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ctiveX/activeX1.xml" ContentType="application/vnd.ms-office.activeX+xml"/>
  <Override PartName="/ppt/notesSlides/notesSlide1.xml" ContentType="application/vnd.openxmlformats-officedocument.presentationml.notesSlide+xml"/>
  <Override PartName="/ppt/activeX/activeX2.xml" ContentType="application/vnd.ms-office.activeX+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activeX/activeX3.xml" ContentType="application/vnd.ms-office.activeX+xml"/>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embeddings/oleObject102.bin" ContentType="application/vnd.openxmlformats-officedocument.oleObject"/>
  <Override PartName="/ppt/embeddings/oleObject103.bin" ContentType="application/vnd.openxmlformats-officedocument.oleObject"/>
  <Override PartName="/ppt/embeddings/oleObject104.bin" ContentType="application/vnd.openxmlformats-officedocument.oleObject"/>
  <Override PartName="/ppt/embeddings/oleObject105.bin" ContentType="application/vnd.openxmlformats-officedocument.oleObject"/>
  <Override PartName="/ppt/embeddings/oleObject106.bin" ContentType="application/vnd.openxmlformats-officedocument.oleObject"/>
  <Override PartName="/ppt/embeddings/oleObject107.bin" ContentType="application/vnd.openxmlformats-officedocument.oleObject"/>
  <Override PartName="/ppt/embeddings/oleObject108.bin" ContentType="application/vnd.openxmlformats-officedocument.oleObject"/>
  <Override PartName="/ppt/embeddings/oleObject109.bin" ContentType="application/vnd.openxmlformats-officedocument.oleObject"/>
  <Override PartName="/ppt/embeddings/oleObject110.bin" ContentType="application/vnd.openxmlformats-officedocument.oleObject"/>
  <Override PartName="/ppt/embeddings/oleObject111.bin" ContentType="application/vnd.openxmlformats-officedocument.oleObject"/>
  <Override PartName="/ppt/embeddings/oleObject112.bin" ContentType="application/vnd.openxmlformats-officedocument.oleObject"/>
  <Override PartName="/ppt/embeddings/oleObject113.bin" ContentType="application/vnd.openxmlformats-officedocument.oleObject"/>
  <Override PartName="/ppt/embeddings/oleObject114.bin" ContentType="application/vnd.openxmlformats-officedocument.oleObject"/>
  <Override PartName="/ppt/embeddings/oleObject115.bin" ContentType="application/vnd.openxmlformats-officedocument.oleObject"/>
  <Override PartName="/ppt/embeddings/oleObject116.bin" ContentType="application/vnd.openxmlformats-officedocument.oleObject"/>
  <Override PartName="/ppt/embeddings/oleObject117.bin" ContentType="application/vnd.openxmlformats-officedocument.oleObject"/>
  <Override PartName="/ppt/embeddings/oleObject118.bin" ContentType="application/vnd.openxmlformats-officedocument.oleObject"/>
  <Override PartName="/ppt/embeddings/oleObject119.bin" ContentType="application/vnd.openxmlformats-officedocument.oleObject"/>
  <Override PartName="/ppt/embeddings/oleObject120.bin" ContentType="application/vnd.openxmlformats-officedocument.oleObject"/>
  <Override PartName="/ppt/embeddings/oleObject121.bin" ContentType="application/vnd.openxmlformats-officedocument.oleObject"/>
  <Override PartName="/ppt/embeddings/oleObject122.bin" ContentType="application/vnd.openxmlformats-officedocument.oleObject"/>
  <Override PartName="/ppt/embeddings/oleObject123.bin" ContentType="application/vnd.openxmlformats-officedocument.oleObject"/>
  <Override PartName="/ppt/embeddings/oleObject124.bin" ContentType="application/vnd.openxmlformats-officedocument.oleObject"/>
  <Override PartName="/ppt/embeddings/oleObject125.bin" ContentType="application/vnd.openxmlformats-officedocument.oleObject"/>
  <Override PartName="/ppt/embeddings/oleObject126.bin" ContentType="application/vnd.openxmlformats-officedocument.oleObject"/>
  <Override PartName="/ppt/embeddings/oleObject127.bin" ContentType="application/vnd.openxmlformats-officedocument.oleObject"/>
  <Override PartName="/ppt/embeddings/oleObject128.bin" ContentType="application/vnd.openxmlformats-officedocument.oleObject"/>
  <Override PartName="/ppt/embeddings/oleObject129.bin" ContentType="application/vnd.openxmlformats-officedocument.oleObject"/>
  <Override PartName="/ppt/embeddings/oleObject130.bin" ContentType="application/vnd.openxmlformats-officedocument.oleObject"/>
  <Override PartName="/ppt/embeddings/oleObject131.bin" ContentType="application/vnd.openxmlformats-officedocument.oleObject"/>
  <Override PartName="/ppt/embeddings/oleObject132.bin" ContentType="application/vnd.openxmlformats-officedocument.oleObject"/>
  <Override PartName="/ppt/embeddings/oleObject133.bin" ContentType="application/vnd.openxmlformats-officedocument.oleObject"/>
  <Override PartName="/ppt/embeddings/oleObject134.bin" ContentType="application/vnd.openxmlformats-officedocument.oleObject"/>
  <Override PartName="/ppt/embeddings/oleObject135.bin" ContentType="application/vnd.openxmlformats-officedocument.oleObject"/>
  <Override PartName="/ppt/embeddings/oleObject136.bin" ContentType="application/vnd.openxmlformats-officedocument.oleObject"/>
  <Override PartName="/ppt/embeddings/oleObject137.bin" ContentType="application/vnd.openxmlformats-officedocument.oleObject"/>
  <Override PartName="/ppt/embeddings/oleObject138.bin" ContentType="application/vnd.openxmlformats-officedocument.oleObject"/>
  <Override PartName="/ppt/embeddings/oleObject139.bin" ContentType="application/vnd.openxmlformats-officedocument.oleObject"/>
  <Override PartName="/ppt/embeddings/oleObject140.bin" ContentType="application/vnd.openxmlformats-officedocument.oleObject"/>
  <Override PartName="/ppt/embeddings/oleObject141.bin" ContentType="application/vnd.openxmlformats-officedocument.oleObject"/>
  <Override PartName="/ppt/embeddings/oleObject142.bin" ContentType="application/vnd.openxmlformats-officedocument.oleObject"/>
  <Override PartName="/ppt/embeddings/oleObject143.bin" ContentType="application/vnd.openxmlformats-officedocument.oleObject"/>
  <Override PartName="/ppt/embeddings/oleObject144.bin" ContentType="application/vnd.openxmlformats-officedocument.oleObject"/>
  <Override PartName="/ppt/embeddings/oleObject145.bin" ContentType="application/vnd.openxmlformats-officedocument.oleObject"/>
  <Override PartName="/ppt/embeddings/oleObject146.bin" ContentType="application/vnd.openxmlformats-officedocument.oleObject"/>
  <Override PartName="/ppt/embeddings/oleObject147.bin" ContentType="application/vnd.openxmlformats-officedocument.oleObject"/>
  <Override PartName="/ppt/embeddings/oleObject148.bin" ContentType="application/vnd.openxmlformats-officedocument.oleObject"/>
  <Override PartName="/ppt/embeddings/oleObject149.bin" ContentType="application/vnd.openxmlformats-officedocument.oleObject"/>
  <Override PartName="/ppt/embeddings/oleObject150.bin" ContentType="application/vnd.openxmlformats-officedocument.oleObject"/>
  <Override PartName="/ppt/embeddings/oleObject151.bin" ContentType="application/vnd.openxmlformats-officedocument.oleObject"/>
  <Override PartName="/ppt/embeddings/oleObject152.bin" ContentType="application/vnd.openxmlformats-officedocument.oleObject"/>
  <Override PartName="/ppt/embeddings/oleObject153.bin" ContentType="application/vnd.openxmlformats-officedocument.oleObject"/>
  <Override PartName="/ppt/embeddings/oleObject154.bin" ContentType="application/vnd.openxmlformats-officedocument.oleObject"/>
  <Override PartName="/ppt/embeddings/oleObject155.bin" ContentType="application/vnd.openxmlformats-officedocument.oleObject"/>
  <Override PartName="/ppt/embeddings/oleObject156.bin" ContentType="application/vnd.openxmlformats-officedocument.oleObject"/>
  <Override PartName="/ppt/embeddings/oleObject157.bin" ContentType="application/vnd.openxmlformats-officedocument.oleObject"/>
  <Override PartName="/ppt/embeddings/oleObject158.bin" ContentType="application/vnd.openxmlformats-officedocument.oleObject"/>
  <Override PartName="/ppt/embeddings/oleObject159.bin" ContentType="application/vnd.openxmlformats-officedocument.oleObject"/>
  <Override PartName="/ppt/embeddings/oleObject160.bin" ContentType="application/vnd.openxmlformats-officedocument.oleObject"/>
  <Override PartName="/ppt/embeddings/oleObject161.bin" ContentType="application/vnd.openxmlformats-officedocument.oleObject"/>
  <Override PartName="/ppt/embeddings/oleObject162.bin" ContentType="application/vnd.openxmlformats-officedocument.oleObject"/>
  <Override PartName="/ppt/notesSlides/notesSlide2.xml" ContentType="application/vnd.openxmlformats-officedocument.presentationml.notesSlide+xml"/>
  <Override PartName="/ppt/embeddings/oleObject163.bin" ContentType="application/vnd.openxmlformats-officedocument.oleObject"/>
  <Override PartName="/ppt/embeddings/oleObject164.bin" ContentType="application/vnd.openxmlformats-officedocument.oleObject"/>
  <Override PartName="/ppt/embeddings/oleObject165.bin" ContentType="application/vnd.openxmlformats-officedocument.oleObject"/>
  <Override PartName="/ppt/embeddings/oleObject166.bin" ContentType="application/vnd.openxmlformats-officedocument.oleObject"/>
  <Override PartName="/ppt/embeddings/oleObject167.bin" ContentType="application/vnd.openxmlformats-officedocument.oleObject"/>
  <Override PartName="/ppt/embeddings/oleObject168.bin" ContentType="application/vnd.openxmlformats-officedocument.oleObject"/>
  <Override PartName="/ppt/embeddings/oleObject169.bin" ContentType="application/vnd.openxmlformats-officedocument.oleObject"/>
  <Override PartName="/ppt/embeddings/oleObject170.bin" ContentType="application/vnd.openxmlformats-officedocument.oleObject"/>
  <Override PartName="/ppt/embeddings/oleObject171.bin" ContentType="application/vnd.openxmlformats-officedocument.oleObject"/>
  <Override PartName="/ppt/embeddings/oleObject172.bin" ContentType="application/vnd.openxmlformats-officedocument.oleObject"/>
  <Override PartName="/ppt/embeddings/oleObject173.bin" ContentType="application/vnd.openxmlformats-officedocument.oleObject"/>
  <Override PartName="/ppt/embeddings/oleObject174.bin" ContentType="application/vnd.openxmlformats-officedocument.oleObject"/>
  <Override PartName="/ppt/embeddings/oleObject175.bin" ContentType="application/vnd.openxmlformats-officedocument.oleObject"/>
  <Override PartName="/ppt/embeddings/oleObject176.bin" ContentType="application/vnd.openxmlformats-officedocument.oleObject"/>
  <Override PartName="/ppt/embeddings/oleObject177.bin" ContentType="application/vnd.openxmlformats-officedocument.oleObject"/>
  <Override PartName="/ppt/embeddings/oleObject178.bin" ContentType="application/vnd.openxmlformats-officedocument.oleObject"/>
  <Override PartName="/ppt/embeddings/oleObject179.bin" ContentType="application/vnd.openxmlformats-officedocument.oleObject"/>
  <Override PartName="/ppt/embeddings/oleObject180.bin" ContentType="application/vnd.openxmlformats-officedocument.oleObject"/>
  <Override PartName="/ppt/embeddings/oleObject181.bin" ContentType="application/vnd.openxmlformats-officedocument.oleObject"/>
  <Override PartName="/ppt/embeddings/oleObject182.bin" ContentType="application/vnd.openxmlformats-officedocument.oleObject"/>
  <Override PartName="/ppt/embeddings/oleObject183.bin" ContentType="application/vnd.openxmlformats-officedocument.oleObject"/>
  <Override PartName="/ppt/embeddings/oleObject184.bin" ContentType="application/vnd.openxmlformats-officedocument.oleObject"/>
  <Override PartName="/ppt/embeddings/oleObject185.bin" ContentType="application/vnd.openxmlformats-officedocument.oleObject"/>
  <Override PartName="/ppt/embeddings/oleObject186.bin" ContentType="application/vnd.openxmlformats-officedocument.oleObject"/>
  <Override PartName="/ppt/embeddings/oleObject187.bin" ContentType="application/vnd.openxmlformats-officedocument.oleObject"/>
  <Override PartName="/ppt/embeddings/oleObject188.bin" ContentType="application/vnd.openxmlformats-officedocument.oleObject"/>
  <Override PartName="/ppt/embeddings/oleObject189.bin" ContentType="application/vnd.openxmlformats-officedocument.oleObject"/>
  <Override PartName="/ppt/embeddings/oleObject190.bin" ContentType="application/vnd.openxmlformats-officedocument.oleObject"/>
  <Override PartName="/ppt/embeddings/oleObject191.bin" ContentType="application/vnd.openxmlformats-officedocument.oleObject"/>
  <Override PartName="/ppt/embeddings/oleObject192.bin" ContentType="application/vnd.openxmlformats-officedocument.oleObject"/>
  <Override PartName="/ppt/embeddings/oleObject193.bin" ContentType="application/vnd.openxmlformats-officedocument.oleObject"/>
  <Override PartName="/ppt/embeddings/oleObject194.bin" ContentType="application/vnd.openxmlformats-officedocument.oleObject"/>
  <Override PartName="/ppt/embeddings/oleObject195.bin" ContentType="application/vnd.openxmlformats-officedocument.oleObject"/>
  <Override PartName="/ppt/embeddings/oleObject196.bin" ContentType="application/vnd.openxmlformats-officedocument.oleObject"/>
  <Override PartName="/ppt/embeddings/oleObject197.bin" ContentType="application/vnd.openxmlformats-officedocument.oleObject"/>
  <Override PartName="/ppt/embeddings/oleObject198.bin" ContentType="application/vnd.openxmlformats-officedocument.oleObject"/>
  <Override PartName="/ppt/embeddings/oleObject199.bin" ContentType="application/vnd.openxmlformats-officedocument.oleObject"/>
  <Override PartName="/ppt/embeddings/oleObject200.bin" ContentType="application/vnd.openxmlformats-officedocument.oleObject"/>
  <Override PartName="/ppt/embeddings/oleObject201.bin" ContentType="application/vnd.openxmlformats-officedocument.oleObject"/>
  <Override PartName="/ppt/embeddings/oleObject202.bin" ContentType="application/vnd.openxmlformats-officedocument.oleObject"/>
  <Override PartName="/ppt/embeddings/oleObject203.bin" ContentType="application/vnd.openxmlformats-officedocument.oleObject"/>
  <Override PartName="/ppt/embeddings/oleObject204.bin" ContentType="application/vnd.openxmlformats-officedocument.oleObject"/>
  <Override PartName="/ppt/embeddings/oleObject205.bin" ContentType="application/vnd.openxmlformats-officedocument.oleObject"/>
  <Override PartName="/ppt/embeddings/oleObject206.bin" ContentType="application/vnd.openxmlformats-officedocument.oleObject"/>
  <Override PartName="/ppt/embeddings/oleObject207.bin" ContentType="application/vnd.openxmlformats-officedocument.oleObject"/>
  <Override PartName="/ppt/embeddings/oleObject208.bin" ContentType="application/vnd.openxmlformats-officedocument.oleObject"/>
  <Override PartName="/ppt/embeddings/oleObject209.bin" ContentType="application/vnd.openxmlformats-officedocument.oleObject"/>
  <Override PartName="/ppt/embeddings/oleObject210.bin" ContentType="application/vnd.openxmlformats-officedocument.oleObject"/>
  <Override PartName="/ppt/embeddings/oleObject211.bin" ContentType="application/vnd.openxmlformats-officedocument.oleObject"/>
  <Override PartName="/ppt/embeddings/oleObject212.bin" ContentType="application/vnd.openxmlformats-officedocument.oleObject"/>
  <Override PartName="/ppt/embeddings/oleObject213.bin" ContentType="application/vnd.openxmlformats-officedocument.oleObject"/>
  <Override PartName="/ppt/embeddings/oleObject214.bin" ContentType="application/vnd.openxmlformats-officedocument.oleObject"/>
  <Override PartName="/ppt/embeddings/oleObject215.bin" ContentType="application/vnd.openxmlformats-officedocument.oleObject"/>
  <Override PartName="/ppt/embeddings/oleObject216.bin" ContentType="application/vnd.openxmlformats-officedocument.oleObject"/>
  <Override PartName="/ppt/embeddings/oleObject217.bin" ContentType="application/vnd.openxmlformats-officedocument.oleObject"/>
  <Override PartName="/ppt/embeddings/oleObject218.bin" ContentType="application/vnd.openxmlformats-officedocument.oleObject"/>
  <Override PartName="/ppt/embeddings/oleObject219.bin" ContentType="application/vnd.openxmlformats-officedocument.oleObject"/>
  <Override PartName="/ppt/embeddings/oleObject220.bin" ContentType="application/vnd.openxmlformats-officedocument.oleObject"/>
  <Override PartName="/ppt/embeddings/oleObject221.bin" ContentType="application/vnd.openxmlformats-officedocument.oleObject"/>
  <Override PartName="/ppt/embeddings/oleObject222.bin" ContentType="application/vnd.openxmlformats-officedocument.oleObject"/>
  <Override PartName="/ppt/embeddings/oleObject223.bin" ContentType="application/vnd.openxmlformats-officedocument.oleObject"/>
  <Override PartName="/ppt/embeddings/oleObject224.bin" ContentType="application/vnd.openxmlformats-officedocument.oleObject"/>
  <Override PartName="/ppt/embeddings/oleObject225.bin" ContentType="application/vnd.openxmlformats-officedocument.oleObject"/>
  <Override PartName="/ppt/embeddings/oleObject226.bin" ContentType="application/vnd.openxmlformats-officedocument.oleObject"/>
  <Override PartName="/ppt/embeddings/oleObject227.bin" ContentType="application/vnd.openxmlformats-officedocument.oleObject"/>
  <Override PartName="/ppt/embeddings/oleObject228.bin" ContentType="application/vnd.openxmlformats-officedocument.oleObject"/>
  <Override PartName="/ppt/embeddings/oleObject229.bin" ContentType="application/vnd.openxmlformats-officedocument.oleObject"/>
  <Override PartName="/ppt/embeddings/oleObject230.bin" ContentType="application/vnd.openxmlformats-officedocument.oleObject"/>
  <Override PartName="/ppt/embeddings/oleObject231.bin" ContentType="application/vnd.openxmlformats-officedocument.oleObject"/>
  <Override PartName="/ppt/embeddings/oleObject232.bin" ContentType="application/vnd.openxmlformats-officedocument.oleObject"/>
  <Override PartName="/ppt/embeddings/oleObject233.bin" ContentType="application/vnd.openxmlformats-officedocument.oleObject"/>
  <Override PartName="/ppt/embeddings/oleObject234.bin" ContentType="application/vnd.openxmlformats-officedocument.oleObject"/>
  <Override PartName="/ppt/embeddings/oleObject235.bin" ContentType="application/vnd.openxmlformats-officedocument.oleObject"/>
  <Override PartName="/ppt/embeddings/oleObject236.bin" ContentType="application/vnd.openxmlformats-officedocument.oleObject"/>
  <Override PartName="/ppt/embeddings/oleObject237.bin" ContentType="application/vnd.openxmlformats-officedocument.oleObject"/>
  <Override PartName="/ppt/embeddings/oleObject238.bin" ContentType="application/vnd.openxmlformats-officedocument.oleObject"/>
  <Override PartName="/ppt/embeddings/oleObject239.bin" ContentType="application/vnd.openxmlformats-officedocument.oleObject"/>
  <Override PartName="/ppt/embeddings/oleObject240.bin" ContentType="application/vnd.openxmlformats-officedocument.oleObject"/>
  <Override PartName="/ppt/embeddings/oleObject241.bin" ContentType="application/vnd.openxmlformats-officedocument.oleObject"/>
  <Override PartName="/ppt/embeddings/oleObject242.bin" ContentType="application/vnd.openxmlformats-officedocument.oleObject"/>
  <Override PartName="/ppt/embeddings/oleObject243.bin" ContentType="application/vnd.openxmlformats-officedocument.oleObject"/>
  <Override PartName="/ppt/embeddings/oleObject244.bin" ContentType="application/vnd.openxmlformats-officedocument.oleObject"/>
  <Override PartName="/ppt/embeddings/oleObject245.bin" ContentType="application/vnd.openxmlformats-officedocument.oleObject"/>
  <Override PartName="/ppt/embeddings/oleObject246.bin" ContentType="application/vnd.openxmlformats-officedocument.oleObject"/>
  <Override PartName="/ppt/embeddings/oleObject247.bin" ContentType="application/vnd.openxmlformats-officedocument.oleObject"/>
  <Override PartName="/ppt/embeddings/oleObject248.bin" ContentType="application/vnd.openxmlformats-officedocument.oleObject"/>
  <Override PartName="/ppt/embeddings/oleObject249.bin" ContentType="application/vnd.openxmlformats-officedocument.oleObject"/>
  <Override PartName="/ppt/embeddings/oleObject250.bin" ContentType="application/vnd.openxmlformats-officedocument.oleObject"/>
  <Override PartName="/ppt/embeddings/oleObject251.bin" ContentType="application/vnd.openxmlformats-officedocument.oleObject"/>
  <Override PartName="/ppt/embeddings/oleObject252.bin" ContentType="application/vnd.openxmlformats-officedocument.oleObject"/>
  <Override PartName="/ppt/embeddings/oleObject253.bin" ContentType="application/vnd.openxmlformats-officedocument.oleObject"/>
  <Override PartName="/ppt/embeddings/oleObject254.bin" ContentType="application/vnd.openxmlformats-officedocument.oleObject"/>
  <Override PartName="/ppt/embeddings/oleObject255.bin" ContentType="application/vnd.openxmlformats-officedocument.oleObject"/>
  <Override PartName="/ppt/embeddings/oleObject256.bin" ContentType="application/vnd.openxmlformats-officedocument.oleObject"/>
  <Override PartName="/ppt/notesSlides/notesSlide3.xml" ContentType="application/vnd.openxmlformats-officedocument.presentationml.notesSlide+xml"/>
  <Override PartName="/ppt/embeddings/oleObject257.bin" ContentType="application/vnd.openxmlformats-officedocument.oleObject"/>
  <Override PartName="/ppt/embeddings/oleObject258.bin" ContentType="application/vnd.openxmlformats-officedocument.oleObject"/>
  <Override PartName="/ppt/embeddings/oleObject259.bin" ContentType="application/vnd.openxmlformats-officedocument.oleObject"/>
  <Override PartName="/ppt/embeddings/oleObject260.bin" ContentType="application/vnd.openxmlformats-officedocument.oleObject"/>
  <Override PartName="/ppt/embeddings/oleObject261.bin" ContentType="application/vnd.openxmlformats-officedocument.oleObject"/>
  <Override PartName="/ppt/embeddings/oleObject262.bin" ContentType="application/vnd.openxmlformats-officedocument.oleObject"/>
  <Override PartName="/ppt/embeddings/oleObject263.bin" ContentType="application/vnd.openxmlformats-officedocument.oleObject"/>
  <Override PartName="/ppt/embeddings/oleObject264.bin" ContentType="application/vnd.openxmlformats-officedocument.oleObject"/>
  <Override PartName="/ppt/embeddings/oleObject265.bin" ContentType="application/vnd.openxmlformats-officedocument.oleObject"/>
  <Override PartName="/ppt/embeddings/oleObject266.bin" ContentType="application/vnd.openxmlformats-officedocument.oleObject"/>
  <Override PartName="/ppt/embeddings/oleObject267.bin" ContentType="application/vnd.openxmlformats-officedocument.oleObject"/>
  <Override PartName="/ppt/embeddings/oleObject268.bin" ContentType="application/vnd.openxmlformats-officedocument.oleObject"/>
  <Override PartName="/ppt/embeddings/oleObject269.bin" ContentType="application/vnd.openxmlformats-officedocument.oleObject"/>
  <Override PartName="/ppt/embeddings/oleObject270.bin" ContentType="application/vnd.openxmlformats-officedocument.oleObject"/>
  <Override PartName="/ppt/embeddings/oleObject271.bin" ContentType="application/vnd.openxmlformats-officedocument.oleObject"/>
  <Override PartName="/ppt/embeddings/oleObject272.bin" ContentType="application/vnd.openxmlformats-officedocument.oleObject"/>
  <Override PartName="/ppt/embeddings/oleObject273.bin" ContentType="application/vnd.openxmlformats-officedocument.oleObject"/>
  <Override PartName="/ppt/embeddings/oleObject274.bin" ContentType="application/vnd.openxmlformats-officedocument.oleObject"/>
  <Override PartName="/ppt/embeddings/oleObject275.bin" ContentType="application/vnd.openxmlformats-officedocument.oleObject"/>
  <Override PartName="/ppt/embeddings/oleObject276.bin" ContentType="application/vnd.openxmlformats-officedocument.oleObject"/>
  <Override PartName="/ppt/embeddings/oleObject277.bin" ContentType="application/vnd.openxmlformats-officedocument.oleObject"/>
  <Override PartName="/ppt/embeddings/oleObject278.bin" ContentType="application/vnd.openxmlformats-officedocument.oleObject"/>
  <Override PartName="/ppt/embeddings/oleObject279.bin" ContentType="application/vnd.openxmlformats-officedocument.oleObject"/>
  <Override PartName="/ppt/embeddings/oleObject280.bin" ContentType="application/vnd.openxmlformats-officedocument.oleObject"/>
  <Override PartName="/ppt/embeddings/oleObject281.bin" ContentType="application/vnd.openxmlformats-officedocument.oleObject"/>
  <Override PartName="/ppt/embeddings/oleObject282.bin" ContentType="application/vnd.openxmlformats-officedocument.oleObject"/>
  <Override PartName="/ppt/embeddings/oleObject283.bin" ContentType="application/vnd.openxmlformats-officedocument.oleObject"/>
  <Override PartName="/ppt/embeddings/oleObject284.bin" ContentType="application/vnd.openxmlformats-officedocument.oleObject"/>
  <Override PartName="/ppt/embeddings/oleObject285.bin" ContentType="application/vnd.openxmlformats-officedocument.oleObject"/>
  <Override PartName="/ppt/embeddings/oleObject286.bin" ContentType="application/vnd.openxmlformats-officedocument.oleObject"/>
  <Override PartName="/ppt/embeddings/oleObject287.bin" ContentType="application/vnd.openxmlformats-officedocument.oleObject"/>
  <Override PartName="/ppt/embeddings/oleObject288.bin" ContentType="application/vnd.openxmlformats-officedocument.oleObject"/>
  <Override PartName="/ppt/embeddings/oleObject289.bin" ContentType="application/vnd.openxmlformats-officedocument.oleObject"/>
  <Override PartName="/ppt/embeddings/oleObject290.bin" ContentType="application/vnd.openxmlformats-officedocument.oleObject"/>
  <Override PartName="/ppt/embeddings/oleObject291.bin" ContentType="application/vnd.openxmlformats-officedocument.oleObject"/>
  <Override PartName="/ppt/embeddings/oleObject292.bin" ContentType="application/vnd.openxmlformats-officedocument.oleObject"/>
  <Override PartName="/ppt/embeddings/oleObject293.bin" ContentType="application/vnd.openxmlformats-officedocument.oleObject"/>
  <Override PartName="/ppt/embeddings/oleObject294.bin" ContentType="application/vnd.openxmlformats-officedocument.oleObject"/>
  <Override PartName="/ppt/embeddings/oleObject295.bin" ContentType="application/vnd.openxmlformats-officedocument.oleObject"/>
  <Override PartName="/ppt/embeddings/oleObject296.bin" ContentType="application/vnd.openxmlformats-officedocument.oleObject"/>
  <Override PartName="/ppt/embeddings/oleObject297.bin" ContentType="application/vnd.openxmlformats-officedocument.oleObject"/>
  <Override PartName="/ppt/embeddings/oleObject298.bin" ContentType="application/vnd.openxmlformats-officedocument.oleObject"/>
  <Override PartName="/ppt/embeddings/oleObject299.bin" ContentType="application/vnd.openxmlformats-officedocument.oleObject"/>
  <Override PartName="/ppt/embeddings/oleObject300.bin" ContentType="application/vnd.openxmlformats-officedocument.oleObject"/>
  <Override PartName="/ppt/embeddings/oleObject301.bin" ContentType="application/vnd.openxmlformats-officedocument.oleObject"/>
  <Override PartName="/ppt/embeddings/oleObject302.bin" ContentType="application/vnd.openxmlformats-officedocument.oleObject"/>
  <Override PartName="/ppt/embeddings/oleObject303.bin" ContentType="application/vnd.openxmlformats-officedocument.oleObject"/>
  <Override PartName="/ppt/embeddings/oleObject304.bin" ContentType="application/vnd.openxmlformats-officedocument.oleObject"/>
  <Override PartName="/ppt/embeddings/oleObject305.bin" ContentType="application/vnd.openxmlformats-officedocument.oleObject"/>
  <Override PartName="/ppt/embeddings/oleObject306.bin" ContentType="application/vnd.openxmlformats-officedocument.oleObject"/>
  <Override PartName="/ppt/embeddings/oleObject307.bin" ContentType="application/vnd.openxmlformats-officedocument.oleObject"/>
  <Override PartName="/ppt/embeddings/oleObject308.bin" ContentType="application/vnd.openxmlformats-officedocument.oleObject"/>
  <Override PartName="/ppt/embeddings/oleObject309.bin" ContentType="application/vnd.openxmlformats-officedocument.oleObject"/>
  <Override PartName="/ppt/embeddings/oleObject310.bin" ContentType="application/vnd.openxmlformats-officedocument.oleObject"/>
  <Override PartName="/ppt/embeddings/oleObject311.bin" ContentType="application/vnd.openxmlformats-officedocument.oleObject"/>
  <Override PartName="/ppt/embeddings/oleObject312.bin" ContentType="application/vnd.openxmlformats-officedocument.oleObject"/>
  <Override PartName="/ppt/embeddings/oleObject313.bin" ContentType="application/vnd.openxmlformats-officedocument.oleObject"/>
  <Override PartName="/ppt/embeddings/oleObject314.bin" ContentType="application/vnd.openxmlformats-officedocument.oleObject"/>
  <Override PartName="/ppt/embeddings/oleObject315.bin" ContentType="application/vnd.openxmlformats-officedocument.oleObject"/>
  <Override PartName="/ppt/embeddings/oleObject316.bin" ContentType="application/vnd.openxmlformats-officedocument.oleObject"/>
  <Override PartName="/ppt/embeddings/oleObject317.bin" ContentType="application/vnd.openxmlformats-officedocument.oleObject"/>
  <Override PartName="/ppt/embeddings/oleObject318.bin" ContentType="application/vnd.openxmlformats-officedocument.oleObject"/>
  <Override PartName="/ppt/embeddings/oleObject319.bin" ContentType="application/vnd.openxmlformats-officedocument.oleObject"/>
  <Override PartName="/ppt/embeddings/oleObject320.bin" ContentType="application/vnd.openxmlformats-officedocument.oleObject"/>
  <Override PartName="/ppt/embeddings/oleObject321.bin" ContentType="application/vnd.openxmlformats-officedocument.oleObject"/>
  <Override PartName="/ppt/embeddings/oleObject322.bin" ContentType="application/vnd.openxmlformats-officedocument.oleObject"/>
  <Override PartName="/ppt/embeddings/oleObject323.bin" ContentType="application/vnd.openxmlformats-officedocument.oleObject"/>
  <Override PartName="/ppt/embeddings/oleObject324.bin" ContentType="application/vnd.openxmlformats-officedocument.oleObject"/>
  <Override PartName="/ppt/embeddings/oleObject325.bin" ContentType="application/vnd.openxmlformats-officedocument.oleObject"/>
  <Override PartName="/ppt/embeddings/oleObject326.bin" ContentType="application/vnd.openxmlformats-officedocument.oleObject"/>
  <Override PartName="/ppt/embeddings/oleObject327.bin" ContentType="application/vnd.openxmlformats-officedocument.oleObject"/>
  <Override PartName="/ppt/embeddings/oleObject328.bin" ContentType="application/vnd.openxmlformats-officedocument.oleObject"/>
  <Override PartName="/ppt/embeddings/oleObject329.bin" ContentType="application/vnd.openxmlformats-officedocument.oleObject"/>
  <Override PartName="/ppt/embeddings/oleObject330.bin" ContentType="application/vnd.openxmlformats-officedocument.oleObject"/>
  <Override PartName="/ppt/embeddings/oleObject331.bin" ContentType="application/vnd.openxmlformats-officedocument.oleObject"/>
  <Override PartName="/ppt/embeddings/oleObject332.bin" ContentType="application/vnd.openxmlformats-officedocument.oleObject"/>
  <Override PartName="/ppt/embeddings/oleObject333.bin" ContentType="application/vnd.openxmlformats-officedocument.oleObject"/>
  <Override PartName="/ppt/embeddings/oleObject334.bin" ContentType="application/vnd.openxmlformats-officedocument.oleObject"/>
  <Override PartName="/ppt/embeddings/oleObject335.bin" ContentType="application/vnd.openxmlformats-officedocument.oleObject"/>
  <Override PartName="/ppt/embeddings/oleObject336.bin" ContentType="application/vnd.openxmlformats-officedocument.oleObject"/>
  <Override PartName="/ppt/embeddings/oleObject337.bin" ContentType="application/vnd.openxmlformats-officedocument.oleObject"/>
  <Override PartName="/ppt/embeddings/oleObject33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879" r:id="rId2"/>
    <p:sldMasterId id="2147483894" r:id="rId3"/>
  </p:sldMasterIdLst>
  <p:notesMasterIdLst>
    <p:notesMasterId r:id="rId99"/>
  </p:notesMasterIdLst>
  <p:handoutMasterIdLst>
    <p:handoutMasterId r:id="rId100"/>
  </p:handoutMasterIdLst>
  <p:sldIdLst>
    <p:sldId id="317" r:id="rId4"/>
    <p:sldId id="352" r:id="rId5"/>
    <p:sldId id="325" r:id="rId6"/>
    <p:sldId id="302" r:id="rId7"/>
    <p:sldId id="332" r:id="rId8"/>
    <p:sldId id="334" r:id="rId9"/>
    <p:sldId id="335" r:id="rId10"/>
    <p:sldId id="303" r:id="rId11"/>
    <p:sldId id="349" r:id="rId12"/>
    <p:sldId id="351" r:id="rId13"/>
    <p:sldId id="339" r:id="rId14"/>
    <p:sldId id="345" r:id="rId15"/>
    <p:sldId id="346" r:id="rId16"/>
    <p:sldId id="327" r:id="rId17"/>
    <p:sldId id="322" r:id="rId18"/>
    <p:sldId id="319" r:id="rId19"/>
    <p:sldId id="328" r:id="rId20"/>
    <p:sldId id="320" r:id="rId21"/>
    <p:sldId id="321" r:id="rId22"/>
    <p:sldId id="329" r:id="rId23"/>
    <p:sldId id="330" r:id="rId24"/>
    <p:sldId id="353" r:id="rId25"/>
    <p:sldId id="477" r:id="rId26"/>
    <p:sldId id="355" r:id="rId27"/>
    <p:sldId id="356" r:id="rId28"/>
    <p:sldId id="357" r:id="rId29"/>
    <p:sldId id="358" r:id="rId30"/>
    <p:sldId id="359" r:id="rId31"/>
    <p:sldId id="360" r:id="rId32"/>
    <p:sldId id="423" r:id="rId33"/>
    <p:sldId id="361"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75" r:id="rId69"/>
    <p:sldId id="476" r:id="rId70"/>
    <p:sldId id="460" r:id="rId71"/>
    <p:sldId id="461" r:id="rId72"/>
    <p:sldId id="462" r:id="rId73"/>
    <p:sldId id="463" r:id="rId74"/>
    <p:sldId id="464" r:id="rId75"/>
    <p:sldId id="465" r:id="rId76"/>
    <p:sldId id="466" r:id="rId77"/>
    <p:sldId id="470" r:id="rId78"/>
    <p:sldId id="471" r:id="rId79"/>
    <p:sldId id="478" r:id="rId80"/>
    <p:sldId id="479" r:id="rId81"/>
    <p:sldId id="480" r:id="rId82"/>
    <p:sldId id="481" r:id="rId83"/>
    <p:sldId id="482" r:id="rId84"/>
    <p:sldId id="483" r:id="rId85"/>
    <p:sldId id="484" r:id="rId86"/>
    <p:sldId id="485" r:id="rId87"/>
    <p:sldId id="486" r:id="rId88"/>
    <p:sldId id="487" r:id="rId89"/>
    <p:sldId id="488" r:id="rId90"/>
    <p:sldId id="489" r:id="rId91"/>
    <p:sldId id="490" r:id="rId92"/>
    <p:sldId id="491" r:id="rId93"/>
    <p:sldId id="492" r:id="rId94"/>
    <p:sldId id="493" r:id="rId95"/>
    <p:sldId id="494" r:id="rId96"/>
    <p:sldId id="495" r:id="rId97"/>
    <p:sldId id="496" r:id="rId98"/>
  </p:sldIdLst>
  <p:sldSz cx="9144000" cy="6858000" type="screen4x3"/>
  <p:notesSz cx="6797675" cy="9928225"/>
  <p:defaultTextStyle>
    <a:defPPr>
      <a:defRPr lang="zh-CN"/>
    </a:defPPr>
    <a:lvl1pPr algn="l" rtl="0" fontAlgn="base">
      <a:spcBef>
        <a:spcPct val="0"/>
      </a:spcBef>
      <a:spcAft>
        <a:spcPct val="0"/>
      </a:spcAft>
      <a:defRPr sz="2800" b="1" kern="1200">
        <a:solidFill>
          <a:srgbClr val="1C1C1C"/>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1C1C1C"/>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1C1C1C"/>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1C1C1C"/>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1C1C1C"/>
        </a:solidFill>
        <a:latin typeface="Times New Roman" pitchFamily="18" charset="0"/>
        <a:ea typeface="宋体" pitchFamily="2" charset="-122"/>
        <a:cs typeface="+mn-cs"/>
      </a:defRPr>
    </a:lvl5pPr>
    <a:lvl6pPr marL="2286000" algn="l" defTabSz="914400" rtl="0" eaLnBrk="1" latinLnBrk="0" hangingPunct="1">
      <a:defRPr sz="2800" b="1" kern="1200">
        <a:solidFill>
          <a:srgbClr val="1C1C1C"/>
        </a:solidFill>
        <a:latin typeface="Times New Roman" pitchFamily="18" charset="0"/>
        <a:ea typeface="宋体" pitchFamily="2" charset="-122"/>
        <a:cs typeface="+mn-cs"/>
      </a:defRPr>
    </a:lvl6pPr>
    <a:lvl7pPr marL="2743200" algn="l" defTabSz="914400" rtl="0" eaLnBrk="1" latinLnBrk="0" hangingPunct="1">
      <a:defRPr sz="2800" b="1" kern="1200">
        <a:solidFill>
          <a:srgbClr val="1C1C1C"/>
        </a:solidFill>
        <a:latin typeface="Times New Roman" pitchFamily="18" charset="0"/>
        <a:ea typeface="宋体" pitchFamily="2" charset="-122"/>
        <a:cs typeface="+mn-cs"/>
      </a:defRPr>
    </a:lvl7pPr>
    <a:lvl8pPr marL="3200400" algn="l" defTabSz="914400" rtl="0" eaLnBrk="1" latinLnBrk="0" hangingPunct="1">
      <a:defRPr sz="2800" b="1" kern="1200">
        <a:solidFill>
          <a:srgbClr val="1C1C1C"/>
        </a:solidFill>
        <a:latin typeface="Times New Roman" pitchFamily="18" charset="0"/>
        <a:ea typeface="宋体" pitchFamily="2" charset="-122"/>
        <a:cs typeface="+mn-cs"/>
      </a:defRPr>
    </a:lvl8pPr>
    <a:lvl9pPr marL="3657600" algn="l" defTabSz="914400" rtl="0" eaLnBrk="1" latinLnBrk="0" hangingPunct="1">
      <a:defRPr sz="2800" b="1" kern="1200">
        <a:solidFill>
          <a:srgbClr val="1C1C1C"/>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CC00"/>
    <a:srgbClr val="0000FF"/>
    <a:srgbClr val="00FF00"/>
    <a:srgbClr val="FF66CC"/>
    <a:srgbClr val="FF3300"/>
    <a:srgbClr val="3399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706" autoAdjust="0"/>
  </p:normalViewPr>
  <p:slideViewPr>
    <p:cSldViewPr>
      <p:cViewPr varScale="1">
        <p:scale>
          <a:sx n="64" d="100"/>
          <a:sy n="64" d="100"/>
        </p:scale>
        <p:origin x="-1324" y="-6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3.e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 Id="rId1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96.emf"/><Relationship Id="rId3" Type="http://schemas.openxmlformats.org/officeDocument/2006/relationships/image" Target="../media/image87.wmf"/><Relationship Id="rId7" Type="http://schemas.openxmlformats.org/officeDocument/2006/relationships/image" Target="../media/image90.wmf"/><Relationship Id="rId12" Type="http://schemas.openxmlformats.org/officeDocument/2006/relationships/image" Target="../media/image95.wmf"/><Relationship Id="rId17" Type="http://schemas.openxmlformats.org/officeDocument/2006/relationships/image" Target="../media/image100.wmf"/><Relationship Id="rId2" Type="http://schemas.openxmlformats.org/officeDocument/2006/relationships/image" Target="../media/image86.wmf"/><Relationship Id="rId16" Type="http://schemas.openxmlformats.org/officeDocument/2006/relationships/image" Target="../media/image99.wmf"/><Relationship Id="rId1" Type="http://schemas.openxmlformats.org/officeDocument/2006/relationships/image" Target="../media/image85.wmf"/><Relationship Id="rId6" Type="http://schemas.openxmlformats.org/officeDocument/2006/relationships/image" Target="../media/image89.wmf"/><Relationship Id="rId11" Type="http://schemas.openxmlformats.org/officeDocument/2006/relationships/image" Target="../media/image94.wmf"/><Relationship Id="rId5" Type="http://schemas.openxmlformats.org/officeDocument/2006/relationships/image" Target="../media/image88.wmf"/><Relationship Id="rId15" Type="http://schemas.openxmlformats.org/officeDocument/2006/relationships/image" Target="../media/image98.wmf"/><Relationship Id="rId10" Type="http://schemas.openxmlformats.org/officeDocument/2006/relationships/image" Target="../media/image93.wmf"/><Relationship Id="rId4" Type="http://schemas.openxmlformats.org/officeDocument/2006/relationships/image" Target="../media/image26.wmf"/><Relationship Id="rId9" Type="http://schemas.openxmlformats.org/officeDocument/2006/relationships/image" Target="../media/image92.wmf"/><Relationship Id="rId14"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103.wmf"/><Relationship Id="rId7" Type="http://schemas.openxmlformats.org/officeDocument/2006/relationships/image" Target="../media/image26.wmf"/><Relationship Id="rId12" Type="http://schemas.openxmlformats.org/officeDocument/2006/relationships/image" Target="../media/image92.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87.wmf"/><Relationship Id="rId11" Type="http://schemas.openxmlformats.org/officeDocument/2006/relationships/image" Target="../media/image91.wmf"/><Relationship Id="rId5" Type="http://schemas.openxmlformats.org/officeDocument/2006/relationships/image" Target="../media/image86.wmf"/><Relationship Id="rId10" Type="http://schemas.openxmlformats.org/officeDocument/2006/relationships/image" Target="../media/image90.wmf"/><Relationship Id="rId4" Type="http://schemas.openxmlformats.org/officeDocument/2006/relationships/image" Target="../media/image85.wmf"/><Relationship Id="rId9"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6" Type="http://schemas.openxmlformats.org/officeDocument/2006/relationships/image" Target="../media/image121.emf"/><Relationship Id="rId5" Type="http://schemas.openxmlformats.org/officeDocument/2006/relationships/image" Target="../media/image120.emf"/><Relationship Id="rId4" Type="http://schemas.openxmlformats.org/officeDocument/2006/relationships/image" Target="../media/image119.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12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9"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4.wmf"/><Relationship Id="rId4" Type="http://schemas.openxmlformats.org/officeDocument/2006/relationships/image" Target="../media/image15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e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 Id="rId9" Type="http://schemas.openxmlformats.org/officeDocument/2006/relationships/image" Target="../media/image17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4" Type="http://schemas.openxmlformats.org/officeDocument/2006/relationships/image" Target="../media/image182.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10" Type="http://schemas.openxmlformats.org/officeDocument/2006/relationships/image" Target="../media/image192.wmf"/><Relationship Id="rId4" Type="http://schemas.openxmlformats.org/officeDocument/2006/relationships/image" Target="../media/image186.wmf"/><Relationship Id="rId9" Type="http://schemas.openxmlformats.org/officeDocument/2006/relationships/image" Target="../media/image19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5.wmf"/><Relationship Id="rId7" Type="http://schemas.openxmlformats.org/officeDocument/2006/relationships/image" Target="../media/image199.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image" Target="../media/image194.wmf"/><Relationship Id="rId7" Type="http://schemas.openxmlformats.org/officeDocument/2006/relationships/image" Target="../media/image202.wmf"/><Relationship Id="rId2" Type="http://schemas.openxmlformats.org/officeDocument/2006/relationships/image" Target="../media/image193.wmf"/><Relationship Id="rId1" Type="http://schemas.openxmlformats.org/officeDocument/2006/relationships/image" Target="../media/image196.w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5.wmf"/><Relationship Id="rId9" Type="http://schemas.openxmlformats.org/officeDocument/2006/relationships/image" Target="../media/image20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205.wmf"/><Relationship Id="rId4" Type="http://schemas.openxmlformats.org/officeDocument/2006/relationships/image" Target="../media/image196.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5" Type="http://schemas.openxmlformats.org/officeDocument/2006/relationships/image" Target="../media/image210.wmf"/><Relationship Id="rId4" Type="http://schemas.openxmlformats.org/officeDocument/2006/relationships/image" Target="../media/image20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1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image" Target="../media/image219.wmf"/><Relationship Id="rId7" Type="http://schemas.openxmlformats.org/officeDocument/2006/relationships/image" Target="../media/image223.wmf"/><Relationship Id="rId2" Type="http://schemas.openxmlformats.org/officeDocument/2006/relationships/image" Target="../media/image218.wmf"/><Relationship Id="rId1" Type="http://schemas.openxmlformats.org/officeDocument/2006/relationships/image" Target="../media/image217.wmf"/><Relationship Id="rId6" Type="http://schemas.openxmlformats.org/officeDocument/2006/relationships/image" Target="../media/image222.wmf"/><Relationship Id="rId11" Type="http://schemas.openxmlformats.org/officeDocument/2006/relationships/image" Target="../media/image227.wmf"/><Relationship Id="rId5" Type="http://schemas.openxmlformats.org/officeDocument/2006/relationships/image" Target="../media/image221.wmf"/><Relationship Id="rId10" Type="http://schemas.openxmlformats.org/officeDocument/2006/relationships/image" Target="../media/image226.wmf"/><Relationship Id="rId4" Type="http://schemas.openxmlformats.org/officeDocument/2006/relationships/image" Target="../media/image220.wmf"/><Relationship Id="rId9" Type="http://schemas.openxmlformats.org/officeDocument/2006/relationships/image" Target="../media/image22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8.wmf"/><Relationship Id="rId1" Type="http://schemas.openxmlformats.org/officeDocument/2006/relationships/image" Target="../media/image237.wmf"/><Relationship Id="rId5" Type="http://schemas.openxmlformats.org/officeDocument/2006/relationships/image" Target="../media/image240.wmf"/><Relationship Id="rId4" Type="http://schemas.openxmlformats.org/officeDocument/2006/relationships/image" Target="../media/image239.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image" Target="../media/image243.wmf"/><Relationship Id="rId7" Type="http://schemas.openxmlformats.org/officeDocument/2006/relationships/image" Target="../media/image247.wmf"/><Relationship Id="rId2" Type="http://schemas.openxmlformats.org/officeDocument/2006/relationships/image" Target="../media/image242.wmf"/><Relationship Id="rId1" Type="http://schemas.openxmlformats.org/officeDocument/2006/relationships/image" Target="../media/image241.wmf"/><Relationship Id="rId6" Type="http://schemas.openxmlformats.org/officeDocument/2006/relationships/image" Target="../media/image246.wmf"/><Relationship Id="rId5" Type="http://schemas.openxmlformats.org/officeDocument/2006/relationships/image" Target="../media/image245.wmf"/><Relationship Id="rId4" Type="http://schemas.openxmlformats.org/officeDocument/2006/relationships/image" Target="../media/image244.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5" Type="http://schemas.openxmlformats.org/officeDocument/2006/relationships/image" Target="../media/image254.wmf"/><Relationship Id="rId4" Type="http://schemas.openxmlformats.org/officeDocument/2006/relationships/image" Target="../media/image253.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 Id="rId4" Type="http://schemas.openxmlformats.org/officeDocument/2006/relationships/image" Target="../media/image25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4" Type="http://schemas.openxmlformats.org/officeDocument/2006/relationships/image" Target="../media/image262.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5" Type="http://schemas.openxmlformats.org/officeDocument/2006/relationships/image" Target="../media/image267.wmf"/><Relationship Id="rId4" Type="http://schemas.openxmlformats.org/officeDocument/2006/relationships/image" Target="../media/image266.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4" Type="http://schemas.openxmlformats.org/officeDocument/2006/relationships/image" Target="../media/image272.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7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74.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77.wmf"/><Relationship Id="rId1" Type="http://schemas.openxmlformats.org/officeDocument/2006/relationships/image" Target="../media/image276.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78.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80.wmf"/><Relationship Id="rId1" Type="http://schemas.openxmlformats.org/officeDocument/2006/relationships/image" Target="../media/image27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81.png"/></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83.wmf"/><Relationship Id="rId2" Type="http://schemas.openxmlformats.org/officeDocument/2006/relationships/image" Target="../media/image282.wmf"/><Relationship Id="rId1" Type="http://schemas.openxmlformats.org/officeDocument/2006/relationships/image" Target="../media/image281.png"/><Relationship Id="rId4" Type="http://schemas.openxmlformats.org/officeDocument/2006/relationships/image" Target="../media/image28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 Id="rId4" Type="http://schemas.openxmlformats.org/officeDocument/2006/relationships/image" Target="../media/image294.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image" Target="../media/image297.wmf"/><Relationship Id="rId1" Type="http://schemas.openxmlformats.org/officeDocument/2006/relationships/image" Target="../media/image296.wmf"/><Relationship Id="rId5" Type="http://schemas.openxmlformats.org/officeDocument/2006/relationships/image" Target="../media/image300.wmf"/><Relationship Id="rId4" Type="http://schemas.openxmlformats.org/officeDocument/2006/relationships/image" Target="../media/image29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b="0">
                <a:solidFill>
                  <a:schemeClr val="tx1"/>
                </a:solidFill>
              </a:defRPr>
            </a:lvl1pPr>
          </a:lstStyle>
          <a:p>
            <a:pPr>
              <a:defRPr/>
            </a:pPr>
            <a:endParaRPr lang="en-US" altLang="zh-CN"/>
          </a:p>
        </p:txBody>
      </p:sp>
      <p:sp>
        <p:nvSpPr>
          <p:cNvPr id="23040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defRPr>
            </a:lvl1pPr>
          </a:lstStyle>
          <a:p>
            <a:pPr>
              <a:defRPr/>
            </a:pPr>
            <a:endParaRPr lang="en-US" altLang="zh-CN"/>
          </a:p>
        </p:txBody>
      </p:sp>
      <p:sp>
        <p:nvSpPr>
          <p:cNvPr id="23040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b="0">
                <a:solidFill>
                  <a:schemeClr val="tx1"/>
                </a:solidFill>
              </a:defRPr>
            </a:lvl1pPr>
          </a:lstStyle>
          <a:p>
            <a:pPr>
              <a:defRPr/>
            </a:pPr>
            <a:endParaRPr lang="en-US" altLang="zh-CN"/>
          </a:p>
        </p:txBody>
      </p:sp>
      <p:sp>
        <p:nvSpPr>
          <p:cNvPr id="230405"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defRPr>
            </a:lvl1pPr>
          </a:lstStyle>
          <a:p>
            <a:pPr>
              <a:defRPr/>
            </a:pPr>
            <a:fld id="{B3C57368-05C9-43AB-BD41-0BAAAEFAD21D}" type="slidenum">
              <a:rPr lang="en-US" altLang="zh-CN"/>
              <a:pPr>
                <a:defRPr/>
              </a:pPr>
              <a:t>‹#›</a:t>
            </a:fld>
            <a:endParaRPr lang="en-US" altLang="zh-CN"/>
          </a:p>
        </p:txBody>
      </p:sp>
    </p:spTree>
    <p:extLst>
      <p:ext uri="{BB962C8B-B14F-4D97-AF65-F5344CB8AC3E}">
        <p14:creationId xmlns:p14="http://schemas.microsoft.com/office/powerpoint/2010/main" val="172149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b="0">
                <a:solidFill>
                  <a:schemeClr val="tx1"/>
                </a:solidFill>
              </a:defRPr>
            </a:lvl1pPr>
          </a:lstStyle>
          <a:p>
            <a:pPr>
              <a:defRPr/>
            </a:pPr>
            <a:endParaRPr lang="en-US" altLang="zh-CN"/>
          </a:p>
        </p:txBody>
      </p:sp>
      <p:sp>
        <p:nvSpPr>
          <p:cNvPr id="228355"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defRPr>
            </a:lvl1pPr>
          </a:lstStyle>
          <a:p>
            <a:pPr>
              <a:defRPr/>
            </a:pPr>
            <a:endParaRPr lang="en-US" altLang="zh-CN"/>
          </a:p>
        </p:txBody>
      </p:sp>
      <p:sp>
        <p:nvSpPr>
          <p:cNvPr id="8294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7"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8358"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b="0">
                <a:solidFill>
                  <a:schemeClr val="tx1"/>
                </a:solidFill>
              </a:defRPr>
            </a:lvl1pPr>
          </a:lstStyle>
          <a:p>
            <a:pPr>
              <a:defRPr/>
            </a:pPr>
            <a:endParaRPr lang="en-US" altLang="zh-CN"/>
          </a:p>
        </p:txBody>
      </p:sp>
      <p:sp>
        <p:nvSpPr>
          <p:cNvPr id="228359"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defRPr>
            </a:lvl1pPr>
          </a:lstStyle>
          <a:p>
            <a:pPr>
              <a:defRPr/>
            </a:pPr>
            <a:fld id="{2EFC20F4-DC13-486E-A04C-C15EA77C2B69}" type="slidenum">
              <a:rPr lang="en-US" altLang="zh-CN"/>
              <a:pPr>
                <a:defRPr/>
              </a:pPr>
              <a:t>‹#›</a:t>
            </a:fld>
            <a:endParaRPr lang="en-US" altLang="zh-CN"/>
          </a:p>
        </p:txBody>
      </p:sp>
    </p:spTree>
    <p:extLst>
      <p:ext uri="{BB962C8B-B14F-4D97-AF65-F5344CB8AC3E}">
        <p14:creationId xmlns:p14="http://schemas.microsoft.com/office/powerpoint/2010/main" val="3890349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fld id="{E212EC1C-DEEE-4F8C-8F6C-FAD77A016675}" type="slidenum">
              <a:rPr lang="en-US" altLang="zh-CN" sz="1200" b="0" smtClean="0">
                <a:solidFill>
                  <a:prstClr val="black"/>
                </a:solidFill>
                <a:latin typeface="Arial" charset="0"/>
              </a:rPr>
              <a:pPr eaLnBrk="1" hangingPunct="1"/>
              <a:t>54</a:t>
            </a:fld>
            <a:endParaRPr lang="en-US" altLang="zh-CN" sz="1200" b="0" smtClean="0">
              <a:solidFill>
                <a:prstClr val="black"/>
              </a:solidFill>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06463" y="4716464"/>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fld id="{05252FE1-6484-4033-959C-C9F6E3447052}" type="slidenum">
              <a:rPr lang="en-US" altLang="zh-CN" sz="1200" b="0" smtClean="0">
                <a:solidFill>
                  <a:prstClr val="black"/>
                </a:solidFill>
                <a:latin typeface="Arial" charset="0"/>
              </a:rPr>
              <a:pPr eaLnBrk="1" hangingPunct="1"/>
              <a:t>70</a:t>
            </a:fld>
            <a:endParaRPr lang="en-US" altLang="zh-CN" sz="1200" b="0" smtClean="0">
              <a:solidFill>
                <a:prstClr val="black"/>
              </a:solidFill>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06463" y="4716464"/>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76" y="232"/>
              <a:ext cx="1866" cy="3635"/>
              <a:chOff x="3000" y="767"/>
              <a:chExt cx="1866" cy="3635"/>
            </a:xfrm>
          </p:grpSpPr>
          <p:sp>
            <p:nvSpPr>
              <p:cNvPr id="39" name="Freeform 4"/>
              <p:cNvSpPr>
                <a:spLocks/>
              </p:cNvSpPr>
              <p:nvPr userDrawn="1"/>
            </p:nvSpPr>
            <p:spPr bwMode="ltGray">
              <a:xfrm rot="12185230" flipV="1">
                <a:off x="3533" y="76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a:defRPr/>
                </a:pPr>
                <a:endParaRPr lang="zh-CN" altLang="en-US"/>
              </a:p>
            </p:txBody>
          </p:sp>
          <p:sp>
            <p:nvSpPr>
              <p:cNvPr id="40" name="Freeform 5"/>
              <p:cNvSpPr>
                <a:spLocks/>
              </p:cNvSpPr>
              <p:nvPr userDrawn="1"/>
            </p:nvSpPr>
            <p:spPr bwMode="ltGray">
              <a:xfrm rot="12185230" flipV="1">
                <a:off x="4027" y="1796"/>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a:defRPr/>
                </a:pPr>
                <a:endParaRPr lang="zh-CN" altLang="en-US"/>
              </a:p>
            </p:txBody>
          </p:sp>
          <p:sp>
            <p:nvSpPr>
              <p:cNvPr id="41" name="Freeform 6"/>
              <p:cNvSpPr>
                <a:spLocks/>
              </p:cNvSpPr>
              <p:nvPr userDrawn="1"/>
            </p:nvSpPr>
            <p:spPr bwMode="ltGray">
              <a:xfrm rot="12185230" flipV="1">
                <a:off x="3636" y="2154"/>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a:defRPr/>
                </a:pPr>
                <a:endParaRPr lang="zh-CN" altLang="en-US"/>
              </a:p>
            </p:txBody>
          </p:sp>
          <p:sp>
            <p:nvSpPr>
              <p:cNvPr id="42" name="Freeform 7"/>
              <p:cNvSpPr>
                <a:spLocks/>
              </p:cNvSpPr>
              <p:nvPr userDrawn="1"/>
            </p:nvSpPr>
            <p:spPr bwMode="ltGray">
              <a:xfrm rot="12185230" flipV="1">
                <a:off x="3977" y="967"/>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a:defRPr/>
                </a:pPr>
                <a:endParaRPr lang="zh-CN" altLang="en-US"/>
              </a:p>
            </p:txBody>
          </p:sp>
          <p:sp>
            <p:nvSpPr>
              <p:cNvPr id="43" name="Freeform 8"/>
              <p:cNvSpPr>
                <a:spLocks/>
              </p:cNvSpPr>
              <p:nvPr userDrawn="1"/>
            </p:nvSpPr>
            <p:spPr bwMode="ltGray">
              <a:xfrm rot="12185230" flipV="1">
                <a:off x="3832" y="2202"/>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a:defRPr/>
                </a:pPr>
                <a:endParaRPr lang="zh-CN" altLang="en-US"/>
              </a:p>
            </p:txBody>
          </p:sp>
          <p:sp>
            <p:nvSpPr>
              <p:cNvPr id="44" name="Freeform 9"/>
              <p:cNvSpPr>
                <a:spLocks/>
              </p:cNvSpPr>
              <p:nvPr userDrawn="1"/>
            </p:nvSpPr>
            <p:spPr bwMode="ltGray">
              <a:xfrm rot="12185230" flipV="1">
                <a:off x="3886" y="131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a:defRPr/>
                </a:pPr>
                <a:endParaRPr lang="zh-CN" altLang="en-US"/>
              </a:p>
            </p:txBody>
          </p:sp>
          <p:sp>
            <p:nvSpPr>
              <p:cNvPr id="45" name="Freeform 10"/>
              <p:cNvSpPr>
                <a:spLocks/>
              </p:cNvSpPr>
              <p:nvPr userDrawn="1"/>
            </p:nvSpPr>
            <p:spPr bwMode="ltGray">
              <a:xfrm rot="12185230" flipV="1">
                <a:off x="2999" y="2342"/>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a:defRPr/>
                </a:pPr>
                <a:endParaRPr lang="zh-CN" altLang="en-US"/>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a:defRPr/>
              </a:pPr>
              <a:endParaRPr lang="zh-CN" altLang="en-US"/>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a:defRPr/>
              </a:pPr>
              <a:endParaRPr lang="zh-CN" altLang="en-US"/>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a:defRPr/>
              </a:pPr>
              <a:endParaRPr lang="zh-CN" altLang="en-US"/>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a:defRPr/>
              </a:pPr>
              <a:endParaRPr lang="zh-CN" altLang="en-US"/>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a:defRPr/>
              </a:pPr>
              <a:endParaRPr lang="zh-CN" altLang="en-US"/>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a:defRPr/>
              </a:pPr>
              <a:endParaRPr lang="zh-CN" altLang="en-US"/>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3" name="Group 21"/>
            <p:cNvGrpSpPr>
              <a:grpSpLocks/>
            </p:cNvGrpSpPr>
            <p:nvPr userDrawn="1"/>
          </p:nvGrpSpPr>
          <p:grpSpPr bwMode="auto">
            <a:xfrm rot="-6691250">
              <a:off x="3624" y="98"/>
              <a:ext cx="350" cy="608"/>
              <a:chOff x="1739" y="866"/>
              <a:chExt cx="127" cy="157"/>
            </a:xfrm>
          </p:grpSpPr>
          <p:sp>
            <p:nvSpPr>
              <p:cNvPr id="33" name="Freeform 22"/>
              <p:cNvSpPr>
                <a:spLocks/>
              </p:cNvSpPr>
              <p:nvPr userDrawn="1"/>
            </p:nvSpPr>
            <p:spPr bwMode="ltGray">
              <a:xfrm>
                <a:off x="1740"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4" name="Freeform 23"/>
              <p:cNvSpPr>
                <a:spLocks/>
              </p:cNvSpPr>
              <p:nvPr userDrawn="1"/>
            </p:nvSpPr>
            <p:spPr bwMode="ltGray">
              <a:xfrm>
                <a:off x="179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5" name="Freeform 24"/>
              <p:cNvSpPr>
                <a:spLocks/>
              </p:cNvSpPr>
              <p:nvPr userDrawn="1"/>
            </p:nvSpPr>
            <p:spPr bwMode="ltGray">
              <a:xfrm>
                <a:off x="1780"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4" name="Group 25"/>
            <p:cNvGrpSpPr>
              <a:grpSpLocks/>
            </p:cNvGrpSpPr>
            <p:nvPr userDrawn="1"/>
          </p:nvGrpSpPr>
          <p:grpSpPr bwMode="auto">
            <a:xfrm rot="8524840">
              <a:off x="677" y="3309"/>
              <a:ext cx="500" cy="496"/>
              <a:chOff x="1727" y="870"/>
              <a:chExt cx="129" cy="155"/>
            </a:xfrm>
          </p:grpSpPr>
          <p:sp>
            <p:nvSpPr>
              <p:cNvPr id="30" name="Freeform 26"/>
              <p:cNvSpPr>
                <a:spLocks/>
              </p:cNvSpPr>
              <p:nvPr userDrawn="1"/>
            </p:nvSpPr>
            <p:spPr bwMode="ltGray">
              <a:xfrm>
                <a:off x="1727" y="87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1" name="Freeform 27"/>
              <p:cNvSpPr>
                <a:spLocks/>
              </p:cNvSpPr>
              <p:nvPr userDrawn="1"/>
            </p:nvSpPr>
            <p:spPr bwMode="ltGray">
              <a:xfrm>
                <a:off x="1786" y="897"/>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2" name="Freeform 28"/>
              <p:cNvSpPr>
                <a:spLocks/>
              </p:cNvSpPr>
              <p:nvPr userDrawn="1"/>
            </p:nvSpPr>
            <p:spPr bwMode="ltGray">
              <a:xfrm>
                <a:off x="1772" y="1000"/>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5" name="Group 29"/>
            <p:cNvGrpSpPr>
              <a:grpSpLocks/>
            </p:cNvGrpSpPr>
            <p:nvPr userDrawn="1"/>
          </p:nvGrpSpPr>
          <p:grpSpPr bwMode="auto">
            <a:xfrm rot="4106450" flipH="1">
              <a:off x="404" y="254"/>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6" name="Group 33"/>
            <p:cNvGrpSpPr>
              <a:grpSpLocks/>
            </p:cNvGrpSpPr>
            <p:nvPr userDrawn="1"/>
          </p:nvGrpSpPr>
          <p:grpSpPr bwMode="auto">
            <a:xfrm rot="10015322" flipH="1">
              <a:off x="4632"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a:defRPr/>
              </a:pPr>
              <a:endParaRPr lang="zh-CN" altLang="en-US"/>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a:defRPr/>
              </a:pPr>
              <a:endParaRPr lang="zh-CN" altLang="en-US"/>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a:defRPr/>
              </a:pPr>
              <a:endParaRPr lang="zh-CN" altLang="en-US"/>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a:defRPr/>
              </a:pPr>
              <a:endParaRPr lang="zh-CN" altLang="en-US"/>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pPr>
              <a:defRPr/>
            </a:pPr>
            <a:fld id="{719310E1-85CB-4307-8ADD-9257648AD3AF}" type="datetime1">
              <a:rPr lang="zh-CN" altLang="en-US"/>
              <a:pPr>
                <a:defRPr/>
              </a:pPr>
              <a:t>2017/10/12</a:t>
            </a:fld>
            <a:endParaRPr lang="en-US" altLang="zh-CN"/>
          </a:p>
        </p:txBody>
      </p:sp>
      <p:sp>
        <p:nvSpPr>
          <p:cNvPr id="47" name="Rectangle 45"/>
          <p:cNvSpPr>
            <a:spLocks noGrp="1" noChangeArrowheads="1"/>
          </p:cNvSpPr>
          <p:nvPr>
            <p:ph type="ftr" sz="quarter" idx="11"/>
          </p:nvPr>
        </p:nvSpPr>
        <p:spPr/>
        <p:txBody>
          <a:bodyPr/>
          <a:lstStyle>
            <a:lvl1pPr>
              <a:defRPr/>
            </a:lvl1pPr>
          </a:lstStyle>
          <a:p>
            <a:pPr>
              <a:defRPr/>
            </a:pPr>
            <a:endParaRPr lang="en-US" altLang="zh-CN"/>
          </a:p>
        </p:txBody>
      </p:sp>
      <p:sp>
        <p:nvSpPr>
          <p:cNvPr id="48" name="Rectangle 46"/>
          <p:cNvSpPr>
            <a:spLocks noGrp="1" noChangeArrowheads="1"/>
          </p:cNvSpPr>
          <p:nvPr>
            <p:ph type="sldNum" sz="quarter" idx="12"/>
          </p:nvPr>
        </p:nvSpPr>
        <p:spPr/>
        <p:txBody>
          <a:bodyPr/>
          <a:lstStyle>
            <a:lvl1pPr>
              <a:defRPr/>
            </a:lvl1pPr>
          </a:lstStyle>
          <a:p>
            <a:pPr>
              <a:defRPr/>
            </a:pPr>
            <a:fld id="{6C7C317B-0EDC-4DA1-9D04-6D8C44ABDEDE}" type="slidenum">
              <a:rPr lang="en-US" altLang="zh-CN"/>
              <a:pPr>
                <a:defRPr/>
              </a:pPr>
              <a:t>‹#›</a:t>
            </a:fld>
            <a:endParaRPr lang="en-US" altLang="zh-CN"/>
          </a:p>
        </p:txBody>
      </p:sp>
    </p:spTree>
    <p:extLst>
      <p:ext uri="{BB962C8B-B14F-4D97-AF65-F5344CB8AC3E}">
        <p14:creationId xmlns:p14="http://schemas.microsoft.com/office/powerpoint/2010/main" val="197858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9"/>
          <p:cNvSpPr>
            <a:spLocks noGrp="1" noChangeArrowheads="1"/>
          </p:cNvSpPr>
          <p:nvPr>
            <p:ph type="sldNum" sz="quarter" idx="11"/>
          </p:nvPr>
        </p:nvSpPr>
        <p:spPr>
          <a:ln/>
        </p:spPr>
        <p:txBody>
          <a:bodyPr/>
          <a:lstStyle>
            <a:lvl1pPr>
              <a:defRPr/>
            </a:lvl1pPr>
          </a:lstStyle>
          <a:p>
            <a:pPr>
              <a:defRPr/>
            </a:pPr>
            <a:fld id="{A0E29F9F-84BD-4A5B-9D43-E87DDAF9AA73}" type="slidenum">
              <a:rPr lang="en-US" altLang="zh-CN"/>
              <a:pPr>
                <a:defRPr/>
              </a:pPr>
              <a:t>‹#›</a:t>
            </a:fld>
            <a:endParaRPr lang="en-US" altLang="zh-CN"/>
          </a:p>
        </p:txBody>
      </p:sp>
    </p:spTree>
    <p:extLst>
      <p:ext uri="{BB962C8B-B14F-4D97-AF65-F5344CB8AC3E}">
        <p14:creationId xmlns:p14="http://schemas.microsoft.com/office/powerpoint/2010/main" val="7257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9"/>
          <p:cNvSpPr>
            <a:spLocks noGrp="1" noChangeArrowheads="1"/>
          </p:cNvSpPr>
          <p:nvPr>
            <p:ph type="sldNum" sz="quarter" idx="11"/>
          </p:nvPr>
        </p:nvSpPr>
        <p:spPr>
          <a:ln/>
        </p:spPr>
        <p:txBody>
          <a:bodyPr/>
          <a:lstStyle>
            <a:lvl1pPr>
              <a:defRPr/>
            </a:lvl1pPr>
          </a:lstStyle>
          <a:p>
            <a:pPr>
              <a:defRPr/>
            </a:pPr>
            <a:fld id="{F8D0DFD0-1C72-432D-88CF-D818DE38A190}" type="slidenum">
              <a:rPr lang="en-US" altLang="zh-CN"/>
              <a:pPr>
                <a:defRPr/>
              </a:pPr>
              <a:t>‹#›</a:t>
            </a:fld>
            <a:endParaRPr lang="en-US" altLang="zh-CN"/>
          </a:p>
        </p:txBody>
      </p:sp>
    </p:spTree>
    <p:extLst>
      <p:ext uri="{BB962C8B-B14F-4D97-AF65-F5344CB8AC3E}">
        <p14:creationId xmlns:p14="http://schemas.microsoft.com/office/powerpoint/2010/main" val="1443389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2413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0204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36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7504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138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3596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788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178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9"/>
          <p:cNvSpPr>
            <a:spLocks noGrp="1" noChangeArrowheads="1"/>
          </p:cNvSpPr>
          <p:nvPr>
            <p:ph type="sldNum" sz="quarter" idx="11"/>
          </p:nvPr>
        </p:nvSpPr>
        <p:spPr>
          <a:ln/>
        </p:spPr>
        <p:txBody>
          <a:bodyPr/>
          <a:lstStyle>
            <a:lvl1pPr>
              <a:defRPr/>
            </a:lvl1pPr>
          </a:lstStyle>
          <a:p>
            <a:pPr>
              <a:defRPr/>
            </a:pPr>
            <a:fld id="{43D48F5C-74E4-416A-BCB8-D0D5F3567359}" type="slidenum">
              <a:rPr lang="en-US" altLang="zh-CN"/>
              <a:pPr>
                <a:defRPr/>
              </a:pPr>
              <a:t>‹#›</a:t>
            </a:fld>
            <a:endParaRPr lang="en-US" altLang="zh-CN"/>
          </a:p>
        </p:txBody>
      </p:sp>
    </p:spTree>
    <p:extLst>
      <p:ext uri="{BB962C8B-B14F-4D97-AF65-F5344CB8AC3E}">
        <p14:creationId xmlns:p14="http://schemas.microsoft.com/office/powerpoint/2010/main" val="3969440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7217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3638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E81E20-5863-4EB2-8012-2C484AFD49AA}" type="datetimeFigureOut">
              <a:rPr lang="zh-CN" altLang="en-US">
                <a:solidFill>
                  <a:prstClr val="black">
                    <a:tint val="75000"/>
                  </a:prstClr>
                </a:solidFill>
              </a:rPr>
              <a:pPr/>
              <a:t>2017/10/12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BF4736-FB54-4026-B8AB-469906633B8E}"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2777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solidFill>
                <a:prstClr val="black">
                  <a:tint val="75000"/>
                </a:prstClr>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Rectangle 6"/>
          <p:cNvSpPr>
            <a:spLocks noGrp="1" noChangeArrowheads="1"/>
          </p:cNvSpPr>
          <p:nvPr>
            <p:ph type="sldNum" sz="quarter" idx="12"/>
          </p:nvPr>
        </p:nvSpPr>
        <p:spPr/>
        <p:txBody>
          <a:bodyPr/>
          <a:lstStyle>
            <a:lvl1pPr>
              <a:defRPr/>
            </a:lvl1pPr>
          </a:lstStyle>
          <a:p>
            <a:pPr>
              <a:defRPr/>
            </a:pPr>
            <a:fld id="{FEC6890D-CDD0-4A2C-A3A6-5EA3E2F51999}"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980433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solidFill>
                <a:prstClr val="black">
                  <a:tint val="75000"/>
                </a:prstClr>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425BAC3-185B-49FB-9E36-F9723F1EC210}" type="slidenum">
              <a:rPr lang="zh-CN" altLang="en-US">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648622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solidFill>
                <a:prstClr val="black">
                  <a:tint val="75000"/>
                </a:prstClr>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Rectangle 6"/>
          <p:cNvSpPr>
            <a:spLocks noGrp="1" noChangeArrowheads="1"/>
          </p:cNvSpPr>
          <p:nvPr>
            <p:ph type="sldNum" sz="quarter" idx="12"/>
          </p:nvPr>
        </p:nvSpPr>
        <p:spPr/>
        <p:txBody>
          <a:bodyPr/>
          <a:lstStyle>
            <a:lvl1pPr>
              <a:defRPr/>
            </a:lvl1pPr>
          </a:lstStyle>
          <a:p>
            <a:pPr>
              <a:defRPr/>
            </a:pPr>
            <a:fld id="{189B2EBE-A59B-46DB-841F-B27FF76D706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6007809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76" y="232"/>
              <a:ext cx="1866" cy="3635"/>
              <a:chOff x="3000" y="767"/>
              <a:chExt cx="1866" cy="3635"/>
            </a:xfrm>
          </p:grpSpPr>
          <p:sp>
            <p:nvSpPr>
              <p:cNvPr id="39" name="Freeform 4"/>
              <p:cNvSpPr>
                <a:spLocks/>
              </p:cNvSpPr>
              <p:nvPr userDrawn="1"/>
            </p:nvSpPr>
            <p:spPr bwMode="ltGray">
              <a:xfrm rot="12185230" flipV="1">
                <a:off x="3533" y="76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a:defRPr/>
                </a:pPr>
                <a:endParaRPr lang="zh-CN" altLang="en-US"/>
              </a:p>
            </p:txBody>
          </p:sp>
          <p:sp>
            <p:nvSpPr>
              <p:cNvPr id="40" name="Freeform 5"/>
              <p:cNvSpPr>
                <a:spLocks/>
              </p:cNvSpPr>
              <p:nvPr userDrawn="1"/>
            </p:nvSpPr>
            <p:spPr bwMode="ltGray">
              <a:xfrm rot="12185230" flipV="1">
                <a:off x="4027" y="1796"/>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a:defRPr/>
                </a:pPr>
                <a:endParaRPr lang="zh-CN" altLang="en-US"/>
              </a:p>
            </p:txBody>
          </p:sp>
          <p:sp>
            <p:nvSpPr>
              <p:cNvPr id="41" name="Freeform 6"/>
              <p:cNvSpPr>
                <a:spLocks/>
              </p:cNvSpPr>
              <p:nvPr userDrawn="1"/>
            </p:nvSpPr>
            <p:spPr bwMode="ltGray">
              <a:xfrm rot="12185230" flipV="1">
                <a:off x="3636" y="2154"/>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a:defRPr/>
                </a:pPr>
                <a:endParaRPr lang="zh-CN" altLang="en-US"/>
              </a:p>
            </p:txBody>
          </p:sp>
          <p:sp>
            <p:nvSpPr>
              <p:cNvPr id="42" name="Freeform 7"/>
              <p:cNvSpPr>
                <a:spLocks/>
              </p:cNvSpPr>
              <p:nvPr userDrawn="1"/>
            </p:nvSpPr>
            <p:spPr bwMode="ltGray">
              <a:xfrm rot="12185230" flipV="1">
                <a:off x="3977" y="967"/>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a:defRPr/>
                </a:pPr>
                <a:endParaRPr lang="zh-CN" altLang="en-US"/>
              </a:p>
            </p:txBody>
          </p:sp>
          <p:sp>
            <p:nvSpPr>
              <p:cNvPr id="43" name="Freeform 8"/>
              <p:cNvSpPr>
                <a:spLocks/>
              </p:cNvSpPr>
              <p:nvPr userDrawn="1"/>
            </p:nvSpPr>
            <p:spPr bwMode="ltGray">
              <a:xfrm rot="12185230" flipV="1">
                <a:off x="3832" y="2202"/>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a:defRPr/>
                </a:pPr>
                <a:endParaRPr lang="zh-CN" altLang="en-US"/>
              </a:p>
            </p:txBody>
          </p:sp>
          <p:sp>
            <p:nvSpPr>
              <p:cNvPr id="44" name="Freeform 9"/>
              <p:cNvSpPr>
                <a:spLocks/>
              </p:cNvSpPr>
              <p:nvPr userDrawn="1"/>
            </p:nvSpPr>
            <p:spPr bwMode="ltGray">
              <a:xfrm rot="12185230" flipV="1">
                <a:off x="3886" y="131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a:defRPr/>
                </a:pPr>
                <a:endParaRPr lang="zh-CN" altLang="en-US"/>
              </a:p>
            </p:txBody>
          </p:sp>
          <p:sp>
            <p:nvSpPr>
              <p:cNvPr id="45" name="Freeform 10"/>
              <p:cNvSpPr>
                <a:spLocks/>
              </p:cNvSpPr>
              <p:nvPr userDrawn="1"/>
            </p:nvSpPr>
            <p:spPr bwMode="ltGray">
              <a:xfrm rot="12185230" flipV="1">
                <a:off x="2999" y="2342"/>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a:defRPr/>
                </a:pPr>
                <a:endParaRPr lang="zh-CN" altLang="en-US"/>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a:defRPr/>
              </a:pPr>
              <a:endParaRPr lang="zh-CN" altLang="en-US"/>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a:defRPr/>
              </a:pPr>
              <a:endParaRPr lang="zh-CN" altLang="en-US"/>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a:defRPr/>
              </a:pPr>
              <a:endParaRPr lang="zh-CN" altLang="en-US"/>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a:defRPr/>
              </a:pPr>
              <a:endParaRPr lang="zh-CN" altLang="en-US"/>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a:defRPr/>
              </a:pPr>
              <a:endParaRPr lang="zh-CN" altLang="en-US"/>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a:defRPr/>
              </a:pPr>
              <a:endParaRPr lang="zh-CN" altLang="en-US"/>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3" name="Group 21"/>
            <p:cNvGrpSpPr>
              <a:grpSpLocks/>
            </p:cNvGrpSpPr>
            <p:nvPr userDrawn="1"/>
          </p:nvGrpSpPr>
          <p:grpSpPr bwMode="auto">
            <a:xfrm rot="-6691250">
              <a:off x="3624" y="98"/>
              <a:ext cx="350" cy="608"/>
              <a:chOff x="1739" y="866"/>
              <a:chExt cx="127" cy="157"/>
            </a:xfrm>
          </p:grpSpPr>
          <p:sp>
            <p:nvSpPr>
              <p:cNvPr id="33" name="Freeform 22"/>
              <p:cNvSpPr>
                <a:spLocks/>
              </p:cNvSpPr>
              <p:nvPr userDrawn="1"/>
            </p:nvSpPr>
            <p:spPr bwMode="ltGray">
              <a:xfrm>
                <a:off x="1740"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4" name="Freeform 23"/>
              <p:cNvSpPr>
                <a:spLocks/>
              </p:cNvSpPr>
              <p:nvPr userDrawn="1"/>
            </p:nvSpPr>
            <p:spPr bwMode="ltGray">
              <a:xfrm>
                <a:off x="179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5" name="Freeform 24"/>
              <p:cNvSpPr>
                <a:spLocks/>
              </p:cNvSpPr>
              <p:nvPr userDrawn="1"/>
            </p:nvSpPr>
            <p:spPr bwMode="ltGray">
              <a:xfrm>
                <a:off x="1780"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4" name="Group 25"/>
            <p:cNvGrpSpPr>
              <a:grpSpLocks/>
            </p:cNvGrpSpPr>
            <p:nvPr userDrawn="1"/>
          </p:nvGrpSpPr>
          <p:grpSpPr bwMode="auto">
            <a:xfrm rot="8524840">
              <a:off x="677" y="3309"/>
              <a:ext cx="500" cy="496"/>
              <a:chOff x="1727" y="870"/>
              <a:chExt cx="129" cy="155"/>
            </a:xfrm>
          </p:grpSpPr>
          <p:sp>
            <p:nvSpPr>
              <p:cNvPr id="30" name="Freeform 26"/>
              <p:cNvSpPr>
                <a:spLocks/>
              </p:cNvSpPr>
              <p:nvPr userDrawn="1"/>
            </p:nvSpPr>
            <p:spPr bwMode="ltGray">
              <a:xfrm>
                <a:off x="1727" y="87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31" name="Freeform 27"/>
              <p:cNvSpPr>
                <a:spLocks/>
              </p:cNvSpPr>
              <p:nvPr userDrawn="1"/>
            </p:nvSpPr>
            <p:spPr bwMode="ltGray">
              <a:xfrm>
                <a:off x="1786" y="897"/>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32" name="Freeform 28"/>
              <p:cNvSpPr>
                <a:spLocks/>
              </p:cNvSpPr>
              <p:nvPr userDrawn="1"/>
            </p:nvSpPr>
            <p:spPr bwMode="ltGray">
              <a:xfrm>
                <a:off x="1772" y="1000"/>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5" name="Group 29"/>
            <p:cNvGrpSpPr>
              <a:grpSpLocks/>
            </p:cNvGrpSpPr>
            <p:nvPr userDrawn="1"/>
          </p:nvGrpSpPr>
          <p:grpSpPr bwMode="auto">
            <a:xfrm rot="4106450" flipH="1">
              <a:off x="404" y="254"/>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6" name="Group 33"/>
            <p:cNvGrpSpPr>
              <a:grpSpLocks/>
            </p:cNvGrpSpPr>
            <p:nvPr userDrawn="1"/>
          </p:nvGrpSpPr>
          <p:grpSpPr bwMode="auto">
            <a:xfrm rot="10015322" flipH="1">
              <a:off x="4632"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a:defRPr/>
              </a:pPr>
              <a:endParaRPr lang="zh-CN" altLang="en-US"/>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a:defRPr/>
              </a:pPr>
              <a:endParaRPr lang="zh-CN" altLang="en-US"/>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a:defRPr/>
              </a:pPr>
              <a:endParaRPr lang="zh-CN" altLang="en-US"/>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a:defRPr/>
              </a:pPr>
              <a:endParaRPr lang="zh-CN" altLang="en-US"/>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pPr>
              <a:defRPr/>
            </a:pPr>
            <a:fld id="{719310E1-85CB-4307-8ADD-9257648AD3AF}" type="datetime1">
              <a:rPr lang="zh-CN" altLang="en-US">
                <a:solidFill>
                  <a:srgbClr val="000000"/>
                </a:solidFill>
              </a:rPr>
              <a:pPr>
                <a:defRPr/>
              </a:pPr>
              <a:t>2017/10/12</a:t>
            </a:fld>
            <a:endParaRPr lang="en-US" altLang="zh-CN">
              <a:solidFill>
                <a:srgbClr val="000000"/>
              </a:solidFill>
            </a:endParaRPr>
          </a:p>
        </p:txBody>
      </p:sp>
      <p:sp>
        <p:nvSpPr>
          <p:cNvPr id="47" name="Rectangle 4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8" name="Rectangle 46"/>
          <p:cNvSpPr>
            <a:spLocks noGrp="1" noChangeArrowheads="1"/>
          </p:cNvSpPr>
          <p:nvPr>
            <p:ph type="sldNum" sz="quarter" idx="12"/>
          </p:nvPr>
        </p:nvSpPr>
        <p:spPr/>
        <p:txBody>
          <a:bodyPr/>
          <a:lstStyle>
            <a:lvl1pPr>
              <a:defRPr/>
            </a:lvl1pPr>
          </a:lstStyle>
          <a:p>
            <a:pPr>
              <a:defRPr/>
            </a:pPr>
            <a:fld id="{6C7C317B-0EDC-4DA1-9D04-6D8C44ABDE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22740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49"/>
          <p:cNvSpPr>
            <a:spLocks noGrp="1" noChangeArrowheads="1"/>
          </p:cNvSpPr>
          <p:nvPr>
            <p:ph type="sldNum" sz="quarter" idx="11"/>
          </p:nvPr>
        </p:nvSpPr>
        <p:spPr>
          <a:ln/>
        </p:spPr>
        <p:txBody>
          <a:bodyPr/>
          <a:lstStyle>
            <a:lvl1pPr>
              <a:defRPr/>
            </a:lvl1pPr>
          </a:lstStyle>
          <a:p>
            <a:pPr>
              <a:defRPr/>
            </a:pPr>
            <a:fld id="{43D48F5C-74E4-416A-BCB8-D0D5F356735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3598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49"/>
          <p:cNvSpPr>
            <a:spLocks noGrp="1" noChangeArrowheads="1"/>
          </p:cNvSpPr>
          <p:nvPr>
            <p:ph type="sldNum" sz="quarter" idx="11"/>
          </p:nvPr>
        </p:nvSpPr>
        <p:spPr>
          <a:ln/>
        </p:spPr>
        <p:txBody>
          <a:bodyPr/>
          <a:lstStyle>
            <a:lvl1pPr>
              <a:defRPr/>
            </a:lvl1pPr>
          </a:lstStyle>
          <a:p>
            <a:pPr>
              <a:defRPr/>
            </a:pPr>
            <a:fld id="{DE16A2C0-3CC4-43BC-BEFB-F5C4AC19883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718218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1"/>
          </p:nvPr>
        </p:nvSpPr>
        <p:spPr>
          <a:ln/>
        </p:spPr>
        <p:txBody>
          <a:bodyPr/>
          <a:lstStyle>
            <a:lvl1pPr>
              <a:defRPr/>
            </a:lvl1pPr>
          </a:lstStyle>
          <a:p>
            <a:pPr>
              <a:defRPr/>
            </a:pPr>
            <a:fld id="{8AF04ECA-7E42-473F-B3E6-DC1EE8B33C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8140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9"/>
          <p:cNvSpPr>
            <a:spLocks noGrp="1" noChangeArrowheads="1"/>
          </p:cNvSpPr>
          <p:nvPr>
            <p:ph type="sldNum" sz="quarter" idx="11"/>
          </p:nvPr>
        </p:nvSpPr>
        <p:spPr>
          <a:ln/>
        </p:spPr>
        <p:txBody>
          <a:bodyPr/>
          <a:lstStyle>
            <a:lvl1pPr>
              <a:defRPr/>
            </a:lvl1pPr>
          </a:lstStyle>
          <a:p>
            <a:pPr>
              <a:defRPr/>
            </a:pPr>
            <a:fld id="{DE16A2C0-3CC4-43BC-BEFB-F5C4AC19883D}" type="slidenum">
              <a:rPr lang="en-US" altLang="zh-CN"/>
              <a:pPr>
                <a:defRPr/>
              </a:pPr>
              <a:t>‹#›</a:t>
            </a:fld>
            <a:endParaRPr lang="en-US" altLang="zh-CN"/>
          </a:p>
        </p:txBody>
      </p:sp>
    </p:spTree>
    <p:extLst>
      <p:ext uri="{BB962C8B-B14F-4D97-AF65-F5344CB8AC3E}">
        <p14:creationId xmlns:p14="http://schemas.microsoft.com/office/powerpoint/2010/main" val="18877191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8" name="Rectangle 49"/>
          <p:cNvSpPr>
            <a:spLocks noGrp="1" noChangeArrowheads="1"/>
          </p:cNvSpPr>
          <p:nvPr>
            <p:ph type="sldNum" sz="quarter" idx="11"/>
          </p:nvPr>
        </p:nvSpPr>
        <p:spPr>
          <a:ln/>
        </p:spPr>
        <p:txBody>
          <a:bodyPr/>
          <a:lstStyle>
            <a:lvl1pPr>
              <a:defRPr/>
            </a:lvl1pPr>
          </a:lstStyle>
          <a:p>
            <a:pPr>
              <a:defRPr/>
            </a:pPr>
            <a:fld id="{5284661F-6231-469F-AA8D-044C6CB96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97475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4" name="Rectangle 49"/>
          <p:cNvSpPr>
            <a:spLocks noGrp="1" noChangeArrowheads="1"/>
          </p:cNvSpPr>
          <p:nvPr>
            <p:ph type="sldNum" sz="quarter" idx="11"/>
          </p:nvPr>
        </p:nvSpPr>
        <p:spPr>
          <a:ln/>
        </p:spPr>
        <p:txBody>
          <a:bodyPr/>
          <a:lstStyle>
            <a:lvl1pPr>
              <a:defRPr/>
            </a:lvl1pPr>
          </a:lstStyle>
          <a:p>
            <a:pPr>
              <a:defRPr/>
            </a:pPr>
            <a:fld id="{29343FCF-584B-4A38-BCA8-65D1D708A8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25800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3" name="Rectangle 49"/>
          <p:cNvSpPr>
            <a:spLocks noGrp="1" noChangeArrowheads="1"/>
          </p:cNvSpPr>
          <p:nvPr>
            <p:ph type="sldNum" sz="quarter" idx="11"/>
          </p:nvPr>
        </p:nvSpPr>
        <p:spPr>
          <a:ln/>
        </p:spPr>
        <p:txBody>
          <a:bodyPr/>
          <a:lstStyle>
            <a:lvl1pPr>
              <a:defRPr/>
            </a:lvl1pPr>
          </a:lstStyle>
          <a:p>
            <a:pPr>
              <a:defRPr/>
            </a:pPr>
            <a:fld id="{A22E1901-CA50-4FC8-9219-5C4A49EDF2E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977058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1"/>
          </p:nvPr>
        </p:nvSpPr>
        <p:spPr>
          <a:ln/>
        </p:spPr>
        <p:txBody>
          <a:bodyPr/>
          <a:lstStyle>
            <a:lvl1pPr>
              <a:defRPr/>
            </a:lvl1pPr>
          </a:lstStyle>
          <a:p>
            <a:pPr>
              <a:defRPr/>
            </a:pPr>
            <a:fld id="{D3D0D4B0-7F2E-4C16-BDE1-084CCF3502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135574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1"/>
          </p:nvPr>
        </p:nvSpPr>
        <p:spPr>
          <a:ln/>
        </p:spPr>
        <p:txBody>
          <a:bodyPr/>
          <a:lstStyle>
            <a:lvl1pPr>
              <a:defRPr/>
            </a:lvl1pPr>
          </a:lstStyle>
          <a:p>
            <a:pPr>
              <a:defRPr/>
            </a:pPr>
            <a:fld id="{AE157A28-2088-4970-AD37-66D39E6BBA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684863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49"/>
          <p:cNvSpPr>
            <a:spLocks noGrp="1" noChangeArrowheads="1"/>
          </p:cNvSpPr>
          <p:nvPr>
            <p:ph type="sldNum" sz="quarter" idx="11"/>
          </p:nvPr>
        </p:nvSpPr>
        <p:spPr>
          <a:ln/>
        </p:spPr>
        <p:txBody>
          <a:bodyPr/>
          <a:lstStyle>
            <a:lvl1pPr>
              <a:defRPr/>
            </a:lvl1pPr>
          </a:lstStyle>
          <a:p>
            <a:pPr>
              <a:defRPr/>
            </a:pPr>
            <a:fld id="{A0E29F9F-84BD-4A5B-9D43-E87DDAF9AA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89944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49"/>
          <p:cNvSpPr>
            <a:spLocks noGrp="1" noChangeArrowheads="1"/>
          </p:cNvSpPr>
          <p:nvPr>
            <p:ph type="sldNum" sz="quarter" idx="11"/>
          </p:nvPr>
        </p:nvSpPr>
        <p:spPr>
          <a:ln/>
        </p:spPr>
        <p:txBody>
          <a:bodyPr/>
          <a:lstStyle>
            <a:lvl1pPr>
              <a:defRPr/>
            </a:lvl1pPr>
          </a:lstStyle>
          <a:p>
            <a:pPr>
              <a:defRPr/>
            </a:pPr>
            <a:fld id="{F8D0DFD0-1C72-432D-88CF-D818DE38A1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377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1"/>
          </p:nvPr>
        </p:nvSpPr>
        <p:spPr>
          <a:ln/>
        </p:spPr>
        <p:txBody>
          <a:bodyPr/>
          <a:lstStyle>
            <a:lvl1pPr>
              <a:defRPr/>
            </a:lvl1pPr>
          </a:lstStyle>
          <a:p>
            <a:pPr>
              <a:defRPr/>
            </a:pPr>
            <a:fld id="{8AF04ECA-7E42-473F-B3E6-DC1EE8B33C08}" type="slidenum">
              <a:rPr lang="en-US" altLang="zh-CN"/>
              <a:pPr>
                <a:defRPr/>
              </a:pPr>
              <a:t>‹#›</a:t>
            </a:fld>
            <a:endParaRPr lang="en-US" altLang="zh-CN"/>
          </a:p>
        </p:txBody>
      </p:sp>
    </p:spTree>
    <p:extLst>
      <p:ext uri="{BB962C8B-B14F-4D97-AF65-F5344CB8AC3E}">
        <p14:creationId xmlns:p14="http://schemas.microsoft.com/office/powerpoint/2010/main" val="4531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9"/>
          <p:cNvSpPr>
            <a:spLocks noGrp="1" noChangeArrowheads="1"/>
          </p:cNvSpPr>
          <p:nvPr>
            <p:ph type="sldNum" sz="quarter" idx="11"/>
          </p:nvPr>
        </p:nvSpPr>
        <p:spPr>
          <a:ln/>
        </p:spPr>
        <p:txBody>
          <a:bodyPr/>
          <a:lstStyle>
            <a:lvl1pPr>
              <a:defRPr/>
            </a:lvl1pPr>
          </a:lstStyle>
          <a:p>
            <a:pPr>
              <a:defRPr/>
            </a:pPr>
            <a:fld id="{5284661F-6231-469F-AA8D-044C6CB96E3C}" type="slidenum">
              <a:rPr lang="en-US" altLang="zh-CN"/>
              <a:pPr>
                <a:defRPr/>
              </a:pPr>
              <a:t>‹#›</a:t>
            </a:fld>
            <a:endParaRPr lang="en-US" altLang="zh-CN"/>
          </a:p>
        </p:txBody>
      </p:sp>
    </p:spTree>
    <p:extLst>
      <p:ext uri="{BB962C8B-B14F-4D97-AF65-F5344CB8AC3E}">
        <p14:creationId xmlns:p14="http://schemas.microsoft.com/office/powerpoint/2010/main" val="252088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9"/>
          <p:cNvSpPr>
            <a:spLocks noGrp="1" noChangeArrowheads="1"/>
          </p:cNvSpPr>
          <p:nvPr>
            <p:ph type="sldNum" sz="quarter" idx="11"/>
          </p:nvPr>
        </p:nvSpPr>
        <p:spPr>
          <a:ln/>
        </p:spPr>
        <p:txBody>
          <a:bodyPr/>
          <a:lstStyle>
            <a:lvl1pPr>
              <a:defRPr/>
            </a:lvl1pPr>
          </a:lstStyle>
          <a:p>
            <a:pPr>
              <a:defRPr/>
            </a:pPr>
            <a:fld id="{29343FCF-584B-4A38-BCA8-65D1D708A84A}" type="slidenum">
              <a:rPr lang="en-US" altLang="zh-CN"/>
              <a:pPr>
                <a:defRPr/>
              </a:pPr>
              <a:t>‹#›</a:t>
            </a:fld>
            <a:endParaRPr lang="en-US" altLang="zh-CN"/>
          </a:p>
        </p:txBody>
      </p:sp>
    </p:spTree>
    <p:extLst>
      <p:ext uri="{BB962C8B-B14F-4D97-AF65-F5344CB8AC3E}">
        <p14:creationId xmlns:p14="http://schemas.microsoft.com/office/powerpoint/2010/main" val="294255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9"/>
          <p:cNvSpPr>
            <a:spLocks noGrp="1" noChangeArrowheads="1"/>
          </p:cNvSpPr>
          <p:nvPr>
            <p:ph type="sldNum" sz="quarter" idx="11"/>
          </p:nvPr>
        </p:nvSpPr>
        <p:spPr>
          <a:ln/>
        </p:spPr>
        <p:txBody>
          <a:bodyPr/>
          <a:lstStyle>
            <a:lvl1pPr>
              <a:defRPr/>
            </a:lvl1pPr>
          </a:lstStyle>
          <a:p>
            <a:pPr>
              <a:defRPr/>
            </a:pPr>
            <a:fld id="{A22E1901-CA50-4FC8-9219-5C4A49EDF2E4}" type="slidenum">
              <a:rPr lang="en-US" altLang="zh-CN"/>
              <a:pPr>
                <a:defRPr/>
              </a:pPr>
              <a:t>‹#›</a:t>
            </a:fld>
            <a:endParaRPr lang="en-US" altLang="zh-CN"/>
          </a:p>
        </p:txBody>
      </p:sp>
    </p:spTree>
    <p:extLst>
      <p:ext uri="{BB962C8B-B14F-4D97-AF65-F5344CB8AC3E}">
        <p14:creationId xmlns:p14="http://schemas.microsoft.com/office/powerpoint/2010/main" val="195921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1"/>
          </p:nvPr>
        </p:nvSpPr>
        <p:spPr>
          <a:ln/>
        </p:spPr>
        <p:txBody>
          <a:bodyPr/>
          <a:lstStyle>
            <a:lvl1pPr>
              <a:defRPr/>
            </a:lvl1pPr>
          </a:lstStyle>
          <a:p>
            <a:pPr>
              <a:defRPr/>
            </a:pPr>
            <a:fld id="{D3D0D4B0-7F2E-4C16-BDE1-084CCF3502C6}" type="slidenum">
              <a:rPr lang="en-US" altLang="zh-CN"/>
              <a:pPr>
                <a:defRPr/>
              </a:pPr>
              <a:t>‹#›</a:t>
            </a:fld>
            <a:endParaRPr lang="en-US" altLang="zh-CN"/>
          </a:p>
        </p:txBody>
      </p:sp>
    </p:spTree>
    <p:extLst>
      <p:ext uri="{BB962C8B-B14F-4D97-AF65-F5344CB8AC3E}">
        <p14:creationId xmlns:p14="http://schemas.microsoft.com/office/powerpoint/2010/main" val="302071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8"/>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1"/>
          </p:nvPr>
        </p:nvSpPr>
        <p:spPr>
          <a:ln/>
        </p:spPr>
        <p:txBody>
          <a:bodyPr/>
          <a:lstStyle>
            <a:lvl1pPr>
              <a:defRPr/>
            </a:lvl1pPr>
          </a:lstStyle>
          <a:p>
            <a:pPr>
              <a:defRPr/>
            </a:pPr>
            <a:fld id="{AE157A28-2088-4970-AD37-66D39E6BBA8D}" type="slidenum">
              <a:rPr lang="en-US" altLang="zh-CN"/>
              <a:pPr>
                <a:defRPr/>
              </a:pPr>
              <a:t>‹#›</a:t>
            </a:fld>
            <a:endParaRPr lang="en-US" altLang="zh-CN"/>
          </a:p>
        </p:txBody>
      </p:sp>
    </p:spTree>
    <p:extLst>
      <p:ext uri="{BB962C8B-B14F-4D97-AF65-F5344CB8AC3E}">
        <p14:creationId xmlns:p14="http://schemas.microsoft.com/office/powerpoint/2010/main" val="37346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zz/&#26700;&#38754;/&#29289;&#29702;&#23398;&#65288;&#31532;&#22235;&#29256;&#65289;&#20013;&#20876;1/&#29289;&#29702;&#23398;&#20013;&#20876;&#30446;&#24405;.ppt#-1,9,PowerPoint &#28436;&#31034;&#25991;&#31295;"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hyperlink" Target="../../zz/&#26700;&#38754;/&#29289;&#29702;&#23398;&#65288;&#31532;&#22235;&#29256;&#65289;&#20013;&#20876;1/&#29289;&#29702;&#23398;&#20013;&#20876;&#30446;&#24405;.ppt#-1,9,PowerPoint &#28436;&#31034;&#25991;&#31295;" TargetMode="Externa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394"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zh-CN" altLang="en-US"/>
            </a:p>
          </p:txBody>
        </p:sp>
        <p:grpSp>
          <p:nvGrpSpPr>
            <p:cNvPr id="59407"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zh-CN" altLang="en-US"/>
            </a:p>
          </p:txBody>
        </p:sp>
        <p:grpSp>
          <p:nvGrpSpPr>
            <p:cNvPr id="59409"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zh-CN" altLang="en-US"/>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zh-CN" altLang="en-US"/>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zh-CN" altLang="en-US"/>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zh-CN" altLang="en-US"/>
              </a:p>
            </p:txBody>
          </p:sp>
          <p:sp>
            <p:nvSpPr>
              <p:cNvPr id="52238"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zh-CN" altLang="en-US"/>
              </a:p>
            </p:txBody>
          </p:sp>
          <p:grpSp>
            <p:nvGrpSpPr>
              <p:cNvPr id="59441"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zh-CN" altLang="en-US"/>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zh-CN" altLang="en-US"/>
                </a:p>
              </p:txBody>
            </p:sp>
            <p:sp>
              <p:nvSpPr>
                <p:cNvPr id="52242" name="Freeform 18"/>
                <p:cNvSpPr>
                  <a:spLocks/>
                </p:cNvSpPr>
                <p:nvPr userDrawn="1"/>
              </p:nvSpPr>
              <p:spPr bwMode="ltGray">
                <a:xfrm rot="4200091">
                  <a:off x="180" y="1723"/>
                  <a:ext cx="60" cy="28"/>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zh-CN" altLang="en-US"/>
                </a:p>
              </p:txBody>
            </p:sp>
          </p:grpSp>
        </p:grpSp>
        <p:grpSp>
          <p:nvGrpSpPr>
            <p:cNvPr id="59410"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52245"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59411"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59412"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zh-CN" altLang="en-US"/>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zh-CN" altLang="en-US"/>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zh-CN" altLang="en-US"/>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zh-CN" altLang="en-US"/>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zh-CN" altLang="en-US"/>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zh-CN" altLang="en-US"/>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zh-CN" altLang="en-US"/>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zh-CN" altLang="en-US"/>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zh-CN" altLang="en-US"/>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zh-CN" altLang="en-US"/>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9396"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pPr>
              <a:defRPr/>
            </a:pPr>
            <a:endParaRPr lang="en-US" altLang="zh-CN"/>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pPr>
              <a:defRPr/>
            </a:pPr>
            <a:fld id="{963A22B6-FAA8-4F33-A56E-8A2D346120C7}" type="slidenum">
              <a:rPr lang="en-US" altLang="zh-CN"/>
              <a:pPr>
                <a:defRPr/>
              </a:pPr>
              <a:t>‹#›</a:t>
            </a:fld>
            <a:endParaRPr lang="en-US" altLang="zh-CN"/>
          </a:p>
        </p:txBody>
      </p:sp>
      <p:sp>
        <p:nvSpPr>
          <p:cNvPr id="52274" name="Rectangle 50"/>
          <p:cNvSpPr>
            <a:spLocks noChangeArrowheads="1"/>
          </p:cNvSpPr>
          <p:nvPr userDrawn="1"/>
        </p:nvSpPr>
        <p:spPr bwMode="auto">
          <a:xfrm>
            <a:off x="0" y="0"/>
            <a:ext cx="9144000" cy="533400"/>
          </a:xfrm>
          <a:prstGeom prst="rect">
            <a:avLst/>
          </a:prstGeom>
          <a:gradFill rotWithShape="0">
            <a:gsLst>
              <a:gs pos="0">
                <a:srgbClr val="0000FF">
                  <a:gamma/>
                  <a:shade val="56078"/>
                  <a:invGamma/>
                </a:srgbClr>
              </a:gs>
              <a:gs pos="100000">
                <a:srgbClr val="0000FF"/>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52275" name="Rectangle 51"/>
          <p:cNvSpPr>
            <a:spLocks noChangeArrowheads="1"/>
          </p:cNvSpPr>
          <p:nvPr userDrawn="1"/>
        </p:nvSpPr>
        <p:spPr bwMode="auto">
          <a:xfrm>
            <a:off x="0" y="6629400"/>
            <a:ext cx="9144000" cy="228600"/>
          </a:xfrm>
          <a:prstGeom prst="rect">
            <a:avLst/>
          </a:prstGeom>
          <a:gradFill rotWithShape="0">
            <a:gsLst>
              <a:gs pos="0">
                <a:srgbClr val="0066FF"/>
              </a:gs>
              <a:gs pos="100000">
                <a:srgbClr val="0066FF">
                  <a:gamma/>
                  <a:shade val="56078"/>
                  <a:invGamma/>
                </a:srgb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52276" name="AutoShape 52">
            <a:hlinkClick r:id="" action="ppaction://hlinkshowjump?jump=nextslide" highlightClick="1"/>
          </p:cNvPr>
          <p:cNvSpPr>
            <a:spLocks noChangeArrowheads="1"/>
          </p:cNvSpPr>
          <p:nvPr userDrawn="1"/>
        </p:nvSpPr>
        <p:spPr bwMode="auto">
          <a:xfrm>
            <a:off x="8686800" y="6629400"/>
            <a:ext cx="228600" cy="228600"/>
          </a:xfrm>
          <a:prstGeom prst="actionButtonForwardNext">
            <a:avLst/>
          </a:prstGeom>
          <a:solidFill>
            <a:srgbClr val="CCECFF"/>
          </a:solidFill>
          <a:ln w="9525">
            <a:solidFill>
              <a:schemeClr val="tx1"/>
            </a:solidFill>
            <a:miter lim="800000"/>
            <a:headEnd/>
            <a:tailEnd/>
          </a:ln>
          <a:effectLst/>
        </p:spPr>
        <p:txBody>
          <a:bodyPr wrap="none" anchor="ctr"/>
          <a:lstStyle/>
          <a:p>
            <a:pPr>
              <a:defRPr/>
            </a:pPr>
            <a:endParaRPr lang="zh-CN" altLang="en-US"/>
          </a:p>
        </p:txBody>
      </p:sp>
      <p:sp>
        <p:nvSpPr>
          <p:cNvPr id="52277" name="AutoShape 53">
            <a:hlinkClick r:id="" action="ppaction://hlinkshowjump?jump=previousslide" highlightClick="1"/>
          </p:cNvPr>
          <p:cNvSpPr>
            <a:spLocks noChangeArrowheads="1"/>
          </p:cNvSpPr>
          <p:nvPr userDrawn="1"/>
        </p:nvSpPr>
        <p:spPr bwMode="auto">
          <a:xfrm>
            <a:off x="8382000" y="6629400"/>
            <a:ext cx="228600" cy="228600"/>
          </a:xfrm>
          <a:prstGeom prst="actionButtonBackPrevious">
            <a:avLst/>
          </a:prstGeom>
          <a:solidFill>
            <a:srgbClr val="CCECFF"/>
          </a:solidFill>
          <a:ln w="9525">
            <a:solidFill>
              <a:schemeClr val="tx1"/>
            </a:solidFill>
            <a:miter lim="800000"/>
            <a:headEnd/>
            <a:tailEnd/>
          </a:ln>
          <a:effectLst/>
        </p:spPr>
        <p:txBody>
          <a:bodyPr wrap="none" anchor="ctr"/>
          <a:lstStyle/>
          <a:p>
            <a:pPr>
              <a:defRPr/>
            </a:pPr>
            <a:endParaRPr lang="zh-CN" altLang="en-US"/>
          </a:p>
        </p:txBody>
      </p:sp>
      <p:sp>
        <p:nvSpPr>
          <p:cNvPr id="52281" name="Text Box 57"/>
          <p:cNvSpPr txBox="1">
            <a:spLocks noChangeArrowheads="1"/>
          </p:cNvSpPr>
          <p:nvPr userDrawn="1"/>
        </p:nvSpPr>
        <p:spPr bwMode="auto">
          <a:xfrm>
            <a:off x="5029200" y="76200"/>
            <a:ext cx="434340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bg1"/>
                </a:solidFill>
                <a:latin typeface="楷体_GB2312" pitchFamily="49" charset="-122"/>
                <a:ea typeface="楷体_GB2312" pitchFamily="49" charset="-122"/>
              </a:rPr>
              <a:t>第十三章 </a:t>
            </a:r>
            <a:r>
              <a:rPr kumimoji="1" lang="zh-CN" altLang="en-US" sz="2400">
                <a:solidFill>
                  <a:schemeClr val="bg1"/>
                </a:solidFill>
                <a:latin typeface="楷体_GB2312" pitchFamily="49" charset="-122"/>
                <a:ea typeface="楷体_GB2312" pitchFamily="49" charset="-122"/>
              </a:rPr>
              <a:t>电磁感应 电磁场</a:t>
            </a:r>
            <a:endParaRPr lang="zh-CN" altLang="en-US" sz="2400">
              <a:solidFill>
                <a:schemeClr val="bg1"/>
              </a:solidFill>
              <a:latin typeface="楷体_GB2312" pitchFamily="49" charset="-122"/>
              <a:ea typeface="楷体_GB2312" pitchFamily="49" charset="-122"/>
            </a:endParaRPr>
          </a:p>
        </p:txBody>
      </p:sp>
      <p:sp>
        <p:nvSpPr>
          <p:cNvPr id="52283" name="Text Box 59"/>
          <p:cNvSpPr txBox="1">
            <a:spLocks noChangeArrowheads="1"/>
          </p:cNvSpPr>
          <p:nvPr userDrawn="1"/>
        </p:nvSpPr>
        <p:spPr bwMode="auto">
          <a:xfrm>
            <a:off x="0" y="0"/>
            <a:ext cx="5638800" cy="579438"/>
          </a:xfrm>
          <a:prstGeom prst="rect">
            <a:avLst/>
          </a:prstGeom>
          <a:noFill/>
          <a:ln w="9525">
            <a:noFill/>
            <a:miter lim="800000"/>
            <a:headEnd/>
            <a:tailEnd/>
          </a:ln>
          <a:effectLst/>
        </p:spPr>
        <p:txBody>
          <a:bodyPr>
            <a:spAutoFit/>
          </a:bodyPr>
          <a:lstStyle/>
          <a:p>
            <a:pPr>
              <a:spcBef>
                <a:spcPct val="50000"/>
              </a:spcBef>
              <a:defRPr/>
            </a:pPr>
            <a:r>
              <a:rPr kumimoji="1" lang="en-US" altLang="zh-CN" sz="3200">
                <a:solidFill>
                  <a:schemeClr val="bg1"/>
                </a:solidFill>
                <a:latin typeface="楷体_GB2312" pitchFamily="49" charset="-122"/>
                <a:ea typeface="楷体_GB2312" pitchFamily="49" charset="-122"/>
              </a:rPr>
              <a:t>13 - 1 </a:t>
            </a:r>
            <a:r>
              <a:rPr kumimoji="1" lang="zh-CN" altLang="en-US" sz="3200">
                <a:solidFill>
                  <a:schemeClr val="bg1"/>
                </a:solidFill>
                <a:latin typeface="楷体_GB2312" pitchFamily="49" charset="-122"/>
                <a:ea typeface="楷体_GB2312" pitchFamily="49" charset="-122"/>
              </a:rPr>
              <a:t>电磁感应定律</a:t>
            </a:r>
          </a:p>
        </p:txBody>
      </p:sp>
      <p:sp>
        <p:nvSpPr>
          <p:cNvPr id="52285" name="AutoShape 61">
            <a:hlinkClick r:id="rId13" action="ppaction://hlinkpres?slideindex=9&amp;slidetitle=PowerPoint 演示文稿"/>
          </p:cNvPr>
          <p:cNvSpPr>
            <a:spLocks noChangeArrowheads="1"/>
          </p:cNvSpPr>
          <p:nvPr userDrawn="1"/>
        </p:nvSpPr>
        <p:spPr bwMode="auto">
          <a:xfrm>
            <a:off x="7620000" y="6629400"/>
            <a:ext cx="457200" cy="228600"/>
          </a:xfrm>
          <a:prstGeom prst="leftArrow">
            <a:avLst>
              <a:gd name="adj1" fmla="val 50000"/>
              <a:gd name="adj2" fmla="val 98611"/>
            </a:avLst>
          </a:prstGeom>
          <a:solidFill>
            <a:srgbClr val="FFFF99"/>
          </a:solidFill>
          <a:ln w="9525">
            <a:solidFill>
              <a:srgbClr val="993300"/>
            </a:solidFill>
            <a:miter lim="800000"/>
            <a:headEnd/>
            <a:tailEnd/>
          </a:ln>
          <a:effectLst>
            <a:outerShdw dist="35921" dir="2700000" algn="ctr" rotWithShape="0">
              <a:srgbClr val="FFCC00"/>
            </a:outerShdw>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7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09E81E20-5863-4EB2-8012-2C484AFD49AA}" type="datetimeFigureOut">
              <a:rPr lang="zh-CN" altLang="en-US" b="0" smtClean="0">
                <a:solidFill>
                  <a:prstClr val="black">
                    <a:tint val="75000"/>
                  </a:prstClr>
                </a:solidFill>
                <a:latin typeface="Calibri"/>
                <a:ea typeface="宋体"/>
              </a:rPr>
              <a:pPr fontAlgn="auto">
                <a:spcBef>
                  <a:spcPts val="0"/>
                </a:spcBef>
                <a:spcAft>
                  <a:spcPts val="0"/>
                </a:spcAft>
              </a:pPr>
              <a:t>2017/10/12</a:t>
            </a:fld>
            <a:endParaRPr lang="zh-CN" altLang="en-US" b="0" smtClean="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b="0" smtClean="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7BF4736-FB54-4026-B8AB-469906633B8E}" type="slidenum">
              <a:rPr lang="zh-CN" altLang="en-US" b="0" smtClean="0">
                <a:solidFill>
                  <a:prstClr val="black">
                    <a:tint val="75000"/>
                  </a:prstClr>
                </a:solidFill>
                <a:latin typeface="Calibri"/>
                <a:ea typeface="宋体"/>
              </a:rPr>
              <a:pPr fontAlgn="auto">
                <a:spcBef>
                  <a:spcPts val="0"/>
                </a:spcBef>
                <a:spcAft>
                  <a:spcPts val="0"/>
                </a:spcAft>
              </a:pPr>
              <a:t>‹#›</a:t>
            </a:fld>
            <a:endParaRPr lang="zh-CN" altLang="en-US" b="0" smtClean="0">
              <a:solidFill>
                <a:prstClr val="black">
                  <a:tint val="75000"/>
                </a:prstClr>
              </a:solidFill>
              <a:latin typeface="Calibri"/>
              <a:ea typeface="宋体"/>
            </a:endParaRPr>
          </a:p>
        </p:txBody>
      </p:sp>
    </p:spTree>
    <p:extLst>
      <p:ext uri="{BB962C8B-B14F-4D97-AF65-F5344CB8AC3E}">
        <p14:creationId xmlns:p14="http://schemas.microsoft.com/office/powerpoint/2010/main" val="269204107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394"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zh-CN" altLang="en-US"/>
            </a:p>
          </p:txBody>
        </p:sp>
        <p:grpSp>
          <p:nvGrpSpPr>
            <p:cNvPr id="59407"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zh-CN" altLang="en-US"/>
            </a:p>
          </p:txBody>
        </p:sp>
        <p:grpSp>
          <p:nvGrpSpPr>
            <p:cNvPr id="59409"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zh-CN" altLang="en-US"/>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zh-CN" altLang="en-US"/>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zh-CN" altLang="en-US"/>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zh-CN" altLang="en-US"/>
              </a:p>
            </p:txBody>
          </p:sp>
          <p:sp>
            <p:nvSpPr>
              <p:cNvPr id="52238"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zh-CN" altLang="en-US"/>
              </a:p>
            </p:txBody>
          </p:sp>
          <p:grpSp>
            <p:nvGrpSpPr>
              <p:cNvPr id="59441"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zh-CN" altLang="en-US"/>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zh-CN" altLang="en-US"/>
                </a:p>
              </p:txBody>
            </p:sp>
            <p:sp>
              <p:nvSpPr>
                <p:cNvPr id="52242" name="Freeform 18"/>
                <p:cNvSpPr>
                  <a:spLocks/>
                </p:cNvSpPr>
                <p:nvPr userDrawn="1"/>
              </p:nvSpPr>
              <p:spPr bwMode="ltGray">
                <a:xfrm rot="4200091">
                  <a:off x="180" y="1723"/>
                  <a:ext cx="60" cy="28"/>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zh-CN" altLang="en-US"/>
                </a:p>
              </p:txBody>
            </p:sp>
          </p:grpSp>
        </p:grpSp>
        <p:grpSp>
          <p:nvGrpSpPr>
            <p:cNvPr id="59410"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52245"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59411"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59412"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zh-CN" altLang="en-US"/>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zh-CN" altLang="en-US"/>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zh-CN" altLang="en-US"/>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zh-CN" altLang="en-US"/>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zh-CN" altLang="en-US"/>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zh-CN" altLang="en-US"/>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zh-CN" altLang="en-US"/>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zh-CN" altLang="en-US"/>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zh-CN" altLang="en-US"/>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zh-CN" altLang="en-US"/>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9396"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pPr>
              <a:defRPr/>
            </a:pPr>
            <a:endParaRPr lang="en-US" altLang="zh-CN">
              <a:solidFill>
                <a:srgbClr val="000000"/>
              </a:solidFill>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pPr>
              <a:defRPr/>
            </a:pPr>
            <a:fld id="{963A22B6-FAA8-4F33-A56E-8A2D346120C7}" type="slidenum">
              <a:rPr lang="en-US" altLang="zh-CN">
                <a:solidFill>
                  <a:srgbClr val="000000"/>
                </a:solidFill>
              </a:rPr>
              <a:pPr>
                <a:defRPr/>
              </a:pPr>
              <a:t>‹#›</a:t>
            </a:fld>
            <a:endParaRPr lang="en-US" altLang="zh-CN">
              <a:solidFill>
                <a:srgbClr val="000000"/>
              </a:solidFill>
            </a:endParaRPr>
          </a:p>
        </p:txBody>
      </p:sp>
      <p:sp>
        <p:nvSpPr>
          <p:cNvPr id="52274" name="Rectangle 50"/>
          <p:cNvSpPr>
            <a:spLocks noChangeArrowheads="1"/>
          </p:cNvSpPr>
          <p:nvPr userDrawn="1"/>
        </p:nvSpPr>
        <p:spPr bwMode="auto">
          <a:xfrm>
            <a:off x="0" y="0"/>
            <a:ext cx="9144000" cy="533400"/>
          </a:xfrm>
          <a:prstGeom prst="rect">
            <a:avLst/>
          </a:prstGeom>
          <a:gradFill rotWithShape="0">
            <a:gsLst>
              <a:gs pos="0">
                <a:srgbClr val="0000FF">
                  <a:gamma/>
                  <a:shade val="56078"/>
                  <a:invGamma/>
                </a:srgbClr>
              </a:gs>
              <a:gs pos="100000">
                <a:srgbClr val="0000FF"/>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52275" name="Rectangle 51"/>
          <p:cNvSpPr>
            <a:spLocks noChangeArrowheads="1"/>
          </p:cNvSpPr>
          <p:nvPr userDrawn="1"/>
        </p:nvSpPr>
        <p:spPr bwMode="auto">
          <a:xfrm>
            <a:off x="0" y="6629400"/>
            <a:ext cx="9144000" cy="228600"/>
          </a:xfrm>
          <a:prstGeom prst="rect">
            <a:avLst/>
          </a:prstGeom>
          <a:gradFill rotWithShape="0">
            <a:gsLst>
              <a:gs pos="0">
                <a:srgbClr val="0066FF"/>
              </a:gs>
              <a:gs pos="100000">
                <a:srgbClr val="0066FF">
                  <a:gamma/>
                  <a:shade val="56078"/>
                  <a:invGamma/>
                </a:srgb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52276" name="AutoShape 52">
            <a:hlinkClick r:id="" action="ppaction://hlinkshowjump?jump=nextslide" highlightClick="1"/>
          </p:cNvPr>
          <p:cNvSpPr>
            <a:spLocks noChangeArrowheads="1"/>
          </p:cNvSpPr>
          <p:nvPr userDrawn="1"/>
        </p:nvSpPr>
        <p:spPr bwMode="auto">
          <a:xfrm>
            <a:off x="8686800" y="6629400"/>
            <a:ext cx="228600" cy="228600"/>
          </a:xfrm>
          <a:prstGeom prst="actionButtonForwardNext">
            <a:avLst/>
          </a:prstGeom>
          <a:solidFill>
            <a:srgbClr val="CCECFF"/>
          </a:solidFill>
          <a:ln w="9525">
            <a:solidFill>
              <a:schemeClr val="tx1"/>
            </a:solidFill>
            <a:miter lim="800000"/>
            <a:headEnd/>
            <a:tailEnd/>
          </a:ln>
          <a:effectLst/>
        </p:spPr>
        <p:txBody>
          <a:bodyPr wrap="none" anchor="ctr"/>
          <a:lstStyle/>
          <a:p>
            <a:pPr>
              <a:defRPr/>
            </a:pPr>
            <a:endParaRPr lang="zh-CN" altLang="en-US"/>
          </a:p>
        </p:txBody>
      </p:sp>
      <p:sp>
        <p:nvSpPr>
          <p:cNvPr id="52277" name="AutoShape 53">
            <a:hlinkClick r:id="" action="ppaction://hlinkshowjump?jump=previousslide" highlightClick="1"/>
          </p:cNvPr>
          <p:cNvSpPr>
            <a:spLocks noChangeArrowheads="1"/>
          </p:cNvSpPr>
          <p:nvPr userDrawn="1"/>
        </p:nvSpPr>
        <p:spPr bwMode="auto">
          <a:xfrm>
            <a:off x="8382000" y="6629400"/>
            <a:ext cx="228600" cy="228600"/>
          </a:xfrm>
          <a:prstGeom prst="actionButtonBackPrevious">
            <a:avLst/>
          </a:prstGeom>
          <a:solidFill>
            <a:srgbClr val="CCECFF"/>
          </a:solidFill>
          <a:ln w="9525">
            <a:solidFill>
              <a:schemeClr val="tx1"/>
            </a:solidFill>
            <a:miter lim="800000"/>
            <a:headEnd/>
            <a:tailEnd/>
          </a:ln>
          <a:effectLst/>
        </p:spPr>
        <p:txBody>
          <a:bodyPr wrap="none" anchor="ctr"/>
          <a:lstStyle/>
          <a:p>
            <a:pPr>
              <a:defRPr/>
            </a:pPr>
            <a:endParaRPr lang="zh-CN" altLang="en-US"/>
          </a:p>
        </p:txBody>
      </p:sp>
      <p:sp>
        <p:nvSpPr>
          <p:cNvPr id="52281" name="Text Box 57"/>
          <p:cNvSpPr txBox="1">
            <a:spLocks noChangeArrowheads="1"/>
          </p:cNvSpPr>
          <p:nvPr userDrawn="1"/>
        </p:nvSpPr>
        <p:spPr bwMode="auto">
          <a:xfrm>
            <a:off x="5029200" y="76200"/>
            <a:ext cx="434340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FFFFFF"/>
                </a:solidFill>
                <a:latin typeface="楷体_GB2312" pitchFamily="49" charset="-122"/>
                <a:ea typeface="楷体_GB2312" pitchFamily="49" charset="-122"/>
              </a:rPr>
              <a:t>第十三章 </a:t>
            </a:r>
            <a:r>
              <a:rPr kumimoji="1" lang="zh-CN" altLang="en-US" sz="2400">
                <a:solidFill>
                  <a:srgbClr val="FFFFFF"/>
                </a:solidFill>
                <a:latin typeface="楷体_GB2312" pitchFamily="49" charset="-122"/>
                <a:ea typeface="楷体_GB2312" pitchFamily="49" charset="-122"/>
              </a:rPr>
              <a:t>电磁感应 电磁场</a:t>
            </a:r>
            <a:endParaRPr lang="zh-CN" altLang="en-US" sz="2400">
              <a:solidFill>
                <a:srgbClr val="FFFFFF"/>
              </a:solidFill>
              <a:latin typeface="楷体_GB2312" pitchFamily="49" charset="-122"/>
              <a:ea typeface="楷体_GB2312" pitchFamily="49" charset="-122"/>
            </a:endParaRPr>
          </a:p>
        </p:txBody>
      </p:sp>
      <p:sp>
        <p:nvSpPr>
          <p:cNvPr id="52283" name="Text Box 59"/>
          <p:cNvSpPr txBox="1">
            <a:spLocks noChangeArrowheads="1"/>
          </p:cNvSpPr>
          <p:nvPr userDrawn="1"/>
        </p:nvSpPr>
        <p:spPr bwMode="auto">
          <a:xfrm>
            <a:off x="0" y="0"/>
            <a:ext cx="5638800" cy="579438"/>
          </a:xfrm>
          <a:prstGeom prst="rect">
            <a:avLst/>
          </a:prstGeom>
          <a:noFill/>
          <a:ln w="9525">
            <a:noFill/>
            <a:miter lim="800000"/>
            <a:headEnd/>
            <a:tailEnd/>
          </a:ln>
          <a:effectLst/>
        </p:spPr>
        <p:txBody>
          <a:bodyPr>
            <a:spAutoFit/>
          </a:bodyPr>
          <a:lstStyle/>
          <a:p>
            <a:pPr>
              <a:spcBef>
                <a:spcPct val="50000"/>
              </a:spcBef>
              <a:defRPr/>
            </a:pPr>
            <a:r>
              <a:rPr kumimoji="1" lang="en-US" altLang="zh-CN" sz="3200">
                <a:solidFill>
                  <a:srgbClr val="FFFFFF"/>
                </a:solidFill>
                <a:latin typeface="楷体_GB2312" pitchFamily="49" charset="-122"/>
                <a:ea typeface="楷体_GB2312" pitchFamily="49" charset="-122"/>
              </a:rPr>
              <a:t>13 - 1 </a:t>
            </a:r>
            <a:r>
              <a:rPr kumimoji="1" lang="zh-CN" altLang="en-US" sz="3200">
                <a:solidFill>
                  <a:srgbClr val="FFFFFF"/>
                </a:solidFill>
                <a:latin typeface="楷体_GB2312" pitchFamily="49" charset="-122"/>
                <a:ea typeface="楷体_GB2312" pitchFamily="49" charset="-122"/>
              </a:rPr>
              <a:t>电磁感应定律</a:t>
            </a:r>
          </a:p>
        </p:txBody>
      </p:sp>
      <p:sp>
        <p:nvSpPr>
          <p:cNvPr id="52285" name="AutoShape 61">
            <a:hlinkClick r:id="rId13" action="ppaction://hlinkpres?slideindex=9&amp;slidetitle=PowerPoint 演示文稿"/>
          </p:cNvPr>
          <p:cNvSpPr>
            <a:spLocks noChangeArrowheads="1"/>
          </p:cNvSpPr>
          <p:nvPr userDrawn="1"/>
        </p:nvSpPr>
        <p:spPr bwMode="auto">
          <a:xfrm>
            <a:off x="7620000" y="6629400"/>
            <a:ext cx="457200" cy="228600"/>
          </a:xfrm>
          <a:prstGeom prst="leftArrow">
            <a:avLst>
              <a:gd name="adj1" fmla="val 50000"/>
              <a:gd name="adj2" fmla="val 98611"/>
            </a:avLst>
          </a:prstGeom>
          <a:solidFill>
            <a:srgbClr val="FFFF99"/>
          </a:solidFill>
          <a:ln w="9525">
            <a:solidFill>
              <a:srgbClr val="993300"/>
            </a:solidFill>
            <a:miter lim="800000"/>
            <a:headEnd/>
            <a:tailEnd/>
          </a:ln>
          <a:effectLst>
            <a:outerShdw dist="35921" dir="2700000" algn="ctr" rotWithShape="0">
              <a:srgbClr val="FFCC00"/>
            </a:outerShdw>
          </a:effectLst>
        </p:spPr>
        <p:txBody>
          <a:bodyPr wrap="none" anchor="ctr"/>
          <a:lstStyle/>
          <a:p>
            <a:pPr>
              <a:defRPr/>
            </a:pPr>
            <a:endParaRPr lang="zh-CN" altLang="en-US"/>
          </a:p>
        </p:txBody>
      </p:sp>
    </p:spTree>
    <p:extLst>
      <p:ext uri="{BB962C8B-B14F-4D97-AF65-F5344CB8AC3E}">
        <p14:creationId xmlns:p14="http://schemas.microsoft.com/office/powerpoint/2010/main" val="223779091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8.wmf"/><Relationship Id="rId18" Type="http://schemas.openxmlformats.org/officeDocument/2006/relationships/oleObject" Target="../embeddings/oleObject16.bin"/><Relationship Id="rId3" Type="http://schemas.openxmlformats.org/officeDocument/2006/relationships/oleObject" Target="../embeddings/oleObject9.bin"/><Relationship Id="rId7" Type="http://schemas.openxmlformats.org/officeDocument/2006/relationships/image" Target="../media/image15.wmf"/><Relationship Id="rId12" Type="http://schemas.openxmlformats.org/officeDocument/2006/relationships/oleObject" Target="../embeddings/oleObject13.bin"/><Relationship Id="rId17" Type="http://schemas.openxmlformats.org/officeDocument/2006/relationships/image" Target="../media/image20.wmf"/><Relationship Id="rId2" Type="http://schemas.openxmlformats.org/officeDocument/2006/relationships/slideLayout" Target="../slideLayouts/slideLayout7.xml"/><Relationship Id="rId16" Type="http://schemas.openxmlformats.org/officeDocument/2006/relationships/oleObject" Target="../embeddings/oleObject15.bin"/><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7.wmf"/><Relationship Id="rId5" Type="http://schemas.openxmlformats.org/officeDocument/2006/relationships/image" Target="../media/image22.png"/><Relationship Id="rId15" Type="http://schemas.openxmlformats.org/officeDocument/2006/relationships/image" Target="../media/image19.wmf"/><Relationship Id="rId10" Type="http://schemas.openxmlformats.org/officeDocument/2006/relationships/oleObject" Target="../embeddings/oleObject12.bin"/><Relationship Id="rId19" Type="http://schemas.openxmlformats.org/officeDocument/2006/relationships/image" Target="../media/image21.wmf"/><Relationship Id="rId4" Type="http://schemas.openxmlformats.org/officeDocument/2006/relationships/image" Target="../media/image14.wmf"/><Relationship Id="rId9" Type="http://schemas.openxmlformats.org/officeDocument/2006/relationships/image" Target="../media/image16.wmf"/><Relationship Id="rId1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emf"/><Relationship Id="rId5" Type="http://schemas.openxmlformats.org/officeDocument/2006/relationships/oleObject" Target="../embeddings/oleObject18.bin"/><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oleObject" Target="../embeddings/oleObject25.bin"/><Relationship Id="rId5" Type="http://schemas.openxmlformats.org/officeDocument/2006/relationships/oleObject" Target="../embeddings/oleObject21.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7.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0.emf"/><Relationship Id="rId5" Type="http://schemas.openxmlformats.org/officeDocument/2006/relationships/oleObject" Target="../embeddings/oleObject37.bin"/><Relationship Id="rId4" Type="http://schemas.openxmlformats.org/officeDocument/2006/relationships/image" Target="../media/image3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2.emf"/><Relationship Id="rId5" Type="http://schemas.openxmlformats.org/officeDocument/2006/relationships/oleObject" Target="../embeddings/oleObject39.bin"/><Relationship Id="rId4" Type="http://schemas.openxmlformats.org/officeDocument/2006/relationships/image" Target="../media/image4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4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42.bin"/><Relationship Id="rId4" Type="http://schemas.openxmlformats.org/officeDocument/2006/relationships/image" Target="../media/image4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control" Target="../activeX/activeX3.xml"/><Relationship Id="rId1" Type="http://schemas.openxmlformats.org/officeDocument/2006/relationships/vmlDrawing" Target="../drawings/vmlDrawing14.v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45.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3.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55.wmf"/><Relationship Id="rId17" Type="http://schemas.openxmlformats.org/officeDocument/2006/relationships/oleObject" Target="../embeddings/oleObject55.bin"/><Relationship Id="rId25"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57.wmf"/><Relationship Id="rId20" Type="http://schemas.openxmlformats.org/officeDocument/2006/relationships/image" Target="../media/image59.wmf"/><Relationship Id="rId29" Type="http://schemas.openxmlformats.org/officeDocument/2006/relationships/oleObject" Target="../embeddings/oleObject61.bin"/><Relationship Id="rId1" Type="http://schemas.openxmlformats.org/officeDocument/2006/relationships/vmlDrawing" Target="../drawings/vmlDrawing16.vml"/><Relationship Id="rId6" Type="http://schemas.openxmlformats.org/officeDocument/2006/relationships/image" Target="../media/image52.wmf"/><Relationship Id="rId11" Type="http://schemas.openxmlformats.org/officeDocument/2006/relationships/oleObject" Target="../embeddings/oleObject52.bin"/><Relationship Id="rId24" Type="http://schemas.openxmlformats.org/officeDocument/2006/relationships/image" Target="../media/image61.w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63.emf"/><Relationship Id="rId10" Type="http://schemas.openxmlformats.org/officeDocument/2006/relationships/image" Target="../media/image54.wmf"/><Relationship Id="rId19" Type="http://schemas.openxmlformats.org/officeDocument/2006/relationships/oleObject" Target="../embeddings/oleObject56.bin"/><Relationship Id="rId4" Type="http://schemas.openxmlformats.org/officeDocument/2006/relationships/image" Target="../media/image51.wmf"/><Relationship Id="rId9" Type="http://schemas.openxmlformats.org/officeDocument/2006/relationships/oleObject" Target="../embeddings/oleObject51.bin"/><Relationship Id="rId14" Type="http://schemas.openxmlformats.org/officeDocument/2006/relationships/image" Target="../media/image56.wmf"/><Relationship Id="rId22" Type="http://schemas.openxmlformats.org/officeDocument/2006/relationships/image" Target="../media/image60.wmf"/><Relationship Id="rId27" Type="http://schemas.openxmlformats.org/officeDocument/2006/relationships/oleObject" Target="../embeddings/oleObject60.bin"/><Relationship Id="rId30" Type="http://schemas.openxmlformats.org/officeDocument/2006/relationships/image" Target="../media/image6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63.bin"/><Relationship Id="rId4" Type="http://schemas.openxmlformats.org/officeDocument/2006/relationships/image" Target="../media/image6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1.wmf"/><Relationship Id="rId2" Type="http://schemas.openxmlformats.org/officeDocument/2006/relationships/slideLayout" Target="../slideLayouts/slideLayout7.xml"/><Relationship Id="rId16" Type="http://schemas.openxmlformats.org/officeDocument/2006/relationships/image" Target="../media/image73.wmf"/><Relationship Id="rId1" Type="http://schemas.openxmlformats.org/officeDocument/2006/relationships/vmlDrawing" Target="../drawings/vmlDrawing18.vml"/><Relationship Id="rId6" Type="http://schemas.openxmlformats.org/officeDocument/2006/relationships/image" Target="../media/image68.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7.bin"/><Relationship Id="rId14" Type="http://schemas.openxmlformats.org/officeDocument/2006/relationships/image" Target="../media/image72.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oleObject" Target="../embeddings/oleObject76.bin"/><Relationship Id="rId3" Type="http://schemas.openxmlformats.org/officeDocument/2006/relationships/image" Target="../media/image78.png"/><Relationship Id="rId7" Type="http://schemas.openxmlformats.org/officeDocument/2006/relationships/image" Target="../media/image72.wmf"/><Relationship Id="rId12" Type="http://schemas.openxmlformats.org/officeDocument/2006/relationships/oleObject" Target="../embeddings/oleObject75.bin"/><Relationship Id="rId17" Type="http://schemas.openxmlformats.org/officeDocument/2006/relationships/image" Target="../media/image77.wmf"/><Relationship Id="rId2" Type="http://schemas.openxmlformats.org/officeDocument/2006/relationships/slideLayout" Target="../slideLayouts/slideLayout2.xml"/><Relationship Id="rId16" Type="http://schemas.openxmlformats.org/officeDocument/2006/relationships/oleObject" Target="../embeddings/oleObject78.bin"/><Relationship Id="rId1" Type="http://schemas.openxmlformats.org/officeDocument/2006/relationships/vmlDrawing" Target="../drawings/vmlDrawing19.vml"/><Relationship Id="rId6" Type="http://schemas.openxmlformats.org/officeDocument/2006/relationships/oleObject" Target="../embeddings/oleObject72.bin"/><Relationship Id="rId11" Type="http://schemas.openxmlformats.org/officeDocument/2006/relationships/image" Target="../media/image75.wmf"/><Relationship Id="rId5" Type="http://schemas.openxmlformats.org/officeDocument/2006/relationships/image" Target="../media/image71.wmf"/><Relationship Id="rId15" Type="http://schemas.openxmlformats.org/officeDocument/2006/relationships/image" Target="../media/image76.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4.wmf"/><Relationship Id="rId14"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image" Target="../media/image80.wmf"/><Relationship Id="rId5" Type="http://schemas.openxmlformats.org/officeDocument/2006/relationships/oleObject" Target="../embeddings/oleObject80.bin"/><Relationship Id="rId4" Type="http://schemas.openxmlformats.org/officeDocument/2006/relationships/image" Target="../media/image79.wmf"/></Relationships>
</file>

<file path=ppt/slides/_rels/slide33.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83.wmf"/><Relationship Id="rId5" Type="http://schemas.openxmlformats.org/officeDocument/2006/relationships/oleObject" Target="../embeddings/oleObject83.bin"/><Relationship Id="rId4" Type="http://schemas.openxmlformats.org/officeDocument/2006/relationships/image" Target="../media/image82.wmf"/></Relationships>
</file>

<file path=ppt/slides/_rels/slide34.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0.bin"/><Relationship Id="rId18" Type="http://schemas.openxmlformats.org/officeDocument/2006/relationships/image" Target="../media/image91.wmf"/><Relationship Id="rId26" Type="http://schemas.openxmlformats.org/officeDocument/2006/relationships/image" Target="../media/image94.wmf"/><Relationship Id="rId39" Type="http://schemas.openxmlformats.org/officeDocument/2006/relationships/oleObject" Target="../embeddings/oleObject105.bin"/><Relationship Id="rId3" Type="http://schemas.openxmlformats.org/officeDocument/2006/relationships/oleObject" Target="../embeddings/oleObject85.bin"/><Relationship Id="rId21" Type="http://schemas.openxmlformats.org/officeDocument/2006/relationships/oleObject" Target="../embeddings/oleObject94.bin"/><Relationship Id="rId34" Type="http://schemas.openxmlformats.org/officeDocument/2006/relationships/oleObject" Target="../embeddings/oleObject102.bin"/><Relationship Id="rId7" Type="http://schemas.openxmlformats.org/officeDocument/2006/relationships/oleObject" Target="../embeddings/oleObject87.bin"/><Relationship Id="rId12" Type="http://schemas.openxmlformats.org/officeDocument/2006/relationships/image" Target="../media/image88.wmf"/><Relationship Id="rId17" Type="http://schemas.openxmlformats.org/officeDocument/2006/relationships/oleObject" Target="../embeddings/oleObject92.bin"/><Relationship Id="rId25" Type="http://schemas.openxmlformats.org/officeDocument/2006/relationships/oleObject" Target="../embeddings/oleObject97.bin"/><Relationship Id="rId33" Type="http://schemas.openxmlformats.org/officeDocument/2006/relationships/image" Target="../media/image97.wmf"/><Relationship Id="rId38" Type="http://schemas.openxmlformats.org/officeDocument/2006/relationships/image" Target="../media/image99.wmf"/><Relationship Id="rId2" Type="http://schemas.openxmlformats.org/officeDocument/2006/relationships/slideLayout" Target="../slideLayouts/slideLayout18.xml"/><Relationship Id="rId16" Type="http://schemas.openxmlformats.org/officeDocument/2006/relationships/image" Target="../media/image90.wmf"/><Relationship Id="rId20" Type="http://schemas.openxmlformats.org/officeDocument/2006/relationships/image" Target="../media/image92.wmf"/><Relationship Id="rId29" Type="http://schemas.openxmlformats.org/officeDocument/2006/relationships/image" Target="../media/image95.wmf"/><Relationship Id="rId1" Type="http://schemas.openxmlformats.org/officeDocument/2006/relationships/vmlDrawing" Target="../drawings/vmlDrawing22.vml"/><Relationship Id="rId6" Type="http://schemas.openxmlformats.org/officeDocument/2006/relationships/image" Target="../media/image86.wmf"/><Relationship Id="rId11" Type="http://schemas.openxmlformats.org/officeDocument/2006/relationships/oleObject" Target="../embeddings/oleObject89.bin"/><Relationship Id="rId24" Type="http://schemas.openxmlformats.org/officeDocument/2006/relationships/oleObject" Target="../embeddings/oleObject96.bin"/><Relationship Id="rId32" Type="http://schemas.openxmlformats.org/officeDocument/2006/relationships/oleObject" Target="../embeddings/oleObject101.bin"/><Relationship Id="rId37" Type="http://schemas.openxmlformats.org/officeDocument/2006/relationships/oleObject" Target="../embeddings/oleObject104.bin"/><Relationship Id="rId40" Type="http://schemas.openxmlformats.org/officeDocument/2006/relationships/image" Target="../media/image100.wmf"/><Relationship Id="rId5" Type="http://schemas.openxmlformats.org/officeDocument/2006/relationships/oleObject" Target="../embeddings/oleObject86.bin"/><Relationship Id="rId15" Type="http://schemas.openxmlformats.org/officeDocument/2006/relationships/oleObject" Target="../embeddings/oleObject91.bin"/><Relationship Id="rId23" Type="http://schemas.openxmlformats.org/officeDocument/2006/relationships/oleObject" Target="../embeddings/oleObject95.bin"/><Relationship Id="rId28" Type="http://schemas.openxmlformats.org/officeDocument/2006/relationships/oleObject" Target="../embeddings/oleObject99.bin"/><Relationship Id="rId36" Type="http://schemas.openxmlformats.org/officeDocument/2006/relationships/image" Target="../media/image98.wmf"/><Relationship Id="rId10" Type="http://schemas.openxmlformats.org/officeDocument/2006/relationships/image" Target="../media/image26.wmf"/><Relationship Id="rId19" Type="http://schemas.openxmlformats.org/officeDocument/2006/relationships/oleObject" Target="../embeddings/oleObject93.bin"/><Relationship Id="rId31" Type="http://schemas.openxmlformats.org/officeDocument/2006/relationships/image" Target="../media/image96.emf"/><Relationship Id="rId4" Type="http://schemas.openxmlformats.org/officeDocument/2006/relationships/image" Target="../media/image85.wmf"/><Relationship Id="rId9" Type="http://schemas.openxmlformats.org/officeDocument/2006/relationships/oleObject" Target="../embeddings/oleObject88.bin"/><Relationship Id="rId14" Type="http://schemas.openxmlformats.org/officeDocument/2006/relationships/image" Target="../media/image89.wmf"/><Relationship Id="rId22" Type="http://schemas.openxmlformats.org/officeDocument/2006/relationships/image" Target="../media/image93.wmf"/><Relationship Id="rId27" Type="http://schemas.openxmlformats.org/officeDocument/2006/relationships/oleObject" Target="../embeddings/oleObject98.bin"/><Relationship Id="rId30" Type="http://schemas.openxmlformats.org/officeDocument/2006/relationships/oleObject" Target="../embeddings/oleObject100.bin"/><Relationship Id="rId35" Type="http://schemas.openxmlformats.org/officeDocument/2006/relationships/oleObject" Target="../embeddings/oleObject103.bin"/></Relationships>
</file>

<file path=ppt/slides/_rels/slide35.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11.bin"/><Relationship Id="rId18" Type="http://schemas.openxmlformats.org/officeDocument/2006/relationships/image" Target="../media/image88.wmf"/><Relationship Id="rId26" Type="http://schemas.openxmlformats.org/officeDocument/2006/relationships/image" Target="../media/image92.wmf"/><Relationship Id="rId3" Type="http://schemas.openxmlformats.org/officeDocument/2006/relationships/oleObject" Target="../embeddings/oleObject106.bin"/><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86.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18.xml"/><Relationship Id="rId16" Type="http://schemas.openxmlformats.org/officeDocument/2006/relationships/image" Target="../media/image26.wmf"/><Relationship Id="rId20" Type="http://schemas.openxmlformats.org/officeDocument/2006/relationships/image" Target="../media/image89.wmf"/><Relationship Id="rId1" Type="http://schemas.openxmlformats.org/officeDocument/2006/relationships/vmlDrawing" Target="../drawings/vmlDrawing23.vml"/><Relationship Id="rId6" Type="http://schemas.openxmlformats.org/officeDocument/2006/relationships/image" Target="../media/image102.wmf"/><Relationship Id="rId11" Type="http://schemas.openxmlformats.org/officeDocument/2006/relationships/oleObject" Target="../embeddings/oleObject110.bin"/><Relationship Id="rId24" Type="http://schemas.openxmlformats.org/officeDocument/2006/relationships/image" Target="../media/image91.wmf"/><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6.bin"/><Relationship Id="rId10" Type="http://schemas.openxmlformats.org/officeDocument/2006/relationships/image" Target="../media/image85.wmf"/><Relationship Id="rId19" Type="http://schemas.openxmlformats.org/officeDocument/2006/relationships/oleObject" Target="../embeddings/oleObject114.bin"/><Relationship Id="rId4" Type="http://schemas.openxmlformats.org/officeDocument/2006/relationships/image" Target="../media/image101.wmf"/><Relationship Id="rId9" Type="http://schemas.openxmlformats.org/officeDocument/2006/relationships/oleObject" Target="../embeddings/oleObject109.bin"/><Relationship Id="rId14" Type="http://schemas.openxmlformats.org/officeDocument/2006/relationships/image" Target="../media/image87.wmf"/><Relationship Id="rId22" Type="http://schemas.openxmlformats.org/officeDocument/2006/relationships/image" Target="../media/image90.wmf"/></Relationships>
</file>

<file path=ppt/slides/_rels/slide36.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08.wmf"/><Relationship Id="rId2" Type="http://schemas.openxmlformats.org/officeDocument/2006/relationships/slideLayout" Target="../slideLayouts/slideLayout23.xml"/><Relationship Id="rId1" Type="http://schemas.openxmlformats.org/officeDocument/2006/relationships/vmlDrawing" Target="../drawings/vmlDrawing24.vml"/><Relationship Id="rId6" Type="http://schemas.openxmlformats.org/officeDocument/2006/relationships/image" Target="../media/image105.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21.bin"/></Relationships>
</file>

<file path=ppt/slides/_rels/slide37.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image" Target="../media/image110.wmf"/><Relationship Id="rId5" Type="http://schemas.openxmlformats.org/officeDocument/2006/relationships/oleObject" Target="../embeddings/oleObject125.bin"/><Relationship Id="rId10" Type="http://schemas.openxmlformats.org/officeDocument/2006/relationships/image" Target="../media/image108.wmf"/><Relationship Id="rId4" Type="http://schemas.openxmlformats.org/officeDocument/2006/relationships/image" Target="../media/image109.wmf"/><Relationship Id="rId9" Type="http://schemas.openxmlformats.org/officeDocument/2006/relationships/oleObject" Target="../embeddings/oleObject12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112.w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image" Target="../media/image114.wmf"/><Relationship Id="rId5" Type="http://schemas.openxmlformats.org/officeDocument/2006/relationships/oleObject" Target="../embeddings/oleObject130.bin"/><Relationship Id="rId4" Type="http://schemas.openxmlformats.org/officeDocument/2006/relationships/image" Target="../media/image113.emf"/></Relationships>
</file>

<file path=ppt/slides/_rels/slide41.xml.rels><?xml version="1.0" encoding="UTF-8" standalone="yes"?>
<Relationships xmlns="http://schemas.openxmlformats.org/package/2006/relationships"><Relationship Id="rId8" Type="http://schemas.openxmlformats.org/officeDocument/2006/relationships/image" Target="../media/image118.emf"/><Relationship Id="rId13" Type="http://schemas.openxmlformats.org/officeDocument/2006/relationships/oleObject" Target="../embeddings/oleObject137.bin"/><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20.emf"/><Relationship Id="rId2" Type="http://schemas.openxmlformats.org/officeDocument/2006/relationships/slideLayout" Target="../slideLayouts/slideLayout18.xml"/><Relationship Id="rId1" Type="http://schemas.openxmlformats.org/officeDocument/2006/relationships/vmlDrawing" Target="../drawings/vmlDrawing28.vml"/><Relationship Id="rId6" Type="http://schemas.openxmlformats.org/officeDocument/2006/relationships/image" Target="../media/image117.emf"/><Relationship Id="rId11" Type="http://schemas.openxmlformats.org/officeDocument/2006/relationships/oleObject" Target="../embeddings/oleObject136.bin"/><Relationship Id="rId5" Type="http://schemas.openxmlformats.org/officeDocument/2006/relationships/oleObject" Target="../embeddings/oleObject133.bin"/><Relationship Id="rId10" Type="http://schemas.openxmlformats.org/officeDocument/2006/relationships/image" Target="../media/image119.emf"/><Relationship Id="rId4" Type="http://schemas.openxmlformats.org/officeDocument/2006/relationships/image" Target="../media/image116.emf"/><Relationship Id="rId9" Type="http://schemas.openxmlformats.org/officeDocument/2006/relationships/oleObject" Target="../embeddings/oleObject135.bin"/><Relationship Id="rId14" Type="http://schemas.openxmlformats.org/officeDocument/2006/relationships/image" Target="../media/image12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24.xml"/><Relationship Id="rId1" Type="http://schemas.openxmlformats.org/officeDocument/2006/relationships/vmlDrawing" Target="../drawings/vmlDrawing29.vml"/><Relationship Id="rId6" Type="http://schemas.openxmlformats.org/officeDocument/2006/relationships/image" Target="../media/image123.emf"/><Relationship Id="rId5" Type="http://schemas.openxmlformats.org/officeDocument/2006/relationships/oleObject" Target="../embeddings/oleObject139.bin"/><Relationship Id="rId4" Type="http://schemas.openxmlformats.org/officeDocument/2006/relationships/image" Target="../media/image12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18.xml"/><Relationship Id="rId1" Type="http://schemas.openxmlformats.org/officeDocument/2006/relationships/vmlDrawing" Target="../drawings/vmlDrawing30.vml"/><Relationship Id="rId6" Type="http://schemas.openxmlformats.org/officeDocument/2006/relationships/image" Target="../media/image65.wmf"/><Relationship Id="rId5" Type="http://schemas.openxmlformats.org/officeDocument/2006/relationships/oleObject" Target="../embeddings/oleObject141.bin"/><Relationship Id="rId4" Type="http://schemas.openxmlformats.org/officeDocument/2006/relationships/image" Target="../media/image124.wmf"/></Relationships>
</file>

<file path=ppt/slides/_rels/slide44.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47.bin"/><Relationship Id="rId18" Type="http://schemas.openxmlformats.org/officeDocument/2006/relationships/image" Target="../media/image132.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29.wmf"/><Relationship Id="rId17" Type="http://schemas.openxmlformats.org/officeDocument/2006/relationships/oleObject" Target="../embeddings/oleObject149.bin"/><Relationship Id="rId2" Type="http://schemas.openxmlformats.org/officeDocument/2006/relationships/slideLayout" Target="../slideLayouts/slideLayout13.xml"/><Relationship Id="rId16" Type="http://schemas.openxmlformats.org/officeDocument/2006/relationships/image" Target="../media/image131.wmf"/><Relationship Id="rId20" Type="http://schemas.openxmlformats.org/officeDocument/2006/relationships/image" Target="../media/image133.wmf"/><Relationship Id="rId1" Type="http://schemas.openxmlformats.org/officeDocument/2006/relationships/vmlDrawing" Target="../drawings/vmlDrawing31.vml"/><Relationship Id="rId6" Type="http://schemas.openxmlformats.org/officeDocument/2006/relationships/image" Target="../media/image126.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8.bin"/><Relationship Id="rId10" Type="http://schemas.openxmlformats.org/officeDocument/2006/relationships/image" Target="../media/image128.wmf"/><Relationship Id="rId19" Type="http://schemas.openxmlformats.org/officeDocument/2006/relationships/oleObject" Target="../embeddings/oleObject150.bin"/><Relationship Id="rId4" Type="http://schemas.openxmlformats.org/officeDocument/2006/relationships/image" Target="../media/image125.wmf"/><Relationship Id="rId9" Type="http://schemas.openxmlformats.org/officeDocument/2006/relationships/oleObject" Target="../embeddings/oleObject145.bin"/><Relationship Id="rId14" Type="http://schemas.openxmlformats.org/officeDocument/2006/relationships/image" Target="../media/image13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18.xml"/><Relationship Id="rId1" Type="http://schemas.openxmlformats.org/officeDocument/2006/relationships/vmlDrawing" Target="../drawings/vmlDrawing32.vml"/><Relationship Id="rId4" Type="http://schemas.openxmlformats.org/officeDocument/2006/relationships/image" Target="../media/image13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136.wmf"/><Relationship Id="rId5" Type="http://schemas.openxmlformats.org/officeDocument/2006/relationships/oleObject" Target="../embeddings/oleObject153.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55.bin"/></Relationships>
</file>

<file path=ppt/slides/_rels/slide48.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image" Target="../media/image140.wmf"/><Relationship Id="rId5" Type="http://schemas.openxmlformats.org/officeDocument/2006/relationships/oleObject" Target="../embeddings/oleObject157.bin"/><Relationship Id="rId4" Type="http://schemas.openxmlformats.org/officeDocument/2006/relationships/image" Target="../media/image139.wmf"/></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12&#30005;&#30913;&#24863;&#24212;&#28809;y.RM" TargetMode="Externa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image" Target="../media/image144.wmf"/><Relationship Id="rId5" Type="http://schemas.openxmlformats.org/officeDocument/2006/relationships/oleObject" Target="../embeddings/oleObject160.bin"/><Relationship Id="rId4" Type="http://schemas.openxmlformats.org/officeDocument/2006/relationships/image" Target="../media/image14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18.xml"/><Relationship Id="rId1" Type="http://schemas.openxmlformats.org/officeDocument/2006/relationships/vmlDrawing" Target="../drawings/vmlDrawing36.vml"/><Relationship Id="rId6" Type="http://schemas.openxmlformats.org/officeDocument/2006/relationships/image" Target="../media/image146.wmf"/><Relationship Id="rId5" Type="http://schemas.openxmlformats.org/officeDocument/2006/relationships/oleObject" Target="../embeddings/oleObject162.bin"/><Relationship Id="rId4" Type="http://schemas.openxmlformats.org/officeDocument/2006/relationships/image" Target="../media/image145.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notesSlide" Target="../notesSlides/notesSlide2.xml"/><Relationship Id="rId7" Type="http://schemas.openxmlformats.org/officeDocument/2006/relationships/image" Target="../media/image148.wmf"/><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oleObject" Target="../embeddings/oleObject164.bin"/><Relationship Id="rId5" Type="http://schemas.openxmlformats.org/officeDocument/2006/relationships/image" Target="../media/image147.wmf"/><Relationship Id="rId4" Type="http://schemas.openxmlformats.org/officeDocument/2006/relationships/oleObject" Target="../embeddings/oleObject163.bin"/><Relationship Id="rId9" Type="http://schemas.openxmlformats.org/officeDocument/2006/relationships/image" Target="../media/image149.wmf"/></Relationships>
</file>

<file path=ppt/slides/_rels/slide55.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54.wmf"/><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151.w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69.bin"/></Relationships>
</file>

<file path=ppt/slides/_rels/slide56.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59.wmf"/><Relationship Id="rId2" Type="http://schemas.openxmlformats.org/officeDocument/2006/relationships/slideLayout" Target="../slideLayouts/slideLayout18.xml"/><Relationship Id="rId16" Type="http://schemas.openxmlformats.org/officeDocument/2006/relationships/image" Target="../media/image161.emf"/><Relationship Id="rId1" Type="http://schemas.openxmlformats.org/officeDocument/2006/relationships/vmlDrawing" Target="../drawings/vmlDrawing39.vml"/><Relationship Id="rId6" Type="http://schemas.openxmlformats.org/officeDocument/2006/relationships/image" Target="../media/image156.e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oleObject" Target="../embeddings/oleObject177.bin"/><Relationship Id="rId10" Type="http://schemas.openxmlformats.org/officeDocument/2006/relationships/image" Target="../media/image158.wmf"/><Relationship Id="rId4" Type="http://schemas.openxmlformats.org/officeDocument/2006/relationships/image" Target="../media/image155.emf"/><Relationship Id="rId9" Type="http://schemas.openxmlformats.org/officeDocument/2006/relationships/oleObject" Target="../embeddings/oleObject174.bin"/><Relationship Id="rId14" Type="http://schemas.openxmlformats.org/officeDocument/2006/relationships/image" Target="../media/image160.wmf"/></Relationships>
</file>

<file path=ppt/slides/_rels/slide57.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78.bin"/><Relationship Id="rId7" Type="http://schemas.openxmlformats.org/officeDocument/2006/relationships/oleObject" Target="../embeddings/oleObject180.bin"/><Relationship Id="rId2" Type="http://schemas.openxmlformats.org/officeDocument/2006/relationships/slideLayout" Target="../slideLayouts/slideLayout25.xml"/><Relationship Id="rId1" Type="http://schemas.openxmlformats.org/officeDocument/2006/relationships/vmlDrawing" Target="../drawings/vmlDrawing40.vml"/><Relationship Id="rId6" Type="http://schemas.openxmlformats.org/officeDocument/2006/relationships/image" Target="../media/image163.wmf"/><Relationship Id="rId5" Type="http://schemas.openxmlformats.org/officeDocument/2006/relationships/oleObject" Target="../embeddings/oleObject179.bin"/><Relationship Id="rId4" Type="http://schemas.openxmlformats.org/officeDocument/2006/relationships/image" Target="../media/image162.wmf"/></Relationships>
</file>

<file path=ppt/slides/_rels/slide58.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86.bin"/><Relationship Id="rId18" Type="http://schemas.openxmlformats.org/officeDocument/2006/relationships/image" Target="../media/image172.wmf"/><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69.wmf"/><Relationship Id="rId17" Type="http://schemas.openxmlformats.org/officeDocument/2006/relationships/oleObject" Target="../embeddings/oleObject188.bin"/><Relationship Id="rId2" Type="http://schemas.openxmlformats.org/officeDocument/2006/relationships/slideLayout" Target="../slideLayouts/slideLayout13.xml"/><Relationship Id="rId16" Type="http://schemas.openxmlformats.org/officeDocument/2006/relationships/image" Target="../media/image171.wmf"/><Relationship Id="rId20" Type="http://schemas.openxmlformats.org/officeDocument/2006/relationships/image" Target="../media/image173.wmf"/><Relationship Id="rId1" Type="http://schemas.openxmlformats.org/officeDocument/2006/relationships/vmlDrawing" Target="../drawings/vmlDrawing41.vml"/><Relationship Id="rId6" Type="http://schemas.openxmlformats.org/officeDocument/2006/relationships/image" Target="../media/image166.wmf"/><Relationship Id="rId11" Type="http://schemas.openxmlformats.org/officeDocument/2006/relationships/oleObject" Target="../embeddings/oleObject185.bin"/><Relationship Id="rId5" Type="http://schemas.openxmlformats.org/officeDocument/2006/relationships/oleObject" Target="../embeddings/oleObject182.bin"/><Relationship Id="rId15" Type="http://schemas.openxmlformats.org/officeDocument/2006/relationships/oleObject" Target="../embeddings/oleObject187.bin"/><Relationship Id="rId10" Type="http://schemas.openxmlformats.org/officeDocument/2006/relationships/image" Target="../media/image168.wmf"/><Relationship Id="rId19" Type="http://schemas.openxmlformats.org/officeDocument/2006/relationships/oleObject" Target="../embeddings/oleObject189.bin"/><Relationship Id="rId4" Type="http://schemas.openxmlformats.org/officeDocument/2006/relationships/image" Target="../media/image165.wmf"/><Relationship Id="rId9" Type="http://schemas.openxmlformats.org/officeDocument/2006/relationships/oleObject" Target="../embeddings/oleObject184.bin"/><Relationship Id="rId14" Type="http://schemas.openxmlformats.org/officeDocument/2006/relationships/image" Target="../media/image170.wmf"/></Relationships>
</file>

<file path=ppt/slides/_rels/slide59.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slideLayout" Target="../slideLayouts/slideLayout18.xml"/><Relationship Id="rId1" Type="http://schemas.openxmlformats.org/officeDocument/2006/relationships/vmlDrawing" Target="../drawings/vmlDrawing42.vml"/><Relationship Id="rId6" Type="http://schemas.openxmlformats.org/officeDocument/2006/relationships/image" Target="../media/image175.wmf"/><Relationship Id="rId5" Type="http://schemas.openxmlformats.org/officeDocument/2006/relationships/oleObject" Target="../embeddings/oleObject191.bin"/><Relationship Id="rId4" Type="http://schemas.openxmlformats.org/officeDocument/2006/relationships/image" Target="../media/image17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18.xml"/><Relationship Id="rId1" Type="http://schemas.openxmlformats.org/officeDocument/2006/relationships/vmlDrawing" Target="../drawings/vmlDrawing43.vml"/><Relationship Id="rId6" Type="http://schemas.openxmlformats.org/officeDocument/2006/relationships/image" Target="../media/image178.wmf"/><Relationship Id="rId5" Type="http://schemas.openxmlformats.org/officeDocument/2006/relationships/oleObject" Target="../embeddings/oleObject194.bin"/><Relationship Id="rId4" Type="http://schemas.openxmlformats.org/officeDocument/2006/relationships/image" Target="../media/image177.wmf"/></Relationships>
</file>

<file path=ppt/slides/_rels/slide61.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18.xml"/><Relationship Id="rId1" Type="http://schemas.openxmlformats.org/officeDocument/2006/relationships/vmlDrawing" Target="../drawings/vmlDrawing44.vml"/><Relationship Id="rId6" Type="http://schemas.openxmlformats.org/officeDocument/2006/relationships/image" Target="../media/image180.w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182.wmf"/><Relationship Id="rId4" Type="http://schemas.openxmlformats.org/officeDocument/2006/relationships/image" Target="../media/image179.wmf"/><Relationship Id="rId9" Type="http://schemas.openxmlformats.org/officeDocument/2006/relationships/oleObject" Target="../embeddings/oleObject198.bin"/></Relationships>
</file>

<file path=ppt/slides/_rels/slide62.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205.bin"/><Relationship Id="rId18" Type="http://schemas.openxmlformats.org/officeDocument/2006/relationships/image" Target="../media/image190.wmf"/><Relationship Id="rId3" Type="http://schemas.openxmlformats.org/officeDocument/2006/relationships/oleObject" Target="../embeddings/oleObject200.bin"/><Relationship Id="rId21" Type="http://schemas.openxmlformats.org/officeDocument/2006/relationships/oleObject" Target="../embeddings/oleObject209.bin"/><Relationship Id="rId7" Type="http://schemas.openxmlformats.org/officeDocument/2006/relationships/oleObject" Target="../embeddings/oleObject202.bin"/><Relationship Id="rId12" Type="http://schemas.openxmlformats.org/officeDocument/2006/relationships/image" Target="../media/image187.wmf"/><Relationship Id="rId17" Type="http://schemas.openxmlformats.org/officeDocument/2006/relationships/oleObject" Target="../embeddings/oleObject207.bin"/><Relationship Id="rId2" Type="http://schemas.openxmlformats.org/officeDocument/2006/relationships/slideLayout" Target="../slideLayouts/slideLayout18.xml"/><Relationship Id="rId16" Type="http://schemas.openxmlformats.org/officeDocument/2006/relationships/image" Target="../media/image189.wmf"/><Relationship Id="rId20" Type="http://schemas.openxmlformats.org/officeDocument/2006/relationships/image" Target="../media/image191.wmf"/><Relationship Id="rId1" Type="http://schemas.openxmlformats.org/officeDocument/2006/relationships/vmlDrawing" Target="../drawings/vmlDrawing45.vml"/><Relationship Id="rId6" Type="http://schemas.openxmlformats.org/officeDocument/2006/relationships/image" Target="../media/image184.wmf"/><Relationship Id="rId11" Type="http://schemas.openxmlformats.org/officeDocument/2006/relationships/oleObject" Target="../embeddings/oleObject204.bin"/><Relationship Id="rId5" Type="http://schemas.openxmlformats.org/officeDocument/2006/relationships/oleObject" Target="../embeddings/oleObject201.bin"/><Relationship Id="rId15" Type="http://schemas.openxmlformats.org/officeDocument/2006/relationships/oleObject" Target="../embeddings/oleObject206.bin"/><Relationship Id="rId10" Type="http://schemas.openxmlformats.org/officeDocument/2006/relationships/image" Target="../media/image186.wmf"/><Relationship Id="rId19" Type="http://schemas.openxmlformats.org/officeDocument/2006/relationships/oleObject" Target="../embeddings/oleObject208.bin"/><Relationship Id="rId4" Type="http://schemas.openxmlformats.org/officeDocument/2006/relationships/image" Target="../media/image183.wmf"/><Relationship Id="rId9" Type="http://schemas.openxmlformats.org/officeDocument/2006/relationships/oleObject" Target="../embeddings/oleObject203.bin"/><Relationship Id="rId14" Type="http://schemas.openxmlformats.org/officeDocument/2006/relationships/image" Target="../media/image188.wmf"/><Relationship Id="rId22" Type="http://schemas.openxmlformats.org/officeDocument/2006/relationships/image" Target="../media/image192.wmf"/></Relationships>
</file>

<file path=ppt/slides/_rels/slide63.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image" Target="../media/image196.wmf"/><Relationship Id="rId18" Type="http://schemas.openxmlformats.org/officeDocument/2006/relationships/oleObject" Target="../embeddings/oleObject221.bin"/><Relationship Id="rId3" Type="http://schemas.openxmlformats.org/officeDocument/2006/relationships/oleObject" Target="../embeddings/oleObject210.bin"/><Relationship Id="rId21" Type="http://schemas.openxmlformats.org/officeDocument/2006/relationships/oleObject" Target="../embeddings/oleObject223.bin"/><Relationship Id="rId7" Type="http://schemas.openxmlformats.org/officeDocument/2006/relationships/oleObject" Target="../embeddings/oleObject212.bin"/><Relationship Id="rId12" Type="http://schemas.openxmlformats.org/officeDocument/2006/relationships/oleObject" Target="../embeddings/oleObject216.bin"/><Relationship Id="rId17" Type="http://schemas.openxmlformats.org/officeDocument/2006/relationships/oleObject" Target="../embeddings/oleObject220.bin"/><Relationship Id="rId2" Type="http://schemas.openxmlformats.org/officeDocument/2006/relationships/slideLayout" Target="../slideLayouts/slideLayout23.xml"/><Relationship Id="rId16" Type="http://schemas.openxmlformats.org/officeDocument/2006/relationships/oleObject" Target="../embeddings/oleObject219.bin"/><Relationship Id="rId20" Type="http://schemas.openxmlformats.org/officeDocument/2006/relationships/image" Target="../media/image197.wmf"/><Relationship Id="rId1" Type="http://schemas.openxmlformats.org/officeDocument/2006/relationships/vmlDrawing" Target="../drawings/vmlDrawing46.vml"/><Relationship Id="rId6" Type="http://schemas.openxmlformats.org/officeDocument/2006/relationships/image" Target="../media/image194.wmf"/><Relationship Id="rId11" Type="http://schemas.openxmlformats.org/officeDocument/2006/relationships/oleObject" Target="../embeddings/oleObject215.bin"/><Relationship Id="rId24" Type="http://schemas.openxmlformats.org/officeDocument/2006/relationships/image" Target="../media/image199.wmf"/><Relationship Id="rId5" Type="http://schemas.openxmlformats.org/officeDocument/2006/relationships/oleObject" Target="../embeddings/oleObject211.bin"/><Relationship Id="rId15" Type="http://schemas.openxmlformats.org/officeDocument/2006/relationships/oleObject" Target="../embeddings/oleObject218.bin"/><Relationship Id="rId23" Type="http://schemas.openxmlformats.org/officeDocument/2006/relationships/oleObject" Target="../embeddings/oleObject224.bin"/><Relationship Id="rId10" Type="http://schemas.openxmlformats.org/officeDocument/2006/relationships/oleObject" Target="../embeddings/oleObject214.bin"/><Relationship Id="rId19" Type="http://schemas.openxmlformats.org/officeDocument/2006/relationships/oleObject" Target="../embeddings/oleObject222.bin"/><Relationship Id="rId4" Type="http://schemas.openxmlformats.org/officeDocument/2006/relationships/image" Target="../media/image193.wmf"/><Relationship Id="rId9" Type="http://schemas.openxmlformats.org/officeDocument/2006/relationships/oleObject" Target="../embeddings/oleObject213.bin"/><Relationship Id="rId14" Type="http://schemas.openxmlformats.org/officeDocument/2006/relationships/oleObject" Target="../embeddings/oleObject217.bin"/><Relationship Id="rId22" Type="http://schemas.openxmlformats.org/officeDocument/2006/relationships/image" Target="../media/image198.wmf"/></Relationships>
</file>

<file path=ppt/slides/_rels/slide64.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231.bin"/><Relationship Id="rId18" Type="http://schemas.openxmlformats.org/officeDocument/2006/relationships/image" Target="../media/image201.wmf"/><Relationship Id="rId3" Type="http://schemas.openxmlformats.org/officeDocument/2006/relationships/oleObject" Target="../embeddings/oleObject225.bin"/><Relationship Id="rId21" Type="http://schemas.openxmlformats.org/officeDocument/2006/relationships/oleObject" Target="../embeddings/oleObject236.bin"/><Relationship Id="rId7" Type="http://schemas.openxmlformats.org/officeDocument/2006/relationships/oleObject" Target="../embeddings/oleObject227.bin"/><Relationship Id="rId12" Type="http://schemas.openxmlformats.org/officeDocument/2006/relationships/oleObject" Target="../embeddings/oleObject230.bin"/><Relationship Id="rId17" Type="http://schemas.openxmlformats.org/officeDocument/2006/relationships/oleObject" Target="../embeddings/oleObject234.bin"/><Relationship Id="rId2" Type="http://schemas.openxmlformats.org/officeDocument/2006/relationships/slideLayout" Target="../slideLayouts/slideLayout23.xml"/><Relationship Id="rId16" Type="http://schemas.openxmlformats.org/officeDocument/2006/relationships/image" Target="../media/image200.wmf"/><Relationship Id="rId20" Type="http://schemas.openxmlformats.org/officeDocument/2006/relationships/image" Target="../media/image202.wmf"/><Relationship Id="rId1" Type="http://schemas.openxmlformats.org/officeDocument/2006/relationships/vmlDrawing" Target="../drawings/vmlDrawing47.vml"/><Relationship Id="rId6" Type="http://schemas.openxmlformats.org/officeDocument/2006/relationships/image" Target="../media/image193.wmf"/><Relationship Id="rId11" Type="http://schemas.openxmlformats.org/officeDocument/2006/relationships/oleObject" Target="../embeddings/oleObject229.bin"/><Relationship Id="rId24" Type="http://schemas.openxmlformats.org/officeDocument/2006/relationships/image" Target="../media/image204.wmf"/><Relationship Id="rId5" Type="http://schemas.openxmlformats.org/officeDocument/2006/relationships/oleObject" Target="../embeddings/oleObject226.bin"/><Relationship Id="rId15" Type="http://schemas.openxmlformats.org/officeDocument/2006/relationships/oleObject" Target="../embeddings/oleObject233.bin"/><Relationship Id="rId23" Type="http://schemas.openxmlformats.org/officeDocument/2006/relationships/oleObject" Target="../embeddings/oleObject237.bin"/><Relationship Id="rId10" Type="http://schemas.openxmlformats.org/officeDocument/2006/relationships/image" Target="../media/image195.wmf"/><Relationship Id="rId19" Type="http://schemas.openxmlformats.org/officeDocument/2006/relationships/oleObject" Target="../embeddings/oleObject235.bin"/><Relationship Id="rId4" Type="http://schemas.openxmlformats.org/officeDocument/2006/relationships/image" Target="../media/image196.wmf"/><Relationship Id="rId9" Type="http://schemas.openxmlformats.org/officeDocument/2006/relationships/oleObject" Target="../embeddings/oleObject228.bin"/><Relationship Id="rId14" Type="http://schemas.openxmlformats.org/officeDocument/2006/relationships/oleObject" Target="../embeddings/oleObject232.bin"/><Relationship Id="rId22" Type="http://schemas.openxmlformats.org/officeDocument/2006/relationships/image" Target="../media/image203.wmf"/></Relationships>
</file>

<file path=ppt/slides/_rels/slide65.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44.bin"/><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oleObject" Target="../embeddings/oleObject243.bin"/><Relationship Id="rId2" Type="http://schemas.openxmlformats.org/officeDocument/2006/relationships/slideLayout" Target="../slideLayouts/slideLayout24.xml"/><Relationship Id="rId16" Type="http://schemas.openxmlformats.org/officeDocument/2006/relationships/image" Target="../media/image205.wmf"/><Relationship Id="rId1" Type="http://schemas.openxmlformats.org/officeDocument/2006/relationships/vmlDrawing" Target="../drawings/vmlDrawing48.vml"/><Relationship Id="rId6" Type="http://schemas.openxmlformats.org/officeDocument/2006/relationships/image" Target="../media/image194.wmf"/><Relationship Id="rId11" Type="http://schemas.openxmlformats.org/officeDocument/2006/relationships/oleObject" Target="../embeddings/oleObject242.bin"/><Relationship Id="rId5" Type="http://schemas.openxmlformats.org/officeDocument/2006/relationships/oleObject" Target="../embeddings/oleObject239.bin"/><Relationship Id="rId15" Type="http://schemas.openxmlformats.org/officeDocument/2006/relationships/oleObject" Target="../embeddings/oleObject246.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41.bin"/><Relationship Id="rId14" Type="http://schemas.openxmlformats.org/officeDocument/2006/relationships/oleObject" Target="../embeddings/oleObject245.bin"/></Relationships>
</file>

<file path=ppt/slides/_rels/slide66.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10.wmf"/><Relationship Id="rId2" Type="http://schemas.openxmlformats.org/officeDocument/2006/relationships/slideLayout" Target="../slideLayouts/slideLayout18.xml"/><Relationship Id="rId1" Type="http://schemas.openxmlformats.org/officeDocument/2006/relationships/vmlDrawing" Target="../drawings/vmlDrawing49.vml"/><Relationship Id="rId6" Type="http://schemas.openxmlformats.org/officeDocument/2006/relationships/image" Target="../media/image207.w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50.bin"/></Relationships>
</file>

<file path=ppt/slides/_rels/slide67.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52.bin"/><Relationship Id="rId7" Type="http://schemas.openxmlformats.org/officeDocument/2006/relationships/oleObject" Target="../embeddings/oleObject254.bin"/><Relationship Id="rId2" Type="http://schemas.openxmlformats.org/officeDocument/2006/relationships/slideLayout" Target="../slideLayouts/slideLayout18.xml"/><Relationship Id="rId1" Type="http://schemas.openxmlformats.org/officeDocument/2006/relationships/vmlDrawing" Target="../drawings/vmlDrawing50.vml"/><Relationship Id="rId6" Type="http://schemas.openxmlformats.org/officeDocument/2006/relationships/image" Target="../media/image212.wmf"/><Relationship Id="rId5" Type="http://schemas.openxmlformats.org/officeDocument/2006/relationships/oleObject" Target="../embeddings/oleObject253.bin"/><Relationship Id="rId4" Type="http://schemas.openxmlformats.org/officeDocument/2006/relationships/image" Target="../media/image211.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55.bin"/><Relationship Id="rId2" Type="http://schemas.openxmlformats.org/officeDocument/2006/relationships/slideLayout" Target="../slideLayouts/slideLayout13.xml"/><Relationship Id="rId1" Type="http://schemas.openxmlformats.org/officeDocument/2006/relationships/vmlDrawing" Target="../drawings/vmlDrawing51.vml"/><Relationship Id="rId6" Type="http://schemas.openxmlformats.org/officeDocument/2006/relationships/image" Target="file:///C:\My%20Documents\11.jpg" TargetMode="External"/><Relationship Id="rId5" Type="http://schemas.openxmlformats.org/officeDocument/2006/relationships/image" Target="../media/image215.jpeg"/><Relationship Id="rId4" Type="http://schemas.openxmlformats.org/officeDocument/2006/relationships/image" Target="../media/image214.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12.xml"/><Relationship Id="rId1" Type="http://schemas.openxmlformats.org/officeDocument/2006/relationships/vmlDrawing" Target="../drawings/vmlDrawing52.vml"/><Relationship Id="rId4" Type="http://schemas.openxmlformats.org/officeDocument/2006/relationships/image" Target="../media/image21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59.bin"/><Relationship Id="rId13" Type="http://schemas.openxmlformats.org/officeDocument/2006/relationships/image" Target="../media/image221.wmf"/><Relationship Id="rId18" Type="http://schemas.openxmlformats.org/officeDocument/2006/relationships/oleObject" Target="../embeddings/oleObject264.bin"/><Relationship Id="rId3" Type="http://schemas.openxmlformats.org/officeDocument/2006/relationships/notesSlide" Target="../notesSlides/notesSlide3.xml"/><Relationship Id="rId21" Type="http://schemas.openxmlformats.org/officeDocument/2006/relationships/image" Target="../media/image225.wmf"/><Relationship Id="rId7" Type="http://schemas.openxmlformats.org/officeDocument/2006/relationships/image" Target="../media/image218.wmf"/><Relationship Id="rId12" Type="http://schemas.openxmlformats.org/officeDocument/2006/relationships/oleObject" Target="../embeddings/oleObject261.bin"/><Relationship Id="rId17" Type="http://schemas.openxmlformats.org/officeDocument/2006/relationships/image" Target="../media/image223.wmf"/><Relationship Id="rId25" Type="http://schemas.openxmlformats.org/officeDocument/2006/relationships/image" Target="../media/image227.wmf"/><Relationship Id="rId2" Type="http://schemas.openxmlformats.org/officeDocument/2006/relationships/slideLayout" Target="../slideLayouts/slideLayout13.xml"/><Relationship Id="rId16" Type="http://schemas.openxmlformats.org/officeDocument/2006/relationships/oleObject" Target="../embeddings/oleObject263.bin"/><Relationship Id="rId20" Type="http://schemas.openxmlformats.org/officeDocument/2006/relationships/oleObject" Target="../embeddings/oleObject265.bin"/><Relationship Id="rId1" Type="http://schemas.openxmlformats.org/officeDocument/2006/relationships/vmlDrawing" Target="../drawings/vmlDrawing53.vml"/><Relationship Id="rId6" Type="http://schemas.openxmlformats.org/officeDocument/2006/relationships/oleObject" Target="../embeddings/oleObject258.bin"/><Relationship Id="rId11" Type="http://schemas.openxmlformats.org/officeDocument/2006/relationships/image" Target="../media/image220.wmf"/><Relationship Id="rId24" Type="http://schemas.openxmlformats.org/officeDocument/2006/relationships/oleObject" Target="../embeddings/oleObject267.bin"/><Relationship Id="rId5" Type="http://schemas.openxmlformats.org/officeDocument/2006/relationships/image" Target="../media/image217.wmf"/><Relationship Id="rId15" Type="http://schemas.openxmlformats.org/officeDocument/2006/relationships/image" Target="../media/image222.wmf"/><Relationship Id="rId23" Type="http://schemas.openxmlformats.org/officeDocument/2006/relationships/image" Target="../media/image226.wmf"/><Relationship Id="rId10" Type="http://schemas.openxmlformats.org/officeDocument/2006/relationships/oleObject" Target="../embeddings/oleObject260.bin"/><Relationship Id="rId19" Type="http://schemas.openxmlformats.org/officeDocument/2006/relationships/image" Target="../media/image224.wmf"/><Relationship Id="rId4" Type="http://schemas.openxmlformats.org/officeDocument/2006/relationships/oleObject" Target="../embeddings/oleObject257.bin"/><Relationship Id="rId9" Type="http://schemas.openxmlformats.org/officeDocument/2006/relationships/image" Target="../media/image219.wmf"/><Relationship Id="rId14" Type="http://schemas.openxmlformats.org/officeDocument/2006/relationships/oleObject" Target="../embeddings/oleObject262.bin"/><Relationship Id="rId22" Type="http://schemas.openxmlformats.org/officeDocument/2006/relationships/oleObject" Target="../embeddings/oleObject266.bin"/></Relationships>
</file>

<file path=ppt/slides/_rels/slide71.x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oleObject" Target="../embeddings/oleObject273.bin"/><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232.wmf"/><Relationship Id="rId2" Type="http://schemas.openxmlformats.org/officeDocument/2006/relationships/slideLayout" Target="../slideLayouts/slideLayout13.xml"/><Relationship Id="rId1" Type="http://schemas.openxmlformats.org/officeDocument/2006/relationships/vmlDrawing" Target="../drawings/vmlDrawing54.vml"/><Relationship Id="rId6" Type="http://schemas.openxmlformats.org/officeDocument/2006/relationships/image" Target="../media/image229.wmf"/><Relationship Id="rId11" Type="http://schemas.openxmlformats.org/officeDocument/2006/relationships/oleObject" Target="../embeddings/oleObject272.bin"/><Relationship Id="rId5" Type="http://schemas.openxmlformats.org/officeDocument/2006/relationships/oleObject" Target="../embeddings/oleObject269.bin"/><Relationship Id="rId10" Type="http://schemas.openxmlformats.org/officeDocument/2006/relationships/image" Target="../media/image231.wmf"/><Relationship Id="rId4" Type="http://schemas.openxmlformats.org/officeDocument/2006/relationships/image" Target="../media/image228.wmf"/><Relationship Id="rId9" Type="http://schemas.openxmlformats.org/officeDocument/2006/relationships/oleObject" Target="../embeddings/oleObject271.bin"/><Relationship Id="rId14" Type="http://schemas.openxmlformats.org/officeDocument/2006/relationships/image" Target="../media/image233.wmf"/></Relationships>
</file>

<file path=ppt/slides/_rels/slide72.x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oleObject" Target="../embeddings/oleObject274.bin"/><Relationship Id="rId7" Type="http://schemas.openxmlformats.org/officeDocument/2006/relationships/oleObject" Target="../embeddings/oleObject276.bin"/><Relationship Id="rId2" Type="http://schemas.openxmlformats.org/officeDocument/2006/relationships/slideLayout" Target="../slideLayouts/slideLayout12.xml"/><Relationship Id="rId1" Type="http://schemas.openxmlformats.org/officeDocument/2006/relationships/vmlDrawing" Target="../drawings/vmlDrawing55.vml"/><Relationship Id="rId6" Type="http://schemas.openxmlformats.org/officeDocument/2006/relationships/image" Target="../media/image235.wmf"/><Relationship Id="rId5" Type="http://schemas.openxmlformats.org/officeDocument/2006/relationships/oleObject" Target="../embeddings/oleObject275.bin"/><Relationship Id="rId4" Type="http://schemas.openxmlformats.org/officeDocument/2006/relationships/image" Target="../media/image234.wmf"/></Relationships>
</file>

<file path=ppt/slides/_rels/slide73.x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oleObject" Target="../embeddings/oleObject277.bin"/><Relationship Id="rId7" Type="http://schemas.openxmlformats.org/officeDocument/2006/relationships/oleObject" Target="../embeddings/oleObject279.bin"/><Relationship Id="rId12" Type="http://schemas.openxmlformats.org/officeDocument/2006/relationships/image" Target="../media/image240.wmf"/><Relationship Id="rId2" Type="http://schemas.openxmlformats.org/officeDocument/2006/relationships/slideLayout" Target="../slideLayouts/slideLayout12.xml"/><Relationship Id="rId1" Type="http://schemas.openxmlformats.org/officeDocument/2006/relationships/vmlDrawing" Target="../drawings/vmlDrawing56.vml"/><Relationship Id="rId6" Type="http://schemas.openxmlformats.org/officeDocument/2006/relationships/image" Target="../media/image238.wmf"/><Relationship Id="rId11" Type="http://schemas.openxmlformats.org/officeDocument/2006/relationships/oleObject" Target="../embeddings/oleObject281.bin"/><Relationship Id="rId5" Type="http://schemas.openxmlformats.org/officeDocument/2006/relationships/oleObject" Target="../embeddings/oleObject278.bin"/><Relationship Id="rId10" Type="http://schemas.openxmlformats.org/officeDocument/2006/relationships/image" Target="../media/image239.wmf"/><Relationship Id="rId4" Type="http://schemas.openxmlformats.org/officeDocument/2006/relationships/image" Target="../media/image237.wmf"/><Relationship Id="rId9" Type="http://schemas.openxmlformats.org/officeDocument/2006/relationships/oleObject" Target="../embeddings/oleObject280.bin"/></Relationships>
</file>

<file path=ppt/slides/_rels/slide74.xml.rels><?xml version="1.0" encoding="UTF-8" standalone="yes"?>
<Relationships xmlns="http://schemas.openxmlformats.org/package/2006/relationships"><Relationship Id="rId8" Type="http://schemas.openxmlformats.org/officeDocument/2006/relationships/image" Target="../media/image243.wmf"/><Relationship Id="rId13" Type="http://schemas.openxmlformats.org/officeDocument/2006/relationships/image" Target="../media/image245.wmf"/><Relationship Id="rId18" Type="http://schemas.openxmlformats.org/officeDocument/2006/relationships/oleObject" Target="../embeddings/oleObject289.bin"/><Relationship Id="rId3" Type="http://schemas.openxmlformats.org/officeDocument/2006/relationships/oleObject" Target="../embeddings/oleObject282.bin"/><Relationship Id="rId7" Type="http://schemas.openxmlformats.org/officeDocument/2006/relationships/oleObject" Target="../embeddings/oleObject284.bin"/><Relationship Id="rId12" Type="http://schemas.openxmlformats.org/officeDocument/2006/relationships/oleObject" Target="../embeddings/oleObject286.bin"/><Relationship Id="rId17" Type="http://schemas.openxmlformats.org/officeDocument/2006/relationships/image" Target="../media/image247.wmf"/><Relationship Id="rId2" Type="http://schemas.openxmlformats.org/officeDocument/2006/relationships/slideLayout" Target="../slideLayouts/slideLayout18.xml"/><Relationship Id="rId16" Type="http://schemas.openxmlformats.org/officeDocument/2006/relationships/oleObject" Target="../embeddings/oleObject288.bin"/><Relationship Id="rId1" Type="http://schemas.openxmlformats.org/officeDocument/2006/relationships/vmlDrawing" Target="../drawings/vmlDrawing57.vml"/><Relationship Id="rId6" Type="http://schemas.openxmlformats.org/officeDocument/2006/relationships/image" Target="../media/image242.wmf"/><Relationship Id="rId11" Type="http://schemas.openxmlformats.org/officeDocument/2006/relationships/image" Target="../media/image249.jpeg"/><Relationship Id="rId5" Type="http://schemas.openxmlformats.org/officeDocument/2006/relationships/oleObject" Target="../embeddings/oleObject283.bin"/><Relationship Id="rId15" Type="http://schemas.openxmlformats.org/officeDocument/2006/relationships/image" Target="../media/image246.wmf"/><Relationship Id="rId10" Type="http://schemas.openxmlformats.org/officeDocument/2006/relationships/image" Target="../media/image244.wmf"/><Relationship Id="rId19" Type="http://schemas.openxmlformats.org/officeDocument/2006/relationships/image" Target="../media/image248.wmf"/><Relationship Id="rId4" Type="http://schemas.openxmlformats.org/officeDocument/2006/relationships/image" Target="../media/image241.wmf"/><Relationship Id="rId9" Type="http://schemas.openxmlformats.org/officeDocument/2006/relationships/oleObject" Target="../embeddings/oleObject285.bin"/><Relationship Id="rId14" Type="http://schemas.openxmlformats.org/officeDocument/2006/relationships/oleObject" Target="../embeddings/oleObject287.bin"/></Relationships>
</file>

<file path=ppt/slides/_rels/slide75.x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oleObject" Target="../embeddings/oleObject290.bin"/><Relationship Id="rId7" Type="http://schemas.openxmlformats.org/officeDocument/2006/relationships/oleObject" Target="../embeddings/oleObject292.bin"/><Relationship Id="rId12" Type="http://schemas.openxmlformats.org/officeDocument/2006/relationships/image" Target="../media/image254.wmf"/><Relationship Id="rId2" Type="http://schemas.openxmlformats.org/officeDocument/2006/relationships/slideLayout" Target="../slideLayouts/slideLayout18.xml"/><Relationship Id="rId1" Type="http://schemas.openxmlformats.org/officeDocument/2006/relationships/vmlDrawing" Target="../drawings/vmlDrawing58.vml"/><Relationship Id="rId6" Type="http://schemas.openxmlformats.org/officeDocument/2006/relationships/image" Target="../media/image251.wmf"/><Relationship Id="rId11" Type="http://schemas.openxmlformats.org/officeDocument/2006/relationships/oleObject" Target="../embeddings/oleObject294.bin"/><Relationship Id="rId5" Type="http://schemas.openxmlformats.org/officeDocument/2006/relationships/oleObject" Target="../embeddings/oleObject291.bin"/><Relationship Id="rId10" Type="http://schemas.openxmlformats.org/officeDocument/2006/relationships/image" Target="../media/image253.wmf"/><Relationship Id="rId4" Type="http://schemas.openxmlformats.org/officeDocument/2006/relationships/image" Target="../media/image250.wmf"/><Relationship Id="rId9" Type="http://schemas.openxmlformats.org/officeDocument/2006/relationships/oleObject" Target="../embeddings/oleObject293.bin"/></Relationships>
</file>

<file path=ppt/slides/_rels/slide76.xml.rels><?xml version="1.0" encoding="UTF-8" standalone="yes"?>
<Relationships xmlns="http://schemas.openxmlformats.org/package/2006/relationships"><Relationship Id="rId8" Type="http://schemas.openxmlformats.org/officeDocument/2006/relationships/image" Target="../media/image257.wmf"/><Relationship Id="rId3" Type="http://schemas.openxmlformats.org/officeDocument/2006/relationships/oleObject" Target="../embeddings/oleObject295.bin"/><Relationship Id="rId7" Type="http://schemas.openxmlformats.org/officeDocument/2006/relationships/oleObject" Target="../embeddings/oleObject297.bin"/><Relationship Id="rId2" Type="http://schemas.openxmlformats.org/officeDocument/2006/relationships/slideLayout" Target="../slideLayouts/slideLayout18.xml"/><Relationship Id="rId1" Type="http://schemas.openxmlformats.org/officeDocument/2006/relationships/vmlDrawing" Target="../drawings/vmlDrawing59.vml"/><Relationship Id="rId6" Type="http://schemas.openxmlformats.org/officeDocument/2006/relationships/image" Target="../media/image256.wmf"/><Relationship Id="rId5" Type="http://schemas.openxmlformats.org/officeDocument/2006/relationships/oleObject" Target="../embeddings/oleObject296.bin"/><Relationship Id="rId10" Type="http://schemas.openxmlformats.org/officeDocument/2006/relationships/image" Target="../media/image258.wmf"/><Relationship Id="rId4" Type="http://schemas.openxmlformats.org/officeDocument/2006/relationships/image" Target="../media/image255.wmf"/><Relationship Id="rId9" Type="http://schemas.openxmlformats.org/officeDocument/2006/relationships/oleObject" Target="../embeddings/oleObject298.bin"/></Relationships>
</file>

<file path=ppt/slides/_rels/slide77.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99.bin"/><Relationship Id="rId7" Type="http://schemas.openxmlformats.org/officeDocument/2006/relationships/oleObject" Target="../embeddings/oleObject301.bin"/><Relationship Id="rId2" Type="http://schemas.openxmlformats.org/officeDocument/2006/relationships/slideLayout" Target="../slideLayouts/slideLayout13.xml"/><Relationship Id="rId1" Type="http://schemas.openxmlformats.org/officeDocument/2006/relationships/vmlDrawing" Target="../drawings/vmlDrawing60.vml"/><Relationship Id="rId6" Type="http://schemas.openxmlformats.org/officeDocument/2006/relationships/image" Target="../media/image260.wmf"/><Relationship Id="rId5" Type="http://schemas.openxmlformats.org/officeDocument/2006/relationships/oleObject" Target="../embeddings/oleObject300.bin"/><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oleObject" Target="../embeddings/oleObject30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oleObject" Target="../embeddings/oleObject307.bin"/><Relationship Id="rId3" Type="http://schemas.openxmlformats.org/officeDocument/2006/relationships/image" Target="../media/image268.jpeg"/><Relationship Id="rId7" Type="http://schemas.openxmlformats.org/officeDocument/2006/relationships/oleObject" Target="../embeddings/oleObject304.bin"/><Relationship Id="rId12" Type="http://schemas.openxmlformats.org/officeDocument/2006/relationships/image" Target="../media/image266.wmf"/><Relationship Id="rId2" Type="http://schemas.openxmlformats.org/officeDocument/2006/relationships/slideLayout" Target="../slideLayouts/slideLayout12.xml"/><Relationship Id="rId1" Type="http://schemas.openxmlformats.org/officeDocument/2006/relationships/vmlDrawing" Target="../drawings/vmlDrawing61.vml"/><Relationship Id="rId6" Type="http://schemas.openxmlformats.org/officeDocument/2006/relationships/image" Target="../media/image263.wmf"/><Relationship Id="rId11" Type="http://schemas.openxmlformats.org/officeDocument/2006/relationships/oleObject" Target="../embeddings/oleObject306.bin"/><Relationship Id="rId5" Type="http://schemas.openxmlformats.org/officeDocument/2006/relationships/oleObject" Target="../embeddings/oleObject303.bin"/><Relationship Id="rId10" Type="http://schemas.openxmlformats.org/officeDocument/2006/relationships/image" Target="../media/image265.wmf"/><Relationship Id="rId4" Type="http://schemas.openxmlformats.org/officeDocument/2006/relationships/image" Target="file:///C:\My%20Documents\&#22823;&#23398;&#29289;&#29702;&#21516;&#27982;\12&#31456;%20&#30005;&#30913;&#24863;&#24212;\&#20301;&#31227;&#30005;&#27969;.jpg" TargetMode="External"/><Relationship Id="rId9" Type="http://schemas.openxmlformats.org/officeDocument/2006/relationships/oleObject" Target="../embeddings/oleObject305.bin"/><Relationship Id="rId14" Type="http://schemas.openxmlformats.org/officeDocument/2006/relationships/image" Target="../media/image267.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8" Type="http://schemas.openxmlformats.org/officeDocument/2006/relationships/image" Target="../media/image271.wmf"/><Relationship Id="rId3" Type="http://schemas.openxmlformats.org/officeDocument/2006/relationships/oleObject" Target="../embeddings/oleObject308.bin"/><Relationship Id="rId7" Type="http://schemas.openxmlformats.org/officeDocument/2006/relationships/oleObject" Target="../embeddings/oleObject310.bin"/><Relationship Id="rId2" Type="http://schemas.openxmlformats.org/officeDocument/2006/relationships/slideLayout" Target="../slideLayouts/slideLayout12.xml"/><Relationship Id="rId1" Type="http://schemas.openxmlformats.org/officeDocument/2006/relationships/vmlDrawing" Target="../drawings/vmlDrawing62.vml"/><Relationship Id="rId6" Type="http://schemas.openxmlformats.org/officeDocument/2006/relationships/image" Target="../media/image270.wmf"/><Relationship Id="rId5" Type="http://schemas.openxmlformats.org/officeDocument/2006/relationships/oleObject" Target="../embeddings/oleObject309.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311.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12.bin"/><Relationship Id="rId2" Type="http://schemas.openxmlformats.org/officeDocument/2006/relationships/slideLayout" Target="../slideLayouts/slideLayout12.xml"/><Relationship Id="rId1" Type="http://schemas.openxmlformats.org/officeDocument/2006/relationships/vmlDrawing" Target="../drawings/vmlDrawing63.vml"/><Relationship Id="rId4" Type="http://schemas.openxmlformats.org/officeDocument/2006/relationships/image" Target="../media/image273.wmf"/></Relationships>
</file>

<file path=ppt/slides/_rels/slide83.xml.rels><?xml version="1.0" encoding="UTF-8" standalone="yes"?>
<Relationships xmlns="http://schemas.openxmlformats.org/package/2006/relationships"><Relationship Id="rId3" Type="http://schemas.openxmlformats.org/officeDocument/2006/relationships/image" Target="../media/image275.jpeg"/><Relationship Id="rId2" Type="http://schemas.openxmlformats.org/officeDocument/2006/relationships/slideLayout" Target="../slideLayouts/slideLayout18.xml"/><Relationship Id="rId1" Type="http://schemas.openxmlformats.org/officeDocument/2006/relationships/vmlDrawing" Target="../drawings/vmlDrawing64.vml"/><Relationship Id="rId6" Type="http://schemas.openxmlformats.org/officeDocument/2006/relationships/image" Target="../media/image274.wmf"/><Relationship Id="rId5" Type="http://schemas.openxmlformats.org/officeDocument/2006/relationships/oleObject" Target="../embeddings/oleObject313.bin"/><Relationship Id="rId4" Type="http://schemas.openxmlformats.org/officeDocument/2006/relationships/image" Target="file:///C:\My%20Documents\12.6.1.jpg" TargetMode="External"/></Relationships>
</file>

<file path=ppt/slides/_rels/slide84.x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5.jpeg"/><Relationship Id="rId7" Type="http://schemas.openxmlformats.org/officeDocument/2006/relationships/oleObject" Target="../embeddings/oleObject315.bin"/><Relationship Id="rId2" Type="http://schemas.openxmlformats.org/officeDocument/2006/relationships/slideLayout" Target="../slideLayouts/slideLayout12.xml"/><Relationship Id="rId1" Type="http://schemas.openxmlformats.org/officeDocument/2006/relationships/vmlDrawing" Target="../drawings/vmlDrawing65.vml"/><Relationship Id="rId6" Type="http://schemas.openxmlformats.org/officeDocument/2006/relationships/image" Target="../media/image276.wmf"/><Relationship Id="rId5" Type="http://schemas.openxmlformats.org/officeDocument/2006/relationships/oleObject" Target="../embeddings/oleObject314.bin"/><Relationship Id="rId4" Type="http://schemas.openxmlformats.org/officeDocument/2006/relationships/image" Target="file:///C:\My%20Documents\12.6.1.jpg" TargetMode="Externa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16.bin"/><Relationship Id="rId2" Type="http://schemas.openxmlformats.org/officeDocument/2006/relationships/slideLayout" Target="../slideLayouts/slideLayout12.xml"/><Relationship Id="rId1" Type="http://schemas.openxmlformats.org/officeDocument/2006/relationships/vmlDrawing" Target="../drawings/vmlDrawing66.vml"/><Relationship Id="rId6" Type="http://schemas.openxmlformats.org/officeDocument/2006/relationships/image" Target="file:///C:\My%20Documents\&#22823;&#23398;&#29289;&#29702;&#21516;&#27982;\12&#31456;%20&#30005;&#30913;&#24863;&#24212;\&#20301;&#31227;&#30005;&#27969;.jpg" TargetMode="External"/><Relationship Id="rId5" Type="http://schemas.openxmlformats.org/officeDocument/2006/relationships/image" Target="../media/image268.jpeg"/><Relationship Id="rId4" Type="http://schemas.openxmlformats.org/officeDocument/2006/relationships/image" Target="../media/image278.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17.bin"/><Relationship Id="rId2" Type="http://schemas.openxmlformats.org/officeDocument/2006/relationships/slideLayout" Target="../slideLayouts/slideLayout12.xml"/><Relationship Id="rId1" Type="http://schemas.openxmlformats.org/officeDocument/2006/relationships/vmlDrawing" Target="../drawings/vmlDrawing67.vml"/><Relationship Id="rId6" Type="http://schemas.openxmlformats.org/officeDocument/2006/relationships/image" Target="../media/image280.wmf"/><Relationship Id="rId5" Type="http://schemas.openxmlformats.org/officeDocument/2006/relationships/oleObject" Target="../embeddings/oleObject318.bin"/><Relationship Id="rId4" Type="http://schemas.openxmlformats.org/officeDocument/2006/relationships/image" Target="../media/image279.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19.bin"/><Relationship Id="rId2" Type="http://schemas.openxmlformats.org/officeDocument/2006/relationships/slideLayout" Target="../slideLayouts/slideLayout12.xml"/><Relationship Id="rId1" Type="http://schemas.openxmlformats.org/officeDocument/2006/relationships/vmlDrawing" Target="../drawings/vmlDrawing68.vml"/><Relationship Id="rId4" Type="http://schemas.openxmlformats.org/officeDocument/2006/relationships/image" Target="../media/image281.png"/></Relationships>
</file>

<file path=ppt/slides/_rels/slide88.xml.rels><?xml version="1.0" encoding="UTF-8" standalone="yes"?>
<Relationships xmlns="http://schemas.openxmlformats.org/package/2006/relationships"><Relationship Id="rId8" Type="http://schemas.openxmlformats.org/officeDocument/2006/relationships/image" Target="../media/image283.wmf"/><Relationship Id="rId3" Type="http://schemas.openxmlformats.org/officeDocument/2006/relationships/oleObject" Target="../embeddings/oleObject320.bin"/><Relationship Id="rId7" Type="http://schemas.openxmlformats.org/officeDocument/2006/relationships/oleObject" Target="../embeddings/oleObject322.bin"/><Relationship Id="rId2" Type="http://schemas.openxmlformats.org/officeDocument/2006/relationships/slideLayout" Target="../slideLayouts/slideLayout12.xml"/><Relationship Id="rId1" Type="http://schemas.openxmlformats.org/officeDocument/2006/relationships/vmlDrawing" Target="../drawings/vmlDrawing69.vml"/><Relationship Id="rId6" Type="http://schemas.openxmlformats.org/officeDocument/2006/relationships/image" Target="../media/image282.wmf"/><Relationship Id="rId5" Type="http://schemas.openxmlformats.org/officeDocument/2006/relationships/oleObject" Target="../embeddings/oleObject321.bin"/><Relationship Id="rId10" Type="http://schemas.openxmlformats.org/officeDocument/2006/relationships/image" Target="../media/image284.wmf"/><Relationship Id="rId4" Type="http://schemas.openxmlformats.org/officeDocument/2006/relationships/image" Target="../media/image281.png"/><Relationship Id="rId9" Type="http://schemas.openxmlformats.org/officeDocument/2006/relationships/oleObject" Target="../embeddings/oleObject323.bin"/></Relationships>
</file>

<file path=ppt/slides/_rels/slide89.x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oleObject" Target="../embeddings/oleObject324.bin"/><Relationship Id="rId7" Type="http://schemas.openxmlformats.org/officeDocument/2006/relationships/oleObject" Target="../embeddings/oleObject326.bin"/><Relationship Id="rId2" Type="http://schemas.openxmlformats.org/officeDocument/2006/relationships/slideLayout" Target="../slideLayouts/slideLayout12.xml"/><Relationship Id="rId1" Type="http://schemas.openxmlformats.org/officeDocument/2006/relationships/vmlDrawing" Target="../drawings/vmlDrawing70.vml"/><Relationship Id="rId6" Type="http://schemas.openxmlformats.org/officeDocument/2006/relationships/image" Target="../media/image286.wmf"/><Relationship Id="rId5" Type="http://schemas.openxmlformats.org/officeDocument/2006/relationships/oleObject" Target="../embeddings/oleObject325.bin"/><Relationship Id="rId4" Type="http://schemas.openxmlformats.org/officeDocument/2006/relationships/image" Target="../media/image285.wmf"/></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 Id="rId14" Type="http://schemas.openxmlformats.org/officeDocument/2006/relationships/image" Target="../media/image12.wmf"/></Relationships>
</file>

<file path=ppt/slides/_rels/slide90.xml.rels><?xml version="1.0" encoding="UTF-8" standalone="yes"?>
<Relationships xmlns="http://schemas.openxmlformats.org/package/2006/relationships"><Relationship Id="rId8" Type="http://schemas.openxmlformats.org/officeDocument/2006/relationships/image" Target="../media/image290.wmf"/><Relationship Id="rId3" Type="http://schemas.openxmlformats.org/officeDocument/2006/relationships/oleObject" Target="../embeddings/oleObject327.bin"/><Relationship Id="rId7" Type="http://schemas.openxmlformats.org/officeDocument/2006/relationships/oleObject" Target="../embeddings/oleObject329.bin"/><Relationship Id="rId2" Type="http://schemas.openxmlformats.org/officeDocument/2006/relationships/slideLayout" Target="../slideLayouts/slideLayout12.xml"/><Relationship Id="rId1" Type="http://schemas.openxmlformats.org/officeDocument/2006/relationships/vmlDrawing" Target="../drawings/vmlDrawing71.vml"/><Relationship Id="rId6" Type="http://schemas.openxmlformats.org/officeDocument/2006/relationships/image" Target="../media/image289.wmf"/><Relationship Id="rId5" Type="http://schemas.openxmlformats.org/officeDocument/2006/relationships/oleObject" Target="../embeddings/oleObject328.bin"/><Relationship Id="rId4" Type="http://schemas.openxmlformats.org/officeDocument/2006/relationships/image" Target="../media/image288.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8" Type="http://schemas.openxmlformats.org/officeDocument/2006/relationships/image" Target="../media/image293.wmf"/><Relationship Id="rId3" Type="http://schemas.openxmlformats.org/officeDocument/2006/relationships/oleObject" Target="../embeddings/oleObject330.bin"/><Relationship Id="rId7" Type="http://schemas.openxmlformats.org/officeDocument/2006/relationships/oleObject" Target="../embeddings/oleObject332.bin"/><Relationship Id="rId2" Type="http://schemas.openxmlformats.org/officeDocument/2006/relationships/slideLayout" Target="../slideLayouts/slideLayout13.xml"/><Relationship Id="rId1" Type="http://schemas.openxmlformats.org/officeDocument/2006/relationships/vmlDrawing" Target="../drawings/vmlDrawing72.vml"/><Relationship Id="rId6" Type="http://schemas.openxmlformats.org/officeDocument/2006/relationships/image" Target="../media/image292.wmf"/><Relationship Id="rId5" Type="http://schemas.openxmlformats.org/officeDocument/2006/relationships/oleObject" Target="../embeddings/oleObject331.bin"/><Relationship Id="rId10" Type="http://schemas.openxmlformats.org/officeDocument/2006/relationships/image" Target="../media/image294.wmf"/><Relationship Id="rId4" Type="http://schemas.openxmlformats.org/officeDocument/2006/relationships/image" Target="../media/image291.wmf"/><Relationship Id="rId9" Type="http://schemas.openxmlformats.org/officeDocument/2006/relationships/oleObject" Target="../embeddings/oleObject333.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8" Type="http://schemas.openxmlformats.org/officeDocument/2006/relationships/image" Target="../media/image298.wmf"/><Relationship Id="rId13" Type="http://schemas.openxmlformats.org/officeDocument/2006/relationships/image" Target="../media/image301.jpeg"/><Relationship Id="rId3" Type="http://schemas.openxmlformats.org/officeDocument/2006/relationships/oleObject" Target="../embeddings/oleObject334.bin"/><Relationship Id="rId7" Type="http://schemas.openxmlformats.org/officeDocument/2006/relationships/oleObject" Target="../embeddings/oleObject336.bin"/><Relationship Id="rId12" Type="http://schemas.openxmlformats.org/officeDocument/2006/relationships/image" Target="../media/image300.wmf"/><Relationship Id="rId2" Type="http://schemas.openxmlformats.org/officeDocument/2006/relationships/slideLayout" Target="../slideLayouts/slideLayout18.xml"/><Relationship Id="rId1" Type="http://schemas.openxmlformats.org/officeDocument/2006/relationships/vmlDrawing" Target="../drawings/vmlDrawing73.vml"/><Relationship Id="rId6" Type="http://schemas.openxmlformats.org/officeDocument/2006/relationships/image" Target="../media/image297.wmf"/><Relationship Id="rId11" Type="http://schemas.openxmlformats.org/officeDocument/2006/relationships/oleObject" Target="../embeddings/oleObject338.bin"/><Relationship Id="rId5" Type="http://schemas.openxmlformats.org/officeDocument/2006/relationships/oleObject" Target="../embeddings/oleObject335.bin"/><Relationship Id="rId10" Type="http://schemas.openxmlformats.org/officeDocument/2006/relationships/image" Target="../media/image299.wmf"/><Relationship Id="rId4" Type="http://schemas.openxmlformats.org/officeDocument/2006/relationships/image" Target="../media/image296.wmf"/><Relationship Id="rId9" Type="http://schemas.openxmlformats.org/officeDocument/2006/relationships/oleObject" Target="../embeddings/oleObject337.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1029"/>
          <p:cNvSpPr>
            <a:spLocks noChangeArrowheads="1"/>
          </p:cNvSpPr>
          <p:nvPr/>
        </p:nvSpPr>
        <p:spPr bwMode="auto">
          <a:xfrm>
            <a:off x="1692275" y="567085"/>
            <a:ext cx="5268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hangingPunct="1"/>
            <a:r>
              <a:rPr lang="zh-CN" altLang="en-US" sz="4000" dirty="0" smtClean="0">
                <a:solidFill>
                  <a:schemeClr val="tx1"/>
                </a:solidFill>
              </a:rPr>
              <a:t>第八章   电磁感应</a:t>
            </a:r>
            <a:endParaRPr lang="zh-CN" altLang="en-US" sz="4000" dirty="0">
              <a:solidFill>
                <a:schemeClr val="tx1"/>
              </a:solidFill>
            </a:endParaRPr>
          </a:p>
        </p:txBody>
      </p:sp>
      <p:sp>
        <p:nvSpPr>
          <p:cNvPr id="64515" name="Rectangle 1032"/>
          <p:cNvSpPr>
            <a:spLocks noChangeArrowheads="1"/>
          </p:cNvSpPr>
          <p:nvPr/>
        </p:nvSpPr>
        <p:spPr bwMode="auto">
          <a:xfrm>
            <a:off x="571500" y="1650405"/>
            <a:ext cx="7948613"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sz="3200" dirty="0">
                <a:solidFill>
                  <a:schemeClr val="tx1"/>
                </a:solidFill>
                <a:ea typeface="楷体_GB2312" pitchFamily="49" charset="-122"/>
              </a:rPr>
              <a:t>§1  </a:t>
            </a:r>
            <a:r>
              <a:rPr kumimoji="1" lang="zh-CN" altLang="en-US" sz="3200" dirty="0">
                <a:solidFill>
                  <a:schemeClr val="tx1"/>
                </a:solidFill>
                <a:ea typeface="楷体_GB2312" pitchFamily="49" charset="-122"/>
              </a:rPr>
              <a:t>法拉第电磁感应定律</a:t>
            </a:r>
          </a:p>
          <a:p>
            <a:pPr eaLnBrk="1" hangingPunct="1">
              <a:spcBef>
                <a:spcPct val="50000"/>
              </a:spcBef>
            </a:pPr>
            <a:r>
              <a:rPr kumimoji="1" lang="en-US" altLang="zh-CN" sz="3200" dirty="0">
                <a:solidFill>
                  <a:schemeClr val="tx1"/>
                </a:solidFill>
                <a:ea typeface="楷体_GB2312" pitchFamily="49" charset="-122"/>
              </a:rPr>
              <a:t>§2  </a:t>
            </a:r>
            <a:r>
              <a:rPr kumimoji="1" lang="zh-CN" altLang="en-US" sz="3200" dirty="0">
                <a:solidFill>
                  <a:schemeClr val="tx1"/>
                </a:solidFill>
                <a:ea typeface="楷体_GB2312" pitchFamily="49" charset="-122"/>
              </a:rPr>
              <a:t>动生电动势</a:t>
            </a:r>
          </a:p>
          <a:p>
            <a:pPr eaLnBrk="1" hangingPunct="1">
              <a:spcBef>
                <a:spcPct val="50000"/>
              </a:spcBef>
            </a:pPr>
            <a:r>
              <a:rPr kumimoji="1" lang="en-US" altLang="zh-CN" sz="3200" dirty="0">
                <a:solidFill>
                  <a:schemeClr val="tx1"/>
                </a:solidFill>
                <a:ea typeface="楷体_GB2312" pitchFamily="49" charset="-122"/>
              </a:rPr>
              <a:t>§3  </a:t>
            </a:r>
            <a:r>
              <a:rPr kumimoji="1" lang="zh-CN" altLang="en-US" sz="3200" dirty="0">
                <a:solidFill>
                  <a:schemeClr val="tx1"/>
                </a:solidFill>
                <a:ea typeface="楷体_GB2312" pitchFamily="49" charset="-122"/>
              </a:rPr>
              <a:t>感生电动势   感生电场</a:t>
            </a:r>
          </a:p>
          <a:p>
            <a:pPr eaLnBrk="1" hangingPunct="1">
              <a:spcBef>
                <a:spcPct val="50000"/>
              </a:spcBef>
            </a:pPr>
            <a:r>
              <a:rPr kumimoji="1" lang="en-US" altLang="zh-CN" sz="3200" dirty="0">
                <a:solidFill>
                  <a:schemeClr val="tx1"/>
                </a:solidFill>
                <a:ea typeface="楷体_GB2312" pitchFamily="49" charset="-122"/>
              </a:rPr>
              <a:t>§4  </a:t>
            </a:r>
            <a:r>
              <a:rPr kumimoji="1" lang="zh-CN" altLang="en-US" sz="3200" dirty="0">
                <a:solidFill>
                  <a:schemeClr val="tx1"/>
                </a:solidFill>
                <a:ea typeface="楷体_GB2312" pitchFamily="49" charset="-122"/>
              </a:rPr>
              <a:t>自感   互感现象</a:t>
            </a:r>
          </a:p>
          <a:p>
            <a:pPr eaLnBrk="1" hangingPunct="1">
              <a:spcBef>
                <a:spcPct val="50000"/>
              </a:spcBef>
            </a:pPr>
            <a:r>
              <a:rPr kumimoji="1" lang="en-US" altLang="zh-CN" sz="3200" dirty="0">
                <a:solidFill>
                  <a:schemeClr val="tx1"/>
                </a:solidFill>
                <a:ea typeface="楷体_GB2312" pitchFamily="49" charset="-122"/>
              </a:rPr>
              <a:t>§5   </a:t>
            </a:r>
            <a:r>
              <a:rPr kumimoji="1" lang="zh-CN" altLang="en-US" sz="3200" dirty="0">
                <a:solidFill>
                  <a:schemeClr val="tx1"/>
                </a:solidFill>
                <a:ea typeface="楷体_GB2312" pitchFamily="49" charset="-122"/>
              </a:rPr>
              <a:t>磁场</a:t>
            </a:r>
            <a:r>
              <a:rPr kumimoji="1" lang="zh-CN" altLang="en-US" sz="3200" dirty="0" smtClean="0">
                <a:solidFill>
                  <a:schemeClr val="tx1"/>
                </a:solidFill>
                <a:ea typeface="楷体_GB2312" pitchFamily="49" charset="-122"/>
              </a:rPr>
              <a:t>能量</a:t>
            </a:r>
            <a:endParaRPr kumimoji="1" lang="en-US" altLang="zh-CN" sz="3200" dirty="0" smtClean="0">
              <a:solidFill>
                <a:schemeClr val="tx1"/>
              </a:solidFill>
              <a:ea typeface="楷体_GB2312" pitchFamily="49" charset="-122"/>
            </a:endParaRPr>
          </a:p>
          <a:p>
            <a:pPr eaLnBrk="1" hangingPunct="1">
              <a:spcBef>
                <a:spcPct val="50000"/>
              </a:spcBef>
            </a:pPr>
            <a:r>
              <a:rPr kumimoji="1" lang="en-US" altLang="zh-CN" sz="3200" dirty="0" smtClean="0">
                <a:solidFill>
                  <a:schemeClr val="tx1"/>
                </a:solidFill>
                <a:ea typeface="楷体_GB2312" pitchFamily="49" charset="-122"/>
              </a:rPr>
              <a:t>§6   </a:t>
            </a:r>
            <a:r>
              <a:rPr lang="zh-CN" altLang="en-US" sz="3200" dirty="0" smtClean="0">
                <a:solidFill>
                  <a:schemeClr val="tx1"/>
                </a:solidFill>
                <a:latin typeface="宋体" charset="-122"/>
              </a:rPr>
              <a:t>位移电流  </a:t>
            </a:r>
            <a:r>
              <a:rPr lang="zh-CN" altLang="en-US" sz="3200" dirty="0">
                <a:solidFill>
                  <a:schemeClr val="tx1"/>
                </a:solidFill>
                <a:latin typeface="宋体" charset="-122"/>
              </a:rPr>
              <a:t>电磁场基本方程</a:t>
            </a:r>
            <a:endParaRPr kumimoji="1" lang="zh-CN" altLang="en-US" sz="3200" dirty="0">
              <a:solidFill>
                <a:schemeClr val="tx1"/>
              </a:solidFill>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1906" name="Object 2"/>
          <p:cNvGraphicFramePr>
            <a:graphicFrameLocks noChangeAspect="1"/>
          </p:cNvGraphicFramePr>
          <p:nvPr/>
        </p:nvGraphicFramePr>
        <p:xfrm>
          <a:off x="3000375" y="1143000"/>
          <a:ext cx="2551113" cy="1216025"/>
        </p:xfrm>
        <a:graphic>
          <a:graphicData uri="http://schemas.openxmlformats.org/presentationml/2006/ole">
            <mc:AlternateContent xmlns:mc="http://schemas.openxmlformats.org/markup-compatibility/2006">
              <mc:Choice xmlns:v="urn:schemas-microsoft-com:vml" Requires="v">
                <p:oleObj spid="_x0000_s4118" name="公式" r:id="rId3" imgW="774364" imgH="393529" progId="Equation.3">
                  <p:embed/>
                </p:oleObj>
              </mc:Choice>
              <mc:Fallback>
                <p:oleObj name="公式" r:id="rId3" imgW="774364" imgH="393529"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1143000"/>
                        <a:ext cx="2551113" cy="1216025"/>
                      </a:xfrm>
                      <a:prstGeom prst="rect">
                        <a:avLst/>
                      </a:prstGeom>
                      <a:solidFill>
                        <a:srgbClr val="FFEBFF"/>
                      </a:solidFill>
                      <a:ln w="12700">
                        <a:solidFill>
                          <a:srgbClr val="CC0099"/>
                        </a:solidFill>
                        <a:miter lim="800000"/>
                        <a:headEnd/>
                        <a:tailEnd/>
                      </a:ln>
                    </p:spPr>
                  </p:pic>
                </p:oleObj>
              </mc:Fallback>
            </mc:AlternateContent>
          </a:graphicData>
        </a:graphic>
      </p:graphicFrame>
      <p:sp>
        <p:nvSpPr>
          <p:cNvPr id="4099" name="Rectangle 3"/>
          <p:cNvSpPr>
            <a:spLocks noChangeArrowheads="1"/>
          </p:cNvSpPr>
          <p:nvPr/>
        </p:nvSpPr>
        <p:spPr bwMode="auto">
          <a:xfrm>
            <a:off x="357188" y="357188"/>
            <a:ext cx="8359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a:solidFill>
                  <a:schemeClr val="tx1"/>
                </a:solidFill>
              </a:rPr>
              <a:t>因此，有 </a:t>
            </a:r>
            <a:r>
              <a:rPr kumimoji="1" lang="en-US" altLang="zh-CN" i="1">
                <a:solidFill>
                  <a:schemeClr val="tx1"/>
                </a:solidFill>
              </a:rPr>
              <a:t>N</a:t>
            </a:r>
            <a:r>
              <a:rPr kumimoji="1" lang="en-US" altLang="zh-CN">
                <a:solidFill>
                  <a:schemeClr val="tx1"/>
                </a:solidFill>
              </a:rPr>
              <a:t> </a:t>
            </a:r>
            <a:r>
              <a:rPr kumimoji="1" lang="zh-CN" altLang="en-US">
                <a:solidFill>
                  <a:schemeClr val="tx1"/>
                </a:solidFill>
              </a:rPr>
              <a:t>匝相同线圈串联时，总的感应电动势</a:t>
            </a:r>
          </a:p>
        </p:txBody>
      </p:sp>
      <p:sp>
        <p:nvSpPr>
          <p:cNvPr id="4100" name="Rectangle 4"/>
          <p:cNvSpPr>
            <a:spLocks noChangeArrowheads="1"/>
          </p:cNvSpPr>
          <p:nvPr/>
        </p:nvSpPr>
        <p:spPr bwMode="auto">
          <a:xfrm>
            <a:off x="285750" y="3000375"/>
            <a:ext cx="4897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a:solidFill>
                  <a:schemeClr val="tx1"/>
                </a:solidFill>
              </a:rPr>
              <a:t>3. </a:t>
            </a:r>
            <a:r>
              <a:rPr kumimoji="1" lang="zh-CN" altLang="en-US">
                <a:solidFill>
                  <a:schemeClr val="tx1"/>
                </a:solidFill>
              </a:rPr>
              <a:t>电动势的方向</a:t>
            </a:r>
          </a:p>
        </p:txBody>
      </p:sp>
      <p:sp>
        <p:nvSpPr>
          <p:cNvPr id="4101" name="Rectangle 5"/>
          <p:cNvSpPr>
            <a:spLocks noChangeArrowheads="1"/>
          </p:cNvSpPr>
          <p:nvPr/>
        </p:nvSpPr>
        <p:spPr bwMode="auto">
          <a:xfrm>
            <a:off x="503238" y="3863975"/>
            <a:ext cx="7704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a:solidFill>
                  <a:schemeClr val="tx1"/>
                </a:solidFill>
              </a:rPr>
              <a:t>“-”</a:t>
            </a:r>
            <a:r>
              <a:rPr kumimoji="1" lang="zh-CN" altLang="en-US">
                <a:solidFill>
                  <a:schemeClr val="tx1"/>
                </a:solidFill>
              </a:rPr>
              <a:t>使得上式能确定感应电动势的方向，楞次定律的数学表示。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51906"/>
                                        </p:tgtEl>
                                        <p:attrNameLst>
                                          <p:attrName>style.visibility</p:attrName>
                                        </p:attrNameLst>
                                      </p:cBhvr>
                                      <p:to>
                                        <p:strVal val="visible"/>
                                      </p:to>
                                    </p:set>
                                    <p:animEffect transition="in" filter="blinds(vertical)">
                                      <p:cBhvr>
                                        <p:cTn id="7" dur="500"/>
                                        <p:tgtEl>
                                          <p:spTgt spid="25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5105400" y="914400"/>
            <a:ext cx="381000" cy="381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aphicFrame>
        <p:nvGraphicFramePr>
          <p:cNvPr id="239619" name="Object 3"/>
          <p:cNvGraphicFramePr>
            <a:graphicFrameLocks noChangeAspect="1"/>
          </p:cNvGraphicFramePr>
          <p:nvPr/>
        </p:nvGraphicFramePr>
        <p:xfrm>
          <a:off x="609600" y="3276600"/>
          <a:ext cx="4191000" cy="568325"/>
        </p:xfrm>
        <a:graphic>
          <a:graphicData uri="http://schemas.openxmlformats.org/presentationml/2006/ole">
            <mc:AlternateContent xmlns:mc="http://schemas.openxmlformats.org/markup-compatibility/2006">
              <mc:Choice xmlns:v="urn:schemas-microsoft-com:vml" Requires="v">
                <p:oleObj spid="_x0000_s5282" name="公式" r:id="rId3" imgW="2057400" imgH="304800" progId="Equation.3">
                  <p:embed/>
                </p:oleObj>
              </mc:Choice>
              <mc:Fallback>
                <p:oleObj name="公式" r:id="rId3" imgW="2057400" imgH="304800" progId="Equation.3">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276600"/>
                        <a:ext cx="4191000" cy="568325"/>
                      </a:xfrm>
                      <a:prstGeom prst="rect">
                        <a:avLst/>
                      </a:prstGeom>
                      <a:solidFill>
                        <a:schemeClr val="accent1"/>
                      </a:solidFill>
                      <a:ln w="9525">
                        <a:solidFill>
                          <a:srgbClr val="006600"/>
                        </a:solidFill>
                        <a:miter lim="800000"/>
                        <a:headEnd/>
                        <a:tailEnd/>
                      </a:ln>
                    </p:spPr>
                  </p:pic>
                </p:oleObj>
              </mc:Fallback>
            </mc:AlternateContent>
          </a:graphicData>
        </a:graphic>
      </p:graphicFrame>
      <p:sp>
        <p:nvSpPr>
          <p:cNvPr id="239620" name="Text Box 4"/>
          <p:cNvSpPr txBox="1">
            <a:spLocks noChangeArrowheads="1"/>
          </p:cNvSpPr>
          <p:nvPr/>
        </p:nvSpPr>
        <p:spPr bwMode="auto">
          <a:xfrm>
            <a:off x="304800" y="838200"/>
            <a:ext cx="470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buFontTx/>
              <a:buBlip>
                <a:blip r:embed="rId5"/>
              </a:buBlip>
            </a:pPr>
            <a:r>
              <a:rPr kumimoji="1" lang="en-US" altLang="zh-CN">
                <a:solidFill>
                  <a:schemeClr val="tx1"/>
                </a:solidFill>
              </a:rPr>
              <a:t>   </a:t>
            </a:r>
            <a:r>
              <a:rPr kumimoji="1" lang="zh-CN" altLang="en-US">
                <a:solidFill>
                  <a:srgbClr val="FF0000"/>
                </a:solidFill>
              </a:rPr>
              <a:t>感应电动势</a:t>
            </a:r>
            <a:r>
              <a:rPr kumimoji="1" lang="zh-CN" altLang="en-US">
                <a:solidFill>
                  <a:schemeClr val="tx1"/>
                </a:solidFill>
              </a:rPr>
              <a:t>的</a:t>
            </a:r>
            <a:r>
              <a:rPr kumimoji="1" lang="zh-CN" altLang="en-US">
                <a:solidFill>
                  <a:srgbClr val="0000FF"/>
                </a:solidFill>
              </a:rPr>
              <a:t>方向</a:t>
            </a:r>
          </a:p>
        </p:txBody>
      </p:sp>
      <p:graphicFrame>
        <p:nvGraphicFramePr>
          <p:cNvPr id="239621" name="Object 5"/>
          <p:cNvGraphicFramePr>
            <a:graphicFrameLocks noChangeAspect="1"/>
          </p:cNvGraphicFramePr>
          <p:nvPr/>
        </p:nvGraphicFramePr>
        <p:xfrm>
          <a:off x="1524000" y="4038600"/>
          <a:ext cx="1403350" cy="1157288"/>
        </p:xfrm>
        <a:graphic>
          <a:graphicData uri="http://schemas.openxmlformats.org/presentationml/2006/ole">
            <mc:AlternateContent xmlns:mc="http://schemas.openxmlformats.org/markup-compatibility/2006">
              <mc:Choice xmlns:v="urn:schemas-microsoft-com:vml" Requires="v">
                <p:oleObj spid="_x0000_s5283" name="公式" r:id="rId6" imgW="736600" imgH="609600" progId="Equation.3">
                  <p:embed/>
                </p:oleObj>
              </mc:Choice>
              <mc:Fallback>
                <p:oleObj name="公式" r:id="rId6" imgW="736600" imgH="609600" progId="Equation.3">
                  <p:embed/>
                  <p:pic>
                    <p:nvPicPr>
                      <p:cNvPr id="0" name="Picture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038600"/>
                        <a:ext cx="1403350"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22" name="AutoShape 6"/>
          <p:cNvSpPr>
            <a:spLocks noChangeArrowheads="1"/>
          </p:cNvSpPr>
          <p:nvPr/>
        </p:nvSpPr>
        <p:spPr bwMode="auto">
          <a:xfrm>
            <a:off x="7924800" y="2971800"/>
            <a:ext cx="533400" cy="838200"/>
          </a:xfrm>
          <a:prstGeom prst="curvedLeftArrow">
            <a:avLst>
              <a:gd name="adj1" fmla="val 17824"/>
              <a:gd name="adj2" fmla="val 62930"/>
              <a:gd name="adj3" fmla="val 39880"/>
            </a:avLst>
          </a:prstGeom>
          <a:solidFill>
            <a:srgbClr val="F0AB92"/>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nvGrpSpPr>
          <p:cNvPr id="2" name="Group 7"/>
          <p:cNvGrpSpPr>
            <a:grpSpLocks/>
          </p:cNvGrpSpPr>
          <p:nvPr/>
        </p:nvGrpSpPr>
        <p:grpSpPr bwMode="auto">
          <a:xfrm>
            <a:off x="5486400" y="1905000"/>
            <a:ext cx="3200400" cy="3733800"/>
            <a:chOff x="3504" y="816"/>
            <a:chExt cx="2016" cy="2544"/>
          </a:xfrm>
        </p:grpSpPr>
        <p:sp>
          <p:nvSpPr>
            <p:cNvPr id="5150" name="Rectangle 8"/>
            <p:cNvSpPr>
              <a:spLocks noChangeArrowheads="1"/>
            </p:cNvSpPr>
            <p:nvPr/>
          </p:nvSpPr>
          <p:spPr bwMode="auto">
            <a:xfrm>
              <a:off x="3504" y="816"/>
              <a:ext cx="2016" cy="25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nvGrpSpPr>
            <p:cNvPr id="5151" name="Group 9"/>
            <p:cNvGrpSpPr>
              <a:grpSpLocks/>
            </p:cNvGrpSpPr>
            <p:nvPr/>
          </p:nvGrpSpPr>
          <p:grpSpPr bwMode="auto">
            <a:xfrm>
              <a:off x="3984" y="1632"/>
              <a:ext cx="1056" cy="384"/>
              <a:chOff x="1200" y="768"/>
              <a:chExt cx="1008" cy="384"/>
            </a:xfrm>
          </p:grpSpPr>
          <p:sp>
            <p:nvSpPr>
              <p:cNvPr id="5152" name="Oval 10"/>
              <p:cNvSpPr>
                <a:spLocks noChangeArrowheads="1"/>
              </p:cNvSpPr>
              <p:nvPr/>
            </p:nvSpPr>
            <p:spPr bwMode="auto">
              <a:xfrm>
                <a:off x="1200" y="768"/>
                <a:ext cx="1008" cy="384"/>
              </a:xfrm>
              <a:prstGeom prst="ellipse">
                <a:avLst/>
              </a:prstGeom>
              <a:noFill/>
              <a:ln w="28575">
                <a:solidFill>
                  <a:srgbClr val="CC00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5153" name="Line 11"/>
              <p:cNvSpPr>
                <a:spLocks noChangeShapeType="1"/>
              </p:cNvSpPr>
              <p:nvPr/>
            </p:nvSpPr>
            <p:spPr bwMode="auto">
              <a:xfrm>
                <a:off x="1632" y="1152"/>
                <a:ext cx="9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 name="Group 12"/>
          <p:cNvGrpSpPr>
            <a:grpSpLocks/>
          </p:cNvGrpSpPr>
          <p:nvPr/>
        </p:nvGrpSpPr>
        <p:grpSpPr bwMode="auto">
          <a:xfrm>
            <a:off x="5257800" y="2057400"/>
            <a:ext cx="3581400" cy="3429000"/>
            <a:chOff x="3264" y="960"/>
            <a:chExt cx="2256" cy="2160"/>
          </a:xfrm>
        </p:grpSpPr>
        <p:grpSp>
          <p:nvGrpSpPr>
            <p:cNvPr id="5140" name="Group 13"/>
            <p:cNvGrpSpPr>
              <a:grpSpLocks/>
            </p:cNvGrpSpPr>
            <p:nvPr/>
          </p:nvGrpSpPr>
          <p:grpSpPr bwMode="auto">
            <a:xfrm>
              <a:off x="3264" y="960"/>
              <a:ext cx="2256" cy="2112"/>
              <a:chOff x="3312" y="2112"/>
              <a:chExt cx="2256" cy="2112"/>
            </a:xfrm>
          </p:grpSpPr>
          <p:sp>
            <p:nvSpPr>
              <p:cNvPr id="5142" name="Arc 14"/>
              <p:cNvSpPr>
                <a:spLocks/>
              </p:cNvSpPr>
              <p:nvPr/>
            </p:nvSpPr>
            <p:spPr bwMode="auto">
              <a:xfrm flipH="1">
                <a:off x="4560" y="2640"/>
                <a:ext cx="1008" cy="934"/>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nvGrpSpPr>
              <p:cNvPr id="5143" name="Group 15"/>
              <p:cNvGrpSpPr>
                <a:grpSpLocks/>
              </p:cNvGrpSpPr>
              <p:nvPr/>
            </p:nvGrpSpPr>
            <p:grpSpPr bwMode="auto">
              <a:xfrm>
                <a:off x="3312" y="2112"/>
                <a:ext cx="2112" cy="2112"/>
                <a:chOff x="3312" y="2112"/>
                <a:chExt cx="2112" cy="2112"/>
              </a:xfrm>
            </p:grpSpPr>
            <p:sp>
              <p:nvSpPr>
                <p:cNvPr id="5144" name="Line 16"/>
                <p:cNvSpPr>
                  <a:spLocks noChangeShapeType="1"/>
                </p:cNvSpPr>
                <p:nvPr/>
              </p:nvSpPr>
              <p:spPr bwMode="auto">
                <a:xfrm flipV="1">
                  <a:off x="4464" y="2112"/>
                  <a:ext cx="0" cy="1440"/>
                </a:xfrm>
                <a:prstGeom prst="line">
                  <a:avLst/>
                </a:prstGeom>
                <a:noFill/>
                <a:ln w="19050">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5" name="Arc 17"/>
                <p:cNvSpPr>
                  <a:spLocks/>
                </p:cNvSpPr>
                <p:nvPr/>
              </p:nvSpPr>
              <p:spPr bwMode="auto">
                <a:xfrm flipH="1">
                  <a:off x="4512" y="2304"/>
                  <a:ext cx="912" cy="1284"/>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5146" name="Arc 18"/>
                <p:cNvSpPr>
                  <a:spLocks/>
                </p:cNvSpPr>
                <p:nvPr/>
              </p:nvSpPr>
              <p:spPr bwMode="auto">
                <a:xfrm>
                  <a:off x="3312" y="2640"/>
                  <a:ext cx="1056" cy="934"/>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5147" name="Arc 19"/>
                <p:cNvSpPr>
                  <a:spLocks/>
                </p:cNvSpPr>
                <p:nvPr/>
              </p:nvSpPr>
              <p:spPr bwMode="auto">
                <a:xfrm>
                  <a:off x="3600" y="2304"/>
                  <a:ext cx="816" cy="1284"/>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5148" name="Rectangle 20"/>
                <p:cNvSpPr>
                  <a:spLocks noChangeArrowheads="1"/>
                </p:cNvSpPr>
                <p:nvPr/>
              </p:nvSpPr>
              <p:spPr bwMode="auto">
                <a:xfrm>
                  <a:off x="4368" y="3600"/>
                  <a:ext cx="240" cy="624"/>
                </a:xfrm>
                <a:prstGeom prst="rect">
                  <a:avLst/>
                </a:prstGeom>
                <a:solidFill>
                  <a:srgbClr val="CC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5149" name="Text Box 21"/>
                <p:cNvSpPr txBox="1">
                  <a:spLocks noChangeArrowheads="1"/>
                </p:cNvSpPr>
                <p:nvPr/>
              </p:nvSpPr>
              <p:spPr bwMode="auto">
                <a:xfrm>
                  <a:off x="4368" y="35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sz="2400">
                      <a:solidFill>
                        <a:srgbClr val="FFCCFF"/>
                      </a:solidFill>
                    </a:rPr>
                    <a:t>N</a:t>
                  </a:r>
                  <a:endParaRPr kumimoji="1" lang="en-US" altLang="zh-CN" sz="2400">
                    <a:solidFill>
                      <a:schemeClr val="tx1"/>
                    </a:solidFill>
                  </a:endParaRPr>
                </a:p>
              </p:txBody>
            </p:sp>
            <p:graphicFrame>
              <p:nvGraphicFramePr>
                <p:cNvPr id="5129" name="Object 22"/>
                <p:cNvGraphicFramePr>
                  <a:graphicFrameLocks noChangeAspect="1"/>
                </p:cNvGraphicFramePr>
                <p:nvPr/>
              </p:nvGraphicFramePr>
              <p:xfrm>
                <a:off x="4128" y="2160"/>
                <a:ext cx="233" cy="288"/>
              </p:xfrm>
              <a:graphic>
                <a:graphicData uri="http://schemas.openxmlformats.org/presentationml/2006/ole">
                  <mc:AlternateContent xmlns:mc="http://schemas.openxmlformats.org/markup-compatibility/2006">
                    <mc:Choice xmlns:v="urn:schemas-microsoft-com:vml" Requires="v">
                      <p:oleObj spid="_x0000_s5284" name="公式" r:id="rId8" imgW="215619" imgH="266353" progId="Equation.3">
                        <p:embed/>
                      </p:oleObj>
                    </mc:Choice>
                    <mc:Fallback>
                      <p:oleObj name="公式" r:id="rId8" imgW="215619" imgH="266353" progId="Equation.3">
                        <p:embed/>
                        <p:pic>
                          <p:nvPicPr>
                            <p:cNvPr id="0" name="Picture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2160"/>
                              <a:ext cx="23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5141" name="Rectangle 23"/>
            <p:cNvSpPr>
              <a:spLocks noChangeArrowheads="1"/>
            </p:cNvSpPr>
            <p:nvPr/>
          </p:nvSpPr>
          <p:spPr bwMode="auto">
            <a:xfrm>
              <a:off x="4320" y="3072"/>
              <a:ext cx="240" cy="4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graphicFrame>
        <p:nvGraphicFramePr>
          <p:cNvPr id="239640" name="Object 24"/>
          <p:cNvGraphicFramePr>
            <a:graphicFrameLocks noChangeAspect="1"/>
          </p:cNvGraphicFramePr>
          <p:nvPr/>
        </p:nvGraphicFramePr>
        <p:xfrm>
          <a:off x="1447800" y="5715000"/>
          <a:ext cx="1657350" cy="714375"/>
        </p:xfrm>
        <a:graphic>
          <a:graphicData uri="http://schemas.openxmlformats.org/presentationml/2006/ole">
            <mc:AlternateContent xmlns:mc="http://schemas.openxmlformats.org/markup-compatibility/2006">
              <mc:Choice xmlns:v="urn:schemas-microsoft-com:vml" Requires="v">
                <p:oleObj spid="_x0000_s5285" name="公式" r:id="rId10" imgW="380835" imgH="215806" progId="Equation.3">
                  <p:embed/>
                </p:oleObj>
              </mc:Choice>
              <mc:Fallback>
                <p:oleObj name="公式" r:id="rId10" imgW="380835" imgH="215806" progId="Equation.3">
                  <p:embed/>
                  <p:pic>
                    <p:nvPicPr>
                      <p:cNvPr id="0" name="Picture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5715000"/>
                        <a:ext cx="16573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41" name="Object 25"/>
          <p:cNvGraphicFramePr>
            <a:graphicFrameLocks noChangeAspect="1"/>
          </p:cNvGraphicFramePr>
          <p:nvPr/>
        </p:nvGraphicFramePr>
        <p:xfrm>
          <a:off x="4114800" y="533400"/>
          <a:ext cx="2339975" cy="1133475"/>
        </p:xfrm>
        <a:graphic>
          <a:graphicData uri="http://schemas.openxmlformats.org/presentationml/2006/ole">
            <mc:AlternateContent xmlns:mc="http://schemas.openxmlformats.org/markup-compatibility/2006">
              <mc:Choice xmlns:v="urn:schemas-microsoft-com:vml" Requires="v">
                <p:oleObj spid="_x0000_s5286" name="公式" r:id="rId12" imgW="634725" imgH="393529" progId="Equation.3">
                  <p:embed/>
                </p:oleObj>
              </mc:Choice>
              <mc:Fallback>
                <p:oleObj name="公式" r:id="rId12" imgW="634725" imgH="393529" progId="Equation.3">
                  <p:embed/>
                  <p:pic>
                    <p:nvPicPr>
                      <p:cNvPr id="0" name="Picture 7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533400"/>
                        <a:ext cx="233997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26"/>
          <p:cNvGrpSpPr>
            <a:grpSpLocks/>
          </p:cNvGrpSpPr>
          <p:nvPr/>
        </p:nvGrpSpPr>
        <p:grpSpPr bwMode="auto">
          <a:xfrm>
            <a:off x="609600" y="2438400"/>
            <a:ext cx="4814888" cy="595313"/>
            <a:chOff x="384" y="2204"/>
            <a:chExt cx="3033" cy="375"/>
          </a:xfrm>
        </p:grpSpPr>
        <p:grpSp>
          <p:nvGrpSpPr>
            <p:cNvPr id="5138" name="Group 27"/>
            <p:cNvGrpSpPr>
              <a:grpSpLocks/>
            </p:cNvGrpSpPr>
            <p:nvPr/>
          </p:nvGrpSpPr>
          <p:grpSpPr bwMode="auto">
            <a:xfrm>
              <a:off x="384" y="2252"/>
              <a:ext cx="3033" cy="327"/>
              <a:chOff x="384" y="2252"/>
              <a:chExt cx="3033" cy="327"/>
            </a:xfrm>
          </p:grpSpPr>
          <p:graphicFrame>
            <p:nvGraphicFramePr>
              <p:cNvPr id="5128" name="Object 28"/>
              <p:cNvGraphicFramePr>
                <a:graphicFrameLocks noChangeAspect="1"/>
              </p:cNvGraphicFramePr>
              <p:nvPr/>
            </p:nvGraphicFramePr>
            <p:xfrm>
              <a:off x="384" y="2256"/>
              <a:ext cx="711" cy="305"/>
            </p:xfrm>
            <a:graphic>
              <a:graphicData uri="http://schemas.openxmlformats.org/presentationml/2006/ole">
                <mc:AlternateContent xmlns:mc="http://schemas.openxmlformats.org/markup-compatibility/2006">
                  <mc:Choice xmlns:v="urn:schemas-microsoft-com:vml" Requires="v">
                    <p:oleObj spid="_x0000_s5287" name="公式" r:id="rId14" imgW="558558" imgH="241195" progId="Equation.3">
                      <p:embed/>
                    </p:oleObj>
                  </mc:Choice>
                  <mc:Fallback>
                    <p:oleObj name="公式" r:id="rId14" imgW="558558" imgH="241195" progId="Equation.3">
                      <p:embed/>
                      <p:pic>
                        <p:nvPicPr>
                          <p:cNvPr id="0" name="Picture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 y="2256"/>
                            <a:ext cx="711"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Text Box 29"/>
              <p:cNvSpPr txBox="1">
                <a:spLocks noChangeArrowheads="1"/>
              </p:cNvSpPr>
              <p:nvPr/>
            </p:nvSpPr>
            <p:spPr bwMode="auto">
              <a:xfrm>
                <a:off x="996" y="2252"/>
                <a:ext cx="2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a:solidFill>
                      <a:schemeClr val="tx1"/>
                    </a:solidFill>
                  </a:rPr>
                  <a:t>（     与回路成</a:t>
                </a:r>
                <a:r>
                  <a:rPr kumimoji="1" lang="zh-CN" altLang="en-US">
                    <a:solidFill>
                      <a:srgbClr val="CC0000"/>
                    </a:solidFill>
                  </a:rPr>
                  <a:t>右</a:t>
                </a:r>
                <a:r>
                  <a:rPr kumimoji="1" lang="zh-CN" altLang="en-US">
                    <a:solidFill>
                      <a:schemeClr val="tx1"/>
                    </a:solidFill>
                  </a:rPr>
                  <a:t>螺旋）</a:t>
                </a:r>
              </a:p>
            </p:txBody>
          </p:sp>
        </p:grpSp>
        <p:graphicFrame>
          <p:nvGraphicFramePr>
            <p:cNvPr id="5127" name="Object 30"/>
            <p:cNvGraphicFramePr>
              <a:graphicFrameLocks noChangeAspect="1"/>
            </p:cNvGraphicFramePr>
            <p:nvPr/>
          </p:nvGraphicFramePr>
          <p:xfrm>
            <a:off x="1284" y="2204"/>
            <a:ext cx="336" cy="361"/>
          </p:xfrm>
          <a:graphic>
            <a:graphicData uri="http://schemas.openxmlformats.org/presentationml/2006/ole">
              <mc:AlternateContent xmlns:mc="http://schemas.openxmlformats.org/markup-compatibility/2006">
                <mc:Choice xmlns:v="urn:schemas-microsoft-com:vml" Requires="v">
                  <p:oleObj spid="_x0000_s5288" name="公式" r:id="rId16" imgW="152334" imgH="190417" progId="Equation.3">
                    <p:embed/>
                  </p:oleObj>
                </mc:Choice>
                <mc:Fallback>
                  <p:oleObj name="公式" r:id="rId16" imgW="152334" imgH="190417" progId="Equation.3">
                    <p:embed/>
                    <p:pic>
                      <p:nvPicPr>
                        <p:cNvPr id="0" name="Picture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84" y="2204"/>
                          <a:ext cx="336"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9647" name="Rectangle 31"/>
          <p:cNvSpPr>
            <a:spLocks noChangeArrowheads="1"/>
          </p:cNvSpPr>
          <p:nvPr/>
        </p:nvSpPr>
        <p:spPr bwMode="auto">
          <a:xfrm>
            <a:off x="3657600" y="579120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a:solidFill>
                  <a:schemeClr val="tx1"/>
                </a:solidFill>
              </a:rPr>
              <a:t>与回路取向相</a:t>
            </a:r>
            <a:r>
              <a:rPr kumimoji="1" lang="zh-CN" altLang="en-US">
                <a:solidFill>
                  <a:srgbClr val="CC0000"/>
                </a:solidFill>
              </a:rPr>
              <a:t>反，否则方向相同</a:t>
            </a:r>
          </a:p>
        </p:txBody>
      </p:sp>
      <p:graphicFrame>
        <p:nvGraphicFramePr>
          <p:cNvPr id="239648" name="Object 32"/>
          <p:cNvGraphicFramePr>
            <a:graphicFrameLocks noChangeAspect="1"/>
          </p:cNvGraphicFramePr>
          <p:nvPr/>
        </p:nvGraphicFramePr>
        <p:xfrm>
          <a:off x="3200400" y="5638800"/>
          <a:ext cx="663575" cy="714375"/>
        </p:xfrm>
        <a:graphic>
          <a:graphicData uri="http://schemas.openxmlformats.org/presentationml/2006/ole">
            <mc:AlternateContent xmlns:mc="http://schemas.openxmlformats.org/markup-compatibility/2006">
              <mc:Choice xmlns:v="urn:schemas-microsoft-com:vml" Requires="v">
                <p:oleObj spid="_x0000_s5289" name="公式" r:id="rId18" imgW="152268" imgH="215713" progId="Equation.3">
                  <p:embed/>
                </p:oleObj>
              </mc:Choice>
              <mc:Fallback>
                <p:oleObj name="公式" r:id="rId18" imgW="152268" imgH="215713" progId="Equation.3">
                  <p:embed/>
                  <p:pic>
                    <p:nvPicPr>
                      <p:cNvPr id="0" name="Picture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00400" y="5638800"/>
                        <a:ext cx="6635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49" name="Rectangle 33"/>
          <p:cNvSpPr>
            <a:spLocks noChangeArrowheads="1"/>
          </p:cNvSpPr>
          <p:nvPr/>
        </p:nvSpPr>
        <p:spPr bwMode="auto">
          <a:xfrm>
            <a:off x="609600" y="160020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a:solidFill>
                  <a:srgbClr val="0000FF"/>
                </a:solidFill>
              </a:rPr>
              <a:t>先取回路的方向（</a:t>
            </a:r>
            <a:r>
              <a:rPr kumimoji="1" lang="zh-CN" altLang="en-US">
                <a:solidFill>
                  <a:srgbClr val="FF3300"/>
                </a:solidFill>
              </a:rPr>
              <a:t>红色</a:t>
            </a:r>
            <a:r>
              <a:rPr kumimoji="1" lang="zh-CN" altLang="en-US">
                <a:solidFill>
                  <a:srgbClr val="0000FF"/>
                </a:solidFill>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20"/>
                                        </p:tgtEl>
                                        <p:attrNameLst>
                                          <p:attrName>style.visibility</p:attrName>
                                        </p:attrNameLst>
                                      </p:cBhvr>
                                      <p:to>
                                        <p:strVal val="visible"/>
                                      </p:to>
                                    </p:set>
                                    <p:anim calcmode="lin" valueType="num">
                                      <p:cBhvr additive="base">
                                        <p:cTn id="7" dur="500" fill="hold"/>
                                        <p:tgtEl>
                                          <p:spTgt spid="239620"/>
                                        </p:tgtEl>
                                        <p:attrNameLst>
                                          <p:attrName>ppt_x</p:attrName>
                                        </p:attrNameLst>
                                      </p:cBhvr>
                                      <p:tavLst>
                                        <p:tav tm="0">
                                          <p:val>
                                            <p:strVal val="0-#ppt_w/2"/>
                                          </p:val>
                                        </p:tav>
                                        <p:tav tm="100000">
                                          <p:val>
                                            <p:strVal val="#ppt_x"/>
                                          </p:val>
                                        </p:tav>
                                      </p:tavLst>
                                    </p:anim>
                                    <p:anim calcmode="lin" valueType="num">
                                      <p:cBhvr additive="base">
                                        <p:cTn id="8" dur="500" fill="hold"/>
                                        <p:tgtEl>
                                          <p:spTgt spid="2396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9641"/>
                                        </p:tgtEl>
                                        <p:attrNameLst>
                                          <p:attrName>style.visibility</p:attrName>
                                        </p:attrNameLst>
                                      </p:cBhvr>
                                      <p:to>
                                        <p:strVal val="visible"/>
                                      </p:to>
                                    </p:set>
                                    <p:anim calcmode="lin" valueType="num">
                                      <p:cBhvr additive="base">
                                        <p:cTn id="13" dur="500" fill="hold"/>
                                        <p:tgtEl>
                                          <p:spTgt spid="239641"/>
                                        </p:tgtEl>
                                        <p:attrNameLst>
                                          <p:attrName>ppt_x</p:attrName>
                                        </p:attrNameLst>
                                      </p:cBhvr>
                                      <p:tavLst>
                                        <p:tav tm="0">
                                          <p:val>
                                            <p:strVal val="0-#ppt_w/2"/>
                                          </p:val>
                                        </p:tav>
                                        <p:tav tm="100000">
                                          <p:val>
                                            <p:strVal val="#ppt_x"/>
                                          </p:val>
                                        </p:tav>
                                      </p:tavLst>
                                    </p:anim>
                                    <p:anim calcmode="lin" valueType="num">
                                      <p:cBhvr additive="base">
                                        <p:cTn id="14" dur="500" fill="hold"/>
                                        <p:tgtEl>
                                          <p:spTgt spid="2396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96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39649"/>
                                        </p:tgtEl>
                                        <p:attrNameLst>
                                          <p:attrName>style.visibility</p:attrName>
                                        </p:attrNameLst>
                                      </p:cBhvr>
                                      <p:to>
                                        <p:strVal val="visible"/>
                                      </p:to>
                                    </p:set>
                                    <p:anim calcmode="lin" valueType="num">
                                      <p:cBhvr additive="base">
                                        <p:cTn id="27" dur="500" fill="hold"/>
                                        <p:tgtEl>
                                          <p:spTgt spid="239649"/>
                                        </p:tgtEl>
                                        <p:attrNameLst>
                                          <p:attrName>ppt_x</p:attrName>
                                        </p:attrNameLst>
                                      </p:cBhvr>
                                      <p:tavLst>
                                        <p:tav tm="0">
                                          <p:val>
                                            <p:strVal val="0-#ppt_w/2"/>
                                          </p:val>
                                        </p:tav>
                                        <p:tav tm="100000">
                                          <p:val>
                                            <p:strVal val="#ppt_x"/>
                                          </p:val>
                                        </p:tav>
                                      </p:tavLst>
                                    </p:anim>
                                    <p:anim calcmode="lin" valueType="num">
                                      <p:cBhvr additive="base">
                                        <p:cTn id="28" dur="500" fill="hold"/>
                                        <p:tgtEl>
                                          <p:spTgt spid="23964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0" fill="hold"/>
                                        <p:tgtEl>
                                          <p:spTgt spid="4"/>
                                        </p:tgtEl>
                                        <p:attrNameLst>
                                          <p:attrName>ppt_x</p:attrName>
                                        </p:attrNameLst>
                                      </p:cBhvr>
                                      <p:tavLst>
                                        <p:tav tm="0">
                                          <p:val>
                                            <p:strVal val="#ppt_x"/>
                                          </p:val>
                                        </p:tav>
                                        <p:tav tm="100000">
                                          <p:val>
                                            <p:strVal val="#ppt_x"/>
                                          </p:val>
                                        </p:tav>
                                      </p:tavLst>
                                    </p:anim>
                                    <p:anim calcmode="lin" valueType="num">
                                      <p:cBhvr additive="base">
                                        <p:cTn id="34"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nodeType="clickEffect">
                                  <p:stCondLst>
                                    <p:cond delay="0"/>
                                  </p:stCondLst>
                                  <p:childTnLst>
                                    <p:set>
                                      <p:cBhvr>
                                        <p:cTn id="43" dur="1" fill="hold">
                                          <p:stCondLst>
                                            <p:cond delay="0"/>
                                          </p:stCondLst>
                                        </p:cTn>
                                        <p:tgtEl>
                                          <p:spTgt spid="239619"/>
                                        </p:tgtEl>
                                        <p:attrNameLst>
                                          <p:attrName>style.visibility</p:attrName>
                                        </p:attrNameLst>
                                      </p:cBhvr>
                                      <p:to>
                                        <p:strVal val="visible"/>
                                      </p:to>
                                    </p:set>
                                    <p:animEffect transition="in" filter="blinds(vertical)">
                                      <p:cBhvr>
                                        <p:cTn id="44" dur="500"/>
                                        <p:tgtEl>
                                          <p:spTgt spid="2396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5" fill="hold" nodeType="clickEffect">
                                  <p:stCondLst>
                                    <p:cond delay="0"/>
                                  </p:stCondLst>
                                  <p:childTnLst>
                                    <p:set>
                                      <p:cBhvr>
                                        <p:cTn id="48" dur="1" fill="hold">
                                          <p:stCondLst>
                                            <p:cond delay="0"/>
                                          </p:stCondLst>
                                        </p:cTn>
                                        <p:tgtEl>
                                          <p:spTgt spid="239621"/>
                                        </p:tgtEl>
                                        <p:attrNameLst>
                                          <p:attrName>style.visibility</p:attrName>
                                        </p:attrNameLst>
                                      </p:cBhvr>
                                      <p:to>
                                        <p:strVal val="visible"/>
                                      </p:to>
                                    </p:set>
                                    <p:animEffect transition="in" filter="blinds(vertical)">
                                      <p:cBhvr>
                                        <p:cTn id="49" dur="500"/>
                                        <p:tgtEl>
                                          <p:spTgt spid="23962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nodeType="clickEffect">
                                  <p:stCondLst>
                                    <p:cond delay="0"/>
                                  </p:stCondLst>
                                  <p:childTnLst>
                                    <p:set>
                                      <p:cBhvr>
                                        <p:cTn id="53" dur="1" fill="hold">
                                          <p:stCondLst>
                                            <p:cond delay="0"/>
                                          </p:stCondLst>
                                        </p:cTn>
                                        <p:tgtEl>
                                          <p:spTgt spid="239640"/>
                                        </p:tgtEl>
                                        <p:attrNameLst>
                                          <p:attrName>style.visibility</p:attrName>
                                        </p:attrNameLst>
                                      </p:cBhvr>
                                      <p:to>
                                        <p:strVal val="visible"/>
                                      </p:to>
                                    </p:set>
                                    <p:animEffect transition="in" filter="blinds(vertical)">
                                      <p:cBhvr>
                                        <p:cTn id="54" dur="500"/>
                                        <p:tgtEl>
                                          <p:spTgt spid="23964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nodeType="clickEffect">
                                  <p:stCondLst>
                                    <p:cond delay="0"/>
                                  </p:stCondLst>
                                  <p:childTnLst>
                                    <p:set>
                                      <p:cBhvr>
                                        <p:cTn id="58" dur="1" fill="hold">
                                          <p:stCondLst>
                                            <p:cond delay="0"/>
                                          </p:stCondLst>
                                        </p:cTn>
                                        <p:tgtEl>
                                          <p:spTgt spid="239648"/>
                                        </p:tgtEl>
                                        <p:attrNameLst>
                                          <p:attrName>style.visibility</p:attrName>
                                        </p:attrNameLst>
                                      </p:cBhvr>
                                      <p:to>
                                        <p:strVal val="visible"/>
                                      </p:to>
                                    </p:set>
                                    <p:animEffect transition="in" filter="blinds(vertical)">
                                      <p:cBhvr>
                                        <p:cTn id="59" dur="500"/>
                                        <p:tgtEl>
                                          <p:spTgt spid="23964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239622"/>
                                        </p:tgtEl>
                                        <p:attrNameLst>
                                          <p:attrName>style.visibility</p:attrName>
                                        </p:attrNameLst>
                                      </p:cBhvr>
                                      <p:to>
                                        <p:strVal val="visible"/>
                                      </p:to>
                                    </p:set>
                                    <p:anim calcmode="lin" valueType="num">
                                      <p:cBhvr additive="base">
                                        <p:cTn id="64" dur="500" fill="hold"/>
                                        <p:tgtEl>
                                          <p:spTgt spid="239622"/>
                                        </p:tgtEl>
                                        <p:attrNameLst>
                                          <p:attrName>ppt_x</p:attrName>
                                        </p:attrNameLst>
                                      </p:cBhvr>
                                      <p:tavLst>
                                        <p:tav tm="0">
                                          <p:val>
                                            <p:strVal val="1+#ppt_w/2"/>
                                          </p:val>
                                        </p:tav>
                                        <p:tav tm="100000">
                                          <p:val>
                                            <p:strVal val="#ppt_x"/>
                                          </p:val>
                                        </p:tav>
                                      </p:tavLst>
                                    </p:anim>
                                    <p:anim calcmode="lin" valueType="num">
                                      <p:cBhvr additive="base">
                                        <p:cTn id="65" dur="500" fill="hold"/>
                                        <p:tgtEl>
                                          <p:spTgt spid="239622"/>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239647"/>
                                        </p:tgtEl>
                                        <p:attrNameLst>
                                          <p:attrName>style.visibility</p:attrName>
                                        </p:attrNameLst>
                                      </p:cBhvr>
                                      <p:to>
                                        <p:strVal val="visible"/>
                                      </p:to>
                                    </p:set>
                                    <p:anim calcmode="lin" valueType="num">
                                      <p:cBhvr additive="base">
                                        <p:cTn id="70" dur="500" fill="hold"/>
                                        <p:tgtEl>
                                          <p:spTgt spid="239647"/>
                                        </p:tgtEl>
                                        <p:attrNameLst>
                                          <p:attrName>ppt_x</p:attrName>
                                        </p:attrNameLst>
                                      </p:cBhvr>
                                      <p:tavLst>
                                        <p:tav tm="0">
                                          <p:val>
                                            <p:strVal val="1+#ppt_w/2"/>
                                          </p:val>
                                        </p:tav>
                                        <p:tav tm="100000">
                                          <p:val>
                                            <p:strVal val="#ppt_x"/>
                                          </p:val>
                                        </p:tav>
                                      </p:tavLst>
                                    </p:anim>
                                    <p:anim calcmode="lin" valueType="num">
                                      <p:cBhvr additive="base">
                                        <p:cTn id="71" dur="500" fill="hold"/>
                                        <p:tgtEl>
                                          <p:spTgt spid="2396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P spid="239620" grpId="0" autoUpdateAnimBg="0"/>
      <p:bldP spid="239622" grpId="0" animBg="1"/>
      <p:bldP spid="239647" grpId="0" autoUpdateAnimBg="0"/>
      <p:bldP spid="2396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9" name="Group 2"/>
          <p:cNvGrpSpPr>
            <a:grpSpLocks/>
          </p:cNvGrpSpPr>
          <p:nvPr/>
        </p:nvGrpSpPr>
        <p:grpSpPr bwMode="auto">
          <a:xfrm>
            <a:off x="4495800" y="1143000"/>
            <a:ext cx="4343400" cy="5181600"/>
            <a:chOff x="2832" y="720"/>
            <a:chExt cx="2736" cy="3264"/>
          </a:xfrm>
        </p:grpSpPr>
        <p:sp>
          <p:nvSpPr>
            <p:cNvPr id="6155" name="AutoShape 3"/>
            <p:cNvSpPr>
              <a:spLocks noChangeArrowheads="1"/>
            </p:cNvSpPr>
            <p:nvPr/>
          </p:nvSpPr>
          <p:spPr bwMode="auto">
            <a:xfrm>
              <a:off x="3408" y="816"/>
              <a:ext cx="2064" cy="864"/>
            </a:xfrm>
            <a:prstGeom prst="cube">
              <a:avLst>
                <a:gd name="adj" fmla="val 60995"/>
              </a:avLst>
            </a:prstGeom>
            <a:solidFill>
              <a:srgbClr val="CC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56" name="AutoShape 4"/>
            <p:cNvSpPr>
              <a:spLocks noChangeArrowheads="1"/>
            </p:cNvSpPr>
            <p:nvPr/>
          </p:nvSpPr>
          <p:spPr bwMode="auto">
            <a:xfrm>
              <a:off x="3360" y="2112"/>
              <a:ext cx="2064" cy="864"/>
            </a:xfrm>
            <a:prstGeom prst="cube">
              <a:avLst>
                <a:gd name="adj" fmla="val 60995"/>
              </a:avLst>
            </a:prstGeom>
            <a:solidFill>
              <a:srgbClr val="000099"/>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57" name="Rectangle 5"/>
            <p:cNvSpPr>
              <a:spLocks noChangeArrowheads="1"/>
            </p:cNvSpPr>
            <p:nvPr/>
          </p:nvSpPr>
          <p:spPr bwMode="auto">
            <a:xfrm>
              <a:off x="3888" y="2208"/>
              <a:ext cx="1200" cy="48"/>
            </a:xfrm>
            <a:prstGeom prst="rect">
              <a:avLst/>
            </a:prstGeom>
            <a:solidFill>
              <a:srgbClr val="E9E4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58" name="Rectangle 6"/>
            <p:cNvSpPr>
              <a:spLocks noChangeArrowheads="1"/>
            </p:cNvSpPr>
            <p:nvPr/>
          </p:nvSpPr>
          <p:spPr bwMode="auto">
            <a:xfrm>
              <a:off x="3648" y="2496"/>
              <a:ext cx="1200" cy="48"/>
            </a:xfrm>
            <a:prstGeom prst="rect">
              <a:avLst/>
            </a:prstGeom>
            <a:solidFill>
              <a:srgbClr val="E9E4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59" name="Rectangle 7"/>
            <p:cNvSpPr>
              <a:spLocks noChangeArrowheads="1"/>
            </p:cNvSpPr>
            <p:nvPr/>
          </p:nvSpPr>
          <p:spPr bwMode="auto">
            <a:xfrm rot="2518011">
              <a:off x="4431" y="2051"/>
              <a:ext cx="48" cy="624"/>
            </a:xfrm>
            <a:prstGeom prst="rect">
              <a:avLst/>
            </a:prstGeom>
            <a:solidFill>
              <a:srgbClr val="E9E4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60" name="AutoShape 8" descr="草皮"/>
            <p:cNvSpPr>
              <a:spLocks noChangeArrowheads="1"/>
            </p:cNvSpPr>
            <p:nvPr/>
          </p:nvSpPr>
          <p:spPr bwMode="auto">
            <a:xfrm>
              <a:off x="3408" y="816"/>
              <a:ext cx="2064" cy="528"/>
            </a:xfrm>
            <a:prstGeom prst="parallelogram">
              <a:avLst>
                <a:gd name="adj" fmla="val 104170"/>
              </a:avLst>
            </a:prstGeom>
            <a:pattFill prst="divot">
              <a:fgClr>
                <a:schemeClr val="bg1"/>
              </a:fgClr>
              <a:bgClr>
                <a:srgbClr val="CC0000"/>
              </a:bgClr>
            </a:patt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61" name="Text Box 9"/>
            <p:cNvSpPr txBox="1">
              <a:spLocks noChangeArrowheads="1"/>
            </p:cNvSpPr>
            <p:nvPr/>
          </p:nvSpPr>
          <p:spPr bwMode="auto">
            <a:xfrm>
              <a:off x="4176" y="134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kumimoji="1" lang="en-US" altLang="zh-CN">
                  <a:solidFill>
                    <a:schemeClr val="bg1"/>
                  </a:solidFill>
                  <a:latin typeface="Arial" charset="0"/>
                </a:rPr>
                <a:t>N</a:t>
              </a:r>
            </a:p>
          </p:txBody>
        </p:sp>
        <p:sp>
          <p:nvSpPr>
            <p:cNvPr id="6162" name="Text Box 10"/>
            <p:cNvSpPr txBox="1">
              <a:spLocks noChangeArrowheads="1"/>
            </p:cNvSpPr>
            <p:nvPr/>
          </p:nvSpPr>
          <p:spPr bwMode="auto">
            <a:xfrm>
              <a:off x="4080" y="264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spcBef>
                  <a:spcPct val="50000"/>
                </a:spcBef>
              </a:pPr>
              <a:r>
                <a:rPr kumimoji="1" lang="en-US" altLang="zh-CN">
                  <a:solidFill>
                    <a:schemeClr val="bg1"/>
                  </a:solidFill>
                  <a:latin typeface="Arial" charset="0"/>
                </a:rPr>
                <a:t>S</a:t>
              </a:r>
              <a:endParaRPr kumimoji="1" lang="en-US" altLang="zh-CN" sz="2400">
                <a:solidFill>
                  <a:schemeClr val="bg1"/>
                </a:solidFill>
                <a:latin typeface="Arial" charset="0"/>
              </a:endParaRPr>
            </a:p>
          </p:txBody>
        </p:sp>
        <p:sp>
          <p:nvSpPr>
            <p:cNvPr id="6163" name="Line 11"/>
            <p:cNvSpPr>
              <a:spLocks noChangeShapeType="1"/>
            </p:cNvSpPr>
            <p:nvPr/>
          </p:nvSpPr>
          <p:spPr bwMode="auto">
            <a:xfrm flipH="1">
              <a:off x="3792" y="2256"/>
              <a:ext cx="96" cy="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4" name="Line 12"/>
            <p:cNvSpPr>
              <a:spLocks noChangeShapeType="1"/>
            </p:cNvSpPr>
            <p:nvPr/>
          </p:nvSpPr>
          <p:spPr bwMode="auto">
            <a:xfrm flipV="1">
              <a:off x="3648" y="2400"/>
              <a:ext cx="96" cy="96"/>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Line 13"/>
            <p:cNvSpPr>
              <a:spLocks noChangeShapeType="1"/>
            </p:cNvSpPr>
            <p:nvPr/>
          </p:nvSpPr>
          <p:spPr bwMode="auto">
            <a:xfrm flipH="1">
              <a:off x="2928" y="2304"/>
              <a:ext cx="91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Line 14"/>
            <p:cNvSpPr>
              <a:spLocks noChangeShapeType="1"/>
            </p:cNvSpPr>
            <p:nvPr/>
          </p:nvSpPr>
          <p:spPr bwMode="auto">
            <a:xfrm flipH="1">
              <a:off x="3120" y="2400"/>
              <a:ext cx="624"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7" name="Line 15"/>
            <p:cNvSpPr>
              <a:spLocks noChangeShapeType="1"/>
            </p:cNvSpPr>
            <p:nvPr/>
          </p:nvSpPr>
          <p:spPr bwMode="auto">
            <a:xfrm>
              <a:off x="3120" y="2400"/>
              <a:ext cx="0" cy="1008"/>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8" name="Line 16"/>
            <p:cNvSpPr>
              <a:spLocks noChangeShapeType="1"/>
            </p:cNvSpPr>
            <p:nvPr/>
          </p:nvSpPr>
          <p:spPr bwMode="auto">
            <a:xfrm>
              <a:off x="2928" y="2304"/>
              <a:ext cx="0" cy="1488"/>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Line 17"/>
            <p:cNvSpPr>
              <a:spLocks noChangeShapeType="1"/>
            </p:cNvSpPr>
            <p:nvPr/>
          </p:nvSpPr>
          <p:spPr bwMode="auto">
            <a:xfrm>
              <a:off x="3120" y="3408"/>
              <a:ext cx="624" cy="0"/>
            </a:xfrm>
            <a:prstGeom prst="line">
              <a:avLst/>
            </a:prstGeom>
            <a:noFill/>
            <a:ln w="28575">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0" name="Line 18"/>
            <p:cNvSpPr>
              <a:spLocks noChangeShapeType="1"/>
            </p:cNvSpPr>
            <p:nvPr/>
          </p:nvSpPr>
          <p:spPr bwMode="auto">
            <a:xfrm>
              <a:off x="2928" y="3792"/>
              <a:ext cx="1824" cy="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1" name="Line 19"/>
            <p:cNvSpPr>
              <a:spLocks noChangeShapeType="1"/>
            </p:cNvSpPr>
            <p:nvPr/>
          </p:nvSpPr>
          <p:spPr bwMode="auto">
            <a:xfrm>
              <a:off x="3120" y="3408"/>
              <a:ext cx="624" cy="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Line 20"/>
            <p:cNvSpPr>
              <a:spLocks noChangeShapeType="1"/>
            </p:cNvSpPr>
            <p:nvPr/>
          </p:nvSpPr>
          <p:spPr bwMode="auto">
            <a:xfrm>
              <a:off x="4320" y="3408"/>
              <a:ext cx="432" cy="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Line 21"/>
            <p:cNvSpPr>
              <a:spLocks noChangeShapeType="1"/>
            </p:cNvSpPr>
            <p:nvPr/>
          </p:nvSpPr>
          <p:spPr bwMode="auto">
            <a:xfrm flipV="1">
              <a:off x="4752" y="3408"/>
              <a:ext cx="0" cy="384"/>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4" name="Line 22"/>
            <p:cNvSpPr>
              <a:spLocks noChangeShapeType="1"/>
            </p:cNvSpPr>
            <p:nvPr/>
          </p:nvSpPr>
          <p:spPr bwMode="auto">
            <a:xfrm>
              <a:off x="3600" y="1680"/>
              <a:ext cx="0" cy="96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5" name="Line 23"/>
            <p:cNvSpPr>
              <a:spLocks noChangeShapeType="1"/>
            </p:cNvSpPr>
            <p:nvPr/>
          </p:nvSpPr>
          <p:spPr bwMode="auto">
            <a:xfrm>
              <a:off x="3984" y="1680"/>
              <a:ext cx="0" cy="96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6" name="Line 24"/>
            <p:cNvSpPr>
              <a:spLocks noChangeShapeType="1"/>
            </p:cNvSpPr>
            <p:nvPr/>
          </p:nvSpPr>
          <p:spPr bwMode="auto">
            <a:xfrm>
              <a:off x="4416" y="1680"/>
              <a:ext cx="0" cy="96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7" name="Line 25"/>
            <p:cNvSpPr>
              <a:spLocks noChangeShapeType="1"/>
            </p:cNvSpPr>
            <p:nvPr/>
          </p:nvSpPr>
          <p:spPr bwMode="auto">
            <a:xfrm>
              <a:off x="4800" y="1680"/>
              <a:ext cx="0" cy="96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8" name="Line 26"/>
            <p:cNvSpPr>
              <a:spLocks noChangeShapeType="1"/>
            </p:cNvSpPr>
            <p:nvPr/>
          </p:nvSpPr>
          <p:spPr bwMode="auto">
            <a:xfrm>
              <a:off x="3792" y="1680"/>
              <a:ext cx="0" cy="72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Line 27"/>
            <p:cNvSpPr>
              <a:spLocks noChangeShapeType="1"/>
            </p:cNvSpPr>
            <p:nvPr/>
          </p:nvSpPr>
          <p:spPr bwMode="auto">
            <a:xfrm>
              <a:off x="4176" y="1680"/>
              <a:ext cx="0" cy="72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0" name="Line 28"/>
            <p:cNvSpPr>
              <a:spLocks noChangeShapeType="1"/>
            </p:cNvSpPr>
            <p:nvPr/>
          </p:nvSpPr>
          <p:spPr bwMode="auto">
            <a:xfrm>
              <a:off x="4992" y="1632"/>
              <a:ext cx="0" cy="72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1" name="Line 29"/>
            <p:cNvSpPr>
              <a:spLocks noChangeShapeType="1"/>
            </p:cNvSpPr>
            <p:nvPr/>
          </p:nvSpPr>
          <p:spPr bwMode="auto">
            <a:xfrm>
              <a:off x="4608" y="1680"/>
              <a:ext cx="0" cy="72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2" name="Line 30"/>
            <p:cNvSpPr>
              <a:spLocks noChangeShapeType="1"/>
            </p:cNvSpPr>
            <p:nvPr/>
          </p:nvSpPr>
          <p:spPr bwMode="auto">
            <a:xfrm>
              <a:off x="3936" y="1680"/>
              <a:ext cx="0" cy="528"/>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3" name="Line 31"/>
            <p:cNvSpPr>
              <a:spLocks noChangeShapeType="1"/>
            </p:cNvSpPr>
            <p:nvPr/>
          </p:nvSpPr>
          <p:spPr bwMode="auto">
            <a:xfrm>
              <a:off x="4368" y="1680"/>
              <a:ext cx="0" cy="528"/>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4" name="Line 32"/>
            <p:cNvSpPr>
              <a:spLocks noChangeShapeType="1"/>
            </p:cNvSpPr>
            <p:nvPr/>
          </p:nvSpPr>
          <p:spPr bwMode="auto">
            <a:xfrm>
              <a:off x="4752" y="1680"/>
              <a:ext cx="0" cy="528"/>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5" name="Line 33"/>
            <p:cNvSpPr>
              <a:spLocks noChangeShapeType="1"/>
            </p:cNvSpPr>
            <p:nvPr/>
          </p:nvSpPr>
          <p:spPr bwMode="auto">
            <a:xfrm flipH="1">
              <a:off x="5184" y="1440"/>
              <a:ext cx="0" cy="720"/>
            </a:xfrm>
            <a:prstGeom prst="line">
              <a:avLst/>
            </a:prstGeom>
            <a:noFill/>
            <a:ln w="19050">
              <a:solidFill>
                <a:srgbClr val="3399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6" name="AutoShape 34"/>
            <p:cNvSpPr>
              <a:spLocks noChangeArrowheads="1"/>
            </p:cNvSpPr>
            <p:nvPr/>
          </p:nvSpPr>
          <p:spPr bwMode="auto">
            <a:xfrm>
              <a:off x="3744" y="3120"/>
              <a:ext cx="576" cy="5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63" y="10800"/>
                  </a:moveTo>
                  <a:cubicBezTo>
                    <a:pt x="2063" y="15625"/>
                    <a:pt x="5975" y="19537"/>
                    <a:pt x="10800" y="19537"/>
                  </a:cubicBezTo>
                  <a:cubicBezTo>
                    <a:pt x="15625" y="19537"/>
                    <a:pt x="19537" y="15625"/>
                    <a:pt x="19537" y="10800"/>
                  </a:cubicBezTo>
                  <a:cubicBezTo>
                    <a:pt x="19537" y="5975"/>
                    <a:pt x="15625" y="2063"/>
                    <a:pt x="10800" y="2063"/>
                  </a:cubicBezTo>
                  <a:cubicBezTo>
                    <a:pt x="5975" y="2063"/>
                    <a:pt x="2063" y="5975"/>
                    <a:pt x="2063" y="10800"/>
                  </a:cubicBezTo>
                  <a:close/>
                </a:path>
              </a:pathLst>
            </a:custGeom>
            <a:solidFill>
              <a:srgbClr val="808080"/>
            </a:solidFill>
            <a:ln w="9525">
              <a:solidFill>
                <a:schemeClr val="tx1"/>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87" name="Oval 35"/>
            <p:cNvSpPr>
              <a:spLocks noChangeArrowheads="1"/>
            </p:cNvSpPr>
            <p:nvPr/>
          </p:nvSpPr>
          <p:spPr bwMode="auto">
            <a:xfrm>
              <a:off x="3792" y="3168"/>
              <a:ext cx="480" cy="432"/>
            </a:xfrm>
            <a:prstGeom prst="ellipse">
              <a:avLst/>
            </a:prstGeom>
            <a:solidFill>
              <a:schemeClr val="bg1"/>
            </a:solidFill>
            <a:ln w="9525">
              <a:solidFill>
                <a:schemeClr val="tx1"/>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88" name="Line 36"/>
            <p:cNvSpPr>
              <a:spLocks noChangeShapeType="1"/>
            </p:cNvSpPr>
            <p:nvPr/>
          </p:nvSpPr>
          <p:spPr bwMode="auto">
            <a:xfrm flipV="1">
              <a:off x="4032" y="3264"/>
              <a:ext cx="0" cy="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9" name="Text Box 37"/>
            <p:cNvSpPr txBox="1">
              <a:spLocks noChangeArrowheads="1"/>
            </p:cNvSpPr>
            <p:nvPr/>
          </p:nvSpPr>
          <p:spPr bwMode="auto">
            <a:xfrm>
              <a:off x="3360" y="1824"/>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spcBef>
                  <a:spcPct val="50000"/>
                </a:spcBef>
              </a:pPr>
              <a:endParaRPr kumimoji="1" lang="zh-CN" altLang="zh-CN" sz="2400">
                <a:solidFill>
                  <a:schemeClr val="tx1"/>
                </a:solidFill>
                <a:latin typeface="Arial" charset="0"/>
              </a:endParaRPr>
            </a:p>
          </p:txBody>
        </p:sp>
        <p:graphicFrame>
          <p:nvGraphicFramePr>
            <p:cNvPr id="6147" name="Object 38"/>
            <p:cNvGraphicFramePr>
              <a:graphicFrameLocks noChangeAspect="1"/>
            </p:cNvGraphicFramePr>
            <p:nvPr/>
          </p:nvGraphicFramePr>
          <p:xfrm>
            <a:off x="3312" y="1728"/>
            <a:ext cx="262" cy="324"/>
          </p:xfrm>
          <a:graphic>
            <a:graphicData uri="http://schemas.openxmlformats.org/presentationml/2006/ole">
              <mc:AlternateContent xmlns:mc="http://schemas.openxmlformats.org/markup-compatibility/2006">
                <mc:Choice xmlns:v="urn:schemas-microsoft-com:vml" Requires="v">
                  <p:oleObj spid="_x0000_s6245" name="公式" r:id="rId3" imgW="205732" imgH="259059" progId="Equation.3">
                    <p:embed/>
                  </p:oleObj>
                </mc:Choice>
                <mc:Fallback>
                  <p:oleObj name="公式" r:id="rId3" imgW="205732" imgH="259059" progId="Equation.3">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1728"/>
                          <a:ext cx="26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3399FF"/>
                              </a:solidFill>
                              <a:miter lim="800000"/>
                              <a:headEnd/>
                              <a:tailEnd/>
                            </a14:hiddenLine>
                          </a:ext>
                        </a:extLst>
                      </p:spPr>
                    </p:pic>
                  </p:oleObj>
                </mc:Fallback>
              </mc:AlternateContent>
            </a:graphicData>
          </a:graphic>
        </p:graphicFrame>
        <p:sp>
          <p:nvSpPr>
            <p:cNvPr id="6190" name="Line 39"/>
            <p:cNvSpPr>
              <a:spLocks noChangeShapeType="1"/>
            </p:cNvSpPr>
            <p:nvPr/>
          </p:nvSpPr>
          <p:spPr bwMode="auto">
            <a:xfrm flipV="1">
              <a:off x="4752" y="3552"/>
              <a:ext cx="0" cy="9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1" name="Line 40"/>
            <p:cNvSpPr>
              <a:spLocks noChangeShapeType="1"/>
            </p:cNvSpPr>
            <p:nvPr/>
          </p:nvSpPr>
          <p:spPr bwMode="auto">
            <a:xfrm flipH="1" flipV="1">
              <a:off x="3360" y="3408"/>
              <a:ext cx="192"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2" name="Line 41"/>
            <p:cNvSpPr>
              <a:spLocks noChangeShapeType="1"/>
            </p:cNvSpPr>
            <p:nvPr/>
          </p:nvSpPr>
          <p:spPr bwMode="auto">
            <a:xfrm>
              <a:off x="3744" y="3792"/>
              <a:ext cx="192"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3" name="Line 42"/>
            <p:cNvSpPr>
              <a:spLocks noChangeShapeType="1"/>
            </p:cNvSpPr>
            <p:nvPr/>
          </p:nvSpPr>
          <p:spPr bwMode="auto">
            <a:xfrm>
              <a:off x="4464" y="2400"/>
              <a:ext cx="528" cy="0"/>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4" name="Oval 43"/>
            <p:cNvSpPr>
              <a:spLocks noChangeArrowheads="1"/>
            </p:cNvSpPr>
            <p:nvPr/>
          </p:nvSpPr>
          <p:spPr bwMode="auto">
            <a:xfrm>
              <a:off x="3792" y="3168"/>
              <a:ext cx="480" cy="432"/>
            </a:xfrm>
            <a:prstGeom prst="ellipse">
              <a:avLst/>
            </a:prstGeom>
            <a:solidFill>
              <a:schemeClr val="bg1"/>
            </a:solidFill>
            <a:ln w="9525">
              <a:solidFill>
                <a:schemeClr val="tx1"/>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195" name="Line 44"/>
            <p:cNvSpPr>
              <a:spLocks noChangeShapeType="1"/>
            </p:cNvSpPr>
            <p:nvPr/>
          </p:nvSpPr>
          <p:spPr bwMode="auto">
            <a:xfrm flipV="1">
              <a:off x="4032" y="3264"/>
              <a:ext cx="144" cy="28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8" name="Object 45"/>
            <p:cNvGraphicFramePr>
              <a:graphicFrameLocks noChangeAspect="1"/>
            </p:cNvGraphicFramePr>
            <p:nvPr/>
          </p:nvGraphicFramePr>
          <p:xfrm>
            <a:off x="4952" y="2256"/>
            <a:ext cx="280" cy="360"/>
          </p:xfrm>
          <a:graphic>
            <a:graphicData uri="http://schemas.openxmlformats.org/presentationml/2006/ole">
              <mc:AlternateContent xmlns:mc="http://schemas.openxmlformats.org/markup-compatibility/2006">
                <mc:Choice xmlns:v="urn:schemas-microsoft-com:vml" Requires="v">
                  <p:oleObj spid="_x0000_s6246" name="公式" r:id="rId5" imgW="167738" imgH="221001" progId="Equation.3">
                    <p:embed/>
                  </p:oleObj>
                </mc:Choice>
                <mc:Fallback>
                  <p:oleObj name="公式" r:id="rId5" imgW="167738" imgH="221001" progId="Equation.3">
                    <p:embed/>
                    <p:pic>
                      <p:nvPicPr>
                        <p:cNvPr id="0"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2" y="2256"/>
                          <a:ext cx="280"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6" name="Rectangle 46"/>
            <p:cNvSpPr>
              <a:spLocks noChangeArrowheads="1"/>
            </p:cNvSpPr>
            <p:nvPr/>
          </p:nvSpPr>
          <p:spPr bwMode="auto">
            <a:xfrm>
              <a:off x="2832" y="720"/>
              <a:ext cx="2736" cy="32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sp>
        <p:nvSpPr>
          <p:cNvPr id="245807" name="Text Box 47"/>
          <p:cNvSpPr txBox="1">
            <a:spLocks noChangeArrowheads="1"/>
          </p:cNvSpPr>
          <p:nvPr/>
        </p:nvSpPr>
        <p:spPr bwMode="auto">
          <a:xfrm>
            <a:off x="179388" y="692150"/>
            <a:ext cx="554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a:solidFill>
                  <a:schemeClr val="tx1"/>
                </a:solidFill>
              </a:rPr>
              <a:t>4. </a:t>
            </a:r>
            <a:r>
              <a:rPr kumimoji="1" lang="zh-CN" altLang="en-US">
                <a:solidFill>
                  <a:schemeClr val="tx1"/>
                </a:solidFill>
              </a:rPr>
              <a:t>感应电流的方向</a:t>
            </a:r>
            <a:r>
              <a:rPr kumimoji="1" lang="zh-CN" altLang="en-US">
                <a:solidFill>
                  <a:srgbClr val="CC0000"/>
                </a:solidFill>
              </a:rPr>
              <a:t> （楞次定律）</a:t>
            </a:r>
            <a:endParaRPr kumimoji="1" lang="zh-CN" altLang="en-US" sz="3200">
              <a:solidFill>
                <a:schemeClr val="tx1"/>
              </a:solidFill>
            </a:endParaRPr>
          </a:p>
        </p:txBody>
      </p:sp>
      <p:sp>
        <p:nvSpPr>
          <p:cNvPr id="245808" name="Text Box 48"/>
          <p:cNvSpPr txBox="1">
            <a:spLocks noChangeArrowheads="1"/>
          </p:cNvSpPr>
          <p:nvPr/>
        </p:nvSpPr>
        <p:spPr bwMode="auto">
          <a:xfrm>
            <a:off x="0" y="1700213"/>
            <a:ext cx="4271963"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a:solidFill>
                  <a:schemeClr val="tx1"/>
                </a:solidFill>
              </a:rPr>
              <a:t>        </a:t>
            </a:r>
            <a:r>
              <a:rPr kumimoji="1" lang="zh-CN" altLang="en-US">
                <a:solidFill>
                  <a:schemeClr val="tx1"/>
                </a:solidFill>
              </a:rPr>
              <a:t>闭合的导线回路中所</a:t>
            </a:r>
          </a:p>
          <a:p>
            <a:pPr eaLnBrk="1" hangingPunct="1">
              <a:spcBef>
                <a:spcPct val="50000"/>
              </a:spcBef>
            </a:pPr>
            <a:r>
              <a:rPr kumimoji="1" lang="zh-CN" altLang="en-US">
                <a:solidFill>
                  <a:schemeClr val="tx1"/>
                </a:solidFill>
              </a:rPr>
              <a:t>出现的</a:t>
            </a:r>
            <a:r>
              <a:rPr kumimoji="1" lang="zh-CN" altLang="en-US">
                <a:solidFill>
                  <a:srgbClr val="FF3300"/>
                </a:solidFill>
              </a:rPr>
              <a:t>感应电流</a:t>
            </a:r>
            <a:r>
              <a:rPr kumimoji="1" lang="zh-CN" altLang="en-US">
                <a:solidFill>
                  <a:schemeClr val="tx1"/>
                </a:solidFill>
              </a:rPr>
              <a:t>，总是使</a:t>
            </a:r>
          </a:p>
          <a:p>
            <a:pPr eaLnBrk="1" hangingPunct="1">
              <a:spcBef>
                <a:spcPct val="50000"/>
              </a:spcBef>
            </a:pPr>
            <a:r>
              <a:rPr kumimoji="1" lang="zh-CN" altLang="en-US">
                <a:solidFill>
                  <a:schemeClr val="tx1"/>
                </a:solidFill>
              </a:rPr>
              <a:t>它自己所激发的磁场</a:t>
            </a:r>
            <a:r>
              <a:rPr kumimoji="1" lang="zh-CN" altLang="en-US">
                <a:solidFill>
                  <a:srgbClr val="FF3300"/>
                </a:solidFill>
              </a:rPr>
              <a:t>反抗</a:t>
            </a:r>
          </a:p>
          <a:p>
            <a:pPr eaLnBrk="1" hangingPunct="1">
              <a:spcBef>
                <a:spcPct val="50000"/>
              </a:spcBef>
            </a:pPr>
            <a:r>
              <a:rPr kumimoji="1" lang="zh-CN" altLang="en-US">
                <a:solidFill>
                  <a:schemeClr val="tx1"/>
                </a:solidFill>
              </a:rPr>
              <a:t>任何引发电磁感应的</a:t>
            </a:r>
            <a:r>
              <a:rPr kumimoji="1" lang="zh-CN" altLang="en-US">
                <a:solidFill>
                  <a:srgbClr val="FF3300"/>
                </a:solidFill>
              </a:rPr>
              <a:t>原因</a:t>
            </a:r>
          </a:p>
          <a:p>
            <a:pPr eaLnBrk="1" hangingPunct="1">
              <a:spcBef>
                <a:spcPct val="50000"/>
              </a:spcBef>
            </a:pPr>
            <a:r>
              <a:rPr kumimoji="1" lang="zh-CN" altLang="en-US">
                <a:solidFill>
                  <a:schemeClr val="tx1"/>
                </a:solidFill>
              </a:rPr>
              <a:t>（反抗相对运动、磁场变</a:t>
            </a:r>
          </a:p>
          <a:p>
            <a:pPr eaLnBrk="1" hangingPunct="1">
              <a:spcBef>
                <a:spcPct val="50000"/>
              </a:spcBef>
            </a:pPr>
            <a:r>
              <a:rPr kumimoji="1" lang="zh-CN" altLang="en-US">
                <a:solidFill>
                  <a:schemeClr val="tx1"/>
                </a:solidFill>
              </a:rPr>
              <a:t>化或线圈变形等）</a:t>
            </a:r>
            <a:r>
              <a:rPr kumimoji="1" lang="en-US" altLang="zh-CN">
                <a:solidFill>
                  <a:schemeClr val="tx1"/>
                </a:solidFill>
              </a:rPr>
              <a:t>.</a:t>
            </a:r>
          </a:p>
        </p:txBody>
      </p:sp>
      <p:grpSp>
        <p:nvGrpSpPr>
          <p:cNvPr id="3" name="Group 49"/>
          <p:cNvGrpSpPr>
            <a:grpSpLocks/>
          </p:cNvGrpSpPr>
          <p:nvPr/>
        </p:nvGrpSpPr>
        <p:grpSpPr bwMode="auto">
          <a:xfrm>
            <a:off x="5618163" y="3048000"/>
            <a:ext cx="1392237" cy="685800"/>
            <a:chOff x="3539" y="1920"/>
            <a:chExt cx="877" cy="432"/>
          </a:xfrm>
        </p:grpSpPr>
        <p:sp>
          <p:nvSpPr>
            <p:cNvPr id="6154" name="Line 50"/>
            <p:cNvSpPr>
              <a:spLocks noChangeShapeType="1"/>
            </p:cNvSpPr>
            <p:nvPr/>
          </p:nvSpPr>
          <p:spPr bwMode="auto">
            <a:xfrm flipH="1">
              <a:off x="3744" y="2352"/>
              <a:ext cx="672" cy="0"/>
            </a:xfrm>
            <a:prstGeom prst="line">
              <a:avLst/>
            </a:prstGeom>
            <a:noFill/>
            <a:ln w="57150">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6" name="Object 51"/>
            <p:cNvGraphicFramePr>
              <a:graphicFrameLocks noChangeAspect="1"/>
            </p:cNvGraphicFramePr>
            <p:nvPr/>
          </p:nvGraphicFramePr>
          <p:xfrm>
            <a:off x="3539" y="1920"/>
            <a:ext cx="349" cy="408"/>
          </p:xfrm>
          <a:graphic>
            <a:graphicData uri="http://schemas.openxmlformats.org/presentationml/2006/ole">
              <mc:AlternateContent xmlns:mc="http://schemas.openxmlformats.org/markup-compatibility/2006">
                <mc:Choice xmlns:v="urn:schemas-microsoft-com:vml" Requires="v">
                  <p:oleObj spid="_x0000_s6247" name="公式" r:id="rId7" imgW="221060" imgH="259059" progId="Equation.3">
                    <p:embed/>
                  </p:oleObj>
                </mc:Choice>
                <mc:Fallback>
                  <p:oleObj name="公式" r:id="rId7" imgW="221060" imgH="259059" progId="Equation.3">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1920"/>
                          <a:ext cx="349"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53" name="TextBox 51"/>
          <p:cNvSpPr txBox="1">
            <a:spLocks noChangeArrowheads="1"/>
          </p:cNvSpPr>
          <p:nvPr/>
        </p:nvSpPr>
        <p:spPr bwMode="auto">
          <a:xfrm>
            <a:off x="5857875" y="500063"/>
            <a:ext cx="2786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solidFill>
                  <a:srgbClr val="0000FF"/>
                </a:solidFill>
                <a:latin typeface="黑体" pitchFamily="49" charset="-122"/>
                <a:ea typeface="黑体" pitchFamily="49" charset="-122"/>
              </a:rPr>
              <a:t>“增反减同”</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7"/>
                                        </p:tgtEl>
                                        <p:attrNameLst>
                                          <p:attrName>style.visibility</p:attrName>
                                        </p:attrNameLst>
                                      </p:cBhvr>
                                      <p:to>
                                        <p:strVal val="visible"/>
                                      </p:to>
                                    </p:set>
                                    <p:animEffect transition="in" filter="blinds(horizontal)">
                                      <p:cBhvr>
                                        <p:cTn id="7" dur="500"/>
                                        <p:tgtEl>
                                          <p:spTgt spid="245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ppt_w/2"/>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5808"/>
                                        </p:tgtEl>
                                        <p:attrNameLst>
                                          <p:attrName>style.visibility</p:attrName>
                                        </p:attrNameLst>
                                      </p:cBhvr>
                                      <p:to>
                                        <p:strVal val="visible"/>
                                      </p:to>
                                    </p:set>
                                    <p:animEffect transition="in" filter="blinds(horizontal)">
                                      <p:cBhvr>
                                        <p:cTn id="20" dur="500"/>
                                        <p:tgtEl>
                                          <p:spTgt spid="245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7" grpId="0" autoUpdateAnimBg="0"/>
      <p:bldP spid="24580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176" name="Group 2"/>
          <p:cNvGrpSpPr>
            <a:grpSpLocks/>
          </p:cNvGrpSpPr>
          <p:nvPr/>
        </p:nvGrpSpPr>
        <p:grpSpPr bwMode="auto">
          <a:xfrm>
            <a:off x="1524000" y="838200"/>
            <a:ext cx="3657600" cy="5562600"/>
            <a:chOff x="960" y="528"/>
            <a:chExt cx="2304" cy="3504"/>
          </a:xfrm>
        </p:grpSpPr>
        <p:sp>
          <p:nvSpPr>
            <p:cNvPr id="7210" name="Rectangle 3"/>
            <p:cNvSpPr>
              <a:spLocks noChangeArrowheads="1"/>
            </p:cNvSpPr>
            <p:nvPr/>
          </p:nvSpPr>
          <p:spPr bwMode="auto">
            <a:xfrm>
              <a:off x="960" y="528"/>
              <a:ext cx="2256" cy="3504"/>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nvGrpSpPr>
            <p:cNvPr id="7211" name="Group 4"/>
            <p:cNvGrpSpPr>
              <a:grpSpLocks/>
            </p:cNvGrpSpPr>
            <p:nvPr/>
          </p:nvGrpSpPr>
          <p:grpSpPr bwMode="auto">
            <a:xfrm>
              <a:off x="960" y="624"/>
              <a:ext cx="2304" cy="3312"/>
              <a:chOff x="960" y="624"/>
              <a:chExt cx="2304" cy="3312"/>
            </a:xfrm>
          </p:grpSpPr>
          <p:sp>
            <p:nvSpPr>
              <p:cNvPr id="7212" name="Arc 5"/>
              <p:cNvSpPr>
                <a:spLocks/>
              </p:cNvSpPr>
              <p:nvPr/>
            </p:nvSpPr>
            <p:spPr bwMode="auto">
              <a:xfrm flipV="1">
                <a:off x="960" y="2982"/>
                <a:ext cx="1056" cy="690"/>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13" name="Line 6"/>
              <p:cNvSpPr>
                <a:spLocks noChangeShapeType="1"/>
              </p:cNvSpPr>
              <p:nvPr/>
            </p:nvSpPr>
            <p:spPr bwMode="auto">
              <a:xfrm flipV="1">
                <a:off x="2160" y="624"/>
                <a:ext cx="0" cy="1258"/>
              </a:xfrm>
              <a:prstGeom prst="line">
                <a:avLst/>
              </a:prstGeom>
              <a:noFill/>
              <a:ln w="19050">
                <a:solidFill>
                  <a:srgbClr val="3333CC"/>
                </a:solidFill>
                <a:round/>
                <a:headEnd type="triangle" w="med" len="me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4" name="Arc 7"/>
              <p:cNvSpPr>
                <a:spLocks/>
              </p:cNvSpPr>
              <p:nvPr/>
            </p:nvSpPr>
            <p:spPr bwMode="auto">
              <a:xfrm flipH="1">
                <a:off x="2208" y="792"/>
                <a:ext cx="912" cy="1121"/>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15" name="Arc 8"/>
              <p:cNvSpPr>
                <a:spLocks/>
              </p:cNvSpPr>
              <p:nvPr/>
            </p:nvSpPr>
            <p:spPr bwMode="auto">
              <a:xfrm flipH="1">
                <a:off x="2256" y="1085"/>
                <a:ext cx="1008" cy="816"/>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16" name="Arc 9"/>
              <p:cNvSpPr>
                <a:spLocks/>
              </p:cNvSpPr>
              <p:nvPr/>
            </p:nvSpPr>
            <p:spPr bwMode="auto">
              <a:xfrm>
                <a:off x="1008" y="1085"/>
                <a:ext cx="1056" cy="816"/>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17" name="Arc 10"/>
              <p:cNvSpPr>
                <a:spLocks/>
              </p:cNvSpPr>
              <p:nvPr/>
            </p:nvSpPr>
            <p:spPr bwMode="auto">
              <a:xfrm>
                <a:off x="1296" y="792"/>
                <a:ext cx="816" cy="1121"/>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18" name="Rectangle 11"/>
              <p:cNvSpPr>
                <a:spLocks noChangeArrowheads="1"/>
              </p:cNvSpPr>
              <p:nvPr/>
            </p:nvSpPr>
            <p:spPr bwMode="auto">
              <a:xfrm>
                <a:off x="2016" y="1882"/>
                <a:ext cx="240" cy="1090"/>
              </a:xfrm>
              <a:prstGeom prst="rect">
                <a:avLst/>
              </a:prstGeom>
              <a:solidFill>
                <a:srgbClr val="0033CC"/>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19" name="Rectangle 12"/>
              <p:cNvSpPr>
                <a:spLocks noChangeArrowheads="1"/>
              </p:cNvSpPr>
              <p:nvPr/>
            </p:nvSpPr>
            <p:spPr bwMode="auto">
              <a:xfrm>
                <a:off x="2016" y="2427"/>
                <a:ext cx="240" cy="545"/>
              </a:xfrm>
              <a:prstGeom prst="rect">
                <a:avLst/>
              </a:prstGeom>
              <a:solidFill>
                <a:srgbClr val="CC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20" name="Text Box 13"/>
              <p:cNvSpPr txBox="1">
                <a:spLocks noChangeArrowheads="1"/>
              </p:cNvSpPr>
              <p:nvPr/>
            </p:nvSpPr>
            <p:spPr bwMode="auto">
              <a:xfrm>
                <a:off x="2016" y="264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a:solidFill>
                      <a:schemeClr val="accent2"/>
                    </a:solidFill>
                  </a:rPr>
                  <a:t>N</a:t>
                </a:r>
              </a:p>
            </p:txBody>
          </p:sp>
          <p:sp>
            <p:nvSpPr>
              <p:cNvPr id="7221" name="Line 14"/>
              <p:cNvSpPr>
                <a:spLocks noChangeShapeType="1"/>
              </p:cNvSpPr>
              <p:nvPr/>
            </p:nvSpPr>
            <p:spPr bwMode="auto">
              <a:xfrm>
                <a:off x="2112" y="2998"/>
                <a:ext cx="0" cy="938"/>
              </a:xfrm>
              <a:prstGeom prst="line">
                <a:avLst/>
              </a:prstGeom>
              <a:noFill/>
              <a:ln w="19050">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2" name="Arc 15"/>
              <p:cNvSpPr>
                <a:spLocks/>
              </p:cNvSpPr>
              <p:nvPr/>
            </p:nvSpPr>
            <p:spPr bwMode="auto">
              <a:xfrm flipH="1" flipV="1">
                <a:off x="2160" y="2972"/>
                <a:ext cx="912" cy="948"/>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23" name="Arc 16"/>
              <p:cNvSpPr>
                <a:spLocks/>
              </p:cNvSpPr>
              <p:nvPr/>
            </p:nvSpPr>
            <p:spPr bwMode="auto">
              <a:xfrm flipH="1" flipV="1">
                <a:off x="2208" y="2982"/>
                <a:ext cx="1008" cy="690"/>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24" name="Arc 17"/>
              <p:cNvSpPr>
                <a:spLocks/>
              </p:cNvSpPr>
              <p:nvPr/>
            </p:nvSpPr>
            <p:spPr bwMode="auto">
              <a:xfrm flipV="1">
                <a:off x="1248" y="2972"/>
                <a:ext cx="816" cy="948"/>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aphicFrame>
            <p:nvGraphicFramePr>
              <p:cNvPr id="7175" name="Object 18"/>
              <p:cNvGraphicFramePr>
                <a:graphicFrameLocks noChangeAspect="1"/>
              </p:cNvGraphicFramePr>
              <p:nvPr/>
            </p:nvGraphicFramePr>
            <p:xfrm>
              <a:off x="1800" y="672"/>
              <a:ext cx="295" cy="319"/>
            </p:xfrm>
            <a:graphic>
              <a:graphicData uri="http://schemas.openxmlformats.org/presentationml/2006/ole">
                <mc:AlternateContent xmlns:mc="http://schemas.openxmlformats.org/markup-compatibility/2006">
                  <mc:Choice xmlns:v="urn:schemas-microsoft-com:vml" Requires="v">
                    <p:oleObj spid="_x0000_s7322" name="公式" r:id="rId3" imgW="215619" imgH="266353" progId="Equation.3">
                      <p:embed/>
                    </p:oleObj>
                  </mc:Choice>
                  <mc:Fallback>
                    <p:oleObj name="公式" r:id="rId3" imgW="215619" imgH="266353" progId="Equation.3">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 y="672"/>
                            <a:ext cx="29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25" name="Text Box 19"/>
              <p:cNvSpPr txBox="1">
                <a:spLocks noChangeArrowheads="1"/>
              </p:cNvSpPr>
              <p:nvPr/>
            </p:nvSpPr>
            <p:spPr bwMode="auto">
              <a:xfrm>
                <a:off x="2016" y="184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a:solidFill>
                      <a:schemeClr val="bg1"/>
                    </a:solidFill>
                  </a:rPr>
                  <a:t>S</a:t>
                </a:r>
              </a:p>
            </p:txBody>
          </p:sp>
        </p:grpSp>
      </p:grpSp>
      <p:grpSp>
        <p:nvGrpSpPr>
          <p:cNvPr id="4" name="Group 20"/>
          <p:cNvGrpSpPr>
            <a:grpSpLocks/>
          </p:cNvGrpSpPr>
          <p:nvPr/>
        </p:nvGrpSpPr>
        <p:grpSpPr bwMode="auto">
          <a:xfrm>
            <a:off x="5257800" y="1066800"/>
            <a:ext cx="3581400" cy="5181600"/>
            <a:chOff x="3312" y="672"/>
            <a:chExt cx="2256" cy="3264"/>
          </a:xfrm>
        </p:grpSpPr>
        <p:grpSp>
          <p:nvGrpSpPr>
            <p:cNvPr id="7190" name="Group 21"/>
            <p:cNvGrpSpPr>
              <a:grpSpLocks/>
            </p:cNvGrpSpPr>
            <p:nvPr/>
          </p:nvGrpSpPr>
          <p:grpSpPr bwMode="auto">
            <a:xfrm>
              <a:off x="4797" y="2057"/>
              <a:ext cx="275" cy="919"/>
              <a:chOff x="4797" y="2057"/>
              <a:chExt cx="275" cy="919"/>
            </a:xfrm>
          </p:grpSpPr>
          <p:graphicFrame>
            <p:nvGraphicFramePr>
              <p:cNvPr id="7174" name="Object 22"/>
              <p:cNvGraphicFramePr>
                <a:graphicFrameLocks noChangeAspect="1"/>
              </p:cNvGraphicFramePr>
              <p:nvPr/>
            </p:nvGraphicFramePr>
            <p:xfrm>
              <a:off x="4797" y="2638"/>
              <a:ext cx="275" cy="338"/>
            </p:xfrm>
            <a:graphic>
              <a:graphicData uri="http://schemas.openxmlformats.org/presentationml/2006/ole">
                <mc:AlternateContent xmlns:mc="http://schemas.openxmlformats.org/markup-compatibility/2006">
                  <mc:Choice xmlns:v="urn:schemas-microsoft-com:vml" Requires="v">
                    <p:oleObj spid="_x0000_s7323" name="公式" r:id="rId5" imgW="126725" imgH="177415" progId="Equation.3">
                      <p:embed/>
                    </p:oleObj>
                  </mc:Choice>
                  <mc:Fallback>
                    <p:oleObj name="公式" r:id="rId5" imgW="126725" imgH="177415" progId="Equation.3">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 y="2638"/>
                            <a:ext cx="275"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9" name="AutoShape 23"/>
              <p:cNvSpPr>
                <a:spLocks noChangeArrowheads="1"/>
              </p:cNvSpPr>
              <p:nvPr/>
            </p:nvSpPr>
            <p:spPr bwMode="auto">
              <a:xfrm flipV="1">
                <a:off x="4800" y="2057"/>
                <a:ext cx="144" cy="542"/>
              </a:xfrm>
              <a:prstGeom prst="downArrow">
                <a:avLst>
                  <a:gd name="adj1" fmla="val 50000"/>
                  <a:gd name="adj2" fmla="val 94097"/>
                </a:avLst>
              </a:prstGeom>
              <a:solidFill>
                <a:srgbClr val="DBF4F9"/>
              </a:solidFill>
              <a:ln w="28575">
                <a:solidFill>
                  <a:srgbClr val="0080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grpSp>
          <p:nvGrpSpPr>
            <p:cNvPr id="7191" name="Group 24"/>
            <p:cNvGrpSpPr>
              <a:grpSpLocks/>
            </p:cNvGrpSpPr>
            <p:nvPr/>
          </p:nvGrpSpPr>
          <p:grpSpPr bwMode="auto">
            <a:xfrm>
              <a:off x="3312" y="672"/>
              <a:ext cx="2256" cy="3264"/>
              <a:chOff x="3312" y="672"/>
              <a:chExt cx="2256" cy="3264"/>
            </a:xfrm>
          </p:grpSpPr>
          <p:grpSp>
            <p:nvGrpSpPr>
              <p:cNvPr id="7192" name="Group 25"/>
              <p:cNvGrpSpPr>
                <a:grpSpLocks/>
              </p:cNvGrpSpPr>
              <p:nvPr/>
            </p:nvGrpSpPr>
            <p:grpSpPr bwMode="auto">
              <a:xfrm>
                <a:off x="3312" y="720"/>
                <a:ext cx="2256" cy="1284"/>
                <a:chOff x="2976" y="624"/>
                <a:chExt cx="2256" cy="1476"/>
              </a:xfrm>
            </p:grpSpPr>
            <p:sp>
              <p:nvSpPr>
                <p:cNvPr id="7204" name="Line 26"/>
                <p:cNvSpPr>
                  <a:spLocks noChangeShapeType="1"/>
                </p:cNvSpPr>
                <p:nvPr/>
              </p:nvSpPr>
              <p:spPr bwMode="auto">
                <a:xfrm flipV="1">
                  <a:off x="4128" y="624"/>
                  <a:ext cx="0" cy="1440"/>
                </a:xfrm>
                <a:prstGeom prst="line">
                  <a:avLst/>
                </a:prstGeom>
                <a:noFill/>
                <a:ln w="19050">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5" name="Arc 27"/>
                <p:cNvSpPr>
                  <a:spLocks/>
                </p:cNvSpPr>
                <p:nvPr/>
              </p:nvSpPr>
              <p:spPr bwMode="auto">
                <a:xfrm flipH="1">
                  <a:off x="4176" y="816"/>
                  <a:ext cx="912" cy="1284"/>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06" name="Arc 28"/>
                <p:cNvSpPr>
                  <a:spLocks/>
                </p:cNvSpPr>
                <p:nvPr/>
              </p:nvSpPr>
              <p:spPr bwMode="auto">
                <a:xfrm flipH="1">
                  <a:off x="4224" y="1152"/>
                  <a:ext cx="1008" cy="934"/>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07" name="Arc 29"/>
                <p:cNvSpPr>
                  <a:spLocks/>
                </p:cNvSpPr>
                <p:nvPr/>
              </p:nvSpPr>
              <p:spPr bwMode="auto">
                <a:xfrm>
                  <a:off x="2976" y="1152"/>
                  <a:ext cx="1056" cy="934"/>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08" name="Arc 30"/>
                <p:cNvSpPr>
                  <a:spLocks/>
                </p:cNvSpPr>
                <p:nvPr/>
              </p:nvSpPr>
              <p:spPr bwMode="auto">
                <a:xfrm>
                  <a:off x="3264" y="816"/>
                  <a:ext cx="816" cy="1284"/>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grpSp>
            <p:nvGrpSpPr>
              <p:cNvPr id="7193" name="Group 31"/>
              <p:cNvGrpSpPr>
                <a:grpSpLocks/>
              </p:cNvGrpSpPr>
              <p:nvPr/>
            </p:nvGrpSpPr>
            <p:grpSpPr bwMode="auto">
              <a:xfrm>
                <a:off x="3312" y="2975"/>
                <a:ext cx="2256" cy="961"/>
                <a:chOff x="2928" y="3072"/>
                <a:chExt cx="2256" cy="1104"/>
              </a:xfrm>
            </p:grpSpPr>
            <p:sp>
              <p:nvSpPr>
                <p:cNvPr id="7199" name="Line 32"/>
                <p:cNvSpPr>
                  <a:spLocks noChangeShapeType="1"/>
                </p:cNvSpPr>
                <p:nvPr/>
              </p:nvSpPr>
              <p:spPr bwMode="auto">
                <a:xfrm>
                  <a:off x="4080" y="3102"/>
                  <a:ext cx="0" cy="1074"/>
                </a:xfrm>
                <a:prstGeom prst="line">
                  <a:avLst/>
                </a:prstGeom>
                <a:noFill/>
                <a:ln w="19050">
                  <a:solidFill>
                    <a:srgbClr val="3333CC"/>
                  </a:solidFill>
                  <a:round/>
                  <a:headEnd type="triangle" w="med" len="me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0" name="Arc 33"/>
                <p:cNvSpPr>
                  <a:spLocks/>
                </p:cNvSpPr>
                <p:nvPr/>
              </p:nvSpPr>
              <p:spPr bwMode="auto">
                <a:xfrm flipH="1" flipV="1">
                  <a:off x="4128" y="3072"/>
                  <a:ext cx="912" cy="1086"/>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01" name="Arc 34"/>
                <p:cNvSpPr>
                  <a:spLocks/>
                </p:cNvSpPr>
                <p:nvPr/>
              </p:nvSpPr>
              <p:spPr bwMode="auto">
                <a:xfrm flipH="1" flipV="1">
                  <a:off x="4176" y="3084"/>
                  <a:ext cx="1008" cy="790"/>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02" name="Arc 35"/>
                <p:cNvSpPr>
                  <a:spLocks/>
                </p:cNvSpPr>
                <p:nvPr/>
              </p:nvSpPr>
              <p:spPr bwMode="auto">
                <a:xfrm flipV="1">
                  <a:off x="2928" y="3084"/>
                  <a:ext cx="1056" cy="790"/>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close/>
                    </a:path>
                  </a:pathLst>
                </a:custGeom>
                <a:noFill/>
                <a:ln w="19050">
                  <a:solidFill>
                    <a:srgbClr val="3333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03" name="Arc 36"/>
                <p:cNvSpPr>
                  <a:spLocks/>
                </p:cNvSpPr>
                <p:nvPr/>
              </p:nvSpPr>
              <p:spPr bwMode="auto">
                <a:xfrm flipV="1">
                  <a:off x="3216" y="3072"/>
                  <a:ext cx="816" cy="1086"/>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close/>
                    </a:path>
                  </a:pathLst>
                </a:custGeom>
                <a:noFill/>
                <a:ln w="19050">
                  <a:solidFill>
                    <a:srgbClr val="3333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grpSp>
            <p:nvGrpSpPr>
              <p:cNvPr id="7194" name="Group 37"/>
              <p:cNvGrpSpPr>
                <a:grpSpLocks/>
              </p:cNvGrpSpPr>
              <p:nvPr/>
            </p:nvGrpSpPr>
            <p:grpSpPr bwMode="auto">
              <a:xfrm>
                <a:off x="4320" y="1872"/>
                <a:ext cx="288" cy="1143"/>
                <a:chOff x="4320" y="1872"/>
                <a:chExt cx="288" cy="1143"/>
              </a:xfrm>
            </p:grpSpPr>
            <p:sp>
              <p:nvSpPr>
                <p:cNvPr id="7195" name="Rectangle 38"/>
                <p:cNvSpPr>
                  <a:spLocks noChangeArrowheads="1"/>
                </p:cNvSpPr>
                <p:nvPr/>
              </p:nvSpPr>
              <p:spPr bwMode="auto">
                <a:xfrm>
                  <a:off x="4320" y="1890"/>
                  <a:ext cx="240" cy="1086"/>
                </a:xfrm>
                <a:prstGeom prst="rect">
                  <a:avLst/>
                </a:prstGeom>
                <a:solidFill>
                  <a:srgbClr val="CC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196" name="Text Box 39"/>
                <p:cNvSpPr txBox="1">
                  <a:spLocks noChangeArrowheads="1"/>
                </p:cNvSpPr>
                <p:nvPr/>
              </p:nvSpPr>
              <p:spPr bwMode="auto">
                <a:xfrm>
                  <a:off x="4330" y="187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a:solidFill>
                        <a:schemeClr val="bg1"/>
                      </a:solidFill>
                    </a:rPr>
                    <a:t>N</a:t>
                  </a:r>
                </a:p>
              </p:txBody>
            </p:sp>
            <p:sp>
              <p:nvSpPr>
                <p:cNvPr id="7197" name="Rectangle 40"/>
                <p:cNvSpPr>
                  <a:spLocks noChangeArrowheads="1"/>
                </p:cNvSpPr>
                <p:nvPr/>
              </p:nvSpPr>
              <p:spPr bwMode="auto">
                <a:xfrm>
                  <a:off x="4320" y="2433"/>
                  <a:ext cx="240" cy="543"/>
                </a:xfrm>
                <a:prstGeom prst="rect">
                  <a:avLst/>
                </a:prstGeom>
                <a:solidFill>
                  <a:srgbClr val="0033CC"/>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198" name="Text Box 41"/>
                <p:cNvSpPr txBox="1">
                  <a:spLocks noChangeArrowheads="1"/>
                </p:cNvSpPr>
                <p:nvPr/>
              </p:nvSpPr>
              <p:spPr bwMode="auto">
                <a:xfrm>
                  <a:off x="4320" y="268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a:solidFill>
                        <a:schemeClr val="bg1"/>
                      </a:solidFill>
                    </a:rPr>
                    <a:t>S</a:t>
                  </a:r>
                </a:p>
              </p:txBody>
            </p:sp>
          </p:grpSp>
          <p:graphicFrame>
            <p:nvGraphicFramePr>
              <p:cNvPr id="7173" name="Object 42"/>
              <p:cNvGraphicFramePr>
                <a:graphicFrameLocks noChangeAspect="1"/>
              </p:cNvGraphicFramePr>
              <p:nvPr/>
            </p:nvGraphicFramePr>
            <p:xfrm>
              <a:off x="4109" y="672"/>
              <a:ext cx="259" cy="330"/>
            </p:xfrm>
            <a:graphic>
              <a:graphicData uri="http://schemas.openxmlformats.org/presentationml/2006/ole">
                <mc:AlternateContent xmlns:mc="http://schemas.openxmlformats.org/markup-compatibility/2006">
                  <mc:Choice xmlns:v="urn:schemas-microsoft-com:vml" Requires="v">
                    <p:oleObj spid="_x0000_s7324" name="公式" r:id="rId7" imgW="215619" imgH="266353" progId="Equation.3">
                      <p:embed/>
                    </p:oleObj>
                  </mc:Choice>
                  <mc:Fallback>
                    <p:oleObj name="公式" r:id="rId7" imgW="215619" imgH="266353" progId="Equation.3">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 y="672"/>
                            <a:ext cx="259"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0" name="Group 43"/>
          <p:cNvGrpSpPr>
            <a:grpSpLocks/>
          </p:cNvGrpSpPr>
          <p:nvPr/>
        </p:nvGrpSpPr>
        <p:grpSpPr bwMode="auto">
          <a:xfrm>
            <a:off x="2514600" y="1333500"/>
            <a:ext cx="2308225" cy="1562100"/>
            <a:chOff x="1584" y="840"/>
            <a:chExt cx="1454" cy="984"/>
          </a:xfrm>
        </p:grpSpPr>
        <p:grpSp>
          <p:nvGrpSpPr>
            <p:cNvPr id="7187" name="Group 44"/>
            <p:cNvGrpSpPr>
              <a:grpSpLocks/>
            </p:cNvGrpSpPr>
            <p:nvPr/>
          </p:nvGrpSpPr>
          <p:grpSpPr bwMode="auto">
            <a:xfrm>
              <a:off x="2781" y="840"/>
              <a:ext cx="257" cy="984"/>
              <a:chOff x="2781" y="840"/>
              <a:chExt cx="257" cy="984"/>
            </a:xfrm>
          </p:grpSpPr>
          <p:graphicFrame>
            <p:nvGraphicFramePr>
              <p:cNvPr id="7172" name="Object 45"/>
              <p:cNvGraphicFramePr>
                <a:graphicFrameLocks noChangeAspect="1"/>
              </p:cNvGraphicFramePr>
              <p:nvPr/>
            </p:nvGraphicFramePr>
            <p:xfrm>
              <a:off x="2781" y="1461"/>
              <a:ext cx="257" cy="363"/>
            </p:xfrm>
            <a:graphic>
              <a:graphicData uri="http://schemas.openxmlformats.org/presentationml/2006/ole">
                <mc:AlternateContent xmlns:mc="http://schemas.openxmlformats.org/markup-compatibility/2006">
                  <mc:Choice xmlns:v="urn:schemas-microsoft-com:vml" Requires="v">
                    <p:oleObj spid="_x0000_s7325" name="公式" r:id="rId8" imgW="126725" imgH="177415" progId="Equation.3">
                      <p:embed/>
                    </p:oleObj>
                  </mc:Choice>
                  <mc:Fallback>
                    <p:oleObj name="公式" r:id="rId8" imgW="126725" imgH="177415" progId="Equation.3">
                      <p:embed/>
                      <p:pic>
                        <p:nvPicPr>
                          <p:cNvPr id="0" name="Picture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 y="1461"/>
                            <a:ext cx="257"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9" name="AutoShape 46"/>
              <p:cNvSpPr>
                <a:spLocks noChangeArrowheads="1"/>
              </p:cNvSpPr>
              <p:nvPr/>
            </p:nvSpPr>
            <p:spPr bwMode="auto">
              <a:xfrm>
                <a:off x="2832" y="840"/>
                <a:ext cx="144" cy="576"/>
              </a:xfrm>
              <a:prstGeom prst="downArrow">
                <a:avLst>
                  <a:gd name="adj1" fmla="val 50000"/>
                  <a:gd name="adj2" fmla="val 100000"/>
                </a:avLst>
              </a:prstGeom>
              <a:solidFill>
                <a:srgbClr val="FF99CC"/>
              </a:solidFill>
              <a:ln w="28575">
                <a:solidFill>
                  <a:srgbClr val="FF00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sp>
          <p:nvSpPr>
            <p:cNvPr id="7188" name="AutoShape 47"/>
            <p:cNvSpPr>
              <a:spLocks noChangeArrowheads="1"/>
            </p:cNvSpPr>
            <p:nvPr/>
          </p:nvSpPr>
          <p:spPr bwMode="auto">
            <a:xfrm>
              <a:off x="1584" y="1080"/>
              <a:ext cx="1104"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50 h 21600"/>
                <a:gd name="T26" fmla="*/ 1843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63" y="10800"/>
                  </a:moveTo>
                  <a:cubicBezTo>
                    <a:pt x="863" y="16288"/>
                    <a:pt x="5312" y="20737"/>
                    <a:pt x="10800" y="20737"/>
                  </a:cubicBezTo>
                  <a:cubicBezTo>
                    <a:pt x="16288" y="20737"/>
                    <a:pt x="20737" y="16288"/>
                    <a:pt x="20737" y="10800"/>
                  </a:cubicBezTo>
                  <a:cubicBezTo>
                    <a:pt x="20737" y="5312"/>
                    <a:pt x="16288" y="863"/>
                    <a:pt x="10800" y="863"/>
                  </a:cubicBezTo>
                  <a:cubicBezTo>
                    <a:pt x="5312" y="863"/>
                    <a:pt x="863" y="5312"/>
                    <a:pt x="863" y="10800"/>
                  </a:cubicBezTo>
                  <a:close/>
                </a:path>
              </a:pathLst>
            </a:custGeom>
            <a:solidFill>
              <a:srgbClr val="66CCFF"/>
            </a:solidFill>
            <a:ln w="28575">
              <a:solidFill>
                <a:srgbClr val="008000"/>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sp>
        <p:nvSpPr>
          <p:cNvPr id="7179" name="Text Box 48"/>
          <p:cNvSpPr txBox="1">
            <a:spLocks noChangeArrowheads="1"/>
          </p:cNvSpPr>
          <p:nvPr/>
        </p:nvSpPr>
        <p:spPr bwMode="auto">
          <a:xfrm>
            <a:off x="457200" y="914400"/>
            <a:ext cx="690563" cy="5486400"/>
          </a:xfrm>
          <a:prstGeom prst="rect">
            <a:avLst/>
          </a:prstGeom>
          <a:solidFill>
            <a:schemeClr val="accent1"/>
          </a:solidFill>
          <a:ln w="19050">
            <a:solidFill>
              <a:schemeClr val="tx2"/>
            </a:solidFill>
            <a:miter lim="800000"/>
            <a:headEnd/>
            <a:tailEnd/>
          </a:ln>
        </p:spPr>
        <p:txBody>
          <a:bodyPr vert="eaVert">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spcBef>
                <a:spcPct val="50000"/>
              </a:spcBef>
            </a:pPr>
            <a:r>
              <a:rPr kumimoji="1" lang="zh-CN" altLang="en-US" sz="3200" b="0">
                <a:solidFill>
                  <a:schemeClr val="tx1"/>
                </a:solidFill>
                <a:latin typeface="Arial" charset="0"/>
                <a:ea typeface="隶书" pitchFamily="49" charset="-122"/>
              </a:rPr>
              <a:t>用楞次定律判断感应电流方向</a:t>
            </a:r>
          </a:p>
        </p:txBody>
      </p:sp>
      <p:grpSp>
        <p:nvGrpSpPr>
          <p:cNvPr id="12" name="Group 49"/>
          <p:cNvGrpSpPr>
            <a:grpSpLocks/>
          </p:cNvGrpSpPr>
          <p:nvPr/>
        </p:nvGrpSpPr>
        <p:grpSpPr bwMode="auto">
          <a:xfrm>
            <a:off x="1752600" y="1447800"/>
            <a:ext cx="814388" cy="1104900"/>
            <a:chOff x="1200" y="960"/>
            <a:chExt cx="513" cy="696"/>
          </a:xfrm>
        </p:grpSpPr>
        <p:sp>
          <p:nvSpPr>
            <p:cNvPr id="7186" name="AutoShape 50"/>
            <p:cNvSpPr>
              <a:spLocks noChangeArrowheads="1"/>
            </p:cNvSpPr>
            <p:nvPr/>
          </p:nvSpPr>
          <p:spPr bwMode="auto">
            <a:xfrm>
              <a:off x="1200" y="960"/>
              <a:ext cx="336" cy="528"/>
            </a:xfrm>
            <a:prstGeom prst="curvedRightArrow">
              <a:avLst>
                <a:gd name="adj1" fmla="val 21782"/>
                <a:gd name="adj2" fmla="val 62857"/>
                <a:gd name="adj3" fmla="val 66370"/>
              </a:avLst>
            </a:prstGeom>
            <a:solidFill>
              <a:srgbClr val="FF33CC"/>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aphicFrame>
          <p:nvGraphicFramePr>
            <p:cNvPr id="7171" name="Object 51"/>
            <p:cNvGraphicFramePr>
              <a:graphicFrameLocks noChangeAspect="1"/>
            </p:cNvGraphicFramePr>
            <p:nvPr/>
          </p:nvGraphicFramePr>
          <p:xfrm>
            <a:off x="1488" y="1344"/>
            <a:ext cx="225" cy="312"/>
          </p:xfrm>
          <a:graphic>
            <a:graphicData uri="http://schemas.openxmlformats.org/presentationml/2006/ole">
              <mc:AlternateContent xmlns:mc="http://schemas.openxmlformats.org/markup-compatibility/2006">
                <mc:Choice xmlns:v="urn:schemas-microsoft-com:vml" Requires="v">
                  <p:oleObj spid="_x0000_s7326" name="公式" r:id="rId9" imgW="165028" imgH="228501" progId="Equation.3">
                    <p:embed/>
                  </p:oleObj>
                </mc:Choice>
                <mc:Fallback>
                  <p:oleObj name="公式" r:id="rId9" imgW="165028" imgH="228501" progId="Equation.3">
                    <p:embed/>
                    <p:pic>
                      <p:nvPicPr>
                        <p:cNvPr id="0" name="Picture 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1344"/>
                          <a:ext cx="225"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52"/>
          <p:cNvGrpSpPr>
            <a:grpSpLocks/>
          </p:cNvGrpSpPr>
          <p:nvPr/>
        </p:nvGrpSpPr>
        <p:grpSpPr bwMode="auto">
          <a:xfrm>
            <a:off x="7785100" y="1447800"/>
            <a:ext cx="749300" cy="1028700"/>
            <a:chOff x="4808" y="960"/>
            <a:chExt cx="472" cy="648"/>
          </a:xfrm>
        </p:grpSpPr>
        <p:sp>
          <p:nvSpPr>
            <p:cNvPr id="7185" name="AutoShape 53"/>
            <p:cNvSpPr>
              <a:spLocks noChangeArrowheads="1"/>
            </p:cNvSpPr>
            <p:nvPr/>
          </p:nvSpPr>
          <p:spPr bwMode="auto">
            <a:xfrm>
              <a:off x="4992" y="960"/>
              <a:ext cx="288" cy="480"/>
            </a:xfrm>
            <a:prstGeom prst="curvedLeftArrow">
              <a:avLst>
                <a:gd name="adj1" fmla="val 21528"/>
                <a:gd name="adj2" fmla="val 66667"/>
                <a:gd name="adj3" fmla="val 56250"/>
              </a:avLst>
            </a:prstGeom>
            <a:solidFill>
              <a:srgbClr val="FF9933"/>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aphicFrame>
          <p:nvGraphicFramePr>
            <p:cNvPr id="7170" name="Object 54"/>
            <p:cNvGraphicFramePr>
              <a:graphicFrameLocks noChangeAspect="1"/>
            </p:cNvGraphicFramePr>
            <p:nvPr/>
          </p:nvGraphicFramePr>
          <p:xfrm>
            <a:off x="4808" y="1296"/>
            <a:ext cx="225" cy="312"/>
          </p:xfrm>
          <a:graphic>
            <a:graphicData uri="http://schemas.openxmlformats.org/presentationml/2006/ole">
              <mc:AlternateContent xmlns:mc="http://schemas.openxmlformats.org/markup-compatibility/2006">
                <mc:Choice xmlns:v="urn:schemas-microsoft-com:vml" Requires="v">
                  <p:oleObj spid="_x0000_s7327" name="公式" r:id="rId11" imgW="165028" imgH="228501" progId="Equation.3">
                    <p:embed/>
                  </p:oleObj>
                </mc:Choice>
                <mc:Fallback>
                  <p:oleObj name="公式" r:id="rId11" imgW="165028" imgH="228501" progId="Equation.3">
                    <p:embed/>
                    <p:pic>
                      <p:nvPicPr>
                        <p:cNvPr id="0" name="Picture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8" y="1296"/>
                          <a:ext cx="225"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55"/>
          <p:cNvGrpSpPr>
            <a:grpSpLocks/>
          </p:cNvGrpSpPr>
          <p:nvPr/>
        </p:nvGrpSpPr>
        <p:grpSpPr bwMode="auto">
          <a:xfrm>
            <a:off x="5410200" y="838200"/>
            <a:ext cx="3352800" cy="5562600"/>
            <a:chOff x="3408" y="528"/>
            <a:chExt cx="2112" cy="3504"/>
          </a:xfrm>
        </p:grpSpPr>
        <p:sp>
          <p:nvSpPr>
            <p:cNvPr id="7183" name="AutoShape 56"/>
            <p:cNvSpPr>
              <a:spLocks noChangeArrowheads="1"/>
            </p:cNvSpPr>
            <p:nvPr/>
          </p:nvSpPr>
          <p:spPr bwMode="auto">
            <a:xfrm>
              <a:off x="3888" y="1056"/>
              <a:ext cx="1104"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50 h 21600"/>
                <a:gd name="T26" fmla="*/ 1843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63" y="10800"/>
                  </a:moveTo>
                  <a:cubicBezTo>
                    <a:pt x="863" y="16288"/>
                    <a:pt x="5312" y="20737"/>
                    <a:pt x="10800" y="20737"/>
                  </a:cubicBezTo>
                  <a:cubicBezTo>
                    <a:pt x="16288" y="20737"/>
                    <a:pt x="20737" y="16288"/>
                    <a:pt x="20737" y="10800"/>
                  </a:cubicBezTo>
                  <a:cubicBezTo>
                    <a:pt x="20737" y="5312"/>
                    <a:pt x="16288" y="863"/>
                    <a:pt x="10800" y="863"/>
                  </a:cubicBezTo>
                  <a:cubicBezTo>
                    <a:pt x="5312" y="863"/>
                    <a:pt x="863" y="5312"/>
                    <a:pt x="863" y="10800"/>
                  </a:cubicBezTo>
                  <a:close/>
                </a:path>
              </a:pathLst>
            </a:custGeom>
            <a:solidFill>
              <a:srgbClr val="66CCFF"/>
            </a:solidFill>
            <a:ln w="28575">
              <a:solidFill>
                <a:srgbClr val="008000"/>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184" name="Rectangle 57"/>
            <p:cNvSpPr>
              <a:spLocks noChangeArrowheads="1"/>
            </p:cNvSpPr>
            <p:nvPr/>
          </p:nvSpPr>
          <p:spPr bwMode="auto">
            <a:xfrm>
              <a:off x="3408" y="528"/>
              <a:ext cx="2112" cy="35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0" fill="hold"/>
                                        <p:tgtEl>
                                          <p:spTgt spid="10"/>
                                        </p:tgtEl>
                                        <p:attrNameLst>
                                          <p:attrName>ppt_x</p:attrName>
                                        </p:attrNameLst>
                                      </p:cBhvr>
                                      <p:tavLst>
                                        <p:tav tm="0">
                                          <p:val>
                                            <p:strVal val="#ppt_x"/>
                                          </p:val>
                                        </p:tav>
                                        <p:tav tm="100000">
                                          <p:val>
                                            <p:strVal val="#ppt_x"/>
                                          </p:val>
                                        </p:tav>
                                      </p:tavLst>
                                    </p:anim>
                                    <p:anim calcmode="lin" valueType="num">
                                      <p:cBhvr additive="base">
                                        <p:cTn id="8" dur="5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7"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0" fill="hold"/>
                                        <p:tgtEl>
                                          <p:spTgt spid="4"/>
                                        </p:tgtEl>
                                        <p:attrNameLst>
                                          <p:attrName>ppt_x</p:attrName>
                                        </p:attrNameLst>
                                      </p:cBhvr>
                                      <p:tavLst>
                                        <p:tav tm="0">
                                          <p:val>
                                            <p:strVal val="#ppt_x"/>
                                          </p:val>
                                        </p:tav>
                                        <p:tav tm="100000">
                                          <p:val>
                                            <p:strVal val="#ppt_x"/>
                                          </p:val>
                                        </p:tav>
                                      </p:tavLst>
                                    </p:anim>
                                    <p:anim calcmode="lin" valueType="num">
                                      <p:cBhvr additive="base">
                                        <p:cTn id="25"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6" name="Text Box 6"/>
          <p:cNvSpPr txBox="1">
            <a:spLocks noChangeArrowheads="1"/>
          </p:cNvSpPr>
          <p:nvPr/>
        </p:nvSpPr>
        <p:spPr bwMode="auto">
          <a:xfrm>
            <a:off x="1116013" y="1341438"/>
            <a:ext cx="511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sz="2400">
                <a:solidFill>
                  <a:schemeClr val="tx1"/>
                </a:solidFill>
                <a:cs typeface="Times New Roman" pitchFamily="18" charset="0"/>
              </a:rPr>
              <a:t>若闭合回路的电阻为 </a:t>
            </a:r>
            <a:r>
              <a:rPr kumimoji="1" lang="en-US" altLang="zh-CN" sz="2400" b="0" i="1">
                <a:solidFill>
                  <a:schemeClr val="tx1"/>
                </a:solidFill>
                <a:cs typeface="Times New Roman" pitchFamily="18" charset="0"/>
              </a:rPr>
              <a:t>R</a:t>
            </a:r>
            <a:r>
              <a:rPr kumimoji="1" lang="en-US" altLang="zh-CN" sz="2400">
                <a:solidFill>
                  <a:schemeClr val="tx1"/>
                </a:solidFill>
                <a:cs typeface="Times New Roman" pitchFamily="18" charset="0"/>
              </a:rPr>
              <a:t> </a:t>
            </a:r>
            <a:r>
              <a:rPr kumimoji="1" lang="zh-CN" altLang="en-US" sz="2400">
                <a:solidFill>
                  <a:schemeClr val="tx1"/>
                </a:solidFill>
                <a:cs typeface="Times New Roman" pitchFamily="18" charset="0"/>
              </a:rPr>
              <a:t>，</a:t>
            </a:r>
            <a:r>
              <a:rPr kumimoji="1" lang="zh-CN" altLang="en-US" sz="2400">
                <a:solidFill>
                  <a:srgbClr val="FF0000"/>
                </a:solidFill>
                <a:cs typeface="Times New Roman" pitchFamily="18" charset="0"/>
              </a:rPr>
              <a:t>感应电流</a:t>
            </a:r>
            <a:r>
              <a:rPr kumimoji="1" lang="zh-CN" altLang="en-US" sz="2400">
                <a:solidFill>
                  <a:schemeClr val="tx1"/>
                </a:solidFill>
                <a:cs typeface="Times New Roman" pitchFamily="18" charset="0"/>
              </a:rPr>
              <a:t>为</a:t>
            </a:r>
          </a:p>
        </p:txBody>
      </p:sp>
      <p:graphicFrame>
        <p:nvGraphicFramePr>
          <p:cNvPr id="194567" name="Object 7"/>
          <p:cNvGraphicFramePr>
            <a:graphicFrameLocks noChangeAspect="1"/>
          </p:cNvGraphicFramePr>
          <p:nvPr/>
        </p:nvGraphicFramePr>
        <p:xfrm>
          <a:off x="2268538" y="1916113"/>
          <a:ext cx="2592387" cy="952500"/>
        </p:xfrm>
        <a:graphic>
          <a:graphicData uri="http://schemas.openxmlformats.org/presentationml/2006/ole">
            <mc:AlternateContent xmlns:mc="http://schemas.openxmlformats.org/markup-compatibility/2006">
              <mc:Choice xmlns:v="urn:schemas-microsoft-com:vml" Requires="v">
                <p:oleObj spid="_x0000_s8266" name="公式" r:id="rId3" imgW="1066337" imgH="393529" progId="Equation.3">
                  <p:embed/>
                </p:oleObj>
              </mc:Choice>
              <mc:Fallback>
                <p:oleObj name="公式" r:id="rId3" imgW="1066337" imgH="393529"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916113"/>
                        <a:ext cx="2592387"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1835150" y="3357563"/>
            <a:ext cx="6492875" cy="676275"/>
            <a:chOff x="960" y="2544"/>
            <a:chExt cx="3533" cy="426"/>
          </a:xfrm>
        </p:grpSpPr>
        <p:sp>
          <p:nvSpPr>
            <p:cNvPr id="8201" name="Text Box 9"/>
            <p:cNvSpPr txBox="1">
              <a:spLocks noChangeArrowheads="1"/>
            </p:cNvSpPr>
            <p:nvPr/>
          </p:nvSpPr>
          <p:spPr bwMode="auto">
            <a:xfrm>
              <a:off x="2256" y="2592"/>
              <a:ext cx="22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a:solidFill>
                    <a:schemeClr val="tx1"/>
                  </a:solidFill>
                </a:rPr>
                <a:t>时间内，流过回路的</a:t>
              </a:r>
              <a:r>
                <a:rPr kumimoji="1" lang="zh-CN" altLang="en-US">
                  <a:solidFill>
                    <a:srgbClr val="FF0000"/>
                  </a:solidFill>
                </a:rPr>
                <a:t>电荷</a:t>
              </a:r>
            </a:p>
          </p:txBody>
        </p:sp>
        <p:graphicFrame>
          <p:nvGraphicFramePr>
            <p:cNvPr id="8197" name="Object 10"/>
            <p:cNvGraphicFramePr>
              <a:graphicFrameLocks noChangeAspect="1"/>
            </p:cNvGraphicFramePr>
            <p:nvPr/>
          </p:nvGraphicFramePr>
          <p:xfrm>
            <a:off x="960" y="2544"/>
            <a:ext cx="1312" cy="426"/>
          </p:xfrm>
          <a:graphic>
            <a:graphicData uri="http://schemas.openxmlformats.org/presentationml/2006/ole">
              <mc:AlternateContent xmlns:mc="http://schemas.openxmlformats.org/markup-compatibility/2006">
                <mc:Choice xmlns:v="urn:schemas-microsoft-com:vml" Requires="v">
                  <p:oleObj spid="_x0000_s8267" name="公式" r:id="rId5" imgW="660113" imgH="215806" progId="Equation.3">
                    <p:embed/>
                  </p:oleObj>
                </mc:Choice>
                <mc:Fallback>
                  <p:oleObj name="公式" r:id="rId5" imgW="660113" imgH="215806"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544"/>
                          <a:ext cx="1312"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4571" name="Object 11"/>
          <p:cNvGraphicFramePr>
            <a:graphicFrameLocks noChangeAspect="1"/>
          </p:cNvGraphicFramePr>
          <p:nvPr/>
        </p:nvGraphicFramePr>
        <p:xfrm>
          <a:off x="1403350" y="4652963"/>
          <a:ext cx="1800225" cy="917575"/>
        </p:xfrm>
        <a:graphic>
          <a:graphicData uri="http://schemas.openxmlformats.org/presentationml/2006/ole">
            <mc:AlternateContent xmlns:mc="http://schemas.openxmlformats.org/markup-compatibility/2006">
              <mc:Choice xmlns:v="urn:schemas-microsoft-com:vml" Requires="v">
                <p:oleObj spid="_x0000_s8268" name="公式" r:id="rId7" imgW="1002865" imgH="545863" progId="Equation.3">
                  <p:embed/>
                </p:oleObj>
              </mc:Choice>
              <mc:Fallback>
                <p:oleObj name="公式" r:id="rId7" imgW="1002865" imgH="545863"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652963"/>
                        <a:ext cx="1800225"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2" name="Object 12"/>
          <p:cNvGraphicFramePr>
            <a:graphicFrameLocks noChangeAspect="1"/>
          </p:cNvGraphicFramePr>
          <p:nvPr/>
        </p:nvGraphicFramePr>
        <p:xfrm>
          <a:off x="3203575" y="4627563"/>
          <a:ext cx="4105275" cy="906462"/>
        </p:xfrm>
        <a:graphic>
          <a:graphicData uri="http://schemas.openxmlformats.org/presentationml/2006/ole">
            <mc:AlternateContent xmlns:mc="http://schemas.openxmlformats.org/markup-compatibility/2006">
              <mc:Choice xmlns:v="urn:schemas-microsoft-com:vml" Requires="v">
                <p:oleObj spid="_x0000_s8269" name="公式" r:id="rId9" imgW="2578100" imgH="609600" progId="Equation.3">
                  <p:embed/>
                </p:oleObj>
              </mc:Choice>
              <mc:Fallback>
                <p:oleObj name="公式" r:id="rId9" imgW="2578100" imgH="609600" progId="Equation.3">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627563"/>
                        <a:ext cx="4105275"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4" name="Text Box 14"/>
          <p:cNvSpPr txBox="1">
            <a:spLocks noChangeArrowheads="1"/>
          </p:cNvSpPr>
          <p:nvPr/>
        </p:nvSpPr>
        <p:spPr bwMode="auto">
          <a:xfrm>
            <a:off x="539750" y="476250"/>
            <a:ext cx="5545138" cy="519113"/>
          </a:xfrm>
          <a:prstGeom prst="rect">
            <a:avLst/>
          </a:prstGeom>
          <a:noFill/>
          <a:ln w="9525">
            <a:noFill/>
            <a:miter lim="800000"/>
            <a:headEnd/>
            <a:tailEnd/>
          </a:ln>
          <a:effectLst/>
        </p:spPr>
        <p:txBody>
          <a:bodyPr>
            <a:spAutoFit/>
          </a:bodyPr>
          <a:lstStyle/>
          <a:p>
            <a:pPr eaLnBrk="0" hangingPunct="0">
              <a:spcBef>
                <a:spcPct val="50000"/>
              </a:spcBef>
              <a:defRPr/>
            </a:pPr>
            <a:r>
              <a:rPr kumimoji="1" lang="en-US" altLang="zh-CN" dirty="0">
                <a:solidFill>
                  <a:schemeClr val="tx1"/>
                </a:solidFill>
                <a:ea typeface="+mj-ea"/>
                <a:cs typeface="Times New Roman" pitchFamily="18" charset="0"/>
              </a:rPr>
              <a:t>5. </a:t>
            </a:r>
            <a:r>
              <a:rPr kumimoji="1" lang="zh-CN" altLang="en-US" dirty="0">
                <a:solidFill>
                  <a:schemeClr val="tx1"/>
                </a:solidFill>
                <a:ea typeface="+mj-ea"/>
                <a:cs typeface="Times New Roman" pitchFamily="18" charset="0"/>
              </a:rPr>
              <a:t>感应电流和感应电荷</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6"/>
                                        </p:tgtEl>
                                        <p:attrNameLst>
                                          <p:attrName>style.visibility</p:attrName>
                                        </p:attrNameLst>
                                      </p:cBhvr>
                                      <p:to>
                                        <p:strVal val="visible"/>
                                      </p:to>
                                    </p:set>
                                    <p:animEffect transition="in" filter="blinds(horizontal)">
                                      <p:cBhvr>
                                        <p:cTn id="7" dur="500"/>
                                        <p:tgtEl>
                                          <p:spTgt spid="194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4567"/>
                                        </p:tgtEl>
                                        <p:attrNameLst>
                                          <p:attrName>style.visibility</p:attrName>
                                        </p:attrNameLst>
                                      </p:cBhvr>
                                      <p:to>
                                        <p:strVal val="visible"/>
                                      </p:to>
                                    </p:set>
                                    <p:animEffect transition="in" filter="blinds(vertical)">
                                      <p:cBhvr>
                                        <p:cTn id="12" dur="500"/>
                                        <p:tgtEl>
                                          <p:spTgt spid="194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94571"/>
                                        </p:tgtEl>
                                        <p:attrNameLst>
                                          <p:attrName>style.visibility</p:attrName>
                                        </p:attrNameLst>
                                      </p:cBhvr>
                                      <p:to>
                                        <p:strVal val="visible"/>
                                      </p:to>
                                    </p:set>
                                    <p:animEffect transition="in" filter="blinds(vertical)">
                                      <p:cBhvr>
                                        <p:cTn id="22" dur="500"/>
                                        <p:tgtEl>
                                          <p:spTgt spid="1945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94572"/>
                                        </p:tgtEl>
                                        <p:attrNameLst>
                                          <p:attrName>style.visibility</p:attrName>
                                        </p:attrNameLst>
                                      </p:cBhvr>
                                      <p:to>
                                        <p:strVal val="visible"/>
                                      </p:to>
                                    </p:set>
                                    <p:animEffect transition="in" filter="blinds(vertical)">
                                      <p:cBhvr>
                                        <p:cTn id="27" dur="500"/>
                                        <p:tgtEl>
                                          <p:spTgt spid="194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4" name="Rectangle 3"/>
          <p:cNvSpPr>
            <a:spLocks noChangeArrowheads="1"/>
          </p:cNvSpPr>
          <p:nvPr/>
        </p:nvSpPr>
        <p:spPr bwMode="auto">
          <a:xfrm>
            <a:off x="571500" y="1571625"/>
            <a:ext cx="8153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a:solidFill>
                  <a:schemeClr val="tx1"/>
                </a:solidFill>
                <a:latin typeface="宋体" pitchFamily="2" charset="-122"/>
              </a:rPr>
              <a:t>1.</a:t>
            </a:r>
            <a:r>
              <a:rPr kumimoji="1" lang="zh-CN" altLang="en-US" sz="3200">
                <a:solidFill>
                  <a:schemeClr val="tx1"/>
                </a:solidFill>
                <a:latin typeface="宋体" pitchFamily="2" charset="-122"/>
              </a:rPr>
              <a:t>先取回路</a:t>
            </a:r>
            <a:r>
              <a:rPr kumimoji="1" lang="en-US" altLang="zh-CN" sz="3200">
                <a:solidFill>
                  <a:schemeClr val="tx1"/>
                </a:solidFill>
                <a:latin typeface="宋体" pitchFamily="2" charset="-122"/>
              </a:rPr>
              <a:t>L</a:t>
            </a:r>
            <a:r>
              <a:rPr kumimoji="1" lang="zh-CN" altLang="en-US" sz="3200">
                <a:solidFill>
                  <a:schemeClr val="tx1"/>
                </a:solidFill>
                <a:latin typeface="宋体" pitchFamily="2" charset="-122"/>
              </a:rPr>
              <a:t>的方向，再求    ，</a:t>
            </a:r>
          </a:p>
          <a:p>
            <a:pPr eaLnBrk="1" hangingPunct="1"/>
            <a:r>
              <a:rPr kumimoji="1" lang="zh-CN" altLang="en-US" sz="3200">
                <a:solidFill>
                  <a:srgbClr val="0000FF"/>
                </a:solidFill>
                <a:latin typeface="宋体" pitchFamily="2" charset="-122"/>
              </a:rPr>
              <a:t>    </a:t>
            </a:r>
          </a:p>
          <a:p>
            <a:pPr eaLnBrk="1" hangingPunct="1"/>
            <a:r>
              <a:rPr kumimoji="1" lang="zh-CN" altLang="en-US" sz="3200">
                <a:solidFill>
                  <a:srgbClr val="0000FF"/>
                </a:solidFill>
                <a:latin typeface="宋体" pitchFamily="2" charset="-122"/>
              </a:rPr>
              <a:t>     </a:t>
            </a:r>
            <a:r>
              <a:rPr kumimoji="1" lang="zh-CN" altLang="en-US" sz="3200">
                <a:solidFill>
                  <a:schemeClr val="tx1"/>
                </a:solidFill>
                <a:latin typeface="宋体" pitchFamily="2" charset="-122"/>
              </a:rPr>
              <a:t>对时间求导      ，代入    </a:t>
            </a:r>
            <a:endParaRPr kumimoji="1" lang="zh-CN" altLang="en-US" sz="1400">
              <a:solidFill>
                <a:schemeClr val="tx1"/>
              </a:solidFill>
            </a:endParaRPr>
          </a:p>
        </p:txBody>
      </p:sp>
      <p:graphicFrame>
        <p:nvGraphicFramePr>
          <p:cNvPr id="9218" name="Object 2"/>
          <p:cNvGraphicFramePr>
            <a:graphicFrameLocks noChangeAspect="1"/>
          </p:cNvGraphicFramePr>
          <p:nvPr/>
        </p:nvGraphicFramePr>
        <p:xfrm>
          <a:off x="3786188" y="2357438"/>
          <a:ext cx="1011237" cy="1135062"/>
        </p:xfrm>
        <a:graphic>
          <a:graphicData uri="http://schemas.openxmlformats.org/presentationml/2006/ole">
            <mc:AlternateContent xmlns:mc="http://schemas.openxmlformats.org/markup-compatibility/2006">
              <mc:Choice xmlns:v="urn:schemas-microsoft-com:vml" Requires="v">
                <p:oleObj spid="_x0000_s9324" name="公式" r:id="rId3" imgW="355292" imgH="393359" progId="Equation.3">
                  <p:embed/>
                </p:oleObj>
              </mc:Choice>
              <mc:Fallback>
                <p:oleObj name="公式" r:id="rId3" imgW="355292" imgH="393359"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2357438"/>
                        <a:ext cx="1011237" cy="1135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nvGraphicFramePr>
        <p:xfrm>
          <a:off x="5357813" y="1571625"/>
          <a:ext cx="804862" cy="773113"/>
        </p:xfrm>
        <a:graphic>
          <a:graphicData uri="http://schemas.openxmlformats.org/presentationml/2006/ole">
            <mc:AlternateContent xmlns:mc="http://schemas.openxmlformats.org/markup-compatibility/2006">
              <mc:Choice xmlns:v="urn:schemas-microsoft-com:vml" Requires="v">
                <p:oleObj spid="_x0000_s9325" name="公式" r:id="rId5" imgW="241300" imgH="228600" progId="Equation.3">
                  <p:embed/>
                </p:oleObj>
              </mc:Choice>
              <mc:Fallback>
                <p:oleObj name="公式" r:id="rId5" imgW="241300" imgH="2286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7813" y="1571625"/>
                        <a:ext cx="80486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Rectangle 6"/>
          <p:cNvSpPr>
            <a:spLocks noChangeArrowheads="1"/>
          </p:cNvSpPr>
          <p:nvPr/>
        </p:nvSpPr>
        <p:spPr bwMode="auto">
          <a:xfrm>
            <a:off x="357188" y="642938"/>
            <a:ext cx="4864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sz="3200">
                <a:solidFill>
                  <a:schemeClr val="tx1"/>
                </a:solidFill>
                <a:latin typeface="宋体" pitchFamily="2" charset="-122"/>
              </a:rPr>
              <a:t>五、</a:t>
            </a:r>
            <a:r>
              <a:rPr kumimoji="1" lang="zh-CN" altLang="en-US" sz="3200">
                <a:solidFill>
                  <a:schemeClr val="tx1"/>
                </a:solidFill>
                <a:latin typeface="宋体" pitchFamily="2" charset="-122"/>
              </a:rPr>
              <a:t>感应电动势的求法</a:t>
            </a:r>
          </a:p>
        </p:txBody>
      </p:sp>
      <p:graphicFrame>
        <p:nvGraphicFramePr>
          <p:cNvPr id="9220" name="Object 8"/>
          <p:cNvGraphicFramePr>
            <a:graphicFrameLocks noChangeAspect="1"/>
          </p:cNvGraphicFramePr>
          <p:nvPr/>
        </p:nvGraphicFramePr>
        <p:xfrm>
          <a:off x="6215063" y="2357438"/>
          <a:ext cx="2095500" cy="1135062"/>
        </p:xfrm>
        <a:graphic>
          <a:graphicData uri="http://schemas.openxmlformats.org/presentationml/2006/ole">
            <mc:AlternateContent xmlns:mc="http://schemas.openxmlformats.org/markup-compatibility/2006">
              <mc:Choice xmlns:v="urn:schemas-microsoft-com:vml" Requires="v">
                <p:oleObj spid="_x0000_s9326" name="公式" r:id="rId7" imgW="736280" imgH="393529" progId="Equation.3">
                  <p:embed/>
                </p:oleObj>
              </mc:Choice>
              <mc:Fallback>
                <p:oleObj name="公式" r:id="rId7" imgW="736280" imgH="393529" progId="Equation.3">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5063" y="2357438"/>
                        <a:ext cx="2095500" cy="1135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451" name="Object 11"/>
          <p:cNvGraphicFramePr>
            <a:graphicFrameLocks noChangeAspect="1"/>
          </p:cNvGraphicFramePr>
          <p:nvPr/>
        </p:nvGraphicFramePr>
        <p:xfrm>
          <a:off x="1571625" y="3714750"/>
          <a:ext cx="1357313" cy="585788"/>
        </p:xfrm>
        <a:graphic>
          <a:graphicData uri="http://schemas.openxmlformats.org/presentationml/2006/ole">
            <mc:AlternateContent xmlns:mc="http://schemas.openxmlformats.org/markup-compatibility/2006">
              <mc:Choice xmlns:v="urn:schemas-microsoft-com:vml" Requires="v">
                <p:oleObj spid="_x0000_s9327" name="公式" r:id="rId9" imgW="380835" imgH="215806" progId="Equation.3">
                  <p:embed/>
                </p:oleObj>
              </mc:Choice>
              <mc:Fallback>
                <p:oleObj name="公式" r:id="rId9" imgW="380835" imgH="215806" progId="Equation.3">
                  <p:embed/>
                  <p:pic>
                    <p:nvPicPr>
                      <p:cNvPr id="0" name="Picture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1625" y="3714750"/>
                        <a:ext cx="1357313"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52" name="Rectangle 12"/>
          <p:cNvSpPr>
            <a:spLocks noChangeArrowheads="1"/>
          </p:cNvSpPr>
          <p:nvPr/>
        </p:nvSpPr>
        <p:spPr bwMode="auto">
          <a:xfrm>
            <a:off x="2857500" y="371475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a:solidFill>
                  <a:schemeClr val="tx1"/>
                </a:solidFill>
              </a:rPr>
              <a:t>与回路取向相同，否则，方向相反。</a:t>
            </a:r>
          </a:p>
        </p:txBody>
      </p:sp>
      <p:graphicFrame>
        <p:nvGraphicFramePr>
          <p:cNvPr id="9222" name="Object 6"/>
          <p:cNvGraphicFramePr>
            <a:graphicFrameLocks noChangeAspect="1"/>
          </p:cNvGraphicFramePr>
          <p:nvPr/>
        </p:nvGraphicFramePr>
        <p:xfrm>
          <a:off x="4910138" y="4624388"/>
          <a:ext cx="2203450" cy="1244600"/>
        </p:xfrm>
        <a:graphic>
          <a:graphicData uri="http://schemas.openxmlformats.org/presentationml/2006/ole">
            <mc:AlternateContent xmlns:mc="http://schemas.openxmlformats.org/markup-compatibility/2006">
              <mc:Choice xmlns:v="urn:schemas-microsoft-com:vml" Requires="v">
                <p:oleObj spid="_x0000_s9328" name="公式" r:id="rId11" imgW="774364" imgH="431613" progId="Equation.3">
                  <p:embed/>
                </p:oleObj>
              </mc:Choice>
              <mc:Fallback>
                <p:oleObj name="公式" r:id="rId11" imgW="774364" imgH="431613" progId="Equation.3">
                  <p:embed/>
                  <p:pic>
                    <p:nvPicPr>
                      <p:cNvPr id="0" name="Picture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10138" y="4624388"/>
                        <a:ext cx="2203450"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Rectangle 4"/>
          <p:cNvSpPr>
            <a:spLocks noChangeArrowheads="1"/>
          </p:cNvSpPr>
          <p:nvPr/>
        </p:nvSpPr>
        <p:spPr bwMode="auto">
          <a:xfrm>
            <a:off x="642938" y="4929188"/>
            <a:ext cx="7086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sz="3200">
                <a:solidFill>
                  <a:schemeClr val="tx1"/>
                </a:solidFill>
                <a:latin typeface="宋体" pitchFamily="2" charset="-122"/>
              </a:rPr>
              <a:t>2. </a:t>
            </a:r>
            <a:r>
              <a:rPr kumimoji="1" lang="zh-CN" altLang="en-US" sz="3200">
                <a:solidFill>
                  <a:schemeClr val="tx1"/>
                </a:solidFill>
                <a:latin typeface="宋体" pitchFamily="2" charset="-122"/>
              </a:rPr>
              <a:t>先求    ，再求    </a:t>
            </a:r>
          </a:p>
          <a:p>
            <a:pPr eaLnBrk="1" hangingPunct="1"/>
            <a:endParaRPr kumimoji="1" lang="zh-CN" altLang="en-US" sz="3200">
              <a:solidFill>
                <a:srgbClr val="0000FF"/>
              </a:solidFill>
              <a:latin typeface="宋体" pitchFamily="2" charset="-122"/>
            </a:endParaRPr>
          </a:p>
          <a:p>
            <a:pPr eaLnBrk="1" hangingPunct="1"/>
            <a:r>
              <a:rPr kumimoji="1" lang="zh-CN" altLang="en-US" sz="3200">
                <a:solidFill>
                  <a:srgbClr val="0000FF"/>
                </a:solidFill>
                <a:latin typeface="宋体" pitchFamily="2" charset="-122"/>
              </a:rPr>
              <a:t>   </a:t>
            </a:r>
            <a:r>
              <a:rPr kumimoji="1" lang="zh-CN" altLang="en-US" sz="3200">
                <a:solidFill>
                  <a:schemeClr val="tx1"/>
                </a:solidFill>
                <a:latin typeface="宋体" pitchFamily="2" charset="-122"/>
              </a:rPr>
              <a:t>用楞次定律判断电动势方向</a:t>
            </a:r>
          </a:p>
        </p:txBody>
      </p:sp>
      <p:graphicFrame>
        <p:nvGraphicFramePr>
          <p:cNvPr id="9223" name="Object 5"/>
          <p:cNvGraphicFramePr>
            <a:graphicFrameLocks noChangeAspect="1"/>
          </p:cNvGraphicFramePr>
          <p:nvPr/>
        </p:nvGraphicFramePr>
        <p:xfrm>
          <a:off x="2219325" y="4848225"/>
          <a:ext cx="804863" cy="773113"/>
        </p:xfrm>
        <a:graphic>
          <a:graphicData uri="http://schemas.openxmlformats.org/presentationml/2006/ole">
            <mc:AlternateContent xmlns:mc="http://schemas.openxmlformats.org/markup-compatibility/2006">
              <mc:Choice xmlns:v="urn:schemas-microsoft-com:vml" Requires="v">
                <p:oleObj spid="_x0000_s9329" name="公式" r:id="rId13" imgW="241300" imgH="228600" progId="Equation.3">
                  <p:embed/>
                </p:oleObj>
              </mc:Choice>
              <mc:Fallback>
                <p:oleObj name="公式" r:id="rId13" imgW="241300" imgH="228600" progId="Equation.3">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325" y="4848225"/>
                        <a:ext cx="804863"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89451"/>
                                        </p:tgtEl>
                                        <p:attrNameLst>
                                          <p:attrName>style.visibility</p:attrName>
                                        </p:attrNameLst>
                                      </p:cBhvr>
                                      <p:to>
                                        <p:strVal val="visible"/>
                                      </p:to>
                                    </p:set>
                                    <p:animEffect transition="in" filter="blinds(vertical)">
                                      <p:cBhvr>
                                        <p:cTn id="7" dur="500"/>
                                        <p:tgtEl>
                                          <p:spTgt spid="189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9452"/>
                                        </p:tgtEl>
                                        <p:attrNameLst>
                                          <p:attrName>style.visibility</p:attrName>
                                        </p:attrNameLst>
                                      </p:cBhvr>
                                      <p:to>
                                        <p:strVal val="visible"/>
                                      </p:to>
                                    </p:set>
                                    <p:anim calcmode="lin" valueType="num">
                                      <p:cBhvr additive="base">
                                        <p:cTn id="12" dur="500" fill="hold"/>
                                        <p:tgtEl>
                                          <p:spTgt spid="189452"/>
                                        </p:tgtEl>
                                        <p:attrNameLst>
                                          <p:attrName>ppt_x</p:attrName>
                                        </p:attrNameLst>
                                      </p:cBhvr>
                                      <p:tavLst>
                                        <p:tav tm="0">
                                          <p:val>
                                            <p:strVal val="0-#ppt_w/2"/>
                                          </p:val>
                                        </p:tav>
                                        <p:tav tm="100000">
                                          <p:val>
                                            <p:strVal val="#ppt_x"/>
                                          </p:val>
                                        </p:tav>
                                      </p:tavLst>
                                    </p:anim>
                                    <p:anim calcmode="lin" valueType="num">
                                      <p:cBhvr additive="base">
                                        <p:cTn id="13" dur="500" fill="hold"/>
                                        <p:tgtEl>
                                          <p:spTgt spid="189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95288" y="765175"/>
            <a:ext cx="5334000" cy="545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sz="3200">
                <a:solidFill>
                  <a:srgbClr val="FF0000"/>
                </a:solidFill>
              </a:rPr>
              <a:t>[</a:t>
            </a:r>
            <a:r>
              <a:rPr kumimoji="1" lang="zh-CN" altLang="en-US" sz="3200">
                <a:solidFill>
                  <a:srgbClr val="FF0000"/>
                </a:solidFill>
              </a:rPr>
              <a:t>例</a:t>
            </a:r>
            <a:r>
              <a:rPr kumimoji="1" lang="en-US" altLang="zh-CN" sz="3200">
                <a:solidFill>
                  <a:srgbClr val="FF0000"/>
                </a:solidFill>
              </a:rPr>
              <a:t>1]</a:t>
            </a:r>
            <a:r>
              <a:rPr kumimoji="1" lang="en-US" altLang="zh-CN" sz="3200">
                <a:solidFill>
                  <a:schemeClr val="tx1"/>
                </a:solidFill>
              </a:rPr>
              <a:t>   </a:t>
            </a:r>
            <a:r>
              <a:rPr kumimoji="1" lang="zh-CN" altLang="en-US" sz="3200">
                <a:solidFill>
                  <a:schemeClr val="tx1"/>
                </a:solidFill>
              </a:rPr>
              <a:t>一长直导线中通有交变电流 </a:t>
            </a:r>
            <a:r>
              <a:rPr kumimoji="1" lang="en-US" altLang="zh-CN" sz="3200" i="1">
                <a:solidFill>
                  <a:schemeClr val="tx1"/>
                </a:solidFill>
              </a:rPr>
              <a:t>I </a:t>
            </a:r>
            <a:r>
              <a:rPr kumimoji="1" lang="en-US" altLang="zh-CN" sz="3200">
                <a:solidFill>
                  <a:schemeClr val="tx1"/>
                </a:solidFill>
              </a:rPr>
              <a:t>= </a:t>
            </a:r>
            <a:r>
              <a:rPr kumimoji="1" lang="en-US" altLang="zh-CN" sz="3200" i="1">
                <a:solidFill>
                  <a:schemeClr val="tx1"/>
                </a:solidFill>
              </a:rPr>
              <a:t>I</a:t>
            </a:r>
            <a:r>
              <a:rPr kumimoji="1" lang="en-US" altLang="zh-CN" sz="3200" baseline="-25000">
                <a:solidFill>
                  <a:schemeClr val="tx1"/>
                </a:solidFill>
              </a:rPr>
              <a:t>0</a:t>
            </a:r>
            <a:r>
              <a:rPr kumimoji="1" lang="en-US" altLang="zh-CN" sz="3200">
                <a:solidFill>
                  <a:schemeClr val="tx1"/>
                </a:solidFill>
              </a:rPr>
              <a:t>sin</a:t>
            </a:r>
            <a:r>
              <a:rPr kumimoji="1" lang="en-US" altLang="zh-CN" sz="3200" i="1">
                <a:solidFill>
                  <a:schemeClr val="tx1"/>
                </a:solidFill>
              </a:rPr>
              <a:t>ωt</a:t>
            </a:r>
            <a:r>
              <a:rPr kumimoji="1" lang="zh-CN" altLang="en-US" sz="3200">
                <a:solidFill>
                  <a:schemeClr val="tx1"/>
                </a:solidFill>
              </a:rPr>
              <a:t>，式中</a:t>
            </a:r>
            <a:r>
              <a:rPr kumimoji="1" lang="en-US" altLang="zh-CN" sz="3200" i="1">
                <a:solidFill>
                  <a:schemeClr val="tx1"/>
                </a:solidFill>
              </a:rPr>
              <a:t>I</a:t>
            </a:r>
            <a:r>
              <a:rPr kumimoji="1" lang="zh-CN" altLang="en-US" sz="3200">
                <a:solidFill>
                  <a:schemeClr val="tx1"/>
                </a:solidFill>
              </a:rPr>
              <a:t>表示瞬时电流，</a:t>
            </a:r>
            <a:r>
              <a:rPr kumimoji="1" lang="en-US" altLang="zh-CN" sz="3200" i="1">
                <a:solidFill>
                  <a:schemeClr val="tx1"/>
                </a:solidFill>
              </a:rPr>
              <a:t>I</a:t>
            </a:r>
            <a:r>
              <a:rPr kumimoji="1" lang="en-US" altLang="zh-CN" sz="3200" baseline="-25000">
                <a:solidFill>
                  <a:schemeClr val="tx1"/>
                </a:solidFill>
              </a:rPr>
              <a:t>0</a:t>
            </a:r>
            <a:r>
              <a:rPr kumimoji="1" lang="zh-CN" altLang="en-US" sz="3200">
                <a:solidFill>
                  <a:schemeClr val="tx1"/>
                </a:solidFill>
              </a:rPr>
              <a:t>是电流振幅，</a:t>
            </a:r>
            <a:r>
              <a:rPr kumimoji="1" lang="en-US" altLang="zh-CN" sz="3200" i="1">
                <a:solidFill>
                  <a:schemeClr val="tx1"/>
                </a:solidFill>
              </a:rPr>
              <a:t>ω</a:t>
            </a:r>
            <a:r>
              <a:rPr kumimoji="1" lang="en-US" altLang="zh-CN" sz="3200">
                <a:solidFill>
                  <a:schemeClr val="tx1"/>
                </a:solidFill>
              </a:rPr>
              <a:t> </a:t>
            </a:r>
            <a:r>
              <a:rPr kumimoji="1" lang="zh-CN" altLang="en-US" sz="3200">
                <a:solidFill>
                  <a:schemeClr val="tx1"/>
                </a:solidFill>
              </a:rPr>
              <a:t>是角频率，</a:t>
            </a:r>
            <a:r>
              <a:rPr kumimoji="1" lang="en-US" altLang="zh-CN" sz="3200" i="1">
                <a:solidFill>
                  <a:schemeClr val="tx1"/>
                </a:solidFill>
              </a:rPr>
              <a:t>I</a:t>
            </a:r>
            <a:r>
              <a:rPr kumimoji="1" lang="en-US" altLang="zh-CN" sz="3200" baseline="-25000">
                <a:solidFill>
                  <a:schemeClr val="tx1"/>
                </a:solidFill>
              </a:rPr>
              <a:t>0</a:t>
            </a:r>
            <a:r>
              <a:rPr kumimoji="1" lang="zh-CN" altLang="en-US" sz="3200">
                <a:solidFill>
                  <a:schemeClr val="tx1"/>
                </a:solidFill>
              </a:rPr>
              <a:t>和</a:t>
            </a:r>
            <a:r>
              <a:rPr kumimoji="1" lang="en-US" altLang="zh-CN" sz="3200" i="1">
                <a:solidFill>
                  <a:schemeClr val="tx1"/>
                </a:solidFill>
              </a:rPr>
              <a:t>ω</a:t>
            </a:r>
            <a:r>
              <a:rPr kumimoji="1" lang="zh-CN" altLang="en-US" sz="3200">
                <a:solidFill>
                  <a:schemeClr val="tx1"/>
                </a:solidFill>
              </a:rPr>
              <a:t>都是常量。在长直导线旁平行放置一矩形线圈，线圈与直导线在同一平面内。已知线圈长为</a:t>
            </a:r>
            <a:r>
              <a:rPr kumimoji="1" lang="en-US" altLang="zh-CN" sz="3200" i="1">
                <a:solidFill>
                  <a:schemeClr val="tx1"/>
                </a:solidFill>
              </a:rPr>
              <a:t>l</a:t>
            </a:r>
            <a:r>
              <a:rPr kumimoji="1" lang="zh-CN" altLang="en-US" sz="3200">
                <a:solidFill>
                  <a:schemeClr val="tx1"/>
                </a:solidFill>
              </a:rPr>
              <a:t>，宽为 </a:t>
            </a:r>
            <a:r>
              <a:rPr kumimoji="1" lang="en-US" altLang="zh-CN" sz="3200" i="1">
                <a:solidFill>
                  <a:schemeClr val="tx1"/>
                </a:solidFill>
              </a:rPr>
              <a:t>b</a:t>
            </a:r>
            <a:r>
              <a:rPr kumimoji="1" lang="zh-CN" altLang="en-US" sz="3200">
                <a:solidFill>
                  <a:schemeClr val="tx1"/>
                </a:solidFill>
              </a:rPr>
              <a:t>，线圈近直线的一边离直导线的距离为 </a:t>
            </a:r>
            <a:r>
              <a:rPr kumimoji="1" lang="en-US" altLang="zh-CN" sz="3200" i="1">
                <a:solidFill>
                  <a:schemeClr val="tx1"/>
                </a:solidFill>
              </a:rPr>
              <a:t>d </a:t>
            </a:r>
            <a:r>
              <a:rPr kumimoji="1" lang="zh-CN" altLang="en-US" sz="3200">
                <a:solidFill>
                  <a:schemeClr val="tx1"/>
                </a:solidFill>
              </a:rPr>
              <a:t>。求任一瞬时线圈中的</a:t>
            </a:r>
            <a:r>
              <a:rPr kumimoji="1" lang="zh-CN" altLang="en-US" sz="3200">
                <a:solidFill>
                  <a:srgbClr val="FF0000"/>
                </a:solidFill>
              </a:rPr>
              <a:t>感应电动势</a:t>
            </a:r>
            <a:r>
              <a:rPr kumimoji="1" lang="zh-CN" altLang="en-US" sz="3200">
                <a:solidFill>
                  <a:schemeClr val="tx1"/>
                </a:solidFill>
              </a:rPr>
              <a:t>。</a:t>
            </a:r>
            <a:endParaRPr kumimoji="1" lang="zh-CN" altLang="en-US" sz="3200">
              <a:solidFill>
                <a:schemeClr val="tx1"/>
              </a:solidFill>
              <a:sym typeface="Wingdings" pitchFamily="2" charset="2"/>
            </a:endParaRPr>
          </a:p>
        </p:txBody>
      </p:sp>
      <p:sp>
        <p:nvSpPr>
          <p:cNvPr id="70659" name="Rectangle 32"/>
          <p:cNvSpPr>
            <a:spLocks noChangeArrowheads="1"/>
          </p:cNvSpPr>
          <p:nvPr/>
        </p:nvSpPr>
        <p:spPr bwMode="auto">
          <a:xfrm>
            <a:off x="6300788" y="549275"/>
            <a:ext cx="71437" cy="5975350"/>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0660" name="Rectangle 33"/>
          <p:cNvSpPr>
            <a:spLocks noChangeArrowheads="1"/>
          </p:cNvSpPr>
          <p:nvPr/>
        </p:nvSpPr>
        <p:spPr bwMode="auto">
          <a:xfrm>
            <a:off x="7092950" y="2060575"/>
            <a:ext cx="1223963" cy="2735263"/>
          </a:xfrm>
          <a:prstGeom prst="rect">
            <a:avLst/>
          </a:prstGeom>
          <a:solidFill>
            <a:schemeClr val="accent1"/>
          </a:solidFill>
          <a:ln w="28575">
            <a:solidFill>
              <a:srgbClr val="0000FF"/>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0661" name="Line 34"/>
          <p:cNvSpPr>
            <a:spLocks noChangeShapeType="1"/>
          </p:cNvSpPr>
          <p:nvPr/>
        </p:nvSpPr>
        <p:spPr bwMode="auto">
          <a:xfrm flipV="1">
            <a:off x="7092950" y="16287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62" name="Line 35"/>
          <p:cNvSpPr>
            <a:spLocks noChangeShapeType="1"/>
          </p:cNvSpPr>
          <p:nvPr/>
        </p:nvSpPr>
        <p:spPr bwMode="auto">
          <a:xfrm flipV="1">
            <a:off x="8316913" y="16287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63" name="Line 36"/>
          <p:cNvSpPr>
            <a:spLocks noChangeShapeType="1"/>
          </p:cNvSpPr>
          <p:nvPr/>
        </p:nvSpPr>
        <p:spPr bwMode="auto">
          <a:xfrm>
            <a:off x="7885113" y="177323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4" name="Line 37"/>
          <p:cNvSpPr>
            <a:spLocks noChangeShapeType="1"/>
          </p:cNvSpPr>
          <p:nvPr/>
        </p:nvSpPr>
        <p:spPr bwMode="auto">
          <a:xfrm>
            <a:off x="6877050" y="17732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5" name="Line 38"/>
          <p:cNvSpPr>
            <a:spLocks noChangeShapeType="1"/>
          </p:cNvSpPr>
          <p:nvPr/>
        </p:nvSpPr>
        <p:spPr bwMode="auto">
          <a:xfrm flipH="1">
            <a:off x="7092950" y="17732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6" name="Line 39"/>
          <p:cNvSpPr>
            <a:spLocks noChangeShapeType="1"/>
          </p:cNvSpPr>
          <p:nvPr/>
        </p:nvSpPr>
        <p:spPr bwMode="auto">
          <a:xfrm flipH="1">
            <a:off x="6372225" y="17732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7" name="Rectangle 41"/>
          <p:cNvSpPr>
            <a:spLocks noChangeArrowheads="1"/>
          </p:cNvSpPr>
          <p:nvPr/>
        </p:nvSpPr>
        <p:spPr bwMode="auto">
          <a:xfrm>
            <a:off x="7524750" y="148431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b</a:t>
            </a:r>
          </a:p>
        </p:txBody>
      </p:sp>
      <p:sp>
        <p:nvSpPr>
          <p:cNvPr id="70668" name="Rectangle 43"/>
          <p:cNvSpPr>
            <a:spLocks noChangeArrowheads="1"/>
          </p:cNvSpPr>
          <p:nvPr/>
        </p:nvSpPr>
        <p:spPr bwMode="auto">
          <a:xfrm>
            <a:off x="6569075" y="1412875"/>
            <a:ext cx="595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d</a:t>
            </a:r>
          </a:p>
        </p:txBody>
      </p:sp>
      <p:sp>
        <p:nvSpPr>
          <p:cNvPr id="70669" name="Line 44"/>
          <p:cNvSpPr>
            <a:spLocks noChangeShapeType="1"/>
          </p:cNvSpPr>
          <p:nvPr/>
        </p:nvSpPr>
        <p:spPr bwMode="auto">
          <a:xfrm>
            <a:off x="8243888" y="206057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0" name="Line 45"/>
          <p:cNvSpPr>
            <a:spLocks noChangeShapeType="1"/>
          </p:cNvSpPr>
          <p:nvPr/>
        </p:nvSpPr>
        <p:spPr bwMode="auto">
          <a:xfrm>
            <a:off x="8172450" y="4797425"/>
            <a:ext cx="503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1" name="Line 46"/>
          <p:cNvSpPr>
            <a:spLocks noChangeShapeType="1"/>
          </p:cNvSpPr>
          <p:nvPr/>
        </p:nvSpPr>
        <p:spPr bwMode="auto">
          <a:xfrm flipV="1">
            <a:off x="8532813" y="2060575"/>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2" name="Line 47"/>
          <p:cNvSpPr>
            <a:spLocks noChangeShapeType="1"/>
          </p:cNvSpPr>
          <p:nvPr/>
        </p:nvSpPr>
        <p:spPr bwMode="auto">
          <a:xfrm>
            <a:off x="8532813" y="3644900"/>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3" name="Rectangle 49"/>
          <p:cNvSpPr>
            <a:spLocks noChangeArrowheads="1"/>
          </p:cNvSpPr>
          <p:nvPr/>
        </p:nvSpPr>
        <p:spPr bwMode="auto">
          <a:xfrm>
            <a:off x="8388350" y="314166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l</a:t>
            </a:r>
          </a:p>
        </p:txBody>
      </p:sp>
      <p:sp>
        <p:nvSpPr>
          <p:cNvPr id="70674" name="Rectangle 51"/>
          <p:cNvSpPr>
            <a:spLocks noChangeArrowheads="1"/>
          </p:cNvSpPr>
          <p:nvPr/>
        </p:nvSpPr>
        <p:spPr bwMode="auto">
          <a:xfrm>
            <a:off x="5867400" y="2924175"/>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I</a:t>
            </a:r>
          </a:p>
        </p:txBody>
      </p:sp>
      <p:sp>
        <p:nvSpPr>
          <p:cNvPr id="70675" name="Line 52"/>
          <p:cNvSpPr>
            <a:spLocks noChangeShapeType="1"/>
          </p:cNvSpPr>
          <p:nvPr/>
        </p:nvSpPr>
        <p:spPr bwMode="auto">
          <a:xfrm flipV="1">
            <a:off x="6300788" y="2924175"/>
            <a:ext cx="0" cy="72072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Rectangle 32"/>
          <p:cNvSpPr>
            <a:spLocks noChangeArrowheads="1"/>
          </p:cNvSpPr>
          <p:nvPr/>
        </p:nvSpPr>
        <p:spPr bwMode="auto">
          <a:xfrm>
            <a:off x="6300788" y="549275"/>
            <a:ext cx="71437" cy="5975350"/>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0245" name="Rectangle 33"/>
          <p:cNvSpPr>
            <a:spLocks noChangeArrowheads="1"/>
          </p:cNvSpPr>
          <p:nvPr/>
        </p:nvSpPr>
        <p:spPr bwMode="auto">
          <a:xfrm>
            <a:off x="7092950" y="2060575"/>
            <a:ext cx="1223963" cy="2735263"/>
          </a:xfrm>
          <a:prstGeom prst="rect">
            <a:avLst/>
          </a:prstGeom>
          <a:solidFill>
            <a:schemeClr val="accent1"/>
          </a:solidFill>
          <a:ln w="28575">
            <a:solidFill>
              <a:srgbClr val="0000FF"/>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0246" name="Line 34"/>
          <p:cNvSpPr>
            <a:spLocks noChangeShapeType="1"/>
          </p:cNvSpPr>
          <p:nvPr/>
        </p:nvSpPr>
        <p:spPr bwMode="auto">
          <a:xfrm flipV="1">
            <a:off x="7092950" y="16287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7" name="Line 35"/>
          <p:cNvSpPr>
            <a:spLocks noChangeShapeType="1"/>
          </p:cNvSpPr>
          <p:nvPr/>
        </p:nvSpPr>
        <p:spPr bwMode="auto">
          <a:xfrm flipV="1">
            <a:off x="8316913" y="16287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8" name="Line 36"/>
          <p:cNvSpPr>
            <a:spLocks noChangeShapeType="1"/>
          </p:cNvSpPr>
          <p:nvPr/>
        </p:nvSpPr>
        <p:spPr bwMode="auto">
          <a:xfrm>
            <a:off x="7885113" y="177323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49" name="Line 37"/>
          <p:cNvSpPr>
            <a:spLocks noChangeShapeType="1"/>
          </p:cNvSpPr>
          <p:nvPr/>
        </p:nvSpPr>
        <p:spPr bwMode="auto">
          <a:xfrm>
            <a:off x="6877050" y="17732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0" name="Line 38"/>
          <p:cNvSpPr>
            <a:spLocks noChangeShapeType="1"/>
          </p:cNvSpPr>
          <p:nvPr/>
        </p:nvSpPr>
        <p:spPr bwMode="auto">
          <a:xfrm flipH="1">
            <a:off x="7092950" y="17732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1" name="Line 39"/>
          <p:cNvSpPr>
            <a:spLocks noChangeShapeType="1"/>
          </p:cNvSpPr>
          <p:nvPr/>
        </p:nvSpPr>
        <p:spPr bwMode="auto">
          <a:xfrm flipH="1">
            <a:off x="6372225" y="17732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2" name="Rectangle 40"/>
          <p:cNvSpPr>
            <a:spLocks noChangeArrowheads="1"/>
          </p:cNvSpPr>
          <p:nvPr/>
        </p:nvSpPr>
        <p:spPr bwMode="auto">
          <a:xfrm>
            <a:off x="7524750" y="148431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b</a:t>
            </a:r>
          </a:p>
        </p:txBody>
      </p:sp>
      <p:sp>
        <p:nvSpPr>
          <p:cNvPr id="10253" name="Rectangle 41"/>
          <p:cNvSpPr>
            <a:spLocks noChangeArrowheads="1"/>
          </p:cNvSpPr>
          <p:nvPr/>
        </p:nvSpPr>
        <p:spPr bwMode="auto">
          <a:xfrm>
            <a:off x="6569075" y="1412875"/>
            <a:ext cx="595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d</a:t>
            </a:r>
          </a:p>
        </p:txBody>
      </p:sp>
      <p:sp>
        <p:nvSpPr>
          <p:cNvPr id="10254" name="Line 42"/>
          <p:cNvSpPr>
            <a:spLocks noChangeShapeType="1"/>
          </p:cNvSpPr>
          <p:nvPr/>
        </p:nvSpPr>
        <p:spPr bwMode="auto">
          <a:xfrm>
            <a:off x="8243888" y="206057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5" name="Line 43"/>
          <p:cNvSpPr>
            <a:spLocks noChangeShapeType="1"/>
          </p:cNvSpPr>
          <p:nvPr/>
        </p:nvSpPr>
        <p:spPr bwMode="auto">
          <a:xfrm>
            <a:off x="8172450" y="4797425"/>
            <a:ext cx="503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6" name="Line 44"/>
          <p:cNvSpPr>
            <a:spLocks noChangeShapeType="1"/>
          </p:cNvSpPr>
          <p:nvPr/>
        </p:nvSpPr>
        <p:spPr bwMode="auto">
          <a:xfrm flipV="1">
            <a:off x="8532813" y="2060575"/>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7" name="Line 45"/>
          <p:cNvSpPr>
            <a:spLocks noChangeShapeType="1"/>
          </p:cNvSpPr>
          <p:nvPr/>
        </p:nvSpPr>
        <p:spPr bwMode="auto">
          <a:xfrm>
            <a:off x="8532813" y="3644900"/>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8" name="Rectangle 46"/>
          <p:cNvSpPr>
            <a:spLocks noChangeArrowheads="1"/>
          </p:cNvSpPr>
          <p:nvPr/>
        </p:nvSpPr>
        <p:spPr bwMode="auto">
          <a:xfrm>
            <a:off x="8388350" y="314166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l</a:t>
            </a:r>
          </a:p>
        </p:txBody>
      </p:sp>
      <p:sp>
        <p:nvSpPr>
          <p:cNvPr id="10259" name="Rectangle 47"/>
          <p:cNvSpPr>
            <a:spLocks noChangeArrowheads="1"/>
          </p:cNvSpPr>
          <p:nvPr/>
        </p:nvSpPr>
        <p:spPr bwMode="auto">
          <a:xfrm>
            <a:off x="5867400" y="2924175"/>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I</a:t>
            </a:r>
          </a:p>
        </p:txBody>
      </p:sp>
      <p:sp>
        <p:nvSpPr>
          <p:cNvPr id="10260" name="Line 48"/>
          <p:cNvSpPr>
            <a:spLocks noChangeShapeType="1"/>
          </p:cNvSpPr>
          <p:nvPr/>
        </p:nvSpPr>
        <p:spPr bwMode="auto">
          <a:xfrm flipV="1">
            <a:off x="6300788" y="2924175"/>
            <a:ext cx="0" cy="72072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61" name="Rectangle 51"/>
          <p:cNvSpPr>
            <a:spLocks noChangeArrowheads="1"/>
          </p:cNvSpPr>
          <p:nvPr/>
        </p:nvSpPr>
        <p:spPr bwMode="auto">
          <a:xfrm>
            <a:off x="7667625" y="2060575"/>
            <a:ext cx="144463" cy="2736850"/>
          </a:xfrm>
          <a:prstGeom prst="rect">
            <a:avLst/>
          </a:prstGeom>
          <a:solidFill>
            <a:srgbClr val="0000FF"/>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0262" name="Line 52"/>
          <p:cNvSpPr>
            <a:spLocks noChangeShapeType="1"/>
          </p:cNvSpPr>
          <p:nvPr/>
        </p:nvSpPr>
        <p:spPr bwMode="auto">
          <a:xfrm>
            <a:off x="7667625" y="4724400"/>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63" name="Line 54"/>
          <p:cNvSpPr>
            <a:spLocks noChangeShapeType="1"/>
          </p:cNvSpPr>
          <p:nvPr/>
        </p:nvSpPr>
        <p:spPr bwMode="auto">
          <a:xfrm>
            <a:off x="7812088" y="4797425"/>
            <a:ext cx="0"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64" name="Line 55"/>
          <p:cNvSpPr>
            <a:spLocks noChangeShapeType="1"/>
          </p:cNvSpPr>
          <p:nvPr/>
        </p:nvSpPr>
        <p:spPr bwMode="auto">
          <a:xfrm>
            <a:off x="7235825" y="51577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65" name="Line 56"/>
          <p:cNvSpPr>
            <a:spLocks noChangeShapeType="1"/>
          </p:cNvSpPr>
          <p:nvPr/>
        </p:nvSpPr>
        <p:spPr bwMode="auto">
          <a:xfrm flipH="1">
            <a:off x="6372225" y="5157788"/>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66" name="Rectangle 58"/>
          <p:cNvSpPr>
            <a:spLocks noChangeArrowheads="1"/>
          </p:cNvSpPr>
          <p:nvPr/>
        </p:nvSpPr>
        <p:spPr bwMode="auto">
          <a:xfrm>
            <a:off x="6848475" y="47974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x</a:t>
            </a:r>
          </a:p>
        </p:txBody>
      </p:sp>
      <p:sp>
        <p:nvSpPr>
          <p:cNvPr id="10267" name="Line 59"/>
          <p:cNvSpPr>
            <a:spLocks noChangeShapeType="1"/>
          </p:cNvSpPr>
          <p:nvPr/>
        </p:nvSpPr>
        <p:spPr bwMode="auto">
          <a:xfrm flipH="1">
            <a:off x="7812088" y="5157788"/>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68" name="Rectangle 61"/>
          <p:cNvSpPr>
            <a:spLocks noChangeArrowheads="1"/>
          </p:cNvSpPr>
          <p:nvPr/>
        </p:nvSpPr>
        <p:spPr bwMode="auto">
          <a:xfrm>
            <a:off x="7415213" y="5445125"/>
            <a:ext cx="90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a:solidFill>
                  <a:srgbClr val="0000FF"/>
                </a:solidFill>
              </a:rPr>
              <a:t>d</a:t>
            </a:r>
            <a:r>
              <a:rPr kumimoji="1" lang="en-US" altLang="zh-CN" sz="3200" i="1">
                <a:solidFill>
                  <a:srgbClr val="0000FF"/>
                </a:solidFill>
              </a:rPr>
              <a:t>x</a:t>
            </a:r>
          </a:p>
        </p:txBody>
      </p:sp>
      <p:sp>
        <p:nvSpPr>
          <p:cNvPr id="10269" name="Text Box 62"/>
          <p:cNvSpPr txBox="1">
            <a:spLocks noChangeArrowheads="1"/>
          </p:cNvSpPr>
          <p:nvPr/>
        </p:nvSpPr>
        <p:spPr bwMode="auto">
          <a:xfrm>
            <a:off x="250825" y="549275"/>
            <a:ext cx="6265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sz="3200">
                <a:solidFill>
                  <a:srgbClr val="FF0000"/>
                </a:solidFill>
              </a:rPr>
              <a:t>[</a:t>
            </a:r>
            <a:r>
              <a:rPr kumimoji="1" lang="zh-CN" altLang="en-US" sz="3200">
                <a:solidFill>
                  <a:srgbClr val="FF0000"/>
                </a:solidFill>
              </a:rPr>
              <a:t>解</a:t>
            </a:r>
            <a:r>
              <a:rPr kumimoji="1" lang="en-US" altLang="zh-CN" sz="3200">
                <a:solidFill>
                  <a:srgbClr val="FF0000"/>
                </a:solidFill>
              </a:rPr>
              <a:t>]</a:t>
            </a:r>
            <a:r>
              <a:rPr kumimoji="1" lang="en-US" altLang="zh-CN" sz="3200">
                <a:solidFill>
                  <a:schemeClr val="tx1"/>
                </a:solidFill>
                <a:sym typeface="Wingdings" pitchFamily="2" charset="2"/>
              </a:rPr>
              <a:t>    </a:t>
            </a:r>
            <a:r>
              <a:rPr kumimoji="1" lang="zh-CN" altLang="en-US" sz="3200">
                <a:solidFill>
                  <a:schemeClr val="tx1"/>
                </a:solidFill>
                <a:sym typeface="Wingdings" pitchFamily="2" charset="2"/>
              </a:rPr>
              <a:t>在某一瞬时，距直导线</a:t>
            </a:r>
          </a:p>
        </p:txBody>
      </p:sp>
      <p:sp>
        <p:nvSpPr>
          <p:cNvPr id="10270" name="Rectangle 64"/>
          <p:cNvSpPr>
            <a:spLocks noChangeArrowheads="1"/>
          </p:cNvSpPr>
          <p:nvPr/>
        </p:nvSpPr>
        <p:spPr bwMode="auto">
          <a:xfrm>
            <a:off x="1187450" y="1268413"/>
            <a:ext cx="4262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sz="3200">
                <a:solidFill>
                  <a:schemeClr val="tx1"/>
                </a:solidFill>
                <a:sym typeface="Wingdings" pitchFamily="2" charset="2"/>
              </a:rPr>
              <a:t>为 </a:t>
            </a:r>
            <a:r>
              <a:rPr kumimoji="1" lang="en-US" altLang="zh-CN" sz="3200" i="1">
                <a:solidFill>
                  <a:schemeClr val="tx1"/>
                </a:solidFill>
                <a:sym typeface="Wingdings" pitchFamily="2" charset="2"/>
              </a:rPr>
              <a:t>x </a:t>
            </a:r>
            <a:r>
              <a:rPr kumimoji="1" lang="zh-CN" altLang="en-US" sz="3200">
                <a:solidFill>
                  <a:schemeClr val="tx1"/>
                </a:solidFill>
                <a:sym typeface="Wingdings" pitchFamily="2" charset="2"/>
              </a:rPr>
              <a:t>处的</a:t>
            </a:r>
            <a:r>
              <a:rPr kumimoji="1" lang="zh-CN" altLang="en-US" sz="3200">
                <a:solidFill>
                  <a:srgbClr val="FF0000"/>
                </a:solidFill>
                <a:sym typeface="Wingdings" pitchFamily="2" charset="2"/>
              </a:rPr>
              <a:t>磁感应强度</a:t>
            </a:r>
            <a:r>
              <a:rPr kumimoji="1" lang="zh-CN" altLang="en-US" sz="3200">
                <a:solidFill>
                  <a:schemeClr val="tx1"/>
                </a:solidFill>
                <a:sym typeface="Wingdings" pitchFamily="2" charset="2"/>
              </a:rPr>
              <a:t>为</a:t>
            </a:r>
          </a:p>
        </p:txBody>
      </p:sp>
      <p:graphicFrame>
        <p:nvGraphicFramePr>
          <p:cNvPr id="10242" name="Object 65"/>
          <p:cNvGraphicFramePr>
            <a:graphicFrameLocks noChangeAspect="1"/>
          </p:cNvGraphicFramePr>
          <p:nvPr/>
        </p:nvGraphicFramePr>
        <p:xfrm>
          <a:off x="2555875" y="1916113"/>
          <a:ext cx="1666875" cy="1049337"/>
        </p:xfrm>
        <a:graphic>
          <a:graphicData uri="http://schemas.openxmlformats.org/presentationml/2006/ole">
            <mc:AlternateContent xmlns:mc="http://schemas.openxmlformats.org/markup-compatibility/2006">
              <mc:Choice xmlns:v="urn:schemas-microsoft-com:vml" Requires="v">
                <p:oleObj spid="_x0000_s10305" name="公式" r:id="rId3" imgW="655407" imgH="396158" progId="Equation.3">
                  <p:embed/>
                </p:oleObj>
              </mc:Choice>
              <mc:Fallback>
                <p:oleObj name="公式" r:id="rId3" imgW="655407" imgH="396158"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916113"/>
                        <a:ext cx="1666875"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1" name="Rectangle 67"/>
          <p:cNvSpPr>
            <a:spLocks noChangeArrowheads="1"/>
          </p:cNvSpPr>
          <p:nvPr/>
        </p:nvSpPr>
        <p:spPr bwMode="auto">
          <a:xfrm>
            <a:off x="323850" y="3068638"/>
            <a:ext cx="51133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sz="3200">
                <a:solidFill>
                  <a:schemeClr val="tx1"/>
                </a:solidFill>
              </a:rPr>
              <a:t>选</a:t>
            </a:r>
            <a:r>
              <a:rPr kumimoji="1" lang="zh-CN" altLang="en-US" sz="3200">
                <a:solidFill>
                  <a:srgbClr val="FF3300"/>
                </a:solidFill>
              </a:rPr>
              <a:t>顺时针</a:t>
            </a:r>
            <a:r>
              <a:rPr kumimoji="1" lang="zh-CN" altLang="en-US" sz="3200">
                <a:solidFill>
                  <a:schemeClr val="tx1"/>
                </a:solidFill>
              </a:rPr>
              <a:t>的转向作为矩形线圈的绕行</a:t>
            </a:r>
            <a:r>
              <a:rPr kumimoji="1" lang="zh-CN" altLang="en-US" sz="3200">
                <a:solidFill>
                  <a:srgbClr val="FF3300"/>
                </a:solidFill>
              </a:rPr>
              <a:t>正方向</a:t>
            </a:r>
            <a:r>
              <a:rPr kumimoji="1" lang="zh-CN" altLang="en-US" sz="3200">
                <a:solidFill>
                  <a:schemeClr val="tx1"/>
                </a:solidFill>
              </a:rPr>
              <a:t>，</a:t>
            </a:r>
          </a:p>
        </p:txBody>
      </p:sp>
      <p:sp>
        <p:nvSpPr>
          <p:cNvPr id="10272" name="Rectangle 69"/>
          <p:cNvSpPr>
            <a:spLocks noChangeArrowheads="1"/>
          </p:cNvSpPr>
          <p:nvPr/>
        </p:nvSpPr>
        <p:spPr bwMode="auto">
          <a:xfrm>
            <a:off x="323850" y="4365625"/>
            <a:ext cx="55435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sz="3200">
                <a:solidFill>
                  <a:schemeClr val="tx1"/>
                </a:solidFill>
              </a:rPr>
              <a:t>则通过图中阴影面积</a:t>
            </a:r>
            <a:r>
              <a:rPr kumimoji="1" lang="en-US" altLang="zh-CN" sz="3200">
                <a:solidFill>
                  <a:schemeClr val="tx1"/>
                </a:solidFill>
              </a:rPr>
              <a:t>d</a:t>
            </a:r>
            <a:r>
              <a:rPr kumimoji="1" lang="en-US" altLang="zh-CN" sz="3200" i="1">
                <a:solidFill>
                  <a:schemeClr val="tx1"/>
                </a:solidFill>
              </a:rPr>
              <a:t>S </a:t>
            </a:r>
            <a:r>
              <a:rPr kumimoji="1" lang="en-US" altLang="zh-CN" sz="3200">
                <a:solidFill>
                  <a:schemeClr val="tx1"/>
                </a:solidFill>
              </a:rPr>
              <a:t>= </a:t>
            </a:r>
            <a:r>
              <a:rPr kumimoji="1" lang="en-US" altLang="zh-CN" sz="3200" i="1">
                <a:solidFill>
                  <a:schemeClr val="tx1"/>
                </a:solidFill>
              </a:rPr>
              <a:t>l</a:t>
            </a:r>
            <a:r>
              <a:rPr kumimoji="1" lang="en-US" altLang="zh-CN" sz="3200">
                <a:solidFill>
                  <a:schemeClr val="tx1"/>
                </a:solidFill>
              </a:rPr>
              <a:t>d</a:t>
            </a:r>
            <a:r>
              <a:rPr kumimoji="1" lang="en-US" altLang="zh-CN" sz="3200" i="1">
                <a:solidFill>
                  <a:schemeClr val="tx1"/>
                </a:solidFill>
              </a:rPr>
              <a:t>x</a:t>
            </a:r>
            <a:r>
              <a:rPr kumimoji="1" lang="zh-CN" altLang="en-US" sz="3200">
                <a:solidFill>
                  <a:schemeClr val="tx1"/>
                </a:solidFill>
              </a:rPr>
              <a:t>的</a:t>
            </a:r>
            <a:r>
              <a:rPr kumimoji="1" lang="zh-CN" altLang="en-US" sz="3200">
                <a:solidFill>
                  <a:srgbClr val="FF0000"/>
                </a:solidFill>
              </a:rPr>
              <a:t>磁通量</a:t>
            </a:r>
            <a:r>
              <a:rPr kumimoji="1" lang="zh-CN" altLang="en-US" sz="3200">
                <a:solidFill>
                  <a:schemeClr val="tx1"/>
                </a:solidFill>
              </a:rPr>
              <a:t>为</a:t>
            </a:r>
          </a:p>
        </p:txBody>
      </p:sp>
      <p:graphicFrame>
        <p:nvGraphicFramePr>
          <p:cNvPr id="10243" name="Object 70"/>
          <p:cNvGraphicFramePr>
            <a:graphicFrameLocks noChangeAspect="1"/>
          </p:cNvGraphicFramePr>
          <p:nvPr/>
        </p:nvGraphicFramePr>
        <p:xfrm>
          <a:off x="1116013" y="5373688"/>
          <a:ext cx="4495800" cy="1020762"/>
        </p:xfrm>
        <a:graphic>
          <a:graphicData uri="http://schemas.openxmlformats.org/presentationml/2006/ole">
            <mc:AlternateContent xmlns:mc="http://schemas.openxmlformats.org/markup-compatibility/2006">
              <mc:Choice xmlns:v="urn:schemas-microsoft-com:vml" Requires="v">
                <p:oleObj spid="_x0000_s10306" name="公式" r:id="rId5" imgW="1798269" imgH="388589" progId="Equation.3">
                  <p:embed/>
                </p:oleObj>
              </mc:Choice>
              <mc:Fallback>
                <p:oleObj name="公式" r:id="rId5" imgW="1798269" imgH="388589"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5373688"/>
                        <a:ext cx="4495800"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Text Box 6"/>
          <p:cNvSpPr txBox="1">
            <a:spLocks noChangeArrowheads="1"/>
          </p:cNvSpPr>
          <p:nvPr/>
        </p:nvSpPr>
        <p:spPr bwMode="auto">
          <a:xfrm>
            <a:off x="323850" y="908050"/>
            <a:ext cx="853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sz="3200">
                <a:solidFill>
                  <a:schemeClr val="tx1"/>
                </a:solidFill>
              </a:rPr>
              <a:t>在该瞬时 </a:t>
            </a:r>
            <a:r>
              <a:rPr kumimoji="1" lang="en-US" altLang="zh-CN" sz="3200" i="1">
                <a:solidFill>
                  <a:schemeClr val="tx1"/>
                </a:solidFill>
              </a:rPr>
              <a:t>t </a:t>
            </a:r>
            <a:r>
              <a:rPr kumimoji="1" lang="en-US" altLang="zh-CN" sz="3200">
                <a:solidFill>
                  <a:schemeClr val="tx1"/>
                </a:solidFill>
              </a:rPr>
              <a:t>, </a:t>
            </a:r>
            <a:r>
              <a:rPr kumimoji="1" lang="zh-CN" altLang="en-US" sz="3200">
                <a:solidFill>
                  <a:schemeClr val="tx1"/>
                </a:solidFill>
              </a:rPr>
              <a:t>通过整个线圈所围面积的磁通量为</a:t>
            </a:r>
            <a:endParaRPr kumimoji="1" lang="zh-CN" altLang="en-US" sz="3200">
              <a:solidFill>
                <a:schemeClr val="tx1"/>
              </a:solidFill>
              <a:sym typeface="Wingdings" pitchFamily="2" charset="2"/>
            </a:endParaRPr>
          </a:p>
        </p:txBody>
      </p:sp>
      <p:graphicFrame>
        <p:nvGraphicFramePr>
          <p:cNvPr id="11266" name="Object 7"/>
          <p:cNvGraphicFramePr>
            <a:graphicFrameLocks noChangeAspect="1"/>
          </p:cNvGraphicFramePr>
          <p:nvPr/>
        </p:nvGraphicFramePr>
        <p:xfrm>
          <a:off x="539750" y="1916113"/>
          <a:ext cx="8255000" cy="1114425"/>
        </p:xfrm>
        <a:graphic>
          <a:graphicData uri="http://schemas.openxmlformats.org/presentationml/2006/ole">
            <mc:AlternateContent xmlns:mc="http://schemas.openxmlformats.org/markup-compatibility/2006">
              <mc:Choice xmlns:v="urn:schemas-microsoft-com:vml" Requires="v">
                <p:oleObj spid="_x0000_s11302" name="公式" r:id="rId3" imgW="3116639" imgH="426648" progId="Equation.3">
                  <p:embed/>
                </p:oleObj>
              </mc:Choice>
              <mc:Fallback>
                <p:oleObj name="公式" r:id="rId3" imgW="3116639" imgH="426648"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16113"/>
                        <a:ext cx="82550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Text Box 8"/>
          <p:cNvSpPr txBox="1">
            <a:spLocks noChangeArrowheads="1"/>
          </p:cNvSpPr>
          <p:nvPr/>
        </p:nvSpPr>
        <p:spPr bwMode="auto">
          <a:xfrm>
            <a:off x="395288" y="3357563"/>
            <a:ext cx="8305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sz="3200">
                <a:solidFill>
                  <a:schemeClr val="tx1"/>
                </a:solidFill>
              </a:rPr>
              <a:t>线圈内的感应电动势为</a:t>
            </a:r>
            <a:endParaRPr kumimoji="1" lang="zh-CN" altLang="en-US" sz="3200">
              <a:solidFill>
                <a:schemeClr val="tx1"/>
              </a:solidFill>
              <a:sym typeface="Wingdings" pitchFamily="2" charset="2"/>
            </a:endParaRPr>
          </a:p>
        </p:txBody>
      </p:sp>
      <p:graphicFrame>
        <p:nvGraphicFramePr>
          <p:cNvPr id="11267" name="Object 9"/>
          <p:cNvGraphicFramePr>
            <a:graphicFrameLocks noChangeAspect="1"/>
          </p:cNvGraphicFramePr>
          <p:nvPr/>
        </p:nvGraphicFramePr>
        <p:xfrm>
          <a:off x="1042988" y="4076700"/>
          <a:ext cx="7391400" cy="2351088"/>
        </p:xfrm>
        <a:graphic>
          <a:graphicData uri="http://schemas.openxmlformats.org/presentationml/2006/ole">
            <mc:AlternateContent xmlns:mc="http://schemas.openxmlformats.org/markup-compatibility/2006">
              <mc:Choice xmlns:v="urn:schemas-microsoft-com:vml" Requires="v">
                <p:oleObj spid="_x0000_s11303" name="公式" r:id="rId5" imgW="2544993" imgH="884002" progId="Equation.3">
                  <p:embed/>
                </p:oleObj>
              </mc:Choice>
              <mc:Fallback>
                <p:oleObj name="公式" r:id="rId5" imgW="2544993" imgH="884002"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076700"/>
                        <a:ext cx="7391400" cy="235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290" name="Object 3"/>
          <p:cNvGraphicFramePr>
            <a:graphicFrameLocks noChangeAspect="1"/>
          </p:cNvGraphicFramePr>
          <p:nvPr/>
        </p:nvGraphicFramePr>
        <p:xfrm>
          <a:off x="1042988" y="836613"/>
          <a:ext cx="6913562" cy="1462087"/>
        </p:xfrm>
        <a:graphic>
          <a:graphicData uri="http://schemas.openxmlformats.org/presentationml/2006/ole">
            <mc:AlternateContent xmlns:mc="http://schemas.openxmlformats.org/markup-compatibility/2006">
              <mc:Choice xmlns:v="urn:schemas-microsoft-com:vml" Requires="v">
                <p:oleObj spid="_x0000_s12310" name="Equation" r:id="rId3" imgW="1859362" imgH="426648" progId="Equation.DSMT4">
                  <p:embed/>
                </p:oleObj>
              </mc:Choice>
              <mc:Fallback>
                <p:oleObj name="Equation" r:id="rId3" imgW="1859362" imgH="426648"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836613"/>
                        <a:ext cx="6913562" cy="146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 name="Rectangle 4"/>
          <p:cNvSpPr>
            <a:spLocks noChangeArrowheads="1"/>
          </p:cNvSpPr>
          <p:nvPr/>
        </p:nvSpPr>
        <p:spPr bwMode="auto">
          <a:xfrm>
            <a:off x="323850" y="3068638"/>
            <a:ext cx="8569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sz="3200">
                <a:solidFill>
                  <a:schemeClr val="tx1"/>
                </a:solidFill>
              </a:rPr>
              <a:t>线圈内的</a:t>
            </a:r>
            <a:r>
              <a:rPr kumimoji="1" lang="zh-CN" altLang="en-US" sz="3200">
                <a:solidFill>
                  <a:srgbClr val="FF3300"/>
                </a:solidFill>
              </a:rPr>
              <a:t>感应电动势</a:t>
            </a:r>
            <a:r>
              <a:rPr kumimoji="1" lang="zh-CN" altLang="en-US" sz="3200">
                <a:solidFill>
                  <a:schemeClr val="tx1"/>
                </a:solidFill>
              </a:rPr>
              <a:t>随时间按</a:t>
            </a:r>
            <a:r>
              <a:rPr kumimoji="1" lang="zh-CN" altLang="en-US" sz="3200">
                <a:solidFill>
                  <a:srgbClr val="0000FF"/>
                </a:solidFill>
              </a:rPr>
              <a:t>余弦规律</a:t>
            </a:r>
            <a:r>
              <a:rPr kumimoji="1" lang="zh-CN" altLang="en-US" sz="3200">
                <a:solidFill>
                  <a:schemeClr val="tx1"/>
                </a:solidFill>
              </a:rPr>
              <a:t>变化，</a:t>
            </a:r>
          </a:p>
        </p:txBody>
      </p:sp>
      <p:sp>
        <p:nvSpPr>
          <p:cNvPr id="12292" name="Rectangle 6"/>
          <p:cNvSpPr>
            <a:spLocks noChangeArrowheads="1"/>
          </p:cNvSpPr>
          <p:nvPr/>
        </p:nvSpPr>
        <p:spPr bwMode="auto">
          <a:xfrm>
            <a:off x="323850" y="3860800"/>
            <a:ext cx="8424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sz="3200">
                <a:solidFill>
                  <a:schemeClr val="tx1"/>
                </a:solidFill>
              </a:rPr>
              <a:t>其方向也随余弦值的正负作逆时针、顺时针</a:t>
            </a:r>
          </a:p>
        </p:txBody>
      </p:sp>
      <p:sp>
        <p:nvSpPr>
          <p:cNvPr id="12293" name="Rectangle 8"/>
          <p:cNvSpPr>
            <a:spLocks noChangeArrowheads="1"/>
          </p:cNvSpPr>
          <p:nvPr/>
        </p:nvSpPr>
        <p:spPr bwMode="auto">
          <a:xfrm>
            <a:off x="468313" y="4724400"/>
            <a:ext cx="3527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sz="3200">
                <a:solidFill>
                  <a:schemeClr val="tx1"/>
                </a:solidFill>
              </a:rPr>
              <a:t>转向的变化。</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14313" y="1714500"/>
            <a:ext cx="8534400" cy="5010150"/>
          </a:xfrm>
        </p:spPr>
        <p:txBody>
          <a:bodyPr/>
          <a:lstStyle/>
          <a:p>
            <a:pPr eaLnBrk="1" hangingPunct="1">
              <a:lnSpc>
                <a:spcPct val="120000"/>
              </a:lnSpc>
              <a:defRPr/>
            </a:pPr>
            <a:r>
              <a:rPr lang="en-US" altLang="zh-CN" sz="2400" dirty="0" smtClean="0">
                <a:latin typeface="Times New Roman" pitchFamily="18" charset="0"/>
                <a:ea typeface="+mj-ea"/>
                <a:cs typeface="Times New Roman" pitchFamily="18" charset="0"/>
              </a:rPr>
              <a:t>1820</a:t>
            </a:r>
            <a:r>
              <a:rPr lang="zh-CN" altLang="en-US" sz="2400" dirty="0" smtClean="0">
                <a:latin typeface="Times New Roman" pitchFamily="18" charset="0"/>
                <a:ea typeface="+mj-ea"/>
                <a:cs typeface="Times New Roman" pitchFamily="18" charset="0"/>
              </a:rPr>
              <a:t>年，</a:t>
            </a:r>
            <a:r>
              <a:rPr kumimoji="1" lang="zh-CN" altLang="en-US" sz="2400" b="1" dirty="0" smtClean="0">
                <a:latin typeface="Times New Roman" pitchFamily="18" charset="0"/>
                <a:ea typeface="+mj-ea"/>
                <a:cs typeface="Times New Roman" pitchFamily="18" charset="0"/>
              </a:rPr>
              <a:t>奥斯特发现电流的磁效应，即电流本身可以产生磁场，这从一个侧面揭示了电和磁的联系。那么，磁能否生电？许多科学家开始对这一问题进行探索和研究。</a:t>
            </a:r>
          </a:p>
          <a:p>
            <a:pPr eaLnBrk="1" hangingPunct="1">
              <a:lnSpc>
                <a:spcPct val="120000"/>
              </a:lnSpc>
              <a:defRPr/>
            </a:pPr>
            <a:r>
              <a:rPr lang="zh-CN" altLang="en-US" sz="2400" b="1" dirty="0" smtClean="0">
                <a:latin typeface="Times New Roman" pitchFamily="18" charset="0"/>
                <a:ea typeface="+mj-ea"/>
                <a:cs typeface="Times New Roman" pitchFamily="18" charset="0"/>
              </a:rPr>
              <a:t>法拉第认为自然界具有对称性，深信磁生电一定会成功，并决心用精确的实验来验证。从</a:t>
            </a:r>
            <a:r>
              <a:rPr lang="en-US" altLang="zh-CN" sz="2400" b="1" dirty="0" smtClean="0">
                <a:latin typeface="Times New Roman" pitchFamily="18" charset="0"/>
                <a:ea typeface="+mj-ea"/>
                <a:cs typeface="Times New Roman" pitchFamily="18" charset="0"/>
              </a:rPr>
              <a:t>1821</a:t>
            </a:r>
            <a:r>
              <a:rPr lang="zh-CN" altLang="en-US" sz="2400" b="1" dirty="0" smtClean="0">
                <a:latin typeface="Times New Roman" pitchFamily="18" charset="0"/>
                <a:ea typeface="+mj-ea"/>
                <a:cs typeface="Times New Roman" pitchFamily="18" charset="0"/>
              </a:rPr>
              <a:t>年开始，反复试验，经过十年失败与努力，在人类历史上第一个发现了磁生电流的方法，这是一个划时代的发现。理论上，揭示了电和磁的关系，是电磁理论重要组成部分。实际应用中，为人类获取电能开辟了道路，使得电气化时代的实现成为可能。法拉第将电磁感应现象分为几种情况，那么产生的感应电动势与什么有关？经过二十年的研究，直到</a:t>
            </a:r>
            <a:r>
              <a:rPr lang="en-US" altLang="zh-CN" sz="2400" b="1" dirty="0" smtClean="0">
                <a:latin typeface="Times New Roman" pitchFamily="18" charset="0"/>
                <a:ea typeface="+mj-ea"/>
                <a:cs typeface="Times New Roman" pitchFamily="18" charset="0"/>
              </a:rPr>
              <a:t>1851</a:t>
            </a:r>
            <a:r>
              <a:rPr lang="zh-CN" altLang="en-US" sz="2400" b="1" dirty="0" smtClean="0">
                <a:latin typeface="Times New Roman" pitchFamily="18" charset="0"/>
                <a:ea typeface="+mj-ea"/>
                <a:cs typeface="Times New Roman" pitchFamily="18" charset="0"/>
              </a:rPr>
              <a:t>年才建立法拉第电磁感应定律。</a:t>
            </a:r>
          </a:p>
        </p:txBody>
      </p:sp>
      <p:sp>
        <p:nvSpPr>
          <p:cNvPr id="3" name="Rectangle 3"/>
          <p:cNvSpPr txBox="1">
            <a:spLocks noChangeArrowheads="1"/>
          </p:cNvSpPr>
          <p:nvPr/>
        </p:nvSpPr>
        <p:spPr bwMode="auto">
          <a:xfrm>
            <a:off x="214313" y="928688"/>
            <a:ext cx="8642350" cy="676275"/>
          </a:xfrm>
          <a:prstGeom prst="rect">
            <a:avLst/>
          </a:prstGeom>
          <a:noFill/>
          <a:ln w="9525">
            <a:noFill/>
            <a:miter lim="800000"/>
            <a:headEnd/>
            <a:tailEnd/>
          </a:ln>
        </p:spPr>
        <p:txBody>
          <a:bodyPr/>
          <a:lstStyle/>
          <a:p>
            <a:pPr marL="342900" indent="-342900">
              <a:spcBef>
                <a:spcPct val="20000"/>
              </a:spcBef>
              <a:defRPr/>
            </a:pPr>
            <a:r>
              <a:rPr kumimoji="1" lang="zh-CN" altLang="en-US" sz="3200" kern="0" dirty="0">
                <a:solidFill>
                  <a:schemeClr val="tx1"/>
                </a:solidFill>
                <a:ea typeface="楷体_GB2312" pitchFamily="49" charset="-122"/>
              </a:rPr>
              <a:t>   </a:t>
            </a:r>
            <a:r>
              <a:rPr kumimoji="1" lang="zh-CN" altLang="en-US" kern="0" dirty="0">
                <a:solidFill>
                  <a:schemeClr val="tx1"/>
                </a:solidFill>
                <a:ea typeface="楷体_GB2312" pitchFamily="49" charset="-122"/>
              </a:rPr>
              <a:t>由对称性  人们会问</a:t>
            </a:r>
            <a:r>
              <a:rPr kumimoji="1" lang="zh-CN" altLang="en-US" kern="0" dirty="0">
                <a:solidFill>
                  <a:srgbClr val="3333CC"/>
                </a:solidFill>
                <a:ea typeface="楷体_GB2312" pitchFamily="49" charset="-122"/>
              </a:rPr>
              <a:t>：</a:t>
            </a:r>
          </a:p>
        </p:txBody>
      </p:sp>
      <p:sp>
        <p:nvSpPr>
          <p:cNvPr id="65540" name="Rectangle 5"/>
          <p:cNvSpPr>
            <a:spLocks noChangeArrowheads="1"/>
          </p:cNvSpPr>
          <p:nvPr/>
        </p:nvSpPr>
        <p:spPr bwMode="auto">
          <a:xfrm>
            <a:off x="500063" y="285750"/>
            <a:ext cx="807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spcBef>
                <a:spcPct val="50000"/>
              </a:spcBef>
            </a:pPr>
            <a:r>
              <a:rPr kumimoji="1" lang="zh-CN" altLang="en-US">
                <a:solidFill>
                  <a:schemeClr val="tx1"/>
                </a:solidFill>
                <a:ea typeface="楷体_GB2312" pitchFamily="49" charset="-122"/>
              </a:rPr>
              <a:t>奥斯特发现</a:t>
            </a:r>
            <a:r>
              <a:rPr kumimoji="1" lang="en-US" altLang="zh-CN">
                <a:solidFill>
                  <a:schemeClr val="tx1"/>
                </a:solidFill>
                <a:ea typeface="楷体_GB2312" pitchFamily="49" charset="-122"/>
              </a:rPr>
              <a:t>:         I             B</a:t>
            </a:r>
          </a:p>
        </p:txBody>
      </p:sp>
      <p:sp>
        <p:nvSpPr>
          <p:cNvPr id="65541" name="AutoShape 6"/>
          <p:cNvSpPr>
            <a:spLocks noChangeArrowheads="1"/>
          </p:cNvSpPr>
          <p:nvPr/>
        </p:nvSpPr>
        <p:spPr bwMode="auto">
          <a:xfrm>
            <a:off x="3571875" y="428625"/>
            <a:ext cx="863600" cy="288925"/>
          </a:xfrm>
          <a:prstGeom prst="rightArrow">
            <a:avLst>
              <a:gd name="adj1" fmla="val 50000"/>
              <a:gd name="adj2" fmla="val 74725"/>
            </a:avLst>
          </a:prstGeom>
          <a:solidFill>
            <a:srgbClr val="0000FF"/>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5542" name="Line 7"/>
          <p:cNvSpPr>
            <a:spLocks noChangeShapeType="1"/>
          </p:cNvSpPr>
          <p:nvPr/>
        </p:nvSpPr>
        <p:spPr bwMode="auto">
          <a:xfrm>
            <a:off x="4572000" y="357188"/>
            <a:ext cx="2889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43" name="AutoShape 8"/>
          <p:cNvSpPr>
            <a:spLocks noChangeArrowheads="1"/>
          </p:cNvSpPr>
          <p:nvPr/>
        </p:nvSpPr>
        <p:spPr bwMode="auto">
          <a:xfrm>
            <a:off x="4572000" y="1143000"/>
            <a:ext cx="863600" cy="288925"/>
          </a:xfrm>
          <a:prstGeom prst="rightArrow">
            <a:avLst>
              <a:gd name="adj1" fmla="val 50000"/>
              <a:gd name="adj2" fmla="val 74725"/>
            </a:avLst>
          </a:prstGeom>
          <a:solidFill>
            <a:srgbClr val="0000FF"/>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65544" name="Rectangle 10"/>
          <p:cNvSpPr>
            <a:spLocks noChangeArrowheads="1"/>
          </p:cNvSpPr>
          <p:nvPr/>
        </p:nvSpPr>
        <p:spPr bwMode="auto">
          <a:xfrm>
            <a:off x="4000500" y="928688"/>
            <a:ext cx="3889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a:solidFill>
                  <a:srgbClr val="3333CC"/>
                </a:solidFill>
                <a:ea typeface="楷体_GB2312" pitchFamily="49" charset="-122"/>
              </a:rPr>
              <a:t>B              I  ?</a:t>
            </a:r>
          </a:p>
        </p:txBody>
      </p:sp>
      <p:sp>
        <p:nvSpPr>
          <p:cNvPr id="65545" name="Line 11"/>
          <p:cNvSpPr>
            <a:spLocks noChangeShapeType="1"/>
          </p:cNvSpPr>
          <p:nvPr/>
        </p:nvSpPr>
        <p:spPr bwMode="auto">
          <a:xfrm>
            <a:off x="4071938" y="1000125"/>
            <a:ext cx="2889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95288" y="765175"/>
            <a:ext cx="53340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sz="3200">
                <a:solidFill>
                  <a:srgbClr val="FF0000"/>
                </a:solidFill>
              </a:rPr>
              <a:t>[</a:t>
            </a:r>
            <a:r>
              <a:rPr kumimoji="1" lang="zh-CN" altLang="en-US" sz="3200">
                <a:solidFill>
                  <a:srgbClr val="FF0000"/>
                </a:solidFill>
              </a:rPr>
              <a:t>例</a:t>
            </a:r>
            <a:r>
              <a:rPr kumimoji="1" lang="en-US" altLang="zh-CN" sz="3200">
                <a:solidFill>
                  <a:srgbClr val="FF0000"/>
                </a:solidFill>
              </a:rPr>
              <a:t>2]</a:t>
            </a:r>
            <a:r>
              <a:rPr kumimoji="1" lang="en-US" altLang="zh-CN" sz="3200">
                <a:solidFill>
                  <a:schemeClr val="tx1"/>
                </a:solidFill>
              </a:rPr>
              <a:t>   </a:t>
            </a:r>
            <a:r>
              <a:rPr kumimoji="1" lang="zh-CN" altLang="en-US" sz="3200">
                <a:solidFill>
                  <a:schemeClr val="tx1"/>
                </a:solidFill>
              </a:rPr>
              <a:t>一长直导线中通有交变电流 </a:t>
            </a:r>
            <a:r>
              <a:rPr kumimoji="1" lang="en-US" altLang="zh-CN" sz="3200" i="1">
                <a:solidFill>
                  <a:schemeClr val="tx1"/>
                </a:solidFill>
              </a:rPr>
              <a:t>I </a:t>
            </a:r>
            <a:r>
              <a:rPr kumimoji="1" lang="zh-CN" altLang="en-US" sz="3200">
                <a:solidFill>
                  <a:schemeClr val="tx1"/>
                </a:solidFill>
              </a:rPr>
              <a:t>。在长直导线旁平行放置一矩形</a:t>
            </a:r>
            <a:r>
              <a:rPr kumimoji="1" lang="zh-CN" altLang="en-US" sz="3200">
                <a:solidFill>
                  <a:srgbClr val="FF3300"/>
                </a:solidFill>
              </a:rPr>
              <a:t>运动</a:t>
            </a:r>
            <a:r>
              <a:rPr kumimoji="1" lang="zh-CN" altLang="en-US" sz="3200">
                <a:solidFill>
                  <a:schemeClr val="tx1"/>
                </a:solidFill>
              </a:rPr>
              <a:t>线圈，线圈与直导线在同一平面内。已知线圈长为</a:t>
            </a:r>
            <a:r>
              <a:rPr kumimoji="1" lang="en-US" altLang="zh-CN" sz="3200" i="1">
                <a:solidFill>
                  <a:schemeClr val="tx1"/>
                </a:solidFill>
              </a:rPr>
              <a:t>l</a:t>
            </a:r>
            <a:r>
              <a:rPr kumimoji="1" lang="zh-CN" altLang="en-US" sz="3200">
                <a:solidFill>
                  <a:schemeClr val="tx1"/>
                </a:solidFill>
              </a:rPr>
              <a:t>，宽为 </a:t>
            </a:r>
            <a:r>
              <a:rPr kumimoji="1" lang="en-US" altLang="zh-CN" sz="3200" i="1">
                <a:solidFill>
                  <a:schemeClr val="tx1"/>
                </a:solidFill>
              </a:rPr>
              <a:t>b</a:t>
            </a:r>
            <a:r>
              <a:rPr kumimoji="1" lang="zh-CN" altLang="en-US" sz="3200">
                <a:solidFill>
                  <a:schemeClr val="tx1"/>
                </a:solidFill>
              </a:rPr>
              <a:t>，求线圈近直线的一边离直导线的距离为 </a:t>
            </a:r>
            <a:r>
              <a:rPr kumimoji="1" lang="en-US" altLang="zh-CN" sz="3200" i="1">
                <a:solidFill>
                  <a:schemeClr val="tx1"/>
                </a:solidFill>
              </a:rPr>
              <a:t>d </a:t>
            </a:r>
            <a:r>
              <a:rPr kumimoji="1" lang="zh-CN" altLang="en-US" sz="3200">
                <a:solidFill>
                  <a:schemeClr val="tx1"/>
                </a:solidFill>
              </a:rPr>
              <a:t>瞬时线圈中的</a:t>
            </a:r>
            <a:r>
              <a:rPr kumimoji="1" lang="zh-CN" altLang="en-US" sz="3200">
                <a:solidFill>
                  <a:srgbClr val="FF0000"/>
                </a:solidFill>
              </a:rPr>
              <a:t>感应电动势</a:t>
            </a:r>
            <a:r>
              <a:rPr kumimoji="1" lang="zh-CN" altLang="en-US" sz="3200">
                <a:solidFill>
                  <a:schemeClr val="tx1"/>
                </a:solidFill>
              </a:rPr>
              <a:t>。</a:t>
            </a:r>
          </a:p>
        </p:txBody>
      </p:sp>
      <p:sp>
        <p:nvSpPr>
          <p:cNvPr id="71683" name="Rectangle 3"/>
          <p:cNvSpPr>
            <a:spLocks noChangeArrowheads="1"/>
          </p:cNvSpPr>
          <p:nvPr/>
        </p:nvSpPr>
        <p:spPr bwMode="auto">
          <a:xfrm>
            <a:off x="6300788" y="549275"/>
            <a:ext cx="71437" cy="5975350"/>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1684" name="Rectangle 4"/>
          <p:cNvSpPr>
            <a:spLocks noChangeArrowheads="1"/>
          </p:cNvSpPr>
          <p:nvPr/>
        </p:nvSpPr>
        <p:spPr bwMode="auto">
          <a:xfrm>
            <a:off x="7092950" y="2060575"/>
            <a:ext cx="1223963" cy="2735263"/>
          </a:xfrm>
          <a:prstGeom prst="rect">
            <a:avLst/>
          </a:prstGeom>
          <a:solidFill>
            <a:schemeClr val="accent1"/>
          </a:solidFill>
          <a:ln w="28575">
            <a:solidFill>
              <a:srgbClr val="0000FF"/>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1685" name="Line 5"/>
          <p:cNvSpPr>
            <a:spLocks noChangeShapeType="1"/>
          </p:cNvSpPr>
          <p:nvPr/>
        </p:nvSpPr>
        <p:spPr bwMode="auto">
          <a:xfrm flipV="1">
            <a:off x="7092950" y="16287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86" name="Line 6"/>
          <p:cNvSpPr>
            <a:spLocks noChangeShapeType="1"/>
          </p:cNvSpPr>
          <p:nvPr/>
        </p:nvSpPr>
        <p:spPr bwMode="auto">
          <a:xfrm flipV="1">
            <a:off x="8316913" y="16287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87" name="Line 7"/>
          <p:cNvSpPr>
            <a:spLocks noChangeShapeType="1"/>
          </p:cNvSpPr>
          <p:nvPr/>
        </p:nvSpPr>
        <p:spPr bwMode="auto">
          <a:xfrm>
            <a:off x="7885113" y="177323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88" name="Line 8"/>
          <p:cNvSpPr>
            <a:spLocks noChangeShapeType="1"/>
          </p:cNvSpPr>
          <p:nvPr/>
        </p:nvSpPr>
        <p:spPr bwMode="auto">
          <a:xfrm>
            <a:off x="6877050" y="17732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89" name="Line 9"/>
          <p:cNvSpPr>
            <a:spLocks noChangeShapeType="1"/>
          </p:cNvSpPr>
          <p:nvPr/>
        </p:nvSpPr>
        <p:spPr bwMode="auto">
          <a:xfrm flipH="1">
            <a:off x="7092950" y="17732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0" name="Line 10"/>
          <p:cNvSpPr>
            <a:spLocks noChangeShapeType="1"/>
          </p:cNvSpPr>
          <p:nvPr/>
        </p:nvSpPr>
        <p:spPr bwMode="auto">
          <a:xfrm flipH="1">
            <a:off x="6372225" y="17732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1" name="Rectangle 11"/>
          <p:cNvSpPr>
            <a:spLocks noChangeArrowheads="1"/>
          </p:cNvSpPr>
          <p:nvPr/>
        </p:nvSpPr>
        <p:spPr bwMode="auto">
          <a:xfrm>
            <a:off x="7524750" y="148431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b</a:t>
            </a:r>
          </a:p>
        </p:txBody>
      </p:sp>
      <p:sp>
        <p:nvSpPr>
          <p:cNvPr id="71692" name="Rectangle 12"/>
          <p:cNvSpPr>
            <a:spLocks noChangeArrowheads="1"/>
          </p:cNvSpPr>
          <p:nvPr/>
        </p:nvSpPr>
        <p:spPr bwMode="auto">
          <a:xfrm>
            <a:off x="6569075" y="1412875"/>
            <a:ext cx="595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d</a:t>
            </a:r>
          </a:p>
        </p:txBody>
      </p:sp>
      <p:sp>
        <p:nvSpPr>
          <p:cNvPr id="71693" name="Line 13"/>
          <p:cNvSpPr>
            <a:spLocks noChangeShapeType="1"/>
          </p:cNvSpPr>
          <p:nvPr/>
        </p:nvSpPr>
        <p:spPr bwMode="auto">
          <a:xfrm>
            <a:off x="8243888" y="206057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94" name="Line 14"/>
          <p:cNvSpPr>
            <a:spLocks noChangeShapeType="1"/>
          </p:cNvSpPr>
          <p:nvPr/>
        </p:nvSpPr>
        <p:spPr bwMode="auto">
          <a:xfrm>
            <a:off x="8172450" y="4797425"/>
            <a:ext cx="503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95" name="Line 15"/>
          <p:cNvSpPr>
            <a:spLocks noChangeShapeType="1"/>
          </p:cNvSpPr>
          <p:nvPr/>
        </p:nvSpPr>
        <p:spPr bwMode="auto">
          <a:xfrm flipV="1">
            <a:off x="8532813" y="2060575"/>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6" name="Line 16"/>
          <p:cNvSpPr>
            <a:spLocks noChangeShapeType="1"/>
          </p:cNvSpPr>
          <p:nvPr/>
        </p:nvSpPr>
        <p:spPr bwMode="auto">
          <a:xfrm>
            <a:off x="8532813" y="3644900"/>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7" name="Rectangle 17"/>
          <p:cNvSpPr>
            <a:spLocks noChangeArrowheads="1"/>
          </p:cNvSpPr>
          <p:nvPr/>
        </p:nvSpPr>
        <p:spPr bwMode="auto">
          <a:xfrm>
            <a:off x="8388350" y="314166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l</a:t>
            </a:r>
          </a:p>
        </p:txBody>
      </p:sp>
      <p:sp>
        <p:nvSpPr>
          <p:cNvPr id="71698" name="Rectangle 18"/>
          <p:cNvSpPr>
            <a:spLocks noChangeArrowheads="1"/>
          </p:cNvSpPr>
          <p:nvPr/>
        </p:nvSpPr>
        <p:spPr bwMode="auto">
          <a:xfrm>
            <a:off x="5867400" y="2924175"/>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i="1">
                <a:solidFill>
                  <a:schemeClr val="tx1"/>
                </a:solidFill>
              </a:rPr>
              <a:t>I</a:t>
            </a:r>
          </a:p>
        </p:txBody>
      </p:sp>
      <p:sp>
        <p:nvSpPr>
          <p:cNvPr id="71699" name="Line 19"/>
          <p:cNvSpPr>
            <a:spLocks noChangeShapeType="1"/>
          </p:cNvSpPr>
          <p:nvPr/>
        </p:nvSpPr>
        <p:spPr bwMode="auto">
          <a:xfrm flipV="1">
            <a:off x="6300788" y="2924175"/>
            <a:ext cx="0" cy="72072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0" name="Line 20"/>
          <p:cNvSpPr>
            <a:spLocks noChangeShapeType="1"/>
          </p:cNvSpPr>
          <p:nvPr/>
        </p:nvSpPr>
        <p:spPr bwMode="auto">
          <a:xfrm>
            <a:off x="8316913" y="3213100"/>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1" name="Rectangle 23"/>
          <p:cNvSpPr>
            <a:spLocks noChangeArrowheads="1"/>
          </p:cNvSpPr>
          <p:nvPr/>
        </p:nvSpPr>
        <p:spPr bwMode="auto">
          <a:xfrm>
            <a:off x="8756650" y="27082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en-US" altLang="zh-CN" sz="3200">
                <a:solidFill>
                  <a:schemeClr val="tx1"/>
                </a:solidFill>
              </a:rPr>
              <a:t>v</a:t>
            </a:r>
          </a:p>
        </p:txBody>
      </p:sp>
      <p:sp>
        <p:nvSpPr>
          <p:cNvPr id="71702" name="Line 24"/>
          <p:cNvSpPr>
            <a:spLocks noChangeShapeType="1"/>
          </p:cNvSpPr>
          <p:nvPr/>
        </p:nvSpPr>
        <p:spPr bwMode="auto">
          <a:xfrm>
            <a:off x="8820150" y="2852738"/>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314" name="Object 4"/>
          <p:cNvGraphicFramePr>
            <a:graphicFrameLocks noGrp="1" noChangeAspect="1"/>
          </p:cNvGraphicFramePr>
          <p:nvPr>
            <p:ph idx="1"/>
          </p:nvPr>
        </p:nvGraphicFramePr>
        <p:xfrm>
          <a:off x="1187450" y="908050"/>
          <a:ext cx="7056438" cy="1169988"/>
        </p:xfrm>
        <a:graphic>
          <a:graphicData uri="http://schemas.openxmlformats.org/presentationml/2006/ole">
            <mc:AlternateContent xmlns:mc="http://schemas.openxmlformats.org/markup-compatibility/2006">
              <mc:Choice xmlns:v="urn:schemas-microsoft-com:vml" Requires="v">
                <p:oleObj spid="_x0000_s13369" name="Equation" r:id="rId3" imgW="2598315" imgH="426648" progId="Equation.DSMT4">
                  <p:embed/>
                </p:oleObj>
              </mc:Choice>
              <mc:Fallback>
                <p:oleObj name="Equation" r:id="rId3" imgW="2598315" imgH="426648" progId="Equation.DSMT4">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908050"/>
                        <a:ext cx="7056438" cy="116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10"/>
          <p:cNvGraphicFramePr>
            <a:graphicFrameLocks noChangeAspect="1"/>
          </p:cNvGraphicFramePr>
          <p:nvPr>
            <p:extLst>
              <p:ext uri="{D42A27DB-BD31-4B8C-83A1-F6EECF244321}">
                <p14:modId xmlns:p14="http://schemas.microsoft.com/office/powerpoint/2010/main" val="3504217899"/>
              </p:ext>
            </p:extLst>
          </p:nvPr>
        </p:nvGraphicFramePr>
        <p:xfrm>
          <a:off x="560388" y="2846388"/>
          <a:ext cx="8289925" cy="1595437"/>
        </p:xfrm>
        <a:graphic>
          <a:graphicData uri="http://schemas.openxmlformats.org/presentationml/2006/ole">
            <mc:AlternateContent xmlns:mc="http://schemas.openxmlformats.org/markup-compatibility/2006">
              <mc:Choice xmlns:v="urn:schemas-microsoft-com:vml" Requires="v">
                <p:oleObj spid="_x0000_s13370" name="Equation" r:id="rId5" imgW="3047760" imgH="583920" progId="Equation.DSMT4">
                  <p:embed/>
                </p:oleObj>
              </mc:Choice>
              <mc:Fallback>
                <p:oleObj name="Equation" r:id="rId5" imgW="3047760" imgH="583920" progId="Equation.DSMT4">
                  <p:embed/>
                  <p:pic>
                    <p:nvPicPr>
                      <p:cNvPr id="0" name="Picture 19"/>
                      <p:cNvPicPr>
                        <a:picLocks noChangeAspect="1" noChangeArrowheads="1"/>
                      </p:cNvPicPr>
                      <p:nvPr/>
                    </p:nvPicPr>
                    <p:blipFill>
                      <a:blip r:embed="rId6"/>
                      <a:srcRect/>
                      <a:stretch>
                        <a:fillRect/>
                      </a:stretch>
                    </p:blipFill>
                    <p:spPr bwMode="auto">
                      <a:xfrm>
                        <a:off x="560388" y="2846388"/>
                        <a:ext cx="8289925" cy="159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1"/>
          <p:cNvGraphicFramePr>
            <a:graphicFrameLocks noChangeAspect="1"/>
          </p:cNvGraphicFramePr>
          <p:nvPr/>
        </p:nvGraphicFramePr>
        <p:xfrm>
          <a:off x="5143500" y="4429125"/>
          <a:ext cx="1703388" cy="747713"/>
        </p:xfrm>
        <a:graphic>
          <a:graphicData uri="http://schemas.openxmlformats.org/presentationml/2006/ole">
            <mc:AlternateContent xmlns:mc="http://schemas.openxmlformats.org/markup-compatibility/2006">
              <mc:Choice xmlns:v="urn:schemas-microsoft-com:vml" Requires="v">
                <p:oleObj spid="_x0000_s13371" name="Equation" r:id="rId7" imgW="520700" imgH="228600" progId="Equation.DSMT4">
                  <p:embed/>
                </p:oleObj>
              </mc:Choice>
              <mc:Fallback>
                <p:oleObj name="Equation" r:id="rId7" imgW="520700" imgH="228600" progId="Equation.DSMT4">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4429125"/>
                        <a:ext cx="1703388"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13"/>
          <p:cNvSpPr>
            <a:spLocks noChangeArrowheads="1"/>
          </p:cNvSpPr>
          <p:nvPr/>
        </p:nvSpPr>
        <p:spPr bwMode="auto">
          <a:xfrm>
            <a:off x="827088" y="5949950"/>
            <a:ext cx="6769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sz="3200">
                <a:solidFill>
                  <a:srgbClr val="FF3300"/>
                </a:solidFill>
              </a:rPr>
              <a:t>电动势为顺时针方向。</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468313" y="2492375"/>
            <a:ext cx="8077200" cy="1801813"/>
            <a:chOff x="432" y="449"/>
            <a:chExt cx="5088" cy="1135"/>
          </a:xfrm>
        </p:grpSpPr>
        <p:sp>
          <p:nvSpPr>
            <p:cNvPr id="72712" name="Text Box 3"/>
            <p:cNvSpPr txBox="1">
              <a:spLocks noChangeArrowheads="1"/>
            </p:cNvSpPr>
            <p:nvPr/>
          </p:nvSpPr>
          <p:spPr bwMode="auto">
            <a:xfrm>
              <a:off x="432" y="449"/>
              <a:ext cx="5088"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endParaRPr lang="en-US" altLang="zh-CN">
                <a:solidFill>
                  <a:srgbClr val="A50021"/>
                </a:solidFill>
              </a:endParaRPr>
            </a:p>
            <a:p>
              <a:pPr eaLnBrk="1" hangingPunct="1">
                <a:spcBef>
                  <a:spcPct val="50000"/>
                </a:spcBef>
              </a:pPr>
              <a:r>
                <a:rPr lang="en-US" altLang="zh-CN"/>
                <a:t> 1</a:t>
              </a:r>
              <a:r>
                <a:rPr lang="zh-CN" altLang="en-US"/>
                <a:t>）稳恒磁场中的导体运动 </a:t>
              </a:r>
              <a:r>
                <a:rPr lang="en-US" altLang="zh-CN"/>
                <a:t>,    </a:t>
              </a:r>
              <a:r>
                <a:rPr lang="zh-CN" altLang="en-US"/>
                <a:t>或者回路面积</a:t>
              </a:r>
            </a:p>
            <a:p>
              <a:pPr eaLnBrk="1" hangingPunct="1">
                <a:spcBef>
                  <a:spcPct val="50000"/>
                </a:spcBef>
              </a:pPr>
              <a:r>
                <a:rPr lang="zh-CN" altLang="en-US"/>
                <a:t>变化、取向变化等                动生电动势        </a:t>
              </a:r>
            </a:p>
          </p:txBody>
        </p:sp>
        <p:sp>
          <p:nvSpPr>
            <p:cNvPr id="72713" name="AutoShape 4"/>
            <p:cNvSpPr>
              <a:spLocks noChangeArrowheads="1"/>
            </p:cNvSpPr>
            <p:nvPr/>
          </p:nvSpPr>
          <p:spPr bwMode="auto">
            <a:xfrm>
              <a:off x="2400" y="1361"/>
              <a:ext cx="720" cy="144"/>
            </a:xfrm>
            <a:prstGeom prst="rightArrow">
              <a:avLst>
                <a:gd name="adj1" fmla="val 50000"/>
                <a:gd name="adj2" fmla="val 125000"/>
              </a:avLst>
            </a:prstGeom>
            <a:solidFill>
              <a:srgbClr val="FFCCFF"/>
            </a:solidFill>
            <a:ln w="28575">
              <a:solidFill>
                <a:srgbClr val="FF00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grpSp>
        <p:nvGrpSpPr>
          <p:cNvPr id="3" name="Group 5"/>
          <p:cNvGrpSpPr>
            <a:grpSpLocks/>
          </p:cNvGrpSpPr>
          <p:nvPr/>
        </p:nvGrpSpPr>
        <p:grpSpPr bwMode="auto">
          <a:xfrm>
            <a:off x="609600" y="4953000"/>
            <a:ext cx="7478713" cy="519113"/>
            <a:chOff x="905" y="1792"/>
            <a:chExt cx="4711" cy="327"/>
          </a:xfrm>
        </p:grpSpPr>
        <p:sp>
          <p:nvSpPr>
            <p:cNvPr id="72710" name="AutoShape 6"/>
            <p:cNvSpPr>
              <a:spLocks noChangeArrowheads="1"/>
            </p:cNvSpPr>
            <p:nvPr/>
          </p:nvSpPr>
          <p:spPr bwMode="auto">
            <a:xfrm>
              <a:off x="3449" y="1872"/>
              <a:ext cx="576" cy="144"/>
            </a:xfrm>
            <a:prstGeom prst="rightArrow">
              <a:avLst>
                <a:gd name="adj1" fmla="val 50000"/>
                <a:gd name="adj2" fmla="val 100000"/>
              </a:avLst>
            </a:prstGeom>
            <a:solidFill>
              <a:schemeClr val="accent1"/>
            </a:solidFill>
            <a:ln w="28575">
              <a:solidFill>
                <a:srgbClr val="0000FF"/>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2711" name="Rectangle 7"/>
            <p:cNvSpPr>
              <a:spLocks noChangeArrowheads="1"/>
            </p:cNvSpPr>
            <p:nvPr/>
          </p:nvSpPr>
          <p:spPr bwMode="auto">
            <a:xfrm>
              <a:off x="905" y="1792"/>
              <a:ext cx="47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t>2</a:t>
              </a:r>
              <a:r>
                <a:rPr lang="zh-CN" altLang="en-US"/>
                <a:t>）导体不动，磁场变化              感生电动势</a:t>
              </a:r>
            </a:p>
          </p:txBody>
        </p:sp>
      </p:grpSp>
      <p:sp>
        <p:nvSpPr>
          <p:cNvPr id="72708" name="Rectangle 8"/>
          <p:cNvSpPr>
            <a:spLocks noChangeArrowheads="1"/>
          </p:cNvSpPr>
          <p:nvPr/>
        </p:nvSpPr>
        <p:spPr bwMode="auto">
          <a:xfrm>
            <a:off x="539750" y="1628775"/>
            <a:ext cx="533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sz="3200"/>
              <a:t>引起磁通量变化的原因</a:t>
            </a:r>
            <a:r>
              <a:rPr lang="en-US" altLang="zh-CN" sz="3200"/>
              <a:t>?</a:t>
            </a:r>
          </a:p>
        </p:txBody>
      </p:sp>
      <p:sp>
        <p:nvSpPr>
          <p:cNvPr id="72709" name="Rectangle 9"/>
          <p:cNvSpPr>
            <a:spLocks noChangeArrowheads="1"/>
          </p:cNvSpPr>
          <p:nvPr/>
        </p:nvSpPr>
        <p:spPr bwMode="auto">
          <a:xfrm>
            <a:off x="900113" y="404813"/>
            <a:ext cx="741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hangingPunct="1"/>
            <a:r>
              <a:rPr lang="en-US" altLang="zh-CN" sz="3200">
                <a:ea typeface="楷体_GB2312" pitchFamily="49" charset="-122"/>
              </a:rPr>
              <a:t>§</a:t>
            </a:r>
            <a:r>
              <a:rPr lang="en-US" altLang="zh-CN" sz="3600"/>
              <a:t> 2   </a:t>
            </a:r>
            <a:r>
              <a:rPr lang="zh-CN" altLang="en-US" sz="3600"/>
              <a:t>动 生 电 动 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119813" name="ShockwaveFlash1" r:id="rId2" imgW="1828959" imgH="1828959"/>
        </mc:Choice>
        <mc:Fallback>
          <p:control name="ShockwaveFlash1" r:id="rId2" imgW="1828959" imgH="1828959">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49275"/>
                  <a:ext cx="7162800" cy="5334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36458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6" name="Text Box 2"/>
          <p:cNvSpPr txBox="1">
            <a:spLocks noChangeArrowheads="1"/>
          </p:cNvSpPr>
          <p:nvPr/>
        </p:nvSpPr>
        <p:spPr bwMode="auto">
          <a:xfrm>
            <a:off x="5715000" y="692150"/>
            <a:ext cx="34290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hangingPunct="1">
              <a:spcBef>
                <a:spcPct val="50000"/>
              </a:spcBef>
            </a:pPr>
            <a:r>
              <a:rPr lang="en-US" altLang="zh-CN" sz="3200" i="1">
                <a:solidFill>
                  <a:srgbClr val="0000F4"/>
                </a:solidFill>
                <a:ea typeface="方正姚体" pitchFamily="2" charset="-122"/>
              </a:rPr>
              <a:t>×    ×    ×    ×    ×</a:t>
            </a:r>
          </a:p>
          <a:p>
            <a:pPr algn="ctr" eaLnBrk="1" hangingPunct="1">
              <a:spcBef>
                <a:spcPct val="50000"/>
              </a:spcBef>
            </a:pPr>
            <a:r>
              <a:rPr lang="en-US" altLang="zh-CN" sz="3200" i="1">
                <a:solidFill>
                  <a:srgbClr val="0000F4"/>
                </a:solidFill>
                <a:ea typeface="方正姚体" pitchFamily="2" charset="-122"/>
              </a:rPr>
              <a:t>×    ×    ×    ×    ×</a:t>
            </a:r>
          </a:p>
          <a:p>
            <a:pPr algn="ctr" eaLnBrk="1" hangingPunct="1">
              <a:spcBef>
                <a:spcPct val="50000"/>
              </a:spcBef>
            </a:pPr>
            <a:r>
              <a:rPr lang="en-US" altLang="zh-CN" sz="3200" i="1">
                <a:solidFill>
                  <a:srgbClr val="0000F4"/>
                </a:solidFill>
                <a:ea typeface="方正姚体" pitchFamily="2" charset="-122"/>
              </a:rPr>
              <a:t>×    ×    ×    ×    × </a:t>
            </a:r>
          </a:p>
          <a:p>
            <a:pPr algn="ctr" eaLnBrk="1" hangingPunct="1">
              <a:spcBef>
                <a:spcPct val="50000"/>
              </a:spcBef>
            </a:pPr>
            <a:r>
              <a:rPr lang="en-US" altLang="zh-CN" sz="3200" i="1">
                <a:solidFill>
                  <a:srgbClr val="0000F4"/>
                </a:solidFill>
                <a:ea typeface="方正姚体" pitchFamily="2" charset="-122"/>
              </a:rPr>
              <a:t>×    ×    ×    ×    ×</a:t>
            </a:r>
          </a:p>
        </p:txBody>
      </p:sp>
      <p:sp>
        <p:nvSpPr>
          <p:cNvPr id="15367" name="Rectangle 6"/>
          <p:cNvSpPr>
            <a:spLocks noChangeArrowheads="1"/>
          </p:cNvSpPr>
          <p:nvPr/>
        </p:nvSpPr>
        <p:spPr bwMode="auto">
          <a:xfrm>
            <a:off x="6248400" y="2819400"/>
            <a:ext cx="2362200" cy="76200"/>
          </a:xfrm>
          <a:prstGeom prst="rect">
            <a:avLst/>
          </a:prstGeom>
          <a:solidFill>
            <a:srgbClr val="B2B2B2"/>
          </a:solidFill>
          <a:ln w="12700" cap="sq">
            <a:solidFill>
              <a:schemeClr val="tx1"/>
            </a:solidFill>
            <a:miter lim="800000"/>
            <a:headEnd type="none" w="sm" len="sm"/>
            <a:tailEnd type="none" w="sm" len="sm"/>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5368" name="Rectangle 7"/>
          <p:cNvSpPr>
            <a:spLocks noChangeArrowheads="1"/>
          </p:cNvSpPr>
          <p:nvPr/>
        </p:nvSpPr>
        <p:spPr bwMode="auto">
          <a:xfrm>
            <a:off x="6248400" y="1295400"/>
            <a:ext cx="2362200" cy="76200"/>
          </a:xfrm>
          <a:prstGeom prst="rect">
            <a:avLst/>
          </a:prstGeom>
          <a:solidFill>
            <a:srgbClr val="B2B2B2"/>
          </a:solidFill>
          <a:ln w="12700" cap="sq">
            <a:solidFill>
              <a:schemeClr val="tx1"/>
            </a:solidFill>
            <a:miter lim="800000"/>
            <a:headEnd type="none" w="sm" len="sm"/>
            <a:tailEnd type="none" w="sm" len="sm"/>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5369" name="Rectangle 8"/>
          <p:cNvSpPr>
            <a:spLocks noChangeArrowheads="1"/>
          </p:cNvSpPr>
          <p:nvPr/>
        </p:nvSpPr>
        <p:spPr bwMode="auto">
          <a:xfrm>
            <a:off x="6248400" y="1295400"/>
            <a:ext cx="76200" cy="1600200"/>
          </a:xfrm>
          <a:prstGeom prst="rect">
            <a:avLst/>
          </a:prstGeom>
          <a:solidFill>
            <a:srgbClr val="B2B2B2"/>
          </a:solidFill>
          <a:ln w="12700" cap="sq">
            <a:solidFill>
              <a:schemeClr val="tx1"/>
            </a:solidFill>
            <a:miter lim="800000"/>
            <a:headEnd type="none" w="sm" len="sm"/>
            <a:tailEnd type="none" w="sm" len="sm"/>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5370" name="Rectangle 9"/>
          <p:cNvSpPr>
            <a:spLocks noChangeArrowheads="1"/>
          </p:cNvSpPr>
          <p:nvPr/>
        </p:nvSpPr>
        <p:spPr bwMode="auto">
          <a:xfrm>
            <a:off x="7543800" y="1295400"/>
            <a:ext cx="152400" cy="1600200"/>
          </a:xfrm>
          <a:prstGeom prst="rect">
            <a:avLst/>
          </a:prstGeom>
          <a:solidFill>
            <a:srgbClr val="B2B2B2"/>
          </a:solidFill>
          <a:ln w="12700" cap="sq">
            <a:solidFill>
              <a:schemeClr val="tx1"/>
            </a:solidFill>
            <a:miter lim="800000"/>
            <a:headEnd type="none" w="sm" len="sm"/>
            <a:tailEnd type="none" w="sm" len="sm"/>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5371" name="AutoShape 10"/>
          <p:cNvSpPr>
            <a:spLocks noChangeArrowheads="1"/>
          </p:cNvSpPr>
          <p:nvPr/>
        </p:nvSpPr>
        <p:spPr bwMode="auto">
          <a:xfrm>
            <a:off x="7561263" y="2057400"/>
            <a:ext cx="125412" cy="125413"/>
          </a:xfrm>
          <a:prstGeom prst="flowChartConnector">
            <a:avLst/>
          </a:prstGeom>
          <a:solidFill>
            <a:srgbClr val="FFCCFF"/>
          </a:solidFill>
          <a:ln w="12700" cap="sq">
            <a:solidFill>
              <a:srgbClr val="F800F8"/>
            </a:solidFill>
            <a:round/>
            <a:headEnd type="none" w="sm" len="sm"/>
            <a:tailEnd type="none" w="sm" len="sm"/>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5372" name="Line 11"/>
          <p:cNvSpPr>
            <a:spLocks noChangeShapeType="1"/>
          </p:cNvSpPr>
          <p:nvPr/>
        </p:nvSpPr>
        <p:spPr bwMode="auto">
          <a:xfrm>
            <a:off x="7581900" y="2122488"/>
            <a:ext cx="76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373" name="Line 12"/>
          <p:cNvSpPr>
            <a:spLocks noChangeShapeType="1"/>
          </p:cNvSpPr>
          <p:nvPr/>
        </p:nvSpPr>
        <p:spPr bwMode="auto">
          <a:xfrm>
            <a:off x="7696200" y="2133600"/>
            <a:ext cx="457200"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374" name="Line 13"/>
          <p:cNvSpPr>
            <a:spLocks noChangeShapeType="1"/>
          </p:cNvSpPr>
          <p:nvPr/>
        </p:nvSpPr>
        <p:spPr bwMode="auto">
          <a:xfrm>
            <a:off x="7620000" y="2170113"/>
            <a:ext cx="0" cy="381000"/>
          </a:xfrm>
          <a:prstGeom prst="line">
            <a:avLst/>
          </a:prstGeom>
          <a:noFill/>
          <a:ln w="28575" cap="sq">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086" name="Text Box 14"/>
          <p:cNvSpPr txBox="1">
            <a:spLocks noChangeArrowheads="1"/>
          </p:cNvSpPr>
          <p:nvPr/>
        </p:nvSpPr>
        <p:spPr bwMode="auto">
          <a:xfrm>
            <a:off x="8001000" y="1981200"/>
            <a:ext cx="469900" cy="579438"/>
          </a:xfrm>
          <a:prstGeom prst="rect">
            <a:avLst/>
          </a:prstGeom>
          <a:noFill/>
          <a:ln w="12700" cap="sq">
            <a:noFill/>
            <a:miter lim="800000"/>
            <a:headEnd type="none" w="sm" len="sm"/>
            <a:tailEnd type="none" w="sm" len="sm"/>
          </a:ln>
          <a:effectLst/>
        </p:spPr>
        <p:txBody>
          <a:bodyPr anchor="ctr">
            <a:spAutoFit/>
          </a:bodyPr>
          <a:lstStyle/>
          <a:p>
            <a:pPr algn="ctr">
              <a:spcBef>
                <a:spcPct val="50000"/>
              </a:spcBef>
              <a:defRPr/>
            </a:pPr>
            <a:r>
              <a:rPr lang="en-US" altLang="zh-CN" sz="3200" i="1">
                <a:latin typeface="Book Antiqua" pitchFamily="18" charset="0"/>
                <a:ea typeface="方正姚体" pitchFamily="2" charset="-122"/>
              </a:rPr>
              <a:t>v</a:t>
            </a:r>
            <a:endParaRPr lang="en-US" altLang="zh-CN" sz="3200" i="1">
              <a:effectLst>
                <a:outerShdw blurRad="38100" dist="38100" dir="2700000" algn="tl">
                  <a:srgbClr val="C0C0C0"/>
                </a:outerShdw>
              </a:effectLst>
              <a:latin typeface="Book Antiqua" pitchFamily="18" charset="0"/>
              <a:ea typeface="方正姚体" pitchFamily="2" charset="-122"/>
            </a:endParaRPr>
          </a:p>
        </p:txBody>
      </p:sp>
      <p:sp>
        <p:nvSpPr>
          <p:cNvPr id="3087" name="Text Box 15"/>
          <p:cNvSpPr txBox="1">
            <a:spLocks noChangeArrowheads="1"/>
          </p:cNvSpPr>
          <p:nvPr/>
        </p:nvSpPr>
        <p:spPr bwMode="auto">
          <a:xfrm>
            <a:off x="6934200" y="2209800"/>
            <a:ext cx="685800" cy="579438"/>
          </a:xfrm>
          <a:prstGeom prst="rect">
            <a:avLst/>
          </a:prstGeom>
          <a:noFill/>
          <a:ln w="12700" cap="sq">
            <a:noFill/>
            <a:miter lim="800000"/>
            <a:headEnd type="none" w="sm" len="sm"/>
            <a:tailEnd type="none" w="sm" len="sm"/>
          </a:ln>
          <a:effectLst/>
        </p:spPr>
        <p:txBody>
          <a:bodyPr anchor="ctr">
            <a:spAutoFit/>
          </a:bodyPr>
          <a:lstStyle/>
          <a:p>
            <a:pPr algn="ctr">
              <a:spcBef>
                <a:spcPct val="50000"/>
              </a:spcBef>
              <a:defRPr/>
            </a:pPr>
            <a:r>
              <a:rPr lang="en-US" altLang="zh-CN" sz="3200" i="1">
                <a:solidFill>
                  <a:srgbClr val="FF0000"/>
                </a:solidFill>
                <a:ea typeface="方正姚体" pitchFamily="2" charset="-122"/>
              </a:rPr>
              <a:t>F</a:t>
            </a:r>
            <a:r>
              <a:rPr lang="en-US" altLang="zh-CN" sz="3200" i="1" baseline="-25000">
                <a:solidFill>
                  <a:srgbClr val="FF0000"/>
                </a:solidFill>
                <a:ea typeface="方正姚体" pitchFamily="2" charset="-122"/>
              </a:rPr>
              <a:t>m</a:t>
            </a:r>
            <a:endParaRPr lang="en-US" altLang="zh-CN" sz="3200" i="1">
              <a:effectLst>
                <a:outerShdw blurRad="38100" dist="38100" dir="2700000" algn="tl">
                  <a:srgbClr val="C0C0C0"/>
                </a:outerShdw>
              </a:effectLst>
              <a:ea typeface="方正姚体" pitchFamily="2" charset="-122"/>
            </a:endParaRPr>
          </a:p>
        </p:txBody>
      </p:sp>
      <p:sp>
        <p:nvSpPr>
          <p:cNvPr id="3088" name="Text Box 16"/>
          <p:cNvSpPr txBox="1">
            <a:spLocks noChangeArrowheads="1"/>
          </p:cNvSpPr>
          <p:nvPr/>
        </p:nvSpPr>
        <p:spPr bwMode="auto">
          <a:xfrm>
            <a:off x="7272338" y="2797175"/>
            <a:ext cx="609600" cy="579438"/>
          </a:xfrm>
          <a:prstGeom prst="rect">
            <a:avLst/>
          </a:prstGeom>
          <a:noFill/>
          <a:ln w="12700" cap="sq">
            <a:noFill/>
            <a:miter lim="800000"/>
            <a:headEnd type="none" w="sm" len="sm"/>
            <a:tailEnd type="none" w="sm" len="sm"/>
          </a:ln>
          <a:effectLst/>
        </p:spPr>
        <p:txBody>
          <a:bodyPr anchor="ctr">
            <a:spAutoFit/>
          </a:bodyPr>
          <a:lstStyle/>
          <a:p>
            <a:pPr algn="ctr">
              <a:spcBef>
                <a:spcPct val="50000"/>
              </a:spcBef>
              <a:defRPr/>
            </a:pPr>
            <a:r>
              <a:rPr lang="en-US" altLang="zh-CN" sz="3200" i="1">
                <a:ea typeface="方正姚体" pitchFamily="2" charset="-122"/>
              </a:rPr>
              <a:t>a</a:t>
            </a:r>
            <a:endParaRPr lang="en-US" altLang="zh-CN" sz="3200" i="1">
              <a:effectLst>
                <a:outerShdw blurRad="38100" dist="38100" dir="2700000" algn="tl">
                  <a:srgbClr val="C0C0C0"/>
                </a:outerShdw>
              </a:effectLst>
              <a:ea typeface="方正姚体" pitchFamily="2" charset="-122"/>
            </a:endParaRPr>
          </a:p>
        </p:txBody>
      </p:sp>
      <p:sp>
        <p:nvSpPr>
          <p:cNvPr id="3089" name="Text Box 17"/>
          <p:cNvSpPr txBox="1">
            <a:spLocks noChangeArrowheads="1"/>
          </p:cNvSpPr>
          <p:nvPr/>
        </p:nvSpPr>
        <p:spPr bwMode="auto">
          <a:xfrm>
            <a:off x="7391400" y="762000"/>
            <a:ext cx="469900" cy="579438"/>
          </a:xfrm>
          <a:prstGeom prst="rect">
            <a:avLst/>
          </a:prstGeom>
          <a:noFill/>
          <a:ln w="12700" cap="sq">
            <a:noFill/>
            <a:miter lim="800000"/>
            <a:headEnd type="none" w="sm" len="sm"/>
            <a:tailEnd type="none" w="sm" len="sm"/>
          </a:ln>
          <a:effectLst/>
        </p:spPr>
        <p:txBody>
          <a:bodyPr anchor="ctr">
            <a:spAutoFit/>
          </a:bodyPr>
          <a:lstStyle/>
          <a:p>
            <a:pPr algn="ctr">
              <a:spcBef>
                <a:spcPct val="50000"/>
              </a:spcBef>
              <a:defRPr/>
            </a:pPr>
            <a:r>
              <a:rPr lang="en-US" altLang="zh-CN" sz="3200" i="1">
                <a:ea typeface="方正姚体" pitchFamily="2" charset="-122"/>
              </a:rPr>
              <a:t>b</a:t>
            </a:r>
            <a:endParaRPr lang="en-US" altLang="zh-CN" sz="3200" i="1">
              <a:effectLst>
                <a:outerShdw blurRad="38100" dist="38100" dir="2700000" algn="tl">
                  <a:srgbClr val="C0C0C0"/>
                </a:outerShdw>
              </a:effectLst>
              <a:ea typeface="方正姚体" pitchFamily="2" charset="-122"/>
            </a:endParaRPr>
          </a:p>
        </p:txBody>
      </p:sp>
      <p:sp>
        <p:nvSpPr>
          <p:cNvPr id="15379" name="Line 18"/>
          <p:cNvSpPr>
            <a:spLocks noChangeShapeType="1"/>
          </p:cNvSpPr>
          <p:nvPr/>
        </p:nvSpPr>
        <p:spPr bwMode="auto">
          <a:xfrm flipV="1">
            <a:off x="7578725" y="2819400"/>
            <a:ext cx="107950" cy="0"/>
          </a:xfrm>
          <a:prstGeom prst="line">
            <a:avLst/>
          </a:prstGeom>
          <a:noFill/>
          <a:ln w="28575" cap="sq">
            <a:solidFill>
              <a:srgbClr val="FFFF66"/>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91" name="Text Box 19"/>
          <p:cNvSpPr txBox="1">
            <a:spLocks noChangeArrowheads="1"/>
          </p:cNvSpPr>
          <p:nvPr/>
        </p:nvSpPr>
        <p:spPr bwMode="auto">
          <a:xfrm>
            <a:off x="7424738" y="1120775"/>
            <a:ext cx="415925" cy="579438"/>
          </a:xfrm>
          <a:prstGeom prst="rect">
            <a:avLst/>
          </a:prstGeom>
          <a:noFill/>
          <a:ln w="12700" cap="sq">
            <a:noFill/>
            <a:miter lim="800000"/>
            <a:headEnd type="none" w="sm" len="sm"/>
            <a:tailEnd type="none" w="sm" len="sm"/>
          </a:ln>
          <a:effectLst/>
        </p:spPr>
        <p:txBody>
          <a:bodyPr wrap="none" anchor="ctr">
            <a:spAutoFit/>
          </a:bodyPr>
          <a:lstStyle/>
          <a:p>
            <a:pPr algn="ctr">
              <a:spcBef>
                <a:spcPct val="50000"/>
              </a:spcBef>
              <a:defRPr/>
            </a:pPr>
            <a:r>
              <a:rPr lang="en-US" altLang="zh-CN" sz="3200">
                <a:solidFill>
                  <a:srgbClr val="FFFF66"/>
                </a:solidFill>
                <a:effectLst>
                  <a:outerShdw blurRad="38100" dist="38100" dir="2700000" algn="tl">
                    <a:srgbClr val="C0C0C0"/>
                  </a:outerShdw>
                </a:effectLst>
                <a:ea typeface="方正姚体" pitchFamily="2" charset="-122"/>
              </a:rPr>
              <a:t>+</a:t>
            </a:r>
            <a:endParaRPr lang="en-US" altLang="zh-CN" sz="3200" i="1">
              <a:effectLst>
                <a:outerShdw blurRad="38100" dist="38100" dir="2700000" algn="tl">
                  <a:srgbClr val="C0C0C0"/>
                </a:outerShdw>
              </a:effectLst>
              <a:ea typeface="方正姚体" pitchFamily="2" charset="-122"/>
            </a:endParaRPr>
          </a:p>
        </p:txBody>
      </p:sp>
      <p:graphicFrame>
        <p:nvGraphicFramePr>
          <p:cNvPr id="15362" name="Object 20"/>
          <p:cNvGraphicFramePr>
            <a:graphicFrameLocks noChangeAspect="1"/>
          </p:cNvGraphicFramePr>
          <p:nvPr/>
        </p:nvGraphicFramePr>
        <p:xfrm>
          <a:off x="2124075" y="4014788"/>
          <a:ext cx="2447925" cy="928687"/>
        </p:xfrm>
        <a:graphic>
          <a:graphicData uri="http://schemas.openxmlformats.org/presentationml/2006/ole">
            <mc:AlternateContent xmlns:mc="http://schemas.openxmlformats.org/markup-compatibility/2006">
              <mc:Choice xmlns:v="urn:schemas-microsoft-com:vml" Requires="v">
                <p:oleObj spid="_x0000_s15454" name="Equation" r:id="rId3" imgW="1104900" imgH="444500" progId="Equation.DSMT4">
                  <p:embed/>
                </p:oleObj>
              </mc:Choice>
              <mc:Fallback>
                <p:oleObj name="Equation" r:id="rId3" imgW="1104900" imgH="444500" progId="Equation.DSMT4">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014788"/>
                        <a:ext cx="2447925" cy="928687"/>
                      </a:xfrm>
                      <a:prstGeom prst="rect">
                        <a:avLst/>
                      </a:prstGeom>
                      <a:noFill/>
                      <a:effectLst/>
                      <a:extLst>
                        <a:ext uri="{909E8E84-426E-40DD-AFC4-6F175D3DCCD1}">
                          <a14:hiddenFill xmlns:a14="http://schemas.microsoft.com/office/drawing/2010/main">
                            <a:solidFill>
                              <a:srgbClr val="FFADAF"/>
                            </a:solidFill>
                          </a14:hiddenFill>
                        </a:ext>
                        <a:ext uri="{AF507438-7753-43E0-B8FC-AC1667EBCBE1}">
                          <a14:hiddenEffects xmlns:a14="http://schemas.microsoft.com/office/drawing/2010/main">
                            <a:effectLst>
                              <a:outerShdw dist="117088" dir="18636078" algn="ctr" rotWithShape="0">
                                <a:srgbClr val="808080"/>
                              </a:outerShdw>
                            </a:effectLst>
                          </a14:hiddenEffects>
                        </a:ext>
                      </a:extLst>
                    </p:spPr>
                  </p:pic>
                </p:oleObj>
              </mc:Fallback>
            </mc:AlternateContent>
          </a:graphicData>
        </a:graphic>
      </p:graphicFrame>
      <p:sp>
        <p:nvSpPr>
          <p:cNvPr id="3096" name="Text Box 24"/>
          <p:cNvSpPr txBox="1">
            <a:spLocks noChangeArrowheads="1"/>
          </p:cNvSpPr>
          <p:nvPr/>
        </p:nvSpPr>
        <p:spPr bwMode="auto">
          <a:xfrm>
            <a:off x="6934200" y="1447800"/>
            <a:ext cx="685800" cy="579438"/>
          </a:xfrm>
          <a:prstGeom prst="rect">
            <a:avLst/>
          </a:prstGeom>
          <a:noFill/>
          <a:ln w="12700" cap="sq">
            <a:noFill/>
            <a:miter lim="800000"/>
            <a:headEnd type="none" w="sm" len="sm"/>
            <a:tailEnd type="none" w="sm" len="sm"/>
          </a:ln>
          <a:effectLst/>
        </p:spPr>
        <p:txBody>
          <a:bodyPr anchor="ctr">
            <a:spAutoFit/>
          </a:bodyPr>
          <a:lstStyle/>
          <a:p>
            <a:pPr algn="ctr">
              <a:spcBef>
                <a:spcPct val="50000"/>
              </a:spcBef>
              <a:defRPr/>
            </a:pPr>
            <a:r>
              <a:rPr lang="en-US" altLang="zh-CN" sz="3200" i="1">
                <a:solidFill>
                  <a:srgbClr val="CC00CC"/>
                </a:solidFill>
                <a:ea typeface="方正姚体" pitchFamily="2" charset="-122"/>
              </a:rPr>
              <a:t>F</a:t>
            </a:r>
            <a:r>
              <a:rPr lang="en-US" altLang="zh-CN" sz="3200" i="1" baseline="-25000">
                <a:solidFill>
                  <a:srgbClr val="CC00CC"/>
                </a:solidFill>
                <a:ea typeface="方正姚体" pitchFamily="2" charset="-122"/>
              </a:rPr>
              <a:t>e</a:t>
            </a:r>
            <a:endParaRPr lang="en-US" altLang="zh-CN" sz="3200" i="1">
              <a:effectLst>
                <a:outerShdw blurRad="38100" dist="38100" dir="2700000" algn="tl">
                  <a:srgbClr val="C0C0C0"/>
                </a:outerShdw>
              </a:effectLst>
              <a:ea typeface="方正姚体" pitchFamily="2" charset="-122"/>
            </a:endParaRPr>
          </a:p>
        </p:txBody>
      </p:sp>
      <p:sp>
        <p:nvSpPr>
          <p:cNvPr id="15382" name="Line 25"/>
          <p:cNvSpPr>
            <a:spLocks noChangeShapeType="1"/>
          </p:cNvSpPr>
          <p:nvPr/>
        </p:nvSpPr>
        <p:spPr bwMode="auto">
          <a:xfrm>
            <a:off x="7620000" y="1676400"/>
            <a:ext cx="0" cy="381000"/>
          </a:xfrm>
          <a:prstGeom prst="line">
            <a:avLst/>
          </a:prstGeom>
          <a:noFill/>
          <a:ln w="12700" cap="sq">
            <a:solidFill>
              <a:srgbClr val="CC00CC"/>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383" name="Line 26"/>
          <p:cNvSpPr>
            <a:spLocks noChangeShapeType="1"/>
          </p:cNvSpPr>
          <p:nvPr/>
        </p:nvSpPr>
        <p:spPr bwMode="auto">
          <a:xfrm>
            <a:off x="7124700" y="2286000"/>
            <a:ext cx="228600" cy="0"/>
          </a:xfrm>
          <a:prstGeom prst="line">
            <a:avLst/>
          </a:prstGeom>
          <a:noFill/>
          <a:ln w="28575" cap="sq">
            <a:solidFill>
              <a:srgbClr val="FF0000"/>
            </a:solidFill>
            <a:round/>
            <a:headEnd type="none" w="sm" len="sm"/>
            <a:tailEnd type="arrow" w="sm"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384" name="Line 27"/>
          <p:cNvSpPr>
            <a:spLocks noChangeShapeType="1"/>
          </p:cNvSpPr>
          <p:nvPr/>
        </p:nvSpPr>
        <p:spPr bwMode="auto">
          <a:xfrm>
            <a:off x="7218363" y="1462088"/>
            <a:ext cx="228600" cy="0"/>
          </a:xfrm>
          <a:prstGeom prst="line">
            <a:avLst/>
          </a:prstGeom>
          <a:noFill/>
          <a:ln w="28575" cap="sq">
            <a:solidFill>
              <a:srgbClr val="B74F4F"/>
            </a:solidFill>
            <a:round/>
            <a:headEnd type="none" w="sm" len="sm"/>
            <a:tailEnd type="arrow" w="sm"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385" name="Rectangle 29"/>
          <p:cNvSpPr>
            <a:spLocks noChangeArrowheads="1"/>
          </p:cNvSpPr>
          <p:nvPr/>
        </p:nvSpPr>
        <p:spPr bwMode="auto">
          <a:xfrm>
            <a:off x="4967288" y="4149725"/>
            <a:ext cx="417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 </a:t>
            </a:r>
            <a:r>
              <a:rPr lang="zh-CN" altLang="en-US">
                <a:solidFill>
                  <a:srgbClr val="FF0000"/>
                </a:solidFill>
              </a:rPr>
              <a:t>非静电场强</a:t>
            </a:r>
          </a:p>
        </p:txBody>
      </p:sp>
      <p:sp>
        <p:nvSpPr>
          <p:cNvPr id="15386" name="Rectangle 32"/>
          <p:cNvSpPr>
            <a:spLocks noChangeArrowheads="1"/>
          </p:cNvSpPr>
          <p:nvPr/>
        </p:nvSpPr>
        <p:spPr bwMode="auto">
          <a:xfrm>
            <a:off x="395288" y="3429000"/>
            <a:ext cx="7143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solidFill>
                  <a:srgbClr val="000000"/>
                </a:solidFill>
              </a:rPr>
              <a:t>导体中</a:t>
            </a:r>
            <a:r>
              <a:rPr lang="zh-CN" altLang="en-US">
                <a:solidFill>
                  <a:srgbClr val="0000FF"/>
                </a:solidFill>
              </a:rPr>
              <a:t>单位</a:t>
            </a:r>
            <a:r>
              <a:rPr lang="zh-CN" altLang="en-US">
                <a:solidFill>
                  <a:srgbClr val="FF0000"/>
                </a:solidFill>
              </a:rPr>
              <a:t>正电荷</a:t>
            </a:r>
            <a:r>
              <a:rPr lang="zh-CN" altLang="en-US">
                <a:solidFill>
                  <a:srgbClr val="000000"/>
                </a:solidFill>
              </a:rPr>
              <a:t>所受的</a:t>
            </a:r>
            <a:r>
              <a:rPr lang="zh-CN" altLang="en-US">
                <a:solidFill>
                  <a:srgbClr val="FF0000"/>
                </a:solidFill>
              </a:rPr>
              <a:t>非静电力</a:t>
            </a:r>
          </a:p>
        </p:txBody>
      </p:sp>
      <p:sp>
        <p:nvSpPr>
          <p:cNvPr id="15387" name="Rectangle 35"/>
          <p:cNvSpPr>
            <a:spLocks noChangeArrowheads="1"/>
          </p:cNvSpPr>
          <p:nvPr/>
        </p:nvSpPr>
        <p:spPr bwMode="auto">
          <a:xfrm>
            <a:off x="179388" y="333375"/>
            <a:ext cx="5400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sz="3200"/>
              <a:t>一、动生电动势产生原因</a:t>
            </a:r>
          </a:p>
        </p:txBody>
      </p:sp>
      <p:graphicFrame>
        <p:nvGraphicFramePr>
          <p:cNvPr id="3109" name="Object 37"/>
          <p:cNvGraphicFramePr>
            <a:graphicFrameLocks noChangeAspect="1"/>
          </p:cNvGraphicFramePr>
          <p:nvPr/>
        </p:nvGraphicFramePr>
        <p:xfrm>
          <a:off x="2124075" y="2205038"/>
          <a:ext cx="2447925" cy="584200"/>
        </p:xfrm>
        <a:graphic>
          <a:graphicData uri="http://schemas.openxmlformats.org/presentationml/2006/ole">
            <mc:AlternateContent xmlns:mc="http://schemas.openxmlformats.org/markup-compatibility/2006">
              <mc:Choice xmlns:v="urn:schemas-microsoft-com:vml" Requires="v">
                <p:oleObj spid="_x0000_s15455" name="公式" r:id="rId5" imgW="939800" imgH="228600" progId="Equation.3">
                  <p:embed/>
                </p:oleObj>
              </mc:Choice>
              <mc:Fallback>
                <p:oleObj name="公式" r:id="rId5" imgW="939800" imgH="228600" progId="Equation.3">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205038"/>
                        <a:ext cx="24479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 Box 63"/>
          <p:cNvSpPr txBox="1">
            <a:spLocks noChangeArrowheads="1"/>
          </p:cNvSpPr>
          <p:nvPr/>
        </p:nvSpPr>
        <p:spPr bwMode="auto">
          <a:xfrm>
            <a:off x="395288" y="5445125"/>
            <a:ext cx="2982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zh-CN" altLang="en-US"/>
              <a:t>动生电动势为：</a:t>
            </a:r>
          </a:p>
        </p:txBody>
      </p:sp>
      <p:graphicFrame>
        <p:nvGraphicFramePr>
          <p:cNvPr id="19520" name="Object 64"/>
          <p:cNvGraphicFramePr>
            <a:graphicFrameLocks noChangeAspect="1"/>
          </p:cNvGraphicFramePr>
          <p:nvPr/>
        </p:nvGraphicFramePr>
        <p:xfrm>
          <a:off x="3059113" y="5373688"/>
          <a:ext cx="2260600" cy="939800"/>
        </p:xfrm>
        <a:graphic>
          <a:graphicData uri="http://schemas.openxmlformats.org/presentationml/2006/ole">
            <mc:AlternateContent xmlns:mc="http://schemas.openxmlformats.org/markup-compatibility/2006">
              <mc:Choice xmlns:v="urn:schemas-microsoft-com:vml" Requires="v">
                <p:oleObj spid="_x0000_s15456" name="公式" r:id="rId7" imgW="850531" imgH="355446" progId="Equation.3">
                  <p:embed/>
                </p:oleObj>
              </mc:Choice>
              <mc:Fallback>
                <p:oleObj name="公式" r:id="rId7" imgW="850531" imgH="355446" progId="Equation.3">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5373688"/>
                        <a:ext cx="22606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21" name="Object 65"/>
          <p:cNvGraphicFramePr>
            <a:graphicFrameLocks noChangeAspect="1"/>
          </p:cNvGraphicFramePr>
          <p:nvPr/>
        </p:nvGraphicFramePr>
        <p:xfrm>
          <a:off x="5292725" y="5373688"/>
          <a:ext cx="2427288" cy="912812"/>
        </p:xfrm>
        <a:graphic>
          <a:graphicData uri="http://schemas.openxmlformats.org/presentationml/2006/ole">
            <mc:AlternateContent xmlns:mc="http://schemas.openxmlformats.org/markup-compatibility/2006">
              <mc:Choice xmlns:v="urn:schemas-microsoft-com:vml" Requires="v">
                <p:oleObj spid="_x0000_s15457" name="公式" r:id="rId9" imgW="939392" imgH="355446" progId="Equation.3">
                  <p:embed/>
                </p:oleObj>
              </mc:Choice>
              <mc:Fallback>
                <p:oleObj name="公式" r:id="rId9" imgW="939392" imgH="355446" progId="Equation.3">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5373688"/>
                        <a:ext cx="2427288"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9" name="TextBox 33"/>
          <p:cNvSpPr txBox="1">
            <a:spLocks noChangeArrowheads="1"/>
          </p:cNvSpPr>
          <p:nvPr/>
        </p:nvSpPr>
        <p:spPr bwMode="auto">
          <a:xfrm>
            <a:off x="323850" y="1412875"/>
            <a:ext cx="56880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t>产生动生电动势的非静电力是洛仑兹力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09"/>
                                        </p:tgtEl>
                                        <p:attrNameLst>
                                          <p:attrName>style.visibility</p:attrName>
                                        </p:attrNameLst>
                                      </p:cBhvr>
                                      <p:to>
                                        <p:strVal val="visible"/>
                                      </p:to>
                                    </p:set>
                                    <p:animEffect transition="in" filter="blinds(horizontal)">
                                      <p:cBhvr>
                                        <p:cTn id="7" dur="500"/>
                                        <p:tgtEl>
                                          <p:spTgt spid="3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lt">
                                    <p:tmPct val="100000"/>
                                  </p:iterate>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blinds(horizontal)">
                                      <p:cBhvr>
                                        <p:cTn id="12" dur="75"/>
                                        <p:tgtEl>
                                          <p:spTgt spid="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19520"/>
                                        </p:tgtEl>
                                        <p:attrNameLst>
                                          <p:attrName>style.visibility</p:attrName>
                                        </p:attrNameLst>
                                      </p:cBhvr>
                                      <p:to>
                                        <p:strVal val="visible"/>
                                      </p:to>
                                    </p:set>
                                    <p:anim calcmode="lin" valueType="num">
                                      <p:cBhvr>
                                        <p:cTn id="17" dur="500" fill="hold"/>
                                        <p:tgtEl>
                                          <p:spTgt spid="19520"/>
                                        </p:tgtEl>
                                        <p:attrNameLst>
                                          <p:attrName>ppt_w</p:attrName>
                                        </p:attrNameLst>
                                      </p:cBhvr>
                                      <p:tavLst>
                                        <p:tav tm="0">
                                          <p:val>
                                            <p:fltVal val="0"/>
                                          </p:val>
                                        </p:tav>
                                        <p:tav tm="100000">
                                          <p:val>
                                            <p:strVal val="#ppt_w"/>
                                          </p:val>
                                        </p:tav>
                                      </p:tavLst>
                                    </p:anim>
                                    <p:anim calcmode="lin" valueType="num">
                                      <p:cBhvr>
                                        <p:cTn id="18" dur="500" fill="hold"/>
                                        <p:tgtEl>
                                          <p:spTgt spid="1952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nodeType="clickEffect">
                                  <p:stCondLst>
                                    <p:cond delay="0"/>
                                  </p:stCondLst>
                                  <p:childTnLst>
                                    <p:set>
                                      <p:cBhvr>
                                        <p:cTn id="22" dur="1" fill="hold">
                                          <p:stCondLst>
                                            <p:cond delay="0"/>
                                          </p:stCondLst>
                                        </p:cTn>
                                        <p:tgtEl>
                                          <p:spTgt spid="19521"/>
                                        </p:tgtEl>
                                        <p:attrNameLst>
                                          <p:attrName>style.visibility</p:attrName>
                                        </p:attrNameLst>
                                      </p:cBhvr>
                                      <p:to>
                                        <p:strVal val="visible"/>
                                      </p:to>
                                    </p:set>
                                    <p:anim calcmode="lin" valueType="num">
                                      <p:cBhvr>
                                        <p:cTn id="23" dur="500" fill="hold"/>
                                        <p:tgtEl>
                                          <p:spTgt spid="19521"/>
                                        </p:tgtEl>
                                        <p:attrNameLst>
                                          <p:attrName>ppt_x</p:attrName>
                                        </p:attrNameLst>
                                      </p:cBhvr>
                                      <p:tavLst>
                                        <p:tav tm="0">
                                          <p:val>
                                            <p:strVal val="#ppt_x+#ppt_w/2"/>
                                          </p:val>
                                        </p:tav>
                                        <p:tav tm="100000">
                                          <p:val>
                                            <p:strVal val="#ppt_x"/>
                                          </p:val>
                                        </p:tav>
                                      </p:tavLst>
                                    </p:anim>
                                    <p:anim calcmode="lin" valueType="num">
                                      <p:cBhvr>
                                        <p:cTn id="24" dur="500" fill="hold"/>
                                        <p:tgtEl>
                                          <p:spTgt spid="19521"/>
                                        </p:tgtEl>
                                        <p:attrNameLst>
                                          <p:attrName>ppt_y</p:attrName>
                                        </p:attrNameLst>
                                      </p:cBhvr>
                                      <p:tavLst>
                                        <p:tav tm="0">
                                          <p:val>
                                            <p:strVal val="#ppt_y"/>
                                          </p:val>
                                        </p:tav>
                                        <p:tav tm="100000">
                                          <p:val>
                                            <p:strVal val="#ppt_y"/>
                                          </p:val>
                                        </p:tav>
                                      </p:tavLst>
                                    </p:anim>
                                    <p:anim calcmode="lin" valueType="num">
                                      <p:cBhvr>
                                        <p:cTn id="25" dur="500" fill="hold"/>
                                        <p:tgtEl>
                                          <p:spTgt spid="19521"/>
                                        </p:tgtEl>
                                        <p:attrNameLst>
                                          <p:attrName>ppt_w</p:attrName>
                                        </p:attrNameLst>
                                      </p:cBhvr>
                                      <p:tavLst>
                                        <p:tav tm="0">
                                          <p:val>
                                            <p:fltVal val="0"/>
                                          </p:val>
                                        </p:tav>
                                        <p:tav tm="100000">
                                          <p:val>
                                            <p:strVal val="#ppt_w"/>
                                          </p:val>
                                        </p:tav>
                                      </p:tavLst>
                                    </p:anim>
                                    <p:anim calcmode="lin" valueType="num">
                                      <p:cBhvr>
                                        <p:cTn id="26" dur="500" fill="hold"/>
                                        <p:tgtEl>
                                          <p:spTgt spid="195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323850" y="260350"/>
            <a:ext cx="1079500" cy="523875"/>
          </a:xfrm>
          <a:prstGeom prst="rect">
            <a:avLst/>
          </a:prstGeom>
          <a:solidFill>
            <a:srgbClr val="FFFF66"/>
          </a:solidFill>
          <a:ln w="19050">
            <a:solidFill>
              <a:srgbClr val="0000FF"/>
            </a:solidFill>
            <a:prstDash val="lgDashDotDot"/>
            <a:miter lim="800000"/>
            <a:headEnd/>
            <a:tailEnd/>
          </a:ln>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讨论</a:t>
            </a:r>
            <a:endParaRPr lang="zh-CN" altLang="en-US"/>
          </a:p>
        </p:txBody>
      </p:sp>
      <p:graphicFrame>
        <p:nvGraphicFramePr>
          <p:cNvPr id="16386" name="Object 5"/>
          <p:cNvGraphicFramePr>
            <a:graphicFrameLocks noChangeAspect="1"/>
          </p:cNvGraphicFramePr>
          <p:nvPr/>
        </p:nvGraphicFramePr>
        <p:xfrm>
          <a:off x="2268538" y="115888"/>
          <a:ext cx="2159000" cy="852487"/>
        </p:xfrm>
        <a:graphic>
          <a:graphicData uri="http://schemas.openxmlformats.org/presentationml/2006/ole">
            <mc:AlternateContent xmlns:mc="http://schemas.openxmlformats.org/markup-compatibility/2006">
              <mc:Choice xmlns:v="urn:schemas-microsoft-com:vml" Requires="v">
                <p:oleObj spid="_x0000_s16677" name="公式" r:id="rId3" imgW="672808" imgH="266584" progId="Equation.3">
                  <p:embed/>
                </p:oleObj>
              </mc:Choice>
              <mc:Fallback>
                <p:oleObj name="公式" r:id="rId3" imgW="672808" imgH="266584" progId="Equation.3">
                  <p:embed/>
                  <p:pic>
                    <p:nvPicPr>
                      <p:cNvPr id="0" name="Picture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15888"/>
                        <a:ext cx="2159000"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6"/>
          <p:cNvGraphicFramePr>
            <a:graphicFrameLocks noChangeAspect="1"/>
          </p:cNvGraphicFramePr>
          <p:nvPr/>
        </p:nvGraphicFramePr>
        <p:xfrm>
          <a:off x="5580063" y="815975"/>
          <a:ext cx="1982787" cy="890588"/>
        </p:xfrm>
        <a:graphic>
          <a:graphicData uri="http://schemas.openxmlformats.org/presentationml/2006/ole">
            <mc:AlternateContent xmlns:mc="http://schemas.openxmlformats.org/markup-compatibility/2006">
              <mc:Choice xmlns:v="urn:schemas-microsoft-com:vml" Requires="v">
                <p:oleObj spid="_x0000_s16678" name="公式" r:id="rId5" imgW="787058" imgH="355446" progId="Equation.3">
                  <p:embed/>
                </p:oleObj>
              </mc:Choice>
              <mc:Fallback>
                <p:oleObj name="公式" r:id="rId5" imgW="787058" imgH="355446" progId="Equation.3">
                  <p:embed/>
                  <p:pic>
                    <p:nvPicPr>
                      <p:cNvPr id="0" name="Picture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815975"/>
                        <a:ext cx="1982787"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7"/>
          <p:cNvGraphicFramePr>
            <a:graphicFrameLocks noChangeAspect="1"/>
          </p:cNvGraphicFramePr>
          <p:nvPr/>
        </p:nvGraphicFramePr>
        <p:xfrm>
          <a:off x="1187450" y="1649413"/>
          <a:ext cx="3581400" cy="560387"/>
        </p:xfrm>
        <a:graphic>
          <a:graphicData uri="http://schemas.openxmlformats.org/presentationml/2006/ole">
            <mc:AlternateContent xmlns:mc="http://schemas.openxmlformats.org/markup-compatibility/2006">
              <mc:Choice xmlns:v="urn:schemas-microsoft-com:vml" Requires="v">
                <p:oleObj spid="_x0000_s16679" name="公式" r:id="rId7" imgW="1447800" imgH="228600" progId="Equation.3">
                  <p:embed/>
                </p:oleObj>
              </mc:Choice>
              <mc:Fallback>
                <p:oleObj name="公式" r:id="rId7" imgW="1447800" imgH="228600" progId="Equation.3">
                  <p:embed/>
                  <p:pic>
                    <p:nvPicPr>
                      <p:cNvPr id="0" name="Picture 1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1649413"/>
                        <a:ext cx="358140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8" name="Object 8"/>
          <p:cNvGraphicFramePr>
            <a:graphicFrameLocks noChangeAspect="1"/>
          </p:cNvGraphicFramePr>
          <p:nvPr/>
        </p:nvGraphicFramePr>
        <p:xfrm>
          <a:off x="811213" y="2292350"/>
          <a:ext cx="4265612" cy="1136650"/>
        </p:xfrm>
        <a:graphic>
          <a:graphicData uri="http://schemas.openxmlformats.org/presentationml/2006/ole">
            <mc:AlternateContent xmlns:mc="http://schemas.openxmlformats.org/markup-compatibility/2006">
              <mc:Choice xmlns:v="urn:schemas-microsoft-com:vml" Requires="v">
                <p:oleObj spid="_x0000_s16680" name="公式" r:id="rId9" imgW="1726451" imgH="482391" progId="Equation.3">
                  <p:embed/>
                </p:oleObj>
              </mc:Choice>
              <mc:Fallback>
                <p:oleObj name="公式" r:id="rId9" imgW="1726451" imgH="482391" progId="Equation.3">
                  <p:embed/>
                  <p:pic>
                    <p:nvPicPr>
                      <p:cNvPr id="0" name="Picture 1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13" y="2292350"/>
                        <a:ext cx="4265612"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6011863" y="1608138"/>
            <a:ext cx="1676400" cy="1708150"/>
            <a:chOff x="3686" y="3067"/>
            <a:chExt cx="1056" cy="1076"/>
          </a:xfrm>
        </p:grpSpPr>
        <p:sp>
          <p:nvSpPr>
            <p:cNvPr id="16442" name="Rectangle 10"/>
            <p:cNvSpPr>
              <a:spLocks noChangeArrowheads="1"/>
            </p:cNvSpPr>
            <p:nvPr/>
          </p:nvSpPr>
          <p:spPr bwMode="auto">
            <a:xfrm rot="-2159369">
              <a:off x="3782" y="3547"/>
              <a:ext cx="864" cy="48"/>
            </a:xfrm>
            <a:prstGeom prst="rect">
              <a:avLst/>
            </a:prstGeom>
            <a:solidFill>
              <a:srgbClr val="FFFFCC"/>
            </a:solidFill>
            <a:ln w="19050">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6443" name="Line 11"/>
            <p:cNvSpPr>
              <a:spLocks noChangeShapeType="1"/>
            </p:cNvSpPr>
            <p:nvPr/>
          </p:nvSpPr>
          <p:spPr bwMode="auto">
            <a:xfrm>
              <a:off x="4213" y="3609"/>
              <a:ext cx="288"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397" name="Object 12"/>
            <p:cNvGraphicFramePr>
              <a:graphicFrameLocks noChangeAspect="1"/>
            </p:cNvGraphicFramePr>
            <p:nvPr/>
          </p:nvGraphicFramePr>
          <p:xfrm>
            <a:off x="4502" y="3441"/>
            <a:ext cx="191" cy="270"/>
          </p:xfrm>
          <a:graphic>
            <a:graphicData uri="http://schemas.openxmlformats.org/presentationml/2006/ole">
              <mc:AlternateContent xmlns:mc="http://schemas.openxmlformats.org/markup-compatibility/2006">
                <mc:Choice xmlns:v="urn:schemas-microsoft-com:vml" Requires="v">
                  <p:oleObj spid="_x0000_s16681" name="公式" r:id="rId11" imgW="126725" imgH="177415" progId="Equation.3">
                    <p:embed/>
                  </p:oleObj>
                </mc:Choice>
                <mc:Fallback>
                  <p:oleObj name="公式" r:id="rId11" imgW="126725" imgH="177415" progId="Equation.3">
                    <p:embed/>
                    <p:pic>
                      <p:nvPicPr>
                        <p:cNvPr id="0" name="Picture 1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2" y="3441"/>
                          <a:ext cx="191"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8" name="Object 13"/>
            <p:cNvGraphicFramePr>
              <a:graphicFrameLocks noChangeAspect="1"/>
            </p:cNvGraphicFramePr>
            <p:nvPr/>
          </p:nvGraphicFramePr>
          <p:xfrm>
            <a:off x="3686" y="3787"/>
            <a:ext cx="191" cy="192"/>
          </p:xfrm>
          <a:graphic>
            <a:graphicData uri="http://schemas.openxmlformats.org/presentationml/2006/ole">
              <mc:AlternateContent xmlns:mc="http://schemas.openxmlformats.org/markup-compatibility/2006">
                <mc:Choice xmlns:v="urn:schemas-microsoft-com:vml" Requires="v">
                  <p:oleObj spid="_x0000_s16682" name="公式" r:id="rId13" imgW="126725" imgH="126725" progId="Equation.3">
                    <p:embed/>
                  </p:oleObj>
                </mc:Choice>
                <mc:Fallback>
                  <p:oleObj name="公式" r:id="rId13" imgW="126725" imgH="126725" progId="Equation.3">
                    <p:embed/>
                    <p:pic>
                      <p:nvPicPr>
                        <p:cNvPr id="0" name="Picture 1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86" y="3787"/>
                          <a:ext cx="19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9" name="Object 14"/>
            <p:cNvGraphicFramePr>
              <a:graphicFrameLocks noChangeAspect="1"/>
            </p:cNvGraphicFramePr>
            <p:nvPr/>
          </p:nvGraphicFramePr>
          <p:xfrm>
            <a:off x="4502" y="3067"/>
            <a:ext cx="172" cy="250"/>
          </p:xfrm>
          <a:graphic>
            <a:graphicData uri="http://schemas.openxmlformats.org/presentationml/2006/ole">
              <mc:AlternateContent xmlns:mc="http://schemas.openxmlformats.org/markup-compatibility/2006">
                <mc:Choice xmlns:v="urn:schemas-microsoft-com:vml" Requires="v">
                  <p:oleObj spid="_x0000_s16683" name="公式" r:id="rId15" imgW="114151" imgH="164885" progId="Equation.3">
                    <p:embed/>
                  </p:oleObj>
                </mc:Choice>
                <mc:Fallback>
                  <p:oleObj name="公式" r:id="rId15" imgW="114151" imgH="164885" progId="Equation.3">
                    <p:embed/>
                    <p:pic>
                      <p:nvPicPr>
                        <p:cNvPr id="0" name="Picture 1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2" y="3067"/>
                          <a:ext cx="172"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44" name="Text Box 15"/>
            <p:cNvSpPr txBox="1">
              <a:spLocks noChangeArrowheads="1"/>
            </p:cNvSpPr>
            <p:nvPr/>
          </p:nvSpPr>
          <p:spPr bwMode="auto">
            <a:xfrm>
              <a:off x="4550" y="316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45" name="Text Box 16"/>
            <p:cNvSpPr txBox="1">
              <a:spLocks noChangeArrowheads="1"/>
            </p:cNvSpPr>
            <p:nvPr/>
          </p:nvSpPr>
          <p:spPr bwMode="auto">
            <a:xfrm>
              <a:off x="4166" y="354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46" name="Text Box 17"/>
            <p:cNvSpPr txBox="1">
              <a:spLocks noChangeArrowheads="1"/>
            </p:cNvSpPr>
            <p:nvPr/>
          </p:nvSpPr>
          <p:spPr bwMode="auto">
            <a:xfrm>
              <a:off x="4550" y="354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47" name="Text Box 18"/>
            <p:cNvSpPr txBox="1">
              <a:spLocks noChangeArrowheads="1"/>
            </p:cNvSpPr>
            <p:nvPr/>
          </p:nvSpPr>
          <p:spPr bwMode="auto">
            <a:xfrm>
              <a:off x="4550" y="388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48" name="Text Box 19"/>
            <p:cNvSpPr txBox="1">
              <a:spLocks noChangeArrowheads="1"/>
            </p:cNvSpPr>
            <p:nvPr/>
          </p:nvSpPr>
          <p:spPr bwMode="auto">
            <a:xfrm>
              <a:off x="3734" y="317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49" name="Text Box 20"/>
            <p:cNvSpPr txBox="1">
              <a:spLocks noChangeArrowheads="1"/>
            </p:cNvSpPr>
            <p:nvPr/>
          </p:nvSpPr>
          <p:spPr bwMode="auto">
            <a:xfrm>
              <a:off x="3734" y="355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50" name="Text Box 21"/>
            <p:cNvSpPr txBox="1">
              <a:spLocks noChangeArrowheads="1"/>
            </p:cNvSpPr>
            <p:nvPr/>
          </p:nvSpPr>
          <p:spPr bwMode="auto">
            <a:xfrm>
              <a:off x="4166" y="316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51" name="Text Box 22"/>
            <p:cNvSpPr txBox="1">
              <a:spLocks noChangeArrowheads="1"/>
            </p:cNvSpPr>
            <p:nvPr/>
          </p:nvSpPr>
          <p:spPr bwMode="auto">
            <a:xfrm>
              <a:off x="4166" y="388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52" name="Text Box 23"/>
            <p:cNvSpPr txBox="1">
              <a:spLocks noChangeArrowheads="1"/>
            </p:cNvSpPr>
            <p:nvPr/>
          </p:nvSpPr>
          <p:spPr bwMode="auto">
            <a:xfrm>
              <a:off x="3734" y="389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grpSp>
      <p:grpSp>
        <p:nvGrpSpPr>
          <p:cNvPr id="3" name="Group 24"/>
          <p:cNvGrpSpPr>
            <a:grpSpLocks/>
          </p:cNvGrpSpPr>
          <p:nvPr/>
        </p:nvGrpSpPr>
        <p:grpSpPr bwMode="auto">
          <a:xfrm>
            <a:off x="6078538" y="1679575"/>
            <a:ext cx="993775" cy="744538"/>
            <a:chOff x="3728" y="3112"/>
            <a:chExt cx="626" cy="469"/>
          </a:xfrm>
        </p:grpSpPr>
        <p:sp>
          <p:nvSpPr>
            <p:cNvPr id="16439" name="Line 25"/>
            <p:cNvSpPr>
              <a:spLocks noChangeShapeType="1"/>
            </p:cNvSpPr>
            <p:nvPr/>
          </p:nvSpPr>
          <p:spPr bwMode="auto">
            <a:xfrm flipV="1">
              <a:off x="4205" y="3293"/>
              <a:ext cx="0" cy="288"/>
            </a:xfrm>
            <a:prstGeom prst="line">
              <a:avLst/>
            </a:prstGeom>
            <a:noFill/>
            <a:ln w="25400">
              <a:solidFill>
                <a:srgbClr val="FF00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Line 26"/>
            <p:cNvSpPr>
              <a:spLocks noChangeShapeType="1"/>
            </p:cNvSpPr>
            <p:nvPr/>
          </p:nvSpPr>
          <p:spPr bwMode="auto">
            <a:xfrm>
              <a:off x="4210" y="3306"/>
              <a:ext cx="144" cy="19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1" name="Line 27"/>
            <p:cNvSpPr>
              <a:spLocks noChangeShapeType="1"/>
            </p:cNvSpPr>
            <p:nvPr/>
          </p:nvSpPr>
          <p:spPr bwMode="auto">
            <a:xfrm flipV="1">
              <a:off x="4214" y="3481"/>
              <a:ext cx="125" cy="91"/>
            </a:xfrm>
            <a:prstGeom prst="line">
              <a:avLst/>
            </a:prstGeom>
            <a:noFill/>
            <a:ln w="2540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396" name="Object 28"/>
            <p:cNvGraphicFramePr>
              <a:graphicFrameLocks noChangeAspect="1"/>
            </p:cNvGraphicFramePr>
            <p:nvPr/>
          </p:nvGraphicFramePr>
          <p:xfrm>
            <a:off x="3728" y="3112"/>
            <a:ext cx="465" cy="282"/>
          </p:xfrm>
          <a:graphic>
            <a:graphicData uri="http://schemas.openxmlformats.org/presentationml/2006/ole">
              <mc:AlternateContent xmlns:mc="http://schemas.openxmlformats.org/markup-compatibility/2006">
                <mc:Choice xmlns:v="urn:schemas-microsoft-com:vml" Requires="v">
                  <p:oleObj spid="_x0000_s16684" name="公式" r:id="rId17" imgW="355292" imgH="215713" progId="Equation.3">
                    <p:embed/>
                  </p:oleObj>
                </mc:Choice>
                <mc:Fallback>
                  <p:oleObj name="公式" r:id="rId17" imgW="355292" imgH="215713" progId="Equation.3">
                    <p:embed/>
                    <p:pic>
                      <p:nvPicPr>
                        <p:cNvPr id="0" name="Picture 1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28" y="3112"/>
                          <a:ext cx="465" cy="282"/>
                        </a:xfrm>
                        <a:prstGeom prst="rect">
                          <a:avLst/>
                        </a:prstGeom>
                        <a:solidFill>
                          <a:srgbClr val="FFFFCC"/>
                        </a:solidFill>
                      </p:spPr>
                    </p:pic>
                  </p:oleObj>
                </mc:Fallback>
              </mc:AlternateContent>
            </a:graphicData>
          </a:graphic>
        </p:graphicFrame>
      </p:grpSp>
      <p:grpSp>
        <p:nvGrpSpPr>
          <p:cNvPr id="4" name="Group 29"/>
          <p:cNvGrpSpPr>
            <a:grpSpLocks/>
          </p:cNvGrpSpPr>
          <p:nvPr/>
        </p:nvGrpSpPr>
        <p:grpSpPr bwMode="auto">
          <a:xfrm>
            <a:off x="684213" y="965200"/>
            <a:ext cx="4811712" cy="592138"/>
            <a:chOff x="431" y="608"/>
            <a:chExt cx="3031" cy="373"/>
          </a:xfrm>
        </p:grpSpPr>
        <p:graphicFrame>
          <p:nvGraphicFramePr>
            <p:cNvPr id="16395" name="Object 30"/>
            <p:cNvGraphicFramePr>
              <a:graphicFrameLocks noChangeAspect="1"/>
            </p:cNvGraphicFramePr>
            <p:nvPr/>
          </p:nvGraphicFramePr>
          <p:xfrm>
            <a:off x="767" y="617"/>
            <a:ext cx="2695" cy="364"/>
          </p:xfrm>
          <a:graphic>
            <a:graphicData uri="http://schemas.openxmlformats.org/presentationml/2006/ole">
              <mc:AlternateContent xmlns:mc="http://schemas.openxmlformats.org/markup-compatibility/2006">
                <mc:Choice xmlns:v="urn:schemas-microsoft-com:vml" Requires="v">
                  <p:oleObj spid="_x0000_s16685" name="公式" r:id="rId19" imgW="1778000" imgH="241300" progId="Equation.3">
                    <p:embed/>
                  </p:oleObj>
                </mc:Choice>
                <mc:Fallback>
                  <p:oleObj name="公式" r:id="rId19" imgW="1778000" imgH="241300" progId="Equation.3">
                    <p:embed/>
                    <p:pic>
                      <p:nvPicPr>
                        <p:cNvPr id="0" name="Picture 1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7" y="617"/>
                          <a:ext cx="2695"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38" name="Text Box 31"/>
            <p:cNvSpPr txBox="1">
              <a:spLocks noChangeArrowheads="1"/>
            </p:cNvSpPr>
            <p:nvPr/>
          </p:nvSpPr>
          <p:spPr bwMode="auto">
            <a:xfrm>
              <a:off x="431" y="608"/>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a:solidFill>
                    <a:srgbClr val="0000FF"/>
                  </a:solidFill>
                </a:rPr>
                <a:t>(1)</a:t>
              </a:r>
            </a:p>
          </p:txBody>
        </p:sp>
      </p:grpSp>
      <p:graphicFrame>
        <p:nvGraphicFramePr>
          <p:cNvPr id="20512" name="Object 32"/>
          <p:cNvGraphicFramePr>
            <a:graphicFrameLocks noChangeAspect="1"/>
          </p:cNvGraphicFramePr>
          <p:nvPr/>
        </p:nvGraphicFramePr>
        <p:xfrm>
          <a:off x="7524750" y="1031875"/>
          <a:ext cx="958850" cy="444500"/>
        </p:xfrm>
        <a:graphic>
          <a:graphicData uri="http://schemas.openxmlformats.org/presentationml/2006/ole">
            <mc:AlternateContent xmlns:mc="http://schemas.openxmlformats.org/markup-compatibility/2006">
              <mc:Choice xmlns:v="urn:schemas-microsoft-com:vml" Requires="v">
                <p:oleObj spid="_x0000_s16686" name="公式" r:id="rId21" imgW="380670" imgH="177646" progId="Equation.3">
                  <p:embed/>
                </p:oleObj>
              </mc:Choice>
              <mc:Fallback>
                <p:oleObj name="公式" r:id="rId21" imgW="380670" imgH="177646" progId="Equation.3">
                  <p:embed/>
                  <p:pic>
                    <p:nvPicPr>
                      <p:cNvPr id="0" name="Picture 1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24750" y="1031875"/>
                        <a:ext cx="9588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3" name="Text Box 33"/>
          <p:cNvSpPr txBox="1">
            <a:spLocks noChangeArrowheads="1"/>
          </p:cNvSpPr>
          <p:nvPr/>
        </p:nvSpPr>
        <p:spPr bwMode="auto">
          <a:xfrm>
            <a:off x="685800" y="3505200"/>
            <a:ext cx="472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a:solidFill>
                  <a:srgbClr val="0000FF"/>
                </a:solidFill>
              </a:rPr>
              <a:t>(2)  </a:t>
            </a:r>
            <a:r>
              <a:rPr lang="zh-CN" altLang="en-US">
                <a:solidFill>
                  <a:srgbClr val="0000FF"/>
                </a:solidFill>
              </a:rPr>
              <a:t>只有一段导体在磁场中运动，没有闭合回路</a:t>
            </a:r>
          </a:p>
        </p:txBody>
      </p:sp>
      <p:grpSp>
        <p:nvGrpSpPr>
          <p:cNvPr id="5" name="Group 34"/>
          <p:cNvGrpSpPr>
            <a:grpSpLocks/>
          </p:cNvGrpSpPr>
          <p:nvPr/>
        </p:nvGrpSpPr>
        <p:grpSpPr bwMode="auto">
          <a:xfrm>
            <a:off x="5556250" y="3789363"/>
            <a:ext cx="2743200" cy="2806700"/>
            <a:chOff x="3360" y="672"/>
            <a:chExt cx="1728" cy="1768"/>
          </a:xfrm>
        </p:grpSpPr>
        <p:sp>
          <p:nvSpPr>
            <p:cNvPr id="16415" name="Rectangle 35"/>
            <p:cNvSpPr>
              <a:spLocks noChangeArrowheads="1"/>
            </p:cNvSpPr>
            <p:nvPr/>
          </p:nvSpPr>
          <p:spPr bwMode="auto">
            <a:xfrm>
              <a:off x="4128" y="960"/>
              <a:ext cx="198" cy="1192"/>
            </a:xfrm>
            <a:prstGeom prst="rect">
              <a:avLst/>
            </a:prstGeom>
            <a:solidFill>
              <a:srgbClr val="FFFFCC"/>
            </a:solidFill>
            <a:ln w="19050">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6416" name="Text Box 36"/>
            <p:cNvSpPr txBox="1">
              <a:spLocks noChangeArrowheads="1"/>
            </p:cNvSpPr>
            <p:nvPr/>
          </p:nvSpPr>
          <p:spPr bwMode="auto">
            <a:xfrm>
              <a:off x="4072" y="215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a:t>A</a:t>
              </a:r>
            </a:p>
          </p:txBody>
        </p:sp>
        <p:sp>
          <p:nvSpPr>
            <p:cNvPr id="16417" name="Text Box 37"/>
            <p:cNvSpPr txBox="1">
              <a:spLocks noChangeArrowheads="1"/>
            </p:cNvSpPr>
            <p:nvPr/>
          </p:nvSpPr>
          <p:spPr bwMode="auto">
            <a:xfrm>
              <a:off x="4080" y="672"/>
              <a:ext cx="2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a:t>B</a:t>
              </a:r>
            </a:p>
          </p:txBody>
        </p:sp>
        <p:sp>
          <p:nvSpPr>
            <p:cNvPr id="16418" name="Text Box 38"/>
            <p:cNvSpPr txBox="1">
              <a:spLocks noChangeArrowheads="1"/>
            </p:cNvSpPr>
            <p:nvPr/>
          </p:nvSpPr>
          <p:spPr bwMode="auto">
            <a:xfrm>
              <a:off x="4376" y="720"/>
              <a:ext cx="1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19" name="Text Box 39"/>
            <p:cNvSpPr txBox="1">
              <a:spLocks noChangeArrowheads="1"/>
            </p:cNvSpPr>
            <p:nvPr/>
          </p:nvSpPr>
          <p:spPr bwMode="auto">
            <a:xfrm>
              <a:off x="3868" y="1164"/>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0" name="Text Box 40"/>
            <p:cNvSpPr txBox="1">
              <a:spLocks noChangeArrowheads="1"/>
            </p:cNvSpPr>
            <p:nvPr/>
          </p:nvSpPr>
          <p:spPr bwMode="auto">
            <a:xfrm>
              <a:off x="4376" y="1164"/>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1" name="Text Box 41"/>
            <p:cNvSpPr txBox="1">
              <a:spLocks noChangeArrowheads="1"/>
            </p:cNvSpPr>
            <p:nvPr/>
          </p:nvSpPr>
          <p:spPr bwMode="auto">
            <a:xfrm>
              <a:off x="4885" y="1164"/>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2" name="Text Box 42"/>
            <p:cNvSpPr txBox="1">
              <a:spLocks noChangeArrowheads="1"/>
            </p:cNvSpPr>
            <p:nvPr/>
          </p:nvSpPr>
          <p:spPr bwMode="auto">
            <a:xfrm>
              <a:off x="4376" y="1658"/>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3" name="Text Box 43"/>
            <p:cNvSpPr txBox="1">
              <a:spLocks noChangeArrowheads="1"/>
            </p:cNvSpPr>
            <p:nvPr/>
          </p:nvSpPr>
          <p:spPr bwMode="auto">
            <a:xfrm>
              <a:off x="3360" y="720"/>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4" name="Text Box 44"/>
            <p:cNvSpPr txBox="1">
              <a:spLocks noChangeArrowheads="1"/>
            </p:cNvSpPr>
            <p:nvPr/>
          </p:nvSpPr>
          <p:spPr bwMode="auto">
            <a:xfrm>
              <a:off x="3360" y="1152"/>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5" name="Text Box 45"/>
            <p:cNvSpPr txBox="1">
              <a:spLocks noChangeArrowheads="1"/>
            </p:cNvSpPr>
            <p:nvPr/>
          </p:nvSpPr>
          <p:spPr bwMode="auto">
            <a:xfrm>
              <a:off x="3868" y="720"/>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6" name="Text Box 46"/>
            <p:cNvSpPr txBox="1">
              <a:spLocks noChangeArrowheads="1"/>
            </p:cNvSpPr>
            <p:nvPr/>
          </p:nvSpPr>
          <p:spPr bwMode="auto">
            <a:xfrm>
              <a:off x="3868" y="1658"/>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7" name="Text Box 47"/>
            <p:cNvSpPr txBox="1">
              <a:spLocks noChangeArrowheads="1"/>
            </p:cNvSpPr>
            <p:nvPr/>
          </p:nvSpPr>
          <p:spPr bwMode="auto">
            <a:xfrm>
              <a:off x="4885" y="1658"/>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8" name="Text Box 48"/>
            <p:cNvSpPr txBox="1">
              <a:spLocks noChangeArrowheads="1"/>
            </p:cNvSpPr>
            <p:nvPr/>
          </p:nvSpPr>
          <p:spPr bwMode="auto">
            <a:xfrm>
              <a:off x="3360" y="1658"/>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29" name="Text Box 49"/>
            <p:cNvSpPr txBox="1">
              <a:spLocks noChangeArrowheads="1"/>
            </p:cNvSpPr>
            <p:nvPr/>
          </p:nvSpPr>
          <p:spPr bwMode="auto">
            <a:xfrm>
              <a:off x="3868" y="2103"/>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30" name="Text Box 50"/>
            <p:cNvSpPr txBox="1">
              <a:spLocks noChangeArrowheads="1"/>
            </p:cNvSpPr>
            <p:nvPr/>
          </p:nvSpPr>
          <p:spPr bwMode="auto">
            <a:xfrm>
              <a:off x="3360" y="2103"/>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31" name="Text Box 51"/>
            <p:cNvSpPr txBox="1">
              <a:spLocks noChangeArrowheads="1"/>
            </p:cNvSpPr>
            <p:nvPr/>
          </p:nvSpPr>
          <p:spPr bwMode="auto">
            <a:xfrm>
              <a:off x="4376" y="2103"/>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32" name="Text Box 52"/>
            <p:cNvSpPr txBox="1">
              <a:spLocks noChangeArrowheads="1"/>
            </p:cNvSpPr>
            <p:nvPr/>
          </p:nvSpPr>
          <p:spPr bwMode="auto">
            <a:xfrm>
              <a:off x="4885" y="2103"/>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33" name="Text Box 53"/>
            <p:cNvSpPr txBox="1">
              <a:spLocks noChangeArrowheads="1"/>
            </p:cNvSpPr>
            <p:nvPr/>
          </p:nvSpPr>
          <p:spPr bwMode="auto">
            <a:xfrm>
              <a:off x="4885" y="720"/>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sz="2000"/>
                <a:t>×</a:t>
              </a:r>
              <a:endParaRPr lang="en-US" altLang="zh-CN"/>
            </a:p>
          </p:txBody>
        </p:sp>
        <p:sp>
          <p:nvSpPr>
            <p:cNvPr id="16434" name="Line 54"/>
            <p:cNvSpPr>
              <a:spLocks noChangeShapeType="1"/>
            </p:cNvSpPr>
            <p:nvPr/>
          </p:nvSpPr>
          <p:spPr bwMode="auto">
            <a:xfrm>
              <a:off x="4326" y="1559"/>
              <a:ext cx="355"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5" name="Text Box 55"/>
            <p:cNvSpPr txBox="1">
              <a:spLocks noChangeArrowheads="1"/>
            </p:cNvSpPr>
            <p:nvPr/>
          </p:nvSpPr>
          <p:spPr bwMode="auto">
            <a:xfrm>
              <a:off x="4656" y="1392"/>
              <a:ext cx="2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i="1">
                  <a:latin typeface="Book Antiqua" pitchFamily="18" charset="0"/>
                </a:rPr>
                <a:t>v</a:t>
              </a:r>
            </a:p>
          </p:txBody>
        </p:sp>
        <p:sp>
          <p:nvSpPr>
            <p:cNvPr id="16436" name="AutoShape 56"/>
            <p:cNvSpPr>
              <a:spLocks noChangeArrowheads="1"/>
            </p:cNvSpPr>
            <p:nvPr/>
          </p:nvSpPr>
          <p:spPr bwMode="auto">
            <a:xfrm>
              <a:off x="4176" y="1536"/>
              <a:ext cx="96" cy="96"/>
            </a:xfrm>
            <a:prstGeom prst="flowChartConnector">
              <a:avLst/>
            </a:prstGeom>
            <a:solidFill>
              <a:srgbClr val="FFCCFF"/>
            </a:solidFill>
            <a:ln w="19050">
              <a:solidFill>
                <a:schemeClr val="tx1"/>
              </a:solidFill>
              <a:round/>
              <a:headEnd/>
              <a:tailEnd type="none" w="med" len="lg"/>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6437" name="Line 57"/>
            <p:cNvSpPr>
              <a:spLocks noChangeShapeType="1"/>
            </p:cNvSpPr>
            <p:nvPr/>
          </p:nvSpPr>
          <p:spPr bwMode="auto">
            <a:xfrm>
              <a:off x="4176" y="1584"/>
              <a:ext cx="96" cy="0"/>
            </a:xfrm>
            <a:prstGeom prst="line">
              <a:avLst/>
            </a:prstGeom>
            <a:noFill/>
            <a:ln w="28575">
              <a:solidFill>
                <a:srgbClr val="0000FF"/>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58"/>
          <p:cNvGrpSpPr>
            <a:grpSpLocks/>
          </p:cNvGrpSpPr>
          <p:nvPr/>
        </p:nvGrpSpPr>
        <p:grpSpPr bwMode="auto">
          <a:xfrm>
            <a:off x="6705600" y="4170363"/>
            <a:ext cx="533400" cy="2101850"/>
            <a:chOff x="4084" y="816"/>
            <a:chExt cx="336" cy="1324"/>
          </a:xfrm>
        </p:grpSpPr>
        <p:sp>
          <p:nvSpPr>
            <p:cNvPr id="16413" name="Text Box 59"/>
            <p:cNvSpPr txBox="1">
              <a:spLocks noChangeArrowheads="1"/>
            </p:cNvSpPr>
            <p:nvPr/>
          </p:nvSpPr>
          <p:spPr bwMode="auto">
            <a:xfrm>
              <a:off x="4091" y="181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a:solidFill>
                    <a:srgbClr val="0000FF"/>
                  </a:solidFill>
                </a:rPr>
                <a:t>--</a:t>
              </a:r>
            </a:p>
          </p:txBody>
        </p:sp>
        <p:sp>
          <p:nvSpPr>
            <p:cNvPr id="16414" name="Text Box 60"/>
            <p:cNvSpPr txBox="1">
              <a:spLocks noChangeArrowheads="1"/>
            </p:cNvSpPr>
            <p:nvPr/>
          </p:nvSpPr>
          <p:spPr bwMode="auto">
            <a:xfrm>
              <a:off x="4084" y="8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a:t>
              </a:r>
              <a:endParaRPr lang="en-US" altLang="zh-CN"/>
            </a:p>
          </p:txBody>
        </p:sp>
      </p:grpSp>
      <p:grpSp>
        <p:nvGrpSpPr>
          <p:cNvPr id="7" name="Group 61"/>
          <p:cNvGrpSpPr>
            <a:grpSpLocks/>
          </p:cNvGrpSpPr>
          <p:nvPr/>
        </p:nvGrpSpPr>
        <p:grpSpPr bwMode="auto">
          <a:xfrm>
            <a:off x="6929438" y="5313363"/>
            <a:ext cx="1863725" cy="812800"/>
            <a:chOff x="4225" y="1536"/>
            <a:chExt cx="1174" cy="512"/>
          </a:xfrm>
        </p:grpSpPr>
        <p:sp>
          <p:nvSpPr>
            <p:cNvPr id="16412" name="Line 62"/>
            <p:cNvSpPr>
              <a:spLocks noChangeShapeType="1"/>
            </p:cNvSpPr>
            <p:nvPr/>
          </p:nvSpPr>
          <p:spPr bwMode="auto">
            <a:xfrm>
              <a:off x="4225" y="1536"/>
              <a:ext cx="0" cy="384"/>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394" name="Object 63"/>
            <p:cNvGraphicFramePr>
              <a:graphicFrameLocks noChangeAspect="1"/>
            </p:cNvGraphicFramePr>
            <p:nvPr/>
          </p:nvGraphicFramePr>
          <p:xfrm>
            <a:off x="4345" y="1720"/>
            <a:ext cx="1054" cy="328"/>
          </p:xfrm>
          <a:graphic>
            <a:graphicData uri="http://schemas.openxmlformats.org/presentationml/2006/ole">
              <mc:AlternateContent xmlns:mc="http://schemas.openxmlformats.org/markup-compatibility/2006">
                <mc:Choice xmlns:v="urn:schemas-microsoft-com:vml" Requires="v">
                  <p:oleObj spid="_x0000_s16687" name="公式" r:id="rId23" imgW="812447" imgH="253890" progId="Equation.3">
                    <p:embed/>
                  </p:oleObj>
                </mc:Choice>
                <mc:Fallback>
                  <p:oleObj name="公式" r:id="rId23" imgW="812447" imgH="253890" progId="Equation.3">
                    <p:embed/>
                    <p:pic>
                      <p:nvPicPr>
                        <p:cNvPr id="0" name="Picture 1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5" y="1720"/>
                          <a:ext cx="1054" cy="328"/>
                        </a:xfrm>
                        <a:prstGeom prst="rect">
                          <a:avLst/>
                        </a:prstGeom>
                        <a:solidFill>
                          <a:srgbClr val="FFFF66"/>
                        </a:solidFill>
                      </p:spPr>
                    </p:pic>
                  </p:oleObj>
                </mc:Fallback>
              </mc:AlternateContent>
            </a:graphicData>
          </a:graphic>
        </p:graphicFrame>
      </p:grpSp>
      <p:grpSp>
        <p:nvGrpSpPr>
          <p:cNvPr id="8" name="Group 64"/>
          <p:cNvGrpSpPr>
            <a:grpSpLocks/>
          </p:cNvGrpSpPr>
          <p:nvPr/>
        </p:nvGrpSpPr>
        <p:grpSpPr bwMode="auto">
          <a:xfrm>
            <a:off x="6921500" y="4233863"/>
            <a:ext cx="1403350" cy="927100"/>
            <a:chOff x="4235" y="952"/>
            <a:chExt cx="884" cy="584"/>
          </a:xfrm>
        </p:grpSpPr>
        <p:sp>
          <p:nvSpPr>
            <p:cNvPr id="16411" name="Line 65"/>
            <p:cNvSpPr>
              <a:spLocks noChangeShapeType="1"/>
            </p:cNvSpPr>
            <p:nvPr/>
          </p:nvSpPr>
          <p:spPr bwMode="auto">
            <a:xfrm flipV="1">
              <a:off x="4235" y="1200"/>
              <a:ext cx="0" cy="336"/>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393" name="Object 66"/>
            <p:cNvGraphicFramePr>
              <a:graphicFrameLocks noChangeAspect="1"/>
            </p:cNvGraphicFramePr>
            <p:nvPr/>
          </p:nvGraphicFramePr>
          <p:xfrm>
            <a:off x="4337" y="952"/>
            <a:ext cx="782" cy="323"/>
          </p:xfrm>
          <a:graphic>
            <a:graphicData uri="http://schemas.openxmlformats.org/presentationml/2006/ole">
              <mc:AlternateContent xmlns:mc="http://schemas.openxmlformats.org/markup-compatibility/2006">
                <mc:Choice xmlns:v="urn:schemas-microsoft-com:vml" Requires="v">
                  <p:oleObj spid="_x0000_s16688" name="Equation" r:id="rId25" imgW="583947" imgH="241195" progId="Equation.DSMT4">
                    <p:embed/>
                  </p:oleObj>
                </mc:Choice>
                <mc:Fallback>
                  <p:oleObj name="Equation" r:id="rId25" imgW="583947" imgH="241195" progId="Equation.DSMT4">
                    <p:embed/>
                    <p:pic>
                      <p:nvPicPr>
                        <p:cNvPr id="0" name="Picture 1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37" y="952"/>
                          <a:ext cx="782" cy="323"/>
                        </a:xfrm>
                        <a:prstGeom prst="rect">
                          <a:avLst/>
                        </a:prstGeom>
                        <a:solidFill>
                          <a:srgbClr val="FFFF66"/>
                        </a:solidFill>
                      </p:spPr>
                    </p:pic>
                  </p:oleObj>
                </mc:Fallback>
              </mc:AlternateContent>
            </a:graphicData>
          </a:graphic>
        </p:graphicFrame>
      </p:grpSp>
      <p:graphicFrame>
        <p:nvGraphicFramePr>
          <p:cNvPr id="20548" name="Object 68"/>
          <p:cNvGraphicFramePr>
            <a:graphicFrameLocks noChangeAspect="1"/>
          </p:cNvGraphicFramePr>
          <p:nvPr/>
        </p:nvGraphicFramePr>
        <p:xfrm>
          <a:off x="852488" y="5214938"/>
          <a:ext cx="4100512" cy="600075"/>
        </p:xfrm>
        <a:graphic>
          <a:graphicData uri="http://schemas.openxmlformats.org/presentationml/2006/ole">
            <mc:AlternateContent xmlns:mc="http://schemas.openxmlformats.org/markup-compatibility/2006">
              <mc:Choice xmlns:v="urn:schemas-microsoft-com:vml" Requires="v">
                <p:oleObj spid="_x0000_s16689" name="公式" r:id="rId27" imgW="1645858" imgH="236138" progId="Equation.3">
                  <p:embed/>
                </p:oleObj>
              </mc:Choice>
              <mc:Fallback>
                <p:oleObj name="公式" r:id="rId27" imgW="1645858" imgH="236138" progId="Equation.3">
                  <p:embed/>
                  <p:pic>
                    <p:nvPicPr>
                      <p:cNvPr id="0" name="Picture 13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52488" y="5214938"/>
                        <a:ext cx="410051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9" name="Text Box 69"/>
          <p:cNvSpPr txBox="1">
            <a:spLocks noChangeArrowheads="1"/>
          </p:cNvSpPr>
          <p:nvPr/>
        </p:nvSpPr>
        <p:spPr bwMode="auto">
          <a:xfrm>
            <a:off x="1066800" y="4572000"/>
            <a:ext cx="384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zh-CN" altLang="en-US">
                <a:solidFill>
                  <a:srgbClr val="FF0000"/>
                </a:solidFill>
                <a:latin typeface="楷体_GB2312" pitchFamily="49" charset="-122"/>
                <a:ea typeface="楷体_GB2312" pitchFamily="49" charset="-122"/>
              </a:rPr>
              <a:t>此时</a:t>
            </a:r>
            <a:r>
              <a:rPr lang="en-US" altLang="zh-CN">
                <a:solidFill>
                  <a:srgbClr val="FF0000"/>
                </a:solidFill>
                <a:ea typeface="楷体_GB2312" pitchFamily="49" charset="-122"/>
              </a:rPr>
              <a:t>AB</a:t>
            </a:r>
            <a:r>
              <a:rPr lang="zh-CN" altLang="en-US">
                <a:solidFill>
                  <a:srgbClr val="FF0000"/>
                </a:solidFill>
                <a:latin typeface="楷体_GB2312" pitchFamily="49" charset="-122"/>
                <a:ea typeface="楷体_GB2312" pitchFamily="49" charset="-122"/>
              </a:rPr>
              <a:t>是一开路电源</a:t>
            </a:r>
          </a:p>
        </p:txBody>
      </p:sp>
      <p:graphicFrame>
        <p:nvGraphicFramePr>
          <p:cNvPr id="20550" name="Object 70"/>
          <p:cNvGraphicFramePr>
            <a:graphicFrameLocks noChangeAspect="1"/>
          </p:cNvGraphicFramePr>
          <p:nvPr/>
        </p:nvGraphicFramePr>
        <p:xfrm>
          <a:off x="1447800" y="5867400"/>
          <a:ext cx="939800" cy="534988"/>
        </p:xfrm>
        <a:graphic>
          <a:graphicData uri="http://schemas.openxmlformats.org/presentationml/2006/ole">
            <mc:AlternateContent xmlns:mc="http://schemas.openxmlformats.org/markup-compatibility/2006">
              <mc:Choice xmlns:v="urn:schemas-microsoft-com:vml" Requires="v">
                <p:oleObj spid="_x0000_s16690" name="公式" r:id="rId29" imgW="355292" imgH="203024" progId="Equation.3">
                  <p:embed/>
                </p:oleObj>
              </mc:Choice>
              <mc:Fallback>
                <p:oleObj name="公式" r:id="rId29" imgW="355292" imgH="203024" progId="Equation.3">
                  <p:embed/>
                  <p:pic>
                    <p:nvPicPr>
                      <p:cNvPr id="0" name="Picture 13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47800" y="5867400"/>
                        <a:ext cx="9398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1" name="Text Box 71"/>
          <p:cNvSpPr txBox="1">
            <a:spLocks noChangeArrowheads="1"/>
          </p:cNvSpPr>
          <p:nvPr/>
        </p:nvSpPr>
        <p:spPr bwMode="auto">
          <a:xfrm>
            <a:off x="2286000" y="5867400"/>
            <a:ext cx="384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zh-CN" altLang="en-US">
                <a:solidFill>
                  <a:srgbClr val="FF0000"/>
                </a:solidFill>
                <a:latin typeface="楷体_GB2312" pitchFamily="49" charset="-122"/>
                <a:ea typeface="楷体_GB2312" pitchFamily="49" charset="-122"/>
              </a:rPr>
              <a:t>（导体没有切割磁力线）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20486"/>
                                        </p:tgtEl>
                                        <p:attrNameLst>
                                          <p:attrName>style.visibility</p:attrName>
                                        </p:attrNameLst>
                                      </p:cBhvr>
                                      <p:to>
                                        <p:strVal val="visible"/>
                                      </p:to>
                                    </p:set>
                                    <p:animEffect transition="in" filter="blinds(horizontal)">
                                      <p:cBhvr>
                                        <p:cTn id="15" dur="500"/>
                                        <p:tgtEl>
                                          <p:spTgt spid="20486"/>
                                        </p:tgtEl>
                                      </p:cBhvr>
                                    </p:animEffect>
                                  </p:childTnLst>
                                </p:cTn>
                              </p:par>
                              <p:par>
                                <p:cTn id="16" presetID="3" presetClass="entr" presetSubtype="10" fill="hold" nodeType="withEffect">
                                  <p:stCondLst>
                                    <p:cond delay="0"/>
                                  </p:stCondLst>
                                  <p:childTnLst>
                                    <p:set>
                                      <p:cBhvr>
                                        <p:cTn id="17" dur="1" fill="hold">
                                          <p:stCondLst>
                                            <p:cond delay="0"/>
                                          </p:stCondLst>
                                        </p:cTn>
                                        <p:tgtEl>
                                          <p:spTgt spid="20512"/>
                                        </p:tgtEl>
                                        <p:attrNameLst>
                                          <p:attrName>style.visibility</p:attrName>
                                        </p:attrNameLst>
                                      </p:cBhvr>
                                      <p:to>
                                        <p:strVal val="visible"/>
                                      </p:to>
                                    </p:set>
                                    <p:animEffect transition="in" filter="blinds(horizontal)">
                                      <p:cBhvr>
                                        <p:cTn id="18" dur="500"/>
                                        <p:tgtEl>
                                          <p:spTgt spid="205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487"/>
                                        </p:tgtEl>
                                        <p:attrNameLst>
                                          <p:attrName>style.visibility</p:attrName>
                                        </p:attrNameLst>
                                      </p:cBhvr>
                                      <p:to>
                                        <p:strVal val="visible"/>
                                      </p:to>
                                    </p:set>
                                    <p:animEffect transition="in" filter="blinds(horizontal)">
                                      <p:cBhvr>
                                        <p:cTn id="23" dur="500"/>
                                        <p:tgtEl>
                                          <p:spTgt spid="20487"/>
                                        </p:tgtEl>
                                      </p:cBhvr>
                                    </p:animEffect>
                                  </p:childTnLst>
                                </p:cTn>
                              </p:par>
                              <p:par>
                                <p:cTn id="24" presetID="3" presetClass="entr" presetSubtype="10" fill="hold" nodeType="withEffect">
                                  <p:stCondLst>
                                    <p:cond delay="0"/>
                                  </p:stCondLst>
                                  <p:childTnLst>
                                    <p:set>
                                      <p:cBhvr>
                                        <p:cTn id="25" dur="1" fill="hold">
                                          <p:stCondLst>
                                            <p:cond delay="0"/>
                                          </p:stCondLst>
                                        </p:cTn>
                                        <p:tgtEl>
                                          <p:spTgt spid="20488"/>
                                        </p:tgtEl>
                                        <p:attrNameLst>
                                          <p:attrName>style.visibility</p:attrName>
                                        </p:attrNameLst>
                                      </p:cBhvr>
                                      <p:to>
                                        <p:strVal val="visible"/>
                                      </p:to>
                                    </p:set>
                                    <p:animEffect transition="in" filter="blinds(horizontal)">
                                      <p:cBhvr>
                                        <p:cTn id="26" dur="500"/>
                                        <p:tgtEl>
                                          <p:spTgt spid="204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par>
                                <p:cTn id="32" presetID="3" presetClass="entr" presetSubtype="1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513"/>
                                        </p:tgtEl>
                                        <p:attrNameLst>
                                          <p:attrName>style.visibility</p:attrName>
                                        </p:attrNameLst>
                                      </p:cBhvr>
                                      <p:to>
                                        <p:strVal val="visible"/>
                                      </p:to>
                                    </p:set>
                                    <p:animEffect transition="in" filter="blinds(horizontal)">
                                      <p:cBhvr>
                                        <p:cTn id="39" dur="500"/>
                                        <p:tgtEl>
                                          <p:spTgt spid="2051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549"/>
                                        </p:tgtEl>
                                        <p:attrNameLst>
                                          <p:attrName>style.visibility</p:attrName>
                                        </p:attrNameLst>
                                      </p:cBhvr>
                                      <p:to>
                                        <p:strVal val="visible"/>
                                      </p:to>
                                    </p:set>
                                    <p:animEffect transition="in" filter="blinds(horizontal)">
                                      <p:cBhvr>
                                        <p:cTn id="42" dur="500"/>
                                        <p:tgtEl>
                                          <p:spTgt spid="205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par>
                                <p:cTn id="48" presetID="3" presetClass="entr" presetSubtype="1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par>
                                <p:cTn id="51" presetID="3" presetClass="entr" presetSubtype="1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par>
                                <p:cTn id="54" presetID="3" presetClass="entr" presetSubtype="1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0548"/>
                                        </p:tgtEl>
                                        <p:attrNameLst>
                                          <p:attrName>style.visibility</p:attrName>
                                        </p:attrNameLst>
                                      </p:cBhvr>
                                      <p:to>
                                        <p:strVal val="visible"/>
                                      </p:to>
                                    </p:set>
                                    <p:animEffect transition="in" filter="blinds(horizontal)">
                                      <p:cBhvr>
                                        <p:cTn id="61" dur="500"/>
                                        <p:tgtEl>
                                          <p:spTgt spid="20548"/>
                                        </p:tgtEl>
                                      </p:cBhvr>
                                    </p:animEffect>
                                  </p:childTnLst>
                                </p:cTn>
                              </p:par>
                              <p:par>
                                <p:cTn id="62" presetID="3" presetClass="entr" presetSubtype="10" fill="hold" nodeType="withEffect">
                                  <p:stCondLst>
                                    <p:cond delay="0"/>
                                  </p:stCondLst>
                                  <p:childTnLst>
                                    <p:set>
                                      <p:cBhvr>
                                        <p:cTn id="63" dur="1" fill="hold">
                                          <p:stCondLst>
                                            <p:cond delay="0"/>
                                          </p:stCondLst>
                                        </p:cTn>
                                        <p:tgtEl>
                                          <p:spTgt spid="20550"/>
                                        </p:tgtEl>
                                        <p:attrNameLst>
                                          <p:attrName>style.visibility</p:attrName>
                                        </p:attrNameLst>
                                      </p:cBhvr>
                                      <p:to>
                                        <p:strVal val="visible"/>
                                      </p:to>
                                    </p:set>
                                    <p:animEffect transition="in" filter="blinds(horizontal)">
                                      <p:cBhvr>
                                        <p:cTn id="64" dur="500"/>
                                        <p:tgtEl>
                                          <p:spTgt spid="2055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0551"/>
                                        </p:tgtEl>
                                        <p:attrNameLst>
                                          <p:attrName>style.visibility</p:attrName>
                                        </p:attrNameLst>
                                      </p:cBhvr>
                                      <p:to>
                                        <p:strVal val="visible"/>
                                      </p:to>
                                    </p:set>
                                    <p:animEffect transition="in" filter="blinds(horizontal)">
                                      <p:cBhvr>
                                        <p:cTn id="67" dur="500"/>
                                        <p:tgtEl>
                                          <p:spTgt spid="20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513" grpId="0"/>
      <p:bldP spid="20549" grpId="0"/>
      <p:bldP spid="2055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2"/>
          <p:cNvSpPr>
            <a:spLocks noChangeArrowheads="1"/>
          </p:cNvSpPr>
          <p:nvPr/>
        </p:nvSpPr>
        <p:spPr bwMode="auto">
          <a:xfrm>
            <a:off x="323850" y="333375"/>
            <a:ext cx="4894263" cy="579438"/>
          </a:xfrm>
          <a:prstGeom prst="rect">
            <a:avLst/>
          </a:prstGeom>
          <a:noFill/>
          <a:ln w="9525">
            <a:noFill/>
            <a:miter lim="800000"/>
            <a:headEnd/>
            <a:tailEnd/>
          </a:ln>
        </p:spPr>
        <p:txBody>
          <a:bodyPr>
            <a:spAutoFit/>
          </a:bodyPr>
          <a:lstStyle/>
          <a:p>
            <a:pPr>
              <a:defRPr/>
            </a:pPr>
            <a:r>
              <a:rPr lang="zh-CN" altLang="en-US" sz="3200" dirty="0">
                <a:latin typeface="+mn-ea"/>
                <a:ea typeface="+mn-ea"/>
              </a:rPr>
              <a:t>二、动生电动势的计算</a:t>
            </a:r>
          </a:p>
        </p:txBody>
      </p:sp>
      <p:sp>
        <p:nvSpPr>
          <p:cNvPr id="5125" name="Rectangle 3"/>
          <p:cNvSpPr>
            <a:spLocks noChangeArrowheads="1"/>
          </p:cNvSpPr>
          <p:nvPr/>
        </p:nvSpPr>
        <p:spPr bwMode="auto">
          <a:xfrm>
            <a:off x="539750" y="1484313"/>
            <a:ext cx="5975350" cy="519112"/>
          </a:xfrm>
          <a:prstGeom prst="rect">
            <a:avLst/>
          </a:prstGeom>
          <a:noFill/>
          <a:ln w="9525">
            <a:noFill/>
            <a:miter lim="800000"/>
            <a:headEnd/>
            <a:tailEnd/>
          </a:ln>
        </p:spPr>
        <p:txBody>
          <a:bodyPr>
            <a:spAutoFit/>
          </a:bodyPr>
          <a:lstStyle/>
          <a:p>
            <a:pPr>
              <a:defRPr/>
            </a:pPr>
            <a:r>
              <a:rPr lang="en-US" altLang="zh-CN" dirty="0">
                <a:latin typeface="MingLiU_HKSCS" pitchFamily="18" charset="-120"/>
                <a:ea typeface="MingLiU_HKSCS" pitchFamily="18" charset="-120"/>
              </a:rPr>
              <a:t>1</a:t>
            </a:r>
            <a:r>
              <a:rPr lang="zh-CN" altLang="en-US" dirty="0">
                <a:latin typeface="+mn-ea"/>
              </a:rPr>
              <a:t>、</a:t>
            </a:r>
            <a:r>
              <a:rPr lang="zh-CN" altLang="en-US" dirty="0">
                <a:latin typeface="MingLiU_HKSCS" pitchFamily="18" charset="-120"/>
                <a:ea typeface="MingLiU_HKSCS" pitchFamily="18" charset="-120"/>
              </a:rPr>
              <a:t>用动生电动势的定义式计算</a:t>
            </a:r>
          </a:p>
        </p:txBody>
      </p:sp>
      <p:sp>
        <p:nvSpPr>
          <p:cNvPr id="5126" name="Rectangle 5"/>
          <p:cNvSpPr>
            <a:spLocks noChangeArrowheads="1"/>
          </p:cNvSpPr>
          <p:nvPr/>
        </p:nvSpPr>
        <p:spPr bwMode="auto">
          <a:xfrm>
            <a:off x="611188" y="4292600"/>
            <a:ext cx="5975350" cy="519113"/>
          </a:xfrm>
          <a:prstGeom prst="rect">
            <a:avLst/>
          </a:prstGeom>
          <a:noFill/>
          <a:ln w="9525">
            <a:noFill/>
            <a:miter lim="800000"/>
            <a:headEnd/>
            <a:tailEnd/>
          </a:ln>
        </p:spPr>
        <p:txBody>
          <a:bodyPr>
            <a:spAutoFit/>
          </a:bodyPr>
          <a:lstStyle/>
          <a:p>
            <a:pPr>
              <a:defRPr/>
            </a:pPr>
            <a:r>
              <a:rPr lang="en-US" altLang="zh-CN" dirty="0">
                <a:latin typeface="+mn-ea"/>
                <a:ea typeface="+mn-ea"/>
              </a:rPr>
              <a:t>2</a:t>
            </a:r>
            <a:r>
              <a:rPr lang="zh-CN" altLang="en-US" dirty="0">
                <a:latin typeface="+mn-ea"/>
                <a:ea typeface="+mn-ea"/>
              </a:rPr>
              <a:t>、用法拉第电磁感应定律计算</a:t>
            </a:r>
          </a:p>
        </p:txBody>
      </p:sp>
      <p:graphicFrame>
        <p:nvGraphicFramePr>
          <p:cNvPr id="17410" name="Object 6"/>
          <p:cNvGraphicFramePr>
            <a:graphicFrameLocks noChangeAspect="1"/>
          </p:cNvGraphicFramePr>
          <p:nvPr/>
        </p:nvGraphicFramePr>
        <p:xfrm>
          <a:off x="1187450" y="5157788"/>
          <a:ext cx="1465263" cy="823912"/>
        </p:xfrm>
        <a:graphic>
          <a:graphicData uri="http://schemas.openxmlformats.org/presentationml/2006/ole">
            <mc:AlternateContent xmlns:mc="http://schemas.openxmlformats.org/markup-compatibility/2006">
              <mc:Choice xmlns:v="urn:schemas-microsoft-com:vml" Requires="v">
                <p:oleObj spid="_x0000_s17449" name="Equation" r:id="rId3" imgW="698197" imgH="393529" progId="Equation.DSMT4">
                  <p:embed/>
                </p:oleObj>
              </mc:Choice>
              <mc:Fallback>
                <p:oleObj name="Equation" r:id="rId3" imgW="698197" imgH="393529"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157788"/>
                        <a:ext cx="1465263"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Rectangle 7"/>
          <p:cNvSpPr>
            <a:spLocks noChangeArrowheads="1"/>
          </p:cNvSpPr>
          <p:nvPr/>
        </p:nvSpPr>
        <p:spPr bwMode="auto">
          <a:xfrm>
            <a:off x="1187450" y="3068638"/>
            <a:ext cx="71294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sym typeface="Symbol" pitchFamily="18" charset="2"/>
              </a:rPr>
              <a:t>不构成回路的导体（导体切割磁力线运动）</a:t>
            </a:r>
          </a:p>
          <a:p>
            <a:pPr eaLnBrk="1" hangingPunct="1"/>
            <a:r>
              <a:rPr lang="zh-CN" altLang="en-US">
                <a:sym typeface="Symbol" pitchFamily="18" charset="2"/>
              </a:rPr>
              <a:t>导体回路的部分</a:t>
            </a:r>
          </a:p>
        </p:txBody>
      </p:sp>
      <p:sp>
        <p:nvSpPr>
          <p:cNvPr id="17416" name="Rectangle 9"/>
          <p:cNvSpPr>
            <a:spLocks noChangeArrowheads="1"/>
          </p:cNvSpPr>
          <p:nvPr/>
        </p:nvSpPr>
        <p:spPr bwMode="auto">
          <a:xfrm>
            <a:off x="2916238" y="5084763"/>
            <a:ext cx="62277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t>导体回路</a:t>
            </a:r>
          </a:p>
          <a:p>
            <a:pPr eaLnBrk="1" hangingPunct="1"/>
            <a:r>
              <a:rPr lang="zh-CN" altLang="en-US">
                <a:sym typeface="Symbol" pitchFamily="18" charset="2"/>
              </a:rPr>
              <a:t>不构成回路的导体</a:t>
            </a:r>
            <a:r>
              <a:rPr lang="zh-CN" altLang="en-US" sz="2000">
                <a:sym typeface="Symbol" pitchFamily="18" charset="2"/>
              </a:rPr>
              <a:t>（设计一个合适的假想回路）</a:t>
            </a:r>
          </a:p>
        </p:txBody>
      </p:sp>
      <p:graphicFrame>
        <p:nvGraphicFramePr>
          <p:cNvPr id="17411" name="Object 107"/>
          <p:cNvGraphicFramePr>
            <a:graphicFrameLocks noChangeAspect="1"/>
          </p:cNvGraphicFramePr>
          <p:nvPr/>
        </p:nvGraphicFramePr>
        <p:xfrm>
          <a:off x="1357313" y="2143125"/>
          <a:ext cx="2676525" cy="981075"/>
        </p:xfrm>
        <a:graphic>
          <a:graphicData uri="http://schemas.openxmlformats.org/presentationml/2006/ole">
            <mc:AlternateContent xmlns:mc="http://schemas.openxmlformats.org/markup-compatibility/2006">
              <mc:Choice xmlns:v="urn:schemas-microsoft-com:vml" Requires="v">
                <p:oleObj spid="_x0000_s17450" name="公式" r:id="rId5" imgW="1002865" imgH="368140" progId="Equation.3">
                  <p:embed/>
                </p:oleObj>
              </mc:Choice>
              <mc:Fallback>
                <p:oleObj name="公式" r:id="rId5" imgW="1002865" imgH="368140"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2143125"/>
                        <a:ext cx="26765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250825" y="692150"/>
            <a:ext cx="3960813" cy="5113338"/>
          </a:xfrm>
        </p:spPr>
        <p:txBody>
          <a:bodyPr/>
          <a:lstStyle/>
          <a:p>
            <a:pPr algn="just" eaLnBrk="1" hangingPunct="1">
              <a:lnSpc>
                <a:spcPct val="90000"/>
              </a:lnSpc>
              <a:buFontTx/>
              <a:buNone/>
            </a:pPr>
            <a:r>
              <a:rPr lang="zh-CN" altLang="en-US" b="1" smtClean="0">
                <a:solidFill>
                  <a:srgbClr val="000000"/>
                </a:solidFill>
              </a:rPr>
              <a:t>例</a:t>
            </a:r>
            <a:r>
              <a:rPr lang="en-US" altLang="zh-CN" b="1" smtClean="0">
                <a:solidFill>
                  <a:srgbClr val="000000"/>
                </a:solidFill>
              </a:rPr>
              <a:t>1 </a:t>
            </a:r>
          </a:p>
          <a:p>
            <a:pPr algn="just" eaLnBrk="1" hangingPunct="1">
              <a:lnSpc>
                <a:spcPct val="90000"/>
              </a:lnSpc>
              <a:buFontTx/>
              <a:buNone/>
            </a:pPr>
            <a:r>
              <a:rPr lang="zh-CN" altLang="en-US" sz="2800" b="1" smtClean="0">
                <a:solidFill>
                  <a:srgbClr val="000000"/>
                </a:solidFill>
                <a:latin typeface="Times New Roman" pitchFamily="18" charset="0"/>
                <a:cs typeface="Times New Roman" pitchFamily="18" charset="0"/>
              </a:rPr>
              <a:t>     一长直导线中通有电流 </a:t>
            </a:r>
            <a:r>
              <a:rPr lang="en-US" altLang="zh-CN" sz="2800" b="1" i="1" smtClean="0">
                <a:solidFill>
                  <a:srgbClr val="000000"/>
                </a:solidFill>
                <a:latin typeface="Times New Roman" pitchFamily="18" charset="0"/>
                <a:cs typeface="Times New Roman" pitchFamily="18" charset="0"/>
              </a:rPr>
              <a:t>I </a:t>
            </a:r>
            <a:r>
              <a:rPr lang="zh-CN" altLang="en-US" sz="2800" b="1" smtClean="0">
                <a:solidFill>
                  <a:srgbClr val="000000"/>
                </a:solidFill>
                <a:latin typeface="Times New Roman" pitchFamily="18" charset="0"/>
                <a:cs typeface="Times New Roman" pitchFamily="18" charset="0"/>
              </a:rPr>
              <a:t>，其近旁有一长 </a:t>
            </a:r>
            <a:r>
              <a:rPr lang="en-US" altLang="zh-CN" sz="2800" b="1" i="1" smtClean="0">
                <a:solidFill>
                  <a:srgbClr val="000000"/>
                </a:solidFill>
                <a:latin typeface="Times New Roman" pitchFamily="18" charset="0"/>
                <a:cs typeface="Times New Roman" pitchFamily="18" charset="0"/>
              </a:rPr>
              <a:t>l </a:t>
            </a:r>
            <a:r>
              <a:rPr lang="zh-CN" altLang="en-US" sz="2800" b="1" smtClean="0">
                <a:solidFill>
                  <a:srgbClr val="000000"/>
                </a:solidFill>
                <a:latin typeface="Times New Roman" pitchFamily="18" charset="0"/>
                <a:cs typeface="Times New Roman" pitchFamily="18" charset="0"/>
              </a:rPr>
              <a:t>的与导线共面的金属棒如图，棒以速度</a:t>
            </a:r>
            <a:r>
              <a:rPr lang="zh-CN" altLang="en-US" sz="2800" b="1" i="1" smtClean="0">
                <a:solidFill>
                  <a:srgbClr val="000000"/>
                </a:solidFill>
                <a:latin typeface="Times New Roman" pitchFamily="18" charset="0"/>
                <a:cs typeface="Times New Roman" pitchFamily="18" charset="0"/>
                <a:sym typeface="Symbol" pitchFamily="18" charset="2"/>
              </a:rPr>
              <a:t></a:t>
            </a:r>
            <a:r>
              <a:rPr lang="zh-CN" altLang="en-US" sz="2800" b="1" i="1" smtClean="0">
                <a:solidFill>
                  <a:srgbClr val="000000"/>
                </a:solidFill>
                <a:latin typeface="Times New Roman" pitchFamily="18" charset="0"/>
                <a:cs typeface="Times New Roman" pitchFamily="18" charset="0"/>
              </a:rPr>
              <a:t> </a:t>
            </a:r>
            <a:r>
              <a:rPr lang="zh-CN" altLang="en-US" sz="2800" b="1" smtClean="0">
                <a:solidFill>
                  <a:srgbClr val="000000"/>
                </a:solidFill>
                <a:latin typeface="Times New Roman" pitchFamily="18" charset="0"/>
                <a:cs typeface="Times New Roman" pitchFamily="18" charset="0"/>
              </a:rPr>
              <a:t>匀速运动，其它尺寸见图，求棒中的动生电动势</a:t>
            </a:r>
            <a:r>
              <a:rPr lang="zh-CN" altLang="en-US" b="1" smtClean="0">
                <a:solidFill>
                  <a:srgbClr val="000000"/>
                </a:solidFill>
              </a:rPr>
              <a:t>。</a:t>
            </a:r>
          </a:p>
        </p:txBody>
      </p:sp>
      <p:sp>
        <p:nvSpPr>
          <p:cNvPr id="73731" name="Rectangle 3"/>
          <p:cNvSpPr>
            <a:spLocks noChangeArrowheads="1"/>
          </p:cNvSpPr>
          <p:nvPr/>
        </p:nvSpPr>
        <p:spPr bwMode="auto">
          <a:xfrm>
            <a:off x="5148263" y="908050"/>
            <a:ext cx="71437" cy="5329238"/>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3732" name="Rectangle 4"/>
          <p:cNvSpPr>
            <a:spLocks noChangeArrowheads="1"/>
          </p:cNvSpPr>
          <p:nvPr/>
        </p:nvSpPr>
        <p:spPr bwMode="auto">
          <a:xfrm>
            <a:off x="6156325" y="3357563"/>
            <a:ext cx="1584325" cy="142875"/>
          </a:xfrm>
          <a:prstGeom prst="rect">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3733" name="Line 5"/>
          <p:cNvSpPr>
            <a:spLocks noChangeShapeType="1"/>
          </p:cNvSpPr>
          <p:nvPr/>
        </p:nvSpPr>
        <p:spPr bwMode="auto">
          <a:xfrm flipV="1">
            <a:off x="6948488" y="27813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4" name="Rectangle 6"/>
          <p:cNvSpPr>
            <a:spLocks noChangeArrowheads="1"/>
          </p:cNvSpPr>
          <p:nvPr/>
        </p:nvSpPr>
        <p:spPr bwMode="auto">
          <a:xfrm>
            <a:off x="6732588" y="2205038"/>
            <a:ext cx="419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sym typeface="Symbol" pitchFamily="18" charset="2"/>
              </a:rPr>
              <a:t></a:t>
            </a:r>
          </a:p>
        </p:txBody>
      </p:sp>
      <p:sp>
        <p:nvSpPr>
          <p:cNvPr id="73735" name="Line 7"/>
          <p:cNvSpPr>
            <a:spLocks noChangeShapeType="1"/>
          </p:cNvSpPr>
          <p:nvPr/>
        </p:nvSpPr>
        <p:spPr bwMode="auto">
          <a:xfrm>
            <a:off x="6156325" y="306863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Line 8"/>
          <p:cNvSpPr>
            <a:spLocks noChangeShapeType="1"/>
          </p:cNvSpPr>
          <p:nvPr/>
        </p:nvSpPr>
        <p:spPr bwMode="auto">
          <a:xfrm>
            <a:off x="5867400" y="32131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7" name="Line 9"/>
          <p:cNvSpPr>
            <a:spLocks noChangeShapeType="1"/>
          </p:cNvSpPr>
          <p:nvPr/>
        </p:nvSpPr>
        <p:spPr bwMode="auto">
          <a:xfrm flipH="1">
            <a:off x="5219700" y="3213100"/>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8" name="Rectangle 10"/>
          <p:cNvSpPr>
            <a:spLocks noChangeArrowheads="1"/>
          </p:cNvSpPr>
          <p:nvPr/>
        </p:nvSpPr>
        <p:spPr bwMode="auto">
          <a:xfrm>
            <a:off x="5508625" y="29241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b</a:t>
            </a:r>
          </a:p>
        </p:txBody>
      </p:sp>
      <p:sp>
        <p:nvSpPr>
          <p:cNvPr id="73739" name="Line 11"/>
          <p:cNvSpPr>
            <a:spLocks noChangeShapeType="1"/>
          </p:cNvSpPr>
          <p:nvPr/>
        </p:nvSpPr>
        <p:spPr bwMode="auto">
          <a:xfrm flipV="1">
            <a:off x="4859338" y="1916113"/>
            <a:ext cx="0" cy="86360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0" name="Rectangle 12"/>
          <p:cNvSpPr>
            <a:spLocks noChangeArrowheads="1"/>
          </p:cNvSpPr>
          <p:nvPr/>
        </p:nvSpPr>
        <p:spPr bwMode="auto">
          <a:xfrm>
            <a:off x="4716463" y="3141663"/>
            <a:ext cx="342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I</a:t>
            </a:r>
          </a:p>
        </p:txBody>
      </p:sp>
      <p:sp>
        <p:nvSpPr>
          <p:cNvPr id="73741" name="Rectangle 13"/>
          <p:cNvSpPr>
            <a:spLocks noChangeArrowheads="1"/>
          </p:cNvSpPr>
          <p:nvPr/>
        </p:nvSpPr>
        <p:spPr bwMode="auto">
          <a:xfrm>
            <a:off x="5892800" y="3614738"/>
            <a:ext cx="1055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C</a:t>
            </a:r>
          </a:p>
        </p:txBody>
      </p:sp>
      <p:sp>
        <p:nvSpPr>
          <p:cNvPr id="73742" name="Rectangle 14"/>
          <p:cNvSpPr>
            <a:spLocks noChangeArrowheads="1"/>
          </p:cNvSpPr>
          <p:nvPr/>
        </p:nvSpPr>
        <p:spPr bwMode="auto">
          <a:xfrm>
            <a:off x="7740650" y="35734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D</a:t>
            </a:r>
          </a:p>
        </p:txBody>
      </p:sp>
      <p:sp>
        <p:nvSpPr>
          <p:cNvPr id="73743" name="Line 15"/>
          <p:cNvSpPr>
            <a:spLocks noChangeShapeType="1"/>
          </p:cNvSpPr>
          <p:nvPr/>
        </p:nvSpPr>
        <p:spPr bwMode="auto">
          <a:xfrm>
            <a:off x="6588125" y="3429000"/>
            <a:ext cx="36036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3995738" y="404813"/>
          <a:ext cx="1509712" cy="1063625"/>
        </p:xfrm>
        <a:graphic>
          <a:graphicData uri="http://schemas.openxmlformats.org/presentationml/2006/ole">
            <mc:AlternateContent xmlns:mc="http://schemas.openxmlformats.org/markup-compatibility/2006">
              <mc:Choice xmlns:v="urn:schemas-microsoft-com:vml" Requires="v">
                <p:oleObj spid="_x0000_s18570" name="Equation" r:id="rId3" imgW="558558" imgH="393529" progId="Equation.DSMT4">
                  <p:embed/>
                </p:oleObj>
              </mc:Choice>
              <mc:Fallback>
                <p:oleObj name="Equation" r:id="rId3" imgW="558558" imgH="393529" progId="Equation.DSMT4">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404813"/>
                        <a:ext cx="1509712"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17"/>
          <p:cNvGraphicFramePr>
            <a:graphicFrameLocks noChangeAspect="1"/>
          </p:cNvGraphicFramePr>
          <p:nvPr/>
        </p:nvGraphicFramePr>
        <p:xfrm>
          <a:off x="1285875" y="4437063"/>
          <a:ext cx="5373688" cy="963612"/>
        </p:xfrm>
        <a:graphic>
          <a:graphicData uri="http://schemas.openxmlformats.org/presentationml/2006/ole">
            <mc:AlternateContent xmlns:mc="http://schemas.openxmlformats.org/markup-compatibility/2006">
              <mc:Choice xmlns:v="urn:schemas-microsoft-com:vml" Requires="v">
                <p:oleObj spid="_x0000_s18571" name="Equation" r:id="rId5" imgW="2197100" imgH="393700" progId="Equation.DSMT4">
                  <p:embed/>
                </p:oleObj>
              </mc:Choice>
              <mc:Fallback>
                <p:oleObj name="Equation" r:id="rId5" imgW="2197100" imgH="393700" progId="Equation.DSMT4">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4437063"/>
                        <a:ext cx="5373688"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18"/>
          <p:cNvGraphicFramePr>
            <a:graphicFrameLocks noChangeAspect="1"/>
          </p:cNvGraphicFramePr>
          <p:nvPr/>
        </p:nvGraphicFramePr>
        <p:xfrm>
          <a:off x="6156325" y="620713"/>
          <a:ext cx="1268413" cy="481012"/>
        </p:xfrm>
        <a:graphic>
          <a:graphicData uri="http://schemas.openxmlformats.org/presentationml/2006/ole">
            <mc:AlternateContent xmlns:mc="http://schemas.openxmlformats.org/markup-compatibility/2006">
              <mc:Choice xmlns:v="urn:schemas-microsoft-com:vml" Requires="v">
                <p:oleObj spid="_x0000_s18572" name="Equation" r:id="rId7" imgW="469696" imgH="177723" progId="Equation.DSMT4">
                  <p:embed/>
                </p:oleObj>
              </mc:Choice>
              <mc:Fallback>
                <p:oleObj name="Equation" r:id="rId7" imgW="469696" imgH="177723" progId="Equation.DSMT4">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620713"/>
                        <a:ext cx="1268413"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41" name="组合 23"/>
          <p:cNvGrpSpPr>
            <a:grpSpLocks/>
          </p:cNvGrpSpPr>
          <p:nvPr/>
        </p:nvGrpSpPr>
        <p:grpSpPr bwMode="auto">
          <a:xfrm>
            <a:off x="227013" y="549275"/>
            <a:ext cx="3573462" cy="3673475"/>
            <a:chOff x="227013" y="549275"/>
            <a:chExt cx="3573462" cy="3673475"/>
          </a:xfrm>
        </p:grpSpPr>
        <p:sp>
          <p:nvSpPr>
            <p:cNvPr id="18445" name="Rectangle 3"/>
            <p:cNvSpPr>
              <a:spLocks noChangeArrowheads="1"/>
            </p:cNvSpPr>
            <p:nvPr/>
          </p:nvSpPr>
          <p:spPr bwMode="auto">
            <a:xfrm>
              <a:off x="827088" y="549275"/>
              <a:ext cx="73025" cy="3673475"/>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8446" name="Rectangle 4"/>
            <p:cNvSpPr>
              <a:spLocks noChangeArrowheads="1"/>
            </p:cNvSpPr>
            <p:nvPr/>
          </p:nvSpPr>
          <p:spPr bwMode="auto">
            <a:xfrm>
              <a:off x="1811338" y="2092325"/>
              <a:ext cx="1584325" cy="142875"/>
            </a:xfrm>
            <a:prstGeom prst="rect">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8447" name="Line 5"/>
            <p:cNvSpPr>
              <a:spLocks noChangeShapeType="1"/>
            </p:cNvSpPr>
            <p:nvPr/>
          </p:nvSpPr>
          <p:spPr bwMode="auto">
            <a:xfrm flipV="1">
              <a:off x="2603500" y="1516063"/>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8" name="Rectangle 6"/>
            <p:cNvSpPr>
              <a:spLocks noChangeArrowheads="1"/>
            </p:cNvSpPr>
            <p:nvPr/>
          </p:nvSpPr>
          <p:spPr bwMode="auto">
            <a:xfrm>
              <a:off x="2387600" y="939800"/>
              <a:ext cx="419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sym typeface="Symbol" pitchFamily="18" charset="2"/>
                </a:rPr>
                <a:t></a:t>
              </a:r>
            </a:p>
          </p:txBody>
        </p:sp>
        <p:sp>
          <p:nvSpPr>
            <p:cNvPr id="18449" name="Line 7"/>
            <p:cNvSpPr>
              <a:spLocks noChangeShapeType="1"/>
            </p:cNvSpPr>
            <p:nvPr/>
          </p:nvSpPr>
          <p:spPr bwMode="auto">
            <a:xfrm>
              <a:off x="1811338" y="1803400"/>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8"/>
            <p:cNvSpPr>
              <a:spLocks noChangeShapeType="1"/>
            </p:cNvSpPr>
            <p:nvPr/>
          </p:nvSpPr>
          <p:spPr bwMode="auto">
            <a:xfrm>
              <a:off x="1522413" y="1947863"/>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9"/>
            <p:cNvSpPr>
              <a:spLocks noChangeShapeType="1"/>
            </p:cNvSpPr>
            <p:nvPr/>
          </p:nvSpPr>
          <p:spPr bwMode="auto">
            <a:xfrm flipH="1">
              <a:off x="874713" y="194786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Rectangle 10"/>
            <p:cNvSpPr>
              <a:spLocks noChangeArrowheads="1"/>
            </p:cNvSpPr>
            <p:nvPr/>
          </p:nvSpPr>
          <p:spPr bwMode="auto">
            <a:xfrm>
              <a:off x="1163638" y="16589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b</a:t>
              </a:r>
            </a:p>
          </p:txBody>
        </p:sp>
        <p:sp>
          <p:nvSpPr>
            <p:cNvPr id="18453" name="Line 11"/>
            <p:cNvSpPr>
              <a:spLocks noChangeShapeType="1"/>
            </p:cNvSpPr>
            <p:nvPr/>
          </p:nvSpPr>
          <p:spPr bwMode="auto">
            <a:xfrm flipV="1">
              <a:off x="539750" y="765175"/>
              <a:ext cx="0" cy="86360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4" name="Rectangle 12"/>
            <p:cNvSpPr>
              <a:spLocks noChangeArrowheads="1"/>
            </p:cNvSpPr>
            <p:nvPr/>
          </p:nvSpPr>
          <p:spPr bwMode="auto">
            <a:xfrm>
              <a:off x="227013" y="1876425"/>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I</a:t>
              </a:r>
            </a:p>
          </p:txBody>
        </p:sp>
        <p:sp>
          <p:nvSpPr>
            <p:cNvPr id="18455" name="Rectangle 13"/>
            <p:cNvSpPr>
              <a:spLocks noChangeArrowheads="1"/>
            </p:cNvSpPr>
            <p:nvPr/>
          </p:nvSpPr>
          <p:spPr bwMode="auto">
            <a:xfrm>
              <a:off x="1547813" y="2349500"/>
              <a:ext cx="105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C</a:t>
              </a:r>
            </a:p>
          </p:txBody>
        </p:sp>
        <p:sp>
          <p:nvSpPr>
            <p:cNvPr id="18456" name="Rectangle 14"/>
            <p:cNvSpPr>
              <a:spLocks noChangeArrowheads="1"/>
            </p:cNvSpPr>
            <p:nvPr/>
          </p:nvSpPr>
          <p:spPr bwMode="auto">
            <a:xfrm>
              <a:off x="3395663" y="23082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D</a:t>
              </a:r>
            </a:p>
          </p:txBody>
        </p:sp>
        <p:sp>
          <p:nvSpPr>
            <p:cNvPr id="18457" name="Line 15"/>
            <p:cNvSpPr>
              <a:spLocks noChangeShapeType="1"/>
            </p:cNvSpPr>
            <p:nvPr/>
          </p:nvSpPr>
          <p:spPr bwMode="auto">
            <a:xfrm>
              <a:off x="2243138" y="2163763"/>
              <a:ext cx="3603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40" name="Object 19"/>
            <p:cNvGraphicFramePr>
              <a:graphicFrameLocks noChangeAspect="1"/>
            </p:cNvGraphicFramePr>
            <p:nvPr/>
          </p:nvGraphicFramePr>
          <p:xfrm>
            <a:off x="2268538" y="2349500"/>
            <a:ext cx="342900" cy="320675"/>
          </p:xfrm>
          <a:graphic>
            <a:graphicData uri="http://schemas.openxmlformats.org/presentationml/2006/ole">
              <mc:AlternateContent xmlns:mc="http://schemas.openxmlformats.org/markup-compatibility/2006">
                <mc:Choice xmlns:v="urn:schemas-microsoft-com:vml" Requires="v">
                  <p:oleObj spid="_x0000_s18573" name="Equation" r:id="rId9" imgW="190335" imgH="177646" progId="Equation.DSMT4">
                    <p:embed/>
                  </p:oleObj>
                </mc:Choice>
                <mc:Fallback>
                  <p:oleObj name="Equation" r:id="rId9" imgW="190335" imgH="177646" progId="Equation.DSMT4">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2349500"/>
                          <a:ext cx="3429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437" name="Object 20"/>
          <p:cNvGraphicFramePr>
            <a:graphicFrameLocks noChangeAspect="1"/>
          </p:cNvGraphicFramePr>
          <p:nvPr/>
        </p:nvGraphicFramePr>
        <p:xfrm>
          <a:off x="4381500" y="1773238"/>
          <a:ext cx="1027113" cy="633412"/>
        </p:xfrm>
        <a:graphic>
          <a:graphicData uri="http://schemas.openxmlformats.org/presentationml/2006/ole">
            <mc:AlternateContent xmlns:mc="http://schemas.openxmlformats.org/markup-compatibility/2006">
              <mc:Choice xmlns:v="urn:schemas-microsoft-com:vml" Requires="v">
                <p:oleObj spid="_x0000_s18574" name="Equation" r:id="rId11" imgW="494870" imgH="304536" progId="Equation.DSMT4">
                  <p:embed/>
                </p:oleObj>
              </mc:Choice>
              <mc:Fallback>
                <p:oleObj name="Equation" r:id="rId11" imgW="494870" imgH="304536" progId="Equation.DSMT4">
                  <p:embed/>
                  <p:pic>
                    <p:nvPicPr>
                      <p:cNvPr id="0" name="Picture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1500" y="1773238"/>
                        <a:ext cx="1027113"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2" name="Rectangle 21"/>
          <p:cNvSpPr>
            <a:spLocks noChangeArrowheads="1"/>
          </p:cNvSpPr>
          <p:nvPr/>
        </p:nvSpPr>
        <p:spPr bwMode="auto">
          <a:xfrm>
            <a:off x="5508625" y="1773238"/>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solidFill>
                  <a:srgbClr val="FF0000"/>
                </a:solidFill>
                <a:ea typeface="楷体" pitchFamily="49" charset="-122"/>
              </a:rPr>
              <a:t>方向向左</a:t>
            </a:r>
            <a:endParaRPr lang="zh-CN" altLang="en-US">
              <a:solidFill>
                <a:srgbClr val="FF0000"/>
              </a:solidFill>
              <a:latin typeface="宋体" pitchFamily="2" charset="-122"/>
              <a:ea typeface="楷体" pitchFamily="49" charset="-122"/>
            </a:endParaRPr>
          </a:p>
        </p:txBody>
      </p:sp>
      <p:graphicFrame>
        <p:nvGraphicFramePr>
          <p:cNvPr id="18438" name="Object 22"/>
          <p:cNvGraphicFramePr>
            <a:graphicFrameLocks noChangeAspect="1"/>
          </p:cNvGraphicFramePr>
          <p:nvPr/>
        </p:nvGraphicFramePr>
        <p:xfrm>
          <a:off x="4500563" y="2565400"/>
          <a:ext cx="422275" cy="449263"/>
        </p:xfrm>
        <a:graphic>
          <a:graphicData uri="http://schemas.openxmlformats.org/presentationml/2006/ole">
            <mc:AlternateContent xmlns:mc="http://schemas.openxmlformats.org/markup-compatibility/2006">
              <mc:Choice xmlns:v="urn:schemas-microsoft-com:vml" Requires="v">
                <p:oleObj spid="_x0000_s18575" name="Equation" r:id="rId13" imgW="203024" imgH="215713" progId="Equation.DSMT4">
                  <p:embed/>
                </p:oleObj>
              </mc:Choice>
              <mc:Fallback>
                <p:oleObj name="Equation" r:id="rId13" imgW="203024" imgH="215713" progId="Equation.DSMT4">
                  <p:embed/>
                  <p:pic>
                    <p:nvPicPr>
                      <p:cNvPr id="0" name="Picture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0563" y="2565400"/>
                        <a:ext cx="42227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3" name="Rectangle 23"/>
          <p:cNvSpPr>
            <a:spLocks noChangeArrowheads="1"/>
          </p:cNvSpPr>
          <p:nvPr/>
        </p:nvSpPr>
        <p:spPr bwMode="auto">
          <a:xfrm>
            <a:off x="5219700" y="2492375"/>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solidFill>
                  <a:srgbClr val="FF0000"/>
                </a:solidFill>
                <a:ea typeface="楷体" pitchFamily="49" charset="-122"/>
              </a:rPr>
              <a:t>方向向右</a:t>
            </a:r>
            <a:endParaRPr lang="zh-CN" altLang="en-US">
              <a:solidFill>
                <a:srgbClr val="FF0000"/>
              </a:solidFill>
              <a:latin typeface="宋体" pitchFamily="2" charset="-122"/>
              <a:ea typeface="楷体" pitchFamily="49" charset="-122"/>
            </a:endParaRPr>
          </a:p>
        </p:txBody>
      </p:sp>
      <p:graphicFrame>
        <p:nvGraphicFramePr>
          <p:cNvPr id="18439" name="Object 107"/>
          <p:cNvGraphicFramePr>
            <a:graphicFrameLocks noChangeAspect="1"/>
          </p:cNvGraphicFramePr>
          <p:nvPr/>
        </p:nvGraphicFramePr>
        <p:xfrm>
          <a:off x="1979613" y="3429000"/>
          <a:ext cx="4032250" cy="676275"/>
        </p:xfrm>
        <a:graphic>
          <a:graphicData uri="http://schemas.openxmlformats.org/presentationml/2006/ole">
            <mc:AlternateContent xmlns:mc="http://schemas.openxmlformats.org/markup-compatibility/2006">
              <mc:Choice xmlns:v="urn:schemas-microsoft-com:vml" Requires="v">
                <p:oleObj spid="_x0000_s18576" name="公式" r:id="rId15" imgW="1511300" imgH="254000" progId="Equation.3">
                  <p:embed/>
                </p:oleObj>
              </mc:Choice>
              <mc:Fallback>
                <p:oleObj name="公式" r:id="rId15" imgW="1511300" imgH="254000" progId="Equation.3">
                  <p:embed/>
                  <p:pic>
                    <p:nvPicPr>
                      <p:cNvPr id="0" name="Picture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613" y="3429000"/>
                        <a:ext cx="40322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2"/>
          <p:cNvSpPr txBox="1">
            <a:spLocks noChangeArrowheads="1"/>
          </p:cNvSpPr>
          <p:nvPr/>
        </p:nvSpPr>
        <p:spPr>
          <a:xfrm>
            <a:off x="1214438" y="5786438"/>
            <a:ext cx="6669087" cy="720725"/>
          </a:xfrm>
          <a:prstGeom prst="rect">
            <a:avLst/>
          </a:prstGeom>
        </p:spPr>
        <p:txBody>
          <a:bodyPr/>
          <a:lstStyle/>
          <a:p>
            <a:pPr marL="342900" indent="-342900">
              <a:spcBef>
                <a:spcPct val="20000"/>
              </a:spcBef>
              <a:defRPr/>
            </a:pPr>
            <a:r>
              <a:rPr lang="zh-CN" altLang="en-US" kern="0" dirty="0">
                <a:solidFill>
                  <a:srgbClr val="000000"/>
                </a:solidFill>
                <a:latin typeface="+mn-lt"/>
                <a:ea typeface="+mn-ea"/>
              </a:rPr>
              <a:t>结果</a:t>
            </a:r>
            <a:r>
              <a:rPr lang="zh-CN" altLang="en-US" kern="0" dirty="0">
                <a:solidFill>
                  <a:srgbClr val="000000"/>
                </a:solidFill>
                <a:latin typeface="+mn-lt"/>
                <a:ea typeface="+mn-ea"/>
                <a:sym typeface="Symbol" pitchFamily="18" charset="2"/>
              </a:rPr>
              <a:t></a:t>
            </a:r>
            <a:r>
              <a:rPr lang="zh-CN" altLang="en-US" kern="0" dirty="0">
                <a:solidFill>
                  <a:srgbClr val="000000"/>
                </a:solidFill>
                <a:latin typeface="+mn-lt"/>
                <a:ea typeface="+mn-ea"/>
              </a:rPr>
              <a:t> </a:t>
            </a:r>
            <a:r>
              <a:rPr lang="en-US" altLang="zh-CN" kern="0" dirty="0">
                <a:solidFill>
                  <a:srgbClr val="000000"/>
                </a:solidFill>
                <a:latin typeface="+mn-lt"/>
                <a:ea typeface="+mn-ea"/>
              </a:rPr>
              <a:t>0</a:t>
            </a:r>
            <a:r>
              <a:rPr lang="zh-CN" altLang="en-US" kern="0" dirty="0">
                <a:solidFill>
                  <a:srgbClr val="000000"/>
                </a:solidFill>
                <a:latin typeface="+mn-lt"/>
                <a:ea typeface="+mn-ea"/>
              </a:rPr>
              <a:t>，电动势方向</a:t>
            </a:r>
            <a:r>
              <a:rPr lang="zh-CN" altLang="en-US" dirty="0">
                <a:solidFill>
                  <a:srgbClr val="000000"/>
                </a:solidFill>
              </a:rPr>
              <a:t>由 </a:t>
            </a:r>
            <a:r>
              <a:rPr lang="en-US" altLang="zh-CN" dirty="0">
                <a:solidFill>
                  <a:srgbClr val="000000"/>
                </a:solidFill>
              </a:rPr>
              <a:t>D </a:t>
            </a:r>
            <a:r>
              <a:rPr lang="zh-CN" altLang="en-US" dirty="0">
                <a:solidFill>
                  <a:srgbClr val="000000"/>
                </a:solidFill>
              </a:rPr>
              <a:t>指向 </a:t>
            </a:r>
            <a:r>
              <a:rPr lang="en-US" altLang="zh-CN" dirty="0">
                <a:solidFill>
                  <a:srgbClr val="000000"/>
                </a:solidFill>
              </a:rPr>
              <a:t>C </a:t>
            </a:r>
            <a:endParaRPr lang="zh-CN" altLang="en-US" sz="32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466" name="组合 25"/>
          <p:cNvGrpSpPr>
            <a:grpSpLocks/>
          </p:cNvGrpSpPr>
          <p:nvPr/>
        </p:nvGrpSpPr>
        <p:grpSpPr bwMode="auto">
          <a:xfrm>
            <a:off x="857250" y="571500"/>
            <a:ext cx="2386013" cy="2355850"/>
            <a:chOff x="827584" y="692697"/>
            <a:chExt cx="2686240" cy="2808312"/>
          </a:xfrm>
        </p:grpSpPr>
        <p:sp>
          <p:nvSpPr>
            <p:cNvPr id="19485" name="Rectangle 3"/>
            <p:cNvSpPr>
              <a:spLocks noChangeArrowheads="1"/>
            </p:cNvSpPr>
            <p:nvPr/>
          </p:nvSpPr>
          <p:spPr bwMode="auto">
            <a:xfrm>
              <a:off x="1287079" y="692697"/>
              <a:ext cx="45719" cy="2808312"/>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9486" name="Line 5"/>
            <p:cNvSpPr>
              <a:spLocks noChangeShapeType="1"/>
            </p:cNvSpPr>
            <p:nvPr/>
          </p:nvSpPr>
          <p:spPr bwMode="auto">
            <a:xfrm flipV="1">
              <a:off x="2627784" y="836712"/>
              <a:ext cx="0" cy="497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7" name="Rectangle 6"/>
            <p:cNvSpPr>
              <a:spLocks noChangeArrowheads="1"/>
            </p:cNvSpPr>
            <p:nvPr/>
          </p:nvSpPr>
          <p:spPr bwMode="auto">
            <a:xfrm>
              <a:off x="1978830" y="692697"/>
              <a:ext cx="320917" cy="49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sym typeface="Symbol" pitchFamily="18" charset="2"/>
                </a:rPr>
                <a:t></a:t>
              </a:r>
            </a:p>
          </p:txBody>
        </p:sp>
        <p:sp>
          <p:nvSpPr>
            <p:cNvPr id="19488" name="Line 7"/>
            <p:cNvSpPr>
              <a:spLocks noChangeShapeType="1"/>
            </p:cNvSpPr>
            <p:nvPr/>
          </p:nvSpPr>
          <p:spPr bwMode="auto">
            <a:xfrm>
              <a:off x="2040748" y="1774736"/>
              <a:ext cx="0" cy="3725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9" name="Line 8"/>
            <p:cNvSpPr>
              <a:spLocks noChangeShapeType="1"/>
            </p:cNvSpPr>
            <p:nvPr/>
          </p:nvSpPr>
          <p:spPr bwMode="auto">
            <a:xfrm>
              <a:off x="1819510" y="1899377"/>
              <a:ext cx="221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0" name="Line 9"/>
            <p:cNvSpPr>
              <a:spLocks noChangeShapeType="1"/>
            </p:cNvSpPr>
            <p:nvPr/>
          </p:nvSpPr>
          <p:spPr bwMode="auto">
            <a:xfrm flipH="1">
              <a:off x="1323547" y="1899377"/>
              <a:ext cx="2759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1" name="Rectangle 10"/>
            <p:cNvSpPr>
              <a:spLocks noChangeArrowheads="1"/>
            </p:cNvSpPr>
            <p:nvPr/>
          </p:nvSpPr>
          <p:spPr bwMode="auto">
            <a:xfrm>
              <a:off x="1544785" y="1650097"/>
              <a:ext cx="296605" cy="49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b</a:t>
              </a:r>
            </a:p>
          </p:txBody>
        </p:sp>
        <p:sp>
          <p:nvSpPr>
            <p:cNvPr id="19492" name="Line 11"/>
            <p:cNvSpPr>
              <a:spLocks noChangeShapeType="1"/>
            </p:cNvSpPr>
            <p:nvPr/>
          </p:nvSpPr>
          <p:spPr bwMode="auto">
            <a:xfrm flipV="1">
              <a:off x="1067056" y="878971"/>
              <a:ext cx="0" cy="74510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3" name="Rectangle 12"/>
            <p:cNvSpPr>
              <a:spLocks noChangeArrowheads="1"/>
            </p:cNvSpPr>
            <p:nvPr/>
          </p:nvSpPr>
          <p:spPr bwMode="auto">
            <a:xfrm>
              <a:off x="827584" y="1837741"/>
              <a:ext cx="262569" cy="49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I</a:t>
              </a:r>
            </a:p>
          </p:txBody>
        </p:sp>
        <p:sp>
          <p:nvSpPr>
            <p:cNvPr id="19494" name="Rectangle 13"/>
            <p:cNvSpPr>
              <a:spLocks noChangeArrowheads="1"/>
            </p:cNvSpPr>
            <p:nvPr/>
          </p:nvSpPr>
          <p:spPr bwMode="auto">
            <a:xfrm>
              <a:off x="2051720" y="1916832"/>
              <a:ext cx="808370" cy="3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C</a:t>
              </a:r>
            </a:p>
          </p:txBody>
        </p:sp>
        <p:sp>
          <p:nvSpPr>
            <p:cNvPr id="19495" name="Rectangle 14"/>
            <p:cNvSpPr>
              <a:spLocks noChangeArrowheads="1"/>
            </p:cNvSpPr>
            <p:nvPr/>
          </p:nvSpPr>
          <p:spPr bwMode="auto">
            <a:xfrm>
              <a:off x="3203848" y="1916832"/>
              <a:ext cx="309976" cy="3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D</a:t>
              </a:r>
            </a:p>
          </p:txBody>
        </p:sp>
        <p:pic>
          <p:nvPicPr>
            <p:cNvPr id="19496" name="Picture 7"/>
            <p:cNvPicPr>
              <a:picLocks noChangeAspect="1" noChangeArrowheads="1"/>
            </p:cNvPicPr>
            <p:nvPr/>
          </p:nvPicPr>
          <p:blipFill>
            <a:blip r:embed="rId3">
              <a:extLst>
                <a:ext uri="{28A0092B-C50C-407E-A947-70E740481C1C}">
                  <a14:useLocalDpi xmlns:a14="http://schemas.microsoft.com/office/drawing/2010/main" val="0"/>
                </a:ext>
              </a:extLst>
            </a:blip>
            <a:srcRect l="5112" b="17648"/>
            <a:stretch>
              <a:fillRect/>
            </a:stretch>
          </p:blipFill>
          <p:spPr bwMode="auto">
            <a:xfrm>
              <a:off x="2051720" y="1268760"/>
              <a:ext cx="133673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7" name="Rectangle 21"/>
          <p:cNvSpPr>
            <a:spLocks noChangeArrowheads="1"/>
          </p:cNvSpPr>
          <p:nvPr/>
        </p:nvSpPr>
        <p:spPr bwMode="auto">
          <a:xfrm>
            <a:off x="6286500" y="1571625"/>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solidFill>
                  <a:srgbClr val="FF0000"/>
                </a:solidFill>
                <a:ea typeface="楷体" pitchFamily="49" charset="-122"/>
              </a:rPr>
              <a:t>方向向左</a:t>
            </a:r>
            <a:endParaRPr lang="zh-CN" altLang="en-US">
              <a:solidFill>
                <a:srgbClr val="FF0000"/>
              </a:solidFill>
              <a:latin typeface="宋体" pitchFamily="2" charset="-122"/>
              <a:ea typeface="楷体" pitchFamily="49" charset="-122"/>
            </a:endParaRPr>
          </a:p>
        </p:txBody>
      </p:sp>
      <p:grpSp>
        <p:nvGrpSpPr>
          <p:cNvPr id="19468" name="组合 49"/>
          <p:cNvGrpSpPr>
            <a:grpSpLocks/>
          </p:cNvGrpSpPr>
          <p:nvPr/>
        </p:nvGrpSpPr>
        <p:grpSpPr bwMode="auto">
          <a:xfrm>
            <a:off x="785813" y="3429000"/>
            <a:ext cx="3286125" cy="2801938"/>
            <a:chOff x="4716463" y="692150"/>
            <a:chExt cx="3351212" cy="3087688"/>
          </a:xfrm>
        </p:grpSpPr>
        <p:grpSp>
          <p:nvGrpSpPr>
            <p:cNvPr id="19472" name="组合 39"/>
            <p:cNvGrpSpPr>
              <a:grpSpLocks/>
            </p:cNvGrpSpPr>
            <p:nvPr/>
          </p:nvGrpSpPr>
          <p:grpSpPr bwMode="auto">
            <a:xfrm>
              <a:off x="4716463" y="692150"/>
              <a:ext cx="2686050" cy="2808288"/>
              <a:chOff x="827584" y="692697"/>
              <a:chExt cx="2686240" cy="2808312"/>
            </a:xfrm>
          </p:grpSpPr>
          <p:sp>
            <p:nvSpPr>
              <p:cNvPr id="19475" name="Rectangle 3"/>
              <p:cNvSpPr>
                <a:spLocks noChangeArrowheads="1"/>
              </p:cNvSpPr>
              <p:nvPr/>
            </p:nvSpPr>
            <p:spPr bwMode="auto">
              <a:xfrm>
                <a:off x="1287079" y="692697"/>
                <a:ext cx="45719" cy="2808312"/>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19476" name="Line 7"/>
              <p:cNvSpPr>
                <a:spLocks noChangeShapeType="1"/>
              </p:cNvSpPr>
              <p:nvPr/>
            </p:nvSpPr>
            <p:spPr bwMode="auto">
              <a:xfrm>
                <a:off x="2040748" y="1774736"/>
                <a:ext cx="0" cy="3725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8"/>
              <p:cNvSpPr>
                <a:spLocks noChangeShapeType="1"/>
              </p:cNvSpPr>
              <p:nvPr/>
            </p:nvSpPr>
            <p:spPr bwMode="auto">
              <a:xfrm>
                <a:off x="1819510" y="1899377"/>
                <a:ext cx="221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8" name="Line 9"/>
              <p:cNvSpPr>
                <a:spLocks noChangeShapeType="1"/>
              </p:cNvSpPr>
              <p:nvPr/>
            </p:nvSpPr>
            <p:spPr bwMode="auto">
              <a:xfrm flipH="1">
                <a:off x="1323547" y="1899377"/>
                <a:ext cx="2759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9" name="Rectangle 10"/>
              <p:cNvSpPr>
                <a:spLocks noChangeArrowheads="1"/>
              </p:cNvSpPr>
              <p:nvPr/>
            </p:nvSpPr>
            <p:spPr bwMode="auto">
              <a:xfrm>
                <a:off x="1544785" y="1650097"/>
                <a:ext cx="296605" cy="49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b</a:t>
                </a:r>
              </a:p>
            </p:txBody>
          </p:sp>
          <p:sp>
            <p:nvSpPr>
              <p:cNvPr id="19480" name="Line 11"/>
              <p:cNvSpPr>
                <a:spLocks noChangeShapeType="1"/>
              </p:cNvSpPr>
              <p:nvPr/>
            </p:nvSpPr>
            <p:spPr bwMode="auto">
              <a:xfrm flipV="1">
                <a:off x="1067056" y="878971"/>
                <a:ext cx="0" cy="74510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1" name="Rectangle 12"/>
              <p:cNvSpPr>
                <a:spLocks noChangeArrowheads="1"/>
              </p:cNvSpPr>
              <p:nvPr/>
            </p:nvSpPr>
            <p:spPr bwMode="auto">
              <a:xfrm>
                <a:off x="827584" y="1837741"/>
                <a:ext cx="262569" cy="49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I</a:t>
                </a:r>
              </a:p>
            </p:txBody>
          </p:sp>
          <p:sp>
            <p:nvSpPr>
              <p:cNvPr id="19482" name="Rectangle 13"/>
              <p:cNvSpPr>
                <a:spLocks noChangeArrowheads="1"/>
              </p:cNvSpPr>
              <p:nvPr/>
            </p:nvSpPr>
            <p:spPr bwMode="auto">
              <a:xfrm>
                <a:off x="2051720" y="1916832"/>
                <a:ext cx="808370" cy="3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C</a:t>
                </a:r>
              </a:p>
            </p:txBody>
          </p:sp>
          <p:sp>
            <p:nvSpPr>
              <p:cNvPr id="19483" name="Rectangle 14"/>
              <p:cNvSpPr>
                <a:spLocks noChangeArrowheads="1"/>
              </p:cNvSpPr>
              <p:nvPr/>
            </p:nvSpPr>
            <p:spPr bwMode="auto">
              <a:xfrm>
                <a:off x="3203848" y="1916832"/>
                <a:ext cx="309976" cy="3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D</a:t>
                </a:r>
              </a:p>
            </p:txBody>
          </p:sp>
          <p:pic>
            <p:nvPicPr>
              <p:cNvPr id="19484" name="Picture 7"/>
              <p:cNvPicPr>
                <a:picLocks noChangeAspect="1" noChangeArrowheads="1"/>
              </p:cNvPicPr>
              <p:nvPr/>
            </p:nvPicPr>
            <p:blipFill>
              <a:blip r:embed="rId3">
                <a:extLst>
                  <a:ext uri="{28A0092B-C50C-407E-A947-70E740481C1C}">
                    <a14:useLocalDpi xmlns:a14="http://schemas.microsoft.com/office/drawing/2010/main" val="0"/>
                  </a:ext>
                </a:extLst>
              </a:blip>
              <a:srcRect l="5112" b="17648"/>
              <a:stretch>
                <a:fillRect/>
              </a:stretch>
            </p:blipFill>
            <p:spPr bwMode="auto">
              <a:xfrm>
                <a:off x="2051720" y="1268760"/>
                <a:ext cx="133673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73" name="右箭头 64"/>
            <p:cNvSpPr>
              <a:spLocks noChangeArrowheads="1"/>
            </p:cNvSpPr>
            <p:nvPr/>
          </p:nvSpPr>
          <p:spPr bwMode="auto">
            <a:xfrm rot="-2484560">
              <a:off x="6013450" y="1330325"/>
              <a:ext cx="473075" cy="182563"/>
            </a:xfrm>
            <a:prstGeom prst="rightArrow">
              <a:avLst>
                <a:gd name="adj1" fmla="val 50000"/>
                <a:gd name="adj2" fmla="val 49882"/>
              </a:avLst>
            </a:prstGeom>
            <a:solidFill>
              <a:srgbClr val="FF33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aphicFrame>
          <p:nvGraphicFramePr>
            <p:cNvPr id="19458" name="Object 20"/>
            <p:cNvGraphicFramePr>
              <a:graphicFrameLocks noChangeAspect="1"/>
            </p:cNvGraphicFramePr>
            <p:nvPr/>
          </p:nvGraphicFramePr>
          <p:xfrm>
            <a:off x="5867400" y="2565400"/>
            <a:ext cx="1027113" cy="633413"/>
          </p:xfrm>
          <a:graphic>
            <a:graphicData uri="http://schemas.openxmlformats.org/presentationml/2006/ole">
              <mc:AlternateContent xmlns:mc="http://schemas.openxmlformats.org/markup-compatibility/2006">
                <mc:Choice xmlns:v="urn:schemas-microsoft-com:vml" Requires="v">
                  <p:oleObj spid="_x0000_s19625" name="Equation" r:id="rId4" imgW="494870" imgH="304536" progId="Equation.DSMT4">
                    <p:embed/>
                  </p:oleObj>
                </mc:Choice>
                <mc:Fallback>
                  <p:oleObj name="Equation" r:id="rId4" imgW="494870" imgH="304536" progId="Equation.DSMT4">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565400"/>
                          <a:ext cx="1027113"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22"/>
            <p:cNvGraphicFramePr>
              <a:graphicFrameLocks noChangeAspect="1"/>
            </p:cNvGraphicFramePr>
            <p:nvPr/>
          </p:nvGraphicFramePr>
          <p:xfrm>
            <a:off x="6173512" y="770874"/>
            <a:ext cx="422276" cy="449262"/>
          </p:xfrm>
          <a:graphic>
            <a:graphicData uri="http://schemas.openxmlformats.org/presentationml/2006/ole">
              <mc:AlternateContent xmlns:mc="http://schemas.openxmlformats.org/markup-compatibility/2006">
                <mc:Choice xmlns:v="urn:schemas-microsoft-com:vml" Requires="v">
                  <p:oleObj spid="_x0000_s19626" name="Equation" r:id="rId6" imgW="203024" imgH="215713" progId="Equation.DSMT4">
                    <p:embed/>
                  </p:oleObj>
                </mc:Choice>
                <mc:Fallback>
                  <p:oleObj name="Equation" r:id="rId6" imgW="203024" imgH="215713" progId="Equation.DSMT4">
                    <p:embed/>
                    <p:pic>
                      <p:nvPicPr>
                        <p:cNvPr id="0" name="Picture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3512" y="770874"/>
                          <a:ext cx="422276"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右箭头 70"/>
            <p:cNvSpPr>
              <a:spLocks noChangeArrowheads="1"/>
            </p:cNvSpPr>
            <p:nvPr/>
          </p:nvSpPr>
          <p:spPr bwMode="auto">
            <a:xfrm flipH="1">
              <a:off x="5435600" y="1557338"/>
              <a:ext cx="649288" cy="142875"/>
            </a:xfrm>
            <a:prstGeom prst="rightArrow">
              <a:avLst>
                <a:gd name="adj1" fmla="val 50000"/>
                <a:gd name="adj2" fmla="val 50494"/>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aphicFrame>
          <p:nvGraphicFramePr>
            <p:cNvPr id="19460" name="Object 4"/>
            <p:cNvGraphicFramePr>
              <a:graphicFrameLocks noChangeAspect="1"/>
            </p:cNvGraphicFramePr>
            <p:nvPr/>
          </p:nvGraphicFramePr>
          <p:xfrm>
            <a:off x="5809250" y="1164491"/>
            <a:ext cx="290513" cy="368300"/>
          </p:xfrm>
          <a:graphic>
            <a:graphicData uri="http://schemas.openxmlformats.org/presentationml/2006/ole">
              <mc:AlternateContent xmlns:mc="http://schemas.openxmlformats.org/markup-compatibility/2006">
                <mc:Choice xmlns:v="urn:schemas-microsoft-com:vml" Requires="v">
                  <p:oleObj spid="_x0000_s19627" name="Equation" r:id="rId8" imgW="139579" imgH="177646" progId="Equation.DSMT4">
                    <p:embed/>
                  </p:oleObj>
                </mc:Choice>
                <mc:Fallback>
                  <p:oleObj name="Equation" r:id="rId8" imgW="139579" imgH="177646" progId="Equation.DSMT4">
                    <p:embed/>
                    <p:pic>
                      <p:nvPicPr>
                        <p:cNvPr id="0" name="Picture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9250" y="1164491"/>
                          <a:ext cx="290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5"/>
            <p:cNvGraphicFramePr>
              <a:graphicFrameLocks noChangeAspect="1"/>
            </p:cNvGraphicFramePr>
            <p:nvPr/>
          </p:nvGraphicFramePr>
          <p:xfrm>
            <a:off x="5724525" y="3357563"/>
            <a:ext cx="2343150" cy="422275"/>
          </p:xfrm>
          <a:graphic>
            <a:graphicData uri="http://schemas.openxmlformats.org/presentationml/2006/ole">
              <mc:AlternateContent xmlns:mc="http://schemas.openxmlformats.org/markup-compatibility/2006">
                <mc:Choice xmlns:v="urn:schemas-microsoft-com:vml" Requires="v">
                  <p:oleObj spid="_x0000_s19628" name="Equation" r:id="rId10" imgW="1129810" imgH="203112" progId="Equation.DSMT4">
                    <p:embed/>
                  </p:oleObj>
                </mc:Choice>
                <mc:Fallback>
                  <p:oleObj name="Equation" r:id="rId10" imgW="1129810" imgH="203112" progId="Equation.DSMT4">
                    <p:embed/>
                    <p:pic>
                      <p:nvPicPr>
                        <p:cNvPr id="0" name="Picture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4525" y="3357563"/>
                          <a:ext cx="234315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469" name="TextBox 73"/>
          <p:cNvSpPr txBox="1">
            <a:spLocks noChangeArrowheads="1"/>
          </p:cNvSpPr>
          <p:nvPr/>
        </p:nvSpPr>
        <p:spPr bwMode="auto">
          <a:xfrm>
            <a:off x="4143375" y="714375"/>
            <a:ext cx="3779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t>方法一：用定义式计算</a:t>
            </a:r>
          </a:p>
        </p:txBody>
      </p:sp>
      <p:graphicFrame>
        <p:nvGraphicFramePr>
          <p:cNvPr id="19462" name="Object 50"/>
          <p:cNvGraphicFramePr>
            <a:graphicFrameLocks noChangeAspect="1"/>
          </p:cNvGraphicFramePr>
          <p:nvPr/>
        </p:nvGraphicFramePr>
        <p:xfrm>
          <a:off x="5143500" y="1643063"/>
          <a:ext cx="1006475" cy="574675"/>
        </p:xfrm>
        <a:graphic>
          <a:graphicData uri="http://schemas.openxmlformats.org/presentationml/2006/ole">
            <mc:AlternateContent xmlns:mc="http://schemas.openxmlformats.org/markup-compatibility/2006">
              <mc:Choice xmlns:v="urn:schemas-microsoft-com:vml" Requires="v">
                <p:oleObj spid="_x0000_s19629" name="Equation" r:id="rId12" imgW="494870" imgH="304536" progId="Equation.DSMT4">
                  <p:embed/>
                </p:oleObj>
              </mc:Choice>
              <mc:Fallback>
                <p:oleObj name="Equation" r:id="rId12" imgW="494870" imgH="304536" progId="Equation.DSMT4">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1643063"/>
                        <a:ext cx="10064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0" name="右箭头 51"/>
          <p:cNvSpPr>
            <a:spLocks noChangeArrowheads="1"/>
          </p:cNvSpPr>
          <p:nvPr/>
        </p:nvSpPr>
        <p:spPr bwMode="auto">
          <a:xfrm flipH="1">
            <a:off x="1643063" y="4143375"/>
            <a:ext cx="500062" cy="142875"/>
          </a:xfrm>
          <a:prstGeom prst="rightArrow">
            <a:avLst>
              <a:gd name="adj1" fmla="val 50000"/>
              <a:gd name="adj2" fmla="val 50005"/>
            </a:avLst>
          </a:prstGeom>
          <a:solidFill>
            <a:srgbClr val="00CC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aphicFrame>
        <p:nvGraphicFramePr>
          <p:cNvPr id="19463" name="Object 51"/>
          <p:cNvGraphicFramePr>
            <a:graphicFrameLocks noChangeAspect="1"/>
          </p:cNvGraphicFramePr>
          <p:nvPr/>
        </p:nvGraphicFramePr>
        <p:xfrm>
          <a:off x="5072063" y="3500438"/>
          <a:ext cx="2297112" cy="382587"/>
        </p:xfrm>
        <a:graphic>
          <a:graphicData uri="http://schemas.openxmlformats.org/presentationml/2006/ole">
            <mc:AlternateContent xmlns:mc="http://schemas.openxmlformats.org/markup-compatibility/2006">
              <mc:Choice xmlns:v="urn:schemas-microsoft-com:vml" Requires="v">
                <p:oleObj spid="_x0000_s19630" name="Equation" r:id="rId13" imgW="1129810" imgH="203112" progId="Equation.DSMT4">
                  <p:embed/>
                </p:oleObj>
              </mc:Choice>
              <mc:Fallback>
                <p:oleObj name="Equation" r:id="rId13" imgW="1129810" imgH="203112" progId="Equation.DSMT4">
                  <p:embed/>
                  <p:pic>
                    <p:nvPicPr>
                      <p:cNvPr id="0" name="Picture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2063" y="3500438"/>
                        <a:ext cx="2297112"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4" name="Object 52"/>
          <p:cNvGraphicFramePr>
            <a:graphicFrameLocks noChangeAspect="1"/>
          </p:cNvGraphicFramePr>
          <p:nvPr/>
        </p:nvGraphicFramePr>
        <p:xfrm>
          <a:off x="4357688" y="2714625"/>
          <a:ext cx="3228975" cy="574675"/>
        </p:xfrm>
        <a:graphic>
          <a:graphicData uri="http://schemas.openxmlformats.org/presentationml/2006/ole">
            <mc:AlternateContent xmlns:mc="http://schemas.openxmlformats.org/markup-compatibility/2006">
              <mc:Choice xmlns:v="urn:schemas-microsoft-com:vml" Requires="v">
                <p:oleObj spid="_x0000_s19631" name="Equation" r:id="rId14" imgW="1586811" imgH="304668" progId="Equation.DSMT4">
                  <p:embed/>
                </p:oleObj>
              </mc:Choice>
              <mc:Fallback>
                <p:oleObj name="Equation" r:id="rId14" imgW="1586811" imgH="304668" progId="Equation.DSMT4">
                  <p:embed/>
                  <p:pic>
                    <p:nvPicPr>
                      <p:cNvPr id="0" name="Picture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7688" y="2714625"/>
                        <a:ext cx="32289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5" name="Object 53"/>
          <p:cNvGraphicFramePr>
            <a:graphicFrameLocks noChangeAspect="1"/>
          </p:cNvGraphicFramePr>
          <p:nvPr/>
        </p:nvGraphicFramePr>
        <p:xfrm>
          <a:off x="3641725" y="4286250"/>
          <a:ext cx="5502275" cy="1004888"/>
        </p:xfrm>
        <a:graphic>
          <a:graphicData uri="http://schemas.openxmlformats.org/presentationml/2006/ole">
            <mc:AlternateContent xmlns:mc="http://schemas.openxmlformats.org/markup-compatibility/2006">
              <mc:Choice xmlns:v="urn:schemas-microsoft-com:vml" Requires="v">
                <p:oleObj spid="_x0000_s19632" name="Equation" r:id="rId16" imgW="2705100" imgH="533400" progId="Equation.DSMT4">
                  <p:embed/>
                </p:oleObj>
              </mc:Choice>
              <mc:Fallback>
                <p:oleObj name="Equation" r:id="rId16" imgW="2705100" imgH="533400" progId="Equation.DSMT4">
                  <p:embed/>
                  <p:pic>
                    <p:nvPicPr>
                      <p:cNvPr id="0" name="Picture 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1725" y="4286250"/>
                        <a:ext cx="5502275"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1" name="Rectangle 21"/>
          <p:cNvSpPr>
            <a:spLocks noChangeArrowheads="1"/>
          </p:cNvSpPr>
          <p:nvPr/>
        </p:nvSpPr>
        <p:spPr bwMode="auto">
          <a:xfrm>
            <a:off x="6143625" y="5500688"/>
            <a:ext cx="24431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solidFill>
                  <a:srgbClr val="FF0000"/>
                </a:solidFill>
                <a:ea typeface="楷体" pitchFamily="49" charset="-122"/>
              </a:rPr>
              <a:t>与上面直线段的结论一致</a:t>
            </a:r>
            <a:endParaRPr lang="zh-CN" altLang="en-US">
              <a:solidFill>
                <a:srgbClr val="FF0000"/>
              </a:solidFill>
              <a:latin typeface="宋体" pitchFamily="2" charset="-122"/>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6562" name="Picture 2" descr="影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60575"/>
            <a:ext cx="2513013"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 Box 3"/>
          <p:cNvSpPr txBox="1">
            <a:spLocks noChangeArrowheads="1"/>
          </p:cNvSpPr>
          <p:nvPr/>
        </p:nvSpPr>
        <p:spPr bwMode="auto">
          <a:xfrm>
            <a:off x="2843213" y="2205038"/>
            <a:ext cx="5976937"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lang="zh-CN" altLang="en-US">
                <a:solidFill>
                  <a:schemeClr val="tx1"/>
                </a:solidFill>
              </a:rPr>
              <a:t>英国</a:t>
            </a:r>
            <a:r>
              <a:rPr lang="zh-CN" altLang="en-US"/>
              <a:t>伟大的物理学家和化学家，电磁</a:t>
            </a:r>
          </a:p>
          <a:p>
            <a:pPr eaLnBrk="1" hangingPunct="1">
              <a:spcBef>
                <a:spcPct val="50000"/>
              </a:spcBef>
            </a:pPr>
            <a:r>
              <a:rPr lang="zh-CN" altLang="en-US"/>
              <a:t>理论的创始人之一。</a:t>
            </a:r>
          </a:p>
          <a:p>
            <a:pPr eaLnBrk="1" hangingPunct="1">
              <a:spcBef>
                <a:spcPct val="50000"/>
              </a:spcBef>
              <a:buFontTx/>
              <a:buChar char="•"/>
            </a:pPr>
            <a:r>
              <a:rPr lang="zh-CN" altLang="en-US"/>
              <a:t> </a:t>
            </a:r>
            <a:r>
              <a:rPr lang="zh-CN" altLang="en-US">
                <a:solidFill>
                  <a:schemeClr val="tx1"/>
                </a:solidFill>
              </a:rPr>
              <a:t>提出磁场的概念；</a:t>
            </a:r>
          </a:p>
          <a:p>
            <a:pPr eaLnBrk="1" hangingPunct="1">
              <a:spcBef>
                <a:spcPct val="50000"/>
              </a:spcBef>
              <a:buFontTx/>
              <a:buChar char="•"/>
            </a:pPr>
            <a:r>
              <a:rPr lang="zh-CN" altLang="en-US">
                <a:solidFill>
                  <a:schemeClr val="tx1"/>
                </a:solidFill>
              </a:rPr>
              <a:t> </a:t>
            </a:r>
            <a:r>
              <a:rPr lang="en-US" altLang="zh-CN">
                <a:solidFill>
                  <a:schemeClr val="tx1"/>
                </a:solidFill>
              </a:rPr>
              <a:t>1831</a:t>
            </a:r>
            <a:r>
              <a:rPr lang="zh-CN" altLang="en-US">
                <a:solidFill>
                  <a:schemeClr val="tx1"/>
                </a:solidFill>
              </a:rPr>
              <a:t>年发现电磁感应现象；</a:t>
            </a:r>
          </a:p>
          <a:p>
            <a:pPr eaLnBrk="1" hangingPunct="1">
              <a:spcBef>
                <a:spcPct val="50000"/>
              </a:spcBef>
              <a:buFontTx/>
              <a:buChar char="•"/>
            </a:pPr>
            <a:r>
              <a:rPr lang="zh-CN" altLang="en-US">
                <a:solidFill>
                  <a:schemeClr val="tx1"/>
                </a:solidFill>
              </a:rPr>
              <a:t> 发现电解定律；</a:t>
            </a:r>
          </a:p>
          <a:p>
            <a:pPr eaLnBrk="1" hangingPunct="1">
              <a:spcBef>
                <a:spcPct val="50000"/>
              </a:spcBef>
              <a:buFontTx/>
              <a:buChar char="•"/>
            </a:pPr>
            <a:r>
              <a:rPr lang="zh-CN" altLang="en-US">
                <a:solidFill>
                  <a:schemeClr val="tx1"/>
                </a:solidFill>
              </a:rPr>
              <a:t> 发现抗磁性和顺磁性；</a:t>
            </a:r>
          </a:p>
          <a:p>
            <a:pPr eaLnBrk="1" hangingPunct="1">
              <a:spcBef>
                <a:spcPct val="50000"/>
              </a:spcBef>
              <a:buFontTx/>
              <a:buChar char="•"/>
            </a:pPr>
            <a:r>
              <a:rPr lang="zh-CN" altLang="en-US">
                <a:solidFill>
                  <a:schemeClr val="tx1"/>
                </a:solidFill>
              </a:rPr>
              <a:t> 发现光的偏振面在磁场中旋转</a:t>
            </a:r>
            <a:r>
              <a:rPr lang="zh-CN" altLang="en-US"/>
              <a:t>。</a:t>
            </a:r>
          </a:p>
        </p:txBody>
      </p:sp>
      <p:sp>
        <p:nvSpPr>
          <p:cNvPr id="66564" name="Rectangle 4"/>
          <p:cNvSpPr>
            <a:spLocks noChangeArrowheads="1"/>
          </p:cNvSpPr>
          <p:nvPr/>
        </p:nvSpPr>
        <p:spPr bwMode="auto">
          <a:xfrm>
            <a:off x="395288" y="1341438"/>
            <a:ext cx="7561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zh-CN" altLang="en-US">
                <a:solidFill>
                  <a:srgbClr val="FF3300"/>
                </a:solidFill>
              </a:rPr>
              <a:t>法拉第</a:t>
            </a:r>
            <a:r>
              <a:rPr lang="zh-CN" altLang="en-US"/>
              <a:t>（</a:t>
            </a:r>
            <a:r>
              <a:rPr lang="en-US" altLang="zh-CN"/>
              <a:t>Michael Faraday, 1791-1867</a:t>
            </a:r>
            <a:r>
              <a:rPr lang="zh-CN" altLang="en-US"/>
              <a:t>）</a:t>
            </a:r>
          </a:p>
        </p:txBody>
      </p:sp>
      <p:sp>
        <p:nvSpPr>
          <p:cNvPr id="66565" name="Rectangle 8"/>
          <p:cNvSpPr>
            <a:spLocks noChangeArrowheads="1"/>
          </p:cNvSpPr>
          <p:nvPr/>
        </p:nvSpPr>
        <p:spPr bwMode="auto">
          <a:xfrm>
            <a:off x="1116013" y="333375"/>
            <a:ext cx="684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hangingPunct="1"/>
            <a:r>
              <a:rPr kumimoji="1" lang="en-US" altLang="zh-CN" sz="3600">
                <a:solidFill>
                  <a:schemeClr val="tx1"/>
                </a:solidFill>
                <a:ea typeface="楷体_GB2312" pitchFamily="49" charset="-122"/>
              </a:rPr>
              <a:t>§1   </a:t>
            </a:r>
            <a:r>
              <a:rPr kumimoji="1" lang="zh-CN" altLang="en-US" sz="3600">
                <a:solidFill>
                  <a:schemeClr val="tx1"/>
                </a:solidFill>
                <a:ea typeface="楷体_GB2312" pitchFamily="49" charset="-122"/>
              </a:rPr>
              <a:t>法拉第电磁感应定律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4754" name="组合 49"/>
          <p:cNvGrpSpPr>
            <a:grpSpLocks/>
          </p:cNvGrpSpPr>
          <p:nvPr/>
        </p:nvGrpSpPr>
        <p:grpSpPr bwMode="auto">
          <a:xfrm>
            <a:off x="857250" y="2071688"/>
            <a:ext cx="2686050" cy="2808287"/>
            <a:chOff x="827088" y="3716338"/>
            <a:chExt cx="2686050" cy="2808287"/>
          </a:xfrm>
        </p:grpSpPr>
        <p:grpSp>
          <p:nvGrpSpPr>
            <p:cNvPr id="74756" name="组合 26"/>
            <p:cNvGrpSpPr>
              <a:grpSpLocks/>
            </p:cNvGrpSpPr>
            <p:nvPr/>
          </p:nvGrpSpPr>
          <p:grpSpPr bwMode="auto">
            <a:xfrm>
              <a:off x="827088" y="3716338"/>
              <a:ext cx="2686050" cy="2808287"/>
              <a:chOff x="827584" y="692697"/>
              <a:chExt cx="2686240" cy="2808312"/>
            </a:xfrm>
          </p:grpSpPr>
          <p:sp>
            <p:nvSpPr>
              <p:cNvPr id="74759" name="Rectangle 3"/>
              <p:cNvSpPr>
                <a:spLocks noChangeArrowheads="1"/>
              </p:cNvSpPr>
              <p:nvPr/>
            </p:nvSpPr>
            <p:spPr bwMode="auto">
              <a:xfrm>
                <a:off x="1287079" y="692697"/>
                <a:ext cx="45719" cy="2808312"/>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4760" name="Line 5"/>
              <p:cNvSpPr>
                <a:spLocks noChangeShapeType="1"/>
              </p:cNvSpPr>
              <p:nvPr/>
            </p:nvSpPr>
            <p:spPr bwMode="auto">
              <a:xfrm flipV="1">
                <a:off x="2627784" y="836712"/>
                <a:ext cx="0" cy="497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1" name="Rectangle 6"/>
              <p:cNvSpPr>
                <a:spLocks noChangeArrowheads="1"/>
              </p:cNvSpPr>
              <p:nvPr/>
            </p:nvSpPr>
            <p:spPr bwMode="auto">
              <a:xfrm>
                <a:off x="2051720" y="836712"/>
                <a:ext cx="320917" cy="49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sym typeface="Symbol" pitchFamily="18" charset="2"/>
                  </a:rPr>
                  <a:t></a:t>
                </a:r>
              </a:p>
            </p:txBody>
          </p:sp>
          <p:sp>
            <p:nvSpPr>
              <p:cNvPr id="74762" name="Line 7"/>
              <p:cNvSpPr>
                <a:spLocks noChangeShapeType="1"/>
              </p:cNvSpPr>
              <p:nvPr/>
            </p:nvSpPr>
            <p:spPr bwMode="auto">
              <a:xfrm>
                <a:off x="2040748" y="1774736"/>
                <a:ext cx="0" cy="3725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3" name="Line 8"/>
              <p:cNvSpPr>
                <a:spLocks noChangeShapeType="1"/>
              </p:cNvSpPr>
              <p:nvPr/>
            </p:nvSpPr>
            <p:spPr bwMode="auto">
              <a:xfrm>
                <a:off x="1819510" y="1899377"/>
                <a:ext cx="221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4" name="Line 9"/>
              <p:cNvSpPr>
                <a:spLocks noChangeShapeType="1"/>
              </p:cNvSpPr>
              <p:nvPr/>
            </p:nvSpPr>
            <p:spPr bwMode="auto">
              <a:xfrm flipH="1">
                <a:off x="1323547" y="1899377"/>
                <a:ext cx="2759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5" name="Rectangle 10"/>
              <p:cNvSpPr>
                <a:spLocks noChangeArrowheads="1"/>
              </p:cNvSpPr>
              <p:nvPr/>
            </p:nvSpPr>
            <p:spPr bwMode="auto">
              <a:xfrm>
                <a:off x="1544785" y="1650097"/>
                <a:ext cx="296605" cy="49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b</a:t>
                </a:r>
              </a:p>
            </p:txBody>
          </p:sp>
          <p:sp>
            <p:nvSpPr>
              <p:cNvPr id="74766" name="Line 11"/>
              <p:cNvSpPr>
                <a:spLocks noChangeShapeType="1"/>
              </p:cNvSpPr>
              <p:nvPr/>
            </p:nvSpPr>
            <p:spPr bwMode="auto">
              <a:xfrm flipV="1">
                <a:off x="1067056" y="878971"/>
                <a:ext cx="0" cy="74510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Rectangle 12"/>
              <p:cNvSpPr>
                <a:spLocks noChangeArrowheads="1"/>
              </p:cNvSpPr>
              <p:nvPr/>
            </p:nvSpPr>
            <p:spPr bwMode="auto">
              <a:xfrm>
                <a:off x="827584" y="1837741"/>
                <a:ext cx="262569" cy="49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solidFill>
                      <a:srgbClr val="000000"/>
                    </a:solidFill>
                  </a:rPr>
                  <a:t>I</a:t>
                </a:r>
              </a:p>
            </p:txBody>
          </p:sp>
          <p:sp>
            <p:nvSpPr>
              <p:cNvPr id="74768" name="Rectangle 13"/>
              <p:cNvSpPr>
                <a:spLocks noChangeArrowheads="1"/>
              </p:cNvSpPr>
              <p:nvPr/>
            </p:nvSpPr>
            <p:spPr bwMode="auto">
              <a:xfrm>
                <a:off x="2051720" y="1916832"/>
                <a:ext cx="808370" cy="3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C</a:t>
                </a:r>
              </a:p>
            </p:txBody>
          </p:sp>
          <p:sp>
            <p:nvSpPr>
              <p:cNvPr id="74769" name="Rectangle 14"/>
              <p:cNvSpPr>
                <a:spLocks noChangeArrowheads="1"/>
              </p:cNvSpPr>
              <p:nvPr/>
            </p:nvSpPr>
            <p:spPr bwMode="auto">
              <a:xfrm>
                <a:off x="3203848" y="1916832"/>
                <a:ext cx="309976" cy="3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a:solidFill>
                      <a:srgbClr val="000000"/>
                    </a:solidFill>
                  </a:rPr>
                  <a:t>D</a:t>
                </a:r>
              </a:p>
            </p:txBody>
          </p:sp>
          <p:pic>
            <p:nvPicPr>
              <p:cNvPr id="74770" name="Picture 7"/>
              <p:cNvPicPr>
                <a:picLocks noChangeAspect="1" noChangeArrowheads="1"/>
              </p:cNvPicPr>
              <p:nvPr/>
            </p:nvPicPr>
            <p:blipFill>
              <a:blip r:embed="rId2">
                <a:extLst>
                  <a:ext uri="{28A0092B-C50C-407E-A947-70E740481C1C}">
                    <a14:useLocalDpi xmlns:a14="http://schemas.microsoft.com/office/drawing/2010/main" val="0"/>
                  </a:ext>
                </a:extLst>
              </a:blip>
              <a:srcRect l="5112" b="17648"/>
              <a:stretch>
                <a:fillRect/>
              </a:stretch>
            </p:blipFill>
            <p:spPr bwMode="auto">
              <a:xfrm>
                <a:off x="2051720" y="1268760"/>
                <a:ext cx="133673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4757" name="矩形 52"/>
            <p:cNvSpPr>
              <a:spLocks noChangeArrowheads="1"/>
            </p:cNvSpPr>
            <p:nvPr/>
          </p:nvSpPr>
          <p:spPr bwMode="auto">
            <a:xfrm>
              <a:off x="2124075" y="4941888"/>
              <a:ext cx="1152525" cy="71437"/>
            </a:xfrm>
            <a:prstGeom prst="rect">
              <a:avLst/>
            </a:prstGeom>
            <a:solidFill>
              <a:schemeClr val="accent1"/>
            </a:solidFill>
            <a:ln w="9525" algn="ctr">
              <a:solidFill>
                <a:schemeClr val="tx1"/>
              </a:solidFill>
              <a:prstDash val="dashDot"/>
              <a:round/>
              <a:headEnd/>
              <a:tailEnd/>
            </a:ln>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4758" name="右箭头 53"/>
            <p:cNvSpPr>
              <a:spLocks noChangeArrowheads="1"/>
            </p:cNvSpPr>
            <p:nvPr/>
          </p:nvSpPr>
          <p:spPr bwMode="auto">
            <a:xfrm>
              <a:off x="2555875" y="4941888"/>
              <a:ext cx="287338" cy="142875"/>
            </a:xfrm>
            <a:prstGeom prst="rightArrow">
              <a:avLst>
                <a:gd name="adj1" fmla="val 50000"/>
                <a:gd name="adj2" fmla="val 50278"/>
              </a:avLst>
            </a:prstGeom>
            <a:solidFill>
              <a:srgbClr val="FF0000"/>
            </a:solidFill>
            <a:ln w="9525" algn="ctr">
              <a:solidFill>
                <a:schemeClr val="tx1"/>
              </a:solidFill>
              <a:round/>
              <a:headEnd/>
              <a:tailEnd/>
            </a:ln>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sp>
        <p:nvSpPr>
          <p:cNvPr id="74755" name="TextBox 74"/>
          <p:cNvSpPr txBox="1">
            <a:spLocks noChangeArrowheads="1"/>
          </p:cNvSpPr>
          <p:nvPr/>
        </p:nvSpPr>
        <p:spPr bwMode="auto">
          <a:xfrm>
            <a:off x="357188" y="285750"/>
            <a:ext cx="7786687"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lnSpc>
                <a:spcPct val="150000"/>
              </a:lnSpc>
            </a:pPr>
            <a:r>
              <a:rPr lang="zh-CN" altLang="en-US"/>
              <a:t>方法二：补为一个完整的半圆。上面半圆的加上下面的直线部分总的为零，为什么？</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8600" y="457200"/>
            <a:ext cx="5783263"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hangingPunct="1">
              <a:lnSpc>
                <a:spcPct val="105000"/>
              </a:lnSpc>
            </a:pPr>
            <a:r>
              <a:rPr lang="zh-CN" altLang="en-US" sz="3200">
                <a:latin typeface="宋体" pitchFamily="2" charset="-122"/>
              </a:rPr>
              <a:t>例</a:t>
            </a:r>
            <a:r>
              <a:rPr lang="en-US" altLang="zh-CN" sz="3200"/>
              <a:t>2</a:t>
            </a:r>
            <a:endParaRPr lang="en-US" altLang="zh-CN" sz="3200">
              <a:latin typeface="宋体" pitchFamily="2" charset="-122"/>
            </a:endParaRPr>
          </a:p>
          <a:p>
            <a:pPr algn="just" eaLnBrk="1" hangingPunct="1">
              <a:lnSpc>
                <a:spcPct val="105000"/>
              </a:lnSpc>
            </a:pPr>
            <a:endParaRPr lang="en-US" altLang="zh-CN" sz="3200">
              <a:solidFill>
                <a:srgbClr val="FF0000"/>
              </a:solidFill>
              <a:latin typeface="宋体" pitchFamily="2" charset="-122"/>
            </a:endParaRPr>
          </a:p>
          <a:p>
            <a:pPr algn="just" eaLnBrk="1" hangingPunct="1">
              <a:lnSpc>
                <a:spcPct val="105000"/>
              </a:lnSpc>
            </a:pPr>
            <a:r>
              <a:rPr lang="zh-CN" altLang="en-US" sz="3200">
                <a:latin typeface="宋体" pitchFamily="2" charset="-122"/>
              </a:rPr>
              <a:t>如图所示，铜棒 </a:t>
            </a:r>
            <a:r>
              <a:rPr lang="en-US" altLang="zh-CN" sz="3200"/>
              <a:t>OA </a:t>
            </a:r>
            <a:r>
              <a:rPr lang="zh-CN" altLang="en-US" sz="3200">
                <a:latin typeface="宋体" pitchFamily="2" charset="-122"/>
              </a:rPr>
              <a:t>长为</a:t>
            </a:r>
            <a:r>
              <a:rPr lang="en-US" altLang="zh-CN" sz="3200" i="1"/>
              <a:t>L </a:t>
            </a:r>
            <a:r>
              <a:rPr lang="zh-CN" altLang="en-US" sz="3200">
                <a:latin typeface="宋体" pitchFamily="2" charset="-122"/>
              </a:rPr>
              <a:t>，在方向垂直纸面向内的匀强磁场</a:t>
            </a:r>
            <a:r>
              <a:rPr lang="en-US" altLang="zh-CN" sz="3200">
                <a:latin typeface="宋体" pitchFamily="2" charset="-122"/>
              </a:rPr>
              <a:t>( </a:t>
            </a:r>
            <a:r>
              <a:rPr lang="zh-CN" altLang="en-US" sz="3200">
                <a:latin typeface="宋体" pitchFamily="2" charset="-122"/>
              </a:rPr>
              <a:t>磁感应强度为 </a:t>
            </a:r>
            <a:r>
              <a:rPr lang="en-US" altLang="zh-CN" sz="3200" i="1"/>
              <a:t>B </a:t>
            </a:r>
            <a:r>
              <a:rPr lang="en-US" altLang="zh-CN" sz="3200">
                <a:latin typeface="宋体" pitchFamily="2" charset="-122"/>
              </a:rPr>
              <a:t>)</a:t>
            </a:r>
            <a:r>
              <a:rPr lang="zh-CN" altLang="en-US" sz="3200">
                <a:latin typeface="宋体" pitchFamily="2" charset="-122"/>
              </a:rPr>
              <a:t>中以角速度 </a:t>
            </a:r>
            <a:r>
              <a:rPr lang="zh-CN" altLang="en-US" sz="3200" i="1">
                <a:sym typeface="Symbol" pitchFamily="18" charset="2"/>
              </a:rPr>
              <a:t> </a:t>
            </a:r>
            <a:r>
              <a:rPr lang="zh-CN" altLang="en-US" sz="3200">
                <a:latin typeface="宋体" pitchFamily="2" charset="-122"/>
              </a:rPr>
              <a:t>沿反时针方向绕固定轴 </a:t>
            </a:r>
            <a:r>
              <a:rPr lang="en-US" altLang="zh-CN" sz="3200"/>
              <a:t>O </a:t>
            </a:r>
            <a:r>
              <a:rPr lang="zh-CN" altLang="en-US" sz="3200">
                <a:latin typeface="宋体" pitchFamily="2" charset="-122"/>
              </a:rPr>
              <a:t>匀速转动，</a:t>
            </a:r>
          </a:p>
          <a:p>
            <a:pPr algn="just" eaLnBrk="1" hangingPunct="1">
              <a:lnSpc>
                <a:spcPct val="105000"/>
              </a:lnSpc>
            </a:pPr>
            <a:endParaRPr lang="zh-CN" altLang="en-US" sz="3200">
              <a:latin typeface="宋体" pitchFamily="2" charset="-122"/>
            </a:endParaRPr>
          </a:p>
          <a:p>
            <a:pPr algn="just" eaLnBrk="1" hangingPunct="1">
              <a:lnSpc>
                <a:spcPct val="105000"/>
              </a:lnSpc>
            </a:pPr>
            <a:r>
              <a:rPr lang="zh-CN" altLang="en-US" sz="3200">
                <a:latin typeface="宋体" pitchFamily="2" charset="-122"/>
              </a:rPr>
              <a:t>求铜棒两端的电势差。</a:t>
            </a:r>
          </a:p>
        </p:txBody>
      </p:sp>
      <p:grpSp>
        <p:nvGrpSpPr>
          <p:cNvPr id="75779" name="Group 3"/>
          <p:cNvGrpSpPr>
            <a:grpSpLocks/>
          </p:cNvGrpSpPr>
          <p:nvPr/>
        </p:nvGrpSpPr>
        <p:grpSpPr bwMode="auto">
          <a:xfrm>
            <a:off x="6096000" y="1981200"/>
            <a:ext cx="141288" cy="2630488"/>
            <a:chOff x="9800" y="11251"/>
            <a:chExt cx="113" cy="1560"/>
          </a:xfrm>
        </p:grpSpPr>
        <p:grpSp>
          <p:nvGrpSpPr>
            <p:cNvPr id="75867" name="Group 4"/>
            <p:cNvGrpSpPr>
              <a:grpSpLocks/>
            </p:cNvGrpSpPr>
            <p:nvPr/>
          </p:nvGrpSpPr>
          <p:grpSpPr bwMode="auto">
            <a:xfrm>
              <a:off x="9800" y="11251"/>
              <a:ext cx="113" cy="113"/>
              <a:chOff x="9740" y="11839"/>
              <a:chExt cx="113" cy="113"/>
            </a:xfrm>
          </p:grpSpPr>
          <p:sp>
            <p:nvSpPr>
              <p:cNvPr id="75880" name="Line 5"/>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81" name="Line 6"/>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68" name="Group 7"/>
            <p:cNvGrpSpPr>
              <a:grpSpLocks/>
            </p:cNvGrpSpPr>
            <p:nvPr/>
          </p:nvGrpSpPr>
          <p:grpSpPr bwMode="auto">
            <a:xfrm>
              <a:off x="9800" y="11612"/>
              <a:ext cx="113" cy="113"/>
              <a:chOff x="9740" y="11839"/>
              <a:chExt cx="113" cy="113"/>
            </a:xfrm>
          </p:grpSpPr>
          <p:sp>
            <p:nvSpPr>
              <p:cNvPr id="75878" name="Line 8"/>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79" name="Line 9"/>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69" name="Group 10"/>
            <p:cNvGrpSpPr>
              <a:grpSpLocks/>
            </p:cNvGrpSpPr>
            <p:nvPr/>
          </p:nvGrpSpPr>
          <p:grpSpPr bwMode="auto">
            <a:xfrm>
              <a:off x="9800" y="11974"/>
              <a:ext cx="113" cy="113"/>
              <a:chOff x="9740" y="11839"/>
              <a:chExt cx="113" cy="113"/>
            </a:xfrm>
          </p:grpSpPr>
          <p:sp>
            <p:nvSpPr>
              <p:cNvPr id="75876" name="Line 11"/>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77" name="Line 12"/>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70" name="Group 13"/>
            <p:cNvGrpSpPr>
              <a:grpSpLocks/>
            </p:cNvGrpSpPr>
            <p:nvPr/>
          </p:nvGrpSpPr>
          <p:grpSpPr bwMode="auto">
            <a:xfrm>
              <a:off x="9800" y="12336"/>
              <a:ext cx="113" cy="113"/>
              <a:chOff x="9740" y="11839"/>
              <a:chExt cx="113" cy="113"/>
            </a:xfrm>
          </p:grpSpPr>
          <p:sp>
            <p:nvSpPr>
              <p:cNvPr id="75874" name="Line 14"/>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75" name="Line 15"/>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71" name="Group 16"/>
            <p:cNvGrpSpPr>
              <a:grpSpLocks/>
            </p:cNvGrpSpPr>
            <p:nvPr/>
          </p:nvGrpSpPr>
          <p:grpSpPr bwMode="auto">
            <a:xfrm>
              <a:off x="9800" y="12698"/>
              <a:ext cx="113" cy="113"/>
              <a:chOff x="9740" y="11839"/>
              <a:chExt cx="113" cy="113"/>
            </a:xfrm>
          </p:grpSpPr>
          <p:sp>
            <p:nvSpPr>
              <p:cNvPr id="75872" name="Line 17"/>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73" name="Line 18"/>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5780" name="Group 19"/>
          <p:cNvGrpSpPr>
            <a:grpSpLocks/>
          </p:cNvGrpSpPr>
          <p:nvPr/>
        </p:nvGrpSpPr>
        <p:grpSpPr bwMode="auto">
          <a:xfrm>
            <a:off x="7372350" y="1981200"/>
            <a:ext cx="139700" cy="2630488"/>
            <a:chOff x="9800" y="11251"/>
            <a:chExt cx="113" cy="1560"/>
          </a:xfrm>
        </p:grpSpPr>
        <p:grpSp>
          <p:nvGrpSpPr>
            <p:cNvPr id="75852" name="Group 20"/>
            <p:cNvGrpSpPr>
              <a:grpSpLocks/>
            </p:cNvGrpSpPr>
            <p:nvPr/>
          </p:nvGrpSpPr>
          <p:grpSpPr bwMode="auto">
            <a:xfrm>
              <a:off x="9800" y="11251"/>
              <a:ext cx="113" cy="113"/>
              <a:chOff x="9740" y="11839"/>
              <a:chExt cx="113" cy="113"/>
            </a:xfrm>
          </p:grpSpPr>
          <p:sp>
            <p:nvSpPr>
              <p:cNvPr id="75865" name="Line 21"/>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6" name="Line 22"/>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53" name="Group 23"/>
            <p:cNvGrpSpPr>
              <a:grpSpLocks/>
            </p:cNvGrpSpPr>
            <p:nvPr/>
          </p:nvGrpSpPr>
          <p:grpSpPr bwMode="auto">
            <a:xfrm>
              <a:off x="9800" y="11612"/>
              <a:ext cx="113" cy="113"/>
              <a:chOff x="9740" y="11839"/>
              <a:chExt cx="113" cy="113"/>
            </a:xfrm>
          </p:grpSpPr>
          <p:sp>
            <p:nvSpPr>
              <p:cNvPr id="75863" name="Line 24"/>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4" name="Line 25"/>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54" name="Group 26"/>
            <p:cNvGrpSpPr>
              <a:grpSpLocks/>
            </p:cNvGrpSpPr>
            <p:nvPr/>
          </p:nvGrpSpPr>
          <p:grpSpPr bwMode="auto">
            <a:xfrm>
              <a:off x="9800" y="11974"/>
              <a:ext cx="113" cy="113"/>
              <a:chOff x="9740" y="11839"/>
              <a:chExt cx="113" cy="113"/>
            </a:xfrm>
          </p:grpSpPr>
          <p:sp>
            <p:nvSpPr>
              <p:cNvPr id="75861" name="Line 27"/>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2" name="Line 28"/>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55" name="Group 29"/>
            <p:cNvGrpSpPr>
              <a:grpSpLocks/>
            </p:cNvGrpSpPr>
            <p:nvPr/>
          </p:nvGrpSpPr>
          <p:grpSpPr bwMode="auto">
            <a:xfrm>
              <a:off x="9800" y="12336"/>
              <a:ext cx="113" cy="113"/>
              <a:chOff x="9740" y="11839"/>
              <a:chExt cx="113" cy="113"/>
            </a:xfrm>
          </p:grpSpPr>
          <p:sp>
            <p:nvSpPr>
              <p:cNvPr id="75859" name="Line 30"/>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0" name="Line 31"/>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56" name="Group 32"/>
            <p:cNvGrpSpPr>
              <a:grpSpLocks/>
            </p:cNvGrpSpPr>
            <p:nvPr/>
          </p:nvGrpSpPr>
          <p:grpSpPr bwMode="auto">
            <a:xfrm>
              <a:off x="9800" y="12698"/>
              <a:ext cx="113" cy="113"/>
              <a:chOff x="9740" y="11839"/>
              <a:chExt cx="113" cy="113"/>
            </a:xfrm>
          </p:grpSpPr>
          <p:sp>
            <p:nvSpPr>
              <p:cNvPr id="75857" name="Line 33"/>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8" name="Line 34"/>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5781" name="Group 35"/>
          <p:cNvGrpSpPr>
            <a:grpSpLocks/>
          </p:cNvGrpSpPr>
          <p:nvPr/>
        </p:nvGrpSpPr>
        <p:grpSpPr bwMode="auto">
          <a:xfrm>
            <a:off x="8648700" y="1981200"/>
            <a:ext cx="141288" cy="2630488"/>
            <a:chOff x="9800" y="11251"/>
            <a:chExt cx="113" cy="1560"/>
          </a:xfrm>
        </p:grpSpPr>
        <p:grpSp>
          <p:nvGrpSpPr>
            <p:cNvPr id="75837" name="Group 36"/>
            <p:cNvGrpSpPr>
              <a:grpSpLocks/>
            </p:cNvGrpSpPr>
            <p:nvPr/>
          </p:nvGrpSpPr>
          <p:grpSpPr bwMode="auto">
            <a:xfrm>
              <a:off x="9800" y="11251"/>
              <a:ext cx="113" cy="113"/>
              <a:chOff x="9740" y="11839"/>
              <a:chExt cx="113" cy="113"/>
            </a:xfrm>
          </p:grpSpPr>
          <p:sp>
            <p:nvSpPr>
              <p:cNvPr id="75850" name="Line 37"/>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1" name="Line 38"/>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38" name="Group 39"/>
            <p:cNvGrpSpPr>
              <a:grpSpLocks/>
            </p:cNvGrpSpPr>
            <p:nvPr/>
          </p:nvGrpSpPr>
          <p:grpSpPr bwMode="auto">
            <a:xfrm>
              <a:off x="9800" y="11612"/>
              <a:ext cx="113" cy="113"/>
              <a:chOff x="9740" y="11839"/>
              <a:chExt cx="113" cy="113"/>
            </a:xfrm>
          </p:grpSpPr>
          <p:sp>
            <p:nvSpPr>
              <p:cNvPr id="75848" name="Line 40"/>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9" name="Line 41"/>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39" name="Group 42"/>
            <p:cNvGrpSpPr>
              <a:grpSpLocks/>
            </p:cNvGrpSpPr>
            <p:nvPr/>
          </p:nvGrpSpPr>
          <p:grpSpPr bwMode="auto">
            <a:xfrm>
              <a:off x="9800" y="11974"/>
              <a:ext cx="113" cy="113"/>
              <a:chOff x="9740" y="11839"/>
              <a:chExt cx="113" cy="113"/>
            </a:xfrm>
          </p:grpSpPr>
          <p:sp>
            <p:nvSpPr>
              <p:cNvPr id="75846" name="Line 43"/>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Line 44"/>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40" name="Group 45"/>
            <p:cNvGrpSpPr>
              <a:grpSpLocks/>
            </p:cNvGrpSpPr>
            <p:nvPr/>
          </p:nvGrpSpPr>
          <p:grpSpPr bwMode="auto">
            <a:xfrm>
              <a:off x="9800" y="12336"/>
              <a:ext cx="113" cy="113"/>
              <a:chOff x="9740" y="11839"/>
              <a:chExt cx="113" cy="113"/>
            </a:xfrm>
          </p:grpSpPr>
          <p:sp>
            <p:nvSpPr>
              <p:cNvPr id="75844" name="Line 46"/>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47"/>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41" name="Group 48"/>
            <p:cNvGrpSpPr>
              <a:grpSpLocks/>
            </p:cNvGrpSpPr>
            <p:nvPr/>
          </p:nvGrpSpPr>
          <p:grpSpPr bwMode="auto">
            <a:xfrm>
              <a:off x="9800" y="12698"/>
              <a:ext cx="113" cy="113"/>
              <a:chOff x="9740" y="11839"/>
              <a:chExt cx="113" cy="113"/>
            </a:xfrm>
          </p:grpSpPr>
          <p:sp>
            <p:nvSpPr>
              <p:cNvPr id="75842" name="Line 49"/>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3" name="Line 50"/>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5782" name="Group 51"/>
          <p:cNvGrpSpPr>
            <a:grpSpLocks/>
          </p:cNvGrpSpPr>
          <p:nvPr/>
        </p:nvGrpSpPr>
        <p:grpSpPr bwMode="auto">
          <a:xfrm>
            <a:off x="6734175" y="1981200"/>
            <a:ext cx="139700" cy="2630488"/>
            <a:chOff x="9800" y="11251"/>
            <a:chExt cx="113" cy="1560"/>
          </a:xfrm>
        </p:grpSpPr>
        <p:grpSp>
          <p:nvGrpSpPr>
            <p:cNvPr id="75822" name="Group 52"/>
            <p:cNvGrpSpPr>
              <a:grpSpLocks/>
            </p:cNvGrpSpPr>
            <p:nvPr/>
          </p:nvGrpSpPr>
          <p:grpSpPr bwMode="auto">
            <a:xfrm>
              <a:off x="9800" y="11251"/>
              <a:ext cx="113" cy="113"/>
              <a:chOff x="9740" y="11839"/>
              <a:chExt cx="113" cy="113"/>
            </a:xfrm>
          </p:grpSpPr>
          <p:sp>
            <p:nvSpPr>
              <p:cNvPr id="75835" name="Line 53"/>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6" name="Line 54"/>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3" name="Group 55"/>
            <p:cNvGrpSpPr>
              <a:grpSpLocks/>
            </p:cNvGrpSpPr>
            <p:nvPr/>
          </p:nvGrpSpPr>
          <p:grpSpPr bwMode="auto">
            <a:xfrm>
              <a:off x="9800" y="11612"/>
              <a:ext cx="113" cy="113"/>
              <a:chOff x="9740" y="11839"/>
              <a:chExt cx="113" cy="113"/>
            </a:xfrm>
          </p:grpSpPr>
          <p:sp>
            <p:nvSpPr>
              <p:cNvPr id="75833" name="Line 56"/>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4" name="Line 57"/>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4" name="Group 58"/>
            <p:cNvGrpSpPr>
              <a:grpSpLocks/>
            </p:cNvGrpSpPr>
            <p:nvPr/>
          </p:nvGrpSpPr>
          <p:grpSpPr bwMode="auto">
            <a:xfrm>
              <a:off x="9800" y="11974"/>
              <a:ext cx="113" cy="113"/>
              <a:chOff x="9740" y="11839"/>
              <a:chExt cx="113" cy="113"/>
            </a:xfrm>
          </p:grpSpPr>
          <p:sp>
            <p:nvSpPr>
              <p:cNvPr id="75831" name="Line 59"/>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2" name="Line 60"/>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5" name="Group 61"/>
            <p:cNvGrpSpPr>
              <a:grpSpLocks/>
            </p:cNvGrpSpPr>
            <p:nvPr/>
          </p:nvGrpSpPr>
          <p:grpSpPr bwMode="auto">
            <a:xfrm>
              <a:off x="9800" y="12336"/>
              <a:ext cx="113" cy="113"/>
              <a:chOff x="9740" y="11839"/>
              <a:chExt cx="113" cy="113"/>
            </a:xfrm>
          </p:grpSpPr>
          <p:sp>
            <p:nvSpPr>
              <p:cNvPr id="75829" name="Line 62"/>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0" name="Line 63"/>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6" name="Group 64"/>
            <p:cNvGrpSpPr>
              <a:grpSpLocks/>
            </p:cNvGrpSpPr>
            <p:nvPr/>
          </p:nvGrpSpPr>
          <p:grpSpPr bwMode="auto">
            <a:xfrm>
              <a:off x="9800" y="12698"/>
              <a:ext cx="113" cy="113"/>
              <a:chOff x="9740" y="11839"/>
              <a:chExt cx="113" cy="113"/>
            </a:xfrm>
          </p:grpSpPr>
          <p:sp>
            <p:nvSpPr>
              <p:cNvPr id="75827" name="Line 65"/>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8" name="Line 66"/>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5783" name="Group 67"/>
          <p:cNvGrpSpPr>
            <a:grpSpLocks/>
          </p:cNvGrpSpPr>
          <p:nvPr/>
        </p:nvGrpSpPr>
        <p:grpSpPr bwMode="auto">
          <a:xfrm>
            <a:off x="8001000" y="1981200"/>
            <a:ext cx="141288" cy="2630488"/>
            <a:chOff x="9800" y="11251"/>
            <a:chExt cx="113" cy="1560"/>
          </a:xfrm>
        </p:grpSpPr>
        <p:grpSp>
          <p:nvGrpSpPr>
            <p:cNvPr id="75807" name="Group 68"/>
            <p:cNvGrpSpPr>
              <a:grpSpLocks/>
            </p:cNvGrpSpPr>
            <p:nvPr/>
          </p:nvGrpSpPr>
          <p:grpSpPr bwMode="auto">
            <a:xfrm>
              <a:off x="9800" y="11251"/>
              <a:ext cx="113" cy="113"/>
              <a:chOff x="9740" y="11839"/>
              <a:chExt cx="113" cy="113"/>
            </a:xfrm>
          </p:grpSpPr>
          <p:sp>
            <p:nvSpPr>
              <p:cNvPr id="75820" name="Line 69"/>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1" name="Line 70"/>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08" name="Group 71"/>
            <p:cNvGrpSpPr>
              <a:grpSpLocks/>
            </p:cNvGrpSpPr>
            <p:nvPr/>
          </p:nvGrpSpPr>
          <p:grpSpPr bwMode="auto">
            <a:xfrm>
              <a:off x="9800" y="11612"/>
              <a:ext cx="113" cy="113"/>
              <a:chOff x="9740" y="11839"/>
              <a:chExt cx="113" cy="113"/>
            </a:xfrm>
          </p:grpSpPr>
          <p:sp>
            <p:nvSpPr>
              <p:cNvPr id="75818" name="Line 72"/>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9" name="Line 73"/>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09" name="Group 74"/>
            <p:cNvGrpSpPr>
              <a:grpSpLocks/>
            </p:cNvGrpSpPr>
            <p:nvPr/>
          </p:nvGrpSpPr>
          <p:grpSpPr bwMode="auto">
            <a:xfrm>
              <a:off x="9800" y="11974"/>
              <a:ext cx="113" cy="113"/>
              <a:chOff x="9740" y="11839"/>
              <a:chExt cx="113" cy="113"/>
            </a:xfrm>
          </p:grpSpPr>
          <p:sp>
            <p:nvSpPr>
              <p:cNvPr id="75816" name="Line 75"/>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7" name="Line 76"/>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10" name="Group 77"/>
            <p:cNvGrpSpPr>
              <a:grpSpLocks/>
            </p:cNvGrpSpPr>
            <p:nvPr/>
          </p:nvGrpSpPr>
          <p:grpSpPr bwMode="auto">
            <a:xfrm>
              <a:off x="9800" y="12336"/>
              <a:ext cx="113" cy="113"/>
              <a:chOff x="9740" y="11839"/>
              <a:chExt cx="113" cy="113"/>
            </a:xfrm>
          </p:grpSpPr>
          <p:sp>
            <p:nvSpPr>
              <p:cNvPr id="75814" name="Line 78"/>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5" name="Line 79"/>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11" name="Group 80"/>
            <p:cNvGrpSpPr>
              <a:grpSpLocks/>
            </p:cNvGrpSpPr>
            <p:nvPr/>
          </p:nvGrpSpPr>
          <p:grpSpPr bwMode="auto">
            <a:xfrm>
              <a:off x="9800" y="12698"/>
              <a:ext cx="113" cy="113"/>
              <a:chOff x="9740" y="11839"/>
              <a:chExt cx="113" cy="113"/>
            </a:xfrm>
          </p:grpSpPr>
          <p:sp>
            <p:nvSpPr>
              <p:cNvPr id="75812" name="Line 81"/>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3" name="Line 82"/>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5784" name="Oval 83"/>
          <p:cNvSpPr>
            <a:spLocks noChangeArrowheads="1"/>
          </p:cNvSpPr>
          <p:nvPr/>
        </p:nvSpPr>
        <p:spPr bwMode="auto">
          <a:xfrm>
            <a:off x="6400800" y="2286000"/>
            <a:ext cx="2116138" cy="2116138"/>
          </a:xfrm>
          <a:prstGeom prst="ellipse">
            <a:avLst/>
          </a:pr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nvGrpSpPr>
          <p:cNvPr id="75785" name="Group 84"/>
          <p:cNvGrpSpPr>
            <a:grpSpLocks/>
          </p:cNvGrpSpPr>
          <p:nvPr/>
        </p:nvGrpSpPr>
        <p:grpSpPr bwMode="auto">
          <a:xfrm>
            <a:off x="7315200" y="2971800"/>
            <a:ext cx="1143000" cy="76200"/>
            <a:chOff x="3830" y="1693"/>
            <a:chExt cx="537" cy="46"/>
          </a:xfrm>
        </p:grpSpPr>
        <p:grpSp>
          <p:nvGrpSpPr>
            <p:cNvPr id="75801" name="Group 85"/>
            <p:cNvGrpSpPr>
              <a:grpSpLocks/>
            </p:cNvGrpSpPr>
            <p:nvPr/>
          </p:nvGrpSpPr>
          <p:grpSpPr bwMode="auto">
            <a:xfrm rot="3213143">
              <a:off x="4076" y="1447"/>
              <a:ext cx="46" cy="537"/>
              <a:chOff x="254" y="1686"/>
              <a:chExt cx="292" cy="1593"/>
            </a:xfrm>
          </p:grpSpPr>
          <p:sp>
            <p:nvSpPr>
              <p:cNvPr id="75803" name="Arc 86"/>
              <p:cNvSpPr>
                <a:spLocks/>
              </p:cNvSpPr>
              <p:nvPr/>
            </p:nvSpPr>
            <p:spPr bwMode="auto">
              <a:xfrm rot="5400000" flipV="1">
                <a:off x="322" y="3056"/>
                <a:ext cx="159" cy="288"/>
              </a:xfrm>
              <a:custGeom>
                <a:avLst/>
                <a:gdLst>
                  <a:gd name="T0" fmla="*/ 0 w 23838"/>
                  <a:gd name="T1" fmla="*/ 0 h 43200"/>
                  <a:gd name="T2" fmla="*/ 0 w 23838"/>
                  <a:gd name="T3" fmla="*/ 0 h 43200"/>
                  <a:gd name="T4" fmla="*/ 0 w 23838"/>
                  <a:gd name="T5" fmla="*/ 0 h 43200"/>
                  <a:gd name="T6" fmla="*/ 0 60000 65536"/>
                  <a:gd name="T7" fmla="*/ 0 60000 65536"/>
                  <a:gd name="T8" fmla="*/ 0 60000 65536"/>
                  <a:gd name="T9" fmla="*/ 0 w 23838"/>
                  <a:gd name="T10" fmla="*/ 0 h 43200"/>
                  <a:gd name="T11" fmla="*/ 23838 w 23838"/>
                  <a:gd name="T12" fmla="*/ 43200 h 43200"/>
                </a:gdLst>
                <a:ahLst/>
                <a:cxnLst>
                  <a:cxn ang="T6">
                    <a:pos x="T0" y="T1"/>
                  </a:cxn>
                  <a:cxn ang="T7">
                    <a:pos x="T2" y="T3"/>
                  </a:cxn>
                  <a:cxn ang="T8">
                    <a:pos x="T4" y="T5"/>
                  </a:cxn>
                </a:cxnLst>
                <a:rect l="T9" t="T10" r="T11" b="T12"/>
                <a:pathLst>
                  <a:path w="23838" h="43200" fill="none" extrusionOk="0">
                    <a:moveTo>
                      <a:pt x="2237" y="0"/>
                    </a:moveTo>
                    <a:cubicBezTo>
                      <a:pt x="14167" y="0"/>
                      <a:pt x="23838" y="9670"/>
                      <a:pt x="23838" y="21600"/>
                    </a:cubicBezTo>
                    <a:cubicBezTo>
                      <a:pt x="23838" y="33529"/>
                      <a:pt x="14167" y="43200"/>
                      <a:pt x="2238" y="43200"/>
                    </a:cubicBezTo>
                    <a:cubicBezTo>
                      <a:pt x="1490" y="43200"/>
                      <a:pt x="743" y="43161"/>
                      <a:pt x="0" y="43083"/>
                    </a:cubicBezTo>
                  </a:path>
                  <a:path w="23838" h="43200" stroke="0" extrusionOk="0">
                    <a:moveTo>
                      <a:pt x="2237" y="0"/>
                    </a:moveTo>
                    <a:cubicBezTo>
                      <a:pt x="14167" y="0"/>
                      <a:pt x="23838" y="9670"/>
                      <a:pt x="23838" y="21600"/>
                    </a:cubicBezTo>
                    <a:cubicBezTo>
                      <a:pt x="23838" y="33529"/>
                      <a:pt x="14167" y="43200"/>
                      <a:pt x="2238" y="43200"/>
                    </a:cubicBezTo>
                    <a:cubicBezTo>
                      <a:pt x="1490" y="43200"/>
                      <a:pt x="743" y="43161"/>
                      <a:pt x="0" y="43083"/>
                    </a:cubicBezTo>
                    <a:lnTo>
                      <a:pt x="2238" y="21600"/>
                    </a:lnTo>
                    <a:close/>
                  </a:path>
                </a:pathLst>
              </a:custGeom>
              <a:solidFill>
                <a:srgbClr val="FF3300"/>
              </a:solidFill>
              <a:ln w="28575" cap="rnd">
                <a:solidFill>
                  <a:srgbClr val="0000FF"/>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5804" name="Line 87"/>
              <p:cNvSpPr>
                <a:spLocks noChangeShapeType="1"/>
              </p:cNvSpPr>
              <p:nvPr/>
            </p:nvSpPr>
            <p:spPr bwMode="auto">
              <a:xfrm>
                <a:off x="260" y="1810"/>
                <a:ext cx="0" cy="1344"/>
              </a:xfrm>
              <a:prstGeom prst="line">
                <a:avLst/>
              </a:prstGeom>
              <a:noFill/>
              <a:ln w="285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5" name="Line 88"/>
              <p:cNvSpPr>
                <a:spLocks noChangeShapeType="1"/>
              </p:cNvSpPr>
              <p:nvPr/>
            </p:nvSpPr>
            <p:spPr bwMode="auto">
              <a:xfrm>
                <a:off x="542" y="1824"/>
                <a:ext cx="0" cy="1344"/>
              </a:xfrm>
              <a:prstGeom prst="line">
                <a:avLst/>
              </a:prstGeom>
              <a:noFill/>
              <a:ln w="285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Arc 89"/>
              <p:cNvSpPr>
                <a:spLocks/>
              </p:cNvSpPr>
              <p:nvPr/>
            </p:nvSpPr>
            <p:spPr bwMode="auto">
              <a:xfrm rot="-5400000">
                <a:off x="318" y="1622"/>
                <a:ext cx="159" cy="288"/>
              </a:xfrm>
              <a:custGeom>
                <a:avLst/>
                <a:gdLst>
                  <a:gd name="T0" fmla="*/ 0 w 23838"/>
                  <a:gd name="T1" fmla="*/ 0 h 43200"/>
                  <a:gd name="T2" fmla="*/ 0 w 23838"/>
                  <a:gd name="T3" fmla="*/ 0 h 43200"/>
                  <a:gd name="T4" fmla="*/ 0 w 23838"/>
                  <a:gd name="T5" fmla="*/ 0 h 43200"/>
                  <a:gd name="T6" fmla="*/ 0 60000 65536"/>
                  <a:gd name="T7" fmla="*/ 0 60000 65536"/>
                  <a:gd name="T8" fmla="*/ 0 60000 65536"/>
                  <a:gd name="T9" fmla="*/ 0 w 23838"/>
                  <a:gd name="T10" fmla="*/ 0 h 43200"/>
                  <a:gd name="T11" fmla="*/ 23838 w 23838"/>
                  <a:gd name="T12" fmla="*/ 43200 h 43200"/>
                </a:gdLst>
                <a:ahLst/>
                <a:cxnLst>
                  <a:cxn ang="T6">
                    <a:pos x="T0" y="T1"/>
                  </a:cxn>
                  <a:cxn ang="T7">
                    <a:pos x="T2" y="T3"/>
                  </a:cxn>
                  <a:cxn ang="T8">
                    <a:pos x="T4" y="T5"/>
                  </a:cxn>
                </a:cxnLst>
                <a:rect l="T9" t="T10" r="T11" b="T12"/>
                <a:pathLst>
                  <a:path w="23838" h="43200" fill="none" extrusionOk="0">
                    <a:moveTo>
                      <a:pt x="2237" y="0"/>
                    </a:moveTo>
                    <a:cubicBezTo>
                      <a:pt x="14167" y="0"/>
                      <a:pt x="23838" y="9670"/>
                      <a:pt x="23838" y="21600"/>
                    </a:cubicBezTo>
                    <a:cubicBezTo>
                      <a:pt x="23838" y="33529"/>
                      <a:pt x="14167" y="43200"/>
                      <a:pt x="2238" y="43200"/>
                    </a:cubicBezTo>
                    <a:cubicBezTo>
                      <a:pt x="1490" y="43200"/>
                      <a:pt x="743" y="43161"/>
                      <a:pt x="0" y="43083"/>
                    </a:cubicBezTo>
                  </a:path>
                  <a:path w="23838" h="43200" stroke="0" extrusionOk="0">
                    <a:moveTo>
                      <a:pt x="2237" y="0"/>
                    </a:moveTo>
                    <a:cubicBezTo>
                      <a:pt x="14167" y="0"/>
                      <a:pt x="23838" y="9670"/>
                      <a:pt x="23838" y="21600"/>
                    </a:cubicBezTo>
                    <a:cubicBezTo>
                      <a:pt x="23838" y="33529"/>
                      <a:pt x="14167" y="43200"/>
                      <a:pt x="2238" y="43200"/>
                    </a:cubicBezTo>
                    <a:cubicBezTo>
                      <a:pt x="1490" y="43200"/>
                      <a:pt x="743" y="43161"/>
                      <a:pt x="0" y="43083"/>
                    </a:cubicBezTo>
                    <a:lnTo>
                      <a:pt x="2238" y="21600"/>
                    </a:lnTo>
                    <a:close/>
                  </a:path>
                </a:pathLst>
              </a:custGeom>
              <a:solidFill>
                <a:srgbClr val="FF3300"/>
              </a:solidFill>
              <a:ln w="28575" cap="rnd">
                <a:solidFill>
                  <a:srgbClr val="0000FF"/>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grpSp>
        <p:sp>
          <p:nvSpPr>
            <p:cNvPr id="75802" name="Line 90"/>
            <p:cNvSpPr>
              <a:spLocks noChangeShapeType="1"/>
            </p:cNvSpPr>
            <p:nvPr/>
          </p:nvSpPr>
          <p:spPr bwMode="auto">
            <a:xfrm rot="-2186857">
              <a:off x="4065" y="1703"/>
              <a:ext cx="78" cy="0"/>
            </a:xfrm>
            <a:prstGeom prst="line">
              <a:avLst/>
            </a:prstGeom>
            <a:noFill/>
            <a:ln w="76200" cap="rnd">
              <a:solidFill>
                <a:srgbClr val="D9030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786" name="Line 91"/>
          <p:cNvSpPr>
            <a:spLocks noChangeShapeType="1"/>
          </p:cNvSpPr>
          <p:nvPr/>
        </p:nvSpPr>
        <p:spPr bwMode="auto">
          <a:xfrm rot="19410656" flipV="1">
            <a:off x="7678738" y="3211513"/>
            <a:ext cx="0" cy="82391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92"/>
          <p:cNvSpPr>
            <a:spLocks noChangeShapeType="1"/>
          </p:cNvSpPr>
          <p:nvPr/>
        </p:nvSpPr>
        <p:spPr bwMode="auto">
          <a:xfrm rot="19410656" flipV="1">
            <a:off x="7924800" y="2971800"/>
            <a:ext cx="0" cy="446088"/>
          </a:xfrm>
          <a:prstGeom prst="line">
            <a:avLst/>
          </a:prstGeom>
          <a:noFill/>
          <a:ln w="12700" cap="rnd">
            <a:solidFill>
              <a:srgbClr val="CC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93"/>
          <p:cNvSpPr>
            <a:spLocks noChangeShapeType="1"/>
          </p:cNvSpPr>
          <p:nvPr/>
        </p:nvSpPr>
        <p:spPr bwMode="auto">
          <a:xfrm rot="19410656" flipV="1">
            <a:off x="8077200" y="2819400"/>
            <a:ext cx="0" cy="446088"/>
          </a:xfrm>
          <a:prstGeom prst="line">
            <a:avLst/>
          </a:prstGeom>
          <a:noFill/>
          <a:ln w="12700" cap="rnd">
            <a:solidFill>
              <a:srgbClr val="C6009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Freeform 94"/>
          <p:cNvSpPr>
            <a:spLocks/>
          </p:cNvSpPr>
          <p:nvPr/>
        </p:nvSpPr>
        <p:spPr bwMode="auto">
          <a:xfrm>
            <a:off x="7543800" y="3124200"/>
            <a:ext cx="385763" cy="320675"/>
          </a:xfrm>
          <a:custGeom>
            <a:avLst/>
            <a:gdLst>
              <a:gd name="T0" fmla="*/ 0 w 335"/>
              <a:gd name="T1" fmla="*/ 2147483647 h 264"/>
              <a:gd name="T2" fmla="*/ 2147483647 w 335"/>
              <a:gd name="T3" fmla="*/ 0 h 264"/>
              <a:gd name="T4" fmla="*/ 0 60000 65536"/>
              <a:gd name="T5" fmla="*/ 0 60000 65536"/>
              <a:gd name="T6" fmla="*/ 0 w 335"/>
              <a:gd name="T7" fmla="*/ 0 h 264"/>
              <a:gd name="T8" fmla="*/ 335 w 335"/>
              <a:gd name="T9" fmla="*/ 264 h 264"/>
            </a:gdLst>
            <a:ahLst/>
            <a:cxnLst>
              <a:cxn ang="T4">
                <a:pos x="T0" y="T1"/>
              </a:cxn>
              <a:cxn ang="T5">
                <a:pos x="T2" y="T3"/>
              </a:cxn>
            </a:cxnLst>
            <a:rect l="T6" t="T7" r="T8" b="T9"/>
            <a:pathLst>
              <a:path w="335" h="264">
                <a:moveTo>
                  <a:pt x="0" y="264"/>
                </a:moveTo>
                <a:lnTo>
                  <a:pt x="335" y="0"/>
                </a:lnTo>
              </a:path>
            </a:pathLst>
          </a:custGeom>
          <a:noFill/>
          <a:ln w="9525" cap="rnd">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5790" name="Text Box 95"/>
          <p:cNvSpPr txBox="1">
            <a:spLocks noChangeArrowheads="1"/>
          </p:cNvSpPr>
          <p:nvPr/>
        </p:nvSpPr>
        <p:spPr bwMode="auto">
          <a:xfrm>
            <a:off x="7696200" y="3124200"/>
            <a:ext cx="333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lang="en-US" altLang="zh-CN" sz="3200" i="1">
                <a:ea typeface="楷体_GB2312" pitchFamily="49" charset="-122"/>
              </a:rPr>
              <a:t>l</a:t>
            </a:r>
          </a:p>
        </p:txBody>
      </p:sp>
      <p:sp>
        <p:nvSpPr>
          <p:cNvPr id="75791" name="Text Box 96"/>
          <p:cNvSpPr txBox="1">
            <a:spLocks noChangeArrowheads="1"/>
          </p:cNvSpPr>
          <p:nvPr/>
        </p:nvSpPr>
        <p:spPr bwMode="auto">
          <a:xfrm>
            <a:off x="8305800" y="2362200"/>
            <a:ext cx="333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lang="en-US" altLang="zh-CN" sz="3200" i="1">
                <a:ea typeface="楷体_GB2312" pitchFamily="49" charset="-122"/>
              </a:rPr>
              <a:t>A</a:t>
            </a:r>
          </a:p>
        </p:txBody>
      </p:sp>
      <p:sp>
        <p:nvSpPr>
          <p:cNvPr id="75792" name="Text Box 97"/>
          <p:cNvSpPr txBox="1">
            <a:spLocks noChangeArrowheads="1"/>
          </p:cNvSpPr>
          <p:nvPr/>
        </p:nvSpPr>
        <p:spPr bwMode="auto">
          <a:xfrm>
            <a:off x="7097713" y="3232150"/>
            <a:ext cx="334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lang="en-US" altLang="zh-CN" sz="3200" i="1">
                <a:ea typeface="楷体_GB2312" pitchFamily="49" charset="-122"/>
              </a:rPr>
              <a:t>O</a:t>
            </a:r>
          </a:p>
        </p:txBody>
      </p:sp>
      <p:sp>
        <p:nvSpPr>
          <p:cNvPr id="75793" name="Text Box 98"/>
          <p:cNvSpPr txBox="1">
            <a:spLocks noChangeArrowheads="1"/>
          </p:cNvSpPr>
          <p:nvPr/>
        </p:nvSpPr>
        <p:spPr bwMode="auto">
          <a:xfrm>
            <a:off x="7975600" y="3313113"/>
            <a:ext cx="333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lang="en-US" altLang="zh-CN" sz="3200" i="1">
                <a:ea typeface="楷体_GB2312" pitchFamily="49" charset="-122"/>
              </a:rPr>
              <a:t>L</a:t>
            </a:r>
          </a:p>
        </p:txBody>
      </p:sp>
      <p:sp>
        <p:nvSpPr>
          <p:cNvPr id="75794" name="Line 99"/>
          <p:cNvSpPr>
            <a:spLocks noChangeShapeType="1"/>
          </p:cNvSpPr>
          <p:nvPr/>
        </p:nvSpPr>
        <p:spPr bwMode="auto">
          <a:xfrm flipH="1" flipV="1">
            <a:off x="7620000" y="2549525"/>
            <a:ext cx="269875" cy="409575"/>
          </a:xfrm>
          <a:prstGeom prst="line">
            <a:avLst/>
          </a:prstGeom>
          <a:noFill/>
          <a:ln w="38100">
            <a:solidFill>
              <a:srgbClr val="FF3300"/>
            </a:solidFill>
            <a:round/>
            <a:headEnd/>
            <a:tailEnd type="arrow"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75795" name="Text Box 100"/>
          <p:cNvSpPr txBox="1">
            <a:spLocks noChangeArrowheads="1"/>
          </p:cNvSpPr>
          <p:nvPr/>
        </p:nvSpPr>
        <p:spPr bwMode="auto">
          <a:xfrm>
            <a:off x="7239000" y="22098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lang="en-US" altLang="zh-CN" sz="3200" i="1">
                <a:solidFill>
                  <a:srgbClr val="FF0000"/>
                </a:solidFill>
                <a:latin typeface="Book Antiqua" pitchFamily="18" charset="0"/>
                <a:ea typeface="楷体_GB2312" pitchFamily="49" charset="-122"/>
              </a:rPr>
              <a:t>v</a:t>
            </a:r>
            <a:endParaRPr lang="en-US" altLang="zh-CN" sz="3200" i="1">
              <a:solidFill>
                <a:srgbClr val="FF0000"/>
              </a:solidFill>
              <a:ea typeface="楷体_GB2312" pitchFamily="49" charset="-122"/>
            </a:endParaRPr>
          </a:p>
        </p:txBody>
      </p:sp>
      <p:sp>
        <p:nvSpPr>
          <p:cNvPr id="75796" name="Freeform 101"/>
          <p:cNvSpPr>
            <a:spLocks/>
          </p:cNvSpPr>
          <p:nvPr/>
        </p:nvSpPr>
        <p:spPr bwMode="auto">
          <a:xfrm>
            <a:off x="8305800" y="2667000"/>
            <a:ext cx="388938" cy="625475"/>
          </a:xfrm>
          <a:custGeom>
            <a:avLst/>
            <a:gdLst>
              <a:gd name="T0" fmla="*/ 2147483647 w 298"/>
              <a:gd name="T1" fmla="*/ 2147483647 h 462"/>
              <a:gd name="T2" fmla="*/ 0 w 298"/>
              <a:gd name="T3" fmla="*/ 0 h 462"/>
              <a:gd name="T4" fmla="*/ 0 60000 65536"/>
              <a:gd name="T5" fmla="*/ 0 60000 65536"/>
              <a:gd name="T6" fmla="*/ 0 w 298"/>
              <a:gd name="T7" fmla="*/ 0 h 462"/>
              <a:gd name="T8" fmla="*/ 298 w 298"/>
              <a:gd name="T9" fmla="*/ 462 h 462"/>
            </a:gdLst>
            <a:ahLst/>
            <a:cxnLst>
              <a:cxn ang="T4">
                <a:pos x="T0" y="T1"/>
              </a:cxn>
              <a:cxn ang="T5">
                <a:pos x="T2" y="T3"/>
              </a:cxn>
            </a:cxnLst>
            <a:rect l="T6" t="T7" r="T8" b="T9"/>
            <a:pathLst>
              <a:path w="298" h="462">
                <a:moveTo>
                  <a:pt x="298" y="462"/>
                </a:moveTo>
                <a:lnTo>
                  <a:pt x="0"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75797" name="Line 102"/>
          <p:cNvSpPr>
            <a:spLocks noChangeShapeType="1"/>
          </p:cNvSpPr>
          <p:nvPr/>
        </p:nvSpPr>
        <p:spPr bwMode="auto">
          <a:xfrm rot="-2189344">
            <a:off x="7754938" y="3667125"/>
            <a:ext cx="312737" cy="0"/>
          </a:xfrm>
          <a:prstGeom prst="line">
            <a:avLst/>
          </a:prstGeom>
          <a:noFill/>
          <a:ln w="9525"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103"/>
          <p:cNvSpPr>
            <a:spLocks noChangeShapeType="1"/>
          </p:cNvSpPr>
          <p:nvPr/>
        </p:nvSpPr>
        <p:spPr bwMode="auto">
          <a:xfrm rot="19410656" flipV="1">
            <a:off x="8162925" y="3224213"/>
            <a:ext cx="496888" cy="28575"/>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9" name="Text Box 104"/>
          <p:cNvSpPr txBox="1">
            <a:spLocks noChangeArrowheads="1"/>
          </p:cNvSpPr>
          <p:nvPr/>
        </p:nvSpPr>
        <p:spPr bwMode="auto">
          <a:xfrm>
            <a:off x="7848600" y="28956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lang="en-US" altLang="zh-CN" sz="3200">
                <a:solidFill>
                  <a:srgbClr val="C60092"/>
                </a:solidFill>
                <a:ea typeface="楷体_GB2312" pitchFamily="49" charset="-122"/>
              </a:rPr>
              <a:t>d</a:t>
            </a:r>
            <a:r>
              <a:rPr lang="en-US" altLang="zh-CN" sz="3200" i="1">
                <a:solidFill>
                  <a:srgbClr val="C60092"/>
                </a:solidFill>
                <a:ea typeface="楷体_GB2312" pitchFamily="49" charset="-122"/>
              </a:rPr>
              <a:t>l</a:t>
            </a:r>
          </a:p>
        </p:txBody>
      </p:sp>
      <p:sp>
        <p:nvSpPr>
          <p:cNvPr id="75800" name="Rectangle 106"/>
          <p:cNvSpPr>
            <a:spLocks noChangeArrowheads="1"/>
          </p:cNvSpPr>
          <p:nvPr/>
        </p:nvSpPr>
        <p:spPr bwMode="auto">
          <a:xfrm>
            <a:off x="6732588" y="4868863"/>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lang="en-US" altLang="zh-CN" sz="3200" i="1"/>
              <a:t>B</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p:cNvGraphicFramePr>
          <p:nvPr>
            <p:extLst>
              <p:ext uri="{D42A27DB-BD31-4B8C-83A1-F6EECF244321}">
                <p14:modId xmlns:p14="http://schemas.microsoft.com/office/powerpoint/2010/main" val="376501973"/>
              </p:ext>
            </p:extLst>
          </p:nvPr>
        </p:nvGraphicFramePr>
        <p:xfrm>
          <a:off x="395536" y="1268760"/>
          <a:ext cx="5184576" cy="568423"/>
        </p:xfrm>
        <a:graphic>
          <a:graphicData uri="http://schemas.openxmlformats.org/presentationml/2006/ole">
            <mc:AlternateContent xmlns:mc="http://schemas.openxmlformats.org/markup-compatibility/2006">
              <mc:Choice xmlns:v="urn:schemas-microsoft-com:vml" Requires="v">
                <p:oleObj spid="_x0000_s59433" name="Equation" r:id="rId3" imgW="2184400" imgH="241300" progId="Equation.DSMT4">
                  <p:embed/>
                </p:oleObj>
              </mc:Choice>
              <mc:Fallback>
                <p:oleObj name="Equation" r:id="rId3" imgW="2184400" imgH="241300" progId="Equation.DSMT4">
                  <p:embed/>
                  <p:pic>
                    <p:nvPicPr>
                      <p:cNvPr id="0"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268760"/>
                        <a:ext cx="5184576" cy="568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Text Box 3"/>
          <p:cNvSpPr txBox="1">
            <a:spLocks noChangeArrowheads="1"/>
          </p:cNvSpPr>
          <p:nvPr/>
        </p:nvSpPr>
        <p:spPr bwMode="auto">
          <a:xfrm>
            <a:off x="107504" y="142875"/>
            <a:ext cx="8856984"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fontAlgn="auto" hangingPunct="1">
              <a:lnSpc>
                <a:spcPct val="110000"/>
              </a:lnSpc>
              <a:spcBef>
                <a:spcPts val="0"/>
              </a:spcBef>
              <a:spcAft>
                <a:spcPts val="0"/>
              </a:spcAft>
            </a:pPr>
            <a:r>
              <a:rPr lang="zh-CN" altLang="en-US" sz="2600" dirty="0" smtClean="0">
                <a:latin typeface="宋体" pitchFamily="2" charset="-122"/>
              </a:rPr>
              <a:t>解</a:t>
            </a:r>
            <a:r>
              <a:rPr lang="zh-CN" altLang="en-US" sz="2600" dirty="0">
                <a:latin typeface="宋体" pitchFamily="2" charset="-122"/>
              </a:rPr>
              <a:t>：</a:t>
            </a:r>
            <a:r>
              <a:rPr lang="zh-CN" altLang="en-US" sz="2600" dirty="0" smtClean="0">
                <a:latin typeface="宋体" pitchFamily="2" charset="-122"/>
              </a:rPr>
              <a:t>在</a:t>
            </a:r>
            <a:r>
              <a:rPr lang="zh-CN" altLang="en-US" sz="2600" dirty="0">
                <a:latin typeface="宋体" pitchFamily="2" charset="-122"/>
              </a:rPr>
              <a:t>铜棒上距</a:t>
            </a:r>
            <a:r>
              <a:rPr lang="en-US" altLang="zh-CN" sz="2600" dirty="0"/>
              <a:t>O</a:t>
            </a:r>
            <a:r>
              <a:rPr lang="zh-CN" altLang="en-US" sz="2600" dirty="0">
                <a:latin typeface="宋体" pitchFamily="2" charset="-122"/>
              </a:rPr>
              <a:t>点为 </a:t>
            </a:r>
            <a:r>
              <a:rPr lang="en-US" altLang="zh-CN" sz="2600" i="1" dirty="0"/>
              <a:t>l </a:t>
            </a:r>
            <a:r>
              <a:rPr lang="zh-CN" altLang="en-US" sz="2600" dirty="0">
                <a:latin typeface="宋体" pitchFamily="2" charset="-122"/>
              </a:rPr>
              <a:t>处取线元 </a:t>
            </a:r>
            <a:r>
              <a:rPr lang="en-US" altLang="zh-CN" sz="2600" dirty="0"/>
              <a:t>d</a:t>
            </a:r>
            <a:r>
              <a:rPr lang="en-US" altLang="zh-CN" sz="2600" i="1" dirty="0"/>
              <a:t>l </a:t>
            </a:r>
            <a:r>
              <a:rPr lang="zh-CN" altLang="en-US" sz="2600" dirty="0">
                <a:latin typeface="宋体" pitchFamily="2" charset="-122"/>
              </a:rPr>
              <a:t>，其速度</a:t>
            </a:r>
            <a:r>
              <a:rPr lang="en-US" altLang="zh-CN" sz="2600" i="1" dirty="0">
                <a:solidFill>
                  <a:srgbClr val="000000"/>
                </a:solidFill>
                <a:latin typeface="Book Antiqua" pitchFamily="18" charset="0"/>
              </a:rPr>
              <a:t>v </a:t>
            </a:r>
            <a:r>
              <a:rPr lang="en-US" altLang="zh-CN" sz="2600" dirty="0">
                <a:latin typeface="宋体" pitchFamily="2" charset="-122"/>
              </a:rPr>
              <a:t>= </a:t>
            </a:r>
            <a:r>
              <a:rPr lang="en-US" altLang="zh-CN" sz="2600" i="1" dirty="0"/>
              <a:t>l</a:t>
            </a:r>
            <a:r>
              <a:rPr lang="en-US" altLang="zh-CN" sz="2600" dirty="0">
                <a:latin typeface="宋体" pitchFamily="2" charset="-122"/>
                <a:sym typeface="Symbol" pitchFamily="18" charset="2"/>
              </a:rPr>
              <a:t></a:t>
            </a:r>
            <a:r>
              <a:rPr lang="zh-CN" altLang="en-US" sz="2600" dirty="0">
                <a:latin typeface="宋体" pitchFamily="2" charset="-122"/>
                <a:sym typeface="Symbol" pitchFamily="18" charset="2"/>
              </a:rPr>
              <a:t>，</a:t>
            </a:r>
            <a:r>
              <a:rPr lang="en-US" altLang="zh-CN" sz="2600" i="1" dirty="0">
                <a:latin typeface="宋体" pitchFamily="2" charset="-122"/>
                <a:sym typeface="Symbol" pitchFamily="18" charset="2"/>
              </a:rPr>
              <a:t>B </a:t>
            </a:r>
            <a:r>
              <a:rPr lang="zh-CN" altLang="en-US" sz="2600" dirty="0">
                <a:latin typeface="宋体" pitchFamily="2" charset="-122"/>
                <a:sym typeface="Symbol" pitchFamily="18" charset="2"/>
              </a:rPr>
              <a:t>向里，则 </a:t>
            </a:r>
            <a:r>
              <a:rPr lang="en-US" altLang="zh-CN" sz="2600" dirty="0"/>
              <a:t>d</a:t>
            </a:r>
            <a:r>
              <a:rPr lang="en-US" altLang="zh-CN" sz="2600" i="1" dirty="0"/>
              <a:t>l </a:t>
            </a:r>
            <a:r>
              <a:rPr lang="zh-CN" altLang="en-US" sz="2600" dirty="0">
                <a:latin typeface="宋体" pitchFamily="2" charset="-122"/>
              </a:rPr>
              <a:t>上的动生电动势为</a:t>
            </a:r>
          </a:p>
        </p:txBody>
      </p:sp>
      <p:grpSp>
        <p:nvGrpSpPr>
          <p:cNvPr id="2" name="组合 1"/>
          <p:cNvGrpSpPr/>
          <p:nvPr/>
        </p:nvGrpSpPr>
        <p:grpSpPr>
          <a:xfrm>
            <a:off x="6064370" y="1102718"/>
            <a:ext cx="2623344" cy="2439946"/>
            <a:chOff x="6096000" y="1981200"/>
            <a:chExt cx="2693988" cy="2630488"/>
          </a:xfrm>
        </p:grpSpPr>
        <p:grpSp>
          <p:nvGrpSpPr>
            <p:cNvPr id="20485" name="Group 4"/>
            <p:cNvGrpSpPr>
              <a:grpSpLocks/>
            </p:cNvGrpSpPr>
            <p:nvPr/>
          </p:nvGrpSpPr>
          <p:grpSpPr bwMode="auto">
            <a:xfrm>
              <a:off x="6096000" y="1981200"/>
              <a:ext cx="141288" cy="2630488"/>
              <a:chOff x="9800" y="11251"/>
              <a:chExt cx="113" cy="1560"/>
            </a:xfrm>
          </p:grpSpPr>
          <p:grpSp>
            <p:nvGrpSpPr>
              <p:cNvPr id="20577" name="Group 5"/>
              <p:cNvGrpSpPr>
                <a:grpSpLocks/>
              </p:cNvGrpSpPr>
              <p:nvPr/>
            </p:nvGrpSpPr>
            <p:grpSpPr bwMode="auto">
              <a:xfrm>
                <a:off x="9800" y="11251"/>
                <a:ext cx="113" cy="113"/>
                <a:chOff x="9740" y="11839"/>
                <a:chExt cx="113" cy="113"/>
              </a:xfrm>
            </p:grpSpPr>
            <p:sp>
              <p:nvSpPr>
                <p:cNvPr id="20590" name="Line 6"/>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91" name="Line 7"/>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78" name="Group 8"/>
              <p:cNvGrpSpPr>
                <a:grpSpLocks/>
              </p:cNvGrpSpPr>
              <p:nvPr/>
            </p:nvGrpSpPr>
            <p:grpSpPr bwMode="auto">
              <a:xfrm>
                <a:off x="9800" y="11612"/>
                <a:ext cx="113" cy="113"/>
                <a:chOff x="9740" y="11839"/>
                <a:chExt cx="113" cy="113"/>
              </a:xfrm>
            </p:grpSpPr>
            <p:sp>
              <p:nvSpPr>
                <p:cNvPr id="20588" name="Line 9"/>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89" name="Line 10"/>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79" name="Group 11"/>
              <p:cNvGrpSpPr>
                <a:grpSpLocks/>
              </p:cNvGrpSpPr>
              <p:nvPr/>
            </p:nvGrpSpPr>
            <p:grpSpPr bwMode="auto">
              <a:xfrm>
                <a:off x="9800" y="11974"/>
                <a:ext cx="113" cy="113"/>
                <a:chOff x="9740" y="11839"/>
                <a:chExt cx="113" cy="113"/>
              </a:xfrm>
            </p:grpSpPr>
            <p:sp>
              <p:nvSpPr>
                <p:cNvPr id="20586" name="Line 12"/>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87" name="Line 13"/>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80" name="Group 14"/>
              <p:cNvGrpSpPr>
                <a:grpSpLocks/>
              </p:cNvGrpSpPr>
              <p:nvPr/>
            </p:nvGrpSpPr>
            <p:grpSpPr bwMode="auto">
              <a:xfrm>
                <a:off x="9800" y="12336"/>
                <a:ext cx="113" cy="113"/>
                <a:chOff x="9740" y="11839"/>
                <a:chExt cx="113" cy="113"/>
              </a:xfrm>
            </p:grpSpPr>
            <p:sp>
              <p:nvSpPr>
                <p:cNvPr id="20584" name="Line 15"/>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85" name="Line 16"/>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81" name="Group 17"/>
              <p:cNvGrpSpPr>
                <a:grpSpLocks/>
              </p:cNvGrpSpPr>
              <p:nvPr/>
            </p:nvGrpSpPr>
            <p:grpSpPr bwMode="auto">
              <a:xfrm>
                <a:off x="9800" y="12698"/>
                <a:ext cx="113" cy="113"/>
                <a:chOff x="9740" y="11839"/>
                <a:chExt cx="113" cy="113"/>
              </a:xfrm>
            </p:grpSpPr>
            <p:sp>
              <p:nvSpPr>
                <p:cNvPr id="20582" name="Line 18"/>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83" name="Line 19"/>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grpSp>
          <p:nvGrpSpPr>
            <p:cNvPr id="20486" name="Group 20"/>
            <p:cNvGrpSpPr>
              <a:grpSpLocks/>
            </p:cNvGrpSpPr>
            <p:nvPr/>
          </p:nvGrpSpPr>
          <p:grpSpPr bwMode="auto">
            <a:xfrm>
              <a:off x="7372350" y="1981200"/>
              <a:ext cx="139700" cy="2630488"/>
              <a:chOff x="9800" y="11251"/>
              <a:chExt cx="113" cy="1560"/>
            </a:xfrm>
          </p:grpSpPr>
          <p:grpSp>
            <p:nvGrpSpPr>
              <p:cNvPr id="20562" name="Group 21"/>
              <p:cNvGrpSpPr>
                <a:grpSpLocks/>
              </p:cNvGrpSpPr>
              <p:nvPr/>
            </p:nvGrpSpPr>
            <p:grpSpPr bwMode="auto">
              <a:xfrm>
                <a:off x="9800" y="11251"/>
                <a:ext cx="113" cy="113"/>
                <a:chOff x="9740" y="11839"/>
                <a:chExt cx="113" cy="113"/>
              </a:xfrm>
            </p:grpSpPr>
            <p:sp>
              <p:nvSpPr>
                <p:cNvPr id="20575" name="Line 22"/>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76" name="Line 23"/>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63" name="Group 24"/>
              <p:cNvGrpSpPr>
                <a:grpSpLocks/>
              </p:cNvGrpSpPr>
              <p:nvPr/>
            </p:nvGrpSpPr>
            <p:grpSpPr bwMode="auto">
              <a:xfrm>
                <a:off x="9800" y="11612"/>
                <a:ext cx="113" cy="113"/>
                <a:chOff x="9740" y="11839"/>
                <a:chExt cx="113" cy="113"/>
              </a:xfrm>
            </p:grpSpPr>
            <p:sp>
              <p:nvSpPr>
                <p:cNvPr id="20573" name="Line 25"/>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74" name="Line 26"/>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64" name="Group 27"/>
              <p:cNvGrpSpPr>
                <a:grpSpLocks/>
              </p:cNvGrpSpPr>
              <p:nvPr/>
            </p:nvGrpSpPr>
            <p:grpSpPr bwMode="auto">
              <a:xfrm>
                <a:off x="9800" y="11974"/>
                <a:ext cx="113" cy="113"/>
                <a:chOff x="9740" y="11839"/>
                <a:chExt cx="113" cy="113"/>
              </a:xfrm>
            </p:grpSpPr>
            <p:sp>
              <p:nvSpPr>
                <p:cNvPr id="20571" name="Line 28"/>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72" name="Line 29"/>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65" name="Group 30"/>
              <p:cNvGrpSpPr>
                <a:grpSpLocks/>
              </p:cNvGrpSpPr>
              <p:nvPr/>
            </p:nvGrpSpPr>
            <p:grpSpPr bwMode="auto">
              <a:xfrm>
                <a:off x="9800" y="12336"/>
                <a:ext cx="113" cy="113"/>
                <a:chOff x="9740" y="11839"/>
                <a:chExt cx="113" cy="113"/>
              </a:xfrm>
            </p:grpSpPr>
            <p:sp>
              <p:nvSpPr>
                <p:cNvPr id="20569" name="Line 31"/>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70" name="Line 32"/>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66" name="Group 33"/>
              <p:cNvGrpSpPr>
                <a:grpSpLocks/>
              </p:cNvGrpSpPr>
              <p:nvPr/>
            </p:nvGrpSpPr>
            <p:grpSpPr bwMode="auto">
              <a:xfrm>
                <a:off x="9800" y="12698"/>
                <a:ext cx="113" cy="113"/>
                <a:chOff x="9740" y="11839"/>
                <a:chExt cx="113" cy="113"/>
              </a:xfrm>
            </p:grpSpPr>
            <p:sp>
              <p:nvSpPr>
                <p:cNvPr id="20567" name="Line 34"/>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68" name="Line 35"/>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grpSp>
          <p:nvGrpSpPr>
            <p:cNvPr id="20487" name="Group 36"/>
            <p:cNvGrpSpPr>
              <a:grpSpLocks/>
            </p:cNvGrpSpPr>
            <p:nvPr/>
          </p:nvGrpSpPr>
          <p:grpSpPr bwMode="auto">
            <a:xfrm>
              <a:off x="8648700" y="1981200"/>
              <a:ext cx="141288" cy="2630488"/>
              <a:chOff x="9800" y="11251"/>
              <a:chExt cx="113" cy="1560"/>
            </a:xfrm>
          </p:grpSpPr>
          <p:grpSp>
            <p:nvGrpSpPr>
              <p:cNvPr id="20547" name="Group 37"/>
              <p:cNvGrpSpPr>
                <a:grpSpLocks/>
              </p:cNvGrpSpPr>
              <p:nvPr/>
            </p:nvGrpSpPr>
            <p:grpSpPr bwMode="auto">
              <a:xfrm>
                <a:off x="9800" y="11251"/>
                <a:ext cx="113" cy="113"/>
                <a:chOff x="9740" y="11839"/>
                <a:chExt cx="113" cy="113"/>
              </a:xfrm>
            </p:grpSpPr>
            <p:sp>
              <p:nvSpPr>
                <p:cNvPr id="20560" name="Line 38"/>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61" name="Line 39"/>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48" name="Group 40"/>
              <p:cNvGrpSpPr>
                <a:grpSpLocks/>
              </p:cNvGrpSpPr>
              <p:nvPr/>
            </p:nvGrpSpPr>
            <p:grpSpPr bwMode="auto">
              <a:xfrm>
                <a:off x="9800" y="11612"/>
                <a:ext cx="113" cy="113"/>
                <a:chOff x="9740" y="11839"/>
                <a:chExt cx="113" cy="113"/>
              </a:xfrm>
            </p:grpSpPr>
            <p:sp>
              <p:nvSpPr>
                <p:cNvPr id="20558" name="Line 41"/>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59" name="Line 42"/>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49" name="Group 43"/>
              <p:cNvGrpSpPr>
                <a:grpSpLocks/>
              </p:cNvGrpSpPr>
              <p:nvPr/>
            </p:nvGrpSpPr>
            <p:grpSpPr bwMode="auto">
              <a:xfrm>
                <a:off x="9800" y="11974"/>
                <a:ext cx="113" cy="113"/>
                <a:chOff x="9740" y="11839"/>
                <a:chExt cx="113" cy="113"/>
              </a:xfrm>
            </p:grpSpPr>
            <p:sp>
              <p:nvSpPr>
                <p:cNvPr id="20556" name="Line 44"/>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57" name="Line 45"/>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50" name="Group 46"/>
              <p:cNvGrpSpPr>
                <a:grpSpLocks/>
              </p:cNvGrpSpPr>
              <p:nvPr/>
            </p:nvGrpSpPr>
            <p:grpSpPr bwMode="auto">
              <a:xfrm>
                <a:off x="9800" y="12336"/>
                <a:ext cx="113" cy="113"/>
                <a:chOff x="9740" y="11839"/>
                <a:chExt cx="113" cy="113"/>
              </a:xfrm>
            </p:grpSpPr>
            <p:sp>
              <p:nvSpPr>
                <p:cNvPr id="20554" name="Line 47"/>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55" name="Line 48"/>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51" name="Group 49"/>
              <p:cNvGrpSpPr>
                <a:grpSpLocks/>
              </p:cNvGrpSpPr>
              <p:nvPr/>
            </p:nvGrpSpPr>
            <p:grpSpPr bwMode="auto">
              <a:xfrm>
                <a:off x="9800" y="12698"/>
                <a:ext cx="113" cy="113"/>
                <a:chOff x="9740" y="11839"/>
                <a:chExt cx="113" cy="113"/>
              </a:xfrm>
            </p:grpSpPr>
            <p:sp>
              <p:nvSpPr>
                <p:cNvPr id="20552" name="Line 50"/>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53" name="Line 51"/>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grpSp>
          <p:nvGrpSpPr>
            <p:cNvPr id="20488" name="Group 52"/>
            <p:cNvGrpSpPr>
              <a:grpSpLocks/>
            </p:cNvGrpSpPr>
            <p:nvPr/>
          </p:nvGrpSpPr>
          <p:grpSpPr bwMode="auto">
            <a:xfrm>
              <a:off x="6734175" y="1981200"/>
              <a:ext cx="139700" cy="2630488"/>
              <a:chOff x="9800" y="11251"/>
              <a:chExt cx="113" cy="1560"/>
            </a:xfrm>
          </p:grpSpPr>
          <p:grpSp>
            <p:nvGrpSpPr>
              <p:cNvPr id="20532" name="Group 53"/>
              <p:cNvGrpSpPr>
                <a:grpSpLocks/>
              </p:cNvGrpSpPr>
              <p:nvPr/>
            </p:nvGrpSpPr>
            <p:grpSpPr bwMode="auto">
              <a:xfrm>
                <a:off x="9800" y="11251"/>
                <a:ext cx="113" cy="113"/>
                <a:chOff x="9740" y="11839"/>
                <a:chExt cx="113" cy="113"/>
              </a:xfrm>
            </p:grpSpPr>
            <p:sp>
              <p:nvSpPr>
                <p:cNvPr id="20545" name="Line 54"/>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46" name="Line 55"/>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33" name="Group 56"/>
              <p:cNvGrpSpPr>
                <a:grpSpLocks/>
              </p:cNvGrpSpPr>
              <p:nvPr/>
            </p:nvGrpSpPr>
            <p:grpSpPr bwMode="auto">
              <a:xfrm>
                <a:off x="9800" y="11612"/>
                <a:ext cx="113" cy="113"/>
                <a:chOff x="9740" y="11839"/>
                <a:chExt cx="113" cy="113"/>
              </a:xfrm>
            </p:grpSpPr>
            <p:sp>
              <p:nvSpPr>
                <p:cNvPr id="20543" name="Line 57"/>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44" name="Line 58"/>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34" name="Group 59"/>
              <p:cNvGrpSpPr>
                <a:grpSpLocks/>
              </p:cNvGrpSpPr>
              <p:nvPr/>
            </p:nvGrpSpPr>
            <p:grpSpPr bwMode="auto">
              <a:xfrm>
                <a:off x="9800" y="11974"/>
                <a:ext cx="113" cy="113"/>
                <a:chOff x="9740" y="11839"/>
                <a:chExt cx="113" cy="113"/>
              </a:xfrm>
            </p:grpSpPr>
            <p:sp>
              <p:nvSpPr>
                <p:cNvPr id="20541" name="Line 60"/>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42" name="Line 61"/>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35" name="Group 62"/>
              <p:cNvGrpSpPr>
                <a:grpSpLocks/>
              </p:cNvGrpSpPr>
              <p:nvPr/>
            </p:nvGrpSpPr>
            <p:grpSpPr bwMode="auto">
              <a:xfrm>
                <a:off x="9800" y="12336"/>
                <a:ext cx="113" cy="113"/>
                <a:chOff x="9740" y="11839"/>
                <a:chExt cx="113" cy="113"/>
              </a:xfrm>
            </p:grpSpPr>
            <p:sp>
              <p:nvSpPr>
                <p:cNvPr id="20539" name="Line 63"/>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40" name="Line 64"/>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36" name="Group 65"/>
              <p:cNvGrpSpPr>
                <a:grpSpLocks/>
              </p:cNvGrpSpPr>
              <p:nvPr/>
            </p:nvGrpSpPr>
            <p:grpSpPr bwMode="auto">
              <a:xfrm>
                <a:off x="9800" y="12698"/>
                <a:ext cx="113" cy="113"/>
                <a:chOff x="9740" y="11839"/>
                <a:chExt cx="113" cy="113"/>
              </a:xfrm>
            </p:grpSpPr>
            <p:sp>
              <p:nvSpPr>
                <p:cNvPr id="20537" name="Line 66"/>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38" name="Line 67"/>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grpSp>
          <p:nvGrpSpPr>
            <p:cNvPr id="20489" name="Group 68"/>
            <p:cNvGrpSpPr>
              <a:grpSpLocks/>
            </p:cNvGrpSpPr>
            <p:nvPr/>
          </p:nvGrpSpPr>
          <p:grpSpPr bwMode="auto">
            <a:xfrm>
              <a:off x="8001000" y="1981200"/>
              <a:ext cx="141288" cy="2630488"/>
              <a:chOff x="9800" y="11251"/>
              <a:chExt cx="113" cy="1560"/>
            </a:xfrm>
          </p:grpSpPr>
          <p:grpSp>
            <p:nvGrpSpPr>
              <p:cNvPr id="20517" name="Group 69"/>
              <p:cNvGrpSpPr>
                <a:grpSpLocks/>
              </p:cNvGrpSpPr>
              <p:nvPr/>
            </p:nvGrpSpPr>
            <p:grpSpPr bwMode="auto">
              <a:xfrm>
                <a:off x="9800" y="11251"/>
                <a:ext cx="113" cy="113"/>
                <a:chOff x="9740" y="11839"/>
                <a:chExt cx="113" cy="113"/>
              </a:xfrm>
            </p:grpSpPr>
            <p:sp>
              <p:nvSpPr>
                <p:cNvPr id="20530" name="Line 70"/>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31" name="Line 71"/>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18" name="Group 72"/>
              <p:cNvGrpSpPr>
                <a:grpSpLocks/>
              </p:cNvGrpSpPr>
              <p:nvPr/>
            </p:nvGrpSpPr>
            <p:grpSpPr bwMode="auto">
              <a:xfrm>
                <a:off x="9800" y="11612"/>
                <a:ext cx="113" cy="113"/>
                <a:chOff x="9740" y="11839"/>
                <a:chExt cx="113" cy="113"/>
              </a:xfrm>
            </p:grpSpPr>
            <p:sp>
              <p:nvSpPr>
                <p:cNvPr id="20528" name="Line 73"/>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29" name="Line 74"/>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19" name="Group 75"/>
              <p:cNvGrpSpPr>
                <a:grpSpLocks/>
              </p:cNvGrpSpPr>
              <p:nvPr/>
            </p:nvGrpSpPr>
            <p:grpSpPr bwMode="auto">
              <a:xfrm>
                <a:off x="9800" y="11974"/>
                <a:ext cx="113" cy="113"/>
                <a:chOff x="9740" y="11839"/>
                <a:chExt cx="113" cy="113"/>
              </a:xfrm>
            </p:grpSpPr>
            <p:sp>
              <p:nvSpPr>
                <p:cNvPr id="20526" name="Line 76"/>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27" name="Line 77"/>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20" name="Group 78"/>
              <p:cNvGrpSpPr>
                <a:grpSpLocks/>
              </p:cNvGrpSpPr>
              <p:nvPr/>
            </p:nvGrpSpPr>
            <p:grpSpPr bwMode="auto">
              <a:xfrm>
                <a:off x="9800" y="12336"/>
                <a:ext cx="113" cy="113"/>
                <a:chOff x="9740" y="11839"/>
                <a:chExt cx="113" cy="113"/>
              </a:xfrm>
            </p:grpSpPr>
            <p:sp>
              <p:nvSpPr>
                <p:cNvPr id="20524" name="Line 79"/>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25" name="Line 80"/>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20521" name="Group 81"/>
              <p:cNvGrpSpPr>
                <a:grpSpLocks/>
              </p:cNvGrpSpPr>
              <p:nvPr/>
            </p:nvGrpSpPr>
            <p:grpSpPr bwMode="auto">
              <a:xfrm>
                <a:off x="9800" y="12698"/>
                <a:ext cx="113" cy="113"/>
                <a:chOff x="9740" y="11839"/>
                <a:chExt cx="113" cy="113"/>
              </a:xfrm>
            </p:grpSpPr>
            <p:sp>
              <p:nvSpPr>
                <p:cNvPr id="20522" name="Line 82"/>
                <p:cNvSpPr>
                  <a:spLocks noChangeShapeType="1"/>
                </p:cNvSpPr>
                <p:nvPr/>
              </p:nvSpPr>
              <p:spPr bwMode="auto">
                <a:xfrm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23" name="Line 83"/>
                <p:cNvSpPr>
                  <a:spLocks noChangeShapeType="1"/>
                </p:cNvSpPr>
                <p:nvPr/>
              </p:nvSpPr>
              <p:spPr bwMode="auto">
                <a:xfrm rot="16200000" flipH="1">
                  <a:off x="9740" y="11839"/>
                  <a:ext cx="113" cy="113"/>
                </a:xfrm>
                <a:prstGeom prst="line">
                  <a:avLst/>
                </a:prstGeom>
                <a:noFill/>
                <a:ln w="38100">
                  <a:solidFill>
                    <a:srgbClr val="CC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pSp>
        <p:sp>
          <p:nvSpPr>
            <p:cNvPr id="20490" name="Oval 84"/>
            <p:cNvSpPr>
              <a:spLocks noChangeArrowheads="1"/>
            </p:cNvSpPr>
            <p:nvPr/>
          </p:nvSpPr>
          <p:spPr bwMode="auto">
            <a:xfrm>
              <a:off x="6400800" y="2286000"/>
              <a:ext cx="2116138" cy="2116138"/>
            </a:xfrm>
            <a:prstGeom prst="ellipse">
              <a:avLst/>
            </a:pr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nvGrpSpPr>
            <p:cNvPr id="20491" name="Group 85"/>
            <p:cNvGrpSpPr>
              <a:grpSpLocks/>
            </p:cNvGrpSpPr>
            <p:nvPr/>
          </p:nvGrpSpPr>
          <p:grpSpPr bwMode="auto">
            <a:xfrm>
              <a:off x="7315200" y="2971800"/>
              <a:ext cx="1143000" cy="76200"/>
              <a:chOff x="3830" y="1693"/>
              <a:chExt cx="537" cy="46"/>
            </a:xfrm>
          </p:grpSpPr>
          <p:grpSp>
            <p:nvGrpSpPr>
              <p:cNvPr id="20511" name="Group 86"/>
              <p:cNvGrpSpPr>
                <a:grpSpLocks/>
              </p:cNvGrpSpPr>
              <p:nvPr/>
            </p:nvGrpSpPr>
            <p:grpSpPr bwMode="auto">
              <a:xfrm rot="3213143">
                <a:off x="4076" y="1447"/>
                <a:ext cx="46" cy="537"/>
                <a:chOff x="254" y="1686"/>
                <a:chExt cx="292" cy="1593"/>
              </a:xfrm>
            </p:grpSpPr>
            <p:sp>
              <p:nvSpPr>
                <p:cNvPr id="20513" name="Arc 87"/>
                <p:cNvSpPr>
                  <a:spLocks/>
                </p:cNvSpPr>
                <p:nvPr/>
              </p:nvSpPr>
              <p:spPr bwMode="auto">
                <a:xfrm rot="5400000" flipV="1">
                  <a:off x="322" y="3056"/>
                  <a:ext cx="159" cy="288"/>
                </a:xfrm>
                <a:custGeom>
                  <a:avLst/>
                  <a:gdLst>
                    <a:gd name="T0" fmla="*/ 0 w 23838"/>
                    <a:gd name="T1" fmla="*/ 0 h 43200"/>
                    <a:gd name="T2" fmla="*/ 0 w 23838"/>
                    <a:gd name="T3" fmla="*/ 0 h 43200"/>
                    <a:gd name="T4" fmla="*/ 0 w 23838"/>
                    <a:gd name="T5" fmla="*/ 0 h 43200"/>
                    <a:gd name="T6" fmla="*/ 0 60000 65536"/>
                    <a:gd name="T7" fmla="*/ 0 60000 65536"/>
                    <a:gd name="T8" fmla="*/ 0 60000 65536"/>
                    <a:gd name="T9" fmla="*/ 0 w 23838"/>
                    <a:gd name="T10" fmla="*/ 0 h 43200"/>
                    <a:gd name="T11" fmla="*/ 23838 w 23838"/>
                    <a:gd name="T12" fmla="*/ 43200 h 43200"/>
                  </a:gdLst>
                  <a:ahLst/>
                  <a:cxnLst>
                    <a:cxn ang="T6">
                      <a:pos x="T0" y="T1"/>
                    </a:cxn>
                    <a:cxn ang="T7">
                      <a:pos x="T2" y="T3"/>
                    </a:cxn>
                    <a:cxn ang="T8">
                      <a:pos x="T4" y="T5"/>
                    </a:cxn>
                  </a:cxnLst>
                  <a:rect l="T9" t="T10" r="T11" b="T12"/>
                  <a:pathLst>
                    <a:path w="23838" h="43200" fill="none" extrusionOk="0">
                      <a:moveTo>
                        <a:pt x="2237" y="0"/>
                      </a:moveTo>
                      <a:cubicBezTo>
                        <a:pt x="14167" y="0"/>
                        <a:pt x="23838" y="9670"/>
                        <a:pt x="23838" y="21600"/>
                      </a:cubicBezTo>
                      <a:cubicBezTo>
                        <a:pt x="23838" y="33529"/>
                        <a:pt x="14167" y="43200"/>
                        <a:pt x="2238" y="43200"/>
                      </a:cubicBezTo>
                      <a:cubicBezTo>
                        <a:pt x="1490" y="43200"/>
                        <a:pt x="743" y="43161"/>
                        <a:pt x="0" y="43083"/>
                      </a:cubicBezTo>
                    </a:path>
                    <a:path w="23838" h="43200" stroke="0" extrusionOk="0">
                      <a:moveTo>
                        <a:pt x="2237" y="0"/>
                      </a:moveTo>
                      <a:cubicBezTo>
                        <a:pt x="14167" y="0"/>
                        <a:pt x="23838" y="9670"/>
                        <a:pt x="23838" y="21600"/>
                      </a:cubicBezTo>
                      <a:cubicBezTo>
                        <a:pt x="23838" y="33529"/>
                        <a:pt x="14167" y="43200"/>
                        <a:pt x="2238" y="43200"/>
                      </a:cubicBezTo>
                      <a:cubicBezTo>
                        <a:pt x="1490" y="43200"/>
                        <a:pt x="743" y="43161"/>
                        <a:pt x="0" y="43083"/>
                      </a:cubicBezTo>
                      <a:lnTo>
                        <a:pt x="2238" y="21600"/>
                      </a:lnTo>
                      <a:close/>
                    </a:path>
                  </a:pathLst>
                </a:custGeom>
                <a:solidFill>
                  <a:srgbClr val="FF3300"/>
                </a:solidFill>
                <a:ln w="28575" cap="rnd">
                  <a:solidFill>
                    <a:srgbClr val="0000FF"/>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0514" name="Line 88"/>
                <p:cNvSpPr>
                  <a:spLocks noChangeShapeType="1"/>
                </p:cNvSpPr>
                <p:nvPr/>
              </p:nvSpPr>
              <p:spPr bwMode="auto">
                <a:xfrm>
                  <a:off x="260" y="1810"/>
                  <a:ext cx="0" cy="1344"/>
                </a:xfrm>
                <a:prstGeom prst="line">
                  <a:avLst/>
                </a:prstGeom>
                <a:noFill/>
                <a:ln w="28575" cap="rnd">
                  <a:solidFill>
                    <a:srgbClr val="0000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15" name="Line 89"/>
                <p:cNvSpPr>
                  <a:spLocks noChangeShapeType="1"/>
                </p:cNvSpPr>
                <p:nvPr/>
              </p:nvSpPr>
              <p:spPr bwMode="auto">
                <a:xfrm>
                  <a:off x="542" y="1824"/>
                  <a:ext cx="0" cy="1344"/>
                </a:xfrm>
                <a:prstGeom prst="line">
                  <a:avLst/>
                </a:prstGeom>
                <a:noFill/>
                <a:ln w="28575" cap="rnd">
                  <a:solidFill>
                    <a:srgbClr val="0000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16" name="Arc 90"/>
                <p:cNvSpPr>
                  <a:spLocks/>
                </p:cNvSpPr>
                <p:nvPr/>
              </p:nvSpPr>
              <p:spPr bwMode="auto">
                <a:xfrm rot="-5400000">
                  <a:off x="318" y="1622"/>
                  <a:ext cx="159" cy="288"/>
                </a:xfrm>
                <a:custGeom>
                  <a:avLst/>
                  <a:gdLst>
                    <a:gd name="T0" fmla="*/ 0 w 23838"/>
                    <a:gd name="T1" fmla="*/ 0 h 43200"/>
                    <a:gd name="T2" fmla="*/ 0 w 23838"/>
                    <a:gd name="T3" fmla="*/ 0 h 43200"/>
                    <a:gd name="T4" fmla="*/ 0 w 23838"/>
                    <a:gd name="T5" fmla="*/ 0 h 43200"/>
                    <a:gd name="T6" fmla="*/ 0 60000 65536"/>
                    <a:gd name="T7" fmla="*/ 0 60000 65536"/>
                    <a:gd name="T8" fmla="*/ 0 60000 65536"/>
                    <a:gd name="T9" fmla="*/ 0 w 23838"/>
                    <a:gd name="T10" fmla="*/ 0 h 43200"/>
                    <a:gd name="T11" fmla="*/ 23838 w 23838"/>
                    <a:gd name="T12" fmla="*/ 43200 h 43200"/>
                  </a:gdLst>
                  <a:ahLst/>
                  <a:cxnLst>
                    <a:cxn ang="T6">
                      <a:pos x="T0" y="T1"/>
                    </a:cxn>
                    <a:cxn ang="T7">
                      <a:pos x="T2" y="T3"/>
                    </a:cxn>
                    <a:cxn ang="T8">
                      <a:pos x="T4" y="T5"/>
                    </a:cxn>
                  </a:cxnLst>
                  <a:rect l="T9" t="T10" r="T11" b="T12"/>
                  <a:pathLst>
                    <a:path w="23838" h="43200" fill="none" extrusionOk="0">
                      <a:moveTo>
                        <a:pt x="2237" y="0"/>
                      </a:moveTo>
                      <a:cubicBezTo>
                        <a:pt x="14167" y="0"/>
                        <a:pt x="23838" y="9670"/>
                        <a:pt x="23838" y="21600"/>
                      </a:cubicBezTo>
                      <a:cubicBezTo>
                        <a:pt x="23838" y="33529"/>
                        <a:pt x="14167" y="43200"/>
                        <a:pt x="2238" y="43200"/>
                      </a:cubicBezTo>
                      <a:cubicBezTo>
                        <a:pt x="1490" y="43200"/>
                        <a:pt x="743" y="43161"/>
                        <a:pt x="0" y="43083"/>
                      </a:cubicBezTo>
                    </a:path>
                    <a:path w="23838" h="43200" stroke="0" extrusionOk="0">
                      <a:moveTo>
                        <a:pt x="2237" y="0"/>
                      </a:moveTo>
                      <a:cubicBezTo>
                        <a:pt x="14167" y="0"/>
                        <a:pt x="23838" y="9670"/>
                        <a:pt x="23838" y="21600"/>
                      </a:cubicBezTo>
                      <a:cubicBezTo>
                        <a:pt x="23838" y="33529"/>
                        <a:pt x="14167" y="43200"/>
                        <a:pt x="2238" y="43200"/>
                      </a:cubicBezTo>
                      <a:cubicBezTo>
                        <a:pt x="1490" y="43200"/>
                        <a:pt x="743" y="43161"/>
                        <a:pt x="0" y="43083"/>
                      </a:cubicBezTo>
                      <a:lnTo>
                        <a:pt x="2238" y="21600"/>
                      </a:lnTo>
                      <a:close/>
                    </a:path>
                  </a:pathLst>
                </a:custGeom>
                <a:solidFill>
                  <a:srgbClr val="FF3300"/>
                </a:solidFill>
                <a:ln w="28575" cap="rnd">
                  <a:solidFill>
                    <a:srgbClr val="0000FF"/>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sp>
            <p:nvSpPr>
              <p:cNvPr id="20512" name="Line 91"/>
              <p:cNvSpPr>
                <a:spLocks noChangeShapeType="1"/>
              </p:cNvSpPr>
              <p:nvPr/>
            </p:nvSpPr>
            <p:spPr bwMode="auto">
              <a:xfrm rot="-2186857">
                <a:off x="4065" y="1703"/>
                <a:ext cx="78" cy="0"/>
              </a:xfrm>
              <a:prstGeom prst="line">
                <a:avLst/>
              </a:prstGeom>
              <a:noFill/>
              <a:ln w="76200" cap="rnd">
                <a:solidFill>
                  <a:srgbClr val="D90303"/>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sp>
          <p:nvSpPr>
            <p:cNvPr id="20492" name="Line 92"/>
            <p:cNvSpPr>
              <a:spLocks noChangeShapeType="1"/>
            </p:cNvSpPr>
            <p:nvPr/>
          </p:nvSpPr>
          <p:spPr bwMode="auto">
            <a:xfrm rot="19410656" flipV="1">
              <a:off x="7678738" y="3211513"/>
              <a:ext cx="0" cy="82391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493" name="Line 93"/>
            <p:cNvSpPr>
              <a:spLocks noChangeShapeType="1"/>
            </p:cNvSpPr>
            <p:nvPr/>
          </p:nvSpPr>
          <p:spPr bwMode="auto">
            <a:xfrm rot="19410656" flipV="1">
              <a:off x="7924800" y="2971800"/>
              <a:ext cx="0" cy="446088"/>
            </a:xfrm>
            <a:prstGeom prst="line">
              <a:avLst/>
            </a:prstGeom>
            <a:noFill/>
            <a:ln w="12700" cap="rnd">
              <a:solidFill>
                <a:srgbClr val="CC0099"/>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494" name="Line 94"/>
            <p:cNvSpPr>
              <a:spLocks noChangeShapeType="1"/>
            </p:cNvSpPr>
            <p:nvPr/>
          </p:nvSpPr>
          <p:spPr bwMode="auto">
            <a:xfrm rot="19410656" flipV="1">
              <a:off x="8077200" y="2819400"/>
              <a:ext cx="0" cy="446088"/>
            </a:xfrm>
            <a:prstGeom prst="line">
              <a:avLst/>
            </a:prstGeom>
            <a:noFill/>
            <a:ln w="12700" cap="rnd">
              <a:solidFill>
                <a:srgbClr val="C60092"/>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495" name="Freeform 95"/>
            <p:cNvSpPr>
              <a:spLocks/>
            </p:cNvSpPr>
            <p:nvPr/>
          </p:nvSpPr>
          <p:spPr bwMode="auto">
            <a:xfrm>
              <a:off x="7543800" y="3124200"/>
              <a:ext cx="385763" cy="320675"/>
            </a:xfrm>
            <a:custGeom>
              <a:avLst/>
              <a:gdLst>
                <a:gd name="T0" fmla="*/ 0 w 335"/>
                <a:gd name="T1" fmla="*/ 2147483647 h 264"/>
                <a:gd name="T2" fmla="*/ 2147483647 w 335"/>
                <a:gd name="T3" fmla="*/ 0 h 264"/>
                <a:gd name="T4" fmla="*/ 0 60000 65536"/>
                <a:gd name="T5" fmla="*/ 0 60000 65536"/>
                <a:gd name="T6" fmla="*/ 0 w 335"/>
                <a:gd name="T7" fmla="*/ 0 h 264"/>
                <a:gd name="T8" fmla="*/ 335 w 335"/>
                <a:gd name="T9" fmla="*/ 264 h 264"/>
              </a:gdLst>
              <a:ahLst/>
              <a:cxnLst>
                <a:cxn ang="T4">
                  <a:pos x="T0" y="T1"/>
                </a:cxn>
                <a:cxn ang="T5">
                  <a:pos x="T2" y="T3"/>
                </a:cxn>
              </a:cxnLst>
              <a:rect l="T6" t="T7" r="T8" b="T9"/>
              <a:pathLst>
                <a:path w="335" h="264">
                  <a:moveTo>
                    <a:pt x="0" y="264"/>
                  </a:moveTo>
                  <a:lnTo>
                    <a:pt x="335" y="0"/>
                  </a:lnTo>
                </a:path>
              </a:pathLst>
            </a:custGeom>
            <a:noFill/>
            <a:ln w="9525" cap="rnd">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0496" name="Text Box 96"/>
            <p:cNvSpPr txBox="1">
              <a:spLocks noChangeArrowheads="1"/>
            </p:cNvSpPr>
            <p:nvPr/>
          </p:nvSpPr>
          <p:spPr bwMode="auto">
            <a:xfrm>
              <a:off x="7696200" y="3124200"/>
              <a:ext cx="333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en-US" altLang="zh-CN" sz="3200" i="1">
                  <a:ea typeface="楷体_GB2312" pitchFamily="49" charset="-122"/>
                </a:rPr>
                <a:t>l</a:t>
              </a:r>
            </a:p>
          </p:txBody>
        </p:sp>
        <p:sp>
          <p:nvSpPr>
            <p:cNvPr id="20497" name="Text Box 97"/>
            <p:cNvSpPr txBox="1">
              <a:spLocks noChangeArrowheads="1"/>
            </p:cNvSpPr>
            <p:nvPr/>
          </p:nvSpPr>
          <p:spPr bwMode="auto">
            <a:xfrm>
              <a:off x="8305800" y="2362200"/>
              <a:ext cx="333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en-US" altLang="zh-CN" sz="3200" i="1">
                  <a:ea typeface="楷体_GB2312" pitchFamily="49" charset="-122"/>
                </a:rPr>
                <a:t>A</a:t>
              </a:r>
            </a:p>
          </p:txBody>
        </p:sp>
        <p:sp>
          <p:nvSpPr>
            <p:cNvPr id="20498" name="Text Box 98"/>
            <p:cNvSpPr txBox="1">
              <a:spLocks noChangeArrowheads="1"/>
            </p:cNvSpPr>
            <p:nvPr/>
          </p:nvSpPr>
          <p:spPr bwMode="auto">
            <a:xfrm>
              <a:off x="7097713" y="3232150"/>
              <a:ext cx="334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en-US" altLang="zh-CN" sz="3200" i="1">
                  <a:ea typeface="楷体_GB2312" pitchFamily="49" charset="-122"/>
                </a:rPr>
                <a:t>O</a:t>
              </a:r>
            </a:p>
          </p:txBody>
        </p:sp>
        <p:sp>
          <p:nvSpPr>
            <p:cNvPr id="20499" name="Text Box 99"/>
            <p:cNvSpPr txBox="1">
              <a:spLocks noChangeArrowheads="1"/>
            </p:cNvSpPr>
            <p:nvPr/>
          </p:nvSpPr>
          <p:spPr bwMode="auto">
            <a:xfrm>
              <a:off x="7975600" y="3313113"/>
              <a:ext cx="333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en-US" altLang="zh-CN" sz="3200" i="1">
                  <a:ea typeface="楷体_GB2312" pitchFamily="49" charset="-122"/>
                </a:rPr>
                <a:t>L</a:t>
              </a:r>
            </a:p>
          </p:txBody>
        </p:sp>
        <p:sp>
          <p:nvSpPr>
            <p:cNvPr id="20500" name="Line 100"/>
            <p:cNvSpPr>
              <a:spLocks noChangeShapeType="1"/>
            </p:cNvSpPr>
            <p:nvPr/>
          </p:nvSpPr>
          <p:spPr bwMode="auto">
            <a:xfrm flipH="1" flipV="1">
              <a:off x="7620000" y="2549525"/>
              <a:ext cx="269875" cy="409575"/>
            </a:xfrm>
            <a:prstGeom prst="line">
              <a:avLst/>
            </a:prstGeom>
            <a:noFill/>
            <a:ln w="38100">
              <a:solidFill>
                <a:srgbClr val="FF3300"/>
              </a:solidFill>
              <a:round/>
              <a:headEnd/>
              <a:tailEnd type="arrow" w="sm"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0501" name="Text Box 101"/>
            <p:cNvSpPr txBox="1">
              <a:spLocks noChangeArrowheads="1"/>
            </p:cNvSpPr>
            <p:nvPr/>
          </p:nvSpPr>
          <p:spPr bwMode="auto">
            <a:xfrm>
              <a:off x="7239000" y="22098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en-US" altLang="zh-CN" sz="3200" i="1">
                  <a:solidFill>
                    <a:srgbClr val="FF0000"/>
                  </a:solidFill>
                  <a:latin typeface="Book Antiqua" pitchFamily="18" charset="0"/>
                  <a:ea typeface="楷体_GB2312" pitchFamily="49" charset="-122"/>
                </a:rPr>
                <a:t>v</a:t>
              </a:r>
              <a:endParaRPr lang="en-US" altLang="zh-CN" sz="3200" i="1">
                <a:solidFill>
                  <a:srgbClr val="FF0000"/>
                </a:solidFill>
                <a:ea typeface="楷体_GB2312" pitchFamily="49" charset="-122"/>
              </a:endParaRPr>
            </a:p>
          </p:txBody>
        </p:sp>
        <p:sp>
          <p:nvSpPr>
            <p:cNvPr id="20502" name="Freeform 102"/>
            <p:cNvSpPr>
              <a:spLocks/>
            </p:cNvSpPr>
            <p:nvPr/>
          </p:nvSpPr>
          <p:spPr bwMode="auto">
            <a:xfrm>
              <a:off x="8305800" y="2667000"/>
              <a:ext cx="388938" cy="625475"/>
            </a:xfrm>
            <a:custGeom>
              <a:avLst/>
              <a:gdLst>
                <a:gd name="T0" fmla="*/ 2147483647 w 298"/>
                <a:gd name="T1" fmla="*/ 2147483647 h 462"/>
                <a:gd name="T2" fmla="*/ 0 w 298"/>
                <a:gd name="T3" fmla="*/ 0 h 462"/>
                <a:gd name="T4" fmla="*/ 0 60000 65536"/>
                <a:gd name="T5" fmla="*/ 0 60000 65536"/>
                <a:gd name="T6" fmla="*/ 0 w 298"/>
                <a:gd name="T7" fmla="*/ 0 h 462"/>
                <a:gd name="T8" fmla="*/ 298 w 298"/>
                <a:gd name="T9" fmla="*/ 462 h 462"/>
              </a:gdLst>
              <a:ahLst/>
              <a:cxnLst>
                <a:cxn ang="T4">
                  <a:pos x="T0" y="T1"/>
                </a:cxn>
                <a:cxn ang="T5">
                  <a:pos x="T2" y="T3"/>
                </a:cxn>
              </a:cxnLst>
              <a:rect l="T6" t="T7" r="T8" b="T9"/>
              <a:pathLst>
                <a:path w="298" h="462">
                  <a:moveTo>
                    <a:pt x="298" y="462"/>
                  </a:moveTo>
                  <a:lnTo>
                    <a:pt x="0"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0503" name="Line 103"/>
            <p:cNvSpPr>
              <a:spLocks noChangeShapeType="1"/>
            </p:cNvSpPr>
            <p:nvPr/>
          </p:nvSpPr>
          <p:spPr bwMode="auto">
            <a:xfrm rot="19410656">
              <a:off x="7754938" y="3667125"/>
              <a:ext cx="312737" cy="0"/>
            </a:xfrm>
            <a:prstGeom prst="line">
              <a:avLst/>
            </a:prstGeom>
            <a:noFill/>
            <a:ln w="9525" cap="rnd">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04" name="Line 104"/>
            <p:cNvSpPr>
              <a:spLocks noChangeShapeType="1"/>
            </p:cNvSpPr>
            <p:nvPr/>
          </p:nvSpPr>
          <p:spPr bwMode="auto">
            <a:xfrm rot="19410656" flipV="1">
              <a:off x="8162925" y="3224213"/>
              <a:ext cx="496888" cy="28575"/>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05" name="Text Box 105"/>
            <p:cNvSpPr txBox="1">
              <a:spLocks noChangeArrowheads="1"/>
            </p:cNvSpPr>
            <p:nvPr/>
          </p:nvSpPr>
          <p:spPr bwMode="auto">
            <a:xfrm>
              <a:off x="7848600" y="28956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en-US" altLang="zh-CN" sz="3200">
                  <a:solidFill>
                    <a:srgbClr val="C60092"/>
                  </a:solidFill>
                  <a:ea typeface="楷体_GB2312" pitchFamily="49" charset="-122"/>
                </a:rPr>
                <a:t>d</a:t>
              </a:r>
              <a:r>
                <a:rPr lang="en-US" altLang="zh-CN" sz="3200" i="1">
                  <a:solidFill>
                    <a:srgbClr val="C60092"/>
                  </a:solidFill>
                  <a:ea typeface="楷体_GB2312" pitchFamily="49" charset="-122"/>
                </a:rPr>
                <a:t>l</a:t>
              </a:r>
            </a:p>
          </p:txBody>
        </p:sp>
      </p:grpSp>
      <p:sp>
        <p:nvSpPr>
          <p:cNvPr id="20506" name="Rectangle 106"/>
          <p:cNvSpPr>
            <a:spLocks noChangeArrowheads="1"/>
          </p:cNvSpPr>
          <p:nvPr/>
        </p:nvSpPr>
        <p:spPr bwMode="auto">
          <a:xfrm>
            <a:off x="251520" y="2076470"/>
            <a:ext cx="386997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fontAlgn="auto" hangingPunct="1">
              <a:spcBef>
                <a:spcPct val="50000"/>
              </a:spcBef>
              <a:spcAft>
                <a:spcPts val="0"/>
              </a:spcAft>
            </a:pPr>
            <a:r>
              <a:rPr lang="zh-CN" altLang="en-US" sz="2600" dirty="0">
                <a:sym typeface="Symbol" pitchFamily="18" charset="2"/>
              </a:rPr>
              <a:t>铜棒中</a:t>
            </a:r>
            <a:r>
              <a:rPr lang="zh-CN" altLang="en-US" sz="2600" dirty="0">
                <a:solidFill>
                  <a:srgbClr val="FF0000"/>
                </a:solidFill>
                <a:sym typeface="Symbol" pitchFamily="18" charset="2"/>
              </a:rPr>
              <a:t>总</a:t>
            </a:r>
            <a:r>
              <a:rPr lang="zh-CN" altLang="en-US" sz="2600" dirty="0">
                <a:sym typeface="Symbol" pitchFamily="18" charset="2"/>
              </a:rPr>
              <a:t>的</a:t>
            </a:r>
            <a:r>
              <a:rPr lang="zh-CN" altLang="en-US" sz="2600" dirty="0">
                <a:solidFill>
                  <a:srgbClr val="FF0000"/>
                </a:solidFill>
                <a:sym typeface="Symbol" pitchFamily="18" charset="2"/>
              </a:rPr>
              <a:t>动生电动势</a:t>
            </a:r>
            <a:r>
              <a:rPr lang="zh-CN" altLang="en-US" sz="2600" dirty="0">
                <a:sym typeface="Symbol" pitchFamily="18" charset="2"/>
              </a:rPr>
              <a:t>为</a:t>
            </a:r>
          </a:p>
        </p:txBody>
      </p:sp>
      <p:graphicFrame>
        <p:nvGraphicFramePr>
          <p:cNvPr id="20483" name="Object 107"/>
          <p:cNvGraphicFramePr>
            <a:graphicFrameLocks noChangeAspect="1"/>
          </p:cNvGraphicFramePr>
          <p:nvPr>
            <p:extLst>
              <p:ext uri="{D42A27DB-BD31-4B8C-83A1-F6EECF244321}">
                <p14:modId xmlns:p14="http://schemas.microsoft.com/office/powerpoint/2010/main" val="1650455207"/>
              </p:ext>
            </p:extLst>
          </p:nvPr>
        </p:nvGraphicFramePr>
        <p:xfrm>
          <a:off x="1115616" y="2748876"/>
          <a:ext cx="3112034" cy="806894"/>
        </p:xfrm>
        <a:graphic>
          <a:graphicData uri="http://schemas.openxmlformats.org/presentationml/2006/ole">
            <mc:AlternateContent xmlns:mc="http://schemas.openxmlformats.org/markup-compatibility/2006">
              <mc:Choice xmlns:v="urn:schemas-microsoft-com:vml" Requires="v">
                <p:oleObj spid="_x0000_s59434" name="公式" r:id="rId5" imgW="977760" imgH="253800" progId="Equation.3">
                  <p:embed/>
                </p:oleObj>
              </mc:Choice>
              <mc:Fallback>
                <p:oleObj name="公式" r:id="rId5" imgW="977760" imgH="2538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748876"/>
                        <a:ext cx="3112034" cy="8068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7" name="Rectangle 108"/>
          <p:cNvSpPr>
            <a:spLocks noChangeArrowheads="1"/>
          </p:cNvSpPr>
          <p:nvPr/>
        </p:nvSpPr>
        <p:spPr bwMode="auto">
          <a:xfrm>
            <a:off x="282838" y="3684329"/>
            <a:ext cx="45051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600" dirty="0">
                <a:sym typeface="Symbol" pitchFamily="18" charset="2"/>
              </a:rPr>
              <a:t>方向从</a:t>
            </a:r>
            <a:r>
              <a:rPr lang="en-US" altLang="zh-CN" sz="2600" dirty="0">
                <a:sym typeface="Symbol" pitchFamily="18" charset="2"/>
              </a:rPr>
              <a:t>A</a:t>
            </a:r>
            <a:r>
              <a:rPr lang="zh-CN" altLang="en-US" sz="2600" dirty="0">
                <a:sym typeface="Symbol" pitchFamily="18" charset="2"/>
              </a:rPr>
              <a:t>到</a:t>
            </a:r>
            <a:r>
              <a:rPr lang="en-US" altLang="zh-CN" sz="2600" dirty="0">
                <a:sym typeface="Symbol" pitchFamily="18" charset="2"/>
              </a:rPr>
              <a:t>O</a:t>
            </a:r>
            <a:r>
              <a:rPr lang="zh-CN" altLang="en-US" sz="2600" dirty="0">
                <a:sym typeface="Symbol" pitchFamily="18" charset="2"/>
              </a:rPr>
              <a:t>，</a:t>
            </a:r>
            <a:r>
              <a:rPr lang="en-US" altLang="zh-CN" sz="2600" dirty="0">
                <a:sym typeface="Symbol" pitchFamily="18" charset="2"/>
              </a:rPr>
              <a:t>O</a:t>
            </a:r>
            <a:r>
              <a:rPr lang="zh-CN" altLang="en-US" sz="2600" dirty="0">
                <a:sym typeface="Symbol" pitchFamily="18" charset="2"/>
              </a:rPr>
              <a:t>点电势高</a:t>
            </a:r>
          </a:p>
        </p:txBody>
      </p:sp>
      <p:sp>
        <p:nvSpPr>
          <p:cNvPr id="20508" name="Line 109"/>
          <p:cNvSpPr>
            <a:spLocks noChangeShapeType="1"/>
          </p:cNvSpPr>
          <p:nvPr/>
        </p:nvSpPr>
        <p:spPr bwMode="auto">
          <a:xfrm>
            <a:off x="5688186" y="194400"/>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09" name="Line 110"/>
          <p:cNvSpPr>
            <a:spLocks noChangeShapeType="1"/>
          </p:cNvSpPr>
          <p:nvPr/>
        </p:nvSpPr>
        <p:spPr bwMode="auto">
          <a:xfrm>
            <a:off x="1871663" y="629162"/>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0510" name="Line 111"/>
          <p:cNvSpPr>
            <a:spLocks noChangeShapeType="1"/>
          </p:cNvSpPr>
          <p:nvPr/>
        </p:nvSpPr>
        <p:spPr bwMode="auto">
          <a:xfrm>
            <a:off x="8748588" y="188640"/>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113" name="Text Box 4"/>
          <p:cNvSpPr txBox="1">
            <a:spLocks noChangeArrowheads="1"/>
          </p:cNvSpPr>
          <p:nvPr/>
        </p:nvSpPr>
        <p:spPr bwMode="auto">
          <a:xfrm>
            <a:off x="314410" y="4427352"/>
            <a:ext cx="5715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zh-CN" altLang="en-US" sz="2600" dirty="0">
                <a:sym typeface="Symbol" pitchFamily="18" charset="2"/>
              </a:rPr>
              <a:t>所以 </a:t>
            </a:r>
            <a:r>
              <a:rPr lang="en-US" altLang="zh-CN" sz="2600" dirty="0">
                <a:sym typeface="Symbol" pitchFamily="18" charset="2"/>
              </a:rPr>
              <a:t>O</a:t>
            </a:r>
            <a:r>
              <a:rPr lang="zh-CN" altLang="en-US" sz="2600" dirty="0">
                <a:sym typeface="Symbol" pitchFamily="18" charset="2"/>
              </a:rPr>
              <a:t>、</a:t>
            </a:r>
            <a:r>
              <a:rPr lang="en-US" altLang="zh-CN" sz="2600" dirty="0">
                <a:sym typeface="Symbol" pitchFamily="18" charset="2"/>
              </a:rPr>
              <a:t>A</a:t>
            </a:r>
            <a:r>
              <a:rPr lang="zh-CN" altLang="en-US" sz="2600" dirty="0">
                <a:sym typeface="Symbol" pitchFamily="18" charset="2"/>
              </a:rPr>
              <a:t>两端的电势差为：</a:t>
            </a:r>
            <a:endParaRPr lang="zh-CN" altLang="en-US" sz="2600" dirty="0"/>
          </a:p>
        </p:txBody>
      </p:sp>
      <p:graphicFrame>
        <p:nvGraphicFramePr>
          <p:cNvPr id="3" name="对象 2"/>
          <p:cNvGraphicFramePr>
            <a:graphicFrameLocks noChangeAspect="1"/>
          </p:cNvGraphicFramePr>
          <p:nvPr>
            <p:extLst>
              <p:ext uri="{D42A27DB-BD31-4B8C-83A1-F6EECF244321}">
                <p14:modId xmlns:p14="http://schemas.microsoft.com/office/powerpoint/2010/main" val="3128938015"/>
              </p:ext>
            </p:extLst>
          </p:nvPr>
        </p:nvGraphicFramePr>
        <p:xfrm>
          <a:off x="2668546" y="5013176"/>
          <a:ext cx="2967237" cy="864096"/>
        </p:xfrm>
        <a:graphic>
          <a:graphicData uri="http://schemas.openxmlformats.org/presentationml/2006/ole">
            <mc:AlternateContent xmlns:mc="http://schemas.openxmlformats.org/markup-compatibility/2006">
              <mc:Choice xmlns:v="urn:schemas-microsoft-com:vml" Requires="v">
                <p:oleObj spid="_x0000_s59435" name="公式" r:id="rId7" imgW="901440" imgH="253800" progId="Equation.3">
                  <p:embed/>
                </p:oleObj>
              </mc:Choice>
              <mc:Fallback>
                <p:oleObj name="公式" r:id="rId7" imgW="901440" imgH="2538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8546" y="5013176"/>
                        <a:ext cx="2967237"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421099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 Box 2"/>
          <p:cNvSpPr txBox="1">
            <a:spLocks noChangeArrowheads="1"/>
          </p:cNvSpPr>
          <p:nvPr/>
        </p:nvSpPr>
        <p:spPr bwMode="auto">
          <a:xfrm>
            <a:off x="163513" y="260648"/>
            <a:ext cx="8741568" cy="148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fontAlgn="auto">
              <a:lnSpc>
                <a:spcPct val="120000"/>
              </a:lnSpc>
              <a:spcBef>
                <a:spcPts val="0"/>
              </a:spcBef>
              <a:spcAft>
                <a:spcPts val="0"/>
              </a:spcAft>
            </a:pPr>
            <a:r>
              <a:rPr lang="zh-CN" altLang="en-US" sz="2600" dirty="0">
                <a:solidFill>
                  <a:srgbClr val="FF0000"/>
                </a:solidFill>
                <a:sym typeface="Symbol" pitchFamily="18" charset="2"/>
              </a:rPr>
              <a:t>另一解法</a:t>
            </a:r>
            <a:r>
              <a:rPr lang="zh-CN" altLang="en-US" sz="2600" dirty="0">
                <a:sym typeface="Symbol" pitchFamily="18" charset="2"/>
              </a:rPr>
              <a:t>：设铜棒在</a:t>
            </a:r>
            <a:r>
              <a:rPr lang="en-US" altLang="zh-CN" sz="2600" dirty="0" err="1">
                <a:sym typeface="Symbol" pitchFamily="18" charset="2"/>
              </a:rPr>
              <a:t>d</a:t>
            </a:r>
            <a:r>
              <a:rPr lang="en-US" altLang="zh-CN" sz="2600" i="1" dirty="0" err="1">
                <a:sym typeface="Symbol" pitchFamily="18" charset="2"/>
              </a:rPr>
              <a:t>t</a:t>
            </a:r>
            <a:r>
              <a:rPr lang="en-US" altLang="zh-CN" sz="2600" i="1" dirty="0">
                <a:sym typeface="Symbol" pitchFamily="18" charset="2"/>
              </a:rPr>
              <a:t> </a:t>
            </a:r>
            <a:r>
              <a:rPr lang="zh-CN" altLang="en-US" sz="2600" dirty="0">
                <a:sym typeface="Symbol" pitchFamily="18" charset="2"/>
              </a:rPr>
              <a:t>时间内转过的角度为</a:t>
            </a:r>
            <a:r>
              <a:rPr lang="en-US" altLang="zh-CN" sz="2600" dirty="0">
                <a:sym typeface="Symbol" pitchFamily="18" charset="2"/>
              </a:rPr>
              <a:t>d</a:t>
            </a:r>
            <a:r>
              <a:rPr lang="en-US" altLang="zh-CN" sz="2600" i="1" dirty="0">
                <a:sym typeface="Symbol" pitchFamily="18" charset="2"/>
              </a:rPr>
              <a:t></a:t>
            </a:r>
            <a:r>
              <a:rPr lang="zh-CN" altLang="en-US" sz="2600" dirty="0">
                <a:sym typeface="Symbol" pitchFamily="18" charset="2"/>
              </a:rPr>
              <a:t>，则在这段时间内铜棒切割的磁感线数等于它所扫过的扇形面积的磁通量，即</a:t>
            </a:r>
          </a:p>
        </p:txBody>
      </p:sp>
      <p:graphicFrame>
        <p:nvGraphicFramePr>
          <p:cNvPr id="21506" name="Object 3"/>
          <p:cNvGraphicFramePr>
            <a:graphicFrameLocks noChangeAspect="1"/>
          </p:cNvGraphicFramePr>
          <p:nvPr>
            <p:extLst>
              <p:ext uri="{D42A27DB-BD31-4B8C-83A1-F6EECF244321}">
                <p14:modId xmlns:p14="http://schemas.microsoft.com/office/powerpoint/2010/main" val="3156066679"/>
              </p:ext>
            </p:extLst>
          </p:nvPr>
        </p:nvGraphicFramePr>
        <p:xfrm>
          <a:off x="1691680" y="1628800"/>
          <a:ext cx="4022396" cy="841028"/>
        </p:xfrm>
        <a:graphic>
          <a:graphicData uri="http://schemas.openxmlformats.org/presentationml/2006/ole">
            <mc:AlternateContent xmlns:mc="http://schemas.openxmlformats.org/markup-compatibility/2006">
              <mc:Choice xmlns:v="urn:schemas-microsoft-com:vml" Requires="v">
                <p:oleObj spid="_x0000_s60457" name="公式" r:id="rId3" imgW="1244520" imgH="253800" progId="Equation.3">
                  <p:embed/>
                </p:oleObj>
              </mc:Choice>
              <mc:Fallback>
                <p:oleObj name="公式" r:id="rId3" imgW="1244520" imgH="253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628800"/>
                        <a:ext cx="4022396" cy="8410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6"/>
          <p:cNvGraphicFramePr>
            <a:graphicFrameLocks noChangeAspect="1"/>
          </p:cNvGraphicFramePr>
          <p:nvPr>
            <p:extLst>
              <p:ext uri="{D42A27DB-BD31-4B8C-83A1-F6EECF244321}">
                <p14:modId xmlns:p14="http://schemas.microsoft.com/office/powerpoint/2010/main" val="2409890949"/>
              </p:ext>
            </p:extLst>
          </p:nvPr>
        </p:nvGraphicFramePr>
        <p:xfrm>
          <a:off x="1754973" y="3398872"/>
          <a:ext cx="4942712" cy="971220"/>
        </p:xfrm>
        <a:graphic>
          <a:graphicData uri="http://schemas.openxmlformats.org/presentationml/2006/ole">
            <mc:AlternateContent xmlns:mc="http://schemas.openxmlformats.org/markup-compatibility/2006">
              <mc:Choice xmlns:v="urn:schemas-microsoft-com:vml" Requires="v">
                <p:oleObj spid="_x0000_s60458" name="Equation" r:id="rId5" imgW="2006600" imgH="431800" progId="Equation.DSMT4">
                  <p:embed/>
                </p:oleObj>
              </mc:Choice>
              <mc:Fallback>
                <p:oleObj name="Equation" r:id="rId5" imgW="2006600" imgH="4318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973" y="3398872"/>
                        <a:ext cx="4942712" cy="97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3" name="Rectangle 7"/>
          <p:cNvSpPr>
            <a:spLocks noChangeArrowheads="1"/>
          </p:cNvSpPr>
          <p:nvPr/>
        </p:nvSpPr>
        <p:spPr bwMode="auto">
          <a:xfrm>
            <a:off x="163513" y="4509120"/>
            <a:ext cx="57959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600" dirty="0">
                <a:sym typeface="Symbol" pitchFamily="18" charset="2"/>
              </a:rPr>
              <a:t>易判定      的方向从</a:t>
            </a:r>
            <a:r>
              <a:rPr lang="en-US" altLang="zh-CN" sz="2600" dirty="0">
                <a:sym typeface="Symbol" pitchFamily="18" charset="2"/>
              </a:rPr>
              <a:t>A </a:t>
            </a:r>
            <a:r>
              <a:rPr lang="zh-CN" altLang="en-US" sz="2600" dirty="0">
                <a:sym typeface="Symbol" pitchFamily="18" charset="2"/>
              </a:rPr>
              <a:t>到 </a:t>
            </a:r>
            <a:r>
              <a:rPr lang="en-US" altLang="zh-CN" sz="2600" dirty="0">
                <a:sym typeface="Symbol" pitchFamily="18" charset="2"/>
              </a:rPr>
              <a:t>O</a:t>
            </a:r>
          </a:p>
        </p:txBody>
      </p:sp>
      <p:graphicFrame>
        <p:nvGraphicFramePr>
          <p:cNvPr id="21508" name="Object 8"/>
          <p:cNvGraphicFramePr>
            <a:graphicFrameLocks noChangeAspect="1"/>
          </p:cNvGraphicFramePr>
          <p:nvPr>
            <p:extLst>
              <p:ext uri="{D42A27DB-BD31-4B8C-83A1-F6EECF244321}">
                <p14:modId xmlns:p14="http://schemas.microsoft.com/office/powerpoint/2010/main" val="3889929406"/>
              </p:ext>
            </p:extLst>
          </p:nvPr>
        </p:nvGraphicFramePr>
        <p:xfrm>
          <a:off x="1331640" y="4550241"/>
          <a:ext cx="361603" cy="467172"/>
        </p:xfrm>
        <a:graphic>
          <a:graphicData uri="http://schemas.openxmlformats.org/presentationml/2006/ole">
            <mc:AlternateContent xmlns:mc="http://schemas.openxmlformats.org/markup-compatibility/2006">
              <mc:Choice xmlns:v="urn:schemas-microsoft-com:vml" Requires="v">
                <p:oleObj spid="_x0000_s60459" name="公式" r:id="rId7" imgW="165028" imgH="228501" progId="Equation.3">
                  <p:embed/>
                </p:oleObj>
              </mc:Choice>
              <mc:Fallback>
                <p:oleObj name="公式" r:id="rId7" imgW="165028" imgH="228501"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550241"/>
                        <a:ext cx="361603" cy="467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
          <p:cNvGrpSpPr/>
          <p:nvPr/>
        </p:nvGrpSpPr>
        <p:grpSpPr>
          <a:xfrm>
            <a:off x="6910821" y="1435572"/>
            <a:ext cx="1374775" cy="1104900"/>
            <a:chOff x="7596188" y="2781300"/>
            <a:chExt cx="1374775" cy="1104900"/>
          </a:xfrm>
        </p:grpSpPr>
        <p:sp>
          <p:nvSpPr>
            <p:cNvPr id="21514" name="Line 10"/>
            <p:cNvSpPr>
              <a:spLocks noChangeShapeType="1"/>
            </p:cNvSpPr>
            <p:nvPr/>
          </p:nvSpPr>
          <p:spPr bwMode="auto">
            <a:xfrm flipV="1">
              <a:off x="7596188" y="2997200"/>
              <a:ext cx="863600"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1515" name="Line 11"/>
            <p:cNvSpPr>
              <a:spLocks noChangeShapeType="1"/>
            </p:cNvSpPr>
            <p:nvPr/>
          </p:nvSpPr>
          <p:spPr bwMode="auto">
            <a:xfrm flipV="1">
              <a:off x="7596188" y="3284538"/>
              <a:ext cx="10795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1516" name="Line 12"/>
            <p:cNvSpPr>
              <a:spLocks noChangeShapeType="1"/>
            </p:cNvSpPr>
            <p:nvPr/>
          </p:nvSpPr>
          <p:spPr bwMode="auto">
            <a:xfrm>
              <a:off x="8459788" y="2997200"/>
              <a:ext cx="21590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1517" name="Arc 13"/>
            <p:cNvSpPr>
              <a:spLocks/>
            </p:cNvSpPr>
            <p:nvPr/>
          </p:nvSpPr>
          <p:spPr bwMode="auto">
            <a:xfrm>
              <a:off x="7956550" y="3429000"/>
              <a:ext cx="71438" cy="144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1518" name="Rectangle 15"/>
            <p:cNvSpPr>
              <a:spLocks noChangeArrowheads="1"/>
            </p:cNvSpPr>
            <p:nvPr/>
          </p:nvSpPr>
          <p:spPr bwMode="auto">
            <a:xfrm>
              <a:off x="7885113" y="306863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ym typeface="Symbol" pitchFamily="18" charset="2"/>
                </a:rPr>
                <a:t>d</a:t>
              </a:r>
              <a:r>
                <a:rPr lang="en-US" altLang="zh-CN" i="1">
                  <a:sym typeface="Symbol" pitchFamily="18" charset="2"/>
                </a:rPr>
                <a:t></a:t>
              </a:r>
            </a:p>
          </p:txBody>
        </p:sp>
        <p:sp>
          <p:nvSpPr>
            <p:cNvPr id="21519" name="Rectangle 16"/>
            <p:cNvSpPr>
              <a:spLocks noChangeArrowheads="1"/>
            </p:cNvSpPr>
            <p:nvPr/>
          </p:nvSpPr>
          <p:spPr bwMode="auto">
            <a:xfrm>
              <a:off x="8532813" y="27813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ym typeface="Symbol" pitchFamily="18" charset="2"/>
                </a:rPr>
                <a:t>d</a:t>
              </a:r>
              <a:r>
                <a:rPr lang="en-US" altLang="zh-CN" i="1">
                  <a:sym typeface="Symbol" pitchFamily="18" charset="2"/>
                </a:rPr>
                <a:t>l</a:t>
              </a:r>
            </a:p>
          </p:txBody>
        </p:sp>
        <p:sp>
          <p:nvSpPr>
            <p:cNvPr id="21520" name="Rectangle 17"/>
            <p:cNvSpPr>
              <a:spLocks noChangeArrowheads="1"/>
            </p:cNvSpPr>
            <p:nvPr/>
          </p:nvSpPr>
          <p:spPr bwMode="auto">
            <a:xfrm>
              <a:off x="8101013" y="34290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i="1">
                  <a:sym typeface="Symbol" pitchFamily="18" charset="2"/>
                </a:rPr>
                <a:t>L</a:t>
              </a:r>
            </a:p>
          </p:txBody>
        </p:sp>
      </p:grpSp>
      <p:sp>
        <p:nvSpPr>
          <p:cNvPr id="21521" name="Rectangle 18"/>
          <p:cNvSpPr>
            <a:spLocks noChangeArrowheads="1"/>
          </p:cNvSpPr>
          <p:nvPr/>
        </p:nvSpPr>
        <p:spPr bwMode="auto">
          <a:xfrm>
            <a:off x="6487341" y="2117349"/>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dirty="0">
                <a:sym typeface="Symbol" pitchFamily="18" charset="2"/>
              </a:rPr>
              <a:t>O</a:t>
            </a:r>
          </a:p>
        </p:txBody>
      </p:sp>
      <p:sp>
        <p:nvSpPr>
          <p:cNvPr id="21522" name="Rectangle 20"/>
          <p:cNvSpPr>
            <a:spLocks noChangeArrowheads="1"/>
          </p:cNvSpPr>
          <p:nvPr/>
        </p:nvSpPr>
        <p:spPr bwMode="auto">
          <a:xfrm>
            <a:off x="8010482" y="1890391"/>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dirty="0">
                <a:sym typeface="Symbol" pitchFamily="18" charset="2"/>
              </a:rPr>
              <a:t>A</a:t>
            </a:r>
          </a:p>
        </p:txBody>
      </p:sp>
      <p:sp>
        <p:nvSpPr>
          <p:cNvPr id="3" name="矩形 2"/>
          <p:cNvSpPr/>
          <p:nvPr/>
        </p:nvSpPr>
        <p:spPr>
          <a:xfrm>
            <a:off x="163513" y="2780928"/>
            <a:ext cx="8741568" cy="496546"/>
          </a:xfrm>
          <a:prstGeom prst="rect">
            <a:avLst/>
          </a:prstGeom>
        </p:spPr>
        <p:txBody>
          <a:bodyPr wrap="square">
            <a:spAutoFit/>
          </a:bodyPr>
          <a:lstStyle/>
          <a:p>
            <a:pPr fontAlgn="auto">
              <a:lnSpc>
                <a:spcPct val="110000"/>
              </a:lnSpc>
              <a:spcBef>
                <a:spcPts val="0"/>
              </a:spcBef>
              <a:spcAft>
                <a:spcPts val="0"/>
              </a:spcAft>
            </a:pPr>
            <a:r>
              <a:rPr lang="zh-CN" altLang="en-US" sz="2600" b="0" dirty="0">
                <a:solidFill>
                  <a:prstClr val="black"/>
                </a:solidFill>
                <a:latin typeface="Calibri"/>
                <a:ea typeface="宋体"/>
                <a:sym typeface="Symbol" pitchFamily="18" charset="2"/>
              </a:rPr>
              <a:t>则由</a:t>
            </a:r>
            <a:r>
              <a:rPr lang="zh-CN" altLang="en-US" sz="2600" b="0" dirty="0">
                <a:solidFill>
                  <a:prstClr val="black"/>
                </a:solidFill>
                <a:latin typeface="宋体" pitchFamily="2" charset="-122"/>
                <a:ea typeface="宋体"/>
              </a:rPr>
              <a:t>法拉第电磁感应定律得，</a:t>
            </a:r>
            <a:r>
              <a:rPr lang="zh-CN" altLang="en-US" sz="2600" b="0" dirty="0">
                <a:solidFill>
                  <a:prstClr val="black"/>
                </a:solidFill>
                <a:latin typeface="Calibri"/>
                <a:ea typeface="宋体"/>
                <a:sym typeface="Symbol" pitchFamily="18" charset="2"/>
              </a:rPr>
              <a:t>铜棒中动生电动势的大小为</a:t>
            </a:r>
          </a:p>
        </p:txBody>
      </p:sp>
    </p:spTree>
    <p:extLst>
      <p:ext uri="{BB962C8B-B14F-4D97-AF65-F5344CB8AC3E}">
        <p14:creationId xmlns:p14="http://schemas.microsoft.com/office/powerpoint/2010/main" val="179839358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6476" y="3068960"/>
            <a:ext cx="2867372" cy="2920107"/>
            <a:chOff x="5410200" y="3200400"/>
            <a:chExt cx="3200400" cy="3130550"/>
          </a:xfrm>
        </p:grpSpPr>
        <p:grpSp>
          <p:nvGrpSpPr>
            <p:cNvPr id="3" name="Group 19"/>
            <p:cNvGrpSpPr>
              <a:grpSpLocks/>
            </p:cNvGrpSpPr>
            <p:nvPr/>
          </p:nvGrpSpPr>
          <p:grpSpPr bwMode="auto">
            <a:xfrm>
              <a:off x="6400800" y="4495800"/>
              <a:ext cx="838200" cy="609600"/>
              <a:chOff x="4032" y="2832"/>
              <a:chExt cx="528" cy="384"/>
            </a:xfrm>
          </p:grpSpPr>
          <p:sp>
            <p:nvSpPr>
              <p:cNvPr id="22571" name="Line 20"/>
              <p:cNvSpPr>
                <a:spLocks noChangeShapeType="1"/>
              </p:cNvSpPr>
              <p:nvPr/>
            </p:nvSpPr>
            <p:spPr bwMode="auto">
              <a:xfrm flipH="1">
                <a:off x="4080" y="2832"/>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2538" name="Object 21"/>
              <p:cNvGraphicFramePr>
                <a:graphicFrameLocks noChangeAspect="1"/>
              </p:cNvGraphicFramePr>
              <p:nvPr/>
            </p:nvGraphicFramePr>
            <p:xfrm>
              <a:off x="4032" y="2869"/>
              <a:ext cx="301" cy="347"/>
            </p:xfrm>
            <a:graphic>
              <a:graphicData uri="http://schemas.openxmlformats.org/presentationml/2006/ole">
                <mc:AlternateContent xmlns:mc="http://schemas.openxmlformats.org/markup-compatibility/2006">
                  <mc:Choice xmlns:v="urn:schemas-microsoft-com:vml" Requires="v">
                    <p:oleObj spid="_x0000_s61715" name="公式" r:id="rId3" imgW="164957" imgH="190335" progId="Equation.3">
                      <p:embed/>
                    </p:oleObj>
                  </mc:Choice>
                  <mc:Fallback>
                    <p:oleObj name="公式" r:id="rId3" imgW="164957" imgH="190335"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869"/>
                            <a:ext cx="301"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547" name="Group 22"/>
            <p:cNvGrpSpPr>
              <a:grpSpLocks/>
            </p:cNvGrpSpPr>
            <p:nvPr/>
          </p:nvGrpSpPr>
          <p:grpSpPr bwMode="auto">
            <a:xfrm>
              <a:off x="5410200" y="3200400"/>
              <a:ext cx="3200400" cy="3130550"/>
              <a:chOff x="3408" y="2016"/>
              <a:chExt cx="2016" cy="1972"/>
            </a:xfrm>
          </p:grpSpPr>
          <p:sp>
            <p:nvSpPr>
              <p:cNvPr id="22548" name="Rectangle 23"/>
              <p:cNvSpPr>
                <a:spLocks noChangeArrowheads="1"/>
              </p:cNvSpPr>
              <p:nvPr/>
            </p:nvSpPr>
            <p:spPr bwMode="auto">
              <a:xfrm>
                <a:off x="4896" y="2256"/>
                <a:ext cx="96" cy="1200"/>
              </a:xfrm>
              <a:prstGeom prst="rect">
                <a:avLst/>
              </a:prstGeom>
              <a:solidFill>
                <a:srgbClr val="FFD04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2549" name="Line 24"/>
              <p:cNvSpPr>
                <a:spLocks noChangeShapeType="1"/>
              </p:cNvSpPr>
              <p:nvPr/>
            </p:nvSpPr>
            <p:spPr bwMode="auto">
              <a:xfrm flipV="1">
                <a:off x="3552" y="2256"/>
                <a:ext cx="0" cy="43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50" name="Line 25"/>
              <p:cNvSpPr>
                <a:spLocks noChangeShapeType="1"/>
              </p:cNvSpPr>
              <p:nvPr/>
            </p:nvSpPr>
            <p:spPr bwMode="auto">
              <a:xfrm flipV="1">
                <a:off x="3552" y="3072"/>
                <a:ext cx="0" cy="38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51" name="Line 26"/>
              <p:cNvSpPr>
                <a:spLocks noChangeShapeType="1"/>
              </p:cNvSpPr>
              <p:nvPr/>
            </p:nvSpPr>
            <p:spPr bwMode="auto">
              <a:xfrm>
                <a:off x="3552" y="2256"/>
                <a:ext cx="163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52" name="Line 27"/>
              <p:cNvSpPr>
                <a:spLocks noChangeShapeType="1"/>
              </p:cNvSpPr>
              <p:nvPr/>
            </p:nvSpPr>
            <p:spPr bwMode="auto">
              <a:xfrm>
                <a:off x="3552" y="3456"/>
                <a:ext cx="163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53" name="Line 28"/>
              <p:cNvSpPr>
                <a:spLocks noChangeShapeType="1"/>
              </p:cNvSpPr>
              <p:nvPr/>
            </p:nvSpPr>
            <p:spPr bwMode="auto">
              <a:xfrm>
                <a:off x="4560" y="225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54" name="Line 29"/>
              <p:cNvSpPr>
                <a:spLocks noChangeShapeType="1"/>
              </p:cNvSpPr>
              <p:nvPr/>
            </p:nvSpPr>
            <p:spPr bwMode="auto">
              <a:xfrm>
                <a:off x="4656" y="225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55" name="Line 30"/>
              <p:cNvSpPr>
                <a:spLocks noChangeShapeType="1"/>
              </p:cNvSpPr>
              <p:nvPr/>
            </p:nvSpPr>
            <p:spPr bwMode="auto">
              <a:xfrm>
                <a:off x="4896" y="2256"/>
                <a:ext cx="0" cy="1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56" name="Line 31"/>
              <p:cNvSpPr>
                <a:spLocks noChangeShapeType="1"/>
              </p:cNvSpPr>
              <p:nvPr/>
            </p:nvSpPr>
            <p:spPr bwMode="auto">
              <a:xfrm>
                <a:off x="4992" y="2256"/>
                <a:ext cx="0" cy="1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57" name="Rectangle 32"/>
              <p:cNvSpPr>
                <a:spLocks noChangeArrowheads="1"/>
              </p:cNvSpPr>
              <p:nvPr/>
            </p:nvSpPr>
            <p:spPr bwMode="auto">
              <a:xfrm rot="-2537335">
                <a:off x="4272"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2558" name="Rectangle 33"/>
              <p:cNvSpPr>
                <a:spLocks noChangeArrowheads="1"/>
              </p:cNvSpPr>
              <p:nvPr/>
            </p:nvSpPr>
            <p:spPr bwMode="auto">
              <a:xfrm rot="-2537335">
                <a:off x="3600"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2559" name="Rectangle 34"/>
              <p:cNvSpPr>
                <a:spLocks noChangeArrowheads="1"/>
              </p:cNvSpPr>
              <p:nvPr/>
            </p:nvSpPr>
            <p:spPr bwMode="auto">
              <a:xfrm rot="-2537335">
                <a:off x="5040"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2560" name="Rectangle 35"/>
              <p:cNvSpPr>
                <a:spLocks noChangeArrowheads="1"/>
              </p:cNvSpPr>
              <p:nvPr/>
            </p:nvSpPr>
            <p:spPr bwMode="auto">
              <a:xfrm rot="-2537335">
                <a:off x="4272" y="31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2561" name="Rectangle 36"/>
              <p:cNvSpPr>
                <a:spLocks noChangeArrowheads="1"/>
              </p:cNvSpPr>
              <p:nvPr/>
            </p:nvSpPr>
            <p:spPr bwMode="auto">
              <a:xfrm rot="-2537335">
                <a:off x="3600" y="31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2562" name="Rectangle 37"/>
              <p:cNvSpPr>
                <a:spLocks noChangeArrowheads="1"/>
              </p:cNvSpPr>
              <p:nvPr/>
            </p:nvSpPr>
            <p:spPr bwMode="auto">
              <a:xfrm rot="-2537335">
                <a:off x="5040" y="31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2563" name="Rectangle 38"/>
              <p:cNvSpPr>
                <a:spLocks noChangeArrowheads="1"/>
              </p:cNvSpPr>
              <p:nvPr/>
            </p:nvSpPr>
            <p:spPr bwMode="auto">
              <a:xfrm>
                <a:off x="4560" y="2256"/>
                <a:ext cx="96" cy="1200"/>
              </a:xfrm>
              <a:prstGeom prst="rect">
                <a:avLst/>
              </a:prstGeom>
              <a:gradFill rotWithShape="0">
                <a:gsLst>
                  <a:gs pos="0">
                    <a:srgbClr val="6F5300"/>
                  </a:gs>
                  <a:gs pos="50000">
                    <a:srgbClr val="CC9900"/>
                  </a:gs>
                  <a:gs pos="100000">
                    <a:srgbClr val="6F5300"/>
                  </a:gs>
                </a:gsLst>
                <a:lin ang="0" scaled="1"/>
              </a:gra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2564" name="Line 39"/>
              <p:cNvSpPr>
                <a:spLocks noChangeShapeType="1"/>
              </p:cNvSpPr>
              <p:nvPr/>
            </p:nvSpPr>
            <p:spPr bwMode="auto">
              <a:xfrm>
                <a:off x="3936" y="2976"/>
                <a:ext cx="0" cy="480"/>
              </a:xfrm>
              <a:prstGeom prst="line">
                <a:avLst/>
              </a:prstGeom>
              <a:noFill/>
              <a:ln w="317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2565" name="Line 40"/>
              <p:cNvSpPr>
                <a:spLocks noChangeShapeType="1"/>
              </p:cNvSpPr>
              <p:nvPr/>
            </p:nvSpPr>
            <p:spPr bwMode="auto">
              <a:xfrm flipV="1">
                <a:off x="3936" y="2256"/>
                <a:ext cx="0" cy="384"/>
              </a:xfrm>
              <a:prstGeom prst="line">
                <a:avLst/>
              </a:prstGeom>
              <a:noFill/>
              <a:ln w="317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2530" name="Object 41"/>
              <p:cNvGraphicFramePr>
                <a:graphicFrameLocks noChangeAspect="1"/>
              </p:cNvGraphicFramePr>
              <p:nvPr/>
            </p:nvGraphicFramePr>
            <p:xfrm>
              <a:off x="3877" y="2640"/>
              <a:ext cx="155" cy="311"/>
            </p:xfrm>
            <a:graphic>
              <a:graphicData uri="http://schemas.openxmlformats.org/presentationml/2006/ole">
                <mc:AlternateContent xmlns:mc="http://schemas.openxmlformats.org/markup-compatibility/2006">
                  <mc:Choice xmlns:v="urn:schemas-microsoft-com:vml" Requires="v">
                    <p:oleObj spid="_x0000_s61716" name="公式" r:id="rId5" imgW="88669" imgH="177338" progId="Equation.3">
                      <p:embed/>
                    </p:oleObj>
                  </mc:Choice>
                  <mc:Fallback>
                    <p:oleObj name="公式" r:id="rId5" imgW="88669" imgH="177338"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7" y="2640"/>
                            <a:ext cx="155"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6" name="Line 42"/>
              <p:cNvSpPr>
                <a:spLocks noChangeShapeType="1"/>
              </p:cNvSpPr>
              <p:nvPr/>
            </p:nvSpPr>
            <p:spPr bwMode="auto">
              <a:xfrm>
                <a:off x="4656" y="2832"/>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2531" name="Object 43"/>
              <p:cNvGraphicFramePr>
                <a:graphicFrameLocks noChangeAspect="1"/>
              </p:cNvGraphicFramePr>
              <p:nvPr/>
            </p:nvGraphicFramePr>
            <p:xfrm>
              <a:off x="3600" y="2688"/>
              <a:ext cx="265" cy="288"/>
            </p:xfrm>
            <a:graphic>
              <a:graphicData uri="http://schemas.openxmlformats.org/presentationml/2006/ole">
                <mc:AlternateContent xmlns:mc="http://schemas.openxmlformats.org/markup-compatibility/2006">
                  <mc:Choice xmlns:v="urn:schemas-microsoft-com:vml" Requires="v">
                    <p:oleObj spid="_x0000_s61717" name="公式" r:id="rId7" imgW="152268" imgH="164957" progId="Equation.3">
                      <p:embed/>
                    </p:oleObj>
                  </mc:Choice>
                  <mc:Fallback>
                    <p:oleObj name="公式" r:id="rId7" imgW="152268" imgH="164957"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2688"/>
                            <a:ext cx="26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44"/>
              <p:cNvGraphicFramePr>
                <a:graphicFrameLocks noChangeAspect="1"/>
              </p:cNvGraphicFramePr>
              <p:nvPr/>
            </p:nvGraphicFramePr>
            <p:xfrm>
              <a:off x="4320" y="2496"/>
              <a:ext cx="214" cy="264"/>
            </p:xfrm>
            <a:graphic>
              <a:graphicData uri="http://schemas.openxmlformats.org/presentationml/2006/ole">
                <mc:AlternateContent xmlns:mc="http://schemas.openxmlformats.org/markup-compatibility/2006">
                  <mc:Choice xmlns:v="urn:schemas-microsoft-com:vml" Requires="v">
                    <p:oleObj spid="_x0000_s61718" name="公式" r:id="rId9" imgW="215619" imgH="266353" progId="Equation.3">
                      <p:embed/>
                    </p:oleObj>
                  </mc:Choice>
                  <mc:Fallback>
                    <p:oleObj name="公式" r:id="rId9" imgW="215619" imgH="266353" progId="Equation.3">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0" y="2496"/>
                            <a:ext cx="21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45"/>
              <p:cNvGraphicFramePr>
                <a:graphicFrameLocks noChangeAspect="1"/>
              </p:cNvGraphicFramePr>
              <p:nvPr/>
            </p:nvGraphicFramePr>
            <p:xfrm>
              <a:off x="5040" y="2832"/>
              <a:ext cx="222" cy="311"/>
            </p:xfrm>
            <a:graphic>
              <a:graphicData uri="http://schemas.openxmlformats.org/presentationml/2006/ole">
                <mc:AlternateContent xmlns:mc="http://schemas.openxmlformats.org/markup-compatibility/2006">
                  <mc:Choice xmlns:v="urn:schemas-microsoft-com:vml" Requires="v">
                    <p:oleObj spid="_x0000_s61719" name="公式" r:id="rId11" imgW="126725" imgH="177415" progId="Equation.3">
                      <p:embed/>
                    </p:oleObj>
                  </mc:Choice>
                  <mc:Fallback>
                    <p:oleObj name="公式" r:id="rId11" imgW="126725" imgH="177415" progId="Equation.3">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0" y="2832"/>
                            <a:ext cx="222"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7" name="Rectangle 46"/>
              <p:cNvSpPr>
                <a:spLocks noChangeArrowheads="1"/>
              </p:cNvSpPr>
              <p:nvPr/>
            </p:nvSpPr>
            <p:spPr bwMode="auto">
              <a:xfrm>
                <a:off x="3408" y="2016"/>
                <a:ext cx="2016" cy="196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2568" name="Line 47"/>
              <p:cNvSpPr>
                <a:spLocks noChangeShapeType="1"/>
              </p:cNvSpPr>
              <p:nvPr/>
            </p:nvSpPr>
            <p:spPr bwMode="auto">
              <a:xfrm>
                <a:off x="3552" y="3744"/>
                <a:ext cx="1824"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2534" name="Object 48"/>
              <p:cNvGraphicFramePr>
                <a:graphicFrameLocks noChangeAspect="1"/>
              </p:cNvGraphicFramePr>
              <p:nvPr/>
            </p:nvGraphicFramePr>
            <p:xfrm>
              <a:off x="3456" y="3740"/>
              <a:ext cx="221" cy="244"/>
            </p:xfrm>
            <a:graphic>
              <a:graphicData uri="http://schemas.openxmlformats.org/presentationml/2006/ole">
                <mc:AlternateContent xmlns:mc="http://schemas.openxmlformats.org/markup-compatibility/2006">
                  <mc:Choice xmlns:v="urn:schemas-microsoft-com:vml" Requires="v">
                    <p:oleObj spid="_x0000_s61720" name="公式" r:id="rId13" imgW="126835" imgH="139518" progId="Equation.3">
                      <p:embed/>
                    </p:oleObj>
                  </mc:Choice>
                  <mc:Fallback>
                    <p:oleObj name="公式" r:id="rId13" imgW="126835" imgH="139518" progId="Equation.3">
                      <p:embed/>
                      <p:pic>
                        <p:nvPicPr>
                          <p:cNvPr id="0"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3740"/>
                            <a:ext cx="221"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5" name="Object 49"/>
              <p:cNvGraphicFramePr>
                <a:graphicFrameLocks noChangeAspect="1"/>
              </p:cNvGraphicFramePr>
              <p:nvPr/>
            </p:nvGraphicFramePr>
            <p:xfrm>
              <a:off x="5136" y="3744"/>
              <a:ext cx="236" cy="244"/>
            </p:xfrm>
            <a:graphic>
              <a:graphicData uri="http://schemas.openxmlformats.org/presentationml/2006/ole">
                <mc:AlternateContent xmlns:mc="http://schemas.openxmlformats.org/markup-compatibility/2006">
                  <mc:Choice xmlns:v="urn:schemas-microsoft-com:vml" Requires="v">
                    <p:oleObj spid="_x0000_s61721" name="公式" r:id="rId15" imgW="126835" imgH="139518" progId="Equation.3">
                      <p:embed/>
                    </p:oleObj>
                  </mc:Choice>
                  <mc:Fallback>
                    <p:oleObj name="公式" r:id="rId15" imgW="126835" imgH="139518" progId="Equation.3">
                      <p:embed/>
                      <p:pic>
                        <p:nvPicPr>
                          <p:cNvPr id="0" name="Picture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6" y="3744"/>
                            <a:ext cx="236"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9" name="Line 50"/>
              <p:cNvSpPr>
                <a:spLocks noChangeShapeType="1"/>
              </p:cNvSpPr>
              <p:nvPr/>
            </p:nvSpPr>
            <p:spPr bwMode="auto">
              <a:xfrm>
                <a:off x="3552" y="3456"/>
                <a:ext cx="0" cy="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2536" name="Object 51"/>
              <p:cNvGraphicFramePr>
                <a:graphicFrameLocks noChangeAspect="1"/>
              </p:cNvGraphicFramePr>
              <p:nvPr/>
            </p:nvGraphicFramePr>
            <p:xfrm>
              <a:off x="4493" y="3446"/>
              <a:ext cx="307" cy="250"/>
            </p:xfrm>
            <a:graphic>
              <a:graphicData uri="http://schemas.openxmlformats.org/presentationml/2006/ole">
                <mc:AlternateContent xmlns:mc="http://schemas.openxmlformats.org/markup-compatibility/2006">
                  <mc:Choice xmlns:v="urn:schemas-microsoft-com:vml" Requires="v">
                    <p:oleObj spid="_x0000_s61722" name="公式" r:id="rId17" imgW="203024" imgH="164957" progId="Equation.3">
                      <p:embed/>
                    </p:oleObj>
                  </mc:Choice>
                  <mc:Fallback>
                    <p:oleObj name="公式" r:id="rId17" imgW="203024" imgH="164957" progId="Equation.3">
                      <p:embed/>
                      <p:pic>
                        <p:nvPicPr>
                          <p:cNvPr id="0" name="Picture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3" y="3446"/>
                            <a:ext cx="307"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7" name="Object 52"/>
              <p:cNvGraphicFramePr>
                <a:graphicFrameLocks noChangeAspect="1"/>
              </p:cNvGraphicFramePr>
              <p:nvPr/>
            </p:nvGraphicFramePr>
            <p:xfrm>
              <a:off x="4561" y="2016"/>
              <a:ext cx="287" cy="288"/>
            </p:xfrm>
            <a:graphic>
              <a:graphicData uri="http://schemas.openxmlformats.org/presentationml/2006/ole">
                <mc:AlternateContent xmlns:mc="http://schemas.openxmlformats.org/markup-compatibility/2006">
                  <mc:Choice xmlns:v="urn:schemas-microsoft-com:vml" Requires="v">
                    <p:oleObj spid="_x0000_s61723" name="公式" r:id="rId19" imgW="177492" imgH="177492" progId="Equation.3">
                      <p:embed/>
                    </p:oleObj>
                  </mc:Choice>
                  <mc:Fallback>
                    <p:oleObj name="公式" r:id="rId19" imgW="177492" imgH="177492" progId="Equation.3">
                      <p:embed/>
                      <p:pic>
                        <p:nvPicPr>
                          <p:cNvPr id="0" name="Picture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61" y="2016"/>
                            <a:ext cx="28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70" name="Rectangle 53"/>
              <p:cNvSpPr>
                <a:spLocks noChangeArrowheads="1"/>
              </p:cNvSpPr>
              <p:nvPr/>
            </p:nvSpPr>
            <p:spPr bwMode="auto">
              <a:xfrm>
                <a:off x="3504" y="2640"/>
                <a:ext cx="96" cy="432"/>
              </a:xfrm>
              <a:prstGeom prst="rect">
                <a:avLst/>
              </a:prstGeom>
              <a:gradFill rotWithShape="0">
                <a:gsLst>
                  <a:gs pos="0">
                    <a:srgbClr val="003366"/>
                  </a:gs>
                  <a:gs pos="50000">
                    <a:srgbClr val="F7F9FA"/>
                  </a:gs>
                  <a:gs pos="100000">
                    <a:srgbClr val="003366"/>
                  </a:gs>
                </a:gsLst>
                <a:lin ang="0" scaled="1"/>
              </a:gradFill>
              <a:ln w="19050">
                <a:solidFill>
                  <a:srgbClr val="0033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grpSp>
      <p:sp>
        <p:nvSpPr>
          <p:cNvPr id="47" name="Text Box 3"/>
          <p:cNvSpPr txBox="1">
            <a:spLocks noChangeArrowheads="1"/>
          </p:cNvSpPr>
          <p:nvPr/>
        </p:nvSpPr>
        <p:spPr bwMode="auto">
          <a:xfrm>
            <a:off x="107504" y="157123"/>
            <a:ext cx="8785225"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fontAlgn="auto" hangingPunct="1">
              <a:lnSpc>
                <a:spcPct val="120000"/>
              </a:lnSpc>
              <a:spcBef>
                <a:spcPct val="50000"/>
              </a:spcBef>
              <a:spcAft>
                <a:spcPts val="0"/>
              </a:spcAft>
            </a:pPr>
            <a:r>
              <a:rPr lang="zh-CN" altLang="en-US" sz="2600" dirty="0">
                <a:solidFill>
                  <a:srgbClr val="CC0000"/>
                </a:solidFill>
              </a:rPr>
              <a:t>例</a:t>
            </a:r>
            <a:r>
              <a:rPr lang="en-US" altLang="zh-CN" sz="2600" dirty="0">
                <a:solidFill>
                  <a:srgbClr val="CC0000"/>
                </a:solidFill>
              </a:rPr>
              <a:t>3  </a:t>
            </a:r>
            <a:r>
              <a:rPr lang="zh-CN" altLang="en-US" sz="2600" dirty="0" smtClean="0"/>
              <a:t>一</a:t>
            </a:r>
            <a:r>
              <a:rPr lang="zh-CN" altLang="en-US" sz="2600" dirty="0"/>
              <a:t>导线矩形框的平面与磁感强度为   </a:t>
            </a:r>
            <a:r>
              <a:rPr lang="zh-CN" altLang="en-US" sz="2600" dirty="0" smtClean="0"/>
              <a:t>的</a:t>
            </a:r>
            <a:r>
              <a:rPr lang="zh-CN" altLang="en-US" sz="2600" dirty="0"/>
              <a:t>均匀磁场相垂直</a:t>
            </a:r>
            <a:r>
              <a:rPr lang="en-US" altLang="zh-CN" sz="2600" dirty="0"/>
              <a:t>.</a:t>
            </a:r>
            <a:r>
              <a:rPr lang="zh-CN" altLang="en-US" sz="2600" dirty="0"/>
              <a:t>在此矩形框上</a:t>
            </a:r>
            <a:r>
              <a:rPr lang="en-US" altLang="zh-CN" sz="2600" dirty="0"/>
              <a:t>,</a:t>
            </a:r>
            <a:r>
              <a:rPr lang="zh-CN" altLang="en-US" sz="2600" dirty="0"/>
              <a:t>有一质量为 </a:t>
            </a:r>
            <a:r>
              <a:rPr lang="zh-CN" altLang="en-US" sz="2600" dirty="0" smtClean="0"/>
              <a:t> 长</a:t>
            </a:r>
            <a:r>
              <a:rPr lang="zh-CN" altLang="en-US" sz="2600" dirty="0"/>
              <a:t>为   </a:t>
            </a:r>
            <a:r>
              <a:rPr lang="zh-CN" altLang="en-US" sz="2600" dirty="0" smtClean="0"/>
              <a:t> 的</a:t>
            </a:r>
            <a:r>
              <a:rPr lang="zh-CN" altLang="en-US" sz="2600" dirty="0"/>
              <a:t>可移动的细导体棒 </a:t>
            </a:r>
            <a:r>
              <a:rPr lang="zh-CN" altLang="en-US" sz="2600" dirty="0" smtClean="0"/>
              <a:t>   </a:t>
            </a:r>
            <a:r>
              <a:rPr lang="en-US" altLang="zh-CN" sz="2600" dirty="0" smtClean="0"/>
              <a:t>;  </a:t>
            </a:r>
            <a:r>
              <a:rPr lang="zh-CN" altLang="en-US" sz="2600" dirty="0"/>
              <a:t>矩形框还接有一个电阻   </a:t>
            </a:r>
            <a:r>
              <a:rPr lang="zh-CN" altLang="en-US" sz="2600" dirty="0" smtClean="0"/>
              <a:t>，其</a:t>
            </a:r>
            <a:r>
              <a:rPr lang="zh-CN" altLang="en-US" sz="2600" dirty="0"/>
              <a:t>值较之导线的电阻值要大得</a:t>
            </a:r>
            <a:r>
              <a:rPr lang="zh-CN" altLang="en-US" sz="2600" dirty="0" smtClean="0"/>
              <a:t>很多。若</a:t>
            </a:r>
            <a:r>
              <a:rPr lang="zh-CN" altLang="en-US" sz="2600" dirty="0"/>
              <a:t>开始时</a:t>
            </a:r>
            <a:r>
              <a:rPr lang="en-US" altLang="zh-CN" sz="2600" dirty="0"/>
              <a:t>,</a:t>
            </a:r>
            <a:r>
              <a:rPr lang="zh-CN" altLang="en-US" sz="2600" dirty="0"/>
              <a:t>细导体棒以速度     沿如图所示的矩形框</a:t>
            </a:r>
            <a:r>
              <a:rPr lang="zh-CN" altLang="en-US" sz="2600" dirty="0" smtClean="0"/>
              <a:t>运动，试</a:t>
            </a:r>
            <a:r>
              <a:rPr lang="zh-CN" altLang="en-US" sz="2600" dirty="0"/>
              <a:t>求棒的</a:t>
            </a:r>
            <a:r>
              <a:rPr lang="zh-CN" altLang="en-US" sz="2600" dirty="0">
                <a:solidFill>
                  <a:srgbClr val="FF0000"/>
                </a:solidFill>
              </a:rPr>
              <a:t>速率</a:t>
            </a:r>
            <a:r>
              <a:rPr lang="zh-CN" altLang="en-US" sz="2600" dirty="0"/>
              <a:t>随时间变化的函数</a:t>
            </a:r>
            <a:r>
              <a:rPr lang="zh-CN" altLang="en-US" sz="2600" dirty="0" smtClean="0"/>
              <a:t>关系。</a:t>
            </a:r>
            <a:endParaRPr lang="en-US" altLang="zh-CN" sz="2600" dirty="0"/>
          </a:p>
          <a:p>
            <a:pPr eaLnBrk="1" fontAlgn="auto" hangingPunct="1">
              <a:spcBef>
                <a:spcPct val="50000"/>
              </a:spcBef>
              <a:spcAft>
                <a:spcPts val="0"/>
              </a:spcAft>
            </a:pPr>
            <a:r>
              <a:rPr lang="en-US" altLang="zh-CN" sz="2600" dirty="0"/>
              <a:t>    </a:t>
            </a:r>
          </a:p>
        </p:txBody>
      </p:sp>
      <p:graphicFrame>
        <p:nvGraphicFramePr>
          <p:cNvPr id="48" name="Object 4"/>
          <p:cNvGraphicFramePr>
            <a:graphicFrameLocks noChangeAspect="1"/>
          </p:cNvGraphicFramePr>
          <p:nvPr>
            <p:extLst>
              <p:ext uri="{D42A27DB-BD31-4B8C-83A1-F6EECF244321}">
                <p14:modId xmlns:p14="http://schemas.microsoft.com/office/powerpoint/2010/main" val="1493996"/>
              </p:ext>
            </p:extLst>
          </p:nvPr>
        </p:nvGraphicFramePr>
        <p:xfrm>
          <a:off x="4932040" y="764704"/>
          <a:ext cx="411156" cy="351855"/>
        </p:xfrm>
        <a:graphic>
          <a:graphicData uri="http://schemas.openxmlformats.org/presentationml/2006/ole">
            <mc:AlternateContent xmlns:mc="http://schemas.openxmlformats.org/markup-compatibility/2006">
              <mc:Choice xmlns:v="urn:schemas-microsoft-com:vml" Requires="v">
                <p:oleObj spid="_x0000_s61724" name="公式" r:id="rId21" imgW="164957" imgH="139579" progId="Equation.3">
                  <p:embed/>
                </p:oleObj>
              </mc:Choice>
              <mc:Fallback>
                <p:oleObj name="公式" r:id="rId21" imgW="164957" imgH="139579" progId="Equation.3">
                  <p:embed/>
                  <p:pic>
                    <p:nvPicPr>
                      <p:cNvPr id="0" name="Picture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32040" y="764704"/>
                        <a:ext cx="411156" cy="351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5"/>
          <p:cNvGraphicFramePr>
            <a:graphicFrameLocks noChangeAspect="1"/>
          </p:cNvGraphicFramePr>
          <p:nvPr>
            <p:extLst>
              <p:ext uri="{D42A27DB-BD31-4B8C-83A1-F6EECF244321}">
                <p14:modId xmlns:p14="http://schemas.microsoft.com/office/powerpoint/2010/main" val="1653401697"/>
              </p:ext>
            </p:extLst>
          </p:nvPr>
        </p:nvGraphicFramePr>
        <p:xfrm>
          <a:off x="3923928" y="692696"/>
          <a:ext cx="246063" cy="493713"/>
        </p:xfrm>
        <a:graphic>
          <a:graphicData uri="http://schemas.openxmlformats.org/presentationml/2006/ole">
            <mc:AlternateContent xmlns:mc="http://schemas.openxmlformats.org/markup-compatibility/2006">
              <mc:Choice xmlns:v="urn:schemas-microsoft-com:vml" Requires="v">
                <p:oleObj spid="_x0000_s61725" name="公式" r:id="rId23" imgW="88669" imgH="177338" progId="Equation.3">
                  <p:embed/>
                </p:oleObj>
              </mc:Choice>
              <mc:Fallback>
                <p:oleObj name="公式" r:id="rId23" imgW="88669" imgH="177338" progId="Equation.3">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692696"/>
                        <a:ext cx="246063"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6"/>
          <p:cNvGraphicFramePr>
            <a:graphicFrameLocks noChangeAspect="1"/>
          </p:cNvGraphicFramePr>
          <p:nvPr>
            <p:extLst>
              <p:ext uri="{D42A27DB-BD31-4B8C-83A1-F6EECF244321}">
                <p14:modId xmlns:p14="http://schemas.microsoft.com/office/powerpoint/2010/main" val="2888773625"/>
              </p:ext>
            </p:extLst>
          </p:nvPr>
        </p:nvGraphicFramePr>
        <p:xfrm>
          <a:off x="5868144" y="260648"/>
          <a:ext cx="288032" cy="356022"/>
        </p:xfrm>
        <a:graphic>
          <a:graphicData uri="http://schemas.openxmlformats.org/presentationml/2006/ole">
            <mc:AlternateContent xmlns:mc="http://schemas.openxmlformats.org/markup-compatibility/2006">
              <mc:Choice xmlns:v="urn:schemas-microsoft-com:vml" Requires="v">
                <p:oleObj spid="_x0000_s61726" name="公式" r:id="rId24" imgW="215619" imgH="266353" progId="Equation.3">
                  <p:embed/>
                </p:oleObj>
              </mc:Choice>
              <mc:Fallback>
                <p:oleObj name="公式" r:id="rId24" imgW="215619" imgH="266353" progId="Equation.3">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8144" y="260648"/>
                        <a:ext cx="288032" cy="356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7"/>
          <p:cNvGraphicFramePr>
            <a:graphicFrameLocks noChangeAspect="1"/>
          </p:cNvGraphicFramePr>
          <p:nvPr>
            <p:extLst>
              <p:ext uri="{D42A27DB-BD31-4B8C-83A1-F6EECF244321}">
                <p14:modId xmlns:p14="http://schemas.microsoft.com/office/powerpoint/2010/main" val="1716094180"/>
              </p:ext>
            </p:extLst>
          </p:nvPr>
        </p:nvGraphicFramePr>
        <p:xfrm>
          <a:off x="8172400" y="764704"/>
          <a:ext cx="471325" cy="288032"/>
        </p:xfrm>
        <a:graphic>
          <a:graphicData uri="http://schemas.openxmlformats.org/presentationml/2006/ole">
            <mc:AlternateContent xmlns:mc="http://schemas.openxmlformats.org/markup-compatibility/2006">
              <mc:Choice xmlns:v="urn:schemas-microsoft-com:vml" Requires="v">
                <p:oleObj spid="_x0000_s61727" name="公式" r:id="rId25" imgW="291847" imgH="177646" progId="Equation.3">
                  <p:embed/>
                </p:oleObj>
              </mc:Choice>
              <mc:Fallback>
                <p:oleObj name="公式" r:id="rId25" imgW="291847" imgH="177646" progId="Equation.3">
                  <p:embed/>
                  <p:pic>
                    <p:nvPicPr>
                      <p:cNvPr id="0" name="Picture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172400" y="764704"/>
                        <a:ext cx="471325"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8"/>
          <p:cNvGraphicFramePr>
            <a:graphicFrameLocks noChangeAspect="1"/>
          </p:cNvGraphicFramePr>
          <p:nvPr>
            <p:extLst>
              <p:ext uri="{D42A27DB-BD31-4B8C-83A1-F6EECF244321}">
                <p14:modId xmlns:p14="http://schemas.microsoft.com/office/powerpoint/2010/main" val="3062672566"/>
              </p:ext>
            </p:extLst>
          </p:nvPr>
        </p:nvGraphicFramePr>
        <p:xfrm>
          <a:off x="3563888" y="1268760"/>
          <a:ext cx="288031" cy="312936"/>
        </p:xfrm>
        <a:graphic>
          <a:graphicData uri="http://schemas.openxmlformats.org/presentationml/2006/ole">
            <mc:AlternateContent xmlns:mc="http://schemas.openxmlformats.org/markup-compatibility/2006">
              <mc:Choice xmlns:v="urn:schemas-microsoft-com:vml" Requires="v">
                <p:oleObj spid="_x0000_s61728" name="公式" r:id="rId27" imgW="152268" imgH="164957" progId="Equation.3">
                  <p:embed/>
                </p:oleObj>
              </mc:Choice>
              <mc:Fallback>
                <p:oleObj name="公式" r:id="rId27" imgW="152268" imgH="164957" progId="Equation.3">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1268760"/>
                        <a:ext cx="288031" cy="312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9"/>
          <p:cNvGraphicFramePr>
            <a:graphicFrameLocks noChangeAspect="1"/>
          </p:cNvGraphicFramePr>
          <p:nvPr>
            <p:extLst>
              <p:ext uri="{D42A27DB-BD31-4B8C-83A1-F6EECF244321}">
                <p14:modId xmlns:p14="http://schemas.microsoft.com/office/powerpoint/2010/main" val="3713590532"/>
              </p:ext>
            </p:extLst>
          </p:nvPr>
        </p:nvGraphicFramePr>
        <p:xfrm>
          <a:off x="4644008" y="1628800"/>
          <a:ext cx="440682" cy="568621"/>
        </p:xfrm>
        <a:graphic>
          <a:graphicData uri="http://schemas.openxmlformats.org/presentationml/2006/ole">
            <mc:AlternateContent xmlns:mc="http://schemas.openxmlformats.org/markup-compatibility/2006">
              <mc:Choice xmlns:v="urn:schemas-microsoft-com:vml" Requires="v">
                <p:oleObj spid="_x0000_s61729" name="公式" r:id="rId28" imgW="177646" imgH="228402" progId="Equation.3">
                  <p:embed/>
                </p:oleObj>
              </mc:Choice>
              <mc:Fallback>
                <p:oleObj name="公式" r:id="rId28" imgW="177646" imgH="228402" progId="Equation.3">
                  <p:embed/>
                  <p:pic>
                    <p:nvPicPr>
                      <p:cNvPr id="0" name="Picture 3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44008" y="1628800"/>
                        <a:ext cx="440682" cy="568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 name="Group 10"/>
          <p:cNvGrpSpPr>
            <a:grpSpLocks/>
          </p:cNvGrpSpPr>
          <p:nvPr/>
        </p:nvGrpSpPr>
        <p:grpSpPr bwMode="auto">
          <a:xfrm>
            <a:off x="3563888" y="2914174"/>
            <a:ext cx="3429000" cy="519113"/>
            <a:chOff x="528" y="2112"/>
            <a:chExt cx="2160" cy="327"/>
          </a:xfrm>
        </p:grpSpPr>
        <p:sp>
          <p:nvSpPr>
            <p:cNvPr id="55" name="Text Box 11"/>
            <p:cNvSpPr txBox="1">
              <a:spLocks noChangeArrowheads="1"/>
            </p:cNvSpPr>
            <p:nvPr/>
          </p:nvSpPr>
          <p:spPr bwMode="auto">
            <a:xfrm>
              <a:off x="528" y="2112"/>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dirty="0" smtClean="0">
                  <a:solidFill>
                    <a:srgbClr val="CC0000"/>
                  </a:solidFill>
                </a:rPr>
                <a:t>解：</a:t>
              </a:r>
              <a:endParaRPr lang="zh-CN" altLang="en-US" dirty="0">
                <a:solidFill>
                  <a:srgbClr val="CC0000"/>
                </a:solidFill>
              </a:endParaRPr>
            </a:p>
          </p:txBody>
        </p:sp>
        <p:sp>
          <p:nvSpPr>
            <p:cNvPr id="56" name="Text Box 12"/>
            <p:cNvSpPr txBox="1">
              <a:spLocks noChangeArrowheads="1"/>
            </p:cNvSpPr>
            <p:nvPr/>
          </p:nvSpPr>
          <p:spPr bwMode="auto">
            <a:xfrm>
              <a:off x="864" y="2112"/>
              <a:ext cx="18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dirty="0"/>
                <a:t>如图建立坐标</a:t>
              </a:r>
            </a:p>
          </p:txBody>
        </p:sp>
      </p:grpSp>
      <p:graphicFrame>
        <p:nvGraphicFramePr>
          <p:cNvPr id="57" name="Object 63"/>
          <p:cNvGraphicFramePr>
            <a:graphicFrameLocks noChangeAspect="1"/>
          </p:cNvGraphicFramePr>
          <p:nvPr>
            <p:extLst>
              <p:ext uri="{D42A27DB-BD31-4B8C-83A1-F6EECF244321}">
                <p14:modId xmlns:p14="http://schemas.microsoft.com/office/powerpoint/2010/main" val="3429481330"/>
              </p:ext>
            </p:extLst>
          </p:nvPr>
        </p:nvGraphicFramePr>
        <p:xfrm>
          <a:off x="2059335" y="4437112"/>
          <a:ext cx="352425" cy="458788"/>
        </p:xfrm>
        <a:graphic>
          <a:graphicData uri="http://schemas.openxmlformats.org/presentationml/2006/ole">
            <mc:AlternateContent xmlns:mc="http://schemas.openxmlformats.org/markup-compatibility/2006">
              <mc:Choice xmlns:v="urn:schemas-microsoft-com:vml" Requires="v">
                <p:oleObj spid="_x0000_s61730" name="公式" r:id="rId30" imgW="121971" imgH="160020" progId="Equation.3">
                  <p:embed/>
                </p:oleObj>
              </mc:Choice>
              <mc:Fallback>
                <p:oleObj name="公式" r:id="rId30" imgW="121971" imgH="160020" progId="Equation.3">
                  <p:embed/>
                  <p:pic>
                    <p:nvPicPr>
                      <p:cNvPr id="0" name="Picture 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059335" y="4437112"/>
                        <a:ext cx="352425"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Line 64"/>
          <p:cNvSpPr>
            <a:spLocks noChangeShapeType="1"/>
          </p:cNvSpPr>
          <p:nvPr/>
        </p:nvSpPr>
        <p:spPr bwMode="auto">
          <a:xfrm flipV="1">
            <a:off x="2030760" y="4437112"/>
            <a:ext cx="0" cy="533400"/>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nvGrpSpPr>
          <p:cNvPr id="60" name="Group 55"/>
          <p:cNvGrpSpPr>
            <a:grpSpLocks/>
          </p:cNvGrpSpPr>
          <p:nvPr/>
        </p:nvGrpSpPr>
        <p:grpSpPr bwMode="auto">
          <a:xfrm>
            <a:off x="3779912" y="3619652"/>
            <a:ext cx="4320808" cy="581025"/>
            <a:chOff x="288" y="2358"/>
            <a:chExt cx="2598" cy="366"/>
          </a:xfrm>
        </p:grpSpPr>
        <p:graphicFrame>
          <p:nvGraphicFramePr>
            <p:cNvPr id="64" name="Object 56"/>
            <p:cNvGraphicFramePr>
              <a:graphicFrameLocks noChangeAspect="1"/>
            </p:cNvGraphicFramePr>
            <p:nvPr>
              <p:extLst>
                <p:ext uri="{D42A27DB-BD31-4B8C-83A1-F6EECF244321}">
                  <p14:modId xmlns:p14="http://schemas.microsoft.com/office/powerpoint/2010/main" val="4246192334"/>
                </p:ext>
              </p:extLst>
            </p:nvPr>
          </p:nvGraphicFramePr>
          <p:xfrm>
            <a:off x="721" y="2358"/>
            <a:ext cx="905" cy="366"/>
          </p:xfrm>
          <a:graphic>
            <a:graphicData uri="http://schemas.openxmlformats.org/presentationml/2006/ole">
              <mc:AlternateContent xmlns:mc="http://schemas.openxmlformats.org/markup-compatibility/2006">
                <mc:Choice xmlns:v="urn:schemas-microsoft-com:vml" Requires="v">
                  <p:oleObj spid="_x0000_s61731" name="公式" r:id="rId32" imgW="330120" imgH="152280" progId="Equation.3">
                    <p:embed/>
                  </p:oleObj>
                </mc:Choice>
                <mc:Fallback>
                  <p:oleObj name="公式" r:id="rId32" imgW="330120" imgH="152280" progId="Equation.3">
                    <p:embed/>
                    <p:pic>
                      <p:nvPicPr>
                        <p:cNvPr id="0" name="Picture 3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21" y="2358"/>
                          <a:ext cx="905"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 name="Text Box 57"/>
            <p:cNvSpPr txBox="1">
              <a:spLocks noChangeArrowheads="1"/>
            </p:cNvSpPr>
            <p:nvPr/>
          </p:nvSpPr>
          <p:spPr bwMode="auto">
            <a:xfrm>
              <a:off x="288" y="2400"/>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400" dirty="0"/>
                <a:t>棒中</a:t>
              </a:r>
            </a:p>
          </p:txBody>
        </p:sp>
        <p:sp>
          <p:nvSpPr>
            <p:cNvPr id="66" name="Text Box 58"/>
            <p:cNvSpPr txBox="1">
              <a:spLocks noChangeArrowheads="1"/>
            </p:cNvSpPr>
            <p:nvPr/>
          </p:nvSpPr>
          <p:spPr bwMode="auto">
            <a:xfrm>
              <a:off x="1544" y="2364"/>
              <a:ext cx="8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400" dirty="0"/>
                <a:t>且由</a:t>
              </a:r>
            </a:p>
          </p:txBody>
        </p:sp>
        <p:graphicFrame>
          <p:nvGraphicFramePr>
            <p:cNvPr id="67" name="Object 59"/>
            <p:cNvGraphicFramePr>
              <a:graphicFrameLocks noChangeAspect="1"/>
            </p:cNvGraphicFramePr>
            <p:nvPr>
              <p:extLst>
                <p:ext uri="{D42A27DB-BD31-4B8C-83A1-F6EECF244321}">
                  <p14:modId xmlns:p14="http://schemas.microsoft.com/office/powerpoint/2010/main" val="1321535953"/>
                </p:ext>
              </p:extLst>
            </p:nvPr>
          </p:nvGraphicFramePr>
          <p:xfrm>
            <a:off x="2020" y="2394"/>
            <a:ext cx="244" cy="199"/>
          </p:xfrm>
          <a:graphic>
            <a:graphicData uri="http://schemas.openxmlformats.org/presentationml/2006/ole">
              <mc:AlternateContent xmlns:mc="http://schemas.openxmlformats.org/markup-compatibility/2006">
                <mc:Choice xmlns:v="urn:schemas-microsoft-com:vml" Requires="v">
                  <p:oleObj spid="_x0000_s61732" name="公式" r:id="rId34" imgW="203024" imgH="164957" progId="Equation.3">
                    <p:embed/>
                  </p:oleObj>
                </mc:Choice>
                <mc:Fallback>
                  <p:oleObj name="公式" r:id="rId34" imgW="203024" imgH="164957" progId="Equation.3">
                    <p:embed/>
                    <p:pic>
                      <p:nvPicPr>
                        <p:cNvPr id="0" name="Picture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20" y="2394"/>
                          <a:ext cx="244"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0"/>
            <p:cNvGraphicFramePr>
              <a:graphicFrameLocks noChangeAspect="1"/>
            </p:cNvGraphicFramePr>
            <p:nvPr>
              <p:extLst>
                <p:ext uri="{D42A27DB-BD31-4B8C-83A1-F6EECF244321}">
                  <p14:modId xmlns:p14="http://schemas.microsoft.com/office/powerpoint/2010/main" val="2157588089"/>
                </p:ext>
              </p:extLst>
            </p:nvPr>
          </p:nvGraphicFramePr>
          <p:xfrm>
            <a:off x="2626" y="2396"/>
            <a:ext cx="260" cy="261"/>
          </p:xfrm>
          <a:graphic>
            <a:graphicData uri="http://schemas.openxmlformats.org/presentationml/2006/ole">
              <mc:AlternateContent xmlns:mc="http://schemas.openxmlformats.org/markup-compatibility/2006">
                <mc:Choice xmlns:v="urn:schemas-microsoft-com:vml" Requires="v">
                  <p:oleObj spid="_x0000_s61733" name="公式" r:id="rId35" imgW="126720" imgH="126720" progId="Equation.3">
                    <p:embed/>
                  </p:oleObj>
                </mc:Choice>
                <mc:Fallback>
                  <p:oleObj name="公式" r:id="rId35" imgW="126720" imgH="126720" progId="Equation.3">
                    <p:embed/>
                    <p:pic>
                      <p:nvPicPr>
                        <p:cNvPr id="0" name="Picture 4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26" y="2396"/>
                          <a:ext cx="260"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Line 61"/>
            <p:cNvSpPr>
              <a:spLocks noChangeShapeType="1"/>
            </p:cNvSpPr>
            <p:nvPr/>
          </p:nvSpPr>
          <p:spPr bwMode="auto">
            <a:xfrm>
              <a:off x="2264" y="2515"/>
              <a:ext cx="288"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70" name="Group 13"/>
          <p:cNvGrpSpPr>
            <a:grpSpLocks/>
          </p:cNvGrpSpPr>
          <p:nvPr/>
        </p:nvGrpSpPr>
        <p:grpSpPr bwMode="auto">
          <a:xfrm>
            <a:off x="3712989" y="4278783"/>
            <a:ext cx="3489326" cy="2060574"/>
            <a:chOff x="255" y="2889"/>
            <a:chExt cx="2198" cy="1298"/>
          </a:xfrm>
        </p:grpSpPr>
        <p:sp>
          <p:nvSpPr>
            <p:cNvPr id="71" name="Text Box 14"/>
            <p:cNvSpPr txBox="1">
              <a:spLocks noChangeArrowheads="1"/>
            </p:cNvSpPr>
            <p:nvPr/>
          </p:nvSpPr>
          <p:spPr bwMode="auto">
            <a:xfrm>
              <a:off x="288" y="2889"/>
              <a:ext cx="15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400" dirty="0"/>
                <a:t>棒所受安培力</a:t>
              </a:r>
            </a:p>
          </p:txBody>
        </p:sp>
        <p:graphicFrame>
          <p:nvGraphicFramePr>
            <p:cNvPr id="72" name="Object 15"/>
            <p:cNvGraphicFramePr>
              <a:graphicFrameLocks noChangeAspect="1"/>
            </p:cNvGraphicFramePr>
            <p:nvPr>
              <p:extLst>
                <p:ext uri="{D42A27DB-BD31-4B8C-83A1-F6EECF244321}">
                  <p14:modId xmlns:p14="http://schemas.microsoft.com/office/powerpoint/2010/main" val="3127762421"/>
                </p:ext>
              </p:extLst>
            </p:nvPr>
          </p:nvGraphicFramePr>
          <p:xfrm>
            <a:off x="773" y="3191"/>
            <a:ext cx="1680" cy="590"/>
          </p:xfrm>
          <a:graphic>
            <a:graphicData uri="http://schemas.openxmlformats.org/presentationml/2006/ole">
              <mc:AlternateContent xmlns:mc="http://schemas.openxmlformats.org/markup-compatibility/2006">
                <mc:Choice xmlns:v="urn:schemas-microsoft-com:vml" Requires="v">
                  <p:oleObj spid="_x0000_s61734" name="公式" r:id="rId37" imgW="1040948" imgH="418918" progId="Equation.3">
                    <p:embed/>
                  </p:oleObj>
                </mc:Choice>
                <mc:Fallback>
                  <p:oleObj name="公式" r:id="rId37" imgW="1040948" imgH="418918" progId="Equation.3">
                    <p:embed/>
                    <p:pic>
                      <p:nvPicPr>
                        <p:cNvPr id="0" name="Picture 4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73" y="3191"/>
                          <a:ext cx="1680" cy="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3" name="Group 16"/>
            <p:cNvGrpSpPr>
              <a:grpSpLocks/>
            </p:cNvGrpSpPr>
            <p:nvPr/>
          </p:nvGrpSpPr>
          <p:grpSpPr bwMode="auto">
            <a:xfrm>
              <a:off x="255" y="3896"/>
              <a:ext cx="2112" cy="291"/>
              <a:chOff x="255" y="3896"/>
              <a:chExt cx="2112" cy="291"/>
            </a:xfrm>
          </p:grpSpPr>
          <p:sp>
            <p:nvSpPr>
              <p:cNvPr id="74" name="Text Box 17"/>
              <p:cNvSpPr txBox="1">
                <a:spLocks noChangeArrowheads="1"/>
              </p:cNvSpPr>
              <p:nvPr/>
            </p:nvSpPr>
            <p:spPr bwMode="auto">
              <a:xfrm>
                <a:off x="255" y="3896"/>
                <a:ext cx="21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400" dirty="0"/>
                  <a:t>方向沿     </a:t>
                </a:r>
                <a:r>
                  <a:rPr lang="zh-CN" altLang="en-US" sz="2400" dirty="0" smtClean="0"/>
                  <a:t>  轴</a:t>
                </a:r>
                <a:r>
                  <a:rPr lang="zh-CN" altLang="en-US" sz="2400" dirty="0"/>
                  <a:t>反向</a:t>
                </a:r>
              </a:p>
            </p:txBody>
          </p:sp>
          <p:graphicFrame>
            <p:nvGraphicFramePr>
              <p:cNvPr id="75" name="Object 18"/>
              <p:cNvGraphicFramePr>
                <a:graphicFrameLocks noChangeAspect="1"/>
              </p:cNvGraphicFramePr>
              <p:nvPr>
                <p:extLst>
                  <p:ext uri="{D42A27DB-BD31-4B8C-83A1-F6EECF244321}">
                    <p14:modId xmlns:p14="http://schemas.microsoft.com/office/powerpoint/2010/main" val="3698997250"/>
                  </p:ext>
                </p:extLst>
              </p:nvPr>
            </p:nvGraphicFramePr>
            <p:xfrm>
              <a:off x="903" y="3935"/>
              <a:ext cx="354" cy="244"/>
            </p:xfrm>
            <a:graphic>
              <a:graphicData uri="http://schemas.openxmlformats.org/presentationml/2006/ole">
                <mc:AlternateContent xmlns:mc="http://schemas.openxmlformats.org/markup-compatibility/2006">
                  <mc:Choice xmlns:v="urn:schemas-microsoft-com:vml" Requires="v">
                    <p:oleObj spid="_x0000_s61735" name="公式" r:id="rId39" imgW="190417" imgH="139639" progId="Equation.3">
                      <p:embed/>
                    </p:oleObj>
                  </mc:Choice>
                  <mc:Fallback>
                    <p:oleObj name="公式" r:id="rId39" imgW="190417" imgH="139639" progId="Equation.3">
                      <p:embed/>
                      <p:pic>
                        <p:nvPicPr>
                          <p:cNvPr id="0" name="Picture 4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903" y="3935"/>
                            <a:ext cx="354"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135033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39738" y="544513"/>
            <a:ext cx="3657600" cy="1765300"/>
            <a:chOff x="336" y="1152"/>
            <a:chExt cx="2304" cy="1112"/>
          </a:xfrm>
        </p:grpSpPr>
        <p:sp>
          <p:nvSpPr>
            <p:cNvPr id="24624" name="Text Box 8"/>
            <p:cNvSpPr txBox="1">
              <a:spLocks noChangeArrowheads="1"/>
            </p:cNvSpPr>
            <p:nvPr/>
          </p:nvSpPr>
          <p:spPr bwMode="auto">
            <a:xfrm>
              <a:off x="336" y="1152"/>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dirty="0"/>
                <a:t>棒的</a:t>
              </a:r>
              <a:r>
                <a:rPr lang="zh-CN" altLang="en-US" dirty="0">
                  <a:solidFill>
                    <a:srgbClr val="FF0000"/>
                  </a:solidFill>
                </a:rPr>
                <a:t>运动方程</a:t>
              </a:r>
              <a:r>
                <a:rPr lang="zh-CN" altLang="en-US" dirty="0"/>
                <a:t>为</a:t>
              </a:r>
            </a:p>
          </p:txBody>
        </p:sp>
        <p:graphicFrame>
          <p:nvGraphicFramePr>
            <p:cNvPr id="24589" name="Object 9"/>
            <p:cNvGraphicFramePr>
              <a:graphicFrameLocks noChangeAspect="1"/>
            </p:cNvGraphicFramePr>
            <p:nvPr>
              <p:extLst>
                <p:ext uri="{D42A27DB-BD31-4B8C-83A1-F6EECF244321}">
                  <p14:modId xmlns:p14="http://schemas.microsoft.com/office/powerpoint/2010/main" val="54978204"/>
                </p:ext>
              </p:extLst>
            </p:nvPr>
          </p:nvGraphicFramePr>
          <p:xfrm>
            <a:off x="720" y="1628"/>
            <a:ext cx="1720" cy="636"/>
          </p:xfrm>
          <a:graphic>
            <a:graphicData uri="http://schemas.openxmlformats.org/presentationml/2006/ole">
              <mc:AlternateContent xmlns:mc="http://schemas.openxmlformats.org/markup-compatibility/2006">
                <mc:Choice xmlns:v="urn:schemas-microsoft-com:vml" Requires="v">
                  <p:oleObj spid="_x0000_s62622" name="公式" r:id="rId3" imgW="990600" imgH="419100" progId="Equation.3">
                    <p:embed/>
                  </p:oleObj>
                </mc:Choice>
                <mc:Fallback>
                  <p:oleObj name="公式" r:id="rId3" imgW="990600" imgH="4191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628"/>
                          <a:ext cx="1720" cy="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0"/>
          <p:cNvGrpSpPr>
            <a:grpSpLocks/>
          </p:cNvGrpSpPr>
          <p:nvPr/>
        </p:nvGrpSpPr>
        <p:grpSpPr bwMode="auto">
          <a:xfrm>
            <a:off x="350044" y="3005139"/>
            <a:ext cx="4078287" cy="1082675"/>
            <a:chOff x="240" y="2443"/>
            <a:chExt cx="2569" cy="682"/>
          </a:xfrm>
        </p:grpSpPr>
        <p:sp>
          <p:nvSpPr>
            <p:cNvPr id="24623" name="Text Box 11"/>
            <p:cNvSpPr txBox="1">
              <a:spLocks noChangeArrowheads="1"/>
            </p:cNvSpPr>
            <p:nvPr/>
          </p:nvSpPr>
          <p:spPr bwMode="auto">
            <a:xfrm>
              <a:off x="240" y="264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t>则</a:t>
              </a:r>
            </a:p>
          </p:txBody>
        </p:sp>
        <p:graphicFrame>
          <p:nvGraphicFramePr>
            <p:cNvPr id="24588" name="Object 12"/>
            <p:cNvGraphicFramePr>
              <a:graphicFrameLocks noChangeAspect="1"/>
            </p:cNvGraphicFramePr>
            <p:nvPr>
              <p:extLst>
                <p:ext uri="{D42A27DB-BD31-4B8C-83A1-F6EECF244321}">
                  <p14:modId xmlns:p14="http://schemas.microsoft.com/office/powerpoint/2010/main" val="94210980"/>
                </p:ext>
              </p:extLst>
            </p:nvPr>
          </p:nvGraphicFramePr>
          <p:xfrm>
            <a:off x="586" y="2443"/>
            <a:ext cx="2223" cy="682"/>
          </p:xfrm>
          <a:graphic>
            <a:graphicData uri="http://schemas.openxmlformats.org/presentationml/2006/ole">
              <mc:AlternateContent xmlns:mc="http://schemas.openxmlformats.org/markup-compatibility/2006">
                <mc:Choice xmlns:v="urn:schemas-microsoft-com:vml" Requires="v">
                  <p:oleObj spid="_x0000_s62623" name="公式" r:id="rId5" imgW="1193800" imgH="419100" progId="Equation.3">
                    <p:embed/>
                  </p:oleObj>
                </mc:Choice>
                <mc:Fallback>
                  <p:oleObj name="公式" r:id="rId5" imgW="1193800" imgH="4191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 y="2443"/>
                          <a:ext cx="2223" cy="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3"/>
          <p:cNvGrpSpPr>
            <a:grpSpLocks/>
          </p:cNvGrpSpPr>
          <p:nvPr/>
        </p:nvGrpSpPr>
        <p:grpSpPr bwMode="auto">
          <a:xfrm>
            <a:off x="304800" y="5069639"/>
            <a:ext cx="6858000" cy="1422400"/>
            <a:chOff x="240" y="3216"/>
            <a:chExt cx="4320" cy="896"/>
          </a:xfrm>
        </p:grpSpPr>
        <p:sp>
          <p:nvSpPr>
            <p:cNvPr id="24622" name="Rectangle 14"/>
            <p:cNvSpPr>
              <a:spLocks noChangeArrowheads="1"/>
            </p:cNvSpPr>
            <p:nvPr/>
          </p:nvSpPr>
          <p:spPr bwMode="auto">
            <a:xfrm>
              <a:off x="240" y="3216"/>
              <a:ext cx="43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400" dirty="0"/>
                <a:t>计算得棒的速率随时间变化的函数关系为</a:t>
              </a:r>
            </a:p>
          </p:txBody>
        </p:sp>
        <p:graphicFrame>
          <p:nvGraphicFramePr>
            <p:cNvPr id="24587" name="Object 15"/>
            <p:cNvGraphicFramePr>
              <a:graphicFrameLocks noChangeAspect="1"/>
            </p:cNvGraphicFramePr>
            <p:nvPr>
              <p:extLst>
                <p:ext uri="{D42A27DB-BD31-4B8C-83A1-F6EECF244321}">
                  <p14:modId xmlns:p14="http://schemas.microsoft.com/office/powerpoint/2010/main" val="372478379"/>
                </p:ext>
              </p:extLst>
            </p:nvPr>
          </p:nvGraphicFramePr>
          <p:xfrm>
            <a:off x="887" y="3589"/>
            <a:ext cx="2304" cy="523"/>
          </p:xfrm>
          <a:graphic>
            <a:graphicData uri="http://schemas.openxmlformats.org/presentationml/2006/ole">
              <mc:AlternateContent xmlns:mc="http://schemas.openxmlformats.org/markup-compatibility/2006">
                <mc:Choice xmlns:v="urn:schemas-microsoft-com:vml" Requires="v">
                  <p:oleObj spid="_x0000_s62624" name="公式" r:id="rId7" imgW="990170" imgH="266584" progId="Equation.3">
                    <p:embed/>
                  </p:oleObj>
                </mc:Choice>
                <mc:Fallback>
                  <p:oleObj name="公式" r:id="rId7" imgW="990170" imgH="266584"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 y="3589"/>
                          <a:ext cx="2304" cy="5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3" name="Group 16"/>
          <p:cNvGrpSpPr>
            <a:grpSpLocks/>
          </p:cNvGrpSpPr>
          <p:nvPr/>
        </p:nvGrpSpPr>
        <p:grpSpPr bwMode="auto">
          <a:xfrm>
            <a:off x="5334000" y="836712"/>
            <a:ext cx="3200400" cy="3130550"/>
            <a:chOff x="3408" y="2016"/>
            <a:chExt cx="2016" cy="1972"/>
          </a:xfrm>
        </p:grpSpPr>
        <p:grpSp>
          <p:nvGrpSpPr>
            <p:cNvPr id="24596" name="Group 17"/>
            <p:cNvGrpSpPr>
              <a:grpSpLocks/>
            </p:cNvGrpSpPr>
            <p:nvPr/>
          </p:nvGrpSpPr>
          <p:grpSpPr bwMode="auto">
            <a:xfrm>
              <a:off x="4032" y="2832"/>
              <a:ext cx="528" cy="384"/>
              <a:chOff x="4032" y="2832"/>
              <a:chExt cx="528" cy="384"/>
            </a:xfrm>
          </p:grpSpPr>
          <p:sp>
            <p:nvSpPr>
              <p:cNvPr id="24621" name="Line 18"/>
              <p:cNvSpPr>
                <a:spLocks noChangeShapeType="1"/>
              </p:cNvSpPr>
              <p:nvPr/>
            </p:nvSpPr>
            <p:spPr bwMode="auto">
              <a:xfrm flipH="1">
                <a:off x="4080" y="2832"/>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4586" name="Object 19"/>
              <p:cNvGraphicFramePr>
                <a:graphicFrameLocks noChangeAspect="1"/>
              </p:cNvGraphicFramePr>
              <p:nvPr/>
            </p:nvGraphicFramePr>
            <p:xfrm>
              <a:off x="4032" y="2869"/>
              <a:ext cx="301" cy="347"/>
            </p:xfrm>
            <a:graphic>
              <a:graphicData uri="http://schemas.openxmlformats.org/presentationml/2006/ole">
                <mc:AlternateContent xmlns:mc="http://schemas.openxmlformats.org/markup-compatibility/2006">
                  <mc:Choice xmlns:v="urn:schemas-microsoft-com:vml" Requires="v">
                    <p:oleObj spid="_x0000_s62625" name="公式" r:id="rId9" imgW="164957" imgH="190335" progId="Equation.3">
                      <p:embed/>
                    </p:oleObj>
                  </mc:Choice>
                  <mc:Fallback>
                    <p:oleObj name="公式" r:id="rId9" imgW="164957" imgH="190335"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2869"/>
                            <a:ext cx="301"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7" name="Group 20"/>
            <p:cNvGrpSpPr>
              <a:grpSpLocks/>
            </p:cNvGrpSpPr>
            <p:nvPr/>
          </p:nvGrpSpPr>
          <p:grpSpPr bwMode="auto">
            <a:xfrm>
              <a:off x="3408" y="2016"/>
              <a:ext cx="2016" cy="1972"/>
              <a:chOff x="3408" y="2016"/>
              <a:chExt cx="2016" cy="1972"/>
            </a:xfrm>
          </p:grpSpPr>
          <p:sp>
            <p:nvSpPr>
              <p:cNvPr id="24598" name="Rectangle 21"/>
              <p:cNvSpPr>
                <a:spLocks noChangeArrowheads="1"/>
              </p:cNvSpPr>
              <p:nvPr/>
            </p:nvSpPr>
            <p:spPr bwMode="auto">
              <a:xfrm>
                <a:off x="4896" y="2256"/>
                <a:ext cx="96" cy="1200"/>
              </a:xfrm>
              <a:prstGeom prst="rect">
                <a:avLst/>
              </a:prstGeom>
              <a:solidFill>
                <a:srgbClr val="FFD04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4599" name="Line 22"/>
              <p:cNvSpPr>
                <a:spLocks noChangeShapeType="1"/>
              </p:cNvSpPr>
              <p:nvPr/>
            </p:nvSpPr>
            <p:spPr bwMode="auto">
              <a:xfrm flipV="1">
                <a:off x="3552" y="2256"/>
                <a:ext cx="0" cy="43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00" name="Line 23"/>
              <p:cNvSpPr>
                <a:spLocks noChangeShapeType="1"/>
              </p:cNvSpPr>
              <p:nvPr/>
            </p:nvSpPr>
            <p:spPr bwMode="auto">
              <a:xfrm flipV="1">
                <a:off x="3552" y="3072"/>
                <a:ext cx="0" cy="38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01" name="Line 24"/>
              <p:cNvSpPr>
                <a:spLocks noChangeShapeType="1"/>
              </p:cNvSpPr>
              <p:nvPr/>
            </p:nvSpPr>
            <p:spPr bwMode="auto">
              <a:xfrm>
                <a:off x="3552" y="2256"/>
                <a:ext cx="163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02" name="Line 25"/>
              <p:cNvSpPr>
                <a:spLocks noChangeShapeType="1"/>
              </p:cNvSpPr>
              <p:nvPr/>
            </p:nvSpPr>
            <p:spPr bwMode="auto">
              <a:xfrm>
                <a:off x="3552" y="3456"/>
                <a:ext cx="163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03" name="Line 26"/>
              <p:cNvSpPr>
                <a:spLocks noChangeShapeType="1"/>
              </p:cNvSpPr>
              <p:nvPr/>
            </p:nvSpPr>
            <p:spPr bwMode="auto">
              <a:xfrm>
                <a:off x="4560" y="225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04" name="Line 27"/>
              <p:cNvSpPr>
                <a:spLocks noChangeShapeType="1"/>
              </p:cNvSpPr>
              <p:nvPr/>
            </p:nvSpPr>
            <p:spPr bwMode="auto">
              <a:xfrm>
                <a:off x="4656" y="2256"/>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05" name="Line 28"/>
              <p:cNvSpPr>
                <a:spLocks noChangeShapeType="1"/>
              </p:cNvSpPr>
              <p:nvPr/>
            </p:nvSpPr>
            <p:spPr bwMode="auto">
              <a:xfrm>
                <a:off x="4896" y="2256"/>
                <a:ext cx="0" cy="1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06" name="Line 29"/>
              <p:cNvSpPr>
                <a:spLocks noChangeShapeType="1"/>
              </p:cNvSpPr>
              <p:nvPr/>
            </p:nvSpPr>
            <p:spPr bwMode="auto">
              <a:xfrm>
                <a:off x="4992" y="2256"/>
                <a:ext cx="0" cy="1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07" name="Rectangle 30"/>
              <p:cNvSpPr>
                <a:spLocks noChangeArrowheads="1"/>
              </p:cNvSpPr>
              <p:nvPr/>
            </p:nvSpPr>
            <p:spPr bwMode="auto">
              <a:xfrm rot="-2537335">
                <a:off x="4272"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4608" name="Rectangle 31"/>
              <p:cNvSpPr>
                <a:spLocks noChangeArrowheads="1"/>
              </p:cNvSpPr>
              <p:nvPr/>
            </p:nvSpPr>
            <p:spPr bwMode="auto">
              <a:xfrm rot="-2537335">
                <a:off x="3600"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4609" name="Rectangle 32"/>
              <p:cNvSpPr>
                <a:spLocks noChangeArrowheads="1"/>
              </p:cNvSpPr>
              <p:nvPr/>
            </p:nvSpPr>
            <p:spPr bwMode="auto">
              <a:xfrm rot="-2537335">
                <a:off x="5040"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4610" name="Rectangle 33"/>
              <p:cNvSpPr>
                <a:spLocks noChangeArrowheads="1"/>
              </p:cNvSpPr>
              <p:nvPr/>
            </p:nvSpPr>
            <p:spPr bwMode="auto">
              <a:xfrm rot="-2537335">
                <a:off x="4272" y="31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4611" name="Rectangle 34"/>
              <p:cNvSpPr>
                <a:spLocks noChangeArrowheads="1"/>
              </p:cNvSpPr>
              <p:nvPr/>
            </p:nvSpPr>
            <p:spPr bwMode="auto">
              <a:xfrm rot="-2537335">
                <a:off x="3600" y="31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4612" name="Rectangle 35"/>
              <p:cNvSpPr>
                <a:spLocks noChangeArrowheads="1"/>
              </p:cNvSpPr>
              <p:nvPr/>
            </p:nvSpPr>
            <p:spPr bwMode="auto">
              <a:xfrm rot="-2537335">
                <a:off x="5040" y="31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3333CC"/>
                    </a:solidFill>
                  </a:rPr>
                  <a:t>+</a:t>
                </a:r>
              </a:p>
            </p:txBody>
          </p:sp>
          <p:sp>
            <p:nvSpPr>
              <p:cNvPr id="24613" name="Rectangle 36"/>
              <p:cNvSpPr>
                <a:spLocks noChangeArrowheads="1"/>
              </p:cNvSpPr>
              <p:nvPr/>
            </p:nvSpPr>
            <p:spPr bwMode="auto">
              <a:xfrm>
                <a:off x="4560" y="2256"/>
                <a:ext cx="96" cy="1200"/>
              </a:xfrm>
              <a:prstGeom prst="rect">
                <a:avLst/>
              </a:prstGeom>
              <a:gradFill rotWithShape="0">
                <a:gsLst>
                  <a:gs pos="0">
                    <a:srgbClr val="6F5300"/>
                  </a:gs>
                  <a:gs pos="50000">
                    <a:srgbClr val="CC9900"/>
                  </a:gs>
                  <a:gs pos="100000">
                    <a:srgbClr val="6F5300"/>
                  </a:gs>
                </a:gsLst>
                <a:lin ang="0" scaled="1"/>
              </a:gra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4614" name="Line 37"/>
              <p:cNvSpPr>
                <a:spLocks noChangeShapeType="1"/>
              </p:cNvSpPr>
              <p:nvPr/>
            </p:nvSpPr>
            <p:spPr bwMode="auto">
              <a:xfrm>
                <a:off x="3936" y="2976"/>
                <a:ext cx="0" cy="480"/>
              </a:xfrm>
              <a:prstGeom prst="line">
                <a:avLst/>
              </a:prstGeom>
              <a:noFill/>
              <a:ln w="317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24615" name="Line 38"/>
              <p:cNvSpPr>
                <a:spLocks noChangeShapeType="1"/>
              </p:cNvSpPr>
              <p:nvPr/>
            </p:nvSpPr>
            <p:spPr bwMode="auto">
              <a:xfrm flipV="1">
                <a:off x="3936" y="2256"/>
                <a:ext cx="0" cy="384"/>
              </a:xfrm>
              <a:prstGeom prst="line">
                <a:avLst/>
              </a:prstGeom>
              <a:noFill/>
              <a:ln w="317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4578" name="Object 39"/>
              <p:cNvGraphicFramePr>
                <a:graphicFrameLocks noChangeAspect="1"/>
              </p:cNvGraphicFramePr>
              <p:nvPr/>
            </p:nvGraphicFramePr>
            <p:xfrm>
              <a:off x="3877" y="2640"/>
              <a:ext cx="155" cy="311"/>
            </p:xfrm>
            <a:graphic>
              <a:graphicData uri="http://schemas.openxmlformats.org/presentationml/2006/ole">
                <mc:AlternateContent xmlns:mc="http://schemas.openxmlformats.org/markup-compatibility/2006">
                  <mc:Choice xmlns:v="urn:schemas-microsoft-com:vml" Requires="v">
                    <p:oleObj spid="_x0000_s62626" name="公式" r:id="rId11" imgW="88669" imgH="177338" progId="Equation.3">
                      <p:embed/>
                    </p:oleObj>
                  </mc:Choice>
                  <mc:Fallback>
                    <p:oleObj name="公式" r:id="rId11" imgW="88669" imgH="177338" progId="Equation.3">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7" y="2640"/>
                            <a:ext cx="155"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16" name="Line 40"/>
              <p:cNvSpPr>
                <a:spLocks noChangeShapeType="1"/>
              </p:cNvSpPr>
              <p:nvPr/>
            </p:nvSpPr>
            <p:spPr bwMode="auto">
              <a:xfrm>
                <a:off x="4656" y="2832"/>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4579" name="Object 41"/>
              <p:cNvGraphicFramePr>
                <a:graphicFrameLocks noChangeAspect="1"/>
              </p:cNvGraphicFramePr>
              <p:nvPr/>
            </p:nvGraphicFramePr>
            <p:xfrm>
              <a:off x="3600" y="2688"/>
              <a:ext cx="265" cy="288"/>
            </p:xfrm>
            <a:graphic>
              <a:graphicData uri="http://schemas.openxmlformats.org/presentationml/2006/ole">
                <mc:AlternateContent xmlns:mc="http://schemas.openxmlformats.org/markup-compatibility/2006">
                  <mc:Choice xmlns:v="urn:schemas-microsoft-com:vml" Requires="v">
                    <p:oleObj spid="_x0000_s62627" name="公式" r:id="rId13" imgW="152268" imgH="164957" progId="Equation.3">
                      <p:embed/>
                    </p:oleObj>
                  </mc:Choice>
                  <mc:Fallback>
                    <p:oleObj name="公式" r:id="rId13" imgW="152268" imgH="164957" progId="Equation.3">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0" y="2688"/>
                            <a:ext cx="26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2"/>
              <p:cNvGraphicFramePr>
                <a:graphicFrameLocks noChangeAspect="1"/>
              </p:cNvGraphicFramePr>
              <p:nvPr/>
            </p:nvGraphicFramePr>
            <p:xfrm>
              <a:off x="4320" y="2496"/>
              <a:ext cx="214" cy="264"/>
            </p:xfrm>
            <a:graphic>
              <a:graphicData uri="http://schemas.openxmlformats.org/presentationml/2006/ole">
                <mc:AlternateContent xmlns:mc="http://schemas.openxmlformats.org/markup-compatibility/2006">
                  <mc:Choice xmlns:v="urn:schemas-microsoft-com:vml" Requires="v">
                    <p:oleObj spid="_x0000_s62628" name="公式" r:id="rId15" imgW="215619" imgH="266353" progId="Equation.3">
                      <p:embed/>
                    </p:oleObj>
                  </mc:Choice>
                  <mc:Fallback>
                    <p:oleObj name="公式" r:id="rId15" imgW="215619" imgH="266353" progId="Equation.3">
                      <p:embed/>
                      <p:pic>
                        <p:nvPicPr>
                          <p:cNvPr id="0"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2496"/>
                            <a:ext cx="21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43"/>
              <p:cNvGraphicFramePr>
                <a:graphicFrameLocks noChangeAspect="1"/>
              </p:cNvGraphicFramePr>
              <p:nvPr/>
            </p:nvGraphicFramePr>
            <p:xfrm>
              <a:off x="5040" y="2832"/>
              <a:ext cx="222" cy="311"/>
            </p:xfrm>
            <a:graphic>
              <a:graphicData uri="http://schemas.openxmlformats.org/presentationml/2006/ole">
                <mc:AlternateContent xmlns:mc="http://schemas.openxmlformats.org/markup-compatibility/2006">
                  <mc:Choice xmlns:v="urn:schemas-microsoft-com:vml" Requires="v">
                    <p:oleObj spid="_x0000_s62629" name="公式" r:id="rId17" imgW="126725" imgH="177415" progId="Equation.3">
                      <p:embed/>
                    </p:oleObj>
                  </mc:Choice>
                  <mc:Fallback>
                    <p:oleObj name="公式" r:id="rId17" imgW="126725" imgH="177415" progId="Equation.3">
                      <p:embed/>
                      <p:pic>
                        <p:nvPicPr>
                          <p:cNvPr id="0" name="Picture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40" y="2832"/>
                            <a:ext cx="222"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17" name="Rectangle 44"/>
              <p:cNvSpPr>
                <a:spLocks noChangeArrowheads="1"/>
              </p:cNvSpPr>
              <p:nvPr/>
            </p:nvSpPr>
            <p:spPr bwMode="auto">
              <a:xfrm>
                <a:off x="3408" y="2016"/>
                <a:ext cx="2016" cy="196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4618" name="Line 45"/>
              <p:cNvSpPr>
                <a:spLocks noChangeShapeType="1"/>
              </p:cNvSpPr>
              <p:nvPr/>
            </p:nvSpPr>
            <p:spPr bwMode="auto">
              <a:xfrm>
                <a:off x="3552" y="3744"/>
                <a:ext cx="1824"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4582" name="Object 46"/>
              <p:cNvGraphicFramePr>
                <a:graphicFrameLocks noChangeAspect="1"/>
              </p:cNvGraphicFramePr>
              <p:nvPr/>
            </p:nvGraphicFramePr>
            <p:xfrm>
              <a:off x="3456" y="3740"/>
              <a:ext cx="221" cy="244"/>
            </p:xfrm>
            <a:graphic>
              <a:graphicData uri="http://schemas.openxmlformats.org/presentationml/2006/ole">
                <mc:AlternateContent xmlns:mc="http://schemas.openxmlformats.org/markup-compatibility/2006">
                  <mc:Choice xmlns:v="urn:schemas-microsoft-com:vml" Requires="v">
                    <p:oleObj spid="_x0000_s62630" name="公式" r:id="rId19" imgW="126835" imgH="139518" progId="Equation.3">
                      <p:embed/>
                    </p:oleObj>
                  </mc:Choice>
                  <mc:Fallback>
                    <p:oleObj name="公式" r:id="rId19" imgW="126835" imgH="139518" progId="Equation.3">
                      <p:embed/>
                      <p:pic>
                        <p:nvPicPr>
                          <p:cNvPr id="0" name="Picture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56" y="3740"/>
                            <a:ext cx="221"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47"/>
              <p:cNvGraphicFramePr>
                <a:graphicFrameLocks noChangeAspect="1"/>
              </p:cNvGraphicFramePr>
              <p:nvPr/>
            </p:nvGraphicFramePr>
            <p:xfrm>
              <a:off x="5136" y="3744"/>
              <a:ext cx="236" cy="244"/>
            </p:xfrm>
            <a:graphic>
              <a:graphicData uri="http://schemas.openxmlformats.org/presentationml/2006/ole">
                <mc:AlternateContent xmlns:mc="http://schemas.openxmlformats.org/markup-compatibility/2006">
                  <mc:Choice xmlns:v="urn:schemas-microsoft-com:vml" Requires="v">
                    <p:oleObj spid="_x0000_s62631" name="公式" r:id="rId21" imgW="126835" imgH="139518" progId="Equation.3">
                      <p:embed/>
                    </p:oleObj>
                  </mc:Choice>
                  <mc:Fallback>
                    <p:oleObj name="公式" r:id="rId21" imgW="126835" imgH="139518" progId="Equation.3">
                      <p:embed/>
                      <p:pic>
                        <p:nvPicPr>
                          <p:cNvPr id="0" name="Picture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36" y="3744"/>
                            <a:ext cx="236"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19" name="Line 48"/>
              <p:cNvSpPr>
                <a:spLocks noChangeShapeType="1"/>
              </p:cNvSpPr>
              <p:nvPr/>
            </p:nvSpPr>
            <p:spPr bwMode="auto">
              <a:xfrm>
                <a:off x="3552" y="3456"/>
                <a:ext cx="0" cy="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24584" name="Object 49"/>
              <p:cNvGraphicFramePr>
                <a:graphicFrameLocks noChangeAspect="1"/>
              </p:cNvGraphicFramePr>
              <p:nvPr/>
            </p:nvGraphicFramePr>
            <p:xfrm>
              <a:off x="4493" y="3446"/>
              <a:ext cx="307" cy="250"/>
            </p:xfrm>
            <a:graphic>
              <a:graphicData uri="http://schemas.openxmlformats.org/presentationml/2006/ole">
                <mc:AlternateContent xmlns:mc="http://schemas.openxmlformats.org/markup-compatibility/2006">
                  <mc:Choice xmlns:v="urn:schemas-microsoft-com:vml" Requires="v">
                    <p:oleObj spid="_x0000_s62632" name="公式" r:id="rId23" imgW="203024" imgH="164957" progId="Equation.3">
                      <p:embed/>
                    </p:oleObj>
                  </mc:Choice>
                  <mc:Fallback>
                    <p:oleObj name="公式" r:id="rId23" imgW="203024" imgH="164957" progId="Equation.3">
                      <p:embed/>
                      <p:pic>
                        <p:nvPicPr>
                          <p:cNvPr id="0" name="Picture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93" y="3446"/>
                            <a:ext cx="307"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50"/>
              <p:cNvGraphicFramePr>
                <a:graphicFrameLocks noChangeAspect="1"/>
              </p:cNvGraphicFramePr>
              <p:nvPr/>
            </p:nvGraphicFramePr>
            <p:xfrm>
              <a:off x="4561" y="2016"/>
              <a:ext cx="287" cy="288"/>
            </p:xfrm>
            <a:graphic>
              <a:graphicData uri="http://schemas.openxmlformats.org/presentationml/2006/ole">
                <mc:AlternateContent xmlns:mc="http://schemas.openxmlformats.org/markup-compatibility/2006">
                  <mc:Choice xmlns:v="urn:schemas-microsoft-com:vml" Requires="v">
                    <p:oleObj spid="_x0000_s62633" name="公式" r:id="rId25" imgW="177492" imgH="177492" progId="Equation.3">
                      <p:embed/>
                    </p:oleObj>
                  </mc:Choice>
                  <mc:Fallback>
                    <p:oleObj name="公式" r:id="rId25" imgW="177492" imgH="177492" progId="Equation.3">
                      <p:embed/>
                      <p:pic>
                        <p:nvPicPr>
                          <p:cNvPr id="0" name="Picture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61" y="2016"/>
                            <a:ext cx="28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20" name="Rectangle 51"/>
              <p:cNvSpPr>
                <a:spLocks noChangeArrowheads="1"/>
              </p:cNvSpPr>
              <p:nvPr/>
            </p:nvSpPr>
            <p:spPr bwMode="auto">
              <a:xfrm>
                <a:off x="3504" y="2640"/>
                <a:ext cx="96" cy="432"/>
              </a:xfrm>
              <a:prstGeom prst="rect">
                <a:avLst/>
              </a:prstGeom>
              <a:gradFill rotWithShape="0">
                <a:gsLst>
                  <a:gs pos="0">
                    <a:srgbClr val="003366"/>
                  </a:gs>
                  <a:gs pos="50000">
                    <a:srgbClr val="F7F9FA"/>
                  </a:gs>
                  <a:gs pos="100000">
                    <a:srgbClr val="003366"/>
                  </a:gs>
                </a:gsLst>
                <a:lin ang="0" scaled="1"/>
              </a:gradFill>
              <a:ln w="19050">
                <a:solidFill>
                  <a:srgbClr val="0033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grpSp>
      <p:sp>
        <p:nvSpPr>
          <p:cNvPr id="24594" name="AutoShape 52"/>
          <p:cNvSpPr>
            <a:spLocks noChangeArrowheads="1"/>
          </p:cNvSpPr>
          <p:nvPr/>
        </p:nvSpPr>
        <p:spPr bwMode="auto">
          <a:xfrm>
            <a:off x="2124076" y="2248885"/>
            <a:ext cx="360362" cy="576263"/>
          </a:xfrm>
          <a:prstGeom prst="downArrow">
            <a:avLst>
              <a:gd name="adj1" fmla="val 50000"/>
              <a:gd name="adj2" fmla="val 39978"/>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4595" name="AutoShape 53"/>
          <p:cNvSpPr>
            <a:spLocks noChangeArrowheads="1"/>
          </p:cNvSpPr>
          <p:nvPr/>
        </p:nvSpPr>
        <p:spPr bwMode="auto">
          <a:xfrm>
            <a:off x="2125663" y="4129087"/>
            <a:ext cx="358775" cy="720725"/>
          </a:xfrm>
          <a:prstGeom prst="downArrow">
            <a:avLst>
              <a:gd name="adj1" fmla="val 50000"/>
              <a:gd name="adj2" fmla="val 50221"/>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Tree>
    <p:extLst>
      <p:ext uri="{BB962C8B-B14F-4D97-AF65-F5344CB8AC3E}">
        <p14:creationId xmlns:p14="http://schemas.microsoft.com/office/powerpoint/2010/main" val="3246058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228600" y="457200"/>
            <a:ext cx="4630738" cy="5115246"/>
          </a:xfrm>
          <a:prstGeom prst="rect">
            <a:avLst/>
          </a:prstGeom>
          <a:noFill/>
          <a:ln w="9525">
            <a:noFill/>
            <a:miter lim="800000"/>
            <a:headEnd/>
            <a:tailEnd/>
          </a:ln>
          <a:effectLst/>
        </p:spPr>
        <p:txBody>
          <a:bodyPr>
            <a:spAutoFit/>
          </a:bodyPr>
          <a:lstStyle/>
          <a:p>
            <a:pPr algn="just" fontAlgn="auto">
              <a:lnSpc>
                <a:spcPct val="130000"/>
              </a:lnSpc>
              <a:spcBef>
                <a:spcPts val="0"/>
              </a:spcBef>
              <a:spcAft>
                <a:spcPts val="0"/>
              </a:spcAft>
              <a:defRPr/>
            </a:pPr>
            <a:r>
              <a:rPr lang="zh-CN" altLang="en-US" sz="2400" b="0" dirty="0">
                <a:solidFill>
                  <a:srgbClr val="FF0000"/>
                </a:solidFill>
                <a:ea typeface="宋体"/>
                <a:cs typeface="Times New Roman" panose="02020603050405020304" pitchFamily="18" charset="0"/>
              </a:rPr>
              <a:t>例</a:t>
            </a:r>
            <a:r>
              <a:rPr lang="en-US" altLang="zh-CN" sz="2400" b="0" dirty="0">
                <a:solidFill>
                  <a:srgbClr val="FF0000"/>
                </a:solidFill>
                <a:ea typeface="宋体"/>
                <a:cs typeface="Times New Roman" panose="02020603050405020304" pitchFamily="18" charset="0"/>
              </a:rPr>
              <a:t>4</a:t>
            </a:r>
            <a:r>
              <a:rPr lang="zh-CN" altLang="en-US" sz="2400" b="0" dirty="0">
                <a:solidFill>
                  <a:srgbClr val="FF0000"/>
                </a:solidFill>
                <a:ea typeface="宋体"/>
                <a:cs typeface="Times New Roman" panose="02020603050405020304" pitchFamily="18" charset="0"/>
              </a:rPr>
              <a:t>　</a:t>
            </a:r>
            <a:r>
              <a:rPr lang="zh-CN" altLang="en-US" sz="2400" b="0" dirty="0">
                <a:solidFill>
                  <a:prstClr val="black"/>
                </a:solidFill>
                <a:ea typeface="宋体"/>
                <a:cs typeface="Times New Roman" panose="02020603050405020304" pitchFamily="18" charset="0"/>
              </a:rPr>
              <a:t>如图所示，已知导体棒</a:t>
            </a:r>
            <a:r>
              <a:rPr lang="en-US" altLang="zh-CN" sz="2400" b="0" dirty="0" err="1">
                <a:solidFill>
                  <a:prstClr val="black"/>
                </a:solidFill>
                <a:ea typeface="宋体"/>
                <a:cs typeface="Times New Roman" panose="02020603050405020304" pitchFamily="18" charset="0"/>
              </a:rPr>
              <a:t>oa</a:t>
            </a:r>
            <a:r>
              <a:rPr lang="zh-CN" altLang="en-US" sz="2400" b="0" dirty="0">
                <a:solidFill>
                  <a:prstClr val="black"/>
                </a:solidFill>
                <a:ea typeface="宋体"/>
                <a:cs typeface="Times New Roman" panose="02020603050405020304" pitchFamily="18" charset="0"/>
              </a:rPr>
              <a:t>在磁场中以</a:t>
            </a:r>
            <a:r>
              <a:rPr lang="en-US" altLang="zh-CN" sz="2400" b="0" dirty="0" err="1">
                <a:solidFill>
                  <a:prstClr val="black"/>
                </a:solidFill>
                <a:ea typeface="宋体"/>
                <a:cs typeface="Times New Roman" panose="02020603050405020304" pitchFamily="18" charset="0"/>
              </a:rPr>
              <a:t>oo</a:t>
            </a:r>
            <a:r>
              <a:rPr lang="en-US" altLang="zh-CN" sz="2400" b="0" dirty="0">
                <a:solidFill>
                  <a:prstClr val="black"/>
                </a:solidFill>
                <a:ea typeface="宋体"/>
                <a:cs typeface="Times New Roman" panose="02020603050405020304" pitchFamily="18" charset="0"/>
              </a:rPr>
              <a:t>′</a:t>
            </a:r>
            <a:r>
              <a:rPr lang="zh-CN" altLang="en-US" sz="2400" b="0" dirty="0">
                <a:solidFill>
                  <a:prstClr val="black"/>
                </a:solidFill>
                <a:ea typeface="宋体"/>
                <a:cs typeface="Times New Roman" panose="02020603050405020304" pitchFamily="18" charset="0"/>
              </a:rPr>
              <a:t>为轴以角速度</a:t>
            </a:r>
            <a:r>
              <a:rPr lang="zh-CN" altLang="en-US" sz="2400" b="0" i="1" dirty="0">
                <a:solidFill>
                  <a:prstClr val="black"/>
                </a:solidFill>
                <a:ea typeface="宋体"/>
                <a:cs typeface="Times New Roman" panose="02020603050405020304" pitchFamily="18" charset="0"/>
                <a:sym typeface="Symbol" pitchFamily="18" charset="2"/>
              </a:rPr>
              <a:t> </a:t>
            </a:r>
            <a:r>
              <a:rPr lang="zh-CN" altLang="en-US" sz="2400" b="0" dirty="0">
                <a:solidFill>
                  <a:prstClr val="black"/>
                </a:solidFill>
                <a:ea typeface="宋体"/>
                <a:cs typeface="Times New Roman" panose="02020603050405020304" pitchFamily="18" charset="0"/>
                <a:sym typeface="Symbol" pitchFamily="18" charset="2"/>
              </a:rPr>
              <a:t>转动</a:t>
            </a:r>
            <a:r>
              <a:rPr lang="en-US" altLang="zh-CN" sz="2400" b="0" dirty="0">
                <a:solidFill>
                  <a:prstClr val="black"/>
                </a:solidFill>
                <a:ea typeface="宋体"/>
                <a:cs typeface="Times New Roman" panose="02020603050405020304" pitchFamily="18" charset="0"/>
                <a:sym typeface="Symbol" pitchFamily="18" charset="2"/>
              </a:rPr>
              <a:t>,</a:t>
            </a:r>
            <a:r>
              <a:rPr lang="zh-CN" altLang="en-US" sz="2400" b="0" dirty="0">
                <a:solidFill>
                  <a:prstClr val="black"/>
                </a:solidFill>
                <a:ea typeface="宋体"/>
                <a:cs typeface="Times New Roman" panose="02020603050405020304" pitchFamily="18" charset="0"/>
                <a:sym typeface="Symbol" pitchFamily="18" charset="2"/>
              </a:rPr>
              <a:t>设</a:t>
            </a:r>
            <a:r>
              <a:rPr lang="en-US" altLang="zh-CN" sz="2400" b="0" dirty="0" err="1">
                <a:solidFill>
                  <a:prstClr val="black"/>
                </a:solidFill>
                <a:ea typeface="宋体"/>
                <a:cs typeface="Times New Roman" panose="02020603050405020304" pitchFamily="18" charset="0"/>
                <a:sym typeface="Symbol" pitchFamily="18" charset="2"/>
              </a:rPr>
              <a:t>oa</a:t>
            </a:r>
            <a:r>
              <a:rPr lang="zh-CN" altLang="en-US" sz="2400" b="0" dirty="0">
                <a:solidFill>
                  <a:prstClr val="black"/>
                </a:solidFill>
                <a:ea typeface="宋体"/>
                <a:cs typeface="Times New Roman" panose="02020603050405020304" pitchFamily="18" charset="0"/>
              </a:rPr>
              <a:t>与</a:t>
            </a:r>
            <a:r>
              <a:rPr lang="en-US" altLang="zh-CN" sz="2400" b="0" dirty="0" err="1">
                <a:solidFill>
                  <a:prstClr val="black"/>
                </a:solidFill>
                <a:ea typeface="宋体"/>
                <a:cs typeface="Times New Roman" panose="02020603050405020304" pitchFamily="18" charset="0"/>
              </a:rPr>
              <a:t>oo</a:t>
            </a:r>
            <a:r>
              <a:rPr lang="en-US" altLang="zh-CN" sz="2400" b="0" dirty="0">
                <a:solidFill>
                  <a:prstClr val="black"/>
                </a:solidFill>
                <a:ea typeface="宋体"/>
                <a:cs typeface="Times New Roman" panose="02020603050405020304" pitchFamily="18" charset="0"/>
              </a:rPr>
              <a:t>′</a:t>
            </a:r>
            <a:r>
              <a:rPr lang="zh-CN" altLang="en-US" sz="2400" b="0" dirty="0">
                <a:solidFill>
                  <a:prstClr val="black"/>
                </a:solidFill>
                <a:ea typeface="宋体"/>
                <a:cs typeface="Times New Roman" panose="02020603050405020304" pitchFamily="18" charset="0"/>
              </a:rPr>
              <a:t>轴夹角为　，</a:t>
            </a:r>
            <a:r>
              <a:rPr lang="en-US" altLang="zh-CN" sz="2400" b="0" dirty="0" err="1">
                <a:solidFill>
                  <a:prstClr val="black"/>
                </a:solidFill>
                <a:ea typeface="宋体"/>
                <a:cs typeface="Times New Roman" panose="02020603050405020304" pitchFamily="18" charset="0"/>
              </a:rPr>
              <a:t>oa</a:t>
            </a:r>
            <a:r>
              <a:rPr lang="zh-CN" altLang="en-US" sz="2400" b="0" dirty="0">
                <a:solidFill>
                  <a:prstClr val="black"/>
                </a:solidFill>
                <a:ea typeface="宋体"/>
                <a:cs typeface="Times New Roman" panose="02020603050405020304" pitchFamily="18" charset="0"/>
              </a:rPr>
              <a:t>长为</a:t>
            </a:r>
            <a:r>
              <a:rPr lang="en-US" altLang="zh-CN" sz="2400" b="0" dirty="0">
                <a:solidFill>
                  <a:prstClr val="black"/>
                </a:solidFill>
                <a:ea typeface="宋体"/>
                <a:cs typeface="Times New Roman" panose="02020603050405020304" pitchFamily="18" charset="0"/>
              </a:rPr>
              <a:t>L</a:t>
            </a:r>
            <a:r>
              <a:rPr lang="zh-CN" altLang="en-US" sz="2400" b="0" dirty="0">
                <a:solidFill>
                  <a:prstClr val="black"/>
                </a:solidFill>
                <a:ea typeface="宋体"/>
                <a:cs typeface="Times New Roman" panose="02020603050405020304" pitchFamily="18" charset="0"/>
              </a:rPr>
              <a:t>，已知</a:t>
            </a:r>
            <a:r>
              <a:rPr lang="en-US" altLang="zh-CN" sz="2400" b="0" dirty="0" err="1">
                <a:solidFill>
                  <a:prstClr val="black"/>
                </a:solidFill>
                <a:ea typeface="宋体"/>
                <a:cs typeface="Times New Roman" panose="02020603050405020304" pitchFamily="18" charset="0"/>
              </a:rPr>
              <a:t>B,a</a:t>
            </a:r>
            <a:r>
              <a:rPr lang="en-US" altLang="zh-CN" sz="2400" b="0" dirty="0">
                <a:solidFill>
                  <a:prstClr val="black"/>
                </a:solidFill>
                <a:ea typeface="宋体"/>
                <a:cs typeface="Times New Roman" panose="02020603050405020304" pitchFamily="18" charset="0"/>
              </a:rPr>
              <a:t>’</a:t>
            </a:r>
            <a:r>
              <a:rPr lang="zh-CN" altLang="en-US" sz="2400" b="0" dirty="0">
                <a:solidFill>
                  <a:prstClr val="black"/>
                </a:solidFill>
                <a:ea typeface="宋体"/>
                <a:cs typeface="Times New Roman" panose="02020603050405020304" pitchFamily="18" charset="0"/>
              </a:rPr>
              <a:t>为棒的中点。</a:t>
            </a:r>
          </a:p>
          <a:p>
            <a:pPr algn="just" fontAlgn="auto">
              <a:lnSpc>
                <a:spcPct val="105000"/>
              </a:lnSpc>
              <a:spcBef>
                <a:spcPts val="0"/>
              </a:spcBef>
              <a:spcAft>
                <a:spcPts val="0"/>
              </a:spcAft>
              <a:defRPr/>
            </a:pPr>
            <a:r>
              <a:rPr lang="zh-CN" altLang="en-US" sz="2400" b="0" dirty="0">
                <a:solidFill>
                  <a:prstClr val="black"/>
                </a:solidFill>
                <a:ea typeface="宋体"/>
                <a:cs typeface="Times New Roman" panose="02020603050405020304" pitchFamily="18" charset="0"/>
              </a:rPr>
              <a:t>求</a:t>
            </a:r>
            <a:r>
              <a:rPr lang="zh-CN" altLang="en-US" sz="2400" b="0" dirty="0">
                <a:solidFill>
                  <a:prstClr val="black"/>
                </a:solidFill>
                <a:ea typeface="宋体"/>
                <a:cs typeface="Times New Roman" panose="02020603050405020304" pitchFamily="18" charset="0"/>
                <a:sym typeface="Wingdings" pitchFamily="2" charset="2"/>
              </a:rPr>
              <a:t>：</a:t>
            </a:r>
          </a:p>
          <a:p>
            <a:pPr algn="just" fontAlgn="auto">
              <a:lnSpc>
                <a:spcPct val="105000"/>
              </a:lnSpc>
              <a:spcBef>
                <a:spcPts val="0"/>
              </a:spcBef>
              <a:spcAft>
                <a:spcPts val="0"/>
              </a:spcAft>
              <a:defRPr/>
            </a:pPr>
            <a:endParaRPr lang="zh-CN" altLang="en-US" sz="2400" b="0" dirty="0">
              <a:solidFill>
                <a:prstClr val="black"/>
              </a:solidFill>
              <a:ea typeface="黑体" pitchFamily="49" charset="-122"/>
              <a:cs typeface="Times New Roman" panose="02020603050405020304" pitchFamily="18" charset="0"/>
              <a:sym typeface="Wingdings" pitchFamily="2" charset="2"/>
            </a:endParaRPr>
          </a:p>
          <a:p>
            <a:pPr algn="just" fontAlgn="auto">
              <a:lnSpc>
                <a:spcPct val="105000"/>
              </a:lnSpc>
              <a:spcBef>
                <a:spcPts val="0"/>
              </a:spcBef>
              <a:spcAft>
                <a:spcPts val="0"/>
              </a:spcAft>
              <a:defRPr/>
            </a:pPr>
            <a:r>
              <a:rPr lang="zh-CN" altLang="en-US" sz="2400" b="0" dirty="0">
                <a:solidFill>
                  <a:prstClr val="black"/>
                </a:solidFill>
                <a:ea typeface="宋体"/>
                <a:cs typeface="Times New Roman" panose="02020603050405020304" pitchFamily="18" charset="0"/>
                <a:sym typeface="Wingdings" pitchFamily="2" charset="2"/>
              </a:rPr>
              <a:t>①　棒</a:t>
            </a:r>
            <a:r>
              <a:rPr lang="en-US" altLang="zh-CN" sz="2400" b="0" dirty="0" err="1">
                <a:solidFill>
                  <a:prstClr val="black"/>
                </a:solidFill>
                <a:ea typeface="宋体"/>
                <a:cs typeface="Times New Roman" panose="02020603050405020304" pitchFamily="18" charset="0"/>
                <a:sym typeface="Wingdings" pitchFamily="2" charset="2"/>
              </a:rPr>
              <a:t>oa</a:t>
            </a:r>
            <a:r>
              <a:rPr lang="zh-CN" altLang="en-US" sz="2400" b="0" dirty="0">
                <a:solidFill>
                  <a:prstClr val="black"/>
                </a:solidFill>
                <a:ea typeface="宋体"/>
                <a:cs typeface="Times New Roman" panose="02020603050405020304" pitchFamily="18" charset="0"/>
              </a:rPr>
              <a:t>的电动势</a:t>
            </a:r>
          </a:p>
          <a:p>
            <a:pPr algn="just" fontAlgn="auto">
              <a:lnSpc>
                <a:spcPct val="105000"/>
              </a:lnSpc>
              <a:spcBef>
                <a:spcPts val="0"/>
              </a:spcBef>
              <a:spcAft>
                <a:spcPts val="0"/>
              </a:spcAft>
              <a:defRPr/>
            </a:pPr>
            <a:endParaRPr lang="zh-CN" altLang="en-US" sz="2400" b="0" dirty="0">
              <a:solidFill>
                <a:prstClr val="black"/>
              </a:solidFill>
              <a:ea typeface="宋体"/>
              <a:cs typeface="Times New Roman" panose="02020603050405020304" pitchFamily="18" charset="0"/>
              <a:sym typeface="Wingdings" pitchFamily="2" charset="2"/>
            </a:endParaRPr>
          </a:p>
          <a:p>
            <a:pPr algn="just" fontAlgn="auto">
              <a:lnSpc>
                <a:spcPct val="105000"/>
              </a:lnSpc>
              <a:spcBef>
                <a:spcPts val="0"/>
              </a:spcBef>
              <a:spcAft>
                <a:spcPts val="0"/>
              </a:spcAft>
              <a:defRPr/>
            </a:pPr>
            <a:r>
              <a:rPr lang="zh-CN" altLang="en-US" sz="2400" b="0" dirty="0">
                <a:solidFill>
                  <a:prstClr val="black"/>
                </a:solidFill>
                <a:ea typeface="宋体"/>
                <a:cs typeface="Times New Roman" panose="02020603050405020304" pitchFamily="18" charset="0"/>
                <a:sym typeface="Wingdings" pitchFamily="2" charset="2"/>
              </a:rPr>
              <a:t>②</a:t>
            </a:r>
          </a:p>
          <a:p>
            <a:pPr algn="just" fontAlgn="auto">
              <a:lnSpc>
                <a:spcPct val="105000"/>
              </a:lnSpc>
              <a:spcBef>
                <a:spcPts val="0"/>
              </a:spcBef>
              <a:spcAft>
                <a:spcPts val="0"/>
              </a:spcAft>
              <a:defRPr/>
            </a:pPr>
            <a:endParaRPr lang="zh-CN" altLang="en-US" sz="2400" b="0" dirty="0">
              <a:solidFill>
                <a:prstClr val="black"/>
              </a:solidFill>
              <a:ea typeface="宋体"/>
              <a:cs typeface="Times New Roman" panose="02020603050405020304" pitchFamily="18" charset="0"/>
              <a:sym typeface="Wingdings" pitchFamily="2" charset="2"/>
            </a:endParaRPr>
          </a:p>
          <a:p>
            <a:pPr algn="just" fontAlgn="auto">
              <a:lnSpc>
                <a:spcPct val="105000"/>
              </a:lnSpc>
              <a:spcBef>
                <a:spcPts val="0"/>
              </a:spcBef>
              <a:spcAft>
                <a:spcPts val="0"/>
              </a:spcAft>
              <a:defRPr/>
            </a:pPr>
            <a:r>
              <a:rPr lang="zh-CN" altLang="en-US" sz="2400" b="0" dirty="0">
                <a:solidFill>
                  <a:prstClr val="black"/>
                </a:solidFill>
                <a:ea typeface="宋体"/>
                <a:cs typeface="Times New Roman" panose="02020603050405020304" pitchFamily="18" charset="0"/>
                <a:sym typeface="Wingdings" pitchFamily="2" charset="2"/>
              </a:rPr>
              <a:t>③　假定为三角形导体回路，求</a:t>
            </a:r>
            <a:endParaRPr lang="zh-CN" altLang="en-US" sz="2400" b="0" dirty="0">
              <a:solidFill>
                <a:prstClr val="black"/>
              </a:solidFill>
              <a:ea typeface="楷体" pitchFamily="49" charset="-122"/>
              <a:cs typeface="Times New Roman" panose="02020603050405020304" pitchFamily="18" charset="0"/>
              <a:sym typeface="Wingdings" pitchFamily="2" charset="2"/>
            </a:endParaRPr>
          </a:p>
          <a:p>
            <a:pPr algn="just" fontAlgn="auto">
              <a:lnSpc>
                <a:spcPct val="105000"/>
              </a:lnSpc>
              <a:spcBef>
                <a:spcPts val="0"/>
              </a:spcBef>
              <a:spcAft>
                <a:spcPts val="0"/>
              </a:spcAft>
              <a:defRPr/>
            </a:pPr>
            <a:endParaRPr lang="en-US" altLang="zh-CN" sz="2400" b="0" dirty="0">
              <a:solidFill>
                <a:prstClr val="black"/>
              </a:solidFill>
              <a:ea typeface="楷体" pitchFamily="49" charset="-122"/>
              <a:cs typeface="Times New Roman" panose="02020603050405020304" pitchFamily="18" charset="0"/>
            </a:endParaRPr>
          </a:p>
        </p:txBody>
      </p:sp>
      <p:grpSp>
        <p:nvGrpSpPr>
          <p:cNvPr id="25609" name="Group 17"/>
          <p:cNvGrpSpPr>
            <a:grpSpLocks/>
          </p:cNvGrpSpPr>
          <p:nvPr/>
        </p:nvGrpSpPr>
        <p:grpSpPr bwMode="auto">
          <a:xfrm>
            <a:off x="5724525" y="692150"/>
            <a:ext cx="1800225" cy="4176713"/>
            <a:chOff x="3606" y="436"/>
            <a:chExt cx="1134" cy="2631"/>
          </a:xfrm>
        </p:grpSpPr>
        <p:grpSp>
          <p:nvGrpSpPr>
            <p:cNvPr id="25614" name="Group 11"/>
            <p:cNvGrpSpPr>
              <a:grpSpLocks/>
            </p:cNvGrpSpPr>
            <p:nvPr/>
          </p:nvGrpSpPr>
          <p:grpSpPr bwMode="auto">
            <a:xfrm>
              <a:off x="3606" y="845"/>
              <a:ext cx="1134" cy="1996"/>
              <a:chOff x="3560" y="482"/>
              <a:chExt cx="1134" cy="1996"/>
            </a:xfrm>
          </p:grpSpPr>
          <p:sp>
            <p:nvSpPr>
              <p:cNvPr id="25619" name="Line 6"/>
              <p:cNvSpPr>
                <a:spLocks noChangeShapeType="1"/>
              </p:cNvSpPr>
              <p:nvPr/>
            </p:nvSpPr>
            <p:spPr bwMode="auto">
              <a:xfrm flipV="1">
                <a:off x="3560"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5620" name="Line 7"/>
              <p:cNvSpPr>
                <a:spLocks noChangeShapeType="1"/>
              </p:cNvSpPr>
              <p:nvPr/>
            </p:nvSpPr>
            <p:spPr bwMode="auto">
              <a:xfrm flipV="1">
                <a:off x="3833"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5621" name="Line 8"/>
              <p:cNvSpPr>
                <a:spLocks noChangeShapeType="1"/>
              </p:cNvSpPr>
              <p:nvPr/>
            </p:nvSpPr>
            <p:spPr bwMode="auto">
              <a:xfrm flipV="1">
                <a:off x="4150"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5622" name="Line 9"/>
              <p:cNvSpPr>
                <a:spLocks noChangeShapeType="1"/>
              </p:cNvSpPr>
              <p:nvPr/>
            </p:nvSpPr>
            <p:spPr bwMode="auto">
              <a:xfrm flipV="1">
                <a:off x="4694"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5623" name="Line 10"/>
              <p:cNvSpPr>
                <a:spLocks noChangeShapeType="1"/>
              </p:cNvSpPr>
              <p:nvPr/>
            </p:nvSpPr>
            <p:spPr bwMode="auto">
              <a:xfrm flipV="1">
                <a:off x="4422"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sp>
          <p:nvSpPr>
            <p:cNvPr id="25615" name="Rectangle 12"/>
            <p:cNvSpPr>
              <a:spLocks noChangeArrowheads="1"/>
            </p:cNvSpPr>
            <p:nvPr/>
          </p:nvSpPr>
          <p:spPr bwMode="auto">
            <a:xfrm rot="-2804142">
              <a:off x="3573" y="1739"/>
              <a:ext cx="1288" cy="44"/>
            </a:xfrm>
            <a:prstGeom prst="rect">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5616" name="Line 13"/>
            <p:cNvSpPr>
              <a:spLocks noChangeShapeType="1"/>
            </p:cNvSpPr>
            <p:nvPr/>
          </p:nvSpPr>
          <p:spPr bwMode="auto">
            <a:xfrm>
              <a:off x="3742" y="709"/>
              <a:ext cx="0" cy="2358"/>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5617" name="AutoShape 15"/>
            <p:cNvSpPr>
              <a:spLocks noChangeArrowheads="1"/>
            </p:cNvSpPr>
            <p:nvPr/>
          </p:nvSpPr>
          <p:spPr bwMode="auto">
            <a:xfrm>
              <a:off x="4059" y="572"/>
              <a:ext cx="318" cy="136"/>
            </a:xfrm>
            <a:prstGeom prst="curvedUpArrow">
              <a:avLst>
                <a:gd name="adj1" fmla="val 46765"/>
                <a:gd name="adj2" fmla="val 93529"/>
                <a:gd name="adj3" fmla="val 33333"/>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5618" name="Rectangle 16"/>
            <p:cNvSpPr>
              <a:spLocks noChangeArrowheads="1"/>
            </p:cNvSpPr>
            <p:nvPr/>
          </p:nvSpPr>
          <p:spPr bwMode="auto">
            <a:xfrm>
              <a:off x="4468" y="436"/>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i="1">
                  <a:sym typeface="Symbol" pitchFamily="18" charset="2"/>
                </a:rPr>
                <a:t></a:t>
              </a:r>
            </a:p>
          </p:txBody>
        </p:sp>
      </p:grpSp>
      <p:graphicFrame>
        <p:nvGraphicFramePr>
          <p:cNvPr id="25602" name="Object 29"/>
          <p:cNvGraphicFramePr>
            <a:graphicFrameLocks noChangeAspect="1"/>
          </p:cNvGraphicFramePr>
          <p:nvPr>
            <p:extLst>
              <p:ext uri="{D42A27DB-BD31-4B8C-83A1-F6EECF244321}">
                <p14:modId xmlns:p14="http://schemas.microsoft.com/office/powerpoint/2010/main" val="3047961192"/>
              </p:ext>
            </p:extLst>
          </p:nvPr>
        </p:nvGraphicFramePr>
        <p:xfrm>
          <a:off x="4602957" y="4580731"/>
          <a:ext cx="512762" cy="576263"/>
        </p:xfrm>
        <a:graphic>
          <a:graphicData uri="http://schemas.openxmlformats.org/presentationml/2006/ole">
            <mc:AlternateContent xmlns:mc="http://schemas.openxmlformats.org/markup-compatibility/2006">
              <mc:Choice xmlns:v="urn:schemas-microsoft-com:vml" Requires="v">
                <p:oleObj spid="_x0000_s63568" name="Equation" r:id="rId3" imgW="203112" imgH="228501" progId="Equation.DSMT4">
                  <p:embed/>
                </p:oleObj>
              </mc:Choice>
              <mc:Fallback>
                <p:oleObj name="Equation" r:id="rId3" imgW="203112" imgH="228501"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957" y="4580731"/>
                        <a:ext cx="51276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30"/>
          <p:cNvGraphicFramePr>
            <a:graphicFrameLocks noChangeAspect="1"/>
          </p:cNvGraphicFramePr>
          <p:nvPr>
            <p:extLst>
              <p:ext uri="{D42A27DB-BD31-4B8C-83A1-F6EECF244321}">
                <p14:modId xmlns:p14="http://schemas.microsoft.com/office/powerpoint/2010/main" val="1386270735"/>
              </p:ext>
            </p:extLst>
          </p:nvPr>
        </p:nvGraphicFramePr>
        <p:xfrm>
          <a:off x="2843808" y="3087889"/>
          <a:ext cx="451665" cy="476111"/>
        </p:xfrm>
        <a:graphic>
          <a:graphicData uri="http://schemas.openxmlformats.org/presentationml/2006/ole">
            <mc:AlternateContent xmlns:mc="http://schemas.openxmlformats.org/markup-compatibility/2006">
              <mc:Choice xmlns:v="urn:schemas-microsoft-com:vml" Requires="v">
                <p:oleObj spid="_x0000_s63569" name="Equation" r:id="rId5" imgW="215806" imgH="228501" progId="Equation.DSMT4">
                  <p:embed/>
                </p:oleObj>
              </mc:Choice>
              <mc:Fallback>
                <p:oleObj name="Equation" r:id="rId5" imgW="215806" imgH="228501"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3087889"/>
                        <a:ext cx="451665" cy="476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31"/>
          <p:cNvGraphicFramePr>
            <a:graphicFrameLocks noChangeAspect="1"/>
          </p:cNvGraphicFramePr>
          <p:nvPr/>
        </p:nvGraphicFramePr>
        <p:xfrm>
          <a:off x="1716088" y="3860800"/>
          <a:ext cx="609600" cy="576263"/>
        </p:xfrm>
        <a:graphic>
          <a:graphicData uri="http://schemas.openxmlformats.org/presentationml/2006/ole">
            <mc:AlternateContent xmlns:mc="http://schemas.openxmlformats.org/markup-compatibility/2006">
              <mc:Choice xmlns:v="urn:schemas-microsoft-com:vml" Requires="v">
                <p:oleObj spid="_x0000_s63570" name="Equation" r:id="rId7" imgW="241300" imgH="228600" progId="Equation.DSMT4">
                  <p:embed/>
                </p:oleObj>
              </mc:Choice>
              <mc:Fallback>
                <p:oleObj name="Equation" r:id="rId7" imgW="241300" imgH="22860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6088" y="3860800"/>
                        <a:ext cx="6096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Object 32"/>
          <p:cNvGraphicFramePr>
            <a:graphicFrameLocks noChangeAspect="1"/>
          </p:cNvGraphicFramePr>
          <p:nvPr/>
        </p:nvGraphicFramePr>
        <p:xfrm>
          <a:off x="971550" y="3860800"/>
          <a:ext cx="576263" cy="576263"/>
        </p:xfrm>
        <a:graphic>
          <a:graphicData uri="http://schemas.openxmlformats.org/presentationml/2006/ole">
            <mc:AlternateContent xmlns:mc="http://schemas.openxmlformats.org/markup-compatibility/2006">
              <mc:Choice xmlns:v="urn:schemas-microsoft-com:vml" Requires="v">
                <p:oleObj spid="_x0000_s63571" name="Equation" r:id="rId9" imgW="228600" imgH="228600" progId="Equation.DSMT4">
                  <p:embed/>
                </p:oleObj>
              </mc:Choice>
              <mc:Fallback>
                <p:oleObj name="Equation" r:id="rId9" imgW="228600" imgH="228600" progId="Equation.DSMT4">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860800"/>
                        <a:ext cx="57626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6" name="Object 36"/>
          <p:cNvGraphicFramePr>
            <a:graphicFrameLocks noChangeAspect="1"/>
          </p:cNvGraphicFramePr>
          <p:nvPr/>
        </p:nvGraphicFramePr>
        <p:xfrm>
          <a:off x="5929313" y="2857500"/>
          <a:ext cx="257175" cy="360363"/>
        </p:xfrm>
        <a:graphic>
          <a:graphicData uri="http://schemas.openxmlformats.org/presentationml/2006/ole">
            <mc:AlternateContent xmlns:mc="http://schemas.openxmlformats.org/markup-compatibility/2006">
              <mc:Choice xmlns:v="urn:schemas-microsoft-com:vml" Requires="v">
                <p:oleObj spid="_x0000_s63572" name="Equation" r:id="rId11" imgW="126725" imgH="177415" progId="Equation.DSMT4">
                  <p:embed/>
                </p:oleObj>
              </mc:Choice>
              <mc:Fallback>
                <p:oleObj name="Equation" r:id="rId11" imgW="126725" imgH="177415" progId="Equation.DSMT4">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29313" y="2857500"/>
                        <a:ext cx="2571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7" name="Object 37"/>
          <p:cNvGraphicFramePr>
            <a:graphicFrameLocks noChangeAspect="1"/>
          </p:cNvGraphicFramePr>
          <p:nvPr>
            <p:extLst>
              <p:ext uri="{D42A27DB-BD31-4B8C-83A1-F6EECF244321}">
                <p14:modId xmlns:p14="http://schemas.microsoft.com/office/powerpoint/2010/main" val="1897178518"/>
              </p:ext>
            </p:extLst>
          </p:nvPr>
        </p:nvGraphicFramePr>
        <p:xfrm>
          <a:off x="2987824" y="1550194"/>
          <a:ext cx="231321" cy="323850"/>
        </p:xfrm>
        <a:graphic>
          <a:graphicData uri="http://schemas.openxmlformats.org/presentationml/2006/ole">
            <mc:AlternateContent xmlns:mc="http://schemas.openxmlformats.org/markup-compatibility/2006">
              <mc:Choice xmlns:v="urn:schemas-microsoft-com:vml" Requires="v">
                <p:oleObj spid="_x0000_s63573" name="Equation" r:id="rId13" imgW="126725" imgH="177415" progId="Equation.DSMT4">
                  <p:embed/>
                </p:oleObj>
              </mc:Choice>
              <mc:Fallback>
                <p:oleObj name="Equation" r:id="rId13" imgW="126725" imgH="177415"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1550194"/>
                        <a:ext cx="231321"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0" name="TextBox 24"/>
          <p:cNvSpPr txBox="1">
            <a:spLocks noChangeArrowheads="1"/>
          </p:cNvSpPr>
          <p:nvPr/>
        </p:nvSpPr>
        <p:spPr bwMode="auto">
          <a:xfrm>
            <a:off x="5715000" y="3429000"/>
            <a:ext cx="50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o</a:t>
            </a:r>
            <a:endParaRPr lang="zh-CN" altLang="en-US"/>
          </a:p>
        </p:txBody>
      </p:sp>
      <p:sp>
        <p:nvSpPr>
          <p:cNvPr id="25611" name="TextBox 25"/>
          <p:cNvSpPr txBox="1">
            <a:spLocks noChangeArrowheads="1"/>
          </p:cNvSpPr>
          <p:nvPr/>
        </p:nvSpPr>
        <p:spPr bwMode="auto">
          <a:xfrm>
            <a:off x="5786438" y="5715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o’</a:t>
            </a:r>
            <a:endParaRPr lang="zh-CN" altLang="en-US"/>
          </a:p>
        </p:txBody>
      </p:sp>
      <p:sp>
        <p:nvSpPr>
          <p:cNvPr id="25612" name="TextBox 26"/>
          <p:cNvSpPr txBox="1">
            <a:spLocks noChangeArrowheads="1"/>
          </p:cNvSpPr>
          <p:nvPr/>
        </p:nvSpPr>
        <p:spPr bwMode="auto">
          <a:xfrm>
            <a:off x="7215188" y="1643063"/>
            <a:ext cx="500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a</a:t>
            </a:r>
            <a:endParaRPr lang="zh-CN" altLang="en-US"/>
          </a:p>
        </p:txBody>
      </p:sp>
      <p:sp>
        <p:nvSpPr>
          <p:cNvPr id="25613" name="TextBox 26"/>
          <p:cNvSpPr txBox="1">
            <a:spLocks noChangeArrowheads="1"/>
          </p:cNvSpPr>
          <p:nvPr/>
        </p:nvSpPr>
        <p:spPr bwMode="auto">
          <a:xfrm>
            <a:off x="6643688" y="2643188"/>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a’</a:t>
            </a:r>
            <a:endParaRPr lang="zh-CN" altLang="en-US"/>
          </a:p>
        </p:txBody>
      </p:sp>
    </p:spTree>
    <p:extLst>
      <p:ext uri="{BB962C8B-B14F-4D97-AF65-F5344CB8AC3E}">
        <p14:creationId xmlns:p14="http://schemas.microsoft.com/office/powerpoint/2010/main" val="2600400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15"/>
          <p:cNvGraphicFramePr>
            <a:graphicFrameLocks noChangeAspect="1"/>
          </p:cNvGraphicFramePr>
          <p:nvPr/>
        </p:nvGraphicFramePr>
        <p:xfrm>
          <a:off x="3779838" y="1196975"/>
          <a:ext cx="4465637" cy="2189163"/>
        </p:xfrm>
        <a:graphic>
          <a:graphicData uri="http://schemas.openxmlformats.org/presentationml/2006/ole">
            <mc:AlternateContent xmlns:mc="http://schemas.openxmlformats.org/markup-compatibility/2006">
              <mc:Choice xmlns:v="urn:schemas-microsoft-com:vml" Requires="v">
                <p:oleObj spid="_x0000_s64566" name="Equation" r:id="rId3" imgW="2209800" imgH="1079500" progId="Equation.DSMT4">
                  <p:embed/>
                </p:oleObj>
              </mc:Choice>
              <mc:Fallback>
                <p:oleObj name="Equation" r:id="rId3" imgW="2209800" imgH="10795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196975"/>
                        <a:ext cx="4465637" cy="218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Text Box 67"/>
          <p:cNvSpPr txBox="1">
            <a:spLocks noChangeArrowheads="1"/>
          </p:cNvSpPr>
          <p:nvPr/>
        </p:nvSpPr>
        <p:spPr bwMode="auto">
          <a:xfrm>
            <a:off x="2700338" y="404813"/>
            <a:ext cx="3671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zh-CN" altLang="en-US" sz="3200">
                <a:sym typeface="Symbol" pitchFamily="18" charset="2"/>
              </a:rPr>
              <a:t>解：</a:t>
            </a:r>
            <a:endParaRPr lang="zh-CN" altLang="en-US" sz="3200"/>
          </a:p>
        </p:txBody>
      </p:sp>
      <p:sp>
        <p:nvSpPr>
          <p:cNvPr id="26631" name="Rectangle 68"/>
          <p:cNvSpPr>
            <a:spLocks noChangeArrowheads="1"/>
          </p:cNvSpPr>
          <p:nvPr/>
        </p:nvSpPr>
        <p:spPr bwMode="auto">
          <a:xfrm>
            <a:off x="2916238" y="126841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ym typeface="Wingdings" pitchFamily="2" charset="2"/>
              </a:rPr>
              <a:t>①</a:t>
            </a:r>
          </a:p>
        </p:txBody>
      </p:sp>
      <p:sp>
        <p:nvSpPr>
          <p:cNvPr id="26632" name="Rectangle 69"/>
          <p:cNvSpPr>
            <a:spLocks noChangeArrowheads="1"/>
          </p:cNvSpPr>
          <p:nvPr/>
        </p:nvSpPr>
        <p:spPr bwMode="auto">
          <a:xfrm>
            <a:off x="2916238" y="3429000"/>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ym typeface="Wingdings" pitchFamily="2" charset="2"/>
              </a:rPr>
              <a:t>②</a:t>
            </a:r>
          </a:p>
        </p:txBody>
      </p:sp>
      <p:graphicFrame>
        <p:nvGraphicFramePr>
          <p:cNvPr id="26627" name="Object 70"/>
          <p:cNvGraphicFramePr>
            <a:graphicFrameLocks noChangeAspect="1"/>
          </p:cNvGraphicFramePr>
          <p:nvPr/>
        </p:nvGraphicFramePr>
        <p:xfrm>
          <a:off x="3563938" y="3716338"/>
          <a:ext cx="4953000" cy="1647825"/>
        </p:xfrm>
        <a:graphic>
          <a:graphicData uri="http://schemas.openxmlformats.org/presentationml/2006/ole">
            <mc:AlternateContent xmlns:mc="http://schemas.openxmlformats.org/markup-compatibility/2006">
              <mc:Choice xmlns:v="urn:schemas-microsoft-com:vml" Requires="v">
                <p:oleObj spid="_x0000_s64567" name="Equation" r:id="rId5" imgW="2451100" imgH="812800" progId="Equation.DSMT4">
                  <p:embed/>
                </p:oleObj>
              </mc:Choice>
              <mc:Fallback>
                <p:oleObj name="Equation" r:id="rId5" imgW="2451100" imgH="8128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716338"/>
                        <a:ext cx="4953000" cy="164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3" name="Rectangle 71"/>
          <p:cNvSpPr>
            <a:spLocks noChangeArrowheads="1"/>
          </p:cNvSpPr>
          <p:nvPr/>
        </p:nvSpPr>
        <p:spPr bwMode="auto">
          <a:xfrm>
            <a:off x="2916238" y="551656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ym typeface="Wingdings" pitchFamily="2" charset="2"/>
              </a:rPr>
              <a:t>③</a:t>
            </a:r>
          </a:p>
        </p:txBody>
      </p:sp>
      <p:sp>
        <p:nvSpPr>
          <p:cNvPr id="26634" name="Text Box 72"/>
          <p:cNvSpPr txBox="1">
            <a:spLocks noChangeArrowheads="1"/>
          </p:cNvSpPr>
          <p:nvPr/>
        </p:nvSpPr>
        <p:spPr bwMode="auto">
          <a:xfrm>
            <a:off x="3635375" y="5516563"/>
            <a:ext cx="4824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spcBef>
                <a:spcPts val="0"/>
              </a:spcBef>
              <a:spcAft>
                <a:spcPts val="0"/>
              </a:spcAft>
            </a:pPr>
            <a:r>
              <a:rPr lang="zh-CN" altLang="en-US">
                <a:ea typeface="楷体" pitchFamily="49" charset="-122"/>
                <a:sym typeface="Symbol" pitchFamily="18" charset="2"/>
              </a:rPr>
              <a:t>任意时刻穿过线圈的磁通量恒为０，所以</a:t>
            </a:r>
            <a:endParaRPr lang="zh-CN" altLang="en-US">
              <a:ea typeface="楷体" pitchFamily="49" charset="-122"/>
            </a:endParaRPr>
          </a:p>
        </p:txBody>
      </p:sp>
      <p:graphicFrame>
        <p:nvGraphicFramePr>
          <p:cNvPr id="26628" name="Object 73"/>
          <p:cNvGraphicFramePr>
            <a:graphicFrameLocks noChangeAspect="1"/>
          </p:cNvGraphicFramePr>
          <p:nvPr/>
        </p:nvGraphicFramePr>
        <p:xfrm>
          <a:off x="6084888" y="5949950"/>
          <a:ext cx="1120775" cy="576263"/>
        </p:xfrm>
        <a:graphic>
          <a:graphicData uri="http://schemas.openxmlformats.org/presentationml/2006/ole">
            <mc:AlternateContent xmlns:mc="http://schemas.openxmlformats.org/markup-compatibility/2006">
              <mc:Choice xmlns:v="urn:schemas-microsoft-com:vml" Requires="v">
                <p:oleObj spid="_x0000_s64568" name="Equation" r:id="rId7" imgW="444307" imgH="228501" progId="Equation.DSMT4">
                  <p:embed/>
                </p:oleObj>
              </mc:Choice>
              <mc:Fallback>
                <p:oleObj name="Equation" r:id="rId7" imgW="444307" imgH="228501"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5949950"/>
                        <a:ext cx="11207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35" name="Group 17"/>
          <p:cNvGrpSpPr>
            <a:grpSpLocks/>
          </p:cNvGrpSpPr>
          <p:nvPr/>
        </p:nvGrpSpPr>
        <p:grpSpPr bwMode="auto">
          <a:xfrm>
            <a:off x="571500" y="714375"/>
            <a:ext cx="1800225" cy="4176713"/>
            <a:chOff x="3606" y="436"/>
            <a:chExt cx="1134" cy="2631"/>
          </a:xfrm>
        </p:grpSpPr>
        <p:grpSp>
          <p:nvGrpSpPr>
            <p:cNvPr id="26640" name="Group 11"/>
            <p:cNvGrpSpPr>
              <a:grpSpLocks/>
            </p:cNvGrpSpPr>
            <p:nvPr/>
          </p:nvGrpSpPr>
          <p:grpSpPr bwMode="auto">
            <a:xfrm>
              <a:off x="3606" y="845"/>
              <a:ext cx="1134" cy="1996"/>
              <a:chOff x="3560" y="482"/>
              <a:chExt cx="1134" cy="1996"/>
            </a:xfrm>
          </p:grpSpPr>
          <p:sp>
            <p:nvSpPr>
              <p:cNvPr id="26645" name="Line 6"/>
              <p:cNvSpPr>
                <a:spLocks noChangeShapeType="1"/>
              </p:cNvSpPr>
              <p:nvPr/>
            </p:nvSpPr>
            <p:spPr bwMode="auto">
              <a:xfrm flipV="1">
                <a:off x="3560"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6646" name="Line 7"/>
              <p:cNvSpPr>
                <a:spLocks noChangeShapeType="1"/>
              </p:cNvSpPr>
              <p:nvPr/>
            </p:nvSpPr>
            <p:spPr bwMode="auto">
              <a:xfrm flipV="1">
                <a:off x="3833"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6647" name="Line 8"/>
              <p:cNvSpPr>
                <a:spLocks noChangeShapeType="1"/>
              </p:cNvSpPr>
              <p:nvPr/>
            </p:nvSpPr>
            <p:spPr bwMode="auto">
              <a:xfrm flipV="1">
                <a:off x="4150"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6648" name="Line 9"/>
              <p:cNvSpPr>
                <a:spLocks noChangeShapeType="1"/>
              </p:cNvSpPr>
              <p:nvPr/>
            </p:nvSpPr>
            <p:spPr bwMode="auto">
              <a:xfrm flipV="1">
                <a:off x="4694"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6649" name="Line 10"/>
              <p:cNvSpPr>
                <a:spLocks noChangeShapeType="1"/>
              </p:cNvSpPr>
              <p:nvPr/>
            </p:nvSpPr>
            <p:spPr bwMode="auto">
              <a:xfrm flipV="1">
                <a:off x="4422" y="482"/>
                <a:ext cx="0" cy="19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sp>
          <p:nvSpPr>
            <p:cNvPr id="26641" name="Rectangle 12"/>
            <p:cNvSpPr>
              <a:spLocks noChangeArrowheads="1"/>
            </p:cNvSpPr>
            <p:nvPr/>
          </p:nvSpPr>
          <p:spPr bwMode="auto">
            <a:xfrm rot="-2804142">
              <a:off x="3573" y="1739"/>
              <a:ext cx="1288" cy="44"/>
            </a:xfrm>
            <a:prstGeom prst="rect">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6642" name="Line 13"/>
            <p:cNvSpPr>
              <a:spLocks noChangeShapeType="1"/>
            </p:cNvSpPr>
            <p:nvPr/>
          </p:nvSpPr>
          <p:spPr bwMode="auto">
            <a:xfrm>
              <a:off x="3742" y="709"/>
              <a:ext cx="0" cy="2358"/>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6643" name="AutoShape 15"/>
            <p:cNvSpPr>
              <a:spLocks noChangeArrowheads="1"/>
            </p:cNvSpPr>
            <p:nvPr/>
          </p:nvSpPr>
          <p:spPr bwMode="auto">
            <a:xfrm>
              <a:off x="4059" y="572"/>
              <a:ext cx="318" cy="136"/>
            </a:xfrm>
            <a:prstGeom prst="curvedUpArrow">
              <a:avLst>
                <a:gd name="adj1" fmla="val 46765"/>
                <a:gd name="adj2" fmla="val 93529"/>
                <a:gd name="adj3" fmla="val 33333"/>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6644" name="Rectangle 16"/>
            <p:cNvSpPr>
              <a:spLocks noChangeArrowheads="1"/>
            </p:cNvSpPr>
            <p:nvPr/>
          </p:nvSpPr>
          <p:spPr bwMode="auto">
            <a:xfrm>
              <a:off x="4468" y="436"/>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i="1">
                  <a:sym typeface="Symbol" pitchFamily="18" charset="2"/>
                </a:rPr>
                <a:t></a:t>
              </a:r>
            </a:p>
          </p:txBody>
        </p:sp>
      </p:grpSp>
      <p:graphicFrame>
        <p:nvGraphicFramePr>
          <p:cNvPr id="26629" name="Object 74"/>
          <p:cNvGraphicFramePr>
            <a:graphicFrameLocks noChangeAspect="1"/>
          </p:cNvGraphicFramePr>
          <p:nvPr/>
        </p:nvGraphicFramePr>
        <p:xfrm>
          <a:off x="785813" y="2928938"/>
          <a:ext cx="257175" cy="360362"/>
        </p:xfrm>
        <a:graphic>
          <a:graphicData uri="http://schemas.openxmlformats.org/presentationml/2006/ole">
            <mc:AlternateContent xmlns:mc="http://schemas.openxmlformats.org/markup-compatibility/2006">
              <mc:Choice xmlns:v="urn:schemas-microsoft-com:vml" Requires="v">
                <p:oleObj spid="_x0000_s64569" name="Equation" r:id="rId9" imgW="126725" imgH="177415" progId="Equation.DSMT4">
                  <p:embed/>
                </p:oleObj>
              </mc:Choice>
              <mc:Fallback>
                <p:oleObj name="Equation" r:id="rId9" imgW="126725" imgH="177415"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813" y="2928938"/>
                        <a:ext cx="25717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6" name="TextBox 34"/>
          <p:cNvSpPr txBox="1">
            <a:spLocks noChangeArrowheads="1"/>
          </p:cNvSpPr>
          <p:nvPr/>
        </p:nvSpPr>
        <p:spPr bwMode="auto">
          <a:xfrm>
            <a:off x="714375" y="3571875"/>
            <a:ext cx="50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o</a:t>
            </a:r>
            <a:endParaRPr lang="zh-CN" altLang="en-US"/>
          </a:p>
        </p:txBody>
      </p:sp>
      <p:sp>
        <p:nvSpPr>
          <p:cNvPr id="26637" name="TextBox 35"/>
          <p:cNvSpPr txBox="1">
            <a:spLocks noChangeArrowheads="1"/>
          </p:cNvSpPr>
          <p:nvPr/>
        </p:nvSpPr>
        <p:spPr bwMode="auto">
          <a:xfrm>
            <a:off x="2286000" y="1857375"/>
            <a:ext cx="50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a</a:t>
            </a:r>
            <a:endParaRPr lang="zh-CN" altLang="en-US"/>
          </a:p>
        </p:txBody>
      </p:sp>
      <p:sp>
        <p:nvSpPr>
          <p:cNvPr id="26638" name="TextBox 26"/>
          <p:cNvSpPr txBox="1">
            <a:spLocks noChangeArrowheads="1"/>
          </p:cNvSpPr>
          <p:nvPr/>
        </p:nvSpPr>
        <p:spPr bwMode="auto">
          <a:xfrm>
            <a:off x="1500188" y="2714625"/>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a’</a:t>
            </a:r>
            <a:endParaRPr lang="zh-CN" altLang="en-US"/>
          </a:p>
        </p:txBody>
      </p:sp>
      <p:cxnSp>
        <p:nvCxnSpPr>
          <p:cNvPr id="26639" name="直接连接符 29"/>
          <p:cNvCxnSpPr>
            <a:cxnSpLocks noChangeShapeType="1"/>
            <a:endCxn id="26641" idx="3"/>
          </p:cNvCxnSpPr>
          <p:nvPr/>
        </p:nvCxnSpPr>
        <p:spPr bwMode="auto">
          <a:xfrm>
            <a:off x="785813" y="2071688"/>
            <a:ext cx="1455737" cy="1587"/>
          </a:xfrm>
          <a:prstGeom prst="line">
            <a:avLst/>
          </a:prstGeom>
          <a:noFill/>
          <a:ln w="28575" algn="ctr">
            <a:solidFill>
              <a:srgbClr val="FF3399"/>
            </a:solidFill>
            <a:prstDash val="dash"/>
            <a:round/>
            <a:headEnd/>
            <a:tailEnd/>
          </a:ln>
        </p:spPr>
      </p:cxnSp>
    </p:spTree>
    <p:extLst>
      <p:ext uri="{BB962C8B-B14F-4D97-AF65-F5344CB8AC3E}">
        <p14:creationId xmlns:p14="http://schemas.microsoft.com/office/powerpoint/2010/main" val="170649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2"/>
          <p:cNvGrpSpPr>
            <a:grpSpLocks/>
          </p:cNvGrpSpPr>
          <p:nvPr/>
        </p:nvGrpSpPr>
        <p:grpSpPr bwMode="auto">
          <a:xfrm>
            <a:off x="468313" y="2492375"/>
            <a:ext cx="8077200" cy="1801813"/>
            <a:chOff x="432" y="449"/>
            <a:chExt cx="5088" cy="1135"/>
          </a:xfrm>
        </p:grpSpPr>
        <p:sp>
          <p:nvSpPr>
            <p:cNvPr id="76808" name="Text Box 3"/>
            <p:cNvSpPr txBox="1">
              <a:spLocks noChangeArrowheads="1"/>
            </p:cNvSpPr>
            <p:nvPr/>
          </p:nvSpPr>
          <p:spPr bwMode="auto">
            <a:xfrm>
              <a:off x="432" y="449"/>
              <a:ext cx="5088"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endParaRPr lang="zh-CN" altLang="en-US">
                <a:solidFill>
                  <a:srgbClr val="A50021"/>
                </a:solidFill>
              </a:endParaRPr>
            </a:p>
            <a:p>
              <a:pPr eaLnBrk="1" fontAlgn="auto" hangingPunct="1">
                <a:spcBef>
                  <a:spcPct val="50000"/>
                </a:spcBef>
                <a:spcAft>
                  <a:spcPts val="0"/>
                </a:spcAft>
              </a:pPr>
              <a:r>
                <a:rPr lang="zh-CN" altLang="en-US">
                  <a:solidFill>
                    <a:srgbClr val="A50021"/>
                  </a:solidFill>
                </a:rPr>
                <a:t> </a:t>
              </a:r>
              <a:r>
                <a:rPr lang="en-US" altLang="zh-CN"/>
                <a:t>1</a:t>
              </a:r>
              <a:r>
                <a:rPr lang="zh-CN" altLang="en-US"/>
                <a:t>）稳恒磁场中的导体运动 </a:t>
              </a:r>
              <a:r>
                <a:rPr lang="en-US" altLang="zh-CN"/>
                <a:t>,    </a:t>
              </a:r>
              <a:r>
                <a:rPr lang="zh-CN" altLang="en-US"/>
                <a:t>或者回路面积</a:t>
              </a:r>
            </a:p>
            <a:p>
              <a:pPr eaLnBrk="1" fontAlgn="auto" hangingPunct="1">
                <a:spcBef>
                  <a:spcPct val="50000"/>
                </a:spcBef>
                <a:spcAft>
                  <a:spcPts val="0"/>
                </a:spcAft>
              </a:pPr>
              <a:r>
                <a:rPr lang="zh-CN" altLang="en-US"/>
                <a:t>变化、取向变化等                动生电动势        </a:t>
              </a:r>
            </a:p>
          </p:txBody>
        </p:sp>
        <p:sp>
          <p:nvSpPr>
            <p:cNvPr id="76809" name="AutoShape 4"/>
            <p:cNvSpPr>
              <a:spLocks noChangeArrowheads="1"/>
            </p:cNvSpPr>
            <p:nvPr/>
          </p:nvSpPr>
          <p:spPr bwMode="auto">
            <a:xfrm>
              <a:off x="2400" y="1361"/>
              <a:ext cx="720" cy="144"/>
            </a:xfrm>
            <a:prstGeom prst="rightArrow">
              <a:avLst>
                <a:gd name="adj1" fmla="val 50000"/>
                <a:gd name="adj2" fmla="val 125000"/>
              </a:avLst>
            </a:prstGeom>
            <a:solidFill>
              <a:srgbClr val="FFCCFF"/>
            </a:solidFill>
            <a:ln w="28575">
              <a:solidFill>
                <a:srgbClr val="FF00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grpSp>
        <p:nvGrpSpPr>
          <p:cNvPr id="3" name="Group 5"/>
          <p:cNvGrpSpPr>
            <a:grpSpLocks/>
          </p:cNvGrpSpPr>
          <p:nvPr/>
        </p:nvGrpSpPr>
        <p:grpSpPr bwMode="auto">
          <a:xfrm>
            <a:off x="609600" y="4953000"/>
            <a:ext cx="7478713" cy="519113"/>
            <a:chOff x="905" y="1792"/>
            <a:chExt cx="4711" cy="327"/>
          </a:xfrm>
        </p:grpSpPr>
        <p:sp>
          <p:nvSpPr>
            <p:cNvPr id="76806" name="AutoShape 6"/>
            <p:cNvSpPr>
              <a:spLocks noChangeArrowheads="1"/>
            </p:cNvSpPr>
            <p:nvPr/>
          </p:nvSpPr>
          <p:spPr bwMode="auto">
            <a:xfrm>
              <a:off x="3449" y="1872"/>
              <a:ext cx="576" cy="144"/>
            </a:xfrm>
            <a:prstGeom prst="rightArrow">
              <a:avLst>
                <a:gd name="adj1" fmla="val 50000"/>
                <a:gd name="adj2" fmla="val 100000"/>
              </a:avLst>
            </a:prstGeom>
            <a:solidFill>
              <a:schemeClr val="accent1"/>
            </a:solidFill>
            <a:ln w="28575">
              <a:solidFill>
                <a:srgbClr val="0000FF"/>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6807" name="Rectangle 7"/>
            <p:cNvSpPr>
              <a:spLocks noChangeArrowheads="1"/>
            </p:cNvSpPr>
            <p:nvPr/>
          </p:nvSpPr>
          <p:spPr bwMode="auto">
            <a:xfrm>
              <a:off x="905" y="1792"/>
              <a:ext cx="47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2</a:t>
              </a:r>
              <a:r>
                <a:rPr lang="zh-CN" altLang="en-US"/>
                <a:t>）导体不动，磁场变化              感生电动势</a:t>
              </a:r>
            </a:p>
          </p:txBody>
        </p:sp>
      </p:grpSp>
      <p:sp>
        <p:nvSpPr>
          <p:cNvPr id="76804" name="Rectangle 8"/>
          <p:cNvSpPr>
            <a:spLocks noChangeArrowheads="1"/>
          </p:cNvSpPr>
          <p:nvPr/>
        </p:nvSpPr>
        <p:spPr bwMode="auto">
          <a:xfrm>
            <a:off x="539750" y="1628775"/>
            <a:ext cx="533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3200"/>
              <a:t>引起磁通量变化的原因</a:t>
            </a:r>
            <a:r>
              <a:rPr lang="en-US" altLang="zh-CN" sz="3200"/>
              <a:t>?</a:t>
            </a:r>
          </a:p>
        </p:txBody>
      </p:sp>
      <p:sp>
        <p:nvSpPr>
          <p:cNvPr id="22533" name="Rectangle 9"/>
          <p:cNvSpPr>
            <a:spLocks noChangeArrowheads="1"/>
          </p:cNvSpPr>
          <p:nvPr/>
        </p:nvSpPr>
        <p:spPr bwMode="auto">
          <a:xfrm>
            <a:off x="900113" y="404813"/>
            <a:ext cx="7416800" cy="609600"/>
          </a:xfrm>
          <a:prstGeom prst="rect">
            <a:avLst/>
          </a:prstGeom>
          <a:noFill/>
          <a:ln w="9525">
            <a:noFill/>
            <a:miter lim="800000"/>
            <a:headEnd/>
            <a:tailEnd/>
          </a:ln>
        </p:spPr>
        <p:txBody>
          <a:bodyPr wrap="none" anchor="ctr"/>
          <a:lstStyle/>
          <a:p>
            <a:pPr algn="ctr" fontAlgn="auto">
              <a:spcBef>
                <a:spcPts val="0"/>
              </a:spcBef>
              <a:spcAft>
                <a:spcPts val="0"/>
              </a:spcAft>
              <a:defRPr/>
            </a:pPr>
            <a:r>
              <a:rPr lang="en-US" altLang="zh-CN" sz="3600" b="0" dirty="0">
                <a:solidFill>
                  <a:prstClr val="black"/>
                </a:solidFill>
                <a:latin typeface="楷体" pitchFamily="49" charset="-122"/>
                <a:ea typeface="楷体" pitchFamily="49" charset="-122"/>
              </a:rPr>
              <a:t>§3 </a:t>
            </a:r>
            <a:r>
              <a:rPr lang="en-US" altLang="zh-CN" sz="3600" b="0" dirty="0">
                <a:solidFill>
                  <a:prstClr val="black"/>
                </a:solidFill>
                <a:latin typeface="宋体"/>
                <a:ea typeface="宋体"/>
              </a:rPr>
              <a:t> </a:t>
            </a:r>
            <a:r>
              <a:rPr lang="zh-CN" altLang="en-US" sz="3600" b="0" dirty="0">
                <a:solidFill>
                  <a:prstClr val="black"/>
                </a:solidFill>
                <a:latin typeface="宋体"/>
                <a:ea typeface="宋体"/>
              </a:rPr>
              <a:t>感生电动势  感生电场</a:t>
            </a:r>
          </a:p>
        </p:txBody>
      </p:sp>
    </p:spTree>
    <p:extLst>
      <p:ext uri="{BB962C8B-B14F-4D97-AF65-F5344CB8AC3E}">
        <p14:creationId xmlns:p14="http://schemas.microsoft.com/office/powerpoint/2010/main" val="228119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ChangeArrowheads="1"/>
          </p:cNvSpPr>
          <p:nvPr/>
        </p:nvSpPr>
        <p:spPr bwMode="auto">
          <a:xfrm>
            <a:off x="234447" y="404664"/>
            <a:ext cx="8568951" cy="3970318"/>
          </a:xfrm>
          <a:prstGeom prst="rect">
            <a:avLst/>
          </a:prstGeom>
          <a:noFill/>
          <a:ln w="9525">
            <a:noFill/>
            <a:miter lim="800000"/>
            <a:headEnd/>
            <a:tailEnd/>
          </a:ln>
          <a:effectLst/>
        </p:spPr>
        <p:txBody>
          <a:bodyPr wrap="square">
            <a:spAutoFit/>
          </a:bodyPr>
          <a:lstStyle/>
          <a:p>
            <a:pPr fontAlgn="auto">
              <a:lnSpc>
                <a:spcPct val="150000"/>
              </a:lnSpc>
              <a:spcBef>
                <a:spcPts val="0"/>
              </a:spcBef>
              <a:spcAft>
                <a:spcPts val="0"/>
              </a:spcAft>
              <a:defRPr/>
            </a:pPr>
            <a:r>
              <a:rPr lang="zh-CN" altLang="en-US" sz="2400" b="0" dirty="0">
                <a:solidFill>
                  <a:prstClr val="black"/>
                </a:solidFill>
                <a:latin typeface="宋体"/>
                <a:ea typeface="宋体"/>
              </a:rPr>
              <a:t>洛仑兹力是动生电动势产生的原因，因为导体运动时，内部的电子也跟着运动，受到磁场的洛仑兹力作用。</a:t>
            </a:r>
            <a:r>
              <a:rPr lang="zh-CN" altLang="en-US" sz="2400" b="0" dirty="0">
                <a:solidFill>
                  <a:srgbClr val="0000FF"/>
                </a:solidFill>
                <a:latin typeface="宋体"/>
                <a:ea typeface="宋体"/>
              </a:rPr>
              <a:t>但是对于感生电动势情形，导体回路是固定的，内部的电子并不受洛仑兹力作用，那么感生电动势是怎样产生的呢？产生感生电动势的非静电力是什么呢？</a:t>
            </a:r>
          </a:p>
          <a:p>
            <a:pPr fontAlgn="auto">
              <a:lnSpc>
                <a:spcPct val="150000"/>
              </a:lnSpc>
              <a:spcBef>
                <a:spcPts val="0"/>
              </a:spcBef>
              <a:spcAft>
                <a:spcPts val="0"/>
              </a:spcAft>
              <a:defRPr/>
            </a:pPr>
            <a:r>
              <a:rPr lang="zh-CN" altLang="en-US" sz="2400" b="0" dirty="0" smtClean="0">
                <a:solidFill>
                  <a:prstClr val="black"/>
                </a:solidFill>
                <a:latin typeface="宋体"/>
                <a:ea typeface="宋体"/>
              </a:rPr>
              <a:t>法拉</a:t>
            </a:r>
            <a:r>
              <a:rPr lang="zh-CN" altLang="en-US" sz="2400" b="0" dirty="0">
                <a:solidFill>
                  <a:prstClr val="black"/>
                </a:solidFill>
                <a:latin typeface="宋体"/>
                <a:ea typeface="宋体"/>
              </a:rPr>
              <a:t>第的学生麦克斯韦解决了这个问题，并在此基础上建立了麦克斯韦电磁场理论。</a:t>
            </a:r>
          </a:p>
        </p:txBody>
      </p:sp>
      <p:graphicFrame>
        <p:nvGraphicFramePr>
          <p:cNvPr id="2" name="对象 1"/>
          <p:cNvGraphicFramePr>
            <a:graphicFrameLocks noChangeAspect="1"/>
          </p:cNvGraphicFramePr>
          <p:nvPr>
            <p:extLst>
              <p:ext uri="{D42A27DB-BD31-4B8C-83A1-F6EECF244321}">
                <p14:modId xmlns:p14="http://schemas.microsoft.com/office/powerpoint/2010/main" val="3044906590"/>
              </p:ext>
            </p:extLst>
          </p:nvPr>
        </p:nvGraphicFramePr>
        <p:xfrm>
          <a:off x="1691680" y="4581128"/>
          <a:ext cx="5284951" cy="1008112"/>
        </p:xfrm>
        <a:graphic>
          <a:graphicData uri="http://schemas.openxmlformats.org/presentationml/2006/ole">
            <mc:AlternateContent xmlns:mc="http://schemas.openxmlformats.org/markup-compatibility/2006">
              <mc:Choice xmlns:v="urn:schemas-microsoft-com:vml" Requires="v">
                <p:oleObj spid="_x0000_s65551" name="Equation" r:id="rId3" imgW="2197080" imgH="419040" progId="Equation.DSMT4">
                  <p:embed/>
                </p:oleObj>
              </mc:Choice>
              <mc:Fallback>
                <p:oleObj name="Equation" r:id="rId3" imgW="2197080" imgH="4190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581128"/>
                        <a:ext cx="5284951"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17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457200" y="70008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a:solidFill>
                  <a:schemeClr val="tx1"/>
                </a:solidFill>
              </a:rPr>
              <a:t>一、电磁感应现象</a:t>
            </a:r>
          </a:p>
        </p:txBody>
      </p:sp>
    </p:spTree>
    <p:controls>
      <mc:AlternateContent xmlns:mc="http://schemas.openxmlformats.org/markup-compatibility/2006">
        <mc:Choice xmlns:v="urn:schemas-microsoft-com:vml" Requires="v">
          <p:control spid="1035" name="ShockwaveFlash1" r:id="rId2" imgW="1828959" imgH="1828959"/>
        </mc:Choice>
        <mc:Fallback>
          <p:control name="ShockwaveFlash1" r:id="rId2" imgW="1828959" imgH="1828959">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96975"/>
                  <a:ext cx="7162800" cy="5334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p:cNvGraphicFramePr>
          <p:nvPr/>
        </p:nvGraphicFramePr>
        <p:xfrm>
          <a:off x="2555875" y="692150"/>
          <a:ext cx="3398838" cy="1020763"/>
        </p:xfrm>
        <a:graphic>
          <a:graphicData uri="http://schemas.openxmlformats.org/presentationml/2006/ole">
            <mc:AlternateContent xmlns:mc="http://schemas.openxmlformats.org/markup-compatibility/2006">
              <mc:Choice xmlns:v="urn:schemas-microsoft-com:vml" Requires="v">
                <p:oleObj spid="_x0000_s66601" name="公式" r:id="rId3" imgW="1386804" imgH="411511" progId="Equation.3">
                  <p:embed/>
                </p:oleObj>
              </mc:Choice>
              <mc:Fallback>
                <p:oleObj name="公式" r:id="rId3" imgW="1386804" imgH="411511" progId="Equation.3">
                  <p:embed/>
                  <p:pic>
                    <p:nvPicPr>
                      <p:cNvPr id="0"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692150"/>
                        <a:ext cx="3398838" cy="102076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7" name="Text Box 3"/>
          <p:cNvSpPr txBox="1">
            <a:spLocks noChangeArrowheads="1"/>
          </p:cNvSpPr>
          <p:nvPr/>
        </p:nvSpPr>
        <p:spPr bwMode="auto">
          <a:xfrm>
            <a:off x="395288" y="115888"/>
            <a:ext cx="5545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solidFill>
                  <a:srgbClr val="FF0066"/>
                </a:solidFill>
              </a:rPr>
              <a:t>感生电场</a:t>
            </a:r>
            <a:r>
              <a:rPr kumimoji="1" lang="zh-CN" altLang="en-US"/>
              <a:t>与</a:t>
            </a:r>
            <a:r>
              <a:rPr kumimoji="1" lang="zh-CN" altLang="en-US">
                <a:solidFill>
                  <a:srgbClr val="FF0066"/>
                </a:solidFill>
              </a:rPr>
              <a:t>变化磁场</a:t>
            </a:r>
            <a:r>
              <a:rPr kumimoji="1" lang="zh-CN" altLang="en-US"/>
              <a:t>之间的关系</a:t>
            </a:r>
          </a:p>
        </p:txBody>
      </p:sp>
      <p:sp>
        <p:nvSpPr>
          <p:cNvPr id="37892" name="Text Box 4"/>
          <p:cNvSpPr txBox="1">
            <a:spLocks noChangeArrowheads="1"/>
          </p:cNvSpPr>
          <p:nvPr/>
        </p:nvSpPr>
        <p:spPr bwMode="auto">
          <a:xfrm>
            <a:off x="611188" y="1700213"/>
            <a:ext cx="114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t>讨论</a:t>
            </a:r>
          </a:p>
        </p:txBody>
      </p:sp>
      <p:sp>
        <p:nvSpPr>
          <p:cNvPr id="37893" name="Text Box 5"/>
          <p:cNvSpPr txBox="1">
            <a:spLocks noChangeArrowheads="1"/>
          </p:cNvSpPr>
          <p:nvPr/>
        </p:nvSpPr>
        <p:spPr bwMode="auto">
          <a:xfrm>
            <a:off x="611188" y="3357563"/>
            <a:ext cx="1368425" cy="22256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25000"/>
              </a:lnSpc>
              <a:spcBef>
                <a:spcPts val="0"/>
              </a:spcBef>
              <a:spcAft>
                <a:spcPts val="0"/>
              </a:spcAft>
            </a:pPr>
            <a:r>
              <a:rPr kumimoji="1" lang="zh-CN" altLang="en-US">
                <a:ea typeface="楷体_GB2312" pitchFamily="49" charset="-122"/>
              </a:rPr>
              <a:t>感生</a:t>
            </a:r>
            <a:r>
              <a:rPr kumimoji="1" lang="zh-CN" altLang="en-US">
                <a:latin typeface="楷体_GB2312" pitchFamily="49" charset="-122"/>
                <a:ea typeface="楷体_GB2312" pitchFamily="49" charset="-122"/>
              </a:rPr>
              <a:t>电场与静电场的比较</a:t>
            </a:r>
          </a:p>
        </p:txBody>
      </p:sp>
      <p:sp>
        <p:nvSpPr>
          <p:cNvPr id="37894" name="Text Box 6"/>
          <p:cNvSpPr txBox="1">
            <a:spLocks noChangeArrowheads="1"/>
          </p:cNvSpPr>
          <p:nvPr/>
        </p:nvSpPr>
        <p:spPr bwMode="auto">
          <a:xfrm>
            <a:off x="2197100" y="3141663"/>
            <a:ext cx="1081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楷体_GB2312" pitchFamily="49" charset="-122"/>
                <a:ea typeface="楷体_GB2312" pitchFamily="49" charset="-122"/>
              </a:rPr>
              <a:t>场源</a:t>
            </a:r>
          </a:p>
        </p:txBody>
      </p:sp>
      <p:sp>
        <p:nvSpPr>
          <p:cNvPr id="37895" name="Text Box 7"/>
          <p:cNvSpPr txBox="1">
            <a:spLocks noChangeArrowheads="1"/>
          </p:cNvSpPr>
          <p:nvPr/>
        </p:nvSpPr>
        <p:spPr bwMode="auto">
          <a:xfrm>
            <a:off x="2268538" y="4365625"/>
            <a:ext cx="1179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楷体_GB2312" pitchFamily="49" charset="-122"/>
                <a:ea typeface="楷体_GB2312" pitchFamily="49" charset="-122"/>
              </a:rPr>
              <a:t>环流</a:t>
            </a:r>
          </a:p>
        </p:txBody>
      </p:sp>
      <p:sp>
        <p:nvSpPr>
          <p:cNvPr id="37896" name="AutoShape 8"/>
          <p:cNvSpPr>
            <a:spLocks/>
          </p:cNvSpPr>
          <p:nvPr/>
        </p:nvSpPr>
        <p:spPr bwMode="auto">
          <a:xfrm>
            <a:off x="1908175" y="3141663"/>
            <a:ext cx="381000" cy="2819400"/>
          </a:xfrm>
          <a:prstGeom prst="leftBrace">
            <a:avLst>
              <a:gd name="adj1" fmla="val 61667"/>
              <a:gd name="adj2" fmla="val 50000"/>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7897" name="Text Box 9"/>
          <p:cNvSpPr txBox="1">
            <a:spLocks noChangeArrowheads="1"/>
          </p:cNvSpPr>
          <p:nvPr/>
        </p:nvSpPr>
        <p:spPr bwMode="auto">
          <a:xfrm>
            <a:off x="3276600" y="2781300"/>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楷体_GB2312" pitchFamily="49" charset="-122"/>
                <a:ea typeface="楷体_GB2312" pitchFamily="49" charset="-122"/>
              </a:rPr>
              <a:t>静止电荷</a:t>
            </a:r>
          </a:p>
        </p:txBody>
      </p:sp>
      <p:sp>
        <p:nvSpPr>
          <p:cNvPr id="37898" name="Text Box 10"/>
          <p:cNvSpPr txBox="1">
            <a:spLocks noChangeArrowheads="1"/>
          </p:cNvSpPr>
          <p:nvPr/>
        </p:nvSpPr>
        <p:spPr bwMode="auto">
          <a:xfrm>
            <a:off x="3276600" y="3429000"/>
            <a:ext cx="230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楷体_GB2312" pitchFamily="49" charset="-122"/>
                <a:ea typeface="楷体_GB2312" pitchFamily="49" charset="-122"/>
              </a:rPr>
              <a:t>变化的磁场</a:t>
            </a:r>
          </a:p>
        </p:txBody>
      </p:sp>
      <p:sp>
        <p:nvSpPr>
          <p:cNvPr id="37899" name="AutoShape 11"/>
          <p:cNvSpPr>
            <a:spLocks/>
          </p:cNvSpPr>
          <p:nvPr/>
        </p:nvSpPr>
        <p:spPr bwMode="auto">
          <a:xfrm>
            <a:off x="3060700" y="3068638"/>
            <a:ext cx="214313" cy="727075"/>
          </a:xfrm>
          <a:prstGeom prst="leftBrace">
            <a:avLst>
              <a:gd name="adj1" fmla="val 28272"/>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7900" name="Text Box 12"/>
          <p:cNvSpPr txBox="1">
            <a:spLocks noChangeArrowheads="1"/>
          </p:cNvSpPr>
          <p:nvPr/>
        </p:nvSpPr>
        <p:spPr bwMode="auto">
          <a:xfrm>
            <a:off x="2268538" y="5516563"/>
            <a:ext cx="1081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楷体_GB2312" pitchFamily="49" charset="-122"/>
                <a:ea typeface="楷体_GB2312" pitchFamily="49" charset="-122"/>
              </a:rPr>
              <a:t>通量</a:t>
            </a:r>
          </a:p>
        </p:txBody>
      </p:sp>
      <p:sp>
        <p:nvSpPr>
          <p:cNvPr id="37901" name="AutoShape 13"/>
          <p:cNvSpPr>
            <a:spLocks/>
          </p:cNvSpPr>
          <p:nvPr/>
        </p:nvSpPr>
        <p:spPr bwMode="auto">
          <a:xfrm>
            <a:off x="3133725" y="4221163"/>
            <a:ext cx="230188" cy="914400"/>
          </a:xfrm>
          <a:prstGeom prst="leftBrace">
            <a:avLst>
              <a:gd name="adj1" fmla="val 33103"/>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7902" name="AutoShape 14"/>
          <p:cNvSpPr>
            <a:spLocks/>
          </p:cNvSpPr>
          <p:nvPr/>
        </p:nvSpPr>
        <p:spPr bwMode="auto">
          <a:xfrm>
            <a:off x="3205163" y="5516563"/>
            <a:ext cx="217487" cy="633412"/>
          </a:xfrm>
          <a:prstGeom prst="leftBrace">
            <a:avLst>
              <a:gd name="adj1" fmla="val 24270"/>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7903" name="Text Box 15"/>
          <p:cNvSpPr txBox="1">
            <a:spLocks noChangeArrowheads="1"/>
          </p:cNvSpPr>
          <p:nvPr/>
        </p:nvSpPr>
        <p:spPr bwMode="auto">
          <a:xfrm>
            <a:off x="3349625" y="4076700"/>
            <a:ext cx="303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楷体_GB2312" pitchFamily="49" charset="-122"/>
                <a:ea typeface="楷体_GB2312" pitchFamily="49" charset="-122"/>
              </a:rPr>
              <a:t>静电场为保守场</a:t>
            </a:r>
          </a:p>
        </p:txBody>
      </p:sp>
      <p:sp>
        <p:nvSpPr>
          <p:cNvPr id="37904" name="Text Box 16"/>
          <p:cNvSpPr txBox="1">
            <a:spLocks noChangeArrowheads="1"/>
          </p:cNvSpPr>
          <p:nvPr/>
        </p:nvSpPr>
        <p:spPr bwMode="auto">
          <a:xfrm>
            <a:off x="3349625" y="4724400"/>
            <a:ext cx="4005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ea typeface="楷体_GB2312" pitchFamily="49" charset="-122"/>
              </a:rPr>
              <a:t>感生</a:t>
            </a:r>
            <a:r>
              <a:rPr kumimoji="1" lang="zh-CN" altLang="en-US">
                <a:latin typeface="楷体_GB2312" pitchFamily="49" charset="-122"/>
                <a:ea typeface="楷体_GB2312" pitchFamily="49" charset="-122"/>
              </a:rPr>
              <a:t>电场为非保守场</a:t>
            </a:r>
          </a:p>
        </p:txBody>
      </p:sp>
      <p:sp>
        <p:nvSpPr>
          <p:cNvPr id="37905" name="Text Box 17"/>
          <p:cNvSpPr txBox="1">
            <a:spLocks noChangeArrowheads="1"/>
          </p:cNvSpPr>
          <p:nvPr/>
        </p:nvSpPr>
        <p:spPr bwMode="auto">
          <a:xfrm>
            <a:off x="3421063" y="5300663"/>
            <a:ext cx="3035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楷体_GB2312" pitchFamily="49" charset="-122"/>
                <a:ea typeface="楷体_GB2312" pitchFamily="49" charset="-122"/>
              </a:rPr>
              <a:t>静电场为有源场</a:t>
            </a:r>
          </a:p>
        </p:txBody>
      </p:sp>
      <p:sp>
        <p:nvSpPr>
          <p:cNvPr id="37906" name="Text Box 18"/>
          <p:cNvSpPr txBox="1">
            <a:spLocks noChangeArrowheads="1"/>
          </p:cNvSpPr>
          <p:nvPr/>
        </p:nvSpPr>
        <p:spPr bwMode="auto">
          <a:xfrm>
            <a:off x="3421063" y="5876925"/>
            <a:ext cx="305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ea typeface="楷体_GB2312" pitchFamily="49" charset="-122"/>
              </a:rPr>
              <a:t>感生</a:t>
            </a:r>
            <a:r>
              <a:rPr kumimoji="1" lang="zh-CN" altLang="en-US">
                <a:latin typeface="楷体_GB2312" pitchFamily="49" charset="-122"/>
                <a:ea typeface="楷体_GB2312" pitchFamily="49" charset="-122"/>
              </a:rPr>
              <a:t>电场为无源场</a:t>
            </a:r>
          </a:p>
        </p:txBody>
      </p:sp>
      <p:sp>
        <p:nvSpPr>
          <p:cNvPr id="37907" name="Text Box 19"/>
          <p:cNvSpPr txBox="1">
            <a:spLocks noChangeArrowheads="1"/>
          </p:cNvSpPr>
          <p:nvPr/>
        </p:nvSpPr>
        <p:spPr bwMode="auto">
          <a:xfrm>
            <a:off x="6443663" y="5876925"/>
            <a:ext cx="2524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a:solidFill>
                  <a:srgbClr val="FF0000"/>
                </a:solidFill>
                <a:latin typeface="楷体_GB2312" pitchFamily="49" charset="-122"/>
                <a:ea typeface="楷体_GB2312" pitchFamily="49" charset="-122"/>
              </a:rPr>
              <a:t>(</a:t>
            </a:r>
            <a:r>
              <a:rPr kumimoji="1" lang="zh-CN" altLang="en-US">
                <a:solidFill>
                  <a:srgbClr val="FF0000"/>
                </a:solidFill>
                <a:latin typeface="楷体_GB2312" pitchFamily="49" charset="-122"/>
                <a:ea typeface="楷体_GB2312" pitchFamily="49" charset="-122"/>
              </a:rPr>
              <a:t>闭合电场线</a:t>
            </a:r>
            <a:r>
              <a:rPr kumimoji="1" lang="en-US" altLang="zh-CN">
                <a:solidFill>
                  <a:srgbClr val="FF0000"/>
                </a:solidFill>
                <a:latin typeface="楷体_GB2312" pitchFamily="49" charset="-122"/>
                <a:ea typeface="楷体_GB2312" pitchFamily="49" charset="-122"/>
              </a:rPr>
              <a:t>)</a:t>
            </a:r>
          </a:p>
        </p:txBody>
      </p:sp>
      <p:sp>
        <p:nvSpPr>
          <p:cNvPr id="37908" name="Text Box 20"/>
          <p:cNvSpPr txBox="1">
            <a:spLocks noChangeArrowheads="1"/>
          </p:cNvSpPr>
          <p:nvPr/>
        </p:nvSpPr>
        <p:spPr bwMode="auto">
          <a:xfrm>
            <a:off x="611188" y="2205038"/>
            <a:ext cx="4986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a:latin typeface="宋体" pitchFamily="2" charset="-122"/>
              </a:rPr>
              <a:t>(1) </a:t>
            </a:r>
            <a:r>
              <a:rPr kumimoji="1" lang="zh-CN" altLang="en-US">
                <a:latin typeface="宋体" pitchFamily="2" charset="-122"/>
              </a:rPr>
              <a:t>感生电场是无源有旋场</a:t>
            </a:r>
          </a:p>
        </p:txBody>
      </p:sp>
      <p:sp>
        <p:nvSpPr>
          <p:cNvPr id="37909" name="Text Box 21"/>
          <p:cNvSpPr txBox="1">
            <a:spLocks noChangeArrowheads="1"/>
          </p:cNvSpPr>
          <p:nvPr/>
        </p:nvSpPr>
        <p:spPr bwMode="auto">
          <a:xfrm>
            <a:off x="5076825" y="3414713"/>
            <a:ext cx="1958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a:solidFill>
                  <a:srgbClr val="FF0000"/>
                </a:solidFill>
                <a:latin typeface="楷体_GB2312" pitchFamily="49" charset="-122"/>
                <a:ea typeface="楷体_GB2312" pitchFamily="49" charset="-122"/>
              </a:rPr>
              <a:t>(</a:t>
            </a:r>
            <a:r>
              <a:rPr kumimoji="1" lang="zh-CN" altLang="en-US">
                <a:solidFill>
                  <a:srgbClr val="FF0000"/>
                </a:solidFill>
                <a:latin typeface="楷体_GB2312" pitchFamily="49" charset="-122"/>
                <a:ea typeface="楷体_GB2312" pitchFamily="49" charset="-122"/>
              </a:rPr>
              <a:t>磁生电</a:t>
            </a:r>
            <a:r>
              <a:rPr kumimoji="1" lang="en-US" altLang="zh-CN">
                <a:solidFill>
                  <a:srgbClr val="FF0000"/>
                </a:solidFill>
                <a:latin typeface="楷体_GB2312" pitchFamily="49" charset="-122"/>
                <a:ea typeface="楷体_GB2312" pitchFamily="49" charset="-122"/>
              </a:rPr>
              <a:t>)</a:t>
            </a:r>
          </a:p>
        </p:txBody>
      </p:sp>
      <p:sp>
        <p:nvSpPr>
          <p:cNvPr id="37910" name="AutoShape 22"/>
          <p:cNvSpPr>
            <a:spLocks noChangeArrowheads="1"/>
          </p:cNvSpPr>
          <p:nvPr/>
        </p:nvSpPr>
        <p:spPr bwMode="auto">
          <a:xfrm>
            <a:off x="265113" y="1630363"/>
            <a:ext cx="360362" cy="576262"/>
          </a:xfrm>
          <a:prstGeom prst="star4">
            <a:avLst>
              <a:gd name="adj" fmla="val 18519"/>
            </a:avLst>
          </a:prstGeom>
          <a:solidFill>
            <a:srgbClr val="FFFF66"/>
          </a:solidFill>
          <a:ln w="19050">
            <a:solidFill>
              <a:srgbClr val="0000FF"/>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37911" name="Object 23"/>
          <p:cNvGraphicFramePr>
            <a:graphicFrameLocks noChangeAspect="1"/>
          </p:cNvGraphicFramePr>
          <p:nvPr/>
        </p:nvGraphicFramePr>
        <p:xfrm>
          <a:off x="6443663" y="4005263"/>
          <a:ext cx="1728787" cy="685800"/>
        </p:xfrm>
        <a:graphic>
          <a:graphicData uri="http://schemas.openxmlformats.org/presentationml/2006/ole">
            <mc:AlternateContent xmlns:mc="http://schemas.openxmlformats.org/markup-compatibility/2006">
              <mc:Choice xmlns:v="urn:schemas-microsoft-com:vml" Requires="v">
                <p:oleObj spid="_x0000_s66602" name="公式" r:id="rId5" imgW="799753" imgH="317362" progId="Equation.3">
                  <p:embed/>
                </p:oleObj>
              </mc:Choice>
              <mc:Fallback>
                <p:oleObj name="公式" r:id="rId5" imgW="799753" imgH="317362"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4005263"/>
                        <a:ext cx="17287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12" name="Object 24"/>
          <p:cNvGraphicFramePr>
            <a:graphicFrameLocks noChangeAspect="1"/>
          </p:cNvGraphicFramePr>
          <p:nvPr/>
        </p:nvGraphicFramePr>
        <p:xfrm>
          <a:off x="7019925" y="4652963"/>
          <a:ext cx="1674813" cy="685800"/>
        </p:xfrm>
        <a:graphic>
          <a:graphicData uri="http://schemas.openxmlformats.org/presentationml/2006/ole">
            <mc:AlternateContent xmlns:mc="http://schemas.openxmlformats.org/markup-compatibility/2006">
              <mc:Choice xmlns:v="urn:schemas-microsoft-com:vml" Requires="v">
                <p:oleObj spid="_x0000_s66603" name="公式" r:id="rId7" imgW="774364" imgH="317362" progId="Equation.3">
                  <p:embed/>
                </p:oleObj>
              </mc:Choice>
              <mc:Fallback>
                <p:oleObj name="公式" r:id="rId7" imgW="774364" imgH="317362"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925" y="4652963"/>
                        <a:ext cx="1674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311805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10"/>
                                        </p:tgtEl>
                                        <p:attrNameLst>
                                          <p:attrName>style.visibility</p:attrName>
                                        </p:attrNameLst>
                                      </p:cBhvr>
                                      <p:to>
                                        <p:strVal val="visible"/>
                                      </p:to>
                                    </p:set>
                                    <p:anim calcmode="lin" valueType="num">
                                      <p:cBhvr additive="base">
                                        <p:cTn id="7" dur="500" fill="hold"/>
                                        <p:tgtEl>
                                          <p:spTgt spid="37910"/>
                                        </p:tgtEl>
                                        <p:attrNameLst>
                                          <p:attrName>ppt_x</p:attrName>
                                        </p:attrNameLst>
                                      </p:cBhvr>
                                      <p:tavLst>
                                        <p:tav tm="0">
                                          <p:val>
                                            <p:strVal val="#ppt_x"/>
                                          </p:val>
                                        </p:tav>
                                        <p:tav tm="100000">
                                          <p:val>
                                            <p:strVal val="#ppt_x"/>
                                          </p:val>
                                        </p:tav>
                                      </p:tavLst>
                                    </p:anim>
                                    <p:anim calcmode="lin" valueType="num">
                                      <p:cBhvr additive="base">
                                        <p:cTn id="8" dur="500" fill="hold"/>
                                        <p:tgtEl>
                                          <p:spTgt spid="379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892"/>
                                        </p:tgtEl>
                                        <p:attrNameLst>
                                          <p:attrName>style.visibility</p:attrName>
                                        </p:attrNameLst>
                                      </p:cBhvr>
                                      <p:to>
                                        <p:strVal val="visible"/>
                                      </p:to>
                                    </p:set>
                                    <p:anim calcmode="lin" valueType="num">
                                      <p:cBhvr additive="base">
                                        <p:cTn id="11" dur="500" fill="hold"/>
                                        <p:tgtEl>
                                          <p:spTgt spid="37892"/>
                                        </p:tgtEl>
                                        <p:attrNameLst>
                                          <p:attrName>ppt_x</p:attrName>
                                        </p:attrNameLst>
                                      </p:cBhvr>
                                      <p:tavLst>
                                        <p:tav tm="0">
                                          <p:val>
                                            <p:strVal val="#ppt_x"/>
                                          </p:val>
                                        </p:tav>
                                        <p:tav tm="100000">
                                          <p:val>
                                            <p:strVal val="#ppt_x"/>
                                          </p:val>
                                        </p:tav>
                                      </p:tavLst>
                                    </p:anim>
                                    <p:anim calcmode="lin" valueType="num">
                                      <p:cBhvr additive="base">
                                        <p:cTn id="12"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908"/>
                                        </p:tgtEl>
                                        <p:attrNameLst>
                                          <p:attrName>style.visibility</p:attrName>
                                        </p:attrNameLst>
                                      </p:cBhvr>
                                      <p:to>
                                        <p:strVal val="visible"/>
                                      </p:to>
                                    </p:set>
                                    <p:anim calcmode="lin" valueType="num">
                                      <p:cBhvr additive="base">
                                        <p:cTn id="17" dur="500" fill="hold"/>
                                        <p:tgtEl>
                                          <p:spTgt spid="37908"/>
                                        </p:tgtEl>
                                        <p:attrNameLst>
                                          <p:attrName>ppt_x</p:attrName>
                                        </p:attrNameLst>
                                      </p:cBhvr>
                                      <p:tavLst>
                                        <p:tav tm="0">
                                          <p:val>
                                            <p:strVal val="#ppt_x"/>
                                          </p:val>
                                        </p:tav>
                                        <p:tav tm="100000">
                                          <p:val>
                                            <p:strVal val="#ppt_x"/>
                                          </p:val>
                                        </p:tav>
                                      </p:tavLst>
                                    </p:anim>
                                    <p:anim calcmode="lin" valueType="num">
                                      <p:cBhvr additive="base">
                                        <p:cTn id="18" dur="500" fill="hold"/>
                                        <p:tgtEl>
                                          <p:spTgt spid="3790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7893"/>
                                        </p:tgtEl>
                                        <p:attrNameLst>
                                          <p:attrName>style.visibility</p:attrName>
                                        </p:attrNameLst>
                                      </p:cBhvr>
                                      <p:to>
                                        <p:strVal val="visible"/>
                                      </p:to>
                                    </p:set>
                                    <p:animEffect transition="in" filter="box(in)">
                                      <p:cBhvr>
                                        <p:cTn id="23" dur="500"/>
                                        <p:tgtEl>
                                          <p:spTgt spid="378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7896"/>
                                        </p:tgtEl>
                                        <p:attrNameLst>
                                          <p:attrName>style.visibility</p:attrName>
                                        </p:attrNameLst>
                                      </p:cBhvr>
                                      <p:to>
                                        <p:strVal val="visible"/>
                                      </p:to>
                                    </p:set>
                                    <p:animEffect transition="in" filter="box(in)">
                                      <p:cBhvr>
                                        <p:cTn id="26" dur="500"/>
                                        <p:tgtEl>
                                          <p:spTgt spid="378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7894"/>
                                        </p:tgtEl>
                                        <p:attrNameLst>
                                          <p:attrName>style.visibility</p:attrName>
                                        </p:attrNameLst>
                                      </p:cBhvr>
                                      <p:to>
                                        <p:strVal val="visible"/>
                                      </p:to>
                                    </p:set>
                                    <p:animEffect transition="in" filter="box(in)">
                                      <p:cBhvr>
                                        <p:cTn id="31" dur="500"/>
                                        <p:tgtEl>
                                          <p:spTgt spid="3789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7899"/>
                                        </p:tgtEl>
                                        <p:attrNameLst>
                                          <p:attrName>style.visibility</p:attrName>
                                        </p:attrNameLst>
                                      </p:cBhvr>
                                      <p:to>
                                        <p:strVal val="visible"/>
                                      </p:to>
                                    </p:set>
                                    <p:animEffect transition="in" filter="box(in)">
                                      <p:cBhvr>
                                        <p:cTn id="36" dur="500"/>
                                        <p:tgtEl>
                                          <p:spTgt spid="3789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7897"/>
                                        </p:tgtEl>
                                        <p:attrNameLst>
                                          <p:attrName>style.visibility</p:attrName>
                                        </p:attrNameLst>
                                      </p:cBhvr>
                                      <p:to>
                                        <p:strVal val="visible"/>
                                      </p:to>
                                    </p:set>
                                    <p:animEffect transition="in" filter="box(in)">
                                      <p:cBhvr>
                                        <p:cTn id="39" dur="500"/>
                                        <p:tgtEl>
                                          <p:spTgt spid="37897"/>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7898"/>
                                        </p:tgtEl>
                                        <p:attrNameLst>
                                          <p:attrName>style.visibility</p:attrName>
                                        </p:attrNameLst>
                                      </p:cBhvr>
                                      <p:to>
                                        <p:strVal val="visible"/>
                                      </p:to>
                                    </p:set>
                                    <p:animEffect transition="in" filter="box(in)">
                                      <p:cBhvr>
                                        <p:cTn id="42" dur="500"/>
                                        <p:tgtEl>
                                          <p:spTgt spid="37898"/>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7909"/>
                                        </p:tgtEl>
                                        <p:attrNameLst>
                                          <p:attrName>style.visibility</p:attrName>
                                        </p:attrNameLst>
                                      </p:cBhvr>
                                      <p:to>
                                        <p:strVal val="visible"/>
                                      </p:to>
                                    </p:set>
                                    <p:animEffect transition="in" filter="box(in)">
                                      <p:cBhvr>
                                        <p:cTn id="45" dur="500"/>
                                        <p:tgtEl>
                                          <p:spTgt spid="3790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7895"/>
                                        </p:tgtEl>
                                        <p:attrNameLst>
                                          <p:attrName>style.visibility</p:attrName>
                                        </p:attrNameLst>
                                      </p:cBhvr>
                                      <p:to>
                                        <p:strVal val="visible"/>
                                      </p:to>
                                    </p:set>
                                    <p:animEffect transition="in" filter="box(in)">
                                      <p:cBhvr>
                                        <p:cTn id="50" dur="500"/>
                                        <p:tgtEl>
                                          <p:spTgt spid="3789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7903"/>
                                        </p:tgtEl>
                                        <p:attrNameLst>
                                          <p:attrName>style.visibility</p:attrName>
                                        </p:attrNameLst>
                                      </p:cBhvr>
                                      <p:to>
                                        <p:strVal val="visible"/>
                                      </p:to>
                                    </p:set>
                                    <p:animEffect transition="in" filter="box(in)">
                                      <p:cBhvr>
                                        <p:cTn id="53" dur="500"/>
                                        <p:tgtEl>
                                          <p:spTgt spid="37903"/>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7904"/>
                                        </p:tgtEl>
                                        <p:attrNameLst>
                                          <p:attrName>style.visibility</p:attrName>
                                        </p:attrNameLst>
                                      </p:cBhvr>
                                      <p:to>
                                        <p:strVal val="visible"/>
                                      </p:to>
                                    </p:set>
                                    <p:animEffect transition="in" filter="box(in)">
                                      <p:cBhvr>
                                        <p:cTn id="56" dur="500"/>
                                        <p:tgtEl>
                                          <p:spTgt spid="37904"/>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7901"/>
                                        </p:tgtEl>
                                        <p:attrNameLst>
                                          <p:attrName>style.visibility</p:attrName>
                                        </p:attrNameLst>
                                      </p:cBhvr>
                                      <p:to>
                                        <p:strVal val="visible"/>
                                      </p:to>
                                    </p:set>
                                    <p:animEffect transition="in" filter="box(in)">
                                      <p:cBhvr>
                                        <p:cTn id="59" dur="500"/>
                                        <p:tgtEl>
                                          <p:spTgt spid="37901"/>
                                        </p:tgtEl>
                                      </p:cBhvr>
                                    </p:animEffect>
                                  </p:childTnLst>
                                </p:cTn>
                              </p:par>
                              <p:par>
                                <p:cTn id="60" presetID="4" presetClass="entr" presetSubtype="16" fill="hold" nodeType="withEffect">
                                  <p:stCondLst>
                                    <p:cond delay="0"/>
                                  </p:stCondLst>
                                  <p:childTnLst>
                                    <p:set>
                                      <p:cBhvr>
                                        <p:cTn id="61" dur="1" fill="hold">
                                          <p:stCondLst>
                                            <p:cond delay="0"/>
                                          </p:stCondLst>
                                        </p:cTn>
                                        <p:tgtEl>
                                          <p:spTgt spid="37911"/>
                                        </p:tgtEl>
                                        <p:attrNameLst>
                                          <p:attrName>style.visibility</p:attrName>
                                        </p:attrNameLst>
                                      </p:cBhvr>
                                      <p:to>
                                        <p:strVal val="visible"/>
                                      </p:to>
                                    </p:set>
                                    <p:animEffect transition="in" filter="box(in)">
                                      <p:cBhvr>
                                        <p:cTn id="62" dur="500"/>
                                        <p:tgtEl>
                                          <p:spTgt spid="37911"/>
                                        </p:tgtEl>
                                      </p:cBhvr>
                                    </p:animEffect>
                                  </p:childTnLst>
                                </p:cTn>
                              </p:par>
                              <p:par>
                                <p:cTn id="63" presetID="4" presetClass="entr" presetSubtype="16" fill="hold" nodeType="withEffect">
                                  <p:stCondLst>
                                    <p:cond delay="0"/>
                                  </p:stCondLst>
                                  <p:childTnLst>
                                    <p:set>
                                      <p:cBhvr>
                                        <p:cTn id="64" dur="1" fill="hold">
                                          <p:stCondLst>
                                            <p:cond delay="0"/>
                                          </p:stCondLst>
                                        </p:cTn>
                                        <p:tgtEl>
                                          <p:spTgt spid="37912"/>
                                        </p:tgtEl>
                                        <p:attrNameLst>
                                          <p:attrName>style.visibility</p:attrName>
                                        </p:attrNameLst>
                                      </p:cBhvr>
                                      <p:to>
                                        <p:strVal val="visible"/>
                                      </p:to>
                                    </p:set>
                                    <p:animEffect transition="in" filter="box(in)">
                                      <p:cBhvr>
                                        <p:cTn id="65" dur="500"/>
                                        <p:tgtEl>
                                          <p:spTgt spid="3791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37900"/>
                                        </p:tgtEl>
                                        <p:attrNameLst>
                                          <p:attrName>style.visibility</p:attrName>
                                        </p:attrNameLst>
                                      </p:cBhvr>
                                      <p:to>
                                        <p:strVal val="visible"/>
                                      </p:to>
                                    </p:set>
                                    <p:animEffect transition="in" filter="box(in)">
                                      <p:cBhvr>
                                        <p:cTn id="70" dur="500"/>
                                        <p:tgtEl>
                                          <p:spTgt spid="37900"/>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37906"/>
                                        </p:tgtEl>
                                        <p:attrNameLst>
                                          <p:attrName>style.visibility</p:attrName>
                                        </p:attrNameLst>
                                      </p:cBhvr>
                                      <p:to>
                                        <p:strVal val="visible"/>
                                      </p:to>
                                    </p:set>
                                    <p:animEffect transition="in" filter="box(in)">
                                      <p:cBhvr>
                                        <p:cTn id="73" dur="500"/>
                                        <p:tgtEl>
                                          <p:spTgt spid="37906"/>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37905"/>
                                        </p:tgtEl>
                                        <p:attrNameLst>
                                          <p:attrName>style.visibility</p:attrName>
                                        </p:attrNameLst>
                                      </p:cBhvr>
                                      <p:to>
                                        <p:strVal val="visible"/>
                                      </p:to>
                                    </p:set>
                                    <p:animEffect transition="in" filter="box(in)">
                                      <p:cBhvr>
                                        <p:cTn id="76" dur="500"/>
                                        <p:tgtEl>
                                          <p:spTgt spid="37905"/>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37902"/>
                                        </p:tgtEl>
                                        <p:attrNameLst>
                                          <p:attrName>style.visibility</p:attrName>
                                        </p:attrNameLst>
                                      </p:cBhvr>
                                      <p:to>
                                        <p:strVal val="visible"/>
                                      </p:to>
                                    </p:set>
                                    <p:animEffect transition="in" filter="box(in)">
                                      <p:cBhvr>
                                        <p:cTn id="79" dur="500"/>
                                        <p:tgtEl>
                                          <p:spTgt spid="37902"/>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7907"/>
                                        </p:tgtEl>
                                        <p:attrNameLst>
                                          <p:attrName>style.visibility</p:attrName>
                                        </p:attrNameLst>
                                      </p:cBhvr>
                                      <p:to>
                                        <p:strVal val="visible"/>
                                      </p:to>
                                    </p:set>
                                    <p:animEffect transition="in" filter="box(in)">
                                      <p:cBhvr>
                                        <p:cTn id="82" dur="500"/>
                                        <p:tgtEl>
                                          <p:spTgt spid="37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animBg="1"/>
      <p:bldP spid="37894" grpId="0"/>
      <p:bldP spid="37895" grpId="0"/>
      <p:bldP spid="37896" grpId="0" animBg="1"/>
      <p:bldP spid="37897" grpId="0"/>
      <p:bldP spid="37898" grpId="0"/>
      <p:bldP spid="37899" grpId="0" animBg="1"/>
      <p:bldP spid="37900" grpId="0"/>
      <p:bldP spid="37901" grpId="0" animBg="1"/>
      <p:bldP spid="37902" grpId="0" animBg="1"/>
      <p:bldP spid="37903" grpId="0"/>
      <p:bldP spid="37904" grpId="0"/>
      <p:bldP spid="37905" grpId="0"/>
      <p:bldP spid="37906" grpId="0"/>
      <p:bldP spid="37907" grpId="0"/>
      <p:bldP spid="37908" grpId="0"/>
      <p:bldP spid="37909" grpId="0"/>
      <p:bldP spid="379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AutoShape 2"/>
          <p:cNvSpPr>
            <a:spLocks noChangeArrowheads="1"/>
          </p:cNvSpPr>
          <p:nvPr/>
        </p:nvSpPr>
        <p:spPr bwMode="auto">
          <a:xfrm>
            <a:off x="4535488" y="1743075"/>
            <a:ext cx="4068762" cy="1530350"/>
          </a:xfrm>
          <a:prstGeom prst="parallelogram">
            <a:avLst>
              <a:gd name="adj" fmla="val 66468"/>
            </a:avLst>
          </a:prstGeom>
          <a:gradFill rotWithShape="1">
            <a:gsLst>
              <a:gs pos="0">
                <a:srgbClr val="000000">
                  <a:alpha val="32001"/>
                </a:srgbClr>
              </a:gs>
              <a:gs pos="100000">
                <a:srgbClr val="009900">
                  <a:alpha val="29999"/>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82800" bIns="82800"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9705" name="Oval 3"/>
          <p:cNvSpPr>
            <a:spLocks noChangeArrowheads="1"/>
          </p:cNvSpPr>
          <p:nvPr/>
        </p:nvSpPr>
        <p:spPr bwMode="auto">
          <a:xfrm>
            <a:off x="5416550" y="1987550"/>
            <a:ext cx="2438400" cy="1066800"/>
          </a:xfrm>
          <a:prstGeom prst="ellipse">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9706" name="Oval 4"/>
          <p:cNvSpPr>
            <a:spLocks noChangeArrowheads="1"/>
          </p:cNvSpPr>
          <p:nvPr/>
        </p:nvSpPr>
        <p:spPr bwMode="auto">
          <a:xfrm>
            <a:off x="5721350" y="2139950"/>
            <a:ext cx="1828800" cy="685800"/>
          </a:xfrm>
          <a:prstGeom prst="ellipse">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29707" name="Oval 5"/>
          <p:cNvSpPr>
            <a:spLocks noChangeArrowheads="1"/>
          </p:cNvSpPr>
          <p:nvPr/>
        </p:nvSpPr>
        <p:spPr bwMode="auto">
          <a:xfrm>
            <a:off x="6026150" y="2292350"/>
            <a:ext cx="1219200" cy="381000"/>
          </a:xfrm>
          <a:prstGeom prst="ellipse">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29698" name="Object 6"/>
          <p:cNvGraphicFramePr>
            <a:graphicFrameLocks/>
          </p:cNvGraphicFramePr>
          <p:nvPr/>
        </p:nvGraphicFramePr>
        <p:xfrm>
          <a:off x="5376863" y="2832100"/>
          <a:ext cx="420687" cy="471488"/>
        </p:xfrm>
        <a:graphic>
          <a:graphicData uri="http://schemas.openxmlformats.org/presentationml/2006/ole">
            <mc:AlternateContent xmlns:mc="http://schemas.openxmlformats.org/markup-compatibility/2006">
              <mc:Choice xmlns:v="urn:schemas-microsoft-com:vml" Requires="v">
                <p:oleObj spid="_x0000_s67664" name="公式" r:id="rId3" imgW="411465" imgH="464923" progId="Equation.3">
                  <p:embed/>
                </p:oleObj>
              </mc:Choice>
              <mc:Fallback>
                <p:oleObj name="公式" r:id="rId3" imgW="411465" imgH="464923" progId="Equation.3">
                  <p:embed/>
                  <p:pic>
                    <p:nvPicPr>
                      <p:cNvPr id="0"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863" y="2832100"/>
                        <a:ext cx="4206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29708" name="Text Box 7"/>
          <p:cNvSpPr txBox="1">
            <a:spLocks noChangeArrowheads="1"/>
          </p:cNvSpPr>
          <p:nvPr/>
        </p:nvSpPr>
        <p:spPr bwMode="auto">
          <a:xfrm>
            <a:off x="304800" y="304800"/>
            <a:ext cx="883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a:solidFill>
                  <a:srgbClr val="FF0000"/>
                </a:solidFill>
                <a:latin typeface="宋体" pitchFamily="2" charset="-122"/>
                <a:cs typeface="Times New Roman" pitchFamily="18" charset="0"/>
              </a:rPr>
              <a:t> (2) </a:t>
            </a:r>
            <a:r>
              <a:rPr kumimoji="1" lang="zh-CN" altLang="en-US">
                <a:solidFill>
                  <a:srgbClr val="FF0000"/>
                </a:solidFill>
                <a:latin typeface="宋体" pitchFamily="2" charset="-122"/>
                <a:cs typeface="Times New Roman" pitchFamily="18" charset="0"/>
              </a:rPr>
              <a:t>感生电场与磁场的变化率成左螺旋关系</a:t>
            </a:r>
            <a:r>
              <a:rPr kumimoji="1" lang="en-US" altLang="zh-CN">
                <a:solidFill>
                  <a:srgbClr val="FF0000"/>
                </a:solidFill>
                <a:latin typeface="宋体" pitchFamily="2" charset="-122"/>
                <a:cs typeface="Times New Roman" pitchFamily="18" charset="0"/>
              </a:rPr>
              <a:t>(</a:t>
            </a:r>
            <a:r>
              <a:rPr kumimoji="1" lang="zh-CN" altLang="en-US">
                <a:solidFill>
                  <a:srgbClr val="FF0000"/>
                </a:solidFill>
                <a:latin typeface="宋体" pitchFamily="2" charset="-122"/>
                <a:cs typeface="Times New Roman" pitchFamily="18" charset="0"/>
              </a:rPr>
              <a:t>楞次定律</a:t>
            </a:r>
            <a:r>
              <a:rPr kumimoji="1" lang="en-US" altLang="zh-CN">
                <a:solidFill>
                  <a:srgbClr val="FF0000"/>
                </a:solidFill>
                <a:latin typeface="宋体" pitchFamily="2" charset="-122"/>
                <a:cs typeface="Times New Roman" pitchFamily="18" charset="0"/>
              </a:rPr>
              <a:t>)</a:t>
            </a:r>
            <a:endParaRPr kumimoji="1" lang="zh-CN" altLang="en-US">
              <a:solidFill>
                <a:srgbClr val="FF0000"/>
              </a:solidFill>
              <a:latin typeface="宋体" pitchFamily="2" charset="-122"/>
              <a:cs typeface="Times New Roman" pitchFamily="18" charset="0"/>
            </a:endParaRPr>
          </a:p>
        </p:txBody>
      </p:sp>
      <p:sp>
        <p:nvSpPr>
          <p:cNvPr id="38920" name="Text Box 8"/>
          <p:cNvSpPr txBox="1">
            <a:spLocks noChangeArrowheads="1"/>
          </p:cNvSpPr>
          <p:nvPr/>
        </p:nvSpPr>
        <p:spPr bwMode="auto">
          <a:xfrm>
            <a:off x="684213" y="1052513"/>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楷体_GB2312" pitchFamily="49" charset="-122"/>
                <a:ea typeface="楷体_GB2312" pitchFamily="49" charset="-122"/>
              </a:rPr>
              <a:t>空间存在变化磁场</a:t>
            </a:r>
          </a:p>
        </p:txBody>
      </p:sp>
      <p:graphicFrame>
        <p:nvGraphicFramePr>
          <p:cNvPr id="38921" name="Object 9"/>
          <p:cNvGraphicFramePr>
            <a:graphicFrameLocks/>
          </p:cNvGraphicFramePr>
          <p:nvPr/>
        </p:nvGraphicFramePr>
        <p:xfrm>
          <a:off x="3851275" y="836613"/>
          <a:ext cx="455613" cy="863600"/>
        </p:xfrm>
        <a:graphic>
          <a:graphicData uri="http://schemas.openxmlformats.org/presentationml/2006/ole">
            <mc:AlternateContent xmlns:mc="http://schemas.openxmlformats.org/markup-compatibility/2006">
              <mc:Choice xmlns:v="urn:schemas-microsoft-com:vml" Requires="v">
                <p:oleObj spid="_x0000_s67665" name="公式" r:id="rId5" imgW="449675" imgH="853512" progId="Equation.3">
                  <p:embed/>
                </p:oleObj>
              </mc:Choice>
              <mc:Fallback>
                <p:oleObj name="公式" r:id="rId5" imgW="449675" imgH="853512" progId="Equation.3">
                  <p:embed/>
                  <p:pic>
                    <p:nvPicPr>
                      <p:cNvPr id="0" name="Picture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836613"/>
                        <a:ext cx="4556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38922" name="Text Box 10"/>
          <p:cNvSpPr txBox="1">
            <a:spLocks noChangeArrowheads="1"/>
          </p:cNvSpPr>
          <p:nvPr/>
        </p:nvSpPr>
        <p:spPr bwMode="auto">
          <a:xfrm>
            <a:off x="684213" y="1844675"/>
            <a:ext cx="341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ea typeface="楷体_GB2312" pitchFamily="49" charset="-122"/>
              </a:rPr>
              <a:t>在空间存在感生电场</a:t>
            </a:r>
          </a:p>
        </p:txBody>
      </p:sp>
      <p:graphicFrame>
        <p:nvGraphicFramePr>
          <p:cNvPr id="38923" name="Object 11"/>
          <p:cNvGraphicFramePr>
            <a:graphicFrameLocks/>
          </p:cNvGraphicFramePr>
          <p:nvPr/>
        </p:nvGraphicFramePr>
        <p:xfrm>
          <a:off x="4140200" y="1916113"/>
          <a:ext cx="417513" cy="471487"/>
        </p:xfrm>
        <a:graphic>
          <a:graphicData uri="http://schemas.openxmlformats.org/presentationml/2006/ole">
            <mc:AlternateContent xmlns:mc="http://schemas.openxmlformats.org/markup-compatibility/2006">
              <mc:Choice xmlns:v="urn:schemas-microsoft-com:vml" Requires="v">
                <p:oleObj spid="_x0000_s67666" name="公式" r:id="rId7" imgW="411465" imgH="464923" progId="Equation.3">
                  <p:embed/>
                </p:oleObj>
              </mc:Choice>
              <mc:Fallback>
                <p:oleObj name="公式" r:id="rId7" imgW="411465" imgH="464923" progId="Equation.3">
                  <p:embed/>
                  <p:pic>
                    <p:nvPicPr>
                      <p:cNvPr id="0" name="Picture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1916113"/>
                        <a:ext cx="4175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grpSp>
        <p:nvGrpSpPr>
          <p:cNvPr id="29711" name="Group 12"/>
          <p:cNvGrpSpPr>
            <a:grpSpLocks/>
          </p:cNvGrpSpPr>
          <p:nvPr/>
        </p:nvGrpSpPr>
        <p:grpSpPr bwMode="auto">
          <a:xfrm>
            <a:off x="6492875" y="3290888"/>
            <a:ext cx="322263" cy="674687"/>
            <a:chOff x="1632" y="1248"/>
            <a:chExt cx="192" cy="2112"/>
          </a:xfrm>
        </p:grpSpPr>
        <p:sp>
          <p:nvSpPr>
            <p:cNvPr id="29718" name="Line 13"/>
            <p:cNvSpPr>
              <a:spLocks noChangeShapeType="1"/>
            </p:cNvSpPr>
            <p:nvPr/>
          </p:nvSpPr>
          <p:spPr bwMode="auto">
            <a:xfrm flipV="1">
              <a:off x="1632" y="1248"/>
              <a:ext cx="0" cy="211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9719" name="Line 14"/>
            <p:cNvSpPr>
              <a:spLocks noChangeShapeType="1"/>
            </p:cNvSpPr>
            <p:nvPr/>
          </p:nvSpPr>
          <p:spPr bwMode="auto">
            <a:xfrm flipV="1">
              <a:off x="1728" y="1248"/>
              <a:ext cx="0" cy="211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9720" name="Line 15"/>
            <p:cNvSpPr>
              <a:spLocks noChangeShapeType="1"/>
            </p:cNvSpPr>
            <p:nvPr/>
          </p:nvSpPr>
          <p:spPr bwMode="auto">
            <a:xfrm flipV="1">
              <a:off x="1824" y="1248"/>
              <a:ext cx="0" cy="211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sp>
        <p:nvSpPr>
          <p:cNvPr id="29712" name="Arc 16"/>
          <p:cNvSpPr>
            <a:spLocks/>
          </p:cNvSpPr>
          <p:nvPr/>
        </p:nvSpPr>
        <p:spPr bwMode="auto">
          <a:xfrm flipH="1">
            <a:off x="5794375" y="2492375"/>
            <a:ext cx="1052513" cy="647700"/>
          </a:xfrm>
          <a:custGeom>
            <a:avLst/>
            <a:gdLst>
              <a:gd name="T0" fmla="*/ 2147483647 w 19143"/>
              <a:gd name="T1" fmla="*/ 2147483647 h 21600"/>
              <a:gd name="T2" fmla="*/ 0 w 19143"/>
              <a:gd name="T3" fmla="*/ 2147483647 h 21600"/>
              <a:gd name="T4" fmla="*/ 2147483647 w 19143"/>
              <a:gd name="T5" fmla="*/ 0 h 21600"/>
              <a:gd name="T6" fmla="*/ 0 60000 65536"/>
              <a:gd name="T7" fmla="*/ 0 60000 65536"/>
              <a:gd name="T8" fmla="*/ 0 60000 65536"/>
              <a:gd name="T9" fmla="*/ 0 w 19143"/>
              <a:gd name="T10" fmla="*/ 0 h 21600"/>
              <a:gd name="T11" fmla="*/ 19143 w 19143"/>
              <a:gd name="T12" fmla="*/ 21600 h 21600"/>
            </a:gdLst>
            <a:ahLst/>
            <a:cxnLst>
              <a:cxn ang="T6">
                <a:pos x="T0" y="T1"/>
              </a:cxn>
              <a:cxn ang="T7">
                <a:pos x="T2" y="T3"/>
              </a:cxn>
              <a:cxn ang="T8">
                <a:pos x="T4" y="T5"/>
              </a:cxn>
            </a:cxnLst>
            <a:rect l="T9" t="T10" r="T11" b="T12"/>
            <a:pathLst>
              <a:path w="19143" h="21600" fill="none" extrusionOk="0">
                <a:moveTo>
                  <a:pt x="19142" y="17366"/>
                </a:moveTo>
                <a:cubicBezTo>
                  <a:pt x="15424" y="20116"/>
                  <a:pt x="10923" y="21599"/>
                  <a:pt x="6299" y="21600"/>
                </a:cubicBezTo>
                <a:cubicBezTo>
                  <a:pt x="4164" y="21600"/>
                  <a:pt x="2041" y="21283"/>
                  <a:pt x="-1" y="20661"/>
                </a:cubicBezTo>
              </a:path>
              <a:path w="19143" h="21600" stroke="0" extrusionOk="0">
                <a:moveTo>
                  <a:pt x="19142" y="17366"/>
                </a:moveTo>
                <a:cubicBezTo>
                  <a:pt x="15424" y="20116"/>
                  <a:pt x="10923" y="21599"/>
                  <a:pt x="6299" y="21600"/>
                </a:cubicBezTo>
                <a:cubicBezTo>
                  <a:pt x="4164" y="21600"/>
                  <a:pt x="2041" y="21283"/>
                  <a:pt x="-1" y="20661"/>
                </a:cubicBezTo>
                <a:lnTo>
                  <a:pt x="6299" y="0"/>
                </a:lnTo>
                <a:close/>
              </a:path>
            </a:pathLst>
          </a:custGeom>
          <a:noFill/>
          <a:ln w="2857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29701" name="Object 17"/>
          <p:cNvGraphicFramePr>
            <a:graphicFrameLocks/>
          </p:cNvGraphicFramePr>
          <p:nvPr/>
        </p:nvGraphicFramePr>
        <p:xfrm>
          <a:off x="6948488" y="836613"/>
          <a:ext cx="455612" cy="863600"/>
        </p:xfrm>
        <a:graphic>
          <a:graphicData uri="http://schemas.openxmlformats.org/presentationml/2006/ole">
            <mc:AlternateContent xmlns:mc="http://schemas.openxmlformats.org/markup-compatibility/2006">
              <mc:Choice xmlns:v="urn:schemas-microsoft-com:vml" Requires="v">
                <p:oleObj spid="_x0000_s67667" name="公式" r:id="rId9" imgW="449675" imgH="853512" progId="Equation.3">
                  <p:embed/>
                </p:oleObj>
              </mc:Choice>
              <mc:Fallback>
                <p:oleObj name="公式" r:id="rId9" imgW="449675" imgH="853512" progId="Equation.3">
                  <p:embed/>
                  <p:pic>
                    <p:nvPicPr>
                      <p:cNvPr id="0" name="Picture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488" y="836613"/>
                        <a:ext cx="4556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grpSp>
        <p:nvGrpSpPr>
          <p:cNvPr id="29713" name="Group 18"/>
          <p:cNvGrpSpPr>
            <a:grpSpLocks/>
          </p:cNvGrpSpPr>
          <p:nvPr/>
        </p:nvGrpSpPr>
        <p:grpSpPr bwMode="auto">
          <a:xfrm>
            <a:off x="6464300" y="1073150"/>
            <a:ext cx="323850" cy="1512888"/>
            <a:chOff x="1632" y="1248"/>
            <a:chExt cx="192" cy="2112"/>
          </a:xfrm>
        </p:grpSpPr>
        <p:sp>
          <p:nvSpPr>
            <p:cNvPr id="29715" name="Line 19"/>
            <p:cNvSpPr>
              <a:spLocks noChangeShapeType="1"/>
            </p:cNvSpPr>
            <p:nvPr/>
          </p:nvSpPr>
          <p:spPr bwMode="auto">
            <a:xfrm flipV="1">
              <a:off x="1632" y="1248"/>
              <a:ext cx="0" cy="211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9716" name="Line 20"/>
            <p:cNvSpPr>
              <a:spLocks noChangeShapeType="1"/>
            </p:cNvSpPr>
            <p:nvPr/>
          </p:nvSpPr>
          <p:spPr bwMode="auto">
            <a:xfrm flipV="1">
              <a:off x="1728" y="1248"/>
              <a:ext cx="0" cy="211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29717" name="Line 21"/>
            <p:cNvSpPr>
              <a:spLocks noChangeShapeType="1"/>
            </p:cNvSpPr>
            <p:nvPr/>
          </p:nvSpPr>
          <p:spPr bwMode="auto">
            <a:xfrm flipV="1">
              <a:off x="1824" y="1248"/>
              <a:ext cx="0" cy="211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graphicFrame>
        <p:nvGraphicFramePr>
          <p:cNvPr id="38934" name="Object 22"/>
          <p:cNvGraphicFramePr>
            <a:graphicFrameLocks/>
          </p:cNvGraphicFramePr>
          <p:nvPr/>
        </p:nvGraphicFramePr>
        <p:xfrm>
          <a:off x="838200" y="2667000"/>
          <a:ext cx="3398838" cy="1020763"/>
        </p:xfrm>
        <a:graphic>
          <a:graphicData uri="http://schemas.openxmlformats.org/presentationml/2006/ole">
            <mc:AlternateContent xmlns:mc="http://schemas.openxmlformats.org/markup-compatibility/2006">
              <mc:Choice xmlns:v="urn:schemas-microsoft-com:vml" Requires="v">
                <p:oleObj spid="_x0000_s67668" name="公式" r:id="rId11" imgW="1386804" imgH="411511" progId="Equation.3">
                  <p:embed/>
                </p:oleObj>
              </mc:Choice>
              <mc:Fallback>
                <p:oleObj name="公式" r:id="rId11" imgW="1386804" imgH="411511" progId="Equation.3">
                  <p:embed/>
                  <p:pic>
                    <p:nvPicPr>
                      <p:cNvPr id="0" name="Picture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667000"/>
                        <a:ext cx="33988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FF"/>
                            </a:solidFill>
                            <a:miter lim="800000"/>
                            <a:headEnd/>
                            <a:tailEnd/>
                          </a14:hiddenLine>
                        </a:ext>
                      </a:extLst>
                    </p:spPr>
                  </p:pic>
                </p:oleObj>
              </mc:Fallback>
            </mc:AlternateContent>
          </a:graphicData>
        </a:graphic>
      </p:graphicFrame>
      <p:sp>
        <p:nvSpPr>
          <p:cNvPr id="38935" name="Text Box 23"/>
          <p:cNvSpPr txBox="1">
            <a:spLocks noChangeArrowheads="1"/>
          </p:cNvSpPr>
          <p:nvPr/>
        </p:nvSpPr>
        <p:spPr bwMode="auto">
          <a:xfrm>
            <a:off x="0" y="4221163"/>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a:solidFill>
                  <a:srgbClr val="FF0000"/>
                </a:solidFill>
                <a:latin typeface="宋体" pitchFamily="2" charset="-122"/>
                <a:cs typeface="Times New Roman" pitchFamily="18" charset="0"/>
              </a:rPr>
              <a:t>   (3) </a:t>
            </a:r>
            <a:r>
              <a:rPr kumimoji="1" lang="zh-CN" altLang="en-US">
                <a:solidFill>
                  <a:srgbClr val="FF0000"/>
                </a:solidFill>
                <a:latin typeface="宋体" pitchFamily="2" charset="-122"/>
                <a:cs typeface="Times New Roman" pitchFamily="18" charset="0"/>
              </a:rPr>
              <a:t>当问题中既有动生、又有感生电动势，则总感应电动势为</a:t>
            </a:r>
          </a:p>
        </p:txBody>
      </p:sp>
      <p:graphicFrame>
        <p:nvGraphicFramePr>
          <p:cNvPr id="38936" name="Object 24"/>
          <p:cNvGraphicFramePr>
            <a:graphicFrameLocks/>
          </p:cNvGraphicFramePr>
          <p:nvPr/>
        </p:nvGraphicFramePr>
        <p:xfrm>
          <a:off x="1476375" y="5300663"/>
          <a:ext cx="4248150" cy="803275"/>
        </p:xfrm>
        <a:graphic>
          <a:graphicData uri="http://schemas.openxmlformats.org/presentationml/2006/ole">
            <mc:AlternateContent xmlns:mc="http://schemas.openxmlformats.org/markup-compatibility/2006">
              <mc:Choice xmlns:v="urn:schemas-microsoft-com:vml" Requires="v">
                <p:oleObj spid="_x0000_s67669" name="公式" r:id="rId13" imgW="1729835" imgH="320040" progId="Equation.3">
                  <p:embed/>
                </p:oleObj>
              </mc:Choice>
              <mc:Fallback>
                <p:oleObj name="公式" r:id="rId13" imgW="1729835" imgH="320040" progId="Equation.3">
                  <p:embed/>
                  <p:pic>
                    <p:nvPicPr>
                      <p:cNvPr id="0" name="Picture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6375" y="5300663"/>
                        <a:ext cx="42481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30894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blinds(horizontal)">
                                      <p:cBhvr>
                                        <p:cTn id="7" dur="500"/>
                                        <p:tgtEl>
                                          <p:spTgt spid="38920"/>
                                        </p:tgtEl>
                                      </p:cBhvr>
                                    </p:animEffect>
                                  </p:childTnLst>
                                </p:cTn>
                              </p:par>
                              <p:par>
                                <p:cTn id="8" presetID="3" presetClass="entr" presetSubtype="10" fill="hold" nodeType="withEffect">
                                  <p:stCondLst>
                                    <p:cond delay="0"/>
                                  </p:stCondLst>
                                  <p:childTnLst>
                                    <p:set>
                                      <p:cBhvr>
                                        <p:cTn id="9" dur="1" fill="hold">
                                          <p:stCondLst>
                                            <p:cond delay="0"/>
                                          </p:stCondLst>
                                        </p:cTn>
                                        <p:tgtEl>
                                          <p:spTgt spid="38921"/>
                                        </p:tgtEl>
                                        <p:attrNameLst>
                                          <p:attrName>style.visibility</p:attrName>
                                        </p:attrNameLst>
                                      </p:cBhvr>
                                      <p:to>
                                        <p:strVal val="visible"/>
                                      </p:to>
                                    </p:set>
                                    <p:animEffect transition="in" filter="blinds(horizontal)">
                                      <p:cBhvr>
                                        <p:cTn id="10" dur="500"/>
                                        <p:tgtEl>
                                          <p:spTgt spid="389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922"/>
                                        </p:tgtEl>
                                        <p:attrNameLst>
                                          <p:attrName>style.visibility</p:attrName>
                                        </p:attrNameLst>
                                      </p:cBhvr>
                                      <p:to>
                                        <p:strVal val="visible"/>
                                      </p:to>
                                    </p:set>
                                    <p:animEffect transition="in" filter="blinds(horizontal)">
                                      <p:cBhvr>
                                        <p:cTn id="13" dur="500"/>
                                        <p:tgtEl>
                                          <p:spTgt spid="38922"/>
                                        </p:tgtEl>
                                      </p:cBhvr>
                                    </p:animEffect>
                                  </p:childTnLst>
                                </p:cTn>
                              </p:par>
                              <p:par>
                                <p:cTn id="14" presetID="3" presetClass="entr" presetSubtype="10" fill="hold" nodeType="withEffect">
                                  <p:stCondLst>
                                    <p:cond delay="0"/>
                                  </p:stCondLst>
                                  <p:childTnLst>
                                    <p:set>
                                      <p:cBhvr>
                                        <p:cTn id="15" dur="1" fill="hold">
                                          <p:stCondLst>
                                            <p:cond delay="0"/>
                                          </p:stCondLst>
                                        </p:cTn>
                                        <p:tgtEl>
                                          <p:spTgt spid="38923"/>
                                        </p:tgtEl>
                                        <p:attrNameLst>
                                          <p:attrName>style.visibility</p:attrName>
                                        </p:attrNameLst>
                                      </p:cBhvr>
                                      <p:to>
                                        <p:strVal val="visible"/>
                                      </p:to>
                                    </p:set>
                                    <p:animEffect transition="in" filter="blinds(horizontal)">
                                      <p:cBhvr>
                                        <p:cTn id="16" dur="500"/>
                                        <p:tgtEl>
                                          <p:spTgt spid="389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8934"/>
                                        </p:tgtEl>
                                        <p:attrNameLst>
                                          <p:attrName>style.visibility</p:attrName>
                                        </p:attrNameLst>
                                      </p:cBhvr>
                                      <p:to>
                                        <p:strVal val="visible"/>
                                      </p:to>
                                    </p:set>
                                    <p:animEffect transition="in" filter="blinds(horizontal)">
                                      <p:cBhvr>
                                        <p:cTn id="21" dur="500"/>
                                        <p:tgtEl>
                                          <p:spTgt spid="389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8935"/>
                                        </p:tgtEl>
                                        <p:attrNameLst>
                                          <p:attrName>style.visibility</p:attrName>
                                        </p:attrNameLst>
                                      </p:cBhvr>
                                      <p:to>
                                        <p:strVal val="visible"/>
                                      </p:to>
                                    </p:set>
                                    <p:animEffect transition="in" filter="blinds(horizontal)">
                                      <p:cBhvr>
                                        <p:cTn id="26" dur="500"/>
                                        <p:tgtEl>
                                          <p:spTgt spid="38935"/>
                                        </p:tgtEl>
                                      </p:cBhvr>
                                    </p:animEffect>
                                  </p:childTnLst>
                                </p:cTn>
                              </p:par>
                              <p:par>
                                <p:cTn id="27" presetID="3" presetClass="entr" presetSubtype="10" fill="hold" nodeType="withEffect">
                                  <p:stCondLst>
                                    <p:cond delay="0"/>
                                  </p:stCondLst>
                                  <p:childTnLst>
                                    <p:set>
                                      <p:cBhvr>
                                        <p:cTn id="28" dur="1" fill="hold">
                                          <p:stCondLst>
                                            <p:cond delay="0"/>
                                          </p:stCondLst>
                                        </p:cTn>
                                        <p:tgtEl>
                                          <p:spTgt spid="38936"/>
                                        </p:tgtEl>
                                        <p:attrNameLst>
                                          <p:attrName>style.visibility</p:attrName>
                                        </p:attrNameLst>
                                      </p:cBhvr>
                                      <p:to>
                                        <p:strVal val="visible"/>
                                      </p:to>
                                    </p:set>
                                    <p:animEffect transition="in" filter="blinds(horizontal)">
                                      <p:cBhvr>
                                        <p:cTn id="29" dur="500"/>
                                        <p:tgtEl>
                                          <p:spTgt spid="3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P spid="38922" grpId="0"/>
      <p:bldP spid="389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0"/>
          <p:cNvSpPr>
            <a:spLocks noGrp="1" noChangeArrowheads="1"/>
          </p:cNvSpPr>
          <p:nvPr>
            <p:ph type="title"/>
          </p:nvPr>
        </p:nvSpPr>
        <p:spPr>
          <a:xfrm>
            <a:off x="468313" y="188913"/>
            <a:ext cx="8229600" cy="1143000"/>
          </a:xfrm>
        </p:spPr>
        <p:txBody>
          <a:bodyPr/>
          <a:lstStyle/>
          <a:p>
            <a:pPr eaLnBrk="1" hangingPunct="1">
              <a:defRPr/>
            </a:pPr>
            <a:r>
              <a:rPr lang="zh-CN" altLang="en-US" smtClean="0">
                <a:latin typeface="楷体" pitchFamily="49" charset="-122"/>
                <a:ea typeface="楷体" pitchFamily="49" charset="-122"/>
              </a:rPr>
              <a:t>对   比</a:t>
            </a:r>
          </a:p>
        </p:txBody>
      </p:sp>
      <p:graphicFrame>
        <p:nvGraphicFramePr>
          <p:cNvPr id="163878" name="Group 38"/>
          <p:cNvGraphicFramePr>
            <a:graphicFrameLocks noGrp="1"/>
          </p:cNvGraphicFramePr>
          <p:nvPr>
            <p:ph sz="half" idx="1"/>
          </p:nvPr>
        </p:nvGraphicFramePr>
        <p:xfrm>
          <a:off x="468313" y="1916113"/>
          <a:ext cx="7931150" cy="3273426"/>
        </p:xfrm>
        <a:graphic>
          <a:graphicData uri="http://schemas.openxmlformats.org/drawingml/2006/table">
            <a:tbl>
              <a:tblPr/>
              <a:tblGrid>
                <a:gridCol w="2008187"/>
                <a:gridCol w="2211388"/>
                <a:gridCol w="3711575"/>
              </a:tblGrid>
              <a:tr h="1090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楷体" pitchFamily="49" charset="-122"/>
                        </a:rPr>
                        <a:t>非静电力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楷体" pitchFamily="49" charset="-122"/>
                        </a:rPr>
                        <a:t>非静电性场强</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92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楷体" pitchFamily="49" charset="-122"/>
                        </a:rPr>
                        <a:t>动生电动势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楷体" pitchFamily="49" charset="-122"/>
                        </a:rPr>
                        <a:t>洛仑兹力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Arial" charset="0"/>
                        <a:ea typeface="楷体"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90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楷体" pitchFamily="49" charset="-122"/>
                        </a:rPr>
                        <a:t>感生电动势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楷体" pitchFamily="49" charset="-122"/>
                        </a:rPr>
                        <a:t>涡旋电场力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Arial" charset="0"/>
                        <a:ea typeface="楷体"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722" name="Object 27"/>
          <p:cNvGraphicFramePr>
            <a:graphicFrameLocks noGrp="1" noChangeAspect="1"/>
          </p:cNvGraphicFramePr>
          <p:nvPr>
            <p:ph sz="quarter" idx="2"/>
          </p:nvPr>
        </p:nvGraphicFramePr>
        <p:xfrm>
          <a:off x="5148263" y="4221163"/>
          <a:ext cx="2881312" cy="812800"/>
        </p:xfrm>
        <a:graphic>
          <a:graphicData uri="http://schemas.openxmlformats.org/presentationml/2006/ole">
            <mc:AlternateContent xmlns:mc="http://schemas.openxmlformats.org/markup-compatibility/2006">
              <mc:Choice xmlns:v="urn:schemas-microsoft-com:vml" Requires="v">
                <p:oleObj spid="_x0000_s68636" name="公式" r:id="rId3" imgW="1485900" imgH="419100" progId="Equation.3">
                  <p:embed/>
                </p:oleObj>
              </mc:Choice>
              <mc:Fallback>
                <p:oleObj name="公式" r:id="rId3" imgW="1485900" imgH="419100" progId="Equation.3">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4221163"/>
                        <a:ext cx="2881312"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39"/>
          <p:cNvGraphicFramePr>
            <a:graphicFrameLocks noGrp="1" noChangeAspect="1"/>
          </p:cNvGraphicFramePr>
          <p:nvPr>
            <p:ph sz="quarter" idx="3"/>
          </p:nvPr>
        </p:nvGraphicFramePr>
        <p:xfrm>
          <a:off x="5724525" y="3284538"/>
          <a:ext cx="1441450" cy="490537"/>
        </p:xfrm>
        <a:graphic>
          <a:graphicData uri="http://schemas.openxmlformats.org/presentationml/2006/ole">
            <mc:AlternateContent xmlns:mc="http://schemas.openxmlformats.org/markup-compatibility/2006">
              <mc:Choice xmlns:v="urn:schemas-microsoft-com:vml" Requires="v">
                <p:oleObj spid="_x0000_s68637" name="Equation" r:id="rId5" imgW="624753" imgH="205647" progId="Equation.DSMT4">
                  <p:embed/>
                </p:oleObj>
              </mc:Choice>
              <mc:Fallback>
                <p:oleObj name="Equation" r:id="rId5" imgW="624753" imgH="205647" progId="Equation.DSMT4">
                  <p:embed/>
                  <p:pic>
                    <p:nvPicPr>
                      <p:cNvPr id="0" name="Picture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3284538"/>
                        <a:ext cx="1441450" cy="49053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117088" dir="18636078"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12886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323850" y="260350"/>
            <a:ext cx="4894263" cy="579438"/>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dirty="0">
                <a:solidFill>
                  <a:prstClr val="black"/>
                </a:solidFill>
                <a:latin typeface="宋体"/>
                <a:ea typeface="宋体"/>
              </a:rPr>
              <a:t>三、感生电场的计算</a:t>
            </a:r>
          </a:p>
        </p:txBody>
      </p:sp>
      <p:sp>
        <p:nvSpPr>
          <p:cNvPr id="8197" name="Rectangle 5"/>
          <p:cNvSpPr>
            <a:spLocks noChangeArrowheads="1"/>
          </p:cNvSpPr>
          <p:nvPr/>
        </p:nvSpPr>
        <p:spPr bwMode="auto">
          <a:xfrm>
            <a:off x="468313" y="1196975"/>
            <a:ext cx="5975350" cy="461665"/>
          </a:xfrm>
          <a:prstGeom prst="rect">
            <a:avLst/>
          </a:prstGeom>
          <a:noFill/>
          <a:ln w="9525">
            <a:noFill/>
            <a:miter lim="800000"/>
            <a:headEnd/>
            <a:tailEnd/>
          </a:ln>
        </p:spPr>
        <p:txBody>
          <a:bodyPr>
            <a:spAutoFit/>
          </a:bodyPr>
          <a:lstStyle/>
          <a:p>
            <a:pPr fontAlgn="auto">
              <a:spcBef>
                <a:spcPts val="0"/>
              </a:spcBef>
              <a:spcAft>
                <a:spcPts val="0"/>
              </a:spcAft>
              <a:defRPr/>
            </a:pPr>
            <a:r>
              <a:rPr lang="en-US" altLang="zh-CN" sz="2400" b="0" dirty="0">
                <a:solidFill>
                  <a:prstClr val="black"/>
                </a:solidFill>
                <a:latin typeface="宋体"/>
                <a:ea typeface="宋体"/>
              </a:rPr>
              <a:t>1</a:t>
            </a:r>
            <a:r>
              <a:rPr lang="zh-CN" altLang="en-US" sz="2400" b="0" dirty="0">
                <a:solidFill>
                  <a:prstClr val="black"/>
                </a:solidFill>
                <a:latin typeface="宋体"/>
                <a:ea typeface="宋体"/>
              </a:rPr>
              <a:t>、用感生电动势的定义式计算</a:t>
            </a:r>
          </a:p>
        </p:txBody>
      </p:sp>
      <p:graphicFrame>
        <p:nvGraphicFramePr>
          <p:cNvPr id="31746" name="Object 6"/>
          <p:cNvGraphicFramePr>
            <a:graphicFrameLocks noChangeAspect="1"/>
          </p:cNvGraphicFramePr>
          <p:nvPr/>
        </p:nvGraphicFramePr>
        <p:xfrm>
          <a:off x="1403350" y="2060575"/>
          <a:ext cx="2159000" cy="836613"/>
        </p:xfrm>
        <a:graphic>
          <a:graphicData uri="http://schemas.openxmlformats.org/presentationml/2006/ole">
            <mc:AlternateContent xmlns:mc="http://schemas.openxmlformats.org/markup-compatibility/2006">
              <mc:Choice xmlns:v="urn:schemas-microsoft-com:vml" Requires="v">
                <p:oleObj spid="_x0000_s69660" name="Equation" r:id="rId3" imgW="850531" imgH="330057" progId="Equation.DSMT4">
                  <p:embed/>
                </p:oleObj>
              </mc:Choice>
              <mc:Fallback>
                <p:oleObj name="Equation" r:id="rId3" imgW="850531" imgH="330057"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060575"/>
                        <a:ext cx="215900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Rectangle 7"/>
          <p:cNvSpPr>
            <a:spLocks noChangeArrowheads="1"/>
          </p:cNvSpPr>
          <p:nvPr/>
        </p:nvSpPr>
        <p:spPr bwMode="auto">
          <a:xfrm>
            <a:off x="468313" y="3429000"/>
            <a:ext cx="5975350" cy="461665"/>
          </a:xfrm>
          <a:prstGeom prst="rect">
            <a:avLst/>
          </a:prstGeom>
          <a:noFill/>
          <a:ln w="9525">
            <a:noFill/>
            <a:miter lim="800000"/>
            <a:headEnd/>
            <a:tailEnd/>
          </a:ln>
        </p:spPr>
        <p:txBody>
          <a:bodyPr>
            <a:spAutoFit/>
          </a:bodyPr>
          <a:lstStyle/>
          <a:p>
            <a:pPr fontAlgn="auto">
              <a:spcBef>
                <a:spcPts val="0"/>
              </a:spcBef>
              <a:spcAft>
                <a:spcPts val="0"/>
              </a:spcAft>
              <a:defRPr/>
            </a:pPr>
            <a:r>
              <a:rPr lang="en-US" altLang="zh-CN" sz="2400" b="0" dirty="0">
                <a:solidFill>
                  <a:prstClr val="black"/>
                </a:solidFill>
                <a:latin typeface="楷体" pitchFamily="49" charset="-122"/>
                <a:ea typeface="楷体" pitchFamily="49" charset="-122"/>
              </a:rPr>
              <a:t>2</a:t>
            </a:r>
            <a:r>
              <a:rPr lang="zh-CN" altLang="en-US" sz="2400" b="0" dirty="0">
                <a:solidFill>
                  <a:prstClr val="black"/>
                </a:solidFill>
                <a:latin typeface="宋体"/>
                <a:ea typeface="宋体"/>
              </a:rPr>
              <a:t>、用法拉第电磁感应定律计算</a:t>
            </a:r>
          </a:p>
        </p:txBody>
      </p:sp>
      <p:graphicFrame>
        <p:nvGraphicFramePr>
          <p:cNvPr id="31747" name="Object 8"/>
          <p:cNvGraphicFramePr>
            <a:graphicFrameLocks noChangeAspect="1"/>
          </p:cNvGraphicFramePr>
          <p:nvPr>
            <p:extLst>
              <p:ext uri="{D42A27DB-BD31-4B8C-83A1-F6EECF244321}">
                <p14:modId xmlns:p14="http://schemas.microsoft.com/office/powerpoint/2010/main" val="1354561183"/>
              </p:ext>
            </p:extLst>
          </p:nvPr>
        </p:nvGraphicFramePr>
        <p:xfrm>
          <a:off x="1475656" y="4149080"/>
          <a:ext cx="1536727" cy="864096"/>
        </p:xfrm>
        <a:graphic>
          <a:graphicData uri="http://schemas.openxmlformats.org/presentationml/2006/ole">
            <mc:AlternateContent xmlns:mc="http://schemas.openxmlformats.org/markup-compatibility/2006">
              <mc:Choice xmlns:v="urn:schemas-microsoft-com:vml" Requires="v">
                <p:oleObj spid="_x0000_s69661" name="Equation" r:id="rId5" imgW="698197" imgH="393529" progId="Equation.DSMT4">
                  <p:embed/>
                </p:oleObj>
              </mc:Choice>
              <mc:Fallback>
                <p:oleObj name="Equation" r:id="rId5" imgW="698197" imgH="393529"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4149080"/>
                        <a:ext cx="1536727"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9"/>
          <p:cNvSpPr>
            <a:spLocks noChangeArrowheads="1"/>
          </p:cNvSpPr>
          <p:nvPr/>
        </p:nvSpPr>
        <p:spPr bwMode="auto">
          <a:xfrm>
            <a:off x="3924300" y="2276475"/>
            <a:ext cx="453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a:solidFill>
                  <a:srgbClr val="FF0000"/>
                </a:solidFill>
                <a:ea typeface="楷体" pitchFamily="49" charset="-122"/>
              </a:rPr>
              <a:t>需要先知道涡旋场强的分布情况</a:t>
            </a:r>
          </a:p>
        </p:txBody>
      </p:sp>
    </p:spTree>
    <p:extLst>
      <p:ext uri="{BB962C8B-B14F-4D97-AF65-F5344CB8AC3E}">
        <p14:creationId xmlns:p14="http://schemas.microsoft.com/office/powerpoint/2010/main" val="813697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Text Box 2"/>
          <p:cNvSpPr txBox="1">
            <a:spLocks noChangeArrowheads="1"/>
          </p:cNvSpPr>
          <p:nvPr/>
        </p:nvSpPr>
        <p:spPr bwMode="auto">
          <a:xfrm>
            <a:off x="179388" y="44450"/>
            <a:ext cx="858361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fontAlgn="auto" hangingPunct="1">
              <a:spcBef>
                <a:spcPct val="50000"/>
              </a:spcBef>
              <a:spcAft>
                <a:spcPts val="0"/>
              </a:spcAft>
            </a:pPr>
            <a:r>
              <a:rPr lang="zh-CN" altLang="en-US" sz="2600" dirty="0" smtClean="0">
                <a:solidFill>
                  <a:srgbClr val="FF0000"/>
                </a:solidFill>
              </a:rPr>
              <a:t>例</a:t>
            </a:r>
            <a:r>
              <a:rPr lang="en-US" altLang="zh-CN" sz="2600" dirty="0">
                <a:solidFill>
                  <a:srgbClr val="FF0000"/>
                </a:solidFill>
              </a:rPr>
              <a:t>1 </a:t>
            </a:r>
            <a:r>
              <a:rPr lang="en-US" altLang="zh-CN" sz="2600" dirty="0"/>
              <a:t> </a:t>
            </a:r>
            <a:r>
              <a:rPr lang="zh-CN" altLang="en-US" sz="2600" dirty="0"/>
              <a:t>均匀磁场被局限在半径为</a:t>
            </a:r>
            <a:r>
              <a:rPr lang="en-US" altLang="zh-CN" sz="2600" i="1" dirty="0"/>
              <a:t>R</a:t>
            </a:r>
            <a:r>
              <a:rPr lang="zh-CN" altLang="en-US" sz="2600" dirty="0"/>
              <a:t>的圆柱体内</a:t>
            </a:r>
            <a:r>
              <a:rPr lang="en-US" altLang="zh-CN" sz="2600" dirty="0"/>
              <a:t>(</a:t>
            </a:r>
            <a:r>
              <a:rPr lang="zh-CN" altLang="en-US" sz="2600" dirty="0"/>
              <a:t>如长直螺线管</a:t>
            </a:r>
            <a:r>
              <a:rPr lang="en-US" altLang="zh-CN" sz="2600" dirty="0"/>
              <a:t>)</a:t>
            </a:r>
            <a:r>
              <a:rPr lang="zh-CN" altLang="en-US" sz="2600" dirty="0"/>
              <a:t>，磁场随时间均匀减小的变化率为</a:t>
            </a:r>
            <a:r>
              <a:rPr lang="en-US" altLang="zh-CN" sz="2600" i="1" dirty="0"/>
              <a:t>dB</a:t>
            </a:r>
            <a:r>
              <a:rPr lang="en-US" altLang="zh-CN" sz="2600" dirty="0"/>
              <a:t>/</a:t>
            </a:r>
            <a:r>
              <a:rPr lang="en-US" altLang="zh-CN" sz="2600" i="1" dirty="0" err="1"/>
              <a:t>dt</a:t>
            </a:r>
            <a:r>
              <a:rPr lang="zh-CN" altLang="en-US" sz="2600" dirty="0"/>
              <a:t>，求圆柱体内、外涡旋电场的场强</a:t>
            </a:r>
            <a:r>
              <a:rPr lang="en-US" altLang="zh-CN" sz="2600" i="1" dirty="0"/>
              <a:t>E</a:t>
            </a:r>
            <a:r>
              <a:rPr lang="en-US" altLang="zh-CN" sz="2600" i="1" baseline="-25000" dirty="0">
                <a:solidFill>
                  <a:srgbClr val="1F497D"/>
                </a:solidFill>
              </a:rPr>
              <a:t>V</a:t>
            </a:r>
            <a:r>
              <a:rPr lang="en-US" altLang="zh-CN" sz="2600" baseline="-25000" dirty="0"/>
              <a:t> </a:t>
            </a:r>
            <a:r>
              <a:rPr lang="zh-CN" altLang="en-US" sz="2600" dirty="0"/>
              <a:t>。</a:t>
            </a:r>
          </a:p>
        </p:txBody>
      </p:sp>
      <p:sp>
        <p:nvSpPr>
          <p:cNvPr id="39939" name="Text Box 3"/>
          <p:cNvSpPr txBox="1">
            <a:spLocks noChangeArrowheads="1"/>
          </p:cNvSpPr>
          <p:nvPr/>
        </p:nvSpPr>
        <p:spPr bwMode="auto">
          <a:xfrm>
            <a:off x="533400" y="1524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solidFill>
                  <a:srgbClr val="0000FF"/>
                </a:solidFill>
              </a:rPr>
              <a:t>解：</a:t>
            </a:r>
          </a:p>
        </p:txBody>
      </p:sp>
      <p:sp>
        <p:nvSpPr>
          <p:cNvPr id="39940" name="Oval 4"/>
          <p:cNvSpPr>
            <a:spLocks noChangeArrowheads="1"/>
          </p:cNvSpPr>
          <p:nvPr/>
        </p:nvSpPr>
        <p:spPr bwMode="auto">
          <a:xfrm>
            <a:off x="6507163" y="1822450"/>
            <a:ext cx="1143000" cy="1144588"/>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39941" name="Object 5"/>
          <p:cNvGraphicFramePr>
            <a:graphicFrameLocks noChangeAspect="1"/>
          </p:cNvGraphicFramePr>
          <p:nvPr>
            <p:extLst>
              <p:ext uri="{D42A27DB-BD31-4B8C-83A1-F6EECF244321}">
                <p14:modId xmlns:p14="http://schemas.microsoft.com/office/powerpoint/2010/main" val="797970512"/>
              </p:ext>
            </p:extLst>
          </p:nvPr>
        </p:nvGraphicFramePr>
        <p:xfrm>
          <a:off x="1449237" y="1385888"/>
          <a:ext cx="2166927" cy="840087"/>
        </p:xfrm>
        <a:graphic>
          <a:graphicData uri="http://schemas.openxmlformats.org/presentationml/2006/ole">
            <mc:AlternateContent xmlns:mc="http://schemas.openxmlformats.org/markup-compatibility/2006">
              <mc:Choice xmlns:v="urn:schemas-microsoft-com:vml" Requires="v">
                <p:oleObj spid="_x0000_s70775" name="公式" r:id="rId3" imgW="1016000" imgH="393700" progId="Equation.3">
                  <p:embed/>
                </p:oleObj>
              </mc:Choice>
              <mc:Fallback>
                <p:oleObj name="公式" r:id="rId3" imgW="1016000" imgH="3937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237" y="1385888"/>
                        <a:ext cx="2166927" cy="84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2" name="Object 6"/>
          <p:cNvGraphicFramePr>
            <a:graphicFrameLocks noChangeAspect="1"/>
          </p:cNvGraphicFramePr>
          <p:nvPr>
            <p:extLst>
              <p:ext uri="{D42A27DB-BD31-4B8C-83A1-F6EECF244321}">
                <p14:modId xmlns:p14="http://schemas.microsoft.com/office/powerpoint/2010/main" val="3126032509"/>
              </p:ext>
            </p:extLst>
          </p:nvPr>
        </p:nvGraphicFramePr>
        <p:xfrm>
          <a:off x="1401378" y="2879000"/>
          <a:ext cx="2018097" cy="855526"/>
        </p:xfrm>
        <a:graphic>
          <a:graphicData uri="http://schemas.openxmlformats.org/presentationml/2006/ole">
            <mc:AlternateContent xmlns:mc="http://schemas.openxmlformats.org/markup-compatibility/2006">
              <mc:Choice xmlns:v="urn:schemas-microsoft-com:vml" Requires="v">
                <p:oleObj spid="_x0000_s70776" name="公式" r:id="rId5" imgW="1016000" imgH="431800" progId="Equation.3">
                  <p:embed/>
                </p:oleObj>
              </mc:Choice>
              <mc:Fallback>
                <p:oleObj name="公式" r:id="rId5" imgW="1016000" imgH="43180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378" y="2879000"/>
                        <a:ext cx="2018097" cy="855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3" name="Object 7"/>
          <p:cNvGraphicFramePr>
            <a:graphicFrameLocks noChangeAspect="1"/>
          </p:cNvGraphicFramePr>
          <p:nvPr>
            <p:extLst>
              <p:ext uri="{D42A27DB-BD31-4B8C-83A1-F6EECF244321}">
                <p14:modId xmlns:p14="http://schemas.microsoft.com/office/powerpoint/2010/main" val="3286065002"/>
              </p:ext>
            </p:extLst>
          </p:nvPr>
        </p:nvGraphicFramePr>
        <p:xfrm>
          <a:off x="2484439" y="2312784"/>
          <a:ext cx="2375594" cy="571703"/>
        </p:xfrm>
        <a:graphic>
          <a:graphicData uri="http://schemas.openxmlformats.org/presentationml/2006/ole">
            <mc:AlternateContent xmlns:mc="http://schemas.openxmlformats.org/markup-compatibility/2006">
              <mc:Choice xmlns:v="urn:schemas-microsoft-com:vml" Requires="v">
                <p:oleObj spid="_x0000_s70777" name="公式" r:id="rId7" imgW="1155700" imgH="279400" progId="Equation.3">
                  <p:embed/>
                </p:oleObj>
              </mc:Choice>
              <mc:Fallback>
                <p:oleObj name="公式" r:id="rId7" imgW="1155700" imgH="2794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9" y="2312784"/>
                        <a:ext cx="2375594" cy="571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4" name="Text Box 8"/>
          <p:cNvSpPr txBox="1">
            <a:spLocks noChangeArrowheads="1"/>
          </p:cNvSpPr>
          <p:nvPr/>
        </p:nvSpPr>
        <p:spPr bwMode="auto">
          <a:xfrm>
            <a:off x="304800" y="3773785"/>
            <a:ext cx="3114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400" dirty="0"/>
              <a:t>(1)  </a:t>
            </a:r>
            <a:r>
              <a:rPr lang="zh-CN" altLang="en-US" sz="2400" dirty="0"/>
              <a:t>在圆柱体内，</a:t>
            </a:r>
            <a:endParaRPr lang="zh-CN" altLang="en-US" sz="2400" i="1" dirty="0"/>
          </a:p>
        </p:txBody>
      </p:sp>
      <p:graphicFrame>
        <p:nvGraphicFramePr>
          <p:cNvPr id="39945" name="Object 9"/>
          <p:cNvGraphicFramePr>
            <a:graphicFrameLocks noChangeAspect="1"/>
          </p:cNvGraphicFramePr>
          <p:nvPr>
            <p:extLst>
              <p:ext uri="{D42A27DB-BD31-4B8C-83A1-F6EECF244321}">
                <p14:modId xmlns:p14="http://schemas.microsoft.com/office/powerpoint/2010/main" val="1406793660"/>
              </p:ext>
            </p:extLst>
          </p:nvPr>
        </p:nvGraphicFramePr>
        <p:xfrm>
          <a:off x="5792804" y="3615826"/>
          <a:ext cx="1752600" cy="777581"/>
        </p:xfrm>
        <a:graphic>
          <a:graphicData uri="http://schemas.openxmlformats.org/presentationml/2006/ole">
            <mc:AlternateContent xmlns:mc="http://schemas.openxmlformats.org/markup-compatibility/2006">
              <mc:Choice xmlns:v="urn:schemas-microsoft-com:vml" Requires="v">
                <p:oleObj spid="_x0000_s70778" name="公式" r:id="rId9" imgW="888614" imgH="393529" progId="Equation.3">
                  <p:embed/>
                </p:oleObj>
              </mc:Choice>
              <mc:Fallback>
                <p:oleObj name="公式" r:id="rId9" imgW="888614" imgH="393529"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2804" y="3615826"/>
                        <a:ext cx="1752600" cy="777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6" name="Object 10"/>
          <p:cNvGraphicFramePr>
            <a:graphicFrameLocks noChangeAspect="1"/>
          </p:cNvGraphicFramePr>
          <p:nvPr>
            <p:extLst>
              <p:ext uri="{D42A27DB-BD31-4B8C-83A1-F6EECF244321}">
                <p14:modId xmlns:p14="http://schemas.microsoft.com/office/powerpoint/2010/main" val="2558606280"/>
              </p:ext>
            </p:extLst>
          </p:nvPr>
        </p:nvGraphicFramePr>
        <p:xfrm>
          <a:off x="1684441" y="4305930"/>
          <a:ext cx="2520280" cy="862960"/>
        </p:xfrm>
        <a:graphic>
          <a:graphicData uri="http://schemas.openxmlformats.org/presentationml/2006/ole">
            <mc:AlternateContent xmlns:mc="http://schemas.openxmlformats.org/markup-compatibility/2006">
              <mc:Choice xmlns:v="urn:schemas-microsoft-com:vml" Requires="v">
                <p:oleObj spid="_x0000_s70779" name="公式" r:id="rId11" imgW="1257300" imgH="431800" progId="Equation.3">
                  <p:embed/>
                </p:oleObj>
              </mc:Choice>
              <mc:Fallback>
                <p:oleObj name="公式" r:id="rId11" imgW="1257300" imgH="431800"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4441" y="4305930"/>
                        <a:ext cx="2520280" cy="862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7" name="Object 11"/>
          <p:cNvGraphicFramePr>
            <a:graphicFrameLocks noChangeAspect="1"/>
          </p:cNvGraphicFramePr>
          <p:nvPr>
            <p:extLst>
              <p:ext uri="{D42A27DB-BD31-4B8C-83A1-F6EECF244321}">
                <p14:modId xmlns:p14="http://schemas.microsoft.com/office/powerpoint/2010/main" val="4247296322"/>
              </p:ext>
            </p:extLst>
          </p:nvPr>
        </p:nvGraphicFramePr>
        <p:xfrm>
          <a:off x="4204721" y="4311287"/>
          <a:ext cx="1073761" cy="727026"/>
        </p:xfrm>
        <a:graphic>
          <a:graphicData uri="http://schemas.openxmlformats.org/presentationml/2006/ole">
            <mc:AlternateContent xmlns:mc="http://schemas.openxmlformats.org/markup-compatibility/2006">
              <mc:Choice xmlns:v="urn:schemas-microsoft-com:vml" Requires="v">
                <p:oleObj spid="_x0000_s70780" name="公式" r:id="rId13" imgW="545863" imgH="368140" progId="Equation.3">
                  <p:embed/>
                </p:oleObj>
              </mc:Choice>
              <mc:Fallback>
                <p:oleObj name="公式" r:id="rId13" imgW="545863" imgH="368140" progId="Equation.3">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4721" y="4311287"/>
                        <a:ext cx="1073761" cy="727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8" name="Text Box 12"/>
          <p:cNvSpPr txBox="1">
            <a:spLocks noChangeArrowheads="1"/>
          </p:cNvSpPr>
          <p:nvPr/>
        </p:nvSpPr>
        <p:spPr bwMode="auto">
          <a:xfrm>
            <a:off x="304800" y="5238750"/>
            <a:ext cx="594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400" dirty="0"/>
              <a:t>(2)  </a:t>
            </a:r>
            <a:r>
              <a:rPr lang="zh-CN" altLang="en-US" sz="2400" dirty="0"/>
              <a:t>在圆柱体外， </a:t>
            </a:r>
            <a:r>
              <a:rPr lang="en-US" altLang="zh-CN" sz="2400" i="1" dirty="0"/>
              <a:t>r </a:t>
            </a:r>
            <a:r>
              <a:rPr lang="en-US" altLang="zh-CN" sz="2400" dirty="0"/>
              <a:t>&gt; </a:t>
            </a:r>
            <a:r>
              <a:rPr lang="en-US" altLang="zh-CN" sz="2400" i="1" dirty="0" smtClean="0"/>
              <a:t>R,</a:t>
            </a:r>
            <a:r>
              <a:rPr lang="en-US" altLang="zh-CN" sz="2400" dirty="0" smtClean="0"/>
              <a:t> </a:t>
            </a:r>
            <a:r>
              <a:rPr lang="en-US" altLang="zh-CN" sz="2400" dirty="0">
                <a:sym typeface="Symbol" pitchFamily="18" charset="2"/>
              </a:rPr>
              <a:t></a:t>
            </a:r>
            <a:r>
              <a:rPr lang="en-US" altLang="zh-CN" sz="2400" dirty="0"/>
              <a:t> =</a:t>
            </a:r>
            <a:r>
              <a:rPr lang="en-US" altLang="zh-CN" sz="2400" dirty="0">
                <a:sym typeface="Symbol" pitchFamily="18" charset="2"/>
              </a:rPr>
              <a:t> </a:t>
            </a:r>
            <a:r>
              <a:rPr lang="en-US" altLang="zh-CN" sz="2400" dirty="0"/>
              <a:t>R²B </a:t>
            </a:r>
          </a:p>
        </p:txBody>
      </p:sp>
      <p:graphicFrame>
        <p:nvGraphicFramePr>
          <p:cNvPr id="39949" name="Object 13"/>
          <p:cNvGraphicFramePr>
            <a:graphicFrameLocks noChangeAspect="1"/>
          </p:cNvGraphicFramePr>
          <p:nvPr>
            <p:extLst>
              <p:ext uri="{D42A27DB-BD31-4B8C-83A1-F6EECF244321}">
                <p14:modId xmlns:p14="http://schemas.microsoft.com/office/powerpoint/2010/main" val="422109640"/>
              </p:ext>
            </p:extLst>
          </p:nvPr>
        </p:nvGraphicFramePr>
        <p:xfrm>
          <a:off x="5837237" y="5238750"/>
          <a:ext cx="1630363" cy="691956"/>
        </p:xfrm>
        <a:graphic>
          <a:graphicData uri="http://schemas.openxmlformats.org/presentationml/2006/ole">
            <mc:AlternateContent xmlns:mc="http://schemas.openxmlformats.org/markup-compatibility/2006">
              <mc:Choice xmlns:v="urn:schemas-microsoft-com:vml" Requires="v">
                <p:oleObj spid="_x0000_s70781" name="公式" r:id="rId15" imgW="926698" imgH="393529" progId="Equation.3">
                  <p:embed/>
                </p:oleObj>
              </mc:Choice>
              <mc:Fallback>
                <p:oleObj name="公式" r:id="rId15" imgW="926698" imgH="393529" progId="Equation.3">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37237" y="5238750"/>
                        <a:ext cx="1630363" cy="6919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0" name="Object 14"/>
          <p:cNvGraphicFramePr>
            <a:graphicFrameLocks noChangeAspect="1"/>
          </p:cNvGraphicFramePr>
          <p:nvPr>
            <p:extLst>
              <p:ext uri="{D42A27DB-BD31-4B8C-83A1-F6EECF244321}">
                <p14:modId xmlns:p14="http://schemas.microsoft.com/office/powerpoint/2010/main" val="907062171"/>
              </p:ext>
            </p:extLst>
          </p:nvPr>
        </p:nvGraphicFramePr>
        <p:xfrm>
          <a:off x="1809617" y="5834462"/>
          <a:ext cx="1766019" cy="832340"/>
        </p:xfrm>
        <a:graphic>
          <a:graphicData uri="http://schemas.openxmlformats.org/presentationml/2006/ole">
            <mc:AlternateContent xmlns:mc="http://schemas.openxmlformats.org/markup-compatibility/2006">
              <mc:Choice xmlns:v="urn:schemas-microsoft-com:vml" Requires="v">
                <p:oleObj spid="_x0000_s70782" name="公式" r:id="rId17" imgW="889000" imgH="419100" progId="Equation.3">
                  <p:embed/>
                </p:oleObj>
              </mc:Choice>
              <mc:Fallback>
                <p:oleObj name="公式" r:id="rId17" imgW="889000" imgH="419100" progId="Equation.3">
                  <p:embed/>
                  <p:pic>
                    <p:nvPicPr>
                      <p:cNvPr id="0" name="Picture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09617" y="5834462"/>
                        <a:ext cx="1766019" cy="832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1" name="Text Box 15"/>
          <p:cNvSpPr txBox="1">
            <a:spLocks noChangeArrowheads="1"/>
          </p:cNvSpPr>
          <p:nvPr/>
        </p:nvSpPr>
        <p:spPr bwMode="auto">
          <a:xfrm>
            <a:off x="3733800" y="6019800"/>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400" dirty="0">
                <a:solidFill>
                  <a:srgbClr val="FF0000"/>
                </a:solidFill>
              </a:rPr>
              <a:t>所激发的电场分布于整个</a:t>
            </a:r>
            <a:r>
              <a:rPr lang="zh-CN" altLang="en-US" sz="2400" dirty="0" smtClean="0">
                <a:solidFill>
                  <a:srgbClr val="FF0000"/>
                </a:solidFill>
              </a:rPr>
              <a:t>空间</a:t>
            </a:r>
            <a:endParaRPr lang="zh-CN" altLang="en-US" sz="2400" dirty="0"/>
          </a:p>
        </p:txBody>
      </p:sp>
      <p:graphicFrame>
        <p:nvGraphicFramePr>
          <p:cNvPr id="32778" name="Object 17"/>
          <p:cNvGraphicFramePr>
            <a:graphicFrameLocks noChangeAspect="1"/>
          </p:cNvGraphicFramePr>
          <p:nvPr>
            <p:extLst>
              <p:ext uri="{D42A27DB-BD31-4B8C-83A1-F6EECF244321}">
                <p14:modId xmlns:p14="http://schemas.microsoft.com/office/powerpoint/2010/main" val="2074450714"/>
              </p:ext>
            </p:extLst>
          </p:nvPr>
        </p:nvGraphicFramePr>
        <p:xfrm>
          <a:off x="755576" y="2227189"/>
          <a:ext cx="1783046" cy="758899"/>
        </p:xfrm>
        <a:graphic>
          <a:graphicData uri="http://schemas.openxmlformats.org/presentationml/2006/ole">
            <mc:AlternateContent xmlns:mc="http://schemas.openxmlformats.org/markup-compatibility/2006">
              <mc:Choice xmlns:v="urn:schemas-microsoft-com:vml" Requires="v">
                <p:oleObj spid="_x0000_s70783" name="公式" r:id="rId19" imgW="672840" imgH="304560" progId="Equation.3">
                  <p:embed/>
                </p:oleObj>
              </mc:Choice>
              <mc:Fallback>
                <p:oleObj name="公式" r:id="rId19" imgW="672840" imgH="304560" progId="Equation.3">
                  <p:embed/>
                  <p:pic>
                    <p:nvPicPr>
                      <p:cNvPr id="0" name="Picture 19"/>
                      <p:cNvPicPr>
                        <a:picLocks noChangeAspect="1" noChangeArrowheads="1"/>
                      </p:cNvPicPr>
                      <p:nvPr/>
                    </p:nvPicPr>
                    <p:blipFill>
                      <a:blip r:embed="rId20"/>
                      <a:srcRect/>
                      <a:stretch>
                        <a:fillRect/>
                      </a:stretch>
                    </p:blipFill>
                    <p:spPr bwMode="auto">
                      <a:xfrm>
                        <a:off x="755576" y="2227189"/>
                        <a:ext cx="1783046" cy="7588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6" name="Text Box 20"/>
          <p:cNvSpPr txBox="1">
            <a:spLocks noChangeArrowheads="1"/>
          </p:cNvSpPr>
          <p:nvPr/>
        </p:nvSpPr>
        <p:spPr bwMode="auto">
          <a:xfrm>
            <a:off x="7696200" y="1919288"/>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grpSp>
        <p:nvGrpSpPr>
          <p:cNvPr id="32787" name="Group 21"/>
          <p:cNvGrpSpPr>
            <a:grpSpLocks/>
          </p:cNvGrpSpPr>
          <p:nvPr/>
        </p:nvGrpSpPr>
        <p:grpSpPr bwMode="auto">
          <a:xfrm>
            <a:off x="6019800" y="1385888"/>
            <a:ext cx="2035175" cy="1997075"/>
            <a:chOff x="3792" y="873"/>
            <a:chExt cx="1282" cy="1258"/>
          </a:xfrm>
        </p:grpSpPr>
        <p:sp>
          <p:nvSpPr>
            <p:cNvPr id="32795" name="Oval 22"/>
            <p:cNvSpPr>
              <a:spLocks noChangeArrowheads="1"/>
            </p:cNvSpPr>
            <p:nvPr/>
          </p:nvSpPr>
          <p:spPr bwMode="auto">
            <a:xfrm>
              <a:off x="3825" y="873"/>
              <a:ext cx="1249" cy="1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2796" name="Text Box 23"/>
            <p:cNvSpPr txBox="1">
              <a:spLocks noChangeArrowheads="1"/>
            </p:cNvSpPr>
            <p:nvPr/>
          </p:nvSpPr>
          <p:spPr bwMode="auto">
            <a:xfrm>
              <a:off x="4128" y="1545"/>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797" name="Text Box 24"/>
            <p:cNvSpPr txBox="1">
              <a:spLocks noChangeArrowheads="1"/>
            </p:cNvSpPr>
            <p:nvPr/>
          </p:nvSpPr>
          <p:spPr bwMode="auto">
            <a:xfrm>
              <a:off x="4128" y="87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798" name="Text Box 25"/>
            <p:cNvSpPr txBox="1">
              <a:spLocks noChangeArrowheads="1"/>
            </p:cNvSpPr>
            <p:nvPr/>
          </p:nvSpPr>
          <p:spPr bwMode="auto">
            <a:xfrm>
              <a:off x="4128" y="1209"/>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799" name="Text Box 26"/>
            <p:cNvSpPr txBox="1">
              <a:spLocks noChangeArrowheads="1"/>
            </p:cNvSpPr>
            <p:nvPr/>
          </p:nvSpPr>
          <p:spPr bwMode="auto">
            <a:xfrm>
              <a:off x="4512" y="87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800" name="Text Box 27"/>
            <p:cNvSpPr txBox="1">
              <a:spLocks noChangeArrowheads="1"/>
            </p:cNvSpPr>
            <p:nvPr/>
          </p:nvSpPr>
          <p:spPr bwMode="auto">
            <a:xfrm>
              <a:off x="4128" y="188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801" name="Text Box 28"/>
            <p:cNvSpPr txBox="1">
              <a:spLocks noChangeArrowheads="1"/>
            </p:cNvSpPr>
            <p:nvPr/>
          </p:nvSpPr>
          <p:spPr bwMode="auto">
            <a:xfrm>
              <a:off x="4512" y="183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802" name="Text Box 29"/>
            <p:cNvSpPr txBox="1">
              <a:spLocks noChangeArrowheads="1"/>
            </p:cNvSpPr>
            <p:nvPr/>
          </p:nvSpPr>
          <p:spPr bwMode="auto">
            <a:xfrm>
              <a:off x="4512" y="1545"/>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803" name="Text Box 30"/>
            <p:cNvSpPr txBox="1">
              <a:spLocks noChangeArrowheads="1"/>
            </p:cNvSpPr>
            <p:nvPr/>
          </p:nvSpPr>
          <p:spPr bwMode="auto">
            <a:xfrm>
              <a:off x="4512" y="1209"/>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804" name="Text Box 31"/>
            <p:cNvSpPr txBox="1">
              <a:spLocks noChangeArrowheads="1"/>
            </p:cNvSpPr>
            <p:nvPr/>
          </p:nvSpPr>
          <p:spPr bwMode="auto">
            <a:xfrm>
              <a:off x="3792" y="1593"/>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805" name="Text Box 32"/>
            <p:cNvSpPr txBox="1">
              <a:spLocks noChangeArrowheads="1"/>
            </p:cNvSpPr>
            <p:nvPr/>
          </p:nvSpPr>
          <p:spPr bwMode="auto">
            <a:xfrm>
              <a:off x="3792" y="1209"/>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806" name="Text Box 33"/>
            <p:cNvSpPr txBox="1">
              <a:spLocks noChangeArrowheads="1"/>
            </p:cNvSpPr>
            <p:nvPr/>
          </p:nvSpPr>
          <p:spPr bwMode="auto">
            <a:xfrm>
              <a:off x="4848" y="1545"/>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000"/>
                <a:t>×</a:t>
              </a:r>
              <a:endParaRPr lang="en-US" altLang="zh-CN"/>
            </a:p>
          </p:txBody>
        </p:sp>
        <p:sp>
          <p:nvSpPr>
            <p:cNvPr id="32807" name="Line 34"/>
            <p:cNvSpPr>
              <a:spLocks noChangeShapeType="1"/>
            </p:cNvSpPr>
            <p:nvPr/>
          </p:nvSpPr>
          <p:spPr bwMode="auto">
            <a:xfrm flipV="1">
              <a:off x="4459" y="969"/>
              <a:ext cx="341" cy="531"/>
            </a:xfrm>
            <a:prstGeom prst="line">
              <a:avLst/>
            </a:prstGeom>
            <a:noFill/>
            <a:ln w="19050">
              <a:solidFill>
                <a:srgbClr val="0066CC"/>
              </a:solidFill>
              <a:round/>
              <a:headEnd/>
              <a:tailEnd type="stealth"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2808" name="Text Box 35"/>
            <p:cNvSpPr txBox="1">
              <a:spLocks noChangeArrowheads="1"/>
            </p:cNvSpPr>
            <p:nvPr/>
          </p:nvSpPr>
          <p:spPr bwMode="auto">
            <a:xfrm>
              <a:off x="4704" y="101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i="1"/>
                <a:t>R</a:t>
              </a:r>
              <a:endParaRPr lang="en-US" altLang="zh-CN"/>
            </a:p>
          </p:txBody>
        </p:sp>
      </p:grpSp>
      <p:grpSp>
        <p:nvGrpSpPr>
          <p:cNvPr id="4" name="Group 36"/>
          <p:cNvGrpSpPr>
            <a:grpSpLocks/>
          </p:cNvGrpSpPr>
          <p:nvPr/>
        </p:nvGrpSpPr>
        <p:grpSpPr bwMode="auto">
          <a:xfrm>
            <a:off x="5715000" y="1066800"/>
            <a:ext cx="2819400" cy="2590800"/>
            <a:chOff x="3600" y="672"/>
            <a:chExt cx="1776" cy="1632"/>
          </a:xfrm>
        </p:grpSpPr>
        <p:sp>
          <p:nvSpPr>
            <p:cNvPr id="32790" name="Oval 37"/>
            <p:cNvSpPr>
              <a:spLocks noChangeArrowheads="1"/>
            </p:cNvSpPr>
            <p:nvPr/>
          </p:nvSpPr>
          <p:spPr bwMode="auto">
            <a:xfrm>
              <a:off x="3600" y="672"/>
              <a:ext cx="1680" cy="163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2791" name="Line 38"/>
            <p:cNvSpPr>
              <a:spLocks noChangeShapeType="1"/>
            </p:cNvSpPr>
            <p:nvPr/>
          </p:nvSpPr>
          <p:spPr bwMode="auto">
            <a:xfrm flipH="1">
              <a:off x="3600" y="1497"/>
              <a:ext cx="873" cy="2"/>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2792" name="Text Box 39"/>
            <p:cNvSpPr txBox="1">
              <a:spLocks noChangeArrowheads="1"/>
            </p:cNvSpPr>
            <p:nvPr/>
          </p:nvSpPr>
          <p:spPr bwMode="auto">
            <a:xfrm>
              <a:off x="3648" y="1451"/>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i="1">
                  <a:solidFill>
                    <a:srgbClr val="FF0000"/>
                  </a:solidFill>
                </a:rPr>
                <a:t>r</a:t>
              </a:r>
              <a:endParaRPr lang="en-US" altLang="zh-CN"/>
            </a:p>
          </p:txBody>
        </p:sp>
        <p:sp>
          <p:nvSpPr>
            <p:cNvPr id="32793" name="Line 40"/>
            <p:cNvSpPr>
              <a:spLocks noChangeShapeType="1"/>
            </p:cNvSpPr>
            <p:nvPr/>
          </p:nvSpPr>
          <p:spPr bwMode="auto">
            <a:xfrm>
              <a:off x="5133" y="1026"/>
              <a:ext cx="33" cy="56"/>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2794" name="Text Box 41"/>
            <p:cNvSpPr txBox="1">
              <a:spLocks noChangeArrowheads="1"/>
            </p:cNvSpPr>
            <p:nvPr/>
          </p:nvSpPr>
          <p:spPr bwMode="auto">
            <a:xfrm>
              <a:off x="5088" y="6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i="1">
                  <a:solidFill>
                    <a:srgbClr val="FF0000"/>
                  </a:solidFill>
                </a:rPr>
                <a:t>L</a:t>
              </a:r>
            </a:p>
          </p:txBody>
        </p:sp>
      </p:grpSp>
      <p:sp>
        <p:nvSpPr>
          <p:cNvPr id="39978" name="Text Box 42"/>
          <p:cNvSpPr txBox="1">
            <a:spLocks noChangeArrowheads="1"/>
          </p:cNvSpPr>
          <p:nvPr/>
        </p:nvSpPr>
        <p:spPr bwMode="auto">
          <a:xfrm>
            <a:off x="2692627" y="3773785"/>
            <a:ext cx="3024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2400" dirty="0"/>
              <a:t>r &lt; R  </a:t>
            </a:r>
            <a:r>
              <a:rPr lang="en-US" altLang="zh-CN" sz="2400" dirty="0">
                <a:sym typeface="Symbol" pitchFamily="18" charset="2"/>
              </a:rPr>
              <a:t> </a:t>
            </a:r>
            <a:r>
              <a:rPr lang="en-US" altLang="zh-CN" sz="2400" dirty="0"/>
              <a:t>=</a:t>
            </a:r>
            <a:r>
              <a:rPr lang="en-US" altLang="zh-CN" sz="2400" dirty="0">
                <a:sym typeface="Symbol" pitchFamily="18" charset="2"/>
              </a:rPr>
              <a:t> </a:t>
            </a:r>
            <a:r>
              <a:rPr lang="en-US" altLang="zh-CN" sz="2400" dirty="0"/>
              <a:t>r</a:t>
            </a:r>
            <a:r>
              <a:rPr lang="en-US" altLang="zh-CN" sz="2400" baseline="30000" dirty="0"/>
              <a:t>2</a:t>
            </a:r>
            <a:r>
              <a:rPr lang="en-US" altLang="zh-CN" sz="2400" dirty="0"/>
              <a:t>B</a:t>
            </a:r>
          </a:p>
        </p:txBody>
      </p:sp>
    </p:spTree>
    <p:extLst>
      <p:ext uri="{BB962C8B-B14F-4D97-AF65-F5344CB8AC3E}">
        <p14:creationId xmlns:p14="http://schemas.microsoft.com/office/powerpoint/2010/main" val="24352899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linds(horizontal)">
                                      <p:cBhvr>
                                        <p:cTn id="7" dur="500"/>
                                        <p:tgtEl>
                                          <p:spTgt spid="39939"/>
                                        </p:tgtEl>
                                      </p:cBhvr>
                                    </p:animEffect>
                                  </p:childTnLst>
                                </p:cTn>
                              </p:par>
                              <p:par>
                                <p:cTn id="8" presetID="3" presetClass="entr" presetSubtype="10" fill="hold" nodeType="withEffect">
                                  <p:stCondLst>
                                    <p:cond delay="0"/>
                                  </p:stCondLst>
                                  <p:childTnLst>
                                    <p:set>
                                      <p:cBhvr>
                                        <p:cTn id="9" dur="1" fill="hold">
                                          <p:stCondLst>
                                            <p:cond delay="0"/>
                                          </p:stCondLst>
                                        </p:cTn>
                                        <p:tgtEl>
                                          <p:spTgt spid="39941"/>
                                        </p:tgtEl>
                                        <p:attrNameLst>
                                          <p:attrName>style.visibility</p:attrName>
                                        </p:attrNameLst>
                                      </p:cBhvr>
                                      <p:to>
                                        <p:strVal val="visible"/>
                                      </p:to>
                                    </p:set>
                                    <p:animEffect transition="in" filter="blinds(horizontal)">
                                      <p:cBhvr>
                                        <p:cTn id="10" dur="500"/>
                                        <p:tgtEl>
                                          <p:spTgt spid="39941"/>
                                        </p:tgtEl>
                                      </p:cBhvr>
                                    </p:animEffect>
                                  </p:childTnLst>
                                </p:cTn>
                              </p:par>
                              <p:par>
                                <p:cTn id="11" presetID="3" presetClass="entr" presetSubtype="10" fill="hold" nodeType="withEffect">
                                  <p:stCondLst>
                                    <p:cond delay="0"/>
                                  </p:stCondLst>
                                  <p:childTnLst>
                                    <p:set>
                                      <p:cBhvr>
                                        <p:cTn id="12" dur="1" fill="hold">
                                          <p:stCondLst>
                                            <p:cond delay="0"/>
                                          </p:stCondLst>
                                        </p:cTn>
                                        <p:tgtEl>
                                          <p:spTgt spid="39943"/>
                                        </p:tgtEl>
                                        <p:attrNameLst>
                                          <p:attrName>style.visibility</p:attrName>
                                        </p:attrNameLst>
                                      </p:cBhvr>
                                      <p:to>
                                        <p:strVal val="visible"/>
                                      </p:to>
                                    </p:set>
                                    <p:animEffect transition="in" filter="blinds(horizontal)">
                                      <p:cBhvr>
                                        <p:cTn id="13" dur="500"/>
                                        <p:tgtEl>
                                          <p:spTgt spid="399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9942"/>
                                        </p:tgtEl>
                                        <p:attrNameLst>
                                          <p:attrName>style.visibility</p:attrName>
                                        </p:attrNameLst>
                                      </p:cBhvr>
                                      <p:to>
                                        <p:strVal val="visible"/>
                                      </p:to>
                                    </p:set>
                                    <p:animEffect transition="in" filter="blinds(horizontal)">
                                      <p:cBhvr>
                                        <p:cTn id="18" dur="500"/>
                                        <p:tgtEl>
                                          <p:spTgt spid="399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9940"/>
                                        </p:tgtEl>
                                        <p:attrNameLst>
                                          <p:attrName>style.visibility</p:attrName>
                                        </p:attrNameLst>
                                      </p:cBhvr>
                                      <p:to>
                                        <p:strVal val="visible"/>
                                      </p:to>
                                    </p:set>
                                    <p:animEffect transition="in" filter="blinds(horizontal)">
                                      <p:cBhvr>
                                        <p:cTn id="23" dur="500"/>
                                        <p:tgtEl>
                                          <p:spTgt spid="399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9944"/>
                                        </p:tgtEl>
                                        <p:attrNameLst>
                                          <p:attrName>style.visibility</p:attrName>
                                        </p:attrNameLst>
                                      </p:cBhvr>
                                      <p:to>
                                        <p:strVal val="visible"/>
                                      </p:to>
                                    </p:set>
                                    <p:animEffect transition="in" filter="box(in)">
                                      <p:cBhvr>
                                        <p:cTn id="28" dur="500"/>
                                        <p:tgtEl>
                                          <p:spTgt spid="3994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9978"/>
                                        </p:tgtEl>
                                        <p:attrNameLst>
                                          <p:attrName>style.visibility</p:attrName>
                                        </p:attrNameLst>
                                      </p:cBhvr>
                                      <p:to>
                                        <p:strVal val="visible"/>
                                      </p:to>
                                    </p:set>
                                    <p:animEffect transition="in" filter="box(in)">
                                      <p:cBhvr>
                                        <p:cTn id="31" dur="500"/>
                                        <p:tgtEl>
                                          <p:spTgt spid="399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9945"/>
                                        </p:tgtEl>
                                        <p:attrNameLst>
                                          <p:attrName>style.visibility</p:attrName>
                                        </p:attrNameLst>
                                      </p:cBhvr>
                                      <p:to>
                                        <p:strVal val="visible"/>
                                      </p:to>
                                    </p:set>
                                    <p:animEffect transition="in" filter="blinds(horizontal)">
                                      <p:cBhvr>
                                        <p:cTn id="36" dur="500"/>
                                        <p:tgtEl>
                                          <p:spTgt spid="399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39946"/>
                                        </p:tgtEl>
                                        <p:attrNameLst>
                                          <p:attrName>style.visibility</p:attrName>
                                        </p:attrNameLst>
                                      </p:cBhvr>
                                      <p:to>
                                        <p:strVal val="visible"/>
                                      </p:to>
                                    </p:set>
                                    <p:animEffect transition="in" filter="box(in)">
                                      <p:cBhvr>
                                        <p:cTn id="41" dur="500"/>
                                        <p:tgtEl>
                                          <p:spTgt spid="39946"/>
                                        </p:tgtEl>
                                      </p:cBhvr>
                                    </p:animEffect>
                                  </p:childTnLst>
                                </p:cTn>
                              </p:par>
                              <p:par>
                                <p:cTn id="42" presetID="4" presetClass="entr" presetSubtype="16" fill="hold" nodeType="withEffect">
                                  <p:stCondLst>
                                    <p:cond delay="0"/>
                                  </p:stCondLst>
                                  <p:childTnLst>
                                    <p:set>
                                      <p:cBhvr>
                                        <p:cTn id="43" dur="1" fill="hold">
                                          <p:stCondLst>
                                            <p:cond delay="0"/>
                                          </p:stCondLst>
                                        </p:cTn>
                                        <p:tgtEl>
                                          <p:spTgt spid="39947"/>
                                        </p:tgtEl>
                                        <p:attrNameLst>
                                          <p:attrName>style.visibility</p:attrName>
                                        </p:attrNameLst>
                                      </p:cBhvr>
                                      <p:to>
                                        <p:strVal val="visible"/>
                                      </p:to>
                                    </p:set>
                                    <p:animEffect transition="in" filter="box(in)">
                                      <p:cBhvr>
                                        <p:cTn id="44" dur="500"/>
                                        <p:tgtEl>
                                          <p:spTgt spid="399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linds(horizontal)">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9948"/>
                                        </p:tgtEl>
                                        <p:attrNameLst>
                                          <p:attrName>style.visibility</p:attrName>
                                        </p:attrNameLst>
                                      </p:cBhvr>
                                      <p:to>
                                        <p:strVal val="visible"/>
                                      </p:to>
                                    </p:set>
                                    <p:animEffect transition="in" filter="blinds(horizontal)">
                                      <p:cBhvr>
                                        <p:cTn id="54" dur="500"/>
                                        <p:tgtEl>
                                          <p:spTgt spid="39948"/>
                                        </p:tgtEl>
                                      </p:cBhvr>
                                    </p:animEffect>
                                  </p:childTnLst>
                                </p:cTn>
                              </p:par>
                              <p:par>
                                <p:cTn id="55" presetID="3" presetClass="entr" presetSubtype="10" fill="hold" nodeType="withEffect">
                                  <p:stCondLst>
                                    <p:cond delay="0"/>
                                  </p:stCondLst>
                                  <p:childTnLst>
                                    <p:set>
                                      <p:cBhvr>
                                        <p:cTn id="56" dur="1" fill="hold">
                                          <p:stCondLst>
                                            <p:cond delay="0"/>
                                          </p:stCondLst>
                                        </p:cTn>
                                        <p:tgtEl>
                                          <p:spTgt spid="39949"/>
                                        </p:tgtEl>
                                        <p:attrNameLst>
                                          <p:attrName>style.visibility</p:attrName>
                                        </p:attrNameLst>
                                      </p:cBhvr>
                                      <p:to>
                                        <p:strVal val="visible"/>
                                      </p:to>
                                    </p:set>
                                    <p:animEffect transition="in" filter="blinds(horizontal)">
                                      <p:cBhvr>
                                        <p:cTn id="57" dur="500"/>
                                        <p:tgtEl>
                                          <p:spTgt spid="3994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9950"/>
                                        </p:tgtEl>
                                        <p:attrNameLst>
                                          <p:attrName>style.visibility</p:attrName>
                                        </p:attrNameLst>
                                      </p:cBhvr>
                                      <p:to>
                                        <p:strVal val="visible"/>
                                      </p:to>
                                    </p:set>
                                    <p:animEffect transition="in" filter="blinds(horizontal)">
                                      <p:cBhvr>
                                        <p:cTn id="62" dur="500"/>
                                        <p:tgtEl>
                                          <p:spTgt spid="3995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9951"/>
                                        </p:tgtEl>
                                        <p:attrNameLst>
                                          <p:attrName>style.visibility</p:attrName>
                                        </p:attrNameLst>
                                      </p:cBhvr>
                                      <p:to>
                                        <p:strVal val="visible"/>
                                      </p:to>
                                    </p:set>
                                    <p:animEffect transition="in" filter="box(in)">
                                      <p:cBhvr>
                                        <p:cTn id="67" dur="500"/>
                                        <p:tgtEl>
                                          <p:spTgt spid="39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0" grpId="0" animBg="1"/>
      <p:bldP spid="39944" grpId="0"/>
      <p:bldP spid="39948" grpId="0"/>
      <p:bldP spid="39951" grpId="0"/>
      <p:bldP spid="3997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685800" y="3810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solidFill>
                  <a:srgbClr val="FF0000"/>
                </a:solidFill>
              </a:rPr>
              <a:t>计算感生电动势的方法：</a:t>
            </a:r>
          </a:p>
        </p:txBody>
      </p:sp>
      <p:graphicFrame>
        <p:nvGraphicFramePr>
          <p:cNvPr id="40963" name="Object 3"/>
          <p:cNvGraphicFramePr>
            <a:graphicFrameLocks noChangeAspect="1"/>
          </p:cNvGraphicFramePr>
          <p:nvPr/>
        </p:nvGraphicFramePr>
        <p:xfrm>
          <a:off x="762000" y="1219200"/>
          <a:ext cx="2665413" cy="803275"/>
        </p:xfrm>
        <a:graphic>
          <a:graphicData uri="http://schemas.openxmlformats.org/presentationml/2006/ole">
            <mc:AlternateContent xmlns:mc="http://schemas.openxmlformats.org/markup-compatibility/2006">
              <mc:Choice xmlns:v="urn:schemas-microsoft-com:vml" Requires="v">
                <p:oleObj spid="_x0000_s71695" name="公式" r:id="rId3" imgW="1180588" imgH="355446" progId="Equation.3">
                  <p:embed/>
                </p:oleObj>
              </mc:Choice>
              <mc:Fallback>
                <p:oleObj name="公式" r:id="rId3" imgW="1180588" imgH="355446"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2665413"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66CC"/>
                            </a:solidFill>
                            <a:miter lim="800000"/>
                            <a:headEnd/>
                            <a:tailEnd/>
                          </a14:hiddenLine>
                        </a:ext>
                      </a:extLst>
                    </p:spPr>
                  </p:pic>
                </p:oleObj>
              </mc:Fallback>
            </mc:AlternateContent>
          </a:graphicData>
        </a:graphic>
      </p:graphicFrame>
      <p:sp>
        <p:nvSpPr>
          <p:cNvPr id="40964" name="Text Box 4"/>
          <p:cNvSpPr txBox="1">
            <a:spLocks noChangeArrowheads="1"/>
          </p:cNvSpPr>
          <p:nvPr/>
        </p:nvSpPr>
        <p:spPr bwMode="auto">
          <a:xfrm>
            <a:off x="3419475" y="1196975"/>
            <a:ext cx="4953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20000"/>
              </a:lnSpc>
              <a:spcBef>
                <a:spcPct val="50000"/>
              </a:spcBef>
              <a:spcAft>
                <a:spcPts val="0"/>
              </a:spcAft>
            </a:pPr>
            <a:r>
              <a:rPr lang="en-US" altLang="zh-CN"/>
              <a:t>——</a:t>
            </a:r>
            <a:r>
              <a:rPr lang="zh-CN" altLang="en-US"/>
              <a:t>由于只有在少数情况下才能求得，这种方法用得不多。</a:t>
            </a:r>
          </a:p>
        </p:txBody>
      </p:sp>
      <p:sp>
        <p:nvSpPr>
          <p:cNvPr id="40965" name="Text Box 5"/>
          <p:cNvSpPr txBox="1">
            <a:spLocks noChangeArrowheads="1"/>
          </p:cNvSpPr>
          <p:nvPr/>
        </p:nvSpPr>
        <p:spPr bwMode="auto">
          <a:xfrm>
            <a:off x="762000" y="2895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a:t>(2)  </a:t>
            </a:r>
            <a:r>
              <a:rPr lang="zh-CN" altLang="en-US"/>
              <a:t>用法拉第电磁感应定律计算：</a:t>
            </a:r>
          </a:p>
        </p:txBody>
      </p:sp>
      <p:sp>
        <p:nvSpPr>
          <p:cNvPr id="40966" name="Text Box 6"/>
          <p:cNvSpPr txBox="1">
            <a:spLocks noChangeArrowheads="1"/>
          </p:cNvSpPr>
          <p:nvPr/>
        </p:nvSpPr>
        <p:spPr bwMode="auto">
          <a:xfrm>
            <a:off x="803053" y="3647975"/>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dirty="0">
                <a:solidFill>
                  <a:srgbClr val="0000FF"/>
                </a:solidFill>
                <a:ea typeface="黑体" pitchFamily="49" charset="-122"/>
              </a:rPr>
              <a:t>① </a:t>
            </a:r>
            <a:r>
              <a:rPr lang="zh-CN" altLang="en-US" dirty="0">
                <a:solidFill>
                  <a:srgbClr val="0000FF"/>
                </a:solidFill>
              </a:rPr>
              <a:t>求闭合线圈的感生电动势，直接用法拉第定律；</a:t>
            </a:r>
          </a:p>
        </p:txBody>
      </p:sp>
      <p:sp>
        <p:nvSpPr>
          <p:cNvPr id="40967" name="Text Box 7"/>
          <p:cNvSpPr txBox="1">
            <a:spLocks noChangeArrowheads="1"/>
          </p:cNvSpPr>
          <p:nvPr/>
        </p:nvSpPr>
        <p:spPr bwMode="auto">
          <a:xfrm>
            <a:off x="457200" y="4343400"/>
            <a:ext cx="8534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20000"/>
              </a:lnSpc>
              <a:spcBef>
                <a:spcPct val="50000"/>
              </a:spcBef>
              <a:spcAft>
                <a:spcPts val="0"/>
              </a:spcAft>
            </a:pPr>
            <a:r>
              <a:rPr lang="en-US" altLang="zh-CN">
                <a:ea typeface="黑体" pitchFamily="49" charset="-122"/>
              </a:rPr>
              <a:t>    </a:t>
            </a:r>
            <a:r>
              <a:rPr lang="en-US" altLang="zh-CN">
                <a:solidFill>
                  <a:srgbClr val="0000FF"/>
                </a:solidFill>
                <a:ea typeface="黑体" pitchFamily="49" charset="-122"/>
              </a:rPr>
              <a:t>② </a:t>
            </a:r>
            <a:r>
              <a:rPr lang="zh-CN" altLang="en-US">
                <a:solidFill>
                  <a:srgbClr val="0000FF"/>
                </a:solidFill>
              </a:rPr>
              <a:t>求一段导线的感生电动势，须作辅助线与导线形成一闭合回路，再用法拉第定律。</a:t>
            </a:r>
          </a:p>
        </p:txBody>
      </p:sp>
    </p:spTree>
    <p:extLst>
      <p:ext uri="{BB962C8B-B14F-4D97-AF65-F5344CB8AC3E}">
        <p14:creationId xmlns:p14="http://schemas.microsoft.com/office/powerpoint/2010/main" val="8841176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500" fill="hold"/>
                                        <p:tgtEl>
                                          <p:spTgt spid="40963"/>
                                        </p:tgtEl>
                                        <p:attrNameLst>
                                          <p:attrName>ppt_w</p:attrName>
                                        </p:attrNameLst>
                                      </p:cBhvr>
                                      <p:tavLst>
                                        <p:tav tm="0">
                                          <p:val>
                                            <p:fltVal val="0"/>
                                          </p:val>
                                        </p:tav>
                                        <p:tav tm="100000">
                                          <p:val>
                                            <p:strVal val="#ppt_w"/>
                                          </p:val>
                                        </p:tav>
                                      </p:tavLst>
                                    </p:anim>
                                    <p:anim calcmode="lin" valueType="num">
                                      <p:cBhvr>
                                        <p:cTn id="8" dur="500" fill="hold"/>
                                        <p:tgtEl>
                                          <p:spTgt spid="40963"/>
                                        </p:tgtEl>
                                        <p:attrNameLst>
                                          <p:attrName>ppt_h</p:attrName>
                                        </p:attrNameLst>
                                      </p:cBhvr>
                                      <p:tavLst>
                                        <p:tav tm="0">
                                          <p:val>
                                            <p:fltVal val="0"/>
                                          </p:val>
                                        </p:tav>
                                        <p:tav tm="100000">
                                          <p:val>
                                            <p:strVal val="#ppt_h"/>
                                          </p:val>
                                        </p:tav>
                                      </p:tavLst>
                                    </p:anim>
                                    <p:anim calcmode="lin" valueType="num">
                                      <p:cBhvr>
                                        <p:cTn id="9" dur="500" fill="hold"/>
                                        <p:tgtEl>
                                          <p:spTgt spid="40963"/>
                                        </p:tgtEl>
                                        <p:attrNameLst>
                                          <p:attrName>ppt_x</p:attrName>
                                        </p:attrNameLst>
                                      </p:cBhvr>
                                      <p:tavLst>
                                        <p:tav tm="0">
                                          <p:val>
                                            <p:fltVal val="0.5"/>
                                          </p:val>
                                        </p:tav>
                                        <p:tav tm="100000">
                                          <p:val>
                                            <p:strVal val="#ppt_x"/>
                                          </p:val>
                                        </p:tav>
                                      </p:tavLst>
                                    </p:anim>
                                    <p:anim calcmode="lin" valueType="num">
                                      <p:cBhvr>
                                        <p:cTn id="10" dur="500" fill="hold"/>
                                        <p:tgtEl>
                                          <p:spTgt spid="4096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40964"/>
                                        </p:tgtEl>
                                        <p:attrNameLst>
                                          <p:attrName>style.visibility</p:attrName>
                                        </p:attrNameLst>
                                      </p:cBhvr>
                                      <p:to>
                                        <p:strVal val="visible"/>
                                      </p:to>
                                    </p:set>
                                    <p:animEffect transition="in" filter="blinds(vertical)">
                                      <p:cBhvr>
                                        <p:cTn id="15" dur="500"/>
                                        <p:tgtEl>
                                          <p:spTgt spid="409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iterate type="lt">
                                    <p:tmPct val="100000"/>
                                  </p:iterate>
                                  <p:childTnLst>
                                    <p:set>
                                      <p:cBhvr>
                                        <p:cTn id="19" dur="1" fill="hold">
                                          <p:stCondLst>
                                            <p:cond delay="0"/>
                                          </p:stCondLst>
                                        </p:cTn>
                                        <p:tgtEl>
                                          <p:spTgt spid="40965"/>
                                        </p:tgtEl>
                                        <p:attrNameLst>
                                          <p:attrName>style.visibility</p:attrName>
                                        </p:attrNameLst>
                                      </p:cBhvr>
                                      <p:to>
                                        <p:strVal val="visible"/>
                                      </p:to>
                                    </p:set>
                                    <p:animEffect transition="in" filter="strips(downLeft)">
                                      <p:cBhvr>
                                        <p:cTn id="20" dur="75"/>
                                        <p:tgtEl>
                                          <p:spTgt spid="409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0966"/>
                                        </p:tgtEl>
                                        <p:attrNameLst>
                                          <p:attrName>style.visibility</p:attrName>
                                        </p:attrNameLst>
                                      </p:cBhvr>
                                      <p:to>
                                        <p:strVal val="visible"/>
                                      </p:to>
                                    </p:set>
                                    <p:animEffect transition="in" filter="box(in)">
                                      <p:cBhvr>
                                        <p:cTn id="25" dur="500"/>
                                        <p:tgtEl>
                                          <p:spTgt spid="4096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0967"/>
                                        </p:tgtEl>
                                        <p:attrNameLst>
                                          <p:attrName>style.visibility</p:attrName>
                                        </p:attrNameLst>
                                      </p:cBhvr>
                                      <p:to>
                                        <p:strVal val="visible"/>
                                      </p:to>
                                    </p:set>
                                    <p:animEffect transition="in" filter="box(out)">
                                      <p:cBhvr>
                                        <p:cTn id="30"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P spid="40966" grpId="0" autoUpdateAnimBg="0"/>
      <p:bldP spid="4096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3"/>
          <p:cNvSpPr>
            <a:spLocks noChangeArrowheads="1"/>
          </p:cNvSpPr>
          <p:nvPr/>
        </p:nvSpPr>
        <p:spPr bwMode="auto">
          <a:xfrm>
            <a:off x="1214438" y="5643563"/>
            <a:ext cx="1079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a</a:t>
            </a:r>
            <a:endParaRPr lang="zh-CN" altLang="en-US" sz="3200">
              <a:solidFill>
                <a:srgbClr val="000000"/>
              </a:solidFill>
              <a:cs typeface="Times New Roman" pitchFamily="18" charset="0"/>
            </a:endParaRPr>
          </a:p>
        </p:txBody>
      </p:sp>
      <p:sp>
        <p:nvSpPr>
          <p:cNvPr id="77827" name="Rectangle 15"/>
          <p:cNvSpPr>
            <a:spLocks noChangeArrowheads="1"/>
          </p:cNvSpPr>
          <p:nvPr/>
        </p:nvSpPr>
        <p:spPr bwMode="auto">
          <a:xfrm>
            <a:off x="7072313" y="5715000"/>
            <a:ext cx="16271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b</a:t>
            </a:r>
            <a:endParaRPr lang="zh-CN" altLang="en-US" sz="3200">
              <a:solidFill>
                <a:srgbClr val="000000"/>
              </a:solidFill>
              <a:cs typeface="Times New Roman" pitchFamily="18" charset="0"/>
            </a:endParaRPr>
          </a:p>
        </p:txBody>
      </p:sp>
      <p:sp>
        <p:nvSpPr>
          <p:cNvPr id="77828" name="Rectangle 28"/>
          <p:cNvSpPr>
            <a:spLocks noChangeArrowheads="1"/>
          </p:cNvSpPr>
          <p:nvPr/>
        </p:nvSpPr>
        <p:spPr bwMode="auto">
          <a:xfrm>
            <a:off x="3563938" y="63087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a:solidFill>
                  <a:srgbClr val="000000"/>
                </a:solidFill>
              </a:rPr>
              <a:t>金属棒</a:t>
            </a:r>
          </a:p>
        </p:txBody>
      </p:sp>
      <p:grpSp>
        <p:nvGrpSpPr>
          <p:cNvPr id="77829" name="组合 21"/>
          <p:cNvGrpSpPr>
            <a:grpSpLocks/>
          </p:cNvGrpSpPr>
          <p:nvPr/>
        </p:nvGrpSpPr>
        <p:grpSpPr bwMode="auto">
          <a:xfrm>
            <a:off x="1785938" y="3071813"/>
            <a:ext cx="5184775" cy="3024187"/>
            <a:chOff x="1763713" y="3284538"/>
            <a:chExt cx="5184775" cy="3024187"/>
          </a:xfrm>
        </p:grpSpPr>
        <p:sp>
          <p:nvSpPr>
            <p:cNvPr id="77831" name="Oval 6"/>
            <p:cNvSpPr>
              <a:spLocks noChangeArrowheads="1"/>
            </p:cNvSpPr>
            <p:nvPr/>
          </p:nvSpPr>
          <p:spPr bwMode="auto">
            <a:xfrm>
              <a:off x="2195513" y="3284538"/>
              <a:ext cx="2087562" cy="1944687"/>
            </a:xfrm>
            <a:prstGeom prst="ellipse">
              <a:avLst/>
            </a:prstGeom>
            <a:solidFill>
              <a:schemeClr val="bg1"/>
            </a:solidFill>
            <a:ln w="38100">
              <a:solidFill>
                <a:srgbClr val="80008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7832" name="Rectangle 7"/>
            <p:cNvSpPr>
              <a:spLocks noChangeArrowheads="1"/>
            </p:cNvSpPr>
            <p:nvPr/>
          </p:nvSpPr>
          <p:spPr bwMode="auto">
            <a:xfrm>
              <a:off x="1763713" y="6165850"/>
              <a:ext cx="5184775" cy="142875"/>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7833" name="Line 8"/>
            <p:cNvSpPr>
              <a:spLocks noChangeShapeType="1"/>
            </p:cNvSpPr>
            <p:nvPr/>
          </p:nvSpPr>
          <p:spPr bwMode="auto">
            <a:xfrm>
              <a:off x="2627313" y="3573463"/>
              <a:ext cx="215900" cy="2159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77834" name="Line 9"/>
            <p:cNvSpPr>
              <a:spLocks noChangeShapeType="1"/>
            </p:cNvSpPr>
            <p:nvPr/>
          </p:nvSpPr>
          <p:spPr bwMode="auto">
            <a:xfrm flipH="1">
              <a:off x="2627313" y="3573463"/>
              <a:ext cx="215900" cy="2159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77835" name="Rectangle 11"/>
            <p:cNvSpPr>
              <a:spLocks noChangeArrowheads="1"/>
            </p:cNvSpPr>
            <p:nvPr/>
          </p:nvSpPr>
          <p:spPr bwMode="auto">
            <a:xfrm>
              <a:off x="2916238" y="3357563"/>
              <a:ext cx="647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B</a:t>
              </a:r>
              <a:endParaRPr lang="zh-CN" altLang="en-US" sz="3200">
                <a:solidFill>
                  <a:srgbClr val="000000"/>
                </a:solidFill>
                <a:cs typeface="Times New Roman" pitchFamily="18" charset="0"/>
              </a:endParaRPr>
            </a:p>
          </p:txBody>
        </p:sp>
        <p:sp>
          <p:nvSpPr>
            <p:cNvPr id="77836" name="Line 16"/>
            <p:cNvSpPr>
              <a:spLocks noChangeShapeType="1"/>
            </p:cNvSpPr>
            <p:nvPr/>
          </p:nvSpPr>
          <p:spPr bwMode="auto">
            <a:xfrm flipH="1">
              <a:off x="1763713" y="4292600"/>
              <a:ext cx="1439862" cy="1873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77837" name="Line 17"/>
            <p:cNvSpPr>
              <a:spLocks noChangeShapeType="1"/>
            </p:cNvSpPr>
            <p:nvPr/>
          </p:nvSpPr>
          <p:spPr bwMode="auto">
            <a:xfrm>
              <a:off x="3203575" y="4292600"/>
              <a:ext cx="3744913" cy="1873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77838" name="Arc 18"/>
            <p:cNvSpPr>
              <a:spLocks/>
            </p:cNvSpPr>
            <p:nvPr/>
          </p:nvSpPr>
          <p:spPr bwMode="auto">
            <a:xfrm rot="1329810" flipV="1">
              <a:off x="2987675" y="4365625"/>
              <a:ext cx="576263" cy="3603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7839" name="Rectangle 20"/>
            <p:cNvSpPr>
              <a:spLocks noChangeArrowheads="1"/>
            </p:cNvSpPr>
            <p:nvPr/>
          </p:nvSpPr>
          <p:spPr bwMode="auto">
            <a:xfrm>
              <a:off x="2987675" y="4581525"/>
              <a:ext cx="592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1F497D"/>
                  </a:solidFill>
                  <a:cs typeface="Times New Roman" pitchFamily="18" charset="0"/>
                </a:rPr>
                <a:t>θ</a:t>
              </a:r>
              <a:endParaRPr lang="zh-CN" altLang="en-US" sz="3200" baseline="-25000">
                <a:solidFill>
                  <a:srgbClr val="1F497D"/>
                </a:solidFill>
                <a:cs typeface="Times New Roman" pitchFamily="18" charset="0"/>
              </a:endParaRPr>
            </a:p>
          </p:txBody>
        </p:sp>
        <p:sp>
          <p:nvSpPr>
            <p:cNvPr id="77840" name="Rectangle 22"/>
            <p:cNvSpPr>
              <a:spLocks noChangeArrowheads="1"/>
            </p:cNvSpPr>
            <p:nvPr/>
          </p:nvSpPr>
          <p:spPr bwMode="auto">
            <a:xfrm>
              <a:off x="3317875" y="4652963"/>
              <a:ext cx="317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baseline="-25000">
                  <a:solidFill>
                    <a:srgbClr val="1F497D"/>
                  </a:solidFill>
                  <a:cs typeface="Times New Roman" pitchFamily="18" charset="0"/>
                </a:rPr>
                <a:t>0</a:t>
              </a:r>
              <a:endParaRPr lang="zh-CN" altLang="en-US" sz="3200" baseline="-25000">
                <a:solidFill>
                  <a:srgbClr val="1F497D"/>
                </a:solidFill>
                <a:cs typeface="Times New Roman" pitchFamily="18" charset="0"/>
              </a:endParaRPr>
            </a:p>
          </p:txBody>
        </p:sp>
        <p:sp>
          <p:nvSpPr>
            <p:cNvPr id="77841" name="Line 23"/>
            <p:cNvSpPr>
              <a:spLocks noChangeShapeType="1"/>
            </p:cNvSpPr>
            <p:nvPr/>
          </p:nvSpPr>
          <p:spPr bwMode="auto">
            <a:xfrm>
              <a:off x="3203575" y="4292600"/>
              <a:ext cx="10810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77842" name="Rectangle 25"/>
            <p:cNvSpPr>
              <a:spLocks noChangeArrowheads="1"/>
            </p:cNvSpPr>
            <p:nvPr/>
          </p:nvSpPr>
          <p:spPr bwMode="auto">
            <a:xfrm>
              <a:off x="3492500" y="37893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R</a:t>
              </a:r>
              <a:endParaRPr lang="zh-CN" altLang="en-US" sz="3200">
                <a:solidFill>
                  <a:srgbClr val="000000"/>
                </a:solidFill>
                <a:cs typeface="Times New Roman" pitchFamily="18" charset="0"/>
              </a:endParaRPr>
            </a:p>
          </p:txBody>
        </p:sp>
        <p:sp>
          <p:nvSpPr>
            <p:cNvPr id="77843" name="Rectangle 27"/>
            <p:cNvSpPr>
              <a:spLocks noChangeArrowheads="1"/>
            </p:cNvSpPr>
            <p:nvPr/>
          </p:nvSpPr>
          <p:spPr bwMode="auto">
            <a:xfrm>
              <a:off x="2771775" y="3933825"/>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O</a:t>
              </a:r>
              <a:endParaRPr lang="zh-CN" altLang="en-US" sz="3200">
                <a:solidFill>
                  <a:srgbClr val="000000"/>
                </a:solidFill>
                <a:cs typeface="Times New Roman" pitchFamily="18" charset="0"/>
              </a:endParaRPr>
            </a:p>
          </p:txBody>
        </p:sp>
        <p:sp>
          <p:nvSpPr>
            <p:cNvPr id="77844" name="Line 29"/>
            <p:cNvSpPr>
              <a:spLocks noChangeShapeType="1"/>
            </p:cNvSpPr>
            <p:nvPr/>
          </p:nvSpPr>
          <p:spPr bwMode="auto">
            <a:xfrm>
              <a:off x="3059113" y="3429000"/>
              <a:ext cx="288925"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sp>
        <p:nvSpPr>
          <p:cNvPr id="77830" name="TextBox 19"/>
          <p:cNvSpPr txBox="1">
            <a:spLocks noChangeArrowheads="1"/>
          </p:cNvSpPr>
          <p:nvPr/>
        </p:nvSpPr>
        <p:spPr bwMode="auto">
          <a:xfrm>
            <a:off x="214313" y="428625"/>
            <a:ext cx="871537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30000"/>
              </a:lnSpc>
              <a:spcBef>
                <a:spcPts val="0"/>
              </a:spcBef>
              <a:spcAft>
                <a:spcPts val="0"/>
              </a:spcAft>
            </a:pPr>
            <a:r>
              <a:rPr lang="zh-CN" altLang="en-US"/>
              <a:t>例</a:t>
            </a:r>
            <a:r>
              <a:rPr lang="en-US" altLang="zh-CN"/>
              <a:t>2</a:t>
            </a:r>
            <a:r>
              <a:rPr lang="zh-CN" altLang="en-US"/>
              <a:t>：在半径为</a:t>
            </a:r>
            <a:r>
              <a:rPr lang="en-US" altLang="zh-CN"/>
              <a:t>R</a:t>
            </a:r>
            <a:r>
              <a:rPr lang="zh-CN" altLang="en-US"/>
              <a:t>的圆柱形空间充满均匀磁场</a:t>
            </a:r>
            <a:r>
              <a:rPr lang="en-US" altLang="zh-CN"/>
              <a:t>B</a:t>
            </a:r>
            <a:r>
              <a:rPr lang="zh-CN" altLang="en-US"/>
              <a:t>，其方向如图，</a:t>
            </a:r>
            <a:r>
              <a:rPr lang="en-US" altLang="zh-CN"/>
              <a:t>B</a:t>
            </a:r>
            <a:r>
              <a:rPr lang="zh-CN" altLang="en-US"/>
              <a:t>的大小随时间增加的速率</a:t>
            </a:r>
            <a:r>
              <a:rPr lang="en-US" altLang="zh-CN"/>
              <a:t>dB/dt</a:t>
            </a:r>
            <a:r>
              <a:rPr lang="zh-CN" altLang="en-US"/>
              <a:t>为已知，如有一金属棒</a:t>
            </a:r>
            <a:r>
              <a:rPr lang="en-US" altLang="zh-CN"/>
              <a:t>ab</a:t>
            </a:r>
            <a:r>
              <a:rPr lang="zh-CN" altLang="en-US"/>
              <a:t>放在磁场外，</a:t>
            </a:r>
            <a:r>
              <a:rPr lang="en-US" altLang="zh-CN"/>
              <a:t>ab</a:t>
            </a:r>
            <a:r>
              <a:rPr lang="zh-CN" altLang="en-US"/>
              <a:t>两端与圆中心的连线夹角为</a:t>
            </a:r>
            <a:r>
              <a:rPr lang="en-US" altLang="zh-CN">
                <a:solidFill>
                  <a:prstClr val="black"/>
                </a:solidFill>
                <a:cs typeface="Times New Roman" pitchFamily="18" charset="0"/>
              </a:rPr>
              <a:t>θ</a:t>
            </a:r>
            <a:r>
              <a:rPr lang="en-US" altLang="zh-CN" baseline="-25000">
                <a:solidFill>
                  <a:prstClr val="black"/>
                </a:solidFill>
                <a:cs typeface="Times New Roman" pitchFamily="18" charset="0"/>
              </a:rPr>
              <a:t>0</a:t>
            </a:r>
            <a:r>
              <a:rPr lang="zh-CN" altLang="en-US">
                <a:solidFill>
                  <a:prstClr val="black"/>
                </a:solidFill>
                <a:cs typeface="Times New Roman" pitchFamily="18" charset="0"/>
              </a:rPr>
              <a:t>。求</a:t>
            </a:r>
            <a:r>
              <a:rPr lang="en-US" altLang="zh-CN">
                <a:solidFill>
                  <a:prstClr val="black"/>
                </a:solidFill>
                <a:cs typeface="Times New Roman" pitchFamily="18" charset="0"/>
              </a:rPr>
              <a:t>ab</a:t>
            </a:r>
            <a:r>
              <a:rPr lang="zh-CN" altLang="en-US">
                <a:solidFill>
                  <a:prstClr val="black"/>
                </a:solidFill>
                <a:cs typeface="Times New Roman" pitchFamily="18" charset="0"/>
              </a:rPr>
              <a:t>两端的感生电动势。</a:t>
            </a:r>
            <a:endParaRPr lang="zh-CN" altLang="en-US"/>
          </a:p>
        </p:txBody>
      </p:sp>
    </p:spTree>
    <p:extLst>
      <p:ext uri="{BB962C8B-B14F-4D97-AF65-F5344CB8AC3E}">
        <p14:creationId xmlns:p14="http://schemas.microsoft.com/office/powerpoint/2010/main" val="19411206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7" name="Rectangle 21"/>
          <p:cNvSpPr>
            <a:spLocks noChangeArrowheads="1"/>
          </p:cNvSpPr>
          <p:nvPr/>
        </p:nvSpPr>
        <p:spPr bwMode="auto">
          <a:xfrm>
            <a:off x="86518" y="261788"/>
            <a:ext cx="82153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2600" dirty="0">
                <a:solidFill>
                  <a:prstClr val="black"/>
                </a:solidFill>
                <a:latin typeface="宋体" pitchFamily="2" charset="-122"/>
              </a:rPr>
              <a:t>解：方法一：用动生电动势的定义计算</a:t>
            </a:r>
            <a:endParaRPr lang="zh-CN" altLang="en-US" sz="2600" dirty="0">
              <a:solidFill>
                <a:prstClr val="black"/>
              </a:solidFill>
              <a:ea typeface="Arial Unicode MS" pitchFamily="34" charset="-122"/>
              <a:cs typeface="Arial Unicode MS" pitchFamily="34" charset="-122"/>
            </a:endParaRPr>
          </a:p>
        </p:txBody>
      </p:sp>
      <p:graphicFrame>
        <p:nvGraphicFramePr>
          <p:cNvPr id="34818" name="Object 24"/>
          <p:cNvGraphicFramePr>
            <a:graphicFrameLocks noChangeAspect="1"/>
          </p:cNvGraphicFramePr>
          <p:nvPr>
            <p:extLst>
              <p:ext uri="{D42A27DB-BD31-4B8C-83A1-F6EECF244321}">
                <p14:modId xmlns:p14="http://schemas.microsoft.com/office/powerpoint/2010/main" val="1768792782"/>
              </p:ext>
            </p:extLst>
          </p:nvPr>
        </p:nvGraphicFramePr>
        <p:xfrm>
          <a:off x="2765424" y="908720"/>
          <a:ext cx="2171701" cy="759461"/>
        </p:xfrm>
        <a:graphic>
          <a:graphicData uri="http://schemas.openxmlformats.org/presentationml/2006/ole">
            <mc:AlternateContent xmlns:mc="http://schemas.openxmlformats.org/markup-compatibility/2006">
              <mc:Choice xmlns:v="urn:schemas-microsoft-com:vml" Requires="v">
                <p:oleObj spid="_x0000_s72758" name="Equation" r:id="rId3" imgW="952087" imgH="330057" progId="Equation.DSMT4">
                  <p:embed/>
                </p:oleObj>
              </mc:Choice>
              <mc:Fallback>
                <p:oleObj name="Equation" r:id="rId3" imgW="952087" imgH="330057"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424" y="908720"/>
                        <a:ext cx="2171701" cy="759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8" name="Rectangle 25"/>
          <p:cNvSpPr>
            <a:spLocks noChangeArrowheads="1"/>
          </p:cNvSpPr>
          <p:nvPr/>
        </p:nvSpPr>
        <p:spPr bwMode="auto">
          <a:xfrm>
            <a:off x="323850" y="1761290"/>
            <a:ext cx="70548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2600" dirty="0">
                <a:solidFill>
                  <a:prstClr val="black"/>
                </a:solidFill>
                <a:latin typeface="宋体" pitchFamily="2" charset="-122"/>
              </a:rPr>
              <a:t>在圆柱形外，</a:t>
            </a:r>
            <a:r>
              <a:rPr lang="en-US" altLang="zh-CN" sz="2600" i="1" dirty="0">
                <a:solidFill>
                  <a:prstClr val="black"/>
                </a:solidFill>
              </a:rPr>
              <a:t>r </a:t>
            </a:r>
            <a:r>
              <a:rPr lang="zh-CN" altLang="en-US" sz="2600" dirty="0">
                <a:solidFill>
                  <a:prstClr val="black"/>
                </a:solidFill>
                <a:latin typeface="宋体" pitchFamily="2" charset="-122"/>
              </a:rPr>
              <a:t>处感生电场的大小</a:t>
            </a:r>
          </a:p>
        </p:txBody>
      </p:sp>
      <p:graphicFrame>
        <p:nvGraphicFramePr>
          <p:cNvPr id="34819" name="Object 28"/>
          <p:cNvGraphicFramePr>
            <a:graphicFrameLocks noChangeAspect="1"/>
          </p:cNvGraphicFramePr>
          <p:nvPr>
            <p:extLst>
              <p:ext uri="{D42A27DB-BD31-4B8C-83A1-F6EECF244321}">
                <p14:modId xmlns:p14="http://schemas.microsoft.com/office/powerpoint/2010/main" val="1937693960"/>
              </p:ext>
            </p:extLst>
          </p:nvPr>
        </p:nvGraphicFramePr>
        <p:xfrm>
          <a:off x="5436096" y="1535708"/>
          <a:ext cx="1800200" cy="943605"/>
        </p:xfrm>
        <a:graphic>
          <a:graphicData uri="http://schemas.openxmlformats.org/presentationml/2006/ole">
            <mc:AlternateContent xmlns:mc="http://schemas.openxmlformats.org/markup-compatibility/2006">
              <mc:Choice xmlns:v="urn:schemas-microsoft-com:vml" Requires="v">
                <p:oleObj spid="_x0000_s72759" name="公式" r:id="rId5" imgW="800100" imgH="419100" progId="Equation.3">
                  <p:embed/>
                </p:oleObj>
              </mc:Choice>
              <mc:Fallback>
                <p:oleObj name="公式" r:id="rId5" imgW="800100" imgH="4191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1535708"/>
                        <a:ext cx="1800200" cy="9436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9" name="Rectangle 29"/>
          <p:cNvSpPr>
            <a:spLocks noChangeArrowheads="1"/>
          </p:cNvSpPr>
          <p:nvPr/>
        </p:nvSpPr>
        <p:spPr bwMode="auto">
          <a:xfrm>
            <a:off x="3053515" y="2529790"/>
            <a:ext cx="596528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fontAlgn="auto" hangingPunct="1">
              <a:spcBef>
                <a:spcPct val="20000"/>
              </a:spcBef>
              <a:spcAft>
                <a:spcPts val="0"/>
              </a:spcAft>
              <a:buClr>
                <a:srgbClr val="800080"/>
              </a:buClr>
              <a:buSzPct val="60000"/>
            </a:pPr>
            <a:r>
              <a:rPr lang="zh-CN" altLang="en-US" sz="2600" dirty="0">
                <a:solidFill>
                  <a:srgbClr val="000000"/>
                </a:solidFill>
                <a:latin typeface="宋体" pitchFamily="2" charset="-122"/>
              </a:rPr>
              <a:t>因</a:t>
            </a:r>
            <a:r>
              <a:rPr lang="en-US" altLang="zh-CN" sz="2600" dirty="0">
                <a:solidFill>
                  <a:srgbClr val="000000"/>
                </a:solidFill>
              </a:rPr>
              <a:t>dB/</a:t>
            </a:r>
            <a:r>
              <a:rPr lang="en-US" altLang="zh-CN" sz="2600" dirty="0" err="1">
                <a:solidFill>
                  <a:srgbClr val="000000"/>
                </a:solidFill>
              </a:rPr>
              <a:t>dt</a:t>
            </a:r>
            <a:r>
              <a:rPr lang="en-US" altLang="zh-CN" sz="2600" dirty="0">
                <a:solidFill>
                  <a:srgbClr val="000000"/>
                </a:solidFill>
              </a:rPr>
              <a:t> &gt; </a:t>
            </a:r>
            <a:r>
              <a:rPr lang="en-US" altLang="zh-CN" sz="2600" dirty="0">
                <a:solidFill>
                  <a:srgbClr val="000000"/>
                </a:solidFill>
                <a:latin typeface="宋体" pitchFamily="2" charset="-122"/>
              </a:rPr>
              <a:t>0，</a:t>
            </a:r>
            <a:r>
              <a:rPr lang="zh-CN" altLang="en-US" sz="2600" dirty="0" smtClean="0">
                <a:solidFill>
                  <a:prstClr val="black"/>
                </a:solidFill>
                <a:latin typeface="宋体" pitchFamily="2" charset="-122"/>
              </a:rPr>
              <a:t>感生电场</a:t>
            </a:r>
            <a:r>
              <a:rPr lang="zh-CN" altLang="en-US" sz="2600" dirty="0">
                <a:solidFill>
                  <a:srgbClr val="000000"/>
                </a:solidFill>
                <a:latin typeface="宋体" pitchFamily="2" charset="-122"/>
              </a:rPr>
              <a:t>沿</a:t>
            </a:r>
            <a:r>
              <a:rPr lang="zh-CN" altLang="en-US" sz="2600" dirty="0">
                <a:solidFill>
                  <a:srgbClr val="0000FF"/>
                </a:solidFill>
                <a:latin typeface="宋体" pitchFamily="2" charset="-122"/>
              </a:rPr>
              <a:t>逆时针</a:t>
            </a:r>
            <a:r>
              <a:rPr lang="zh-CN" altLang="en-US" sz="2600" dirty="0" smtClean="0">
                <a:solidFill>
                  <a:srgbClr val="000000"/>
                </a:solidFill>
                <a:latin typeface="宋体" pitchFamily="2" charset="-122"/>
              </a:rPr>
              <a:t>方向</a:t>
            </a:r>
            <a:endParaRPr lang="zh-CN" altLang="en-US" sz="2600" dirty="0">
              <a:solidFill>
                <a:srgbClr val="000000"/>
              </a:solidFill>
              <a:latin typeface="宋体" pitchFamily="2" charset="-122"/>
            </a:endParaRPr>
          </a:p>
          <a:p>
            <a:pPr algn="just" eaLnBrk="1" fontAlgn="auto" hangingPunct="1">
              <a:spcBef>
                <a:spcPct val="20000"/>
              </a:spcBef>
              <a:spcAft>
                <a:spcPts val="0"/>
              </a:spcAft>
              <a:buClr>
                <a:srgbClr val="800080"/>
              </a:buClr>
              <a:buSzPct val="60000"/>
              <a:buFont typeface="Wingdings" pitchFamily="2" charset="2"/>
              <a:buNone/>
            </a:pPr>
            <a:endParaRPr lang="zh-CN" altLang="en-US" sz="3200" dirty="0">
              <a:solidFill>
                <a:prstClr val="black"/>
              </a:solidFill>
              <a:latin typeface="宋体" pitchFamily="2" charset="-122"/>
            </a:endParaRPr>
          </a:p>
        </p:txBody>
      </p:sp>
      <p:sp>
        <p:nvSpPr>
          <p:cNvPr id="34848" name="Line 40"/>
          <p:cNvSpPr>
            <a:spLocks noChangeShapeType="1"/>
          </p:cNvSpPr>
          <p:nvPr/>
        </p:nvSpPr>
        <p:spPr bwMode="auto">
          <a:xfrm>
            <a:off x="2411413" y="1844824"/>
            <a:ext cx="2159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nvGrpSpPr>
          <p:cNvPr id="2" name="组合 1"/>
          <p:cNvGrpSpPr/>
          <p:nvPr/>
        </p:nvGrpSpPr>
        <p:grpSpPr>
          <a:xfrm>
            <a:off x="-63241" y="2323765"/>
            <a:ext cx="4636944" cy="2761419"/>
            <a:chOff x="1187450" y="3284538"/>
            <a:chExt cx="6856298" cy="3781325"/>
          </a:xfrm>
        </p:grpSpPr>
        <p:sp>
          <p:nvSpPr>
            <p:cNvPr id="34820" name="Oval 3"/>
            <p:cNvSpPr>
              <a:spLocks noChangeArrowheads="1"/>
            </p:cNvSpPr>
            <p:nvPr/>
          </p:nvSpPr>
          <p:spPr bwMode="auto">
            <a:xfrm>
              <a:off x="2195513" y="3284538"/>
              <a:ext cx="2087562" cy="1944687"/>
            </a:xfrm>
            <a:prstGeom prst="ellipse">
              <a:avLst/>
            </a:prstGeom>
            <a:solidFill>
              <a:schemeClr val="bg1"/>
            </a:solidFill>
            <a:ln w="38100">
              <a:solidFill>
                <a:srgbClr val="80008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4821" name="Rectangle 4"/>
            <p:cNvSpPr>
              <a:spLocks noChangeArrowheads="1"/>
            </p:cNvSpPr>
            <p:nvPr/>
          </p:nvSpPr>
          <p:spPr bwMode="auto">
            <a:xfrm>
              <a:off x="1763713" y="6165850"/>
              <a:ext cx="5184775" cy="142875"/>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4822" name="Line 5"/>
            <p:cNvSpPr>
              <a:spLocks noChangeShapeType="1"/>
            </p:cNvSpPr>
            <p:nvPr/>
          </p:nvSpPr>
          <p:spPr bwMode="auto">
            <a:xfrm>
              <a:off x="2627313" y="3573463"/>
              <a:ext cx="215900" cy="2159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23" name="Line 6"/>
            <p:cNvSpPr>
              <a:spLocks noChangeShapeType="1"/>
            </p:cNvSpPr>
            <p:nvPr/>
          </p:nvSpPr>
          <p:spPr bwMode="auto">
            <a:xfrm flipH="1">
              <a:off x="2627313" y="3573463"/>
              <a:ext cx="215900" cy="2159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24" name="Rectangle 7"/>
            <p:cNvSpPr>
              <a:spLocks noChangeArrowheads="1"/>
            </p:cNvSpPr>
            <p:nvPr/>
          </p:nvSpPr>
          <p:spPr bwMode="auto">
            <a:xfrm>
              <a:off x="2916238" y="3357563"/>
              <a:ext cx="647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B</a:t>
              </a:r>
              <a:endParaRPr lang="zh-CN" altLang="en-US" sz="3200">
                <a:solidFill>
                  <a:srgbClr val="000000"/>
                </a:solidFill>
                <a:cs typeface="Times New Roman" pitchFamily="18" charset="0"/>
              </a:endParaRPr>
            </a:p>
          </p:txBody>
        </p:sp>
        <p:sp>
          <p:nvSpPr>
            <p:cNvPr id="34825" name="Rectangle 8"/>
            <p:cNvSpPr>
              <a:spLocks noChangeArrowheads="1"/>
            </p:cNvSpPr>
            <p:nvPr/>
          </p:nvSpPr>
          <p:spPr bwMode="auto">
            <a:xfrm>
              <a:off x="1187450" y="5876925"/>
              <a:ext cx="936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a</a:t>
              </a:r>
              <a:endParaRPr lang="zh-CN" altLang="en-US" sz="3200">
                <a:solidFill>
                  <a:srgbClr val="000000"/>
                </a:solidFill>
                <a:cs typeface="Times New Roman" pitchFamily="18" charset="0"/>
              </a:endParaRPr>
            </a:p>
          </p:txBody>
        </p:sp>
        <p:sp>
          <p:nvSpPr>
            <p:cNvPr id="34826" name="Rectangle 9"/>
            <p:cNvSpPr>
              <a:spLocks noChangeArrowheads="1"/>
            </p:cNvSpPr>
            <p:nvPr/>
          </p:nvSpPr>
          <p:spPr bwMode="auto">
            <a:xfrm>
              <a:off x="6921385" y="5849761"/>
              <a:ext cx="1122363" cy="63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400" dirty="0">
                  <a:solidFill>
                    <a:srgbClr val="000000"/>
                  </a:solidFill>
                  <a:cs typeface="Times New Roman" pitchFamily="18" charset="0"/>
                </a:rPr>
                <a:t>b</a:t>
              </a:r>
              <a:endParaRPr lang="zh-CN" altLang="en-US" sz="2400" dirty="0">
                <a:solidFill>
                  <a:srgbClr val="000000"/>
                </a:solidFill>
                <a:cs typeface="Times New Roman" pitchFamily="18" charset="0"/>
              </a:endParaRPr>
            </a:p>
          </p:txBody>
        </p:sp>
        <p:sp>
          <p:nvSpPr>
            <p:cNvPr id="34827" name="Line 10"/>
            <p:cNvSpPr>
              <a:spLocks noChangeShapeType="1"/>
            </p:cNvSpPr>
            <p:nvPr/>
          </p:nvSpPr>
          <p:spPr bwMode="auto">
            <a:xfrm flipH="1">
              <a:off x="1763713" y="4292600"/>
              <a:ext cx="1439862" cy="1873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28" name="Line 11"/>
            <p:cNvSpPr>
              <a:spLocks noChangeShapeType="1"/>
            </p:cNvSpPr>
            <p:nvPr/>
          </p:nvSpPr>
          <p:spPr bwMode="auto">
            <a:xfrm>
              <a:off x="3203575" y="4292600"/>
              <a:ext cx="3744913" cy="1873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29" name="Arc 12"/>
            <p:cNvSpPr>
              <a:spLocks/>
            </p:cNvSpPr>
            <p:nvPr/>
          </p:nvSpPr>
          <p:spPr bwMode="auto">
            <a:xfrm rot="1329810" flipV="1">
              <a:off x="2987675" y="4365625"/>
              <a:ext cx="576263" cy="3603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4830" name="Rectangle 13"/>
            <p:cNvSpPr>
              <a:spLocks noChangeArrowheads="1"/>
            </p:cNvSpPr>
            <p:nvPr/>
          </p:nvSpPr>
          <p:spPr bwMode="auto">
            <a:xfrm>
              <a:off x="2987675" y="4581525"/>
              <a:ext cx="592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1F497D"/>
                  </a:solidFill>
                  <a:cs typeface="Times New Roman" pitchFamily="18" charset="0"/>
                </a:rPr>
                <a:t>θ</a:t>
              </a:r>
              <a:endParaRPr lang="zh-CN" altLang="en-US" sz="3200" baseline="-25000">
                <a:solidFill>
                  <a:srgbClr val="1F497D"/>
                </a:solidFill>
                <a:cs typeface="Times New Roman" pitchFamily="18" charset="0"/>
              </a:endParaRPr>
            </a:p>
          </p:txBody>
        </p:sp>
        <p:sp>
          <p:nvSpPr>
            <p:cNvPr id="34831" name="Rectangle 14"/>
            <p:cNvSpPr>
              <a:spLocks noChangeArrowheads="1"/>
            </p:cNvSpPr>
            <p:nvPr/>
          </p:nvSpPr>
          <p:spPr bwMode="auto">
            <a:xfrm>
              <a:off x="3317875" y="4652963"/>
              <a:ext cx="317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baseline="-25000">
                  <a:solidFill>
                    <a:srgbClr val="1F497D"/>
                  </a:solidFill>
                  <a:cs typeface="Times New Roman" pitchFamily="18" charset="0"/>
                </a:rPr>
                <a:t>0</a:t>
              </a:r>
              <a:endParaRPr lang="zh-CN" altLang="en-US" sz="3200" baseline="-25000">
                <a:solidFill>
                  <a:srgbClr val="1F497D"/>
                </a:solidFill>
                <a:cs typeface="Times New Roman" pitchFamily="18" charset="0"/>
              </a:endParaRPr>
            </a:p>
          </p:txBody>
        </p:sp>
        <p:sp>
          <p:nvSpPr>
            <p:cNvPr id="34832" name="Line 15"/>
            <p:cNvSpPr>
              <a:spLocks noChangeShapeType="1"/>
            </p:cNvSpPr>
            <p:nvPr/>
          </p:nvSpPr>
          <p:spPr bwMode="auto">
            <a:xfrm>
              <a:off x="3203575" y="4292600"/>
              <a:ext cx="10810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33" name="Rectangle 16"/>
            <p:cNvSpPr>
              <a:spLocks noChangeArrowheads="1"/>
            </p:cNvSpPr>
            <p:nvPr/>
          </p:nvSpPr>
          <p:spPr bwMode="auto">
            <a:xfrm>
              <a:off x="3492500" y="37893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R</a:t>
              </a:r>
              <a:endParaRPr lang="zh-CN" altLang="en-US" sz="3200">
                <a:solidFill>
                  <a:srgbClr val="000000"/>
                </a:solidFill>
                <a:cs typeface="Times New Roman" pitchFamily="18" charset="0"/>
              </a:endParaRPr>
            </a:p>
          </p:txBody>
        </p:sp>
        <p:sp>
          <p:nvSpPr>
            <p:cNvPr id="34834" name="Rectangle 17"/>
            <p:cNvSpPr>
              <a:spLocks noChangeArrowheads="1"/>
            </p:cNvSpPr>
            <p:nvPr/>
          </p:nvSpPr>
          <p:spPr bwMode="auto">
            <a:xfrm>
              <a:off x="2771775" y="3933825"/>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a:solidFill>
                    <a:srgbClr val="000000"/>
                  </a:solidFill>
                  <a:cs typeface="Times New Roman" pitchFamily="18" charset="0"/>
                </a:rPr>
                <a:t>O</a:t>
              </a:r>
              <a:endParaRPr lang="zh-CN" altLang="en-US" sz="3200">
                <a:solidFill>
                  <a:srgbClr val="000000"/>
                </a:solidFill>
                <a:cs typeface="Times New Roman" pitchFamily="18" charset="0"/>
              </a:endParaRPr>
            </a:p>
          </p:txBody>
        </p:sp>
        <p:sp>
          <p:nvSpPr>
            <p:cNvPr id="34835" name="Rectangle 18"/>
            <p:cNvSpPr>
              <a:spLocks noChangeArrowheads="1"/>
            </p:cNvSpPr>
            <p:nvPr/>
          </p:nvSpPr>
          <p:spPr bwMode="auto">
            <a:xfrm>
              <a:off x="3308489" y="6433686"/>
              <a:ext cx="2376487" cy="63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2400" dirty="0">
                  <a:solidFill>
                    <a:srgbClr val="000000"/>
                  </a:solidFill>
                </a:rPr>
                <a:t>金属棒</a:t>
              </a:r>
            </a:p>
          </p:txBody>
        </p:sp>
        <p:sp>
          <p:nvSpPr>
            <p:cNvPr id="34836" name="Line 19"/>
            <p:cNvSpPr>
              <a:spLocks noChangeShapeType="1"/>
            </p:cNvSpPr>
            <p:nvPr/>
          </p:nvSpPr>
          <p:spPr bwMode="auto">
            <a:xfrm>
              <a:off x="3059113" y="3429000"/>
              <a:ext cx="288925"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41" name="Line 31"/>
            <p:cNvSpPr>
              <a:spLocks noChangeShapeType="1"/>
            </p:cNvSpPr>
            <p:nvPr/>
          </p:nvSpPr>
          <p:spPr bwMode="auto">
            <a:xfrm>
              <a:off x="3203575" y="4292600"/>
              <a:ext cx="1800225" cy="19446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42" name="Line 32"/>
            <p:cNvSpPr>
              <a:spLocks noChangeShapeType="1"/>
            </p:cNvSpPr>
            <p:nvPr/>
          </p:nvSpPr>
          <p:spPr bwMode="auto">
            <a:xfrm flipV="1">
              <a:off x="5003800" y="5876925"/>
              <a:ext cx="504825" cy="3603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43" name="Line 33"/>
            <p:cNvSpPr>
              <a:spLocks noChangeShapeType="1"/>
            </p:cNvSpPr>
            <p:nvPr/>
          </p:nvSpPr>
          <p:spPr bwMode="auto">
            <a:xfrm flipV="1">
              <a:off x="4859338" y="6021388"/>
              <a:ext cx="144462" cy="1444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44" name="Line 34"/>
            <p:cNvSpPr>
              <a:spLocks noChangeShapeType="1"/>
            </p:cNvSpPr>
            <p:nvPr/>
          </p:nvSpPr>
          <p:spPr bwMode="auto">
            <a:xfrm>
              <a:off x="5003800" y="6021388"/>
              <a:ext cx="144463" cy="1444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45" name="Rectangle 36"/>
            <p:cNvSpPr>
              <a:spLocks noChangeArrowheads="1"/>
            </p:cNvSpPr>
            <p:nvPr/>
          </p:nvSpPr>
          <p:spPr bwMode="auto">
            <a:xfrm>
              <a:off x="5333274" y="5500991"/>
              <a:ext cx="1223964" cy="63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400" i="1" dirty="0">
                  <a:solidFill>
                    <a:srgbClr val="0000FF"/>
                  </a:solidFill>
                </a:rPr>
                <a:t>E</a:t>
              </a:r>
              <a:endParaRPr lang="zh-CN" altLang="en-US" sz="2400" i="1" dirty="0">
                <a:solidFill>
                  <a:srgbClr val="0000FF"/>
                </a:solidFill>
              </a:endParaRPr>
            </a:p>
          </p:txBody>
        </p:sp>
        <p:sp>
          <p:nvSpPr>
            <p:cNvPr id="34846" name="Line 37"/>
            <p:cNvSpPr>
              <a:spLocks noChangeShapeType="1"/>
            </p:cNvSpPr>
            <p:nvPr/>
          </p:nvSpPr>
          <p:spPr bwMode="auto">
            <a:xfrm>
              <a:off x="5507037" y="5589589"/>
              <a:ext cx="288925"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4847" name="Rectangle 39"/>
            <p:cNvSpPr>
              <a:spLocks noChangeArrowheads="1"/>
            </p:cNvSpPr>
            <p:nvPr/>
          </p:nvSpPr>
          <p:spPr bwMode="auto">
            <a:xfrm>
              <a:off x="3851275" y="5157788"/>
              <a:ext cx="342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i="1">
                  <a:cs typeface="Times New Roman" pitchFamily="18" charset="0"/>
                </a:rPr>
                <a:t>r</a:t>
              </a:r>
              <a:endParaRPr lang="zh-CN" altLang="en-US" sz="3200" i="1">
                <a:cs typeface="Times New Roman" pitchFamily="18" charset="0"/>
              </a:endParaRPr>
            </a:p>
          </p:txBody>
        </p:sp>
        <p:sp>
          <p:nvSpPr>
            <p:cNvPr id="34849" name="Line 41"/>
            <p:cNvSpPr>
              <a:spLocks noChangeShapeType="1"/>
            </p:cNvSpPr>
            <p:nvPr/>
          </p:nvSpPr>
          <p:spPr bwMode="auto">
            <a:xfrm>
              <a:off x="3924300" y="5300663"/>
              <a:ext cx="215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1830213689"/>
              </p:ext>
            </p:extLst>
          </p:nvPr>
        </p:nvGraphicFramePr>
        <p:xfrm>
          <a:off x="4194173" y="3233192"/>
          <a:ext cx="4997187" cy="1558978"/>
        </p:xfrm>
        <a:graphic>
          <a:graphicData uri="http://schemas.openxmlformats.org/presentationml/2006/ole">
            <mc:AlternateContent xmlns:mc="http://schemas.openxmlformats.org/markup-compatibility/2006">
              <mc:Choice xmlns:v="urn:schemas-microsoft-com:vml" Requires="v">
                <p:oleObj spid="_x0000_s72760" name="Equation" r:id="rId7" imgW="2438400" imgH="762000" progId="Equation.DSMT4">
                  <p:embed/>
                </p:oleObj>
              </mc:Choice>
              <mc:Fallback>
                <p:oleObj name="Equation" r:id="rId7" imgW="2438400" imgH="76200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4173" y="3233192"/>
                        <a:ext cx="4997187" cy="15589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6"/>
          <p:cNvSpPr>
            <a:spLocks noChangeArrowheads="1"/>
          </p:cNvSpPr>
          <p:nvPr/>
        </p:nvSpPr>
        <p:spPr bwMode="auto">
          <a:xfrm>
            <a:off x="8172400" y="3324046"/>
            <a:ext cx="900434" cy="472503"/>
          </a:xfrm>
          <a:prstGeom prst="rect">
            <a:avLst/>
          </a:prstGeom>
          <a:noFill/>
          <a:ln w="9525">
            <a:solidFill>
              <a:srgbClr val="FF33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 name="Rectangle 36"/>
          <p:cNvSpPr>
            <a:spLocks noChangeArrowheads="1"/>
          </p:cNvSpPr>
          <p:nvPr/>
        </p:nvSpPr>
        <p:spPr bwMode="auto">
          <a:xfrm>
            <a:off x="6012160" y="4149080"/>
            <a:ext cx="534369" cy="472503"/>
          </a:xfrm>
          <a:prstGeom prst="rect">
            <a:avLst/>
          </a:prstGeom>
          <a:noFill/>
          <a:ln w="9525">
            <a:solidFill>
              <a:srgbClr val="FF33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26459894"/>
              </p:ext>
            </p:extLst>
          </p:nvPr>
        </p:nvGraphicFramePr>
        <p:xfrm>
          <a:off x="269102" y="5091771"/>
          <a:ext cx="8683781" cy="891059"/>
        </p:xfrm>
        <a:graphic>
          <a:graphicData uri="http://schemas.openxmlformats.org/presentationml/2006/ole">
            <mc:AlternateContent xmlns:mc="http://schemas.openxmlformats.org/markup-compatibility/2006">
              <mc:Choice xmlns:v="urn:schemas-microsoft-com:vml" Requires="v">
                <p:oleObj spid="_x0000_s72761" name="Equation" r:id="rId9" imgW="4076640" imgH="419040" progId="Equation.DSMT4">
                  <p:embed/>
                </p:oleObj>
              </mc:Choice>
              <mc:Fallback>
                <p:oleObj name="Equation" r:id="rId9" imgW="4076640" imgH="41904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102" y="5091771"/>
                        <a:ext cx="8683781" cy="891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1805051" y="6064925"/>
            <a:ext cx="6191369" cy="492443"/>
          </a:xfrm>
          <a:prstGeom prst="rect">
            <a:avLst/>
          </a:prstGeom>
        </p:spPr>
        <p:txBody>
          <a:bodyPr wrap="square">
            <a:spAutoFit/>
          </a:bodyPr>
          <a:lstStyle/>
          <a:p>
            <a:pPr fontAlgn="auto">
              <a:spcBef>
                <a:spcPts val="0"/>
              </a:spcBef>
              <a:spcAft>
                <a:spcPts val="0"/>
              </a:spcAft>
            </a:pPr>
            <a:r>
              <a:rPr lang="en-US" altLang="zh-CN" sz="2600" b="0" dirty="0">
                <a:solidFill>
                  <a:prstClr val="black"/>
                </a:solidFill>
                <a:latin typeface="Calibri"/>
                <a:ea typeface="宋体"/>
                <a:cs typeface="Times New Roman" panose="02020603050405020304" pitchFamily="18" charset="0"/>
              </a:rPr>
              <a:t>&gt;0</a:t>
            </a:r>
            <a:r>
              <a:rPr lang="zh-CN" altLang="en-US" sz="2600" b="0" dirty="0">
                <a:solidFill>
                  <a:prstClr val="black"/>
                </a:solidFill>
                <a:latin typeface="Calibri"/>
                <a:ea typeface="宋体"/>
                <a:cs typeface="Times New Roman" panose="02020603050405020304" pitchFamily="18" charset="0"/>
              </a:rPr>
              <a:t>，方向 </a:t>
            </a:r>
            <a:r>
              <a:rPr lang="en-US" altLang="zh-CN" sz="2600" b="0" dirty="0">
                <a:solidFill>
                  <a:prstClr val="black"/>
                </a:solidFill>
                <a:latin typeface="Calibri"/>
                <a:ea typeface="宋体"/>
                <a:cs typeface="Times New Roman" panose="02020603050405020304" pitchFamily="18" charset="0"/>
              </a:rPr>
              <a:t>a </a:t>
            </a:r>
            <a:r>
              <a:rPr lang="en-US" altLang="zh-CN" sz="2600" b="0" dirty="0">
                <a:solidFill>
                  <a:prstClr val="black"/>
                </a:solidFill>
                <a:latin typeface="Calibri"/>
                <a:ea typeface="宋体"/>
                <a:cs typeface="Times New Roman" panose="02020603050405020304" pitchFamily="18" charset="0"/>
                <a:sym typeface="Symbol" pitchFamily="18" charset="2"/>
              </a:rPr>
              <a:t> b</a:t>
            </a:r>
            <a:r>
              <a:rPr lang="zh-CN" altLang="en-US" sz="2600" b="0" dirty="0">
                <a:solidFill>
                  <a:prstClr val="black"/>
                </a:solidFill>
                <a:latin typeface="Calibri"/>
                <a:ea typeface="宋体"/>
                <a:cs typeface="Times New Roman" panose="02020603050405020304" pitchFamily="18" charset="0"/>
                <a:sym typeface="Symbol" pitchFamily="18" charset="2"/>
              </a:rPr>
              <a:t>，</a:t>
            </a:r>
            <a:r>
              <a:rPr lang="en-US" altLang="zh-CN" sz="2600" b="0" dirty="0">
                <a:solidFill>
                  <a:prstClr val="black"/>
                </a:solidFill>
                <a:latin typeface="Calibri"/>
                <a:ea typeface="宋体"/>
                <a:cs typeface="Times New Roman" panose="02020603050405020304" pitchFamily="18" charset="0"/>
                <a:sym typeface="Symbol" pitchFamily="18" charset="2"/>
              </a:rPr>
              <a:t>b</a:t>
            </a:r>
            <a:r>
              <a:rPr lang="zh-CN" altLang="en-US" sz="2600" b="0" dirty="0">
                <a:solidFill>
                  <a:prstClr val="black"/>
                </a:solidFill>
                <a:latin typeface="Calibri"/>
                <a:ea typeface="宋体"/>
                <a:cs typeface="Times New Roman" panose="02020603050405020304" pitchFamily="18" charset="0"/>
                <a:sym typeface="Symbol" pitchFamily="18" charset="2"/>
              </a:rPr>
              <a:t>点电势高</a:t>
            </a:r>
          </a:p>
        </p:txBody>
      </p:sp>
    </p:spTree>
    <p:extLst>
      <p:ext uri="{BB962C8B-B14F-4D97-AF65-F5344CB8AC3E}">
        <p14:creationId xmlns:p14="http://schemas.microsoft.com/office/powerpoint/2010/main" val="36711601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3" name="Rectangle 9"/>
          <p:cNvSpPr>
            <a:spLocks noChangeArrowheads="1"/>
          </p:cNvSpPr>
          <p:nvPr/>
        </p:nvSpPr>
        <p:spPr bwMode="auto">
          <a:xfrm>
            <a:off x="4085316" y="4069821"/>
            <a:ext cx="1627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400" dirty="0">
                <a:solidFill>
                  <a:srgbClr val="000000"/>
                </a:solidFill>
                <a:cs typeface="Times New Roman" pitchFamily="18" charset="0"/>
              </a:rPr>
              <a:t>b</a:t>
            </a:r>
            <a:endParaRPr lang="zh-CN" altLang="en-US" sz="2400" dirty="0">
              <a:solidFill>
                <a:srgbClr val="000000"/>
              </a:solidFill>
              <a:cs typeface="Times New Roman" pitchFamily="18" charset="0"/>
            </a:endParaRPr>
          </a:p>
        </p:txBody>
      </p:sp>
      <p:sp>
        <p:nvSpPr>
          <p:cNvPr id="36884" name="Rectangle 21"/>
          <p:cNvSpPr>
            <a:spLocks noChangeArrowheads="1"/>
          </p:cNvSpPr>
          <p:nvPr/>
        </p:nvSpPr>
        <p:spPr bwMode="auto">
          <a:xfrm>
            <a:off x="137440" y="116632"/>
            <a:ext cx="864096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fontAlgn="auto" hangingPunct="1">
              <a:spcBef>
                <a:spcPct val="20000"/>
              </a:spcBef>
              <a:spcAft>
                <a:spcPts val="0"/>
              </a:spcAft>
              <a:buClr>
                <a:srgbClr val="800080"/>
              </a:buClr>
              <a:buSzPct val="60000"/>
              <a:buFont typeface="Wingdings" pitchFamily="2" charset="2"/>
              <a:buNone/>
            </a:pPr>
            <a:r>
              <a:rPr lang="zh-CN" altLang="en-US" sz="2600" dirty="0">
                <a:solidFill>
                  <a:srgbClr val="0000FF"/>
                </a:solidFill>
                <a:latin typeface="宋体" pitchFamily="2" charset="-122"/>
              </a:rPr>
              <a:t>方法二</a:t>
            </a:r>
            <a:r>
              <a:rPr lang="zh-CN" altLang="en-US" sz="2600" dirty="0">
                <a:solidFill>
                  <a:srgbClr val="000000"/>
                </a:solidFill>
                <a:latin typeface="宋体" pitchFamily="2" charset="-122"/>
              </a:rPr>
              <a:t>：</a:t>
            </a:r>
            <a:r>
              <a:rPr lang="zh-CN" altLang="en-US" sz="2600" dirty="0">
                <a:solidFill>
                  <a:srgbClr val="0000FF"/>
                </a:solidFill>
                <a:latin typeface="宋体" pitchFamily="2" charset="-122"/>
              </a:rPr>
              <a:t>回路法</a:t>
            </a:r>
          </a:p>
          <a:p>
            <a:pPr algn="just" eaLnBrk="1" fontAlgn="auto" hangingPunct="1">
              <a:lnSpc>
                <a:spcPct val="120000"/>
              </a:lnSpc>
              <a:spcBef>
                <a:spcPct val="20000"/>
              </a:spcBef>
              <a:spcAft>
                <a:spcPts val="0"/>
              </a:spcAft>
              <a:buClr>
                <a:srgbClr val="800080"/>
              </a:buClr>
              <a:buSzPct val="60000"/>
              <a:buFont typeface="Wingdings" pitchFamily="2" charset="2"/>
              <a:buNone/>
            </a:pPr>
            <a:r>
              <a:rPr lang="zh-CN" altLang="en-US" sz="2600" dirty="0">
                <a:solidFill>
                  <a:prstClr val="black"/>
                </a:solidFill>
                <a:latin typeface="宋体" pitchFamily="2" charset="-122"/>
              </a:rPr>
              <a:t>连接 </a:t>
            </a:r>
            <a:r>
              <a:rPr lang="en-US" altLang="zh-CN" sz="2600" dirty="0" err="1">
                <a:solidFill>
                  <a:prstClr val="black"/>
                </a:solidFill>
              </a:rPr>
              <a:t>oa，ob</a:t>
            </a:r>
            <a:r>
              <a:rPr lang="en-US" altLang="zh-CN" sz="2600" dirty="0">
                <a:solidFill>
                  <a:prstClr val="black"/>
                </a:solidFill>
              </a:rPr>
              <a:t>，</a:t>
            </a:r>
            <a:r>
              <a:rPr lang="zh-CN" altLang="en-US" sz="2600" dirty="0">
                <a:solidFill>
                  <a:prstClr val="black"/>
                </a:solidFill>
              </a:rPr>
              <a:t>构成闭合回路</a:t>
            </a:r>
            <a:r>
              <a:rPr lang="en-US" altLang="zh-CN" sz="2600" dirty="0" err="1">
                <a:solidFill>
                  <a:prstClr val="black"/>
                </a:solidFill>
              </a:rPr>
              <a:t>aoba</a:t>
            </a:r>
            <a:r>
              <a:rPr lang="en-US" altLang="zh-CN" sz="2600" dirty="0">
                <a:solidFill>
                  <a:prstClr val="black"/>
                </a:solidFill>
              </a:rPr>
              <a:t>，</a:t>
            </a:r>
            <a:r>
              <a:rPr lang="zh-CN" altLang="en-US" sz="2600" dirty="0">
                <a:solidFill>
                  <a:prstClr val="black"/>
                </a:solidFill>
              </a:rPr>
              <a:t>由电磁感应定律，得回路产生的感生电动势大小为</a:t>
            </a:r>
          </a:p>
        </p:txBody>
      </p:sp>
      <p:grpSp>
        <p:nvGrpSpPr>
          <p:cNvPr id="2" name="组合 1"/>
          <p:cNvGrpSpPr/>
          <p:nvPr/>
        </p:nvGrpSpPr>
        <p:grpSpPr>
          <a:xfrm>
            <a:off x="137440" y="2221604"/>
            <a:ext cx="4111077" cy="2356817"/>
            <a:chOff x="1148741" y="3263106"/>
            <a:chExt cx="5961172" cy="3144521"/>
          </a:xfrm>
        </p:grpSpPr>
        <p:sp>
          <p:nvSpPr>
            <p:cNvPr id="36867" name="Oval 3"/>
            <p:cNvSpPr>
              <a:spLocks noChangeArrowheads="1"/>
            </p:cNvSpPr>
            <p:nvPr/>
          </p:nvSpPr>
          <p:spPr bwMode="auto">
            <a:xfrm>
              <a:off x="2140792" y="3263106"/>
              <a:ext cx="2087562" cy="1944686"/>
            </a:xfrm>
            <a:prstGeom prst="ellipse">
              <a:avLst/>
            </a:prstGeom>
            <a:solidFill>
              <a:schemeClr val="bg1"/>
            </a:solidFill>
            <a:ln w="38100">
              <a:solidFill>
                <a:srgbClr val="80008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6868" name="Rectangle 4"/>
            <p:cNvSpPr>
              <a:spLocks noChangeArrowheads="1"/>
            </p:cNvSpPr>
            <p:nvPr/>
          </p:nvSpPr>
          <p:spPr bwMode="auto">
            <a:xfrm>
              <a:off x="1688492" y="6165851"/>
              <a:ext cx="5184775" cy="142875"/>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6869" name="Line 5"/>
            <p:cNvSpPr>
              <a:spLocks noChangeShapeType="1"/>
            </p:cNvSpPr>
            <p:nvPr/>
          </p:nvSpPr>
          <p:spPr bwMode="auto">
            <a:xfrm>
              <a:off x="2627313" y="3573463"/>
              <a:ext cx="215900" cy="2159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6870" name="Line 6"/>
            <p:cNvSpPr>
              <a:spLocks noChangeShapeType="1"/>
            </p:cNvSpPr>
            <p:nvPr/>
          </p:nvSpPr>
          <p:spPr bwMode="auto">
            <a:xfrm flipH="1">
              <a:off x="2627313" y="3573463"/>
              <a:ext cx="215900" cy="2159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6871" name="Rectangle 7"/>
            <p:cNvSpPr>
              <a:spLocks noChangeArrowheads="1"/>
            </p:cNvSpPr>
            <p:nvPr/>
          </p:nvSpPr>
          <p:spPr bwMode="auto">
            <a:xfrm>
              <a:off x="2916238" y="3357563"/>
              <a:ext cx="647699" cy="53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000" dirty="0">
                  <a:solidFill>
                    <a:srgbClr val="000000"/>
                  </a:solidFill>
                  <a:cs typeface="Times New Roman" pitchFamily="18" charset="0"/>
                </a:rPr>
                <a:t>B</a:t>
              </a:r>
              <a:endParaRPr lang="zh-CN" altLang="en-US" sz="2000" dirty="0">
                <a:solidFill>
                  <a:srgbClr val="000000"/>
                </a:solidFill>
                <a:cs typeface="Times New Roman" pitchFamily="18" charset="0"/>
              </a:endParaRPr>
            </a:p>
          </p:txBody>
        </p:sp>
        <p:sp>
          <p:nvSpPr>
            <p:cNvPr id="36872" name="Rectangle 8"/>
            <p:cNvSpPr>
              <a:spLocks noChangeArrowheads="1"/>
            </p:cNvSpPr>
            <p:nvPr/>
          </p:nvSpPr>
          <p:spPr bwMode="auto">
            <a:xfrm>
              <a:off x="1148741" y="5729286"/>
              <a:ext cx="1079500" cy="61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400" dirty="0">
                  <a:solidFill>
                    <a:srgbClr val="000000"/>
                  </a:solidFill>
                  <a:cs typeface="Times New Roman" pitchFamily="18" charset="0"/>
                </a:rPr>
                <a:t>a</a:t>
              </a:r>
              <a:endParaRPr lang="zh-CN" altLang="en-US" sz="2400" dirty="0">
                <a:solidFill>
                  <a:srgbClr val="000000"/>
                </a:solidFill>
                <a:cs typeface="Times New Roman" pitchFamily="18" charset="0"/>
              </a:endParaRPr>
            </a:p>
          </p:txBody>
        </p:sp>
        <p:sp>
          <p:nvSpPr>
            <p:cNvPr id="36874" name="Line 10"/>
            <p:cNvSpPr>
              <a:spLocks noChangeShapeType="1"/>
            </p:cNvSpPr>
            <p:nvPr/>
          </p:nvSpPr>
          <p:spPr bwMode="auto">
            <a:xfrm flipH="1">
              <a:off x="1763713" y="4292600"/>
              <a:ext cx="1439862" cy="1873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6875" name="Line 11"/>
            <p:cNvSpPr>
              <a:spLocks noChangeShapeType="1"/>
            </p:cNvSpPr>
            <p:nvPr/>
          </p:nvSpPr>
          <p:spPr bwMode="auto">
            <a:xfrm>
              <a:off x="3203575" y="4292600"/>
              <a:ext cx="3744913" cy="1873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6876" name="Arc 12"/>
            <p:cNvSpPr>
              <a:spLocks/>
            </p:cNvSpPr>
            <p:nvPr/>
          </p:nvSpPr>
          <p:spPr bwMode="auto">
            <a:xfrm rot="1329810" flipV="1">
              <a:off x="2987675" y="4365625"/>
              <a:ext cx="576263" cy="3603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6877" name="Rectangle 13"/>
            <p:cNvSpPr>
              <a:spLocks noChangeArrowheads="1"/>
            </p:cNvSpPr>
            <p:nvPr/>
          </p:nvSpPr>
          <p:spPr bwMode="auto">
            <a:xfrm>
              <a:off x="2987675" y="4581524"/>
              <a:ext cx="773524" cy="53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000" dirty="0">
                  <a:solidFill>
                    <a:srgbClr val="1F497D"/>
                  </a:solidFill>
                  <a:cs typeface="Times New Roman" pitchFamily="18" charset="0"/>
                </a:rPr>
                <a:t>θ</a:t>
              </a:r>
              <a:endParaRPr lang="zh-CN" altLang="en-US" sz="2000" baseline="-25000" dirty="0">
                <a:solidFill>
                  <a:srgbClr val="1F497D"/>
                </a:solidFill>
                <a:cs typeface="Times New Roman" pitchFamily="18" charset="0"/>
              </a:endParaRPr>
            </a:p>
          </p:txBody>
        </p:sp>
        <p:sp>
          <p:nvSpPr>
            <p:cNvPr id="36878" name="Rectangle 14"/>
            <p:cNvSpPr>
              <a:spLocks noChangeArrowheads="1"/>
            </p:cNvSpPr>
            <p:nvPr/>
          </p:nvSpPr>
          <p:spPr bwMode="auto">
            <a:xfrm>
              <a:off x="3178954" y="4672765"/>
              <a:ext cx="390965" cy="39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000" baseline="-25000" dirty="0">
                  <a:solidFill>
                    <a:srgbClr val="1F497D"/>
                  </a:solidFill>
                  <a:cs typeface="Times New Roman" pitchFamily="18" charset="0"/>
                </a:rPr>
                <a:t>0</a:t>
              </a:r>
              <a:endParaRPr lang="zh-CN" altLang="en-US" sz="2000" baseline="-25000" dirty="0">
                <a:solidFill>
                  <a:srgbClr val="1F497D"/>
                </a:solidFill>
                <a:cs typeface="Times New Roman" pitchFamily="18" charset="0"/>
              </a:endParaRPr>
            </a:p>
          </p:txBody>
        </p:sp>
        <p:sp>
          <p:nvSpPr>
            <p:cNvPr id="36879" name="Line 15"/>
            <p:cNvSpPr>
              <a:spLocks noChangeShapeType="1"/>
            </p:cNvSpPr>
            <p:nvPr/>
          </p:nvSpPr>
          <p:spPr bwMode="auto">
            <a:xfrm>
              <a:off x="3203575" y="4292600"/>
              <a:ext cx="10810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6880" name="Rectangle 16"/>
            <p:cNvSpPr>
              <a:spLocks noChangeArrowheads="1"/>
            </p:cNvSpPr>
            <p:nvPr/>
          </p:nvSpPr>
          <p:spPr bwMode="auto">
            <a:xfrm>
              <a:off x="3492499" y="3789363"/>
              <a:ext cx="537400" cy="53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000" dirty="0">
                  <a:solidFill>
                    <a:srgbClr val="000000"/>
                  </a:solidFill>
                  <a:cs typeface="Times New Roman" pitchFamily="18" charset="0"/>
                </a:rPr>
                <a:t>R</a:t>
              </a:r>
              <a:endParaRPr lang="zh-CN" altLang="en-US" sz="2000" dirty="0">
                <a:solidFill>
                  <a:srgbClr val="000000"/>
                </a:solidFill>
                <a:cs typeface="Times New Roman" pitchFamily="18" charset="0"/>
              </a:endParaRPr>
            </a:p>
          </p:txBody>
        </p:sp>
        <p:sp>
          <p:nvSpPr>
            <p:cNvPr id="36881" name="Rectangle 17"/>
            <p:cNvSpPr>
              <a:spLocks noChangeArrowheads="1"/>
            </p:cNvSpPr>
            <p:nvPr/>
          </p:nvSpPr>
          <p:spPr bwMode="auto">
            <a:xfrm>
              <a:off x="2771775" y="3933824"/>
              <a:ext cx="555995" cy="53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000" dirty="0">
                  <a:solidFill>
                    <a:srgbClr val="000000"/>
                  </a:solidFill>
                  <a:cs typeface="Times New Roman" pitchFamily="18" charset="0"/>
                </a:rPr>
                <a:t>O</a:t>
              </a:r>
              <a:endParaRPr lang="zh-CN" altLang="en-US" sz="2000" dirty="0">
                <a:solidFill>
                  <a:srgbClr val="000000"/>
                </a:solidFill>
                <a:cs typeface="Times New Roman" pitchFamily="18" charset="0"/>
              </a:endParaRPr>
            </a:p>
          </p:txBody>
        </p:sp>
        <p:sp>
          <p:nvSpPr>
            <p:cNvPr id="36883" name="Line 19"/>
            <p:cNvSpPr>
              <a:spLocks noChangeShapeType="1"/>
            </p:cNvSpPr>
            <p:nvPr/>
          </p:nvSpPr>
          <p:spPr bwMode="auto">
            <a:xfrm>
              <a:off x="3059113" y="3429000"/>
              <a:ext cx="288925"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6885" name="Rectangle 25"/>
            <p:cNvSpPr>
              <a:spLocks noChangeArrowheads="1"/>
            </p:cNvSpPr>
            <p:nvPr/>
          </p:nvSpPr>
          <p:spPr bwMode="auto">
            <a:xfrm rot="2291892">
              <a:off x="2439019" y="4054984"/>
              <a:ext cx="98212" cy="2352643"/>
            </a:xfrm>
            <a:prstGeom prst="rect">
              <a:avLst/>
            </a:prstGeom>
            <a:solidFill>
              <a:srgbClr val="0000FF"/>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6886" name="Rectangle 26"/>
            <p:cNvSpPr>
              <a:spLocks noChangeArrowheads="1"/>
            </p:cNvSpPr>
            <p:nvPr/>
          </p:nvSpPr>
          <p:spPr bwMode="auto">
            <a:xfrm rot="17793807" flipH="1">
              <a:off x="4986437" y="3191030"/>
              <a:ext cx="158534" cy="4088419"/>
            </a:xfrm>
            <a:prstGeom prst="rect">
              <a:avLst/>
            </a:prstGeom>
            <a:solidFill>
              <a:srgbClr val="0000FF"/>
            </a:solidFill>
            <a:ln w="9525">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6887" name="Rectangle 28"/>
            <p:cNvSpPr>
              <a:spLocks noChangeArrowheads="1"/>
            </p:cNvSpPr>
            <p:nvPr/>
          </p:nvSpPr>
          <p:spPr bwMode="auto">
            <a:xfrm>
              <a:off x="3563938" y="4581524"/>
              <a:ext cx="598487" cy="53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000" i="1" dirty="0">
                  <a:solidFill>
                    <a:srgbClr val="000000"/>
                  </a:solidFill>
                </a:rPr>
                <a:t>S</a:t>
              </a:r>
              <a:endParaRPr lang="zh-CN" altLang="en-US" sz="2000" i="1" dirty="0">
                <a:solidFill>
                  <a:srgbClr val="000000"/>
                </a:solidFill>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2644294185"/>
              </p:ext>
            </p:extLst>
          </p:nvPr>
        </p:nvGraphicFramePr>
        <p:xfrm>
          <a:off x="2892413" y="1738758"/>
          <a:ext cx="5896255" cy="965691"/>
        </p:xfrm>
        <a:graphic>
          <a:graphicData uri="http://schemas.openxmlformats.org/presentationml/2006/ole">
            <mc:AlternateContent xmlns:mc="http://schemas.openxmlformats.org/markup-compatibility/2006">
              <mc:Choice xmlns:v="urn:schemas-microsoft-com:vml" Requires="v">
                <p:oleObj spid="_x0000_s73769" name="Equation" r:id="rId3" imgW="2705100" imgH="444500" progId="Equation.DSMT4">
                  <p:embed/>
                </p:oleObj>
              </mc:Choice>
              <mc:Fallback>
                <p:oleObj name="Equation" r:id="rId3" imgW="2705100" imgH="4445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413" y="1738758"/>
                        <a:ext cx="5896255" cy="965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9"/>
          <p:cNvSpPr>
            <a:spLocks noChangeArrowheads="1"/>
          </p:cNvSpPr>
          <p:nvPr/>
        </p:nvSpPr>
        <p:spPr bwMode="auto">
          <a:xfrm>
            <a:off x="4700799" y="2925424"/>
            <a:ext cx="2927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2600" dirty="0">
                <a:solidFill>
                  <a:srgbClr val="000000"/>
                </a:solidFill>
                <a:cs typeface="Times New Roman" panose="02020603050405020304" pitchFamily="18" charset="0"/>
              </a:rPr>
              <a:t>其中 </a:t>
            </a:r>
            <a:r>
              <a:rPr lang="en-US" altLang="zh-CN" sz="2600" dirty="0">
                <a:solidFill>
                  <a:srgbClr val="000000"/>
                </a:solidFill>
                <a:cs typeface="Times New Roman" panose="02020603050405020304" pitchFamily="18" charset="0"/>
              </a:rPr>
              <a:t>S = </a:t>
            </a:r>
            <a:r>
              <a:rPr lang="en-US" altLang="zh-CN" sz="2600" dirty="0">
                <a:solidFill>
                  <a:srgbClr val="000000"/>
                </a:solidFill>
                <a:ea typeface="Arial Unicode MS" pitchFamily="34" charset="-122"/>
                <a:cs typeface="Times New Roman" panose="02020603050405020304" pitchFamily="18" charset="0"/>
              </a:rPr>
              <a:t>R</a:t>
            </a:r>
            <a:r>
              <a:rPr lang="en-US" altLang="zh-CN" sz="2600" baseline="30000" dirty="0">
                <a:solidFill>
                  <a:srgbClr val="000000"/>
                </a:solidFill>
                <a:ea typeface="Arial Unicode MS" pitchFamily="34" charset="-122"/>
                <a:cs typeface="Times New Roman" panose="02020603050405020304" pitchFamily="18" charset="0"/>
              </a:rPr>
              <a:t>2</a:t>
            </a:r>
            <a:r>
              <a:rPr lang="en-US" altLang="zh-CN" sz="2600" dirty="0">
                <a:solidFill>
                  <a:srgbClr val="000000"/>
                </a:solidFill>
                <a:ea typeface="Arial Unicode MS" pitchFamily="34" charset="-122"/>
                <a:cs typeface="Times New Roman" panose="02020603050405020304" pitchFamily="18" charset="0"/>
              </a:rPr>
              <a:t>θ</a:t>
            </a:r>
            <a:r>
              <a:rPr lang="en-US" altLang="zh-CN" sz="2600" baseline="-30000" dirty="0">
                <a:solidFill>
                  <a:srgbClr val="000000"/>
                </a:solidFill>
                <a:ea typeface="Arial Unicode MS" pitchFamily="34" charset="-122"/>
                <a:cs typeface="Times New Roman" panose="02020603050405020304" pitchFamily="18" charset="0"/>
              </a:rPr>
              <a:t>0</a:t>
            </a:r>
            <a:r>
              <a:rPr lang="en-US" altLang="zh-CN" sz="2600" dirty="0">
                <a:solidFill>
                  <a:srgbClr val="000000"/>
                </a:solidFill>
                <a:ea typeface="Arial Unicode MS" pitchFamily="34" charset="-122"/>
                <a:cs typeface="Times New Roman" panose="02020603050405020304" pitchFamily="18" charset="0"/>
              </a:rPr>
              <a:t>/2</a:t>
            </a:r>
            <a:endParaRPr lang="zh-CN" altLang="en-US" sz="2600" dirty="0">
              <a:solidFill>
                <a:srgbClr val="000000"/>
              </a:solidFill>
              <a:cs typeface="Times New Roman" panose="02020603050405020304" pitchFamily="18" charset="0"/>
            </a:endParaRPr>
          </a:p>
        </p:txBody>
      </p:sp>
      <p:grpSp>
        <p:nvGrpSpPr>
          <p:cNvPr id="35" name="组合 34"/>
          <p:cNvGrpSpPr/>
          <p:nvPr/>
        </p:nvGrpSpPr>
        <p:grpSpPr>
          <a:xfrm>
            <a:off x="988191" y="3708055"/>
            <a:ext cx="907962" cy="664219"/>
            <a:chOff x="2411413" y="5300663"/>
            <a:chExt cx="907962" cy="664219"/>
          </a:xfrm>
        </p:grpSpPr>
        <p:grpSp>
          <p:nvGrpSpPr>
            <p:cNvPr id="36" name="组合 35"/>
            <p:cNvGrpSpPr/>
            <p:nvPr/>
          </p:nvGrpSpPr>
          <p:grpSpPr>
            <a:xfrm>
              <a:off x="2411413" y="5300663"/>
              <a:ext cx="503237" cy="433387"/>
              <a:chOff x="2411413" y="5300663"/>
              <a:chExt cx="503237" cy="433387"/>
            </a:xfrm>
          </p:grpSpPr>
          <p:sp>
            <p:nvSpPr>
              <p:cNvPr id="38" name="Line 34"/>
              <p:cNvSpPr>
                <a:spLocks noChangeShapeType="1"/>
              </p:cNvSpPr>
              <p:nvPr/>
            </p:nvSpPr>
            <p:spPr bwMode="auto">
              <a:xfrm>
                <a:off x="2411413" y="5373688"/>
                <a:ext cx="503237" cy="3603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39" name="Line 36"/>
              <p:cNvSpPr>
                <a:spLocks noChangeShapeType="1"/>
              </p:cNvSpPr>
              <p:nvPr/>
            </p:nvSpPr>
            <p:spPr bwMode="auto">
              <a:xfrm>
                <a:off x="2484438" y="5300663"/>
                <a:ext cx="71437" cy="730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40" name="Line 37"/>
              <p:cNvSpPr>
                <a:spLocks noChangeShapeType="1"/>
              </p:cNvSpPr>
              <p:nvPr/>
            </p:nvSpPr>
            <p:spPr bwMode="auto">
              <a:xfrm flipH="1">
                <a:off x="2484438" y="5373688"/>
                <a:ext cx="71437" cy="7143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sp>
          <p:nvSpPr>
            <p:cNvPr id="37" name="Rectangle 41"/>
            <p:cNvSpPr>
              <a:spLocks noChangeArrowheads="1"/>
            </p:cNvSpPr>
            <p:nvPr/>
          </p:nvSpPr>
          <p:spPr bwMode="auto">
            <a:xfrm>
              <a:off x="2871817" y="5503217"/>
              <a:ext cx="4475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400" i="1" dirty="0" err="1">
                  <a:solidFill>
                    <a:srgbClr val="000000"/>
                  </a:solidFill>
                </a:rPr>
                <a:t>E</a:t>
              </a:r>
              <a:r>
                <a:rPr lang="en-US" altLang="zh-CN" sz="2400" i="1" baseline="-25000" dirty="0" err="1">
                  <a:solidFill>
                    <a:srgbClr val="000000"/>
                  </a:solidFill>
                </a:rPr>
                <a:t>i</a:t>
              </a:r>
              <a:endParaRPr lang="zh-CN" altLang="en-US" sz="2400" i="1" baseline="-25000" dirty="0">
                <a:solidFill>
                  <a:srgbClr val="000000"/>
                </a:solidFill>
              </a:endParaRPr>
            </a:p>
          </p:txBody>
        </p:sp>
      </p:grpSp>
      <p:grpSp>
        <p:nvGrpSpPr>
          <p:cNvPr id="41" name="组合 40"/>
          <p:cNvGrpSpPr/>
          <p:nvPr/>
        </p:nvGrpSpPr>
        <p:grpSpPr>
          <a:xfrm>
            <a:off x="2987822" y="2999392"/>
            <a:ext cx="768114" cy="785513"/>
            <a:chOff x="4787900" y="4076700"/>
            <a:chExt cx="863498" cy="1009650"/>
          </a:xfrm>
        </p:grpSpPr>
        <p:sp>
          <p:nvSpPr>
            <p:cNvPr id="42" name="Line 35"/>
            <p:cNvSpPr>
              <a:spLocks noChangeShapeType="1"/>
            </p:cNvSpPr>
            <p:nvPr/>
          </p:nvSpPr>
          <p:spPr bwMode="auto">
            <a:xfrm flipV="1">
              <a:off x="4859338" y="4581525"/>
              <a:ext cx="288925" cy="5048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nvGrpSpPr>
            <p:cNvPr id="43" name="组合 42"/>
            <p:cNvGrpSpPr/>
            <p:nvPr/>
          </p:nvGrpSpPr>
          <p:grpSpPr>
            <a:xfrm>
              <a:off x="4787900" y="4868863"/>
              <a:ext cx="144463" cy="144462"/>
              <a:chOff x="4787900" y="4868863"/>
              <a:chExt cx="144463" cy="144462"/>
            </a:xfrm>
          </p:grpSpPr>
          <p:sp>
            <p:nvSpPr>
              <p:cNvPr id="45" name="Line 38"/>
              <p:cNvSpPr>
                <a:spLocks noChangeShapeType="1"/>
              </p:cNvSpPr>
              <p:nvPr/>
            </p:nvSpPr>
            <p:spPr bwMode="auto">
              <a:xfrm>
                <a:off x="4859338" y="4868863"/>
                <a:ext cx="73025" cy="730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46" name="Line 39"/>
              <p:cNvSpPr>
                <a:spLocks noChangeShapeType="1"/>
              </p:cNvSpPr>
              <p:nvPr/>
            </p:nvSpPr>
            <p:spPr bwMode="auto">
              <a:xfrm flipH="1">
                <a:off x="4787900" y="4868863"/>
                <a:ext cx="71438" cy="1444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sp>
          <p:nvSpPr>
            <p:cNvPr id="44" name="Rectangle 42"/>
            <p:cNvSpPr>
              <a:spLocks noChangeArrowheads="1"/>
            </p:cNvSpPr>
            <p:nvPr/>
          </p:nvSpPr>
          <p:spPr bwMode="auto">
            <a:xfrm>
              <a:off x="5148263" y="4076700"/>
              <a:ext cx="503135" cy="59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400" i="1" dirty="0" err="1">
                  <a:solidFill>
                    <a:srgbClr val="000000"/>
                  </a:solidFill>
                </a:rPr>
                <a:t>E</a:t>
              </a:r>
              <a:r>
                <a:rPr lang="en-US" altLang="zh-CN" sz="2400" i="1" baseline="-25000" dirty="0" err="1">
                  <a:solidFill>
                    <a:srgbClr val="000000"/>
                  </a:solidFill>
                </a:rPr>
                <a:t>i</a:t>
              </a:r>
              <a:endParaRPr lang="zh-CN" altLang="en-US" sz="2400" i="1" baseline="-25000" dirty="0">
                <a:solidFill>
                  <a:srgbClr val="000000"/>
                </a:solidFill>
              </a:endParaRPr>
            </a:p>
          </p:txBody>
        </p:sp>
      </p:grpSp>
      <p:grpSp>
        <p:nvGrpSpPr>
          <p:cNvPr id="47" name="组合 46"/>
          <p:cNvGrpSpPr/>
          <p:nvPr/>
        </p:nvGrpSpPr>
        <p:grpSpPr>
          <a:xfrm>
            <a:off x="4928337" y="3720417"/>
            <a:ext cx="3816424" cy="1168198"/>
            <a:chOff x="2920023" y="228125"/>
            <a:chExt cx="4032250" cy="1275692"/>
          </a:xfrm>
        </p:grpSpPr>
        <p:graphicFrame>
          <p:nvGraphicFramePr>
            <p:cNvPr id="48" name="Object 33"/>
            <p:cNvGraphicFramePr>
              <a:graphicFrameLocks noChangeAspect="1"/>
            </p:cNvGraphicFramePr>
            <p:nvPr>
              <p:extLst>
                <p:ext uri="{D42A27DB-BD31-4B8C-83A1-F6EECF244321}">
                  <p14:modId xmlns:p14="http://schemas.microsoft.com/office/powerpoint/2010/main" val="1662212912"/>
                </p:ext>
              </p:extLst>
            </p:nvPr>
          </p:nvGraphicFramePr>
          <p:xfrm>
            <a:off x="2920023" y="228125"/>
            <a:ext cx="4032250" cy="881063"/>
          </p:xfrm>
          <a:graphic>
            <a:graphicData uri="http://schemas.openxmlformats.org/presentationml/2006/ole">
              <mc:AlternateContent xmlns:mc="http://schemas.openxmlformats.org/markup-compatibility/2006">
                <mc:Choice xmlns:v="urn:schemas-microsoft-com:vml" Requires="v">
                  <p:oleObj spid="_x0000_s73770" name="Equation" r:id="rId5" imgW="1511300" imgH="330200" progId="Equation.DSMT4">
                    <p:embed/>
                  </p:oleObj>
                </mc:Choice>
                <mc:Fallback>
                  <p:oleObj name="Equation" r:id="rId5" imgW="1511300" imgH="3302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0023" y="228125"/>
                          <a:ext cx="403225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47"/>
            <p:cNvSpPr>
              <a:spLocks noChangeArrowheads="1"/>
            </p:cNvSpPr>
            <p:nvPr/>
          </p:nvSpPr>
          <p:spPr bwMode="auto">
            <a:xfrm>
              <a:off x="5662822" y="924380"/>
              <a:ext cx="6492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dirty="0">
                  <a:solidFill>
                    <a:srgbClr val="000000"/>
                  </a:solidFill>
                  <a:latin typeface="宋体" pitchFamily="2" charset="-122"/>
                </a:rPr>
                <a:t>0</a:t>
              </a:r>
              <a:endParaRPr lang="zh-CN" altLang="en-US" sz="3200" dirty="0">
                <a:solidFill>
                  <a:srgbClr val="000000"/>
                </a:solidFill>
                <a:latin typeface="宋体" pitchFamily="2" charset="-122"/>
              </a:endParaRPr>
            </a:p>
          </p:txBody>
        </p:sp>
      </p:grpSp>
      <p:sp>
        <p:nvSpPr>
          <p:cNvPr id="50" name="AutoShape 45"/>
          <p:cNvSpPr>
            <a:spLocks/>
          </p:cNvSpPr>
          <p:nvPr/>
        </p:nvSpPr>
        <p:spPr bwMode="auto">
          <a:xfrm rot="16200000">
            <a:off x="7544304" y="4035982"/>
            <a:ext cx="144462" cy="792163"/>
          </a:xfrm>
          <a:prstGeom prst="leftBrace">
            <a:avLst>
              <a:gd name="adj1" fmla="val 45696"/>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51" name="Object 29"/>
          <p:cNvGraphicFramePr>
            <a:graphicFrameLocks noChangeAspect="1"/>
          </p:cNvGraphicFramePr>
          <p:nvPr>
            <p:extLst>
              <p:ext uri="{D42A27DB-BD31-4B8C-83A1-F6EECF244321}">
                <p14:modId xmlns:p14="http://schemas.microsoft.com/office/powerpoint/2010/main" val="61438607"/>
              </p:ext>
            </p:extLst>
          </p:nvPr>
        </p:nvGraphicFramePr>
        <p:xfrm>
          <a:off x="2215804" y="5571188"/>
          <a:ext cx="4824263" cy="965665"/>
        </p:xfrm>
        <a:graphic>
          <a:graphicData uri="http://schemas.openxmlformats.org/presentationml/2006/ole">
            <mc:AlternateContent xmlns:mc="http://schemas.openxmlformats.org/markup-compatibility/2006">
              <mc:Choice xmlns:v="urn:schemas-microsoft-com:vml" Requires="v">
                <p:oleObj spid="_x0000_s73771" name="Equation" r:id="rId7" imgW="2095500" imgH="419100" progId="Equation.DSMT4">
                  <p:embed/>
                </p:oleObj>
              </mc:Choice>
              <mc:Fallback>
                <p:oleObj name="Equation" r:id="rId7" imgW="2095500" imgH="4191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5804" y="5571188"/>
                        <a:ext cx="4824263" cy="965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Rectangle 32"/>
          <p:cNvSpPr>
            <a:spLocks noChangeArrowheads="1"/>
          </p:cNvSpPr>
          <p:nvPr/>
        </p:nvSpPr>
        <p:spPr bwMode="auto">
          <a:xfrm>
            <a:off x="327154" y="5078745"/>
            <a:ext cx="55133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2600" dirty="0">
                <a:solidFill>
                  <a:srgbClr val="000000"/>
                </a:solidFill>
                <a:latin typeface="宋体" pitchFamily="2" charset="-122"/>
              </a:rPr>
              <a:t>闭合电路的</a:t>
            </a:r>
            <a:r>
              <a:rPr lang="zh-CN" altLang="en-US" sz="2600" dirty="0">
                <a:solidFill>
                  <a:prstClr val="black"/>
                </a:solidFill>
                <a:latin typeface="宋体" pitchFamily="2" charset="-122"/>
              </a:rPr>
              <a:t>感生电动势</a:t>
            </a:r>
          </a:p>
        </p:txBody>
      </p:sp>
    </p:spTree>
    <p:extLst>
      <p:ext uri="{BB962C8B-B14F-4D97-AF65-F5344CB8AC3E}">
        <p14:creationId xmlns:p14="http://schemas.microsoft.com/office/powerpoint/2010/main" val="6660200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23850" y="26035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t>四、涡电流</a:t>
            </a:r>
          </a:p>
        </p:txBody>
      </p:sp>
      <p:grpSp>
        <p:nvGrpSpPr>
          <p:cNvPr id="2" name="Group 3"/>
          <p:cNvGrpSpPr>
            <a:grpSpLocks/>
          </p:cNvGrpSpPr>
          <p:nvPr/>
        </p:nvGrpSpPr>
        <p:grpSpPr bwMode="auto">
          <a:xfrm>
            <a:off x="3276600" y="1295400"/>
            <a:ext cx="5853113" cy="4724400"/>
            <a:chOff x="2121" y="912"/>
            <a:chExt cx="3687" cy="2976"/>
          </a:xfrm>
        </p:grpSpPr>
        <p:pic>
          <p:nvPicPr>
            <p:cNvPr id="78854" name="Picture 4" descr="影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 y="960"/>
              <a:ext cx="3687"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Rectangle 5"/>
            <p:cNvSpPr>
              <a:spLocks noChangeArrowheads="1"/>
            </p:cNvSpPr>
            <p:nvPr/>
          </p:nvSpPr>
          <p:spPr bwMode="auto">
            <a:xfrm>
              <a:off x="2320" y="912"/>
              <a:ext cx="3312" cy="29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sp>
        <p:nvSpPr>
          <p:cNvPr id="132102" name="Text Box 6"/>
          <p:cNvSpPr txBox="1">
            <a:spLocks noChangeArrowheads="1"/>
          </p:cNvSpPr>
          <p:nvPr/>
        </p:nvSpPr>
        <p:spPr bwMode="auto">
          <a:xfrm>
            <a:off x="323850" y="908050"/>
            <a:ext cx="33528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solidFill>
                  <a:prstClr val="black"/>
                </a:solidFill>
              </a:rPr>
              <a:t>感应电流不仅能在导电回 路内出现， 而且当大块导体与磁场有相对运动或处在变化的磁场中时，在这块导体中也会激起感应电流。</a:t>
            </a:r>
          </a:p>
          <a:p>
            <a:pPr eaLnBrk="1" fontAlgn="auto" hangingPunct="1">
              <a:spcBef>
                <a:spcPct val="50000"/>
              </a:spcBef>
              <a:spcAft>
                <a:spcPts val="0"/>
              </a:spcAft>
            </a:pPr>
            <a:r>
              <a:rPr lang="zh-CN" altLang="en-US">
                <a:solidFill>
                  <a:prstClr val="black"/>
                </a:solidFill>
              </a:rPr>
              <a:t>这种在大块导体内流动的感应电流，叫做涡电流。</a:t>
            </a:r>
          </a:p>
        </p:txBody>
      </p:sp>
      <p:sp>
        <p:nvSpPr>
          <p:cNvPr id="132103" name="Text Box 7"/>
          <p:cNvSpPr txBox="1">
            <a:spLocks noChangeArrowheads="1"/>
          </p:cNvSpPr>
          <p:nvPr/>
        </p:nvSpPr>
        <p:spPr bwMode="auto">
          <a:xfrm>
            <a:off x="304800" y="6096000"/>
            <a:ext cx="808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buFontTx/>
              <a:buBlip>
                <a:blip r:embed="rId3"/>
              </a:buBlip>
            </a:pPr>
            <a:r>
              <a:rPr lang="zh-CN" altLang="en-US">
                <a:solidFill>
                  <a:srgbClr val="CC0000"/>
                </a:solidFill>
              </a:rPr>
              <a:t>涡电流</a:t>
            </a:r>
            <a:r>
              <a:rPr lang="zh-CN" altLang="en-US"/>
              <a:t>应用     热效应、电磁阻尼效应.</a:t>
            </a:r>
          </a:p>
        </p:txBody>
      </p:sp>
    </p:spTree>
    <p:extLst>
      <p:ext uri="{BB962C8B-B14F-4D97-AF65-F5344CB8AC3E}">
        <p14:creationId xmlns:p14="http://schemas.microsoft.com/office/powerpoint/2010/main" val="621001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blinds(horizontal)">
                                      <p:cBhvr>
                                        <p:cTn id="7" dur="500"/>
                                        <p:tgtEl>
                                          <p:spTgt spid="132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103"/>
                                        </p:tgtEl>
                                        <p:attrNameLst>
                                          <p:attrName>style.visibility</p:attrName>
                                        </p:attrNameLst>
                                      </p:cBhvr>
                                      <p:to>
                                        <p:strVal val="visible"/>
                                      </p:to>
                                    </p:set>
                                    <p:animEffect transition="in" filter="blinds(horizontal)">
                                      <p:cBhvr>
                                        <p:cTn id="17" dur="500"/>
                                        <p:tgtEl>
                                          <p:spTgt spid="13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utoUpdateAnimBg="0"/>
      <p:bldP spid="13210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5750" y="428625"/>
            <a:ext cx="8243888" cy="809625"/>
          </a:xfrm>
        </p:spPr>
        <p:txBody>
          <a:bodyPr/>
          <a:lstStyle/>
          <a:p>
            <a:pPr algn="l" eaLnBrk="1" hangingPunct="1">
              <a:defRPr/>
            </a:pPr>
            <a:r>
              <a:rPr kumimoji="1" lang="zh-CN" altLang="en-US" sz="3200" b="1" dirty="0" smtClean="0">
                <a:solidFill>
                  <a:schemeClr val="tx1"/>
                </a:solidFill>
                <a:effectLst/>
                <a:latin typeface="+mj-ea"/>
              </a:rPr>
              <a:t>二、电磁感应现象的分类</a:t>
            </a:r>
          </a:p>
        </p:txBody>
      </p:sp>
      <p:sp>
        <p:nvSpPr>
          <p:cNvPr id="24579" name="Rectangle 3"/>
          <p:cNvSpPr>
            <a:spLocks noGrp="1" noChangeArrowheads="1"/>
          </p:cNvSpPr>
          <p:nvPr>
            <p:ph type="body" idx="1"/>
          </p:nvPr>
        </p:nvSpPr>
        <p:spPr>
          <a:xfrm>
            <a:off x="500063" y="1643063"/>
            <a:ext cx="8229600" cy="4024312"/>
          </a:xfrm>
        </p:spPr>
        <p:txBody>
          <a:bodyPr/>
          <a:lstStyle/>
          <a:p>
            <a:pPr eaLnBrk="1" hangingPunct="1">
              <a:defRPr/>
            </a:pPr>
            <a:r>
              <a:rPr kumimoji="1" lang="zh-CN" altLang="en-US" b="1" dirty="0" smtClean="0">
                <a:latin typeface="+mj-ea"/>
                <a:ea typeface="+mj-ea"/>
              </a:rPr>
              <a:t>动生电磁感应现象</a:t>
            </a:r>
          </a:p>
          <a:p>
            <a:pPr eaLnBrk="1" hangingPunct="1">
              <a:buFontTx/>
              <a:buNone/>
              <a:defRPr/>
            </a:pPr>
            <a:r>
              <a:rPr kumimoji="1" lang="zh-CN" altLang="en-US" b="1" dirty="0" smtClean="0">
                <a:latin typeface="+mj-ea"/>
                <a:ea typeface="+mj-ea"/>
              </a:rPr>
              <a:t>   导体或线圈运动，磁场不动不变</a:t>
            </a:r>
          </a:p>
          <a:p>
            <a:pPr eaLnBrk="1" hangingPunct="1">
              <a:buFontTx/>
              <a:buNone/>
              <a:defRPr/>
            </a:pPr>
            <a:endParaRPr kumimoji="1" lang="zh-CN" altLang="en-US" b="1" dirty="0" smtClean="0">
              <a:latin typeface="+mj-ea"/>
              <a:ea typeface="+mj-ea"/>
            </a:endParaRPr>
          </a:p>
          <a:p>
            <a:pPr eaLnBrk="1" hangingPunct="1">
              <a:defRPr/>
            </a:pPr>
            <a:r>
              <a:rPr kumimoji="1" lang="zh-CN" altLang="en-US" b="1" dirty="0" smtClean="0">
                <a:latin typeface="+mj-ea"/>
                <a:ea typeface="+mj-ea"/>
              </a:rPr>
              <a:t>感生电磁感应现象</a:t>
            </a:r>
          </a:p>
          <a:p>
            <a:pPr eaLnBrk="1" hangingPunct="1">
              <a:buFontTx/>
              <a:buNone/>
              <a:defRPr/>
            </a:pPr>
            <a:r>
              <a:rPr kumimoji="1" lang="zh-CN" altLang="en-US" b="1" dirty="0" smtClean="0">
                <a:latin typeface="+mj-ea"/>
                <a:ea typeface="+mj-ea"/>
              </a:rPr>
              <a:t>  导体或线圈不动，磁场改变</a:t>
            </a:r>
          </a:p>
          <a:p>
            <a:pPr eaLnBrk="1" hangingPunct="1">
              <a:buFontTx/>
              <a:buNone/>
              <a:defRPr/>
            </a:pPr>
            <a:r>
              <a:rPr kumimoji="1" lang="zh-CN" altLang="en-US" b="1" dirty="0" smtClean="0">
                <a:latin typeface="+mj-ea"/>
                <a:ea typeface="+mj-ea"/>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81000" y="22860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solidFill>
                  <a:prstClr val="black"/>
                </a:solidFill>
              </a:rPr>
              <a:t>涡电流的应用</a:t>
            </a:r>
            <a:endParaRPr lang="zh-CN" altLang="en-US" sz="1400">
              <a:solidFill>
                <a:prstClr val="black"/>
              </a:solidFill>
            </a:endParaRPr>
          </a:p>
        </p:txBody>
      </p:sp>
      <p:grpSp>
        <p:nvGrpSpPr>
          <p:cNvPr id="2" name="Group 3"/>
          <p:cNvGrpSpPr>
            <a:grpSpLocks/>
          </p:cNvGrpSpPr>
          <p:nvPr/>
        </p:nvGrpSpPr>
        <p:grpSpPr bwMode="auto">
          <a:xfrm>
            <a:off x="123825" y="2286000"/>
            <a:ext cx="4371975" cy="3429000"/>
            <a:chOff x="78" y="1440"/>
            <a:chExt cx="2754" cy="2160"/>
          </a:xfrm>
        </p:grpSpPr>
        <p:sp>
          <p:nvSpPr>
            <p:cNvPr id="79943" name="AutoShape 4"/>
            <p:cNvSpPr>
              <a:spLocks noChangeArrowheads="1"/>
            </p:cNvSpPr>
            <p:nvPr/>
          </p:nvSpPr>
          <p:spPr bwMode="auto">
            <a:xfrm>
              <a:off x="1008" y="1776"/>
              <a:ext cx="1296" cy="1824"/>
            </a:xfrm>
            <a:prstGeom prst="can">
              <a:avLst>
                <a:gd name="adj" fmla="val 35185"/>
              </a:avLst>
            </a:prstGeom>
            <a:solidFill>
              <a:srgbClr val="FFFFCC"/>
            </a:solidFill>
            <a:ln w="19050">
              <a:solidFill>
                <a:schemeClr val="tx1"/>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44" name="Arc 5"/>
            <p:cNvSpPr>
              <a:spLocks/>
            </p:cNvSpPr>
            <p:nvPr/>
          </p:nvSpPr>
          <p:spPr bwMode="auto">
            <a:xfrm rot="21214740" flipV="1">
              <a:off x="960" y="2256"/>
              <a:ext cx="1392" cy="240"/>
            </a:xfrm>
            <a:custGeom>
              <a:avLst/>
              <a:gdLst>
                <a:gd name="T0" fmla="*/ 0 w 43200"/>
                <a:gd name="T1" fmla="*/ 0 h 30459"/>
                <a:gd name="T2" fmla="*/ 0 w 43200"/>
                <a:gd name="T3" fmla="*/ 0 h 30459"/>
                <a:gd name="T4" fmla="*/ 0 w 43200"/>
                <a:gd name="T5" fmla="*/ 0 h 30459"/>
                <a:gd name="T6" fmla="*/ 0 60000 65536"/>
                <a:gd name="T7" fmla="*/ 0 60000 65536"/>
                <a:gd name="T8" fmla="*/ 0 60000 65536"/>
                <a:gd name="T9" fmla="*/ 0 w 43200"/>
                <a:gd name="T10" fmla="*/ 0 h 30459"/>
                <a:gd name="T11" fmla="*/ 43200 w 43200"/>
                <a:gd name="T12" fmla="*/ 30459 h 30459"/>
              </a:gdLst>
              <a:ahLst/>
              <a:cxnLst>
                <a:cxn ang="T6">
                  <a:pos x="T0" y="T1"/>
                </a:cxn>
                <a:cxn ang="T7">
                  <a:pos x="T2" y="T3"/>
                </a:cxn>
                <a:cxn ang="T8">
                  <a:pos x="T4" y="T5"/>
                </a:cxn>
              </a:cxnLst>
              <a:rect l="T9" t="T10" r="T11" b="T12"/>
              <a:pathLst>
                <a:path w="43200" h="30459" fill="none" extrusionOk="0">
                  <a:moveTo>
                    <a:pt x="1900" y="30459"/>
                  </a:moveTo>
                  <a:cubicBezTo>
                    <a:pt x="647" y="27673"/>
                    <a:pt x="0" y="24654"/>
                    <a:pt x="0" y="21600"/>
                  </a:cubicBezTo>
                  <a:cubicBezTo>
                    <a:pt x="0" y="9670"/>
                    <a:pt x="9670" y="0"/>
                    <a:pt x="21600" y="0"/>
                  </a:cubicBezTo>
                  <a:cubicBezTo>
                    <a:pt x="33529" y="0"/>
                    <a:pt x="43200" y="9670"/>
                    <a:pt x="43200" y="21600"/>
                  </a:cubicBezTo>
                  <a:cubicBezTo>
                    <a:pt x="43200" y="23782"/>
                    <a:pt x="42869" y="25951"/>
                    <a:pt x="42219" y="28035"/>
                  </a:cubicBezTo>
                </a:path>
                <a:path w="43200" h="30459" stroke="0" extrusionOk="0">
                  <a:moveTo>
                    <a:pt x="1900" y="30459"/>
                  </a:moveTo>
                  <a:cubicBezTo>
                    <a:pt x="647" y="27673"/>
                    <a:pt x="0" y="24654"/>
                    <a:pt x="0" y="21600"/>
                  </a:cubicBezTo>
                  <a:cubicBezTo>
                    <a:pt x="0" y="9670"/>
                    <a:pt x="9670" y="0"/>
                    <a:pt x="21600" y="0"/>
                  </a:cubicBezTo>
                  <a:cubicBezTo>
                    <a:pt x="33529" y="0"/>
                    <a:pt x="43200" y="9670"/>
                    <a:pt x="43200" y="21600"/>
                  </a:cubicBezTo>
                  <a:cubicBezTo>
                    <a:pt x="43200" y="23782"/>
                    <a:pt x="42869" y="25951"/>
                    <a:pt x="42219" y="28035"/>
                  </a:cubicBezTo>
                  <a:lnTo>
                    <a:pt x="21600" y="2160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45" name="Line 6"/>
            <p:cNvSpPr>
              <a:spLocks noChangeShapeType="1"/>
            </p:cNvSpPr>
            <p:nvPr/>
          </p:nvSpPr>
          <p:spPr bwMode="auto">
            <a:xfrm flipH="1">
              <a:off x="768" y="2256"/>
              <a:ext cx="240" cy="0"/>
            </a:xfrm>
            <a:prstGeom prst="line">
              <a:avLst/>
            </a:prstGeom>
            <a:noFill/>
            <a:ln w="28575">
              <a:solidFill>
                <a:srgbClr val="FF0000"/>
              </a:solidFill>
              <a:round/>
              <a:headEnd/>
              <a:tailEnd type="none"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79946" name="Text Box 7"/>
            <p:cNvSpPr txBox="1">
              <a:spLocks noChangeArrowheads="1"/>
            </p:cNvSpPr>
            <p:nvPr/>
          </p:nvSpPr>
          <p:spPr bwMode="auto">
            <a:xfrm>
              <a:off x="78" y="2478"/>
              <a:ext cx="6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dirty="0">
                  <a:solidFill>
                    <a:srgbClr val="FF0000"/>
                  </a:solidFill>
                </a:rPr>
                <a:t>  </a:t>
              </a:r>
              <a:r>
                <a:rPr lang="zh-CN" altLang="en-US" sz="2400" dirty="0">
                  <a:solidFill>
                    <a:srgbClr val="C0504D"/>
                  </a:solidFill>
                </a:rPr>
                <a:t>高频</a:t>
              </a:r>
            </a:p>
            <a:p>
              <a:pPr eaLnBrk="1" fontAlgn="auto" hangingPunct="1">
                <a:spcBef>
                  <a:spcPts val="0"/>
                </a:spcBef>
                <a:spcAft>
                  <a:spcPts val="0"/>
                </a:spcAft>
              </a:pPr>
              <a:r>
                <a:rPr lang="zh-CN" altLang="en-US" sz="2400" dirty="0">
                  <a:solidFill>
                    <a:srgbClr val="C0504D"/>
                  </a:solidFill>
                </a:rPr>
                <a:t>交流电</a:t>
              </a:r>
              <a:endParaRPr lang="zh-CN" altLang="en-US" sz="2400" dirty="0"/>
            </a:p>
          </p:txBody>
        </p:sp>
        <p:sp>
          <p:nvSpPr>
            <p:cNvPr id="79947" name="Arc 8"/>
            <p:cNvSpPr>
              <a:spLocks/>
            </p:cNvSpPr>
            <p:nvPr/>
          </p:nvSpPr>
          <p:spPr bwMode="auto">
            <a:xfrm rot="21135499" flipV="1">
              <a:off x="960" y="2520"/>
              <a:ext cx="1392" cy="237"/>
            </a:xfrm>
            <a:custGeom>
              <a:avLst/>
              <a:gdLst>
                <a:gd name="T0" fmla="*/ 0 w 43200"/>
                <a:gd name="T1" fmla="*/ 0 h 30031"/>
                <a:gd name="T2" fmla="*/ 0 w 43200"/>
                <a:gd name="T3" fmla="*/ 0 h 30031"/>
                <a:gd name="T4" fmla="*/ 0 w 43200"/>
                <a:gd name="T5" fmla="*/ 0 h 30031"/>
                <a:gd name="T6" fmla="*/ 0 60000 65536"/>
                <a:gd name="T7" fmla="*/ 0 60000 65536"/>
                <a:gd name="T8" fmla="*/ 0 60000 65536"/>
                <a:gd name="T9" fmla="*/ 0 w 43200"/>
                <a:gd name="T10" fmla="*/ 0 h 30031"/>
                <a:gd name="T11" fmla="*/ 43200 w 43200"/>
                <a:gd name="T12" fmla="*/ 30031 h 30031"/>
              </a:gdLst>
              <a:ahLst/>
              <a:cxnLst>
                <a:cxn ang="T6">
                  <a:pos x="T0" y="T1"/>
                </a:cxn>
                <a:cxn ang="T7">
                  <a:pos x="T2" y="T3"/>
                </a:cxn>
                <a:cxn ang="T8">
                  <a:pos x="T4" y="T5"/>
                </a:cxn>
              </a:cxnLst>
              <a:rect l="T9" t="T10" r="T11" b="T12"/>
              <a:pathLst>
                <a:path w="43200" h="30031" fill="none" extrusionOk="0">
                  <a:moveTo>
                    <a:pt x="1713" y="30031"/>
                  </a:moveTo>
                  <a:cubicBezTo>
                    <a:pt x="582" y="27364"/>
                    <a:pt x="0" y="24496"/>
                    <a:pt x="0" y="21600"/>
                  </a:cubicBezTo>
                  <a:cubicBezTo>
                    <a:pt x="0" y="9670"/>
                    <a:pt x="9670" y="0"/>
                    <a:pt x="21600" y="0"/>
                  </a:cubicBezTo>
                  <a:cubicBezTo>
                    <a:pt x="33529" y="0"/>
                    <a:pt x="43200" y="9670"/>
                    <a:pt x="43200" y="21600"/>
                  </a:cubicBezTo>
                  <a:cubicBezTo>
                    <a:pt x="43200" y="23782"/>
                    <a:pt x="42869" y="25951"/>
                    <a:pt x="42219" y="28035"/>
                  </a:cubicBezTo>
                </a:path>
                <a:path w="43200" h="30031" stroke="0" extrusionOk="0">
                  <a:moveTo>
                    <a:pt x="1713" y="30031"/>
                  </a:moveTo>
                  <a:cubicBezTo>
                    <a:pt x="582" y="27364"/>
                    <a:pt x="0" y="24496"/>
                    <a:pt x="0" y="21600"/>
                  </a:cubicBezTo>
                  <a:cubicBezTo>
                    <a:pt x="0" y="9670"/>
                    <a:pt x="9670" y="0"/>
                    <a:pt x="21600" y="0"/>
                  </a:cubicBezTo>
                  <a:cubicBezTo>
                    <a:pt x="33529" y="0"/>
                    <a:pt x="43200" y="9670"/>
                    <a:pt x="43200" y="21600"/>
                  </a:cubicBezTo>
                  <a:cubicBezTo>
                    <a:pt x="43200" y="23782"/>
                    <a:pt x="42869" y="25951"/>
                    <a:pt x="42219" y="28035"/>
                  </a:cubicBezTo>
                  <a:lnTo>
                    <a:pt x="21600" y="2160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48" name="Arc 9"/>
            <p:cNvSpPr>
              <a:spLocks/>
            </p:cNvSpPr>
            <p:nvPr/>
          </p:nvSpPr>
          <p:spPr bwMode="auto">
            <a:xfrm rot="21128580" flipV="1">
              <a:off x="955" y="2803"/>
              <a:ext cx="1402" cy="240"/>
            </a:xfrm>
            <a:custGeom>
              <a:avLst/>
              <a:gdLst>
                <a:gd name="T0" fmla="*/ 0 w 43200"/>
                <a:gd name="T1" fmla="*/ 0 h 30459"/>
                <a:gd name="T2" fmla="*/ 0 w 43200"/>
                <a:gd name="T3" fmla="*/ 0 h 30459"/>
                <a:gd name="T4" fmla="*/ 0 w 43200"/>
                <a:gd name="T5" fmla="*/ 0 h 30459"/>
                <a:gd name="T6" fmla="*/ 0 60000 65536"/>
                <a:gd name="T7" fmla="*/ 0 60000 65536"/>
                <a:gd name="T8" fmla="*/ 0 60000 65536"/>
                <a:gd name="T9" fmla="*/ 0 w 43200"/>
                <a:gd name="T10" fmla="*/ 0 h 30459"/>
                <a:gd name="T11" fmla="*/ 43200 w 43200"/>
                <a:gd name="T12" fmla="*/ 30459 h 30459"/>
              </a:gdLst>
              <a:ahLst/>
              <a:cxnLst>
                <a:cxn ang="T6">
                  <a:pos x="T0" y="T1"/>
                </a:cxn>
                <a:cxn ang="T7">
                  <a:pos x="T2" y="T3"/>
                </a:cxn>
                <a:cxn ang="T8">
                  <a:pos x="T4" y="T5"/>
                </a:cxn>
              </a:cxnLst>
              <a:rect l="T9" t="T10" r="T11" b="T12"/>
              <a:pathLst>
                <a:path w="43200" h="30459" fill="none" extrusionOk="0">
                  <a:moveTo>
                    <a:pt x="1900" y="30459"/>
                  </a:moveTo>
                  <a:cubicBezTo>
                    <a:pt x="647" y="27673"/>
                    <a:pt x="0" y="24654"/>
                    <a:pt x="0" y="21600"/>
                  </a:cubicBezTo>
                  <a:cubicBezTo>
                    <a:pt x="0" y="9670"/>
                    <a:pt x="9670" y="0"/>
                    <a:pt x="21600" y="0"/>
                  </a:cubicBezTo>
                  <a:cubicBezTo>
                    <a:pt x="33529" y="0"/>
                    <a:pt x="43200" y="9670"/>
                    <a:pt x="43200" y="21600"/>
                  </a:cubicBezTo>
                  <a:cubicBezTo>
                    <a:pt x="43200" y="23782"/>
                    <a:pt x="42869" y="25951"/>
                    <a:pt x="42219" y="28035"/>
                  </a:cubicBezTo>
                </a:path>
                <a:path w="43200" h="30459" stroke="0" extrusionOk="0">
                  <a:moveTo>
                    <a:pt x="1900" y="30459"/>
                  </a:moveTo>
                  <a:cubicBezTo>
                    <a:pt x="647" y="27673"/>
                    <a:pt x="0" y="24654"/>
                    <a:pt x="0" y="21600"/>
                  </a:cubicBezTo>
                  <a:cubicBezTo>
                    <a:pt x="0" y="9670"/>
                    <a:pt x="9670" y="0"/>
                    <a:pt x="21600" y="0"/>
                  </a:cubicBezTo>
                  <a:cubicBezTo>
                    <a:pt x="33529" y="0"/>
                    <a:pt x="43200" y="9670"/>
                    <a:pt x="43200" y="21600"/>
                  </a:cubicBezTo>
                  <a:cubicBezTo>
                    <a:pt x="43200" y="23782"/>
                    <a:pt x="42869" y="25951"/>
                    <a:pt x="42219" y="28035"/>
                  </a:cubicBezTo>
                  <a:lnTo>
                    <a:pt x="21600" y="2160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49" name="Arc 10"/>
            <p:cNvSpPr>
              <a:spLocks/>
            </p:cNvSpPr>
            <p:nvPr/>
          </p:nvSpPr>
          <p:spPr bwMode="auto">
            <a:xfrm rot="21284767" flipV="1">
              <a:off x="947" y="3086"/>
              <a:ext cx="1404" cy="237"/>
            </a:xfrm>
            <a:custGeom>
              <a:avLst/>
              <a:gdLst>
                <a:gd name="T0" fmla="*/ 0 w 35575"/>
                <a:gd name="T1" fmla="*/ 0 h 28035"/>
                <a:gd name="T2" fmla="*/ 0 w 35575"/>
                <a:gd name="T3" fmla="*/ 0 h 28035"/>
                <a:gd name="T4" fmla="*/ 0 w 35575"/>
                <a:gd name="T5" fmla="*/ 0 h 28035"/>
                <a:gd name="T6" fmla="*/ 0 60000 65536"/>
                <a:gd name="T7" fmla="*/ 0 60000 65536"/>
                <a:gd name="T8" fmla="*/ 0 60000 65536"/>
                <a:gd name="T9" fmla="*/ 0 w 35575"/>
                <a:gd name="T10" fmla="*/ 0 h 28035"/>
                <a:gd name="T11" fmla="*/ 35575 w 35575"/>
                <a:gd name="T12" fmla="*/ 28035 h 28035"/>
              </a:gdLst>
              <a:ahLst/>
              <a:cxnLst>
                <a:cxn ang="T6">
                  <a:pos x="T0" y="T1"/>
                </a:cxn>
                <a:cxn ang="T7">
                  <a:pos x="T2" y="T3"/>
                </a:cxn>
                <a:cxn ang="T8">
                  <a:pos x="T4" y="T5"/>
                </a:cxn>
              </a:cxnLst>
              <a:rect l="T9" t="T10" r="T11" b="T12"/>
              <a:pathLst>
                <a:path w="35575" h="28035" fill="none" extrusionOk="0">
                  <a:moveTo>
                    <a:pt x="0" y="5130"/>
                  </a:moveTo>
                  <a:cubicBezTo>
                    <a:pt x="3903" y="1818"/>
                    <a:pt x="8855" y="-1"/>
                    <a:pt x="13975" y="0"/>
                  </a:cubicBezTo>
                  <a:cubicBezTo>
                    <a:pt x="25904" y="0"/>
                    <a:pt x="35575" y="9670"/>
                    <a:pt x="35575" y="21600"/>
                  </a:cubicBezTo>
                  <a:cubicBezTo>
                    <a:pt x="35575" y="23782"/>
                    <a:pt x="35244" y="25951"/>
                    <a:pt x="34594" y="28035"/>
                  </a:cubicBezTo>
                </a:path>
                <a:path w="35575" h="28035" stroke="0" extrusionOk="0">
                  <a:moveTo>
                    <a:pt x="0" y="5130"/>
                  </a:moveTo>
                  <a:cubicBezTo>
                    <a:pt x="3903" y="1818"/>
                    <a:pt x="8855" y="-1"/>
                    <a:pt x="13975" y="0"/>
                  </a:cubicBezTo>
                  <a:cubicBezTo>
                    <a:pt x="25904" y="0"/>
                    <a:pt x="35575" y="9670"/>
                    <a:pt x="35575" y="21600"/>
                  </a:cubicBezTo>
                  <a:cubicBezTo>
                    <a:pt x="35575" y="23782"/>
                    <a:pt x="35244" y="25951"/>
                    <a:pt x="34594" y="28035"/>
                  </a:cubicBezTo>
                  <a:lnTo>
                    <a:pt x="13975" y="2160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50" name="Oval 11"/>
            <p:cNvSpPr>
              <a:spLocks noChangeArrowheads="1"/>
            </p:cNvSpPr>
            <p:nvPr/>
          </p:nvSpPr>
          <p:spPr bwMode="auto">
            <a:xfrm>
              <a:off x="1132" y="1872"/>
              <a:ext cx="1056" cy="255"/>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51" name="Oval 12"/>
            <p:cNvSpPr>
              <a:spLocks noChangeArrowheads="1"/>
            </p:cNvSpPr>
            <p:nvPr/>
          </p:nvSpPr>
          <p:spPr bwMode="auto">
            <a:xfrm>
              <a:off x="1310" y="1939"/>
              <a:ext cx="672" cy="115"/>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52" name="Line 13"/>
            <p:cNvSpPr>
              <a:spLocks noChangeShapeType="1"/>
            </p:cNvSpPr>
            <p:nvPr/>
          </p:nvSpPr>
          <p:spPr bwMode="auto">
            <a:xfrm>
              <a:off x="768" y="2256"/>
              <a:ext cx="0" cy="432"/>
            </a:xfrm>
            <a:prstGeom prst="line">
              <a:avLst/>
            </a:prstGeom>
            <a:noFill/>
            <a:ln w="28575">
              <a:solidFill>
                <a:srgbClr val="FF0000"/>
              </a:solidFill>
              <a:round/>
              <a:headEnd/>
              <a:tailEnd type="none"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79953" name="Line 14"/>
            <p:cNvSpPr>
              <a:spLocks noChangeShapeType="1"/>
            </p:cNvSpPr>
            <p:nvPr/>
          </p:nvSpPr>
          <p:spPr bwMode="auto">
            <a:xfrm flipH="1">
              <a:off x="768" y="3360"/>
              <a:ext cx="192" cy="0"/>
            </a:xfrm>
            <a:prstGeom prst="line">
              <a:avLst/>
            </a:prstGeom>
            <a:noFill/>
            <a:ln w="28575">
              <a:solidFill>
                <a:srgbClr val="FF0000"/>
              </a:solidFill>
              <a:round/>
              <a:headEnd/>
              <a:tailEnd type="none"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79954" name="Line 15"/>
            <p:cNvSpPr>
              <a:spLocks noChangeShapeType="1"/>
            </p:cNvSpPr>
            <p:nvPr/>
          </p:nvSpPr>
          <p:spPr bwMode="auto">
            <a:xfrm>
              <a:off x="768" y="2928"/>
              <a:ext cx="0" cy="432"/>
            </a:xfrm>
            <a:prstGeom prst="line">
              <a:avLst/>
            </a:prstGeom>
            <a:noFill/>
            <a:ln w="28575">
              <a:solidFill>
                <a:srgbClr val="FF0000"/>
              </a:solidFill>
              <a:round/>
              <a:headEnd/>
              <a:tailEnd type="none"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79955" name="Oval 16"/>
            <p:cNvSpPr>
              <a:spLocks noChangeArrowheads="1"/>
            </p:cNvSpPr>
            <p:nvPr/>
          </p:nvSpPr>
          <p:spPr bwMode="auto">
            <a:xfrm>
              <a:off x="653" y="2674"/>
              <a:ext cx="240" cy="240"/>
            </a:xfrm>
            <a:prstGeom prst="ellipse">
              <a:avLst/>
            </a:prstGeom>
            <a:noFill/>
            <a:ln w="28575">
              <a:solidFill>
                <a:srgbClr val="FF00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56" name="Text Box 17"/>
            <p:cNvSpPr txBox="1">
              <a:spLocks noChangeArrowheads="1"/>
            </p:cNvSpPr>
            <p:nvPr/>
          </p:nvSpPr>
          <p:spPr bwMode="auto">
            <a:xfrm>
              <a:off x="624" y="2544"/>
              <a:ext cx="2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4000">
                  <a:solidFill>
                    <a:srgbClr val="FF0000"/>
                  </a:solidFill>
                </a:rPr>
                <a:t>~</a:t>
              </a:r>
              <a:endParaRPr lang="en-US" altLang="zh-CN"/>
            </a:p>
          </p:txBody>
        </p:sp>
        <p:sp>
          <p:nvSpPr>
            <p:cNvPr id="79957" name="Text Box 18"/>
            <p:cNvSpPr txBox="1">
              <a:spLocks noChangeArrowheads="1"/>
            </p:cNvSpPr>
            <p:nvPr/>
          </p:nvSpPr>
          <p:spPr bwMode="auto">
            <a:xfrm>
              <a:off x="2112" y="144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400" dirty="0">
                  <a:solidFill>
                    <a:srgbClr val="C0504D"/>
                  </a:solidFill>
                </a:rPr>
                <a:t>涡流线</a:t>
              </a:r>
              <a:endParaRPr lang="zh-CN" altLang="en-US" sz="2400" dirty="0"/>
            </a:p>
          </p:txBody>
        </p:sp>
        <p:sp>
          <p:nvSpPr>
            <p:cNvPr id="79958" name="Line 19"/>
            <p:cNvSpPr>
              <a:spLocks noChangeShapeType="1"/>
            </p:cNvSpPr>
            <p:nvPr/>
          </p:nvSpPr>
          <p:spPr bwMode="auto">
            <a:xfrm flipV="1">
              <a:off x="1968" y="1680"/>
              <a:ext cx="192" cy="19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3" name="Group 20"/>
          <p:cNvGrpSpPr>
            <a:grpSpLocks/>
          </p:cNvGrpSpPr>
          <p:nvPr/>
        </p:nvGrpSpPr>
        <p:grpSpPr bwMode="auto">
          <a:xfrm>
            <a:off x="4021138" y="2057400"/>
            <a:ext cx="4741862" cy="4329113"/>
            <a:chOff x="2533" y="1296"/>
            <a:chExt cx="2987" cy="2727"/>
          </a:xfrm>
        </p:grpSpPr>
        <p:sp>
          <p:nvSpPr>
            <p:cNvPr id="79879" name="Freeform 21"/>
            <p:cNvSpPr>
              <a:spLocks/>
            </p:cNvSpPr>
            <p:nvPr/>
          </p:nvSpPr>
          <p:spPr bwMode="auto">
            <a:xfrm rot="189991" flipV="1">
              <a:off x="4674" y="1525"/>
              <a:ext cx="201" cy="242"/>
            </a:xfrm>
            <a:custGeom>
              <a:avLst/>
              <a:gdLst>
                <a:gd name="T0" fmla="*/ 0 w 201"/>
                <a:gd name="T1" fmla="*/ 0 h 242"/>
                <a:gd name="T2" fmla="*/ 67 w 201"/>
                <a:gd name="T3" fmla="*/ 41 h 242"/>
                <a:gd name="T4" fmla="*/ 100 w 201"/>
                <a:gd name="T5" fmla="*/ 119 h 242"/>
                <a:gd name="T6" fmla="*/ 178 w 201"/>
                <a:gd name="T7" fmla="*/ 197 h 242"/>
                <a:gd name="T8" fmla="*/ 201 w 201"/>
                <a:gd name="T9" fmla="*/ 242 h 242"/>
                <a:gd name="T10" fmla="*/ 0 60000 65536"/>
                <a:gd name="T11" fmla="*/ 0 60000 65536"/>
                <a:gd name="T12" fmla="*/ 0 60000 65536"/>
                <a:gd name="T13" fmla="*/ 0 60000 65536"/>
                <a:gd name="T14" fmla="*/ 0 60000 65536"/>
                <a:gd name="T15" fmla="*/ 0 w 201"/>
                <a:gd name="T16" fmla="*/ 0 h 242"/>
                <a:gd name="T17" fmla="*/ 201 w 201"/>
                <a:gd name="T18" fmla="*/ 242 h 242"/>
              </a:gdLst>
              <a:ahLst/>
              <a:cxnLst>
                <a:cxn ang="T10">
                  <a:pos x="T0" y="T1"/>
                </a:cxn>
                <a:cxn ang="T11">
                  <a:pos x="T2" y="T3"/>
                </a:cxn>
                <a:cxn ang="T12">
                  <a:pos x="T4" y="T5"/>
                </a:cxn>
                <a:cxn ang="T13">
                  <a:pos x="T6" y="T7"/>
                </a:cxn>
                <a:cxn ang="T14">
                  <a:pos x="T8" y="T9"/>
                </a:cxn>
              </a:cxnLst>
              <a:rect l="T15" t="T16" r="T17" b="T18"/>
              <a:pathLst>
                <a:path w="201" h="242">
                  <a:moveTo>
                    <a:pt x="0" y="0"/>
                  </a:moveTo>
                  <a:cubicBezTo>
                    <a:pt x="11" y="7"/>
                    <a:pt x="50" y="21"/>
                    <a:pt x="67" y="41"/>
                  </a:cubicBezTo>
                  <a:cubicBezTo>
                    <a:pt x="84" y="61"/>
                    <a:pt x="82" y="93"/>
                    <a:pt x="100" y="119"/>
                  </a:cubicBezTo>
                  <a:cubicBezTo>
                    <a:pt x="118" y="145"/>
                    <a:pt x="161" y="177"/>
                    <a:pt x="178" y="197"/>
                  </a:cubicBezTo>
                  <a:cubicBezTo>
                    <a:pt x="195" y="217"/>
                    <a:pt x="197" y="234"/>
                    <a:pt x="201" y="242"/>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0" name="Text Box 22"/>
            <p:cNvSpPr txBox="1">
              <a:spLocks noChangeArrowheads="1"/>
            </p:cNvSpPr>
            <p:nvPr/>
          </p:nvSpPr>
          <p:spPr bwMode="auto">
            <a:xfrm>
              <a:off x="4848" y="1488"/>
              <a:ext cx="6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sz="2400" dirty="0">
                  <a:solidFill>
                    <a:prstClr val="black"/>
                  </a:solidFill>
                </a:rPr>
                <a:t>金属料块</a:t>
              </a:r>
            </a:p>
          </p:txBody>
        </p:sp>
        <p:sp>
          <p:nvSpPr>
            <p:cNvPr id="79881" name="Arc 23"/>
            <p:cNvSpPr>
              <a:spLocks/>
            </p:cNvSpPr>
            <p:nvPr/>
          </p:nvSpPr>
          <p:spPr bwMode="auto">
            <a:xfrm>
              <a:off x="3526" y="3242"/>
              <a:ext cx="1102" cy="384"/>
            </a:xfrm>
            <a:custGeom>
              <a:avLst/>
              <a:gdLst>
                <a:gd name="T0" fmla="*/ 0 w 33709"/>
                <a:gd name="T1" fmla="*/ 0 h 21600"/>
                <a:gd name="T2" fmla="*/ 0 w 33709"/>
                <a:gd name="T3" fmla="*/ 0 h 21600"/>
                <a:gd name="T4" fmla="*/ 0 w 33709"/>
                <a:gd name="T5" fmla="*/ 0 h 21600"/>
                <a:gd name="T6" fmla="*/ 0 60000 65536"/>
                <a:gd name="T7" fmla="*/ 0 60000 65536"/>
                <a:gd name="T8" fmla="*/ 0 60000 65536"/>
                <a:gd name="T9" fmla="*/ 0 w 33709"/>
                <a:gd name="T10" fmla="*/ 0 h 21600"/>
                <a:gd name="T11" fmla="*/ 33709 w 33709"/>
                <a:gd name="T12" fmla="*/ 21600 h 21600"/>
              </a:gdLst>
              <a:ahLst/>
              <a:cxnLst>
                <a:cxn ang="T6">
                  <a:pos x="T0" y="T1"/>
                </a:cxn>
                <a:cxn ang="T7">
                  <a:pos x="T2" y="T3"/>
                </a:cxn>
                <a:cxn ang="T8">
                  <a:pos x="T4" y="T5"/>
                </a:cxn>
              </a:cxnLst>
              <a:rect l="T9" t="T10" r="T11" b="T12"/>
              <a:pathLst>
                <a:path w="33709" h="21600" fill="none" extrusionOk="0">
                  <a:moveTo>
                    <a:pt x="33709" y="13212"/>
                  </a:moveTo>
                  <a:cubicBezTo>
                    <a:pt x="29618" y="18502"/>
                    <a:pt x="23308" y="21599"/>
                    <a:pt x="16621" y="21600"/>
                  </a:cubicBezTo>
                  <a:cubicBezTo>
                    <a:pt x="10195" y="21600"/>
                    <a:pt x="4103" y="18739"/>
                    <a:pt x="-1" y="13795"/>
                  </a:cubicBezTo>
                </a:path>
                <a:path w="33709" h="21600" stroke="0" extrusionOk="0">
                  <a:moveTo>
                    <a:pt x="33709" y="13212"/>
                  </a:moveTo>
                  <a:cubicBezTo>
                    <a:pt x="29618" y="18502"/>
                    <a:pt x="23308" y="21599"/>
                    <a:pt x="16621" y="21600"/>
                  </a:cubicBezTo>
                  <a:cubicBezTo>
                    <a:pt x="10195" y="21600"/>
                    <a:pt x="4103" y="18739"/>
                    <a:pt x="-1" y="13795"/>
                  </a:cubicBezTo>
                  <a:lnTo>
                    <a:pt x="16621" y="0"/>
                  </a:lnTo>
                  <a:close/>
                </a:path>
              </a:pathLst>
            </a:custGeom>
            <a:solidFill>
              <a:srgbClr val="FFFFCC"/>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2" name="AutoShape 24"/>
            <p:cNvSpPr>
              <a:spLocks noChangeArrowheads="1"/>
            </p:cNvSpPr>
            <p:nvPr/>
          </p:nvSpPr>
          <p:spPr bwMode="auto">
            <a:xfrm>
              <a:off x="3435" y="1970"/>
              <a:ext cx="1281" cy="151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664 w 21600"/>
                <a:gd name="T13" fmla="*/ 2663 h 21600"/>
                <a:gd name="T14" fmla="*/ 18936 w 21600"/>
                <a:gd name="T15" fmla="*/ 18937 h 21600"/>
              </a:gdLst>
              <a:ahLst/>
              <a:cxnLst>
                <a:cxn ang="T8">
                  <a:pos x="T0" y="T1"/>
                </a:cxn>
                <a:cxn ang="T9">
                  <a:pos x="T2" y="T3"/>
                </a:cxn>
                <a:cxn ang="T10">
                  <a:pos x="T4" y="T5"/>
                </a:cxn>
                <a:cxn ang="T11">
                  <a:pos x="T6" y="T7"/>
                </a:cxn>
              </a:cxnLst>
              <a:rect l="T12" t="T13" r="T14" b="T15"/>
              <a:pathLst>
                <a:path w="21600" h="21600">
                  <a:moveTo>
                    <a:pt x="0" y="0"/>
                  </a:moveTo>
                  <a:lnTo>
                    <a:pt x="1717" y="21600"/>
                  </a:lnTo>
                  <a:lnTo>
                    <a:pt x="19883" y="21600"/>
                  </a:lnTo>
                  <a:lnTo>
                    <a:pt x="21600" y="0"/>
                  </a:lnTo>
                  <a:close/>
                </a:path>
              </a:pathLst>
            </a:cu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3" name="Oval 25"/>
            <p:cNvSpPr>
              <a:spLocks noChangeArrowheads="1"/>
            </p:cNvSpPr>
            <p:nvPr/>
          </p:nvSpPr>
          <p:spPr bwMode="auto">
            <a:xfrm>
              <a:off x="3431" y="1678"/>
              <a:ext cx="1288" cy="454"/>
            </a:xfrm>
            <a:prstGeom prst="ellipse">
              <a:avLst/>
            </a:prstGeom>
            <a:solidFill>
              <a:srgbClr val="FFFFCC"/>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4" name="Arc 26"/>
            <p:cNvSpPr>
              <a:spLocks/>
            </p:cNvSpPr>
            <p:nvPr/>
          </p:nvSpPr>
          <p:spPr bwMode="auto">
            <a:xfrm rot="21214740" flipV="1">
              <a:off x="3397" y="2160"/>
              <a:ext cx="1370" cy="240"/>
            </a:xfrm>
            <a:custGeom>
              <a:avLst/>
              <a:gdLst>
                <a:gd name="T0" fmla="*/ 0 w 43200"/>
                <a:gd name="T1" fmla="*/ 0 h 30459"/>
                <a:gd name="T2" fmla="*/ 0 w 43200"/>
                <a:gd name="T3" fmla="*/ 0 h 30459"/>
                <a:gd name="T4" fmla="*/ 0 w 43200"/>
                <a:gd name="T5" fmla="*/ 0 h 30459"/>
                <a:gd name="T6" fmla="*/ 0 60000 65536"/>
                <a:gd name="T7" fmla="*/ 0 60000 65536"/>
                <a:gd name="T8" fmla="*/ 0 60000 65536"/>
                <a:gd name="T9" fmla="*/ 0 w 43200"/>
                <a:gd name="T10" fmla="*/ 0 h 30459"/>
                <a:gd name="T11" fmla="*/ 43200 w 43200"/>
                <a:gd name="T12" fmla="*/ 30459 h 30459"/>
              </a:gdLst>
              <a:ahLst/>
              <a:cxnLst>
                <a:cxn ang="T6">
                  <a:pos x="T0" y="T1"/>
                </a:cxn>
                <a:cxn ang="T7">
                  <a:pos x="T2" y="T3"/>
                </a:cxn>
                <a:cxn ang="T8">
                  <a:pos x="T4" y="T5"/>
                </a:cxn>
              </a:cxnLst>
              <a:rect l="T9" t="T10" r="T11" b="T12"/>
              <a:pathLst>
                <a:path w="43200" h="30459" fill="none" extrusionOk="0">
                  <a:moveTo>
                    <a:pt x="1900" y="30459"/>
                  </a:moveTo>
                  <a:cubicBezTo>
                    <a:pt x="647" y="27673"/>
                    <a:pt x="0" y="24654"/>
                    <a:pt x="0" y="21600"/>
                  </a:cubicBezTo>
                  <a:cubicBezTo>
                    <a:pt x="0" y="9670"/>
                    <a:pt x="9670" y="0"/>
                    <a:pt x="21600" y="0"/>
                  </a:cubicBezTo>
                  <a:cubicBezTo>
                    <a:pt x="33529" y="0"/>
                    <a:pt x="43200" y="9670"/>
                    <a:pt x="43200" y="21600"/>
                  </a:cubicBezTo>
                  <a:cubicBezTo>
                    <a:pt x="43200" y="23782"/>
                    <a:pt x="42869" y="25951"/>
                    <a:pt x="42219" y="28035"/>
                  </a:cubicBezTo>
                </a:path>
                <a:path w="43200" h="30459" stroke="0" extrusionOk="0">
                  <a:moveTo>
                    <a:pt x="1900" y="30459"/>
                  </a:moveTo>
                  <a:cubicBezTo>
                    <a:pt x="647" y="27673"/>
                    <a:pt x="0" y="24654"/>
                    <a:pt x="0" y="21600"/>
                  </a:cubicBezTo>
                  <a:cubicBezTo>
                    <a:pt x="0" y="9670"/>
                    <a:pt x="9670" y="0"/>
                    <a:pt x="21600" y="0"/>
                  </a:cubicBezTo>
                  <a:cubicBezTo>
                    <a:pt x="33529" y="0"/>
                    <a:pt x="43200" y="9670"/>
                    <a:pt x="43200" y="21600"/>
                  </a:cubicBezTo>
                  <a:cubicBezTo>
                    <a:pt x="43200" y="23782"/>
                    <a:pt x="42869" y="25951"/>
                    <a:pt x="42219" y="28035"/>
                  </a:cubicBezTo>
                  <a:lnTo>
                    <a:pt x="21600" y="2160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5" name="Arc 27"/>
            <p:cNvSpPr>
              <a:spLocks/>
            </p:cNvSpPr>
            <p:nvPr/>
          </p:nvSpPr>
          <p:spPr bwMode="auto">
            <a:xfrm rot="21135499" flipV="1">
              <a:off x="3410" y="2423"/>
              <a:ext cx="1346" cy="237"/>
            </a:xfrm>
            <a:custGeom>
              <a:avLst/>
              <a:gdLst>
                <a:gd name="T0" fmla="*/ 0 w 43200"/>
                <a:gd name="T1" fmla="*/ 0 h 30031"/>
                <a:gd name="T2" fmla="*/ 0 w 43200"/>
                <a:gd name="T3" fmla="*/ 0 h 30031"/>
                <a:gd name="T4" fmla="*/ 0 w 43200"/>
                <a:gd name="T5" fmla="*/ 0 h 30031"/>
                <a:gd name="T6" fmla="*/ 0 60000 65536"/>
                <a:gd name="T7" fmla="*/ 0 60000 65536"/>
                <a:gd name="T8" fmla="*/ 0 60000 65536"/>
                <a:gd name="T9" fmla="*/ 0 w 43200"/>
                <a:gd name="T10" fmla="*/ 0 h 30031"/>
                <a:gd name="T11" fmla="*/ 43200 w 43200"/>
                <a:gd name="T12" fmla="*/ 30031 h 30031"/>
              </a:gdLst>
              <a:ahLst/>
              <a:cxnLst>
                <a:cxn ang="T6">
                  <a:pos x="T0" y="T1"/>
                </a:cxn>
                <a:cxn ang="T7">
                  <a:pos x="T2" y="T3"/>
                </a:cxn>
                <a:cxn ang="T8">
                  <a:pos x="T4" y="T5"/>
                </a:cxn>
              </a:cxnLst>
              <a:rect l="T9" t="T10" r="T11" b="T12"/>
              <a:pathLst>
                <a:path w="43200" h="30031" fill="none" extrusionOk="0">
                  <a:moveTo>
                    <a:pt x="1713" y="30031"/>
                  </a:moveTo>
                  <a:cubicBezTo>
                    <a:pt x="582" y="27364"/>
                    <a:pt x="0" y="24496"/>
                    <a:pt x="0" y="21600"/>
                  </a:cubicBezTo>
                  <a:cubicBezTo>
                    <a:pt x="0" y="9670"/>
                    <a:pt x="9670" y="0"/>
                    <a:pt x="21600" y="0"/>
                  </a:cubicBezTo>
                  <a:cubicBezTo>
                    <a:pt x="33529" y="0"/>
                    <a:pt x="43200" y="9670"/>
                    <a:pt x="43200" y="21600"/>
                  </a:cubicBezTo>
                  <a:cubicBezTo>
                    <a:pt x="43200" y="23782"/>
                    <a:pt x="42869" y="25951"/>
                    <a:pt x="42219" y="28035"/>
                  </a:cubicBezTo>
                </a:path>
                <a:path w="43200" h="30031" stroke="0" extrusionOk="0">
                  <a:moveTo>
                    <a:pt x="1713" y="30031"/>
                  </a:moveTo>
                  <a:cubicBezTo>
                    <a:pt x="582" y="27364"/>
                    <a:pt x="0" y="24496"/>
                    <a:pt x="0" y="21600"/>
                  </a:cubicBezTo>
                  <a:cubicBezTo>
                    <a:pt x="0" y="9670"/>
                    <a:pt x="9670" y="0"/>
                    <a:pt x="21600" y="0"/>
                  </a:cubicBezTo>
                  <a:cubicBezTo>
                    <a:pt x="33529" y="0"/>
                    <a:pt x="43200" y="9670"/>
                    <a:pt x="43200" y="21600"/>
                  </a:cubicBezTo>
                  <a:cubicBezTo>
                    <a:pt x="43200" y="23782"/>
                    <a:pt x="42869" y="25951"/>
                    <a:pt x="42219" y="28035"/>
                  </a:cubicBezTo>
                  <a:lnTo>
                    <a:pt x="21600" y="2160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6" name="Arc 28"/>
            <p:cNvSpPr>
              <a:spLocks/>
            </p:cNvSpPr>
            <p:nvPr/>
          </p:nvSpPr>
          <p:spPr bwMode="auto">
            <a:xfrm rot="21128580" flipV="1">
              <a:off x="3435" y="2728"/>
              <a:ext cx="1300" cy="240"/>
            </a:xfrm>
            <a:custGeom>
              <a:avLst/>
              <a:gdLst>
                <a:gd name="T0" fmla="*/ 0 w 43200"/>
                <a:gd name="T1" fmla="*/ 0 h 30459"/>
                <a:gd name="T2" fmla="*/ 0 w 43200"/>
                <a:gd name="T3" fmla="*/ 0 h 30459"/>
                <a:gd name="T4" fmla="*/ 0 w 43200"/>
                <a:gd name="T5" fmla="*/ 0 h 30459"/>
                <a:gd name="T6" fmla="*/ 0 60000 65536"/>
                <a:gd name="T7" fmla="*/ 0 60000 65536"/>
                <a:gd name="T8" fmla="*/ 0 60000 65536"/>
                <a:gd name="T9" fmla="*/ 0 w 43200"/>
                <a:gd name="T10" fmla="*/ 0 h 30459"/>
                <a:gd name="T11" fmla="*/ 43200 w 43200"/>
                <a:gd name="T12" fmla="*/ 30459 h 30459"/>
              </a:gdLst>
              <a:ahLst/>
              <a:cxnLst>
                <a:cxn ang="T6">
                  <a:pos x="T0" y="T1"/>
                </a:cxn>
                <a:cxn ang="T7">
                  <a:pos x="T2" y="T3"/>
                </a:cxn>
                <a:cxn ang="T8">
                  <a:pos x="T4" y="T5"/>
                </a:cxn>
              </a:cxnLst>
              <a:rect l="T9" t="T10" r="T11" b="T12"/>
              <a:pathLst>
                <a:path w="43200" h="30459" fill="none" extrusionOk="0">
                  <a:moveTo>
                    <a:pt x="1900" y="30459"/>
                  </a:moveTo>
                  <a:cubicBezTo>
                    <a:pt x="647" y="27673"/>
                    <a:pt x="0" y="24654"/>
                    <a:pt x="0" y="21600"/>
                  </a:cubicBezTo>
                  <a:cubicBezTo>
                    <a:pt x="0" y="9670"/>
                    <a:pt x="9670" y="0"/>
                    <a:pt x="21600" y="0"/>
                  </a:cubicBezTo>
                  <a:cubicBezTo>
                    <a:pt x="33529" y="0"/>
                    <a:pt x="43200" y="9670"/>
                    <a:pt x="43200" y="21600"/>
                  </a:cubicBezTo>
                  <a:cubicBezTo>
                    <a:pt x="43200" y="23782"/>
                    <a:pt x="42869" y="25951"/>
                    <a:pt x="42219" y="28035"/>
                  </a:cubicBezTo>
                </a:path>
                <a:path w="43200" h="30459" stroke="0" extrusionOk="0">
                  <a:moveTo>
                    <a:pt x="1900" y="30459"/>
                  </a:moveTo>
                  <a:cubicBezTo>
                    <a:pt x="647" y="27673"/>
                    <a:pt x="0" y="24654"/>
                    <a:pt x="0" y="21600"/>
                  </a:cubicBezTo>
                  <a:cubicBezTo>
                    <a:pt x="0" y="9670"/>
                    <a:pt x="9670" y="0"/>
                    <a:pt x="21600" y="0"/>
                  </a:cubicBezTo>
                  <a:cubicBezTo>
                    <a:pt x="33529" y="0"/>
                    <a:pt x="43200" y="9670"/>
                    <a:pt x="43200" y="21600"/>
                  </a:cubicBezTo>
                  <a:cubicBezTo>
                    <a:pt x="43200" y="23782"/>
                    <a:pt x="42869" y="25951"/>
                    <a:pt x="42219" y="28035"/>
                  </a:cubicBezTo>
                  <a:lnTo>
                    <a:pt x="21600" y="2160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7" name="Arc 29"/>
            <p:cNvSpPr>
              <a:spLocks/>
            </p:cNvSpPr>
            <p:nvPr/>
          </p:nvSpPr>
          <p:spPr bwMode="auto">
            <a:xfrm rot="21284767" flipV="1">
              <a:off x="3448" y="3018"/>
              <a:ext cx="1273" cy="237"/>
            </a:xfrm>
            <a:custGeom>
              <a:avLst/>
              <a:gdLst>
                <a:gd name="T0" fmla="*/ 0 w 34560"/>
                <a:gd name="T1" fmla="*/ 0 h 28035"/>
                <a:gd name="T2" fmla="*/ 0 w 34560"/>
                <a:gd name="T3" fmla="*/ 0 h 28035"/>
                <a:gd name="T4" fmla="*/ 0 w 34560"/>
                <a:gd name="T5" fmla="*/ 0 h 28035"/>
                <a:gd name="T6" fmla="*/ 0 60000 65536"/>
                <a:gd name="T7" fmla="*/ 0 60000 65536"/>
                <a:gd name="T8" fmla="*/ 0 60000 65536"/>
                <a:gd name="T9" fmla="*/ 0 w 34560"/>
                <a:gd name="T10" fmla="*/ 0 h 28035"/>
                <a:gd name="T11" fmla="*/ 34560 w 34560"/>
                <a:gd name="T12" fmla="*/ 28035 h 28035"/>
              </a:gdLst>
              <a:ahLst/>
              <a:cxnLst>
                <a:cxn ang="T6">
                  <a:pos x="T0" y="T1"/>
                </a:cxn>
                <a:cxn ang="T7">
                  <a:pos x="T2" y="T3"/>
                </a:cxn>
                <a:cxn ang="T8">
                  <a:pos x="T4" y="T5"/>
                </a:cxn>
              </a:cxnLst>
              <a:rect l="T9" t="T10" r="T11" b="T12"/>
              <a:pathLst>
                <a:path w="34560" h="28035" fill="none" extrusionOk="0">
                  <a:moveTo>
                    <a:pt x="-1" y="4320"/>
                  </a:moveTo>
                  <a:cubicBezTo>
                    <a:pt x="3738" y="1515"/>
                    <a:pt x="8286" y="-1"/>
                    <a:pt x="12960" y="0"/>
                  </a:cubicBezTo>
                  <a:cubicBezTo>
                    <a:pt x="24889" y="0"/>
                    <a:pt x="34560" y="9670"/>
                    <a:pt x="34560" y="21600"/>
                  </a:cubicBezTo>
                  <a:cubicBezTo>
                    <a:pt x="34560" y="23782"/>
                    <a:pt x="34229" y="25951"/>
                    <a:pt x="33579" y="28035"/>
                  </a:cubicBezTo>
                </a:path>
                <a:path w="34560" h="28035" stroke="0" extrusionOk="0">
                  <a:moveTo>
                    <a:pt x="-1" y="4320"/>
                  </a:moveTo>
                  <a:cubicBezTo>
                    <a:pt x="3738" y="1515"/>
                    <a:pt x="8286" y="-1"/>
                    <a:pt x="12960" y="0"/>
                  </a:cubicBezTo>
                  <a:cubicBezTo>
                    <a:pt x="24889" y="0"/>
                    <a:pt x="34560" y="9670"/>
                    <a:pt x="34560" y="21600"/>
                  </a:cubicBezTo>
                  <a:cubicBezTo>
                    <a:pt x="34560" y="23782"/>
                    <a:pt x="34229" y="25951"/>
                    <a:pt x="33579" y="28035"/>
                  </a:cubicBezTo>
                  <a:lnTo>
                    <a:pt x="12960" y="2160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8" name="Oval 30" descr="大纸屑"/>
            <p:cNvSpPr>
              <a:spLocks noChangeArrowheads="1"/>
            </p:cNvSpPr>
            <p:nvPr/>
          </p:nvSpPr>
          <p:spPr bwMode="auto">
            <a:xfrm>
              <a:off x="3492" y="1714"/>
              <a:ext cx="1167" cy="372"/>
            </a:xfrm>
            <a:prstGeom prst="ellipse">
              <a:avLst/>
            </a:prstGeom>
            <a:pattFill prst="lgConfetti">
              <a:fgClr>
                <a:srgbClr val="00FF00"/>
              </a:fgClr>
              <a:bgClr>
                <a:srgbClr val="FFFFFF"/>
              </a:bgClr>
            </a:pattFill>
            <a:ln w="19050">
              <a:solidFill>
                <a:schemeClr val="accent2"/>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89" name="Freeform 31"/>
            <p:cNvSpPr>
              <a:spLocks/>
            </p:cNvSpPr>
            <p:nvPr/>
          </p:nvSpPr>
          <p:spPr bwMode="auto">
            <a:xfrm>
              <a:off x="3733" y="1843"/>
              <a:ext cx="106" cy="113"/>
            </a:xfrm>
            <a:custGeom>
              <a:avLst/>
              <a:gdLst>
                <a:gd name="T0" fmla="*/ 0 w 106"/>
                <a:gd name="T1" fmla="*/ 46 h 113"/>
                <a:gd name="T2" fmla="*/ 43 w 106"/>
                <a:gd name="T3" fmla="*/ 7 h 113"/>
                <a:gd name="T4" fmla="*/ 72 w 106"/>
                <a:gd name="T5" fmla="*/ 7 h 113"/>
                <a:gd name="T6" fmla="*/ 91 w 106"/>
                <a:gd name="T7" fmla="*/ 50 h 113"/>
                <a:gd name="T8" fmla="*/ 33 w 106"/>
                <a:gd name="T9" fmla="*/ 113 h 113"/>
                <a:gd name="T10" fmla="*/ 0 w 106"/>
                <a:gd name="T11" fmla="*/ 46 h 113"/>
                <a:gd name="T12" fmla="*/ 0 60000 65536"/>
                <a:gd name="T13" fmla="*/ 0 60000 65536"/>
                <a:gd name="T14" fmla="*/ 0 60000 65536"/>
                <a:gd name="T15" fmla="*/ 0 60000 65536"/>
                <a:gd name="T16" fmla="*/ 0 60000 65536"/>
                <a:gd name="T17" fmla="*/ 0 60000 65536"/>
                <a:gd name="T18" fmla="*/ 0 w 106"/>
                <a:gd name="T19" fmla="*/ 0 h 113"/>
                <a:gd name="T20" fmla="*/ 106 w 106"/>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106" h="113">
                  <a:moveTo>
                    <a:pt x="0" y="46"/>
                  </a:moveTo>
                  <a:cubicBezTo>
                    <a:pt x="13" y="27"/>
                    <a:pt x="21" y="14"/>
                    <a:pt x="43" y="7"/>
                  </a:cubicBezTo>
                  <a:cubicBezTo>
                    <a:pt x="53" y="4"/>
                    <a:pt x="64" y="0"/>
                    <a:pt x="72" y="7"/>
                  </a:cubicBezTo>
                  <a:cubicBezTo>
                    <a:pt x="80" y="14"/>
                    <a:pt x="97" y="33"/>
                    <a:pt x="91" y="50"/>
                  </a:cubicBezTo>
                  <a:cubicBezTo>
                    <a:pt x="106" y="109"/>
                    <a:pt x="76" y="99"/>
                    <a:pt x="33" y="113"/>
                  </a:cubicBezTo>
                  <a:cubicBezTo>
                    <a:pt x="14" y="93"/>
                    <a:pt x="12" y="71"/>
                    <a:pt x="0" y="46"/>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0" name="Freeform 32"/>
            <p:cNvSpPr>
              <a:spLocks/>
            </p:cNvSpPr>
            <p:nvPr/>
          </p:nvSpPr>
          <p:spPr bwMode="auto">
            <a:xfrm>
              <a:off x="3819" y="1855"/>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1" name="Freeform 33"/>
            <p:cNvSpPr>
              <a:spLocks/>
            </p:cNvSpPr>
            <p:nvPr/>
          </p:nvSpPr>
          <p:spPr bwMode="auto">
            <a:xfrm>
              <a:off x="3867" y="1807"/>
              <a:ext cx="106" cy="96"/>
            </a:xfrm>
            <a:custGeom>
              <a:avLst/>
              <a:gdLst>
                <a:gd name="T0" fmla="*/ 0 w 106"/>
                <a:gd name="T1" fmla="*/ 478 h 78"/>
                <a:gd name="T2" fmla="*/ 48 w 106"/>
                <a:gd name="T3" fmla="*/ 458 h 78"/>
                <a:gd name="T4" fmla="*/ 91 w 106"/>
                <a:gd name="T5" fmla="*/ 588 h 78"/>
                <a:gd name="T6" fmla="*/ 33 w 106"/>
                <a:gd name="T7" fmla="*/ 2151 h 78"/>
                <a:gd name="T8" fmla="*/ 0 w 106"/>
                <a:gd name="T9" fmla="*/ 478 h 78"/>
                <a:gd name="T10" fmla="*/ 0 60000 65536"/>
                <a:gd name="T11" fmla="*/ 0 60000 65536"/>
                <a:gd name="T12" fmla="*/ 0 60000 65536"/>
                <a:gd name="T13" fmla="*/ 0 60000 65536"/>
                <a:gd name="T14" fmla="*/ 0 60000 65536"/>
                <a:gd name="T15" fmla="*/ 0 w 106"/>
                <a:gd name="T16" fmla="*/ 0 h 78"/>
                <a:gd name="T17" fmla="*/ 106 w 106"/>
                <a:gd name="T18" fmla="*/ 78 h 78"/>
              </a:gdLst>
              <a:ahLst/>
              <a:cxnLst>
                <a:cxn ang="T10">
                  <a:pos x="T0" y="T1"/>
                </a:cxn>
                <a:cxn ang="T11">
                  <a:pos x="T2" y="T3"/>
                </a:cxn>
                <a:cxn ang="T12">
                  <a:pos x="T4" y="T5"/>
                </a:cxn>
                <a:cxn ang="T13">
                  <a:pos x="T6" y="T7"/>
                </a:cxn>
                <a:cxn ang="T14">
                  <a:pos x="T8" y="T9"/>
                </a:cxn>
              </a:cxnLst>
              <a:rect l="T15" t="T16" r="T17" b="T18"/>
              <a:pathLst>
                <a:path w="106" h="78">
                  <a:moveTo>
                    <a:pt x="0" y="17"/>
                  </a:moveTo>
                  <a:cubicBezTo>
                    <a:pt x="13" y="0"/>
                    <a:pt x="26" y="22"/>
                    <a:pt x="48" y="16"/>
                  </a:cubicBezTo>
                  <a:cubicBezTo>
                    <a:pt x="85" y="50"/>
                    <a:pt x="62" y="6"/>
                    <a:pt x="91" y="21"/>
                  </a:cubicBezTo>
                  <a:cubicBezTo>
                    <a:pt x="106" y="74"/>
                    <a:pt x="76" y="65"/>
                    <a:pt x="33" y="78"/>
                  </a:cubicBezTo>
                  <a:cubicBezTo>
                    <a:pt x="14" y="60"/>
                    <a:pt x="12" y="40"/>
                    <a:pt x="0" y="17"/>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2" name="Freeform 34"/>
            <p:cNvSpPr>
              <a:spLocks/>
            </p:cNvSpPr>
            <p:nvPr/>
          </p:nvSpPr>
          <p:spPr bwMode="auto">
            <a:xfrm>
              <a:off x="3819" y="1951"/>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3" name="Freeform 35"/>
            <p:cNvSpPr>
              <a:spLocks/>
            </p:cNvSpPr>
            <p:nvPr/>
          </p:nvSpPr>
          <p:spPr bwMode="auto">
            <a:xfrm>
              <a:off x="3915" y="1903"/>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4" name="Freeform 36"/>
            <p:cNvSpPr>
              <a:spLocks/>
            </p:cNvSpPr>
            <p:nvPr/>
          </p:nvSpPr>
          <p:spPr bwMode="auto">
            <a:xfrm>
              <a:off x="4059" y="1807"/>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5" name="Freeform 37"/>
            <p:cNvSpPr>
              <a:spLocks/>
            </p:cNvSpPr>
            <p:nvPr/>
          </p:nvSpPr>
          <p:spPr bwMode="auto">
            <a:xfrm>
              <a:off x="4165" y="1898"/>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6" name="Freeform 38"/>
            <p:cNvSpPr>
              <a:spLocks/>
            </p:cNvSpPr>
            <p:nvPr/>
          </p:nvSpPr>
          <p:spPr bwMode="auto">
            <a:xfrm>
              <a:off x="4536" y="1871"/>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7" name="Freeform 39"/>
            <p:cNvSpPr>
              <a:spLocks/>
            </p:cNvSpPr>
            <p:nvPr/>
          </p:nvSpPr>
          <p:spPr bwMode="auto">
            <a:xfrm>
              <a:off x="4299" y="1855"/>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8" name="Freeform 40"/>
            <p:cNvSpPr>
              <a:spLocks/>
            </p:cNvSpPr>
            <p:nvPr/>
          </p:nvSpPr>
          <p:spPr bwMode="auto">
            <a:xfrm>
              <a:off x="4443" y="1826"/>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899" name="Freeform 41"/>
            <p:cNvSpPr>
              <a:spLocks/>
            </p:cNvSpPr>
            <p:nvPr/>
          </p:nvSpPr>
          <p:spPr bwMode="auto">
            <a:xfrm>
              <a:off x="4347" y="1951"/>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0" name="Freeform 42"/>
            <p:cNvSpPr>
              <a:spLocks/>
            </p:cNvSpPr>
            <p:nvPr/>
          </p:nvSpPr>
          <p:spPr bwMode="auto">
            <a:xfrm>
              <a:off x="4395" y="1903"/>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1" name="Freeform 43"/>
            <p:cNvSpPr>
              <a:spLocks/>
            </p:cNvSpPr>
            <p:nvPr/>
          </p:nvSpPr>
          <p:spPr bwMode="auto">
            <a:xfrm>
              <a:off x="3973" y="1802"/>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2" name="Freeform 44"/>
            <p:cNvSpPr>
              <a:spLocks/>
            </p:cNvSpPr>
            <p:nvPr/>
          </p:nvSpPr>
          <p:spPr bwMode="auto">
            <a:xfrm>
              <a:off x="4155" y="1807"/>
              <a:ext cx="106" cy="86"/>
            </a:xfrm>
            <a:custGeom>
              <a:avLst/>
              <a:gdLst>
                <a:gd name="T0" fmla="*/ 0 w 106"/>
                <a:gd name="T1" fmla="*/ 19 h 86"/>
                <a:gd name="T2" fmla="*/ 43 w 106"/>
                <a:gd name="T3" fmla="*/ 14 h 86"/>
                <a:gd name="T4" fmla="*/ 91 w 106"/>
                <a:gd name="T5" fmla="*/ 23 h 86"/>
                <a:gd name="T6" fmla="*/ 33 w 106"/>
                <a:gd name="T7" fmla="*/ 86 h 86"/>
                <a:gd name="T8" fmla="*/ 0 w 106"/>
                <a:gd name="T9" fmla="*/ 19 h 86"/>
                <a:gd name="T10" fmla="*/ 0 60000 65536"/>
                <a:gd name="T11" fmla="*/ 0 60000 65536"/>
                <a:gd name="T12" fmla="*/ 0 60000 65536"/>
                <a:gd name="T13" fmla="*/ 0 60000 65536"/>
                <a:gd name="T14" fmla="*/ 0 60000 65536"/>
                <a:gd name="T15" fmla="*/ 0 w 106"/>
                <a:gd name="T16" fmla="*/ 0 h 86"/>
                <a:gd name="T17" fmla="*/ 106 w 106"/>
                <a:gd name="T18" fmla="*/ 86 h 86"/>
              </a:gdLst>
              <a:ahLst/>
              <a:cxnLst>
                <a:cxn ang="T10">
                  <a:pos x="T0" y="T1"/>
                </a:cxn>
                <a:cxn ang="T11">
                  <a:pos x="T2" y="T3"/>
                </a:cxn>
                <a:cxn ang="T12">
                  <a:pos x="T4" y="T5"/>
                </a:cxn>
                <a:cxn ang="T13">
                  <a:pos x="T6" y="T7"/>
                </a:cxn>
                <a:cxn ang="T14">
                  <a:pos x="T8" y="T9"/>
                </a:cxn>
              </a:cxnLst>
              <a:rect l="T15" t="T16" r="T17" b="T18"/>
              <a:pathLst>
                <a:path w="106" h="86">
                  <a:moveTo>
                    <a:pt x="0" y="19"/>
                  </a:moveTo>
                  <a:cubicBezTo>
                    <a:pt x="13" y="0"/>
                    <a:pt x="21" y="21"/>
                    <a:pt x="43" y="14"/>
                  </a:cubicBezTo>
                  <a:cubicBezTo>
                    <a:pt x="80" y="52"/>
                    <a:pt x="62" y="6"/>
                    <a:pt x="91" y="23"/>
                  </a:cubicBezTo>
                  <a:cubicBezTo>
                    <a:pt x="106" y="82"/>
                    <a:pt x="76" y="72"/>
                    <a:pt x="33" y="86"/>
                  </a:cubicBezTo>
                  <a:cubicBezTo>
                    <a:pt x="14" y="66"/>
                    <a:pt x="12" y="44"/>
                    <a:pt x="0" y="1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3" name="Freeform 45"/>
            <p:cNvSpPr>
              <a:spLocks/>
            </p:cNvSpPr>
            <p:nvPr/>
          </p:nvSpPr>
          <p:spPr bwMode="auto">
            <a:xfrm>
              <a:off x="4251" y="1951"/>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4" name="Freeform 46"/>
            <p:cNvSpPr>
              <a:spLocks/>
            </p:cNvSpPr>
            <p:nvPr/>
          </p:nvSpPr>
          <p:spPr bwMode="auto">
            <a:xfrm>
              <a:off x="4216" y="1861"/>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5" name="Freeform 47"/>
            <p:cNvSpPr>
              <a:spLocks/>
            </p:cNvSpPr>
            <p:nvPr/>
          </p:nvSpPr>
          <p:spPr bwMode="auto">
            <a:xfrm>
              <a:off x="4256" y="1815"/>
              <a:ext cx="93" cy="98"/>
            </a:xfrm>
            <a:custGeom>
              <a:avLst/>
              <a:gdLst>
                <a:gd name="T0" fmla="*/ 0 w 93"/>
                <a:gd name="T1" fmla="*/ 16 h 98"/>
                <a:gd name="T2" fmla="*/ 49 w 93"/>
                <a:gd name="T3" fmla="*/ 11 h 98"/>
                <a:gd name="T4" fmla="*/ 81 w 93"/>
                <a:gd name="T5" fmla="*/ 16 h 98"/>
                <a:gd name="T6" fmla="*/ 41 w 93"/>
                <a:gd name="T7" fmla="*/ 98 h 98"/>
                <a:gd name="T8" fmla="*/ 0 w 93"/>
                <a:gd name="T9" fmla="*/ 16 h 98"/>
                <a:gd name="T10" fmla="*/ 0 60000 65536"/>
                <a:gd name="T11" fmla="*/ 0 60000 65536"/>
                <a:gd name="T12" fmla="*/ 0 60000 65536"/>
                <a:gd name="T13" fmla="*/ 0 60000 65536"/>
                <a:gd name="T14" fmla="*/ 0 60000 65536"/>
                <a:gd name="T15" fmla="*/ 0 w 93"/>
                <a:gd name="T16" fmla="*/ 0 h 98"/>
                <a:gd name="T17" fmla="*/ 93 w 93"/>
                <a:gd name="T18" fmla="*/ 98 h 98"/>
              </a:gdLst>
              <a:ahLst/>
              <a:cxnLst>
                <a:cxn ang="T10">
                  <a:pos x="T0" y="T1"/>
                </a:cxn>
                <a:cxn ang="T11">
                  <a:pos x="T2" y="T3"/>
                </a:cxn>
                <a:cxn ang="T12">
                  <a:pos x="T4" y="T5"/>
                </a:cxn>
                <a:cxn ang="T13">
                  <a:pos x="T6" y="T7"/>
                </a:cxn>
                <a:cxn ang="T14">
                  <a:pos x="T8" y="T9"/>
                </a:cxn>
              </a:cxnLst>
              <a:rect l="T15" t="T16" r="T17" b="T18"/>
              <a:pathLst>
                <a:path w="93" h="98">
                  <a:moveTo>
                    <a:pt x="0" y="16"/>
                  </a:moveTo>
                  <a:cubicBezTo>
                    <a:pt x="11" y="0"/>
                    <a:pt x="31" y="17"/>
                    <a:pt x="49" y="11"/>
                  </a:cubicBezTo>
                  <a:cubicBezTo>
                    <a:pt x="80" y="42"/>
                    <a:pt x="57" y="2"/>
                    <a:pt x="81" y="16"/>
                  </a:cubicBezTo>
                  <a:cubicBezTo>
                    <a:pt x="93" y="65"/>
                    <a:pt x="76" y="87"/>
                    <a:pt x="41" y="98"/>
                  </a:cubicBezTo>
                  <a:cubicBezTo>
                    <a:pt x="25" y="82"/>
                    <a:pt x="10" y="37"/>
                    <a:pt x="0" y="16"/>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6" name="Freeform 48"/>
            <p:cNvSpPr>
              <a:spLocks/>
            </p:cNvSpPr>
            <p:nvPr/>
          </p:nvSpPr>
          <p:spPr bwMode="auto">
            <a:xfrm>
              <a:off x="3877" y="1946"/>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7" name="Freeform 49"/>
            <p:cNvSpPr>
              <a:spLocks/>
            </p:cNvSpPr>
            <p:nvPr/>
          </p:nvSpPr>
          <p:spPr bwMode="auto">
            <a:xfrm>
              <a:off x="3963" y="1855"/>
              <a:ext cx="92" cy="92"/>
            </a:xfrm>
            <a:custGeom>
              <a:avLst/>
              <a:gdLst>
                <a:gd name="T0" fmla="*/ 0 w 106"/>
                <a:gd name="T1" fmla="*/ 4 h 106"/>
                <a:gd name="T2" fmla="*/ 4 w 106"/>
                <a:gd name="T3" fmla="*/ 0 h 106"/>
                <a:gd name="T4" fmla="*/ 10 w 106"/>
                <a:gd name="T5" fmla="*/ 4 h 106"/>
                <a:gd name="T6" fmla="*/ 3 w 106"/>
                <a:gd name="T7" fmla="*/ 11 h 106"/>
                <a:gd name="T8" fmla="*/ 0 w 106"/>
                <a:gd name="T9" fmla="*/ 4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8" name="Freeform 50"/>
            <p:cNvSpPr>
              <a:spLocks/>
            </p:cNvSpPr>
            <p:nvPr/>
          </p:nvSpPr>
          <p:spPr bwMode="auto">
            <a:xfrm>
              <a:off x="4011" y="1903"/>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09" name="Freeform 51"/>
            <p:cNvSpPr>
              <a:spLocks/>
            </p:cNvSpPr>
            <p:nvPr/>
          </p:nvSpPr>
          <p:spPr bwMode="auto">
            <a:xfrm>
              <a:off x="4075" y="1874"/>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0" name="Freeform 52"/>
            <p:cNvSpPr>
              <a:spLocks/>
            </p:cNvSpPr>
            <p:nvPr/>
          </p:nvSpPr>
          <p:spPr bwMode="auto">
            <a:xfrm>
              <a:off x="4059" y="1951"/>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1" name="Freeform 53"/>
            <p:cNvSpPr>
              <a:spLocks/>
            </p:cNvSpPr>
            <p:nvPr/>
          </p:nvSpPr>
          <p:spPr bwMode="auto">
            <a:xfrm>
              <a:off x="4155" y="1951"/>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2" name="Freeform 54"/>
            <p:cNvSpPr>
              <a:spLocks/>
            </p:cNvSpPr>
            <p:nvPr/>
          </p:nvSpPr>
          <p:spPr bwMode="auto">
            <a:xfrm>
              <a:off x="3560" y="1895"/>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3" name="Freeform 55"/>
            <p:cNvSpPr>
              <a:spLocks/>
            </p:cNvSpPr>
            <p:nvPr/>
          </p:nvSpPr>
          <p:spPr bwMode="auto">
            <a:xfrm>
              <a:off x="3640" y="1868"/>
              <a:ext cx="106" cy="87"/>
            </a:xfrm>
            <a:custGeom>
              <a:avLst/>
              <a:gdLst>
                <a:gd name="T0" fmla="*/ 0 w 106"/>
                <a:gd name="T1" fmla="*/ 2 h 106"/>
                <a:gd name="T2" fmla="*/ 43 w 106"/>
                <a:gd name="T3" fmla="*/ 0 h 106"/>
                <a:gd name="T4" fmla="*/ 91 w 106"/>
                <a:gd name="T5" fmla="*/ 2 h 106"/>
                <a:gd name="T6" fmla="*/ 33 w 106"/>
                <a:gd name="T7" fmla="*/ 4 h 106"/>
                <a:gd name="T8" fmla="*/ 0 w 106"/>
                <a:gd name="T9" fmla="*/ 2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4" name="Freeform 56"/>
            <p:cNvSpPr>
              <a:spLocks/>
            </p:cNvSpPr>
            <p:nvPr/>
          </p:nvSpPr>
          <p:spPr bwMode="auto">
            <a:xfrm>
              <a:off x="3625" y="1930"/>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5" name="Freeform 57"/>
            <p:cNvSpPr>
              <a:spLocks/>
            </p:cNvSpPr>
            <p:nvPr/>
          </p:nvSpPr>
          <p:spPr bwMode="auto">
            <a:xfrm>
              <a:off x="4347" y="1807"/>
              <a:ext cx="106" cy="96"/>
            </a:xfrm>
            <a:custGeom>
              <a:avLst/>
              <a:gdLst>
                <a:gd name="T0" fmla="*/ 0 w 106"/>
                <a:gd name="T1" fmla="*/ 8 h 106"/>
                <a:gd name="T2" fmla="*/ 43 w 106"/>
                <a:gd name="T3" fmla="*/ 0 h 106"/>
                <a:gd name="T4" fmla="*/ 91 w 106"/>
                <a:gd name="T5" fmla="*/ 9 h 106"/>
                <a:gd name="T6" fmla="*/ 33 w 106"/>
                <a:gd name="T7" fmla="*/ 22 h 106"/>
                <a:gd name="T8" fmla="*/ 0 w 106"/>
                <a:gd name="T9" fmla="*/ 8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6" name="Freeform 58"/>
            <p:cNvSpPr>
              <a:spLocks/>
            </p:cNvSpPr>
            <p:nvPr/>
          </p:nvSpPr>
          <p:spPr bwMode="auto">
            <a:xfrm>
              <a:off x="3723" y="1951"/>
              <a:ext cx="87" cy="102"/>
            </a:xfrm>
            <a:custGeom>
              <a:avLst/>
              <a:gdLst>
                <a:gd name="T0" fmla="*/ 0 w 87"/>
                <a:gd name="T1" fmla="*/ 39 h 102"/>
                <a:gd name="T2" fmla="*/ 35 w 87"/>
                <a:gd name="T3" fmla="*/ 0 h 102"/>
                <a:gd name="T4" fmla="*/ 75 w 87"/>
                <a:gd name="T5" fmla="*/ 43 h 102"/>
                <a:gd name="T6" fmla="*/ 34 w 87"/>
                <a:gd name="T7" fmla="*/ 91 h 102"/>
                <a:gd name="T8" fmla="*/ 0 w 87"/>
                <a:gd name="T9" fmla="*/ 39 h 102"/>
                <a:gd name="T10" fmla="*/ 0 60000 65536"/>
                <a:gd name="T11" fmla="*/ 0 60000 65536"/>
                <a:gd name="T12" fmla="*/ 0 60000 65536"/>
                <a:gd name="T13" fmla="*/ 0 60000 65536"/>
                <a:gd name="T14" fmla="*/ 0 60000 65536"/>
                <a:gd name="T15" fmla="*/ 0 w 87"/>
                <a:gd name="T16" fmla="*/ 0 h 102"/>
                <a:gd name="T17" fmla="*/ 87 w 87"/>
                <a:gd name="T18" fmla="*/ 102 h 102"/>
              </a:gdLst>
              <a:ahLst/>
              <a:cxnLst>
                <a:cxn ang="T10">
                  <a:pos x="T0" y="T1"/>
                </a:cxn>
                <a:cxn ang="T11">
                  <a:pos x="T2" y="T3"/>
                </a:cxn>
                <a:cxn ang="T12">
                  <a:pos x="T4" y="T5"/>
                </a:cxn>
                <a:cxn ang="T13">
                  <a:pos x="T6" y="T7"/>
                </a:cxn>
                <a:cxn ang="T14">
                  <a:pos x="T8" y="T9"/>
                </a:cxn>
              </a:cxnLst>
              <a:rect l="T15" t="T16" r="T17" b="T18"/>
              <a:pathLst>
                <a:path w="87" h="102">
                  <a:moveTo>
                    <a:pt x="0" y="39"/>
                  </a:moveTo>
                  <a:cubicBezTo>
                    <a:pt x="11" y="20"/>
                    <a:pt x="17" y="7"/>
                    <a:pt x="35" y="0"/>
                  </a:cubicBezTo>
                  <a:cubicBezTo>
                    <a:pt x="66" y="38"/>
                    <a:pt x="51" y="26"/>
                    <a:pt x="75" y="43"/>
                  </a:cubicBezTo>
                  <a:cubicBezTo>
                    <a:pt x="87" y="102"/>
                    <a:pt x="69" y="77"/>
                    <a:pt x="34" y="91"/>
                  </a:cubicBezTo>
                  <a:cubicBezTo>
                    <a:pt x="18" y="71"/>
                    <a:pt x="10"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7" name="Freeform 59"/>
            <p:cNvSpPr>
              <a:spLocks/>
            </p:cNvSpPr>
            <p:nvPr/>
          </p:nvSpPr>
          <p:spPr bwMode="auto">
            <a:xfrm>
              <a:off x="3963" y="1999"/>
              <a:ext cx="106" cy="77"/>
            </a:xfrm>
            <a:custGeom>
              <a:avLst/>
              <a:gdLst>
                <a:gd name="T0" fmla="*/ 0 w 106"/>
                <a:gd name="T1" fmla="*/ 1 h 106"/>
                <a:gd name="T2" fmla="*/ 43 w 106"/>
                <a:gd name="T3" fmla="*/ 0 h 106"/>
                <a:gd name="T4" fmla="*/ 91 w 106"/>
                <a:gd name="T5" fmla="*/ 1 h 106"/>
                <a:gd name="T6" fmla="*/ 33 w 106"/>
                <a:gd name="T7" fmla="*/ 1 h 106"/>
                <a:gd name="T8" fmla="*/ 0 w 106"/>
                <a:gd name="T9" fmla="*/ 1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8" name="Freeform 60"/>
            <p:cNvSpPr>
              <a:spLocks/>
            </p:cNvSpPr>
            <p:nvPr/>
          </p:nvSpPr>
          <p:spPr bwMode="auto">
            <a:xfrm>
              <a:off x="3819" y="1903"/>
              <a:ext cx="96" cy="92"/>
            </a:xfrm>
            <a:custGeom>
              <a:avLst/>
              <a:gdLst>
                <a:gd name="T0" fmla="*/ 0 w 106"/>
                <a:gd name="T1" fmla="*/ 4 h 106"/>
                <a:gd name="T2" fmla="*/ 9 w 106"/>
                <a:gd name="T3" fmla="*/ 0 h 106"/>
                <a:gd name="T4" fmla="*/ 19 w 106"/>
                <a:gd name="T5" fmla="*/ 4 h 106"/>
                <a:gd name="T6" fmla="*/ 6 w 106"/>
                <a:gd name="T7" fmla="*/ 11 h 106"/>
                <a:gd name="T8" fmla="*/ 0 w 106"/>
                <a:gd name="T9" fmla="*/ 4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19" name="Line 61"/>
            <p:cNvSpPr>
              <a:spLocks noChangeShapeType="1"/>
            </p:cNvSpPr>
            <p:nvPr/>
          </p:nvSpPr>
          <p:spPr bwMode="auto">
            <a:xfrm>
              <a:off x="3430" y="1917"/>
              <a:ext cx="96" cy="15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79920" name="Line 62"/>
            <p:cNvSpPr>
              <a:spLocks noChangeShapeType="1"/>
            </p:cNvSpPr>
            <p:nvPr/>
          </p:nvSpPr>
          <p:spPr bwMode="auto">
            <a:xfrm flipH="1">
              <a:off x="4631" y="1908"/>
              <a:ext cx="96" cy="15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79921" name="Line 63"/>
            <p:cNvSpPr>
              <a:spLocks noChangeShapeType="1"/>
            </p:cNvSpPr>
            <p:nvPr/>
          </p:nvSpPr>
          <p:spPr bwMode="auto">
            <a:xfrm flipV="1">
              <a:off x="4416" y="1680"/>
              <a:ext cx="480" cy="192"/>
            </a:xfrm>
            <a:prstGeom prst="line">
              <a:avLst/>
            </a:prstGeom>
            <a:noFill/>
            <a:ln w="25400">
              <a:solidFill>
                <a:srgbClr val="FFB727"/>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79922" name="Text Box 64"/>
            <p:cNvSpPr txBox="1">
              <a:spLocks noChangeArrowheads="1"/>
            </p:cNvSpPr>
            <p:nvPr/>
          </p:nvSpPr>
          <p:spPr bwMode="auto">
            <a:xfrm>
              <a:off x="3312" y="3696"/>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t>高频感应冶金炉</a:t>
              </a:r>
            </a:p>
          </p:txBody>
        </p:sp>
        <p:sp>
          <p:nvSpPr>
            <p:cNvPr id="79923" name="Freeform 65"/>
            <p:cNvSpPr>
              <a:spLocks/>
            </p:cNvSpPr>
            <p:nvPr/>
          </p:nvSpPr>
          <p:spPr bwMode="auto">
            <a:xfrm>
              <a:off x="3408" y="1440"/>
              <a:ext cx="145" cy="309"/>
            </a:xfrm>
            <a:custGeom>
              <a:avLst/>
              <a:gdLst>
                <a:gd name="T0" fmla="*/ 0 w 145"/>
                <a:gd name="T1" fmla="*/ 0 h 309"/>
                <a:gd name="T2" fmla="*/ 30 w 145"/>
                <a:gd name="T3" fmla="*/ 97 h 309"/>
                <a:gd name="T4" fmla="*/ 83 w 145"/>
                <a:gd name="T5" fmla="*/ 160 h 309"/>
                <a:gd name="T6" fmla="*/ 122 w 145"/>
                <a:gd name="T7" fmla="*/ 250 h 309"/>
                <a:gd name="T8" fmla="*/ 145 w 145"/>
                <a:gd name="T9" fmla="*/ 309 h 309"/>
                <a:gd name="T10" fmla="*/ 0 60000 65536"/>
                <a:gd name="T11" fmla="*/ 0 60000 65536"/>
                <a:gd name="T12" fmla="*/ 0 60000 65536"/>
                <a:gd name="T13" fmla="*/ 0 60000 65536"/>
                <a:gd name="T14" fmla="*/ 0 60000 65536"/>
                <a:gd name="T15" fmla="*/ 0 w 145"/>
                <a:gd name="T16" fmla="*/ 0 h 309"/>
                <a:gd name="T17" fmla="*/ 145 w 145"/>
                <a:gd name="T18" fmla="*/ 309 h 309"/>
              </a:gdLst>
              <a:ahLst/>
              <a:cxnLst>
                <a:cxn ang="T10">
                  <a:pos x="T0" y="T1"/>
                </a:cxn>
                <a:cxn ang="T11">
                  <a:pos x="T2" y="T3"/>
                </a:cxn>
                <a:cxn ang="T12">
                  <a:pos x="T4" y="T5"/>
                </a:cxn>
                <a:cxn ang="T13">
                  <a:pos x="T6" y="T7"/>
                </a:cxn>
                <a:cxn ang="T14">
                  <a:pos x="T8" y="T9"/>
                </a:cxn>
              </a:cxnLst>
              <a:rect l="T15" t="T16" r="T17" b="T18"/>
              <a:pathLst>
                <a:path w="145" h="309">
                  <a:moveTo>
                    <a:pt x="0" y="0"/>
                  </a:moveTo>
                  <a:cubicBezTo>
                    <a:pt x="3" y="16"/>
                    <a:pt x="16" y="70"/>
                    <a:pt x="30" y="97"/>
                  </a:cubicBezTo>
                  <a:cubicBezTo>
                    <a:pt x="44" y="124"/>
                    <a:pt x="68" y="135"/>
                    <a:pt x="83" y="160"/>
                  </a:cubicBezTo>
                  <a:cubicBezTo>
                    <a:pt x="98" y="185"/>
                    <a:pt x="112" y="225"/>
                    <a:pt x="122" y="250"/>
                  </a:cubicBezTo>
                  <a:cubicBezTo>
                    <a:pt x="132" y="275"/>
                    <a:pt x="140" y="297"/>
                    <a:pt x="145" y="309"/>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24" name="Freeform 66"/>
            <p:cNvSpPr>
              <a:spLocks/>
            </p:cNvSpPr>
            <p:nvPr/>
          </p:nvSpPr>
          <p:spPr bwMode="auto">
            <a:xfrm>
              <a:off x="3578" y="1402"/>
              <a:ext cx="147" cy="278"/>
            </a:xfrm>
            <a:custGeom>
              <a:avLst/>
              <a:gdLst>
                <a:gd name="T0" fmla="*/ 0 w 147"/>
                <a:gd name="T1" fmla="*/ 0 h 278"/>
                <a:gd name="T2" fmla="*/ 70 w 147"/>
                <a:gd name="T3" fmla="*/ 83 h 278"/>
                <a:gd name="T4" fmla="*/ 94 w 147"/>
                <a:gd name="T5" fmla="*/ 172 h 278"/>
                <a:gd name="T6" fmla="*/ 131 w 147"/>
                <a:gd name="T7" fmla="*/ 233 h 278"/>
                <a:gd name="T8" fmla="*/ 147 w 147"/>
                <a:gd name="T9" fmla="*/ 278 h 278"/>
                <a:gd name="T10" fmla="*/ 0 60000 65536"/>
                <a:gd name="T11" fmla="*/ 0 60000 65536"/>
                <a:gd name="T12" fmla="*/ 0 60000 65536"/>
                <a:gd name="T13" fmla="*/ 0 60000 65536"/>
                <a:gd name="T14" fmla="*/ 0 60000 65536"/>
                <a:gd name="T15" fmla="*/ 0 w 147"/>
                <a:gd name="T16" fmla="*/ 0 h 278"/>
                <a:gd name="T17" fmla="*/ 147 w 147"/>
                <a:gd name="T18" fmla="*/ 278 h 278"/>
              </a:gdLst>
              <a:ahLst/>
              <a:cxnLst>
                <a:cxn ang="T10">
                  <a:pos x="T0" y="T1"/>
                </a:cxn>
                <a:cxn ang="T11">
                  <a:pos x="T2" y="T3"/>
                </a:cxn>
                <a:cxn ang="T12">
                  <a:pos x="T4" y="T5"/>
                </a:cxn>
                <a:cxn ang="T13">
                  <a:pos x="T6" y="T7"/>
                </a:cxn>
                <a:cxn ang="T14">
                  <a:pos x="T8" y="T9"/>
                </a:cxn>
              </a:cxnLst>
              <a:rect l="T15" t="T16" r="T17" b="T18"/>
              <a:pathLst>
                <a:path w="147" h="278">
                  <a:moveTo>
                    <a:pt x="0" y="0"/>
                  </a:moveTo>
                  <a:cubicBezTo>
                    <a:pt x="11" y="14"/>
                    <a:pt x="54" y="54"/>
                    <a:pt x="70" y="83"/>
                  </a:cubicBezTo>
                  <a:cubicBezTo>
                    <a:pt x="86" y="112"/>
                    <a:pt x="84" y="147"/>
                    <a:pt x="94" y="172"/>
                  </a:cubicBezTo>
                  <a:cubicBezTo>
                    <a:pt x="104" y="197"/>
                    <a:pt x="122" y="215"/>
                    <a:pt x="131" y="233"/>
                  </a:cubicBezTo>
                  <a:cubicBezTo>
                    <a:pt x="140" y="251"/>
                    <a:pt x="144" y="269"/>
                    <a:pt x="147" y="278"/>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25" name="Freeform 67"/>
            <p:cNvSpPr>
              <a:spLocks/>
            </p:cNvSpPr>
            <p:nvPr/>
          </p:nvSpPr>
          <p:spPr bwMode="auto">
            <a:xfrm>
              <a:off x="4032" y="1296"/>
              <a:ext cx="58" cy="314"/>
            </a:xfrm>
            <a:custGeom>
              <a:avLst/>
              <a:gdLst>
                <a:gd name="T0" fmla="*/ 0 w 58"/>
                <a:gd name="T1" fmla="*/ 0 h 314"/>
                <a:gd name="T2" fmla="*/ 19 w 58"/>
                <a:gd name="T3" fmla="*/ 74 h 314"/>
                <a:gd name="T4" fmla="*/ 22 w 58"/>
                <a:gd name="T5" fmla="*/ 154 h 314"/>
                <a:gd name="T6" fmla="*/ 47 w 58"/>
                <a:gd name="T7" fmla="*/ 262 h 314"/>
                <a:gd name="T8" fmla="*/ 56 w 58"/>
                <a:gd name="T9" fmla="*/ 296 h 314"/>
                <a:gd name="T10" fmla="*/ 58 w 58"/>
                <a:gd name="T11" fmla="*/ 314 h 314"/>
                <a:gd name="T12" fmla="*/ 0 60000 65536"/>
                <a:gd name="T13" fmla="*/ 0 60000 65536"/>
                <a:gd name="T14" fmla="*/ 0 60000 65536"/>
                <a:gd name="T15" fmla="*/ 0 60000 65536"/>
                <a:gd name="T16" fmla="*/ 0 60000 65536"/>
                <a:gd name="T17" fmla="*/ 0 60000 65536"/>
                <a:gd name="T18" fmla="*/ 0 w 58"/>
                <a:gd name="T19" fmla="*/ 0 h 314"/>
                <a:gd name="T20" fmla="*/ 58 w 58"/>
                <a:gd name="T21" fmla="*/ 314 h 314"/>
              </a:gdLst>
              <a:ahLst/>
              <a:cxnLst>
                <a:cxn ang="T12">
                  <a:pos x="T0" y="T1"/>
                </a:cxn>
                <a:cxn ang="T13">
                  <a:pos x="T2" y="T3"/>
                </a:cxn>
                <a:cxn ang="T14">
                  <a:pos x="T4" y="T5"/>
                </a:cxn>
                <a:cxn ang="T15">
                  <a:pos x="T6" y="T7"/>
                </a:cxn>
                <a:cxn ang="T16">
                  <a:pos x="T8" y="T9"/>
                </a:cxn>
                <a:cxn ang="T17">
                  <a:pos x="T10" y="T11"/>
                </a:cxn>
              </a:cxnLst>
              <a:rect l="T18" t="T19" r="T20" b="T21"/>
              <a:pathLst>
                <a:path w="58" h="314">
                  <a:moveTo>
                    <a:pt x="0" y="0"/>
                  </a:moveTo>
                  <a:cubicBezTo>
                    <a:pt x="3" y="12"/>
                    <a:pt x="15" y="48"/>
                    <a:pt x="19" y="74"/>
                  </a:cubicBezTo>
                  <a:cubicBezTo>
                    <a:pt x="23" y="100"/>
                    <a:pt x="17" y="123"/>
                    <a:pt x="22" y="154"/>
                  </a:cubicBezTo>
                  <a:cubicBezTo>
                    <a:pt x="27" y="185"/>
                    <a:pt x="41" y="238"/>
                    <a:pt x="47" y="262"/>
                  </a:cubicBezTo>
                  <a:cubicBezTo>
                    <a:pt x="53" y="286"/>
                    <a:pt x="54" y="287"/>
                    <a:pt x="56" y="296"/>
                  </a:cubicBezTo>
                  <a:cubicBezTo>
                    <a:pt x="58" y="305"/>
                    <a:pt x="58" y="310"/>
                    <a:pt x="58" y="31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26" name="Freeform 68"/>
            <p:cNvSpPr>
              <a:spLocks/>
            </p:cNvSpPr>
            <p:nvPr/>
          </p:nvSpPr>
          <p:spPr bwMode="auto">
            <a:xfrm rot="-189991">
              <a:off x="3264" y="1584"/>
              <a:ext cx="201" cy="242"/>
            </a:xfrm>
            <a:custGeom>
              <a:avLst/>
              <a:gdLst>
                <a:gd name="T0" fmla="*/ 0 w 201"/>
                <a:gd name="T1" fmla="*/ 0 h 242"/>
                <a:gd name="T2" fmla="*/ 67 w 201"/>
                <a:gd name="T3" fmla="*/ 41 h 242"/>
                <a:gd name="T4" fmla="*/ 100 w 201"/>
                <a:gd name="T5" fmla="*/ 119 h 242"/>
                <a:gd name="T6" fmla="*/ 178 w 201"/>
                <a:gd name="T7" fmla="*/ 197 h 242"/>
                <a:gd name="T8" fmla="*/ 201 w 201"/>
                <a:gd name="T9" fmla="*/ 242 h 242"/>
                <a:gd name="T10" fmla="*/ 0 60000 65536"/>
                <a:gd name="T11" fmla="*/ 0 60000 65536"/>
                <a:gd name="T12" fmla="*/ 0 60000 65536"/>
                <a:gd name="T13" fmla="*/ 0 60000 65536"/>
                <a:gd name="T14" fmla="*/ 0 60000 65536"/>
                <a:gd name="T15" fmla="*/ 0 w 201"/>
                <a:gd name="T16" fmla="*/ 0 h 242"/>
                <a:gd name="T17" fmla="*/ 201 w 201"/>
                <a:gd name="T18" fmla="*/ 242 h 242"/>
              </a:gdLst>
              <a:ahLst/>
              <a:cxnLst>
                <a:cxn ang="T10">
                  <a:pos x="T0" y="T1"/>
                </a:cxn>
                <a:cxn ang="T11">
                  <a:pos x="T2" y="T3"/>
                </a:cxn>
                <a:cxn ang="T12">
                  <a:pos x="T4" y="T5"/>
                </a:cxn>
                <a:cxn ang="T13">
                  <a:pos x="T6" y="T7"/>
                </a:cxn>
                <a:cxn ang="T14">
                  <a:pos x="T8" y="T9"/>
                </a:cxn>
              </a:cxnLst>
              <a:rect l="T15" t="T16" r="T17" b="T18"/>
              <a:pathLst>
                <a:path w="201" h="242">
                  <a:moveTo>
                    <a:pt x="0" y="0"/>
                  </a:moveTo>
                  <a:cubicBezTo>
                    <a:pt x="11" y="7"/>
                    <a:pt x="50" y="21"/>
                    <a:pt x="67" y="41"/>
                  </a:cubicBezTo>
                  <a:cubicBezTo>
                    <a:pt x="84" y="61"/>
                    <a:pt x="82" y="93"/>
                    <a:pt x="100" y="119"/>
                  </a:cubicBezTo>
                  <a:cubicBezTo>
                    <a:pt x="118" y="145"/>
                    <a:pt x="161" y="177"/>
                    <a:pt x="178" y="197"/>
                  </a:cubicBezTo>
                  <a:cubicBezTo>
                    <a:pt x="195" y="217"/>
                    <a:pt x="197" y="234"/>
                    <a:pt x="201" y="242"/>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27" name="Freeform 69"/>
            <p:cNvSpPr>
              <a:spLocks/>
            </p:cNvSpPr>
            <p:nvPr/>
          </p:nvSpPr>
          <p:spPr bwMode="auto">
            <a:xfrm>
              <a:off x="3802" y="1357"/>
              <a:ext cx="99" cy="281"/>
            </a:xfrm>
            <a:custGeom>
              <a:avLst/>
              <a:gdLst>
                <a:gd name="T0" fmla="*/ 0 w 99"/>
                <a:gd name="T1" fmla="*/ 0 h 281"/>
                <a:gd name="T2" fmla="*/ 28 w 99"/>
                <a:gd name="T3" fmla="*/ 67 h 281"/>
                <a:gd name="T4" fmla="*/ 54 w 99"/>
                <a:gd name="T5" fmla="*/ 105 h 281"/>
                <a:gd name="T6" fmla="*/ 70 w 99"/>
                <a:gd name="T7" fmla="*/ 147 h 281"/>
                <a:gd name="T8" fmla="*/ 80 w 99"/>
                <a:gd name="T9" fmla="*/ 205 h 281"/>
                <a:gd name="T10" fmla="*/ 99 w 99"/>
                <a:gd name="T11" fmla="*/ 281 h 281"/>
                <a:gd name="T12" fmla="*/ 0 60000 65536"/>
                <a:gd name="T13" fmla="*/ 0 60000 65536"/>
                <a:gd name="T14" fmla="*/ 0 60000 65536"/>
                <a:gd name="T15" fmla="*/ 0 60000 65536"/>
                <a:gd name="T16" fmla="*/ 0 60000 65536"/>
                <a:gd name="T17" fmla="*/ 0 60000 65536"/>
                <a:gd name="T18" fmla="*/ 0 w 99"/>
                <a:gd name="T19" fmla="*/ 0 h 281"/>
                <a:gd name="T20" fmla="*/ 99 w 99"/>
                <a:gd name="T21" fmla="*/ 281 h 281"/>
              </a:gdLst>
              <a:ahLst/>
              <a:cxnLst>
                <a:cxn ang="T12">
                  <a:pos x="T0" y="T1"/>
                </a:cxn>
                <a:cxn ang="T13">
                  <a:pos x="T2" y="T3"/>
                </a:cxn>
                <a:cxn ang="T14">
                  <a:pos x="T4" y="T5"/>
                </a:cxn>
                <a:cxn ang="T15">
                  <a:pos x="T6" y="T7"/>
                </a:cxn>
                <a:cxn ang="T16">
                  <a:pos x="T8" y="T9"/>
                </a:cxn>
                <a:cxn ang="T17">
                  <a:pos x="T10" y="T11"/>
                </a:cxn>
              </a:cxnLst>
              <a:rect l="T18" t="T19" r="T20" b="T21"/>
              <a:pathLst>
                <a:path w="99" h="281">
                  <a:moveTo>
                    <a:pt x="0" y="0"/>
                  </a:moveTo>
                  <a:cubicBezTo>
                    <a:pt x="5" y="11"/>
                    <a:pt x="19" y="50"/>
                    <a:pt x="28" y="67"/>
                  </a:cubicBezTo>
                  <a:cubicBezTo>
                    <a:pt x="37" y="84"/>
                    <a:pt x="47" y="92"/>
                    <a:pt x="54" y="105"/>
                  </a:cubicBezTo>
                  <a:cubicBezTo>
                    <a:pt x="61" y="118"/>
                    <a:pt x="66" y="130"/>
                    <a:pt x="70" y="147"/>
                  </a:cubicBezTo>
                  <a:cubicBezTo>
                    <a:pt x="74" y="164"/>
                    <a:pt x="75" y="183"/>
                    <a:pt x="80" y="205"/>
                  </a:cubicBezTo>
                  <a:cubicBezTo>
                    <a:pt x="85" y="227"/>
                    <a:pt x="95" y="265"/>
                    <a:pt x="99" y="281"/>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28" name="Freeform 70"/>
            <p:cNvSpPr>
              <a:spLocks/>
            </p:cNvSpPr>
            <p:nvPr/>
          </p:nvSpPr>
          <p:spPr bwMode="auto">
            <a:xfrm flipV="1">
              <a:off x="4560" y="1440"/>
              <a:ext cx="159" cy="276"/>
            </a:xfrm>
            <a:custGeom>
              <a:avLst/>
              <a:gdLst>
                <a:gd name="T0" fmla="*/ 0 w 159"/>
                <a:gd name="T1" fmla="*/ 0 h 276"/>
                <a:gd name="T2" fmla="*/ 45 w 159"/>
                <a:gd name="T3" fmla="*/ 89 h 276"/>
                <a:gd name="T4" fmla="*/ 78 w 159"/>
                <a:gd name="T5" fmla="*/ 168 h 276"/>
                <a:gd name="T6" fmla="*/ 136 w 159"/>
                <a:gd name="T7" fmla="*/ 231 h 276"/>
                <a:gd name="T8" fmla="*/ 159 w 159"/>
                <a:gd name="T9" fmla="*/ 276 h 276"/>
                <a:gd name="T10" fmla="*/ 0 60000 65536"/>
                <a:gd name="T11" fmla="*/ 0 60000 65536"/>
                <a:gd name="T12" fmla="*/ 0 60000 65536"/>
                <a:gd name="T13" fmla="*/ 0 60000 65536"/>
                <a:gd name="T14" fmla="*/ 0 60000 65536"/>
                <a:gd name="T15" fmla="*/ 0 w 159"/>
                <a:gd name="T16" fmla="*/ 0 h 276"/>
                <a:gd name="T17" fmla="*/ 159 w 159"/>
                <a:gd name="T18" fmla="*/ 276 h 276"/>
              </a:gdLst>
              <a:ahLst/>
              <a:cxnLst>
                <a:cxn ang="T10">
                  <a:pos x="T0" y="T1"/>
                </a:cxn>
                <a:cxn ang="T11">
                  <a:pos x="T2" y="T3"/>
                </a:cxn>
                <a:cxn ang="T12">
                  <a:pos x="T4" y="T5"/>
                </a:cxn>
                <a:cxn ang="T13">
                  <a:pos x="T6" y="T7"/>
                </a:cxn>
                <a:cxn ang="T14">
                  <a:pos x="T8" y="T9"/>
                </a:cxn>
              </a:cxnLst>
              <a:rect l="T15" t="T16" r="T17" b="T18"/>
              <a:pathLst>
                <a:path w="159" h="276">
                  <a:moveTo>
                    <a:pt x="0" y="0"/>
                  </a:moveTo>
                  <a:cubicBezTo>
                    <a:pt x="7" y="15"/>
                    <a:pt x="32" y="61"/>
                    <a:pt x="45" y="89"/>
                  </a:cubicBezTo>
                  <a:cubicBezTo>
                    <a:pt x="58" y="117"/>
                    <a:pt x="63" y="144"/>
                    <a:pt x="78" y="168"/>
                  </a:cubicBezTo>
                  <a:cubicBezTo>
                    <a:pt x="93" y="192"/>
                    <a:pt x="122" y="213"/>
                    <a:pt x="136" y="231"/>
                  </a:cubicBezTo>
                  <a:cubicBezTo>
                    <a:pt x="150" y="249"/>
                    <a:pt x="155" y="268"/>
                    <a:pt x="159" y="276"/>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29" name="Freeform 71"/>
            <p:cNvSpPr>
              <a:spLocks/>
            </p:cNvSpPr>
            <p:nvPr/>
          </p:nvSpPr>
          <p:spPr bwMode="auto">
            <a:xfrm>
              <a:off x="4416" y="1328"/>
              <a:ext cx="57" cy="328"/>
            </a:xfrm>
            <a:custGeom>
              <a:avLst/>
              <a:gdLst>
                <a:gd name="T0" fmla="*/ 0 w 57"/>
                <a:gd name="T1" fmla="*/ 328 h 328"/>
                <a:gd name="T2" fmla="*/ 35 w 57"/>
                <a:gd name="T3" fmla="*/ 257 h 328"/>
                <a:gd name="T4" fmla="*/ 32 w 57"/>
                <a:gd name="T5" fmla="*/ 173 h 328"/>
                <a:gd name="T6" fmla="*/ 47 w 57"/>
                <a:gd name="T7" fmla="*/ 66 h 328"/>
                <a:gd name="T8" fmla="*/ 56 w 57"/>
                <a:gd name="T9" fmla="*/ 32 h 328"/>
                <a:gd name="T10" fmla="*/ 42 w 57"/>
                <a:gd name="T11" fmla="*/ 0 h 328"/>
                <a:gd name="T12" fmla="*/ 0 60000 65536"/>
                <a:gd name="T13" fmla="*/ 0 60000 65536"/>
                <a:gd name="T14" fmla="*/ 0 60000 65536"/>
                <a:gd name="T15" fmla="*/ 0 60000 65536"/>
                <a:gd name="T16" fmla="*/ 0 60000 65536"/>
                <a:gd name="T17" fmla="*/ 0 60000 65536"/>
                <a:gd name="T18" fmla="*/ 0 w 57"/>
                <a:gd name="T19" fmla="*/ 0 h 328"/>
                <a:gd name="T20" fmla="*/ 57 w 57"/>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57" h="328">
                  <a:moveTo>
                    <a:pt x="0" y="328"/>
                  </a:moveTo>
                  <a:cubicBezTo>
                    <a:pt x="5" y="316"/>
                    <a:pt x="30" y="283"/>
                    <a:pt x="35" y="257"/>
                  </a:cubicBezTo>
                  <a:cubicBezTo>
                    <a:pt x="40" y="231"/>
                    <a:pt x="30" y="205"/>
                    <a:pt x="32" y="173"/>
                  </a:cubicBezTo>
                  <a:cubicBezTo>
                    <a:pt x="34" y="141"/>
                    <a:pt x="43" y="89"/>
                    <a:pt x="47" y="66"/>
                  </a:cubicBezTo>
                  <a:cubicBezTo>
                    <a:pt x="51" y="43"/>
                    <a:pt x="57" y="43"/>
                    <a:pt x="56" y="32"/>
                  </a:cubicBezTo>
                  <a:cubicBezTo>
                    <a:pt x="55" y="21"/>
                    <a:pt x="45" y="7"/>
                    <a:pt x="42"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30" name="Freeform 72"/>
            <p:cNvSpPr>
              <a:spLocks/>
            </p:cNvSpPr>
            <p:nvPr/>
          </p:nvSpPr>
          <p:spPr bwMode="auto">
            <a:xfrm>
              <a:off x="4224" y="1309"/>
              <a:ext cx="45" cy="301"/>
            </a:xfrm>
            <a:custGeom>
              <a:avLst/>
              <a:gdLst>
                <a:gd name="T0" fmla="*/ 0 w 45"/>
                <a:gd name="T1" fmla="*/ 301 h 301"/>
                <a:gd name="T2" fmla="*/ 20 w 45"/>
                <a:gd name="T3" fmla="*/ 204 h 301"/>
                <a:gd name="T4" fmla="*/ 44 w 45"/>
                <a:gd name="T5" fmla="*/ 121 h 301"/>
                <a:gd name="T6" fmla="*/ 26 w 45"/>
                <a:gd name="T7" fmla="*/ 0 h 301"/>
                <a:gd name="T8" fmla="*/ 0 60000 65536"/>
                <a:gd name="T9" fmla="*/ 0 60000 65536"/>
                <a:gd name="T10" fmla="*/ 0 60000 65536"/>
                <a:gd name="T11" fmla="*/ 0 60000 65536"/>
                <a:gd name="T12" fmla="*/ 0 w 45"/>
                <a:gd name="T13" fmla="*/ 0 h 301"/>
                <a:gd name="T14" fmla="*/ 45 w 45"/>
                <a:gd name="T15" fmla="*/ 301 h 301"/>
              </a:gdLst>
              <a:ahLst/>
              <a:cxnLst>
                <a:cxn ang="T8">
                  <a:pos x="T0" y="T1"/>
                </a:cxn>
                <a:cxn ang="T9">
                  <a:pos x="T2" y="T3"/>
                </a:cxn>
                <a:cxn ang="T10">
                  <a:pos x="T4" y="T5"/>
                </a:cxn>
                <a:cxn ang="T11">
                  <a:pos x="T6" y="T7"/>
                </a:cxn>
              </a:cxnLst>
              <a:rect l="T12" t="T13" r="T14" b="T15"/>
              <a:pathLst>
                <a:path w="45" h="301">
                  <a:moveTo>
                    <a:pt x="0" y="301"/>
                  </a:moveTo>
                  <a:cubicBezTo>
                    <a:pt x="4" y="285"/>
                    <a:pt x="13" y="234"/>
                    <a:pt x="20" y="204"/>
                  </a:cubicBezTo>
                  <a:cubicBezTo>
                    <a:pt x="28" y="174"/>
                    <a:pt x="43" y="155"/>
                    <a:pt x="44" y="121"/>
                  </a:cubicBezTo>
                  <a:cubicBezTo>
                    <a:pt x="45" y="87"/>
                    <a:pt x="30" y="25"/>
                    <a:pt x="26"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31" name="Line 73"/>
            <p:cNvSpPr>
              <a:spLocks noChangeShapeType="1"/>
            </p:cNvSpPr>
            <p:nvPr/>
          </p:nvSpPr>
          <p:spPr bwMode="auto">
            <a:xfrm flipH="1">
              <a:off x="3223" y="2178"/>
              <a:ext cx="240" cy="0"/>
            </a:xfrm>
            <a:prstGeom prst="line">
              <a:avLst/>
            </a:prstGeom>
            <a:noFill/>
            <a:ln w="28575">
              <a:solidFill>
                <a:srgbClr val="FF0000"/>
              </a:solidFill>
              <a:round/>
              <a:headEnd/>
              <a:tailEnd type="none"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79932" name="Text Box 74"/>
            <p:cNvSpPr txBox="1">
              <a:spLocks noChangeArrowheads="1"/>
            </p:cNvSpPr>
            <p:nvPr/>
          </p:nvSpPr>
          <p:spPr bwMode="auto">
            <a:xfrm>
              <a:off x="2533" y="2400"/>
              <a:ext cx="6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dirty="0">
                  <a:solidFill>
                    <a:srgbClr val="FF0000"/>
                  </a:solidFill>
                </a:rPr>
                <a:t>  </a:t>
              </a:r>
              <a:r>
                <a:rPr lang="zh-CN" altLang="en-US" sz="2400" dirty="0">
                  <a:solidFill>
                    <a:srgbClr val="C0504D"/>
                  </a:solidFill>
                </a:rPr>
                <a:t>高频</a:t>
              </a:r>
            </a:p>
            <a:p>
              <a:pPr eaLnBrk="1" fontAlgn="auto" hangingPunct="1">
                <a:spcBef>
                  <a:spcPts val="0"/>
                </a:spcBef>
                <a:spcAft>
                  <a:spcPts val="0"/>
                </a:spcAft>
              </a:pPr>
              <a:r>
                <a:rPr lang="zh-CN" altLang="en-US" sz="2400" dirty="0">
                  <a:solidFill>
                    <a:srgbClr val="C0504D"/>
                  </a:solidFill>
                </a:rPr>
                <a:t>交流电</a:t>
              </a:r>
              <a:endParaRPr lang="zh-CN" altLang="en-US" sz="2400" dirty="0"/>
            </a:p>
          </p:txBody>
        </p:sp>
        <p:sp>
          <p:nvSpPr>
            <p:cNvPr id="79933" name="Line 75"/>
            <p:cNvSpPr>
              <a:spLocks noChangeShapeType="1"/>
            </p:cNvSpPr>
            <p:nvPr/>
          </p:nvSpPr>
          <p:spPr bwMode="auto">
            <a:xfrm>
              <a:off x="3223" y="2178"/>
              <a:ext cx="0" cy="432"/>
            </a:xfrm>
            <a:prstGeom prst="line">
              <a:avLst/>
            </a:prstGeom>
            <a:noFill/>
            <a:ln w="28575">
              <a:solidFill>
                <a:srgbClr val="FF0000"/>
              </a:solidFill>
              <a:round/>
              <a:headEnd/>
              <a:tailEnd type="none"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79934" name="Line 76"/>
            <p:cNvSpPr>
              <a:spLocks noChangeShapeType="1"/>
            </p:cNvSpPr>
            <p:nvPr/>
          </p:nvSpPr>
          <p:spPr bwMode="auto">
            <a:xfrm flipH="1">
              <a:off x="3223" y="3282"/>
              <a:ext cx="237" cy="0"/>
            </a:xfrm>
            <a:prstGeom prst="line">
              <a:avLst/>
            </a:prstGeom>
            <a:noFill/>
            <a:ln w="28575">
              <a:solidFill>
                <a:srgbClr val="FF0000"/>
              </a:solidFill>
              <a:round/>
              <a:headEnd/>
              <a:tailEnd type="none"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79935" name="Line 77"/>
            <p:cNvSpPr>
              <a:spLocks noChangeShapeType="1"/>
            </p:cNvSpPr>
            <p:nvPr/>
          </p:nvSpPr>
          <p:spPr bwMode="auto">
            <a:xfrm>
              <a:off x="3223" y="2850"/>
              <a:ext cx="0" cy="432"/>
            </a:xfrm>
            <a:prstGeom prst="line">
              <a:avLst/>
            </a:prstGeom>
            <a:noFill/>
            <a:ln w="28575">
              <a:solidFill>
                <a:srgbClr val="FF0000"/>
              </a:solidFill>
              <a:round/>
              <a:headEnd/>
              <a:tailEnd type="none"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79936" name="Oval 78"/>
            <p:cNvSpPr>
              <a:spLocks noChangeArrowheads="1"/>
            </p:cNvSpPr>
            <p:nvPr/>
          </p:nvSpPr>
          <p:spPr bwMode="auto">
            <a:xfrm>
              <a:off x="3108" y="2596"/>
              <a:ext cx="240" cy="240"/>
            </a:xfrm>
            <a:prstGeom prst="ellipse">
              <a:avLst/>
            </a:prstGeom>
            <a:noFill/>
            <a:ln w="28575">
              <a:solidFill>
                <a:srgbClr val="FF00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37" name="Text Box 79"/>
            <p:cNvSpPr txBox="1">
              <a:spLocks noChangeArrowheads="1"/>
            </p:cNvSpPr>
            <p:nvPr/>
          </p:nvSpPr>
          <p:spPr bwMode="auto">
            <a:xfrm>
              <a:off x="3079" y="2466"/>
              <a:ext cx="2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sz="4000">
                  <a:solidFill>
                    <a:srgbClr val="FF0000"/>
                  </a:solidFill>
                </a:rPr>
                <a:t>~</a:t>
              </a:r>
              <a:endParaRPr lang="en-US" altLang="zh-CN"/>
            </a:p>
          </p:txBody>
        </p:sp>
        <p:sp>
          <p:nvSpPr>
            <p:cNvPr id="79938" name="Freeform 80"/>
            <p:cNvSpPr>
              <a:spLocks/>
            </p:cNvSpPr>
            <p:nvPr/>
          </p:nvSpPr>
          <p:spPr bwMode="auto">
            <a:xfrm>
              <a:off x="4480" y="1930"/>
              <a:ext cx="90" cy="87"/>
            </a:xfrm>
            <a:custGeom>
              <a:avLst/>
              <a:gdLst>
                <a:gd name="T0" fmla="*/ 0 w 106"/>
                <a:gd name="T1" fmla="*/ 2 h 106"/>
                <a:gd name="T2" fmla="*/ 3 w 106"/>
                <a:gd name="T3" fmla="*/ 0 h 106"/>
                <a:gd name="T4" fmla="*/ 7 w 106"/>
                <a:gd name="T5" fmla="*/ 2 h 106"/>
                <a:gd name="T6" fmla="*/ 3 w 106"/>
                <a:gd name="T7" fmla="*/ 4 h 106"/>
                <a:gd name="T8" fmla="*/ 0 w 106"/>
                <a:gd name="T9" fmla="*/ 2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39" name="Freeform 81"/>
            <p:cNvSpPr>
              <a:spLocks/>
            </p:cNvSpPr>
            <p:nvPr/>
          </p:nvSpPr>
          <p:spPr bwMode="auto">
            <a:xfrm>
              <a:off x="4080" y="1776"/>
              <a:ext cx="93" cy="100"/>
            </a:xfrm>
            <a:custGeom>
              <a:avLst/>
              <a:gdLst>
                <a:gd name="T0" fmla="*/ 0 w 106"/>
                <a:gd name="T1" fmla="*/ 16 h 106"/>
                <a:gd name="T2" fmla="*/ 5 w 106"/>
                <a:gd name="T3" fmla="*/ 0 h 106"/>
                <a:gd name="T4" fmla="*/ 11 w 106"/>
                <a:gd name="T5" fmla="*/ 18 h 106"/>
                <a:gd name="T6" fmla="*/ 4 w 106"/>
                <a:gd name="T7" fmla="*/ 42 h 106"/>
                <a:gd name="T8" fmla="*/ 0 w 106"/>
                <a:gd name="T9" fmla="*/ 16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40" name="Freeform 82"/>
            <p:cNvSpPr>
              <a:spLocks/>
            </p:cNvSpPr>
            <p:nvPr/>
          </p:nvSpPr>
          <p:spPr bwMode="auto">
            <a:xfrm flipV="1">
              <a:off x="3792" y="1776"/>
              <a:ext cx="106" cy="86"/>
            </a:xfrm>
            <a:custGeom>
              <a:avLst/>
              <a:gdLst>
                <a:gd name="T0" fmla="*/ 0 w 106"/>
                <a:gd name="T1" fmla="*/ 19 h 86"/>
                <a:gd name="T2" fmla="*/ 43 w 106"/>
                <a:gd name="T3" fmla="*/ 14 h 86"/>
                <a:gd name="T4" fmla="*/ 91 w 106"/>
                <a:gd name="T5" fmla="*/ 23 h 86"/>
                <a:gd name="T6" fmla="*/ 33 w 106"/>
                <a:gd name="T7" fmla="*/ 86 h 86"/>
                <a:gd name="T8" fmla="*/ 0 w 106"/>
                <a:gd name="T9" fmla="*/ 19 h 86"/>
                <a:gd name="T10" fmla="*/ 0 60000 65536"/>
                <a:gd name="T11" fmla="*/ 0 60000 65536"/>
                <a:gd name="T12" fmla="*/ 0 60000 65536"/>
                <a:gd name="T13" fmla="*/ 0 60000 65536"/>
                <a:gd name="T14" fmla="*/ 0 60000 65536"/>
                <a:gd name="T15" fmla="*/ 0 w 106"/>
                <a:gd name="T16" fmla="*/ 0 h 86"/>
                <a:gd name="T17" fmla="*/ 106 w 106"/>
                <a:gd name="T18" fmla="*/ 86 h 86"/>
              </a:gdLst>
              <a:ahLst/>
              <a:cxnLst>
                <a:cxn ang="T10">
                  <a:pos x="T0" y="T1"/>
                </a:cxn>
                <a:cxn ang="T11">
                  <a:pos x="T2" y="T3"/>
                </a:cxn>
                <a:cxn ang="T12">
                  <a:pos x="T4" y="T5"/>
                </a:cxn>
                <a:cxn ang="T13">
                  <a:pos x="T6" y="T7"/>
                </a:cxn>
                <a:cxn ang="T14">
                  <a:pos x="T8" y="T9"/>
                </a:cxn>
              </a:cxnLst>
              <a:rect l="T15" t="T16" r="T17" b="T18"/>
              <a:pathLst>
                <a:path w="106" h="86">
                  <a:moveTo>
                    <a:pt x="0" y="19"/>
                  </a:moveTo>
                  <a:cubicBezTo>
                    <a:pt x="13" y="0"/>
                    <a:pt x="21" y="21"/>
                    <a:pt x="43" y="14"/>
                  </a:cubicBezTo>
                  <a:cubicBezTo>
                    <a:pt x="80" y="52"/>
                    <a:pt x="62" y="6"/>
                    <a:pt x="91" y="23"/>
                  </a:cubicBezTo>
                  <a:cubicBezTo>
                    <a:pt x="106" y="82"/>
                    <a:pt x="76" y="72"/>
                    <a:pt x="33" y="86"/>
                  </a:cubicBezTo>
                  <a:cubicBezTo>
                    <a:pt x="14" y="66"/>
                    <a:pt x="12" y="44"/>
                    <a:pt x="0" y="1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41" name="Freeform 83"/>
            <p:cNvSpPr>
              <a:spLocks/>
            </p:cNvSpPr>
            <p:nvPr/>
          </p:nvSpPr>
          <p:spPr bwMode="auto">
            <a:xfrm>
              <a:off x="4202" y="1756"/>
              <a:ext cx="96" cy="92"/>
            </a:xfrm>
            <a:custGeom>
              <a:avLst/>
              <a:gdLst>
                <a:gd name="T0" fmla="*/ 0 w 106"/>
                <a:gd name="T1" fmla="*/ 4 h 106"/>
                <a:gd name="T2" fmla="*/ 9 w 106"/>
                <a:gd name="T3" fmla="*/ 0 h 106"/>
                <a:gd name="T4" fmla="*/ 19 w 106"/>
                <a:gd name="T5" fmla="*/ 4 h 106"/>
                <a:gd name="T6" fmla="*/ 6 w 106"/>
                <a:gd name="T7" fmla="*/ 11 h 106"/>
                <a:gd name="T8" fmla="*/ 0 w 106"/>
                <a:gd name="T9" fmla="*/ 4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9942" name="Freeform 84"/>
            <p:cNvSpPr>
              <a:spLocks/>
            </p:cNvSpPr>
            <p:nvPr/>
          </p:nvSpPr>
          <p:spPr bwMode="auto">
            <a:xfrm>
              <a:off x="3984" y="1728"/>
              <a:ext cx="106" cy="106"/>
            </a:xfrm>
            <a:custGeom>
              <a:avLst/>
              <a:gdLst>
                <a:gd name="T0" fmla="*/ 0 w 106"/>
                <a:gd name="T1" fmla="*/ 39 h 106"/>
                <a:gd name="T2" fmla="*/ 43 w 106"/>
                <a:gd name="T3" fmla="*/ 0 h 106"/>
                <a:gd name="T4" fmla="*/ 91 w 106"/>
                <a:gd name="T5" fmla="*/ 43 h 106"/>
                <a:gd name="T6" fmla="*/ 33 w 106"/>
                <a:gd name="T7" fmla="*/ 106 h 106"/>
                <a:gd name="T8" fmla="*/ 0 w 106"/>
                <a:gd name="T9" fmla="*/ 39 h 106"/>
                <a:gd name="T10" fmla="*/ 0 60000 65536"/>
                <a:gd name="T11" fmla="*/ 0 60000 65536"/>
                <a:gd name="T12" fmla="*/ 0 60000 65536"/>
                <a:gd name="T13" fmla="*/ 0 60000 65536"/>
                <a:gd name="T14" fmla="*/ 0 60000 65536"/>
                <a:gd name="T15" fmla="*/ 0 w 106"/>
                <a:gd name="T16" fmla="*/ 0 h 106"/>
                <a:gd name="T17" fmla="*/ 106 w 106"/>
                <a:gd name="T18" fmla="*/ 106 h 106"/>
              </a:gdLst>
              <a:ahLst/>
              <a:cxnLst>
                <a:cxn ang="T10">
                  <a:pos x="T0" y="T1"/>
                </a:cxn>
                <a:cxn ang="T11">
                  <a:pos x="T2" y="T3"/>
                </a:cxn>
                <a:cxn ang="T12">
                  <a:pos x="T4" y="T5"/>
                </a:cxn>
                <a:cxn ang="T13">
                  <a:pos x="T6" y="T7"/>
                </a:cxn>
                <a:cxn ang="T14">
                  <a:pos x="T8" y="T9"/>
                </a:cxn>
              </a:cxnLst>
              <a:rect l="T15" t="T16" r="T17" b="T18"/>
              <a:pathLst>
                <a:path w="106" h="106">
                  <a:moveTo>
                    <a:pt x="0" y="39"/>
                  </a:moveTo>
                  <a:cubicBezTo>
                    <a:pt x="13" y="20"/>
                    <a:pt x="21" y="7"/>
                    <a:pt x="43" y="0"/>
                  </a:cubicBezTo>
                  <a:cubicBezTo>
                    <a:pt x="80" y="38"/>
                    <a:pt x="62" y="26"/>
                    <a:pt x="91" y="43"/>
                  </a:cubicBezTo>
                  <a:cubicBezTo>
                    <a:pt x="106" y="102"/>
                    <a:pt x="76" y="92"/>
                    <a:pt x="33" y="106"/>
                  </a:cubicBezTo>
                  <a:cubicBezTo>
                    <a:pt x="14" y="86"/>
                    <a:pt x="12" y="64"/>
                    <a:pt x="0" y="39"/>
                  </a:cubicBezTo>
                  <a:close/>
                </a:path>
              </a:pathLst>
            </a:custGeom>
            <a:solidFill>
              <a:srgbClr val="FFCC66"/>
            </a:solidFill>
            <a:ln w="19050">
              <a:solidFill>
                <a:schemeClr val="tx1"/>
              </a:solidFill>
              <a:round/>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sp>
        <p:nvSpPr>
          <p:cNvPr id="45141" name="Text Box 85"/>
          <p:cNvSpPr txBox="1">
            <a:spLocks noChangeArrowheads="1"/>
          </p:cNvSpPr>
          <p:nvPr/>
        </p:nvSpPr>
        <p:spPr bwMode="auto">
          <a:xfrm>
            <a:off x="381000" y="7620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en-US" altLang="zh-CN"/>
              <a:t>    </a:t>
            </a:r>
            <a:r>
              <a:rPr lang="zh-CN" altLang="en-US"/>
              <a:t>闭合导体回路处在感应电场中就会产生感应电流，</a:t>
            </a:r>
            <a:br>
              <a:rPr lang="zh-CN" altLang="en-US"/>
            </a:br>
            <a:r>
              <a:rPr lang="zh-CN" altLang="en-US"/>
              <a:t>整块的金属导体放在感应电场中也会产生感应电流，且在导体内自行闭合，故称为涡流。 </a:t>
            </a:r>
          </a:p>
        </p:txBody>
      </p:sp>
      <p:sp>
        <p:nvSpPr>
          <p:cNvPr id="79878" name="TextBox 86">
            <a:hlinkClick r:id="rId2" action="ppaction://hlinkfile"/>
          </p:cNvPr>
          <p:cNvSpPr txBox="1">
            <a:spLocks noChangeArrowheads="1"/>
          </p:cNvSpPr>
          <p:nvPr/>
        </p:nvSpPr>
        <p:spPr bwMode="auto">
          <a:xfrm>
            <a:off x="1295400" y="5943600"/>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a:t>电磁感应炉</a:t>
            </a:r>
          </a:p>
        </p:txBody>
      </p:sp>
    </p:spTree>
    <p:extLst>
      <p:ext uri="{BB962C8B-B14F-4D97-AF65-F5344CB8AC3E}">
        <p14:creationId xmlns:p14="http://schemas.microsoft.com/office/powerpoint/2010/main" val="1495157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iterate type="lt">
                                    <p:tmPct val="100000"/>
                                  </p:iterate>
                                  <p:childTnLst>
                                    <p:set>
                                      <p:cBhvr>
                                        <p:cTn id="6" dur="1" fill="hold">
                                          <p:stCondLst>
                                            <p:cond delay="0"/>
                                          </p:stCondLst>
                                        </p:cTn>
                                        <p:tgtEl>
                                          <p:spTgt spid="45141"/>
                                        </p:tgtEl>
                                        <p:attrNameLst>
                                          <p:attrName>style.visibility</p:attrName>
                                        </p:attrNameLst>
                                      </p:cBhvr>
                                      <p:to>
                                        <p:strVal val="visible"/>
                                      </p:to>
                                    </p:set>
                                    <p:anim calcmode="lin" valueType="num">
                                      <p:cBhvr>
                                        <p:cTn id="7" dur="75" fill="hold"/>
                                        <p:tgtEl>
                                          <p:spTgt spid="45141"/>
                                        </p:tgtEl>
                                        <p:attrNameLst>
                                          <p:attrName>ppt_w</p:attrName>
                                        </p:attrNameLst>
                                      </p:cBhvr>
                                      <p:tavLst>
                                        <p:tav tm="0">
                                          <p:val>
                                            <p:fltVal val="0"/>
                                          </p:val>
                                        </p:tav>
                                        <p:tav tm="100000">
                                          <p:val>
                                            <p:strVal val="#ppt_w"/>
                                          </p:val>
                                        </p:tav>
                                      </p:tavLst>
                                    </p:anim>
                                    <p:anim calcmode="lin" valueType="num">
                                      <p:cBhvr>
                                        <p:cTn id="8" dur="75" fill="hold"/>
                                        <p:tgtEl>
                                          <p:spTgt spid="4514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4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13"/>
          <p:cNvSpPr>
            <a:spLocks noChangeArrowheads="1"/>
          </p:cNvSpPr>
          <p:nvPr/>
        </p:nvSpPr>
        <p:spPr bwMode="auto">
          <a:xfrm>
            <a:off x="35859" y="271039"/>
            <a:ext cx="3856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3200" dirty="0"/>
              <a:t>五、</a:t>
            </a:r>
            <a:r>
              <a:rPr lang="zh-CN" altLang="en-US" sz="3200" dirty="0">
                <a:latin typeface="Arial Unicode MS" pitchFamily="34" charset="-122"/>
              </a:rPr>
              <a:t>电子感应加速器</a:t>
            </a:r>
          </a:p>
        </p:txBody>
      </p:sp>
      <p:grpSp>
        <p:nvGrpSpPr>
          <p:cNvPr id="80900" name="Group 14"/>
          <p:cNvGrpSpPr>
            <a:grpSpLocks/>
          </p:cNvGrpSpPr>
          <p:nvPr/>
        </p:nvGrpSpPr>
        <p:grpSpPr bwMode="auto">
          <a:xfrm>
            <a:off x="6156325" y="1412875"/>
            <a:ext cx="2519363" cy="1655763"/>
            <a:chOff x="5757" y="11879"/>
            <a:chExt cx="3621" cy="2662"/>
          </a:xfrm>
        </p:grpSpPr>
        <p:grpSp>
          <p:nvGrpSpPr>
            <p:cNvPr id="80904" name="Group 33"/>
            <p:cNvGrpSpPr>
              <a:grpSpLocks/>
            </p:cNvGrpSpPr>
            <p:nvPr/>
          </p:nvGrpSpPr>
          <p:grpSpPr bwMode="auto">
            <a:xfrm>
              <a:off x="7125" y="13097"/>
              <a:ext cx="2253" cy="1340"/>
              <a:chOff x="0" y="1"/>
              <a:chExt cx="20000" cy="19998"/>
            </a:xfrm>
          </p:grpSpPr>
          <p:grpSp>
            <p:nvGrpSpPr>
              <p:cNvPr id="80923" name="Group 38"/>
              <p:cNvGrpSpPr>
                <a:grpSpLocks/>
              </p:cNvGrpSpPr>
              <p:nvPr/>
            </p:nvGrpSpPr>
            <p:grpSpPr bwMode="auto">
              <a:xfrm>
                <a:off x="186" y="3582"/>
                <a:ext cx="19628" cy="5687"/>
                <a:chOff x="0" y="0"/>
                <a:chExt cx="20000" cy="20000"/>
              </a:xfrm>
            </p:grpSpPr>
            <p:sp>
              <p:nvSpPr>
                <p:cNvPr id="80928" name="Arc 40"/>
                <p:cNvSpPr>
                  <a:spLocks/>
                </p:cNvSpPr>
                <p:nvPr/>
              </p:nvSpPr>
              <p:spPr bwMode="auto">
                <a:xfrm flipH="1" flipV="1">
                  <a:off x="0" y="0"/>
                  <a:ext cx="10321" cy="20000"/>
                </a:xfrm>
                <a:custGeom>
                  <a:avLst/>
                  <a:gdLst>
                    <a:gd name="T0" fmla="*/ 0 w 21600"/>
                    <a:gd name="T1" fmla="*/ 0 h 21600"/>
                    <a:gd name="T2" fmla="*/ 0 w 21600"/>
                    <a:gd name="T3" fmla="*/ 7356 h 21600"/>
                    <a:gd name="T4" fmla="*/ 0 w 21600"/>
                    <a:gd name="T5" fmla="*/ 73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80929" name="Arc 39"/>
                <p:cNvSpPr>
                  <a:spLocks/>
                </p:cNvSpPr>
                <p:nvPr/>
              </p:nvSpPr>
              <p:spPr bwMode="auto">
                <a:xfrm flipV="1">
                  <a:off x="9679" y="0"/>
                  <a:ext cx="10321" cy="20000"/>
                </a:xfrm>
                <a:custGeom>
                  <a:avLst/>
                  <a:gdLst>
                    <a:gd name="T0" fmla="*/ 0 w 21600"/>
                    <a:gd name="T1" fmla="*/ 0 h 21600"/>
                    <a:gd name="T2" fmla="*/ 0 w 21600"/>
                    <a:gd name="T3" fmla="*/ 7356 h 21600"/>
                    <a:gd name="T4" fmla="*/ 0 w 21600"/>
                    <a:gd name="T5" fmla="*/ 73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sp>
            <p:nvSpPr>
              <p:cNvPr id="80924" name="Arc 37"/>
              <p:cNvSpPr>
                <a:spLocks/>
              </p:cNvSpPr>
              <p:nvPr/>
            </p:nvSpPr>
            <p:spPr bwMode="auto">
              <a:xfrm flipH="1">
                <a:off x="0" y="1"/>
                <a:ext cx="2627" cy="35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80925" name="Arc 36"/>
              <p:cNvSpPr>
                <a:spLocks/>
              </p:cNvSpPr>
              <p:nvPr/>
            </p:nvSpPr>
            <p:spPr bwMode="auto">
              <a:xfrm>
                <a:off x="16813" y="1"/>
                <a:ext cx="3187" cy="32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80926" name="Line 35"/>
              <p:cNvSpPr>
                <a:spLocks noChangeShapeType="1"/>
              </p:cNvSpPr>
              <p:nvPr/>
            </p:nvSpPr>
            <p:spPr bwMode="auto">
              <a:xfrm>
                <a:off x="19804" y="3582"/>
                <a:ext cx="10" cy="14939"/>
              </a:xfrm>
              <a:prstGeom prst="line">
                <a:avLst/>
              </a:prstGeom>
              <a:noFill/>
              <a:ln w="254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80927" name="Line 34"/>
              <p:cNvSpPr>
                <a:spLocks noChangeShapeType="1"/>
              </p:cNvSpPr>
              <p:nvPr/>
            </p:nvSpPr>
            <p:spPr bwMode="auto">
              <a:xfrm>
                <a:off x="0" y="4462"/>
                <a:ext cx="10" cy="15537"/>
              </a:xfrm>
              <a:prstGeom prst="line">
                <a:avLst/>
              </a:prstGeom>
              <a:noFill/>
              <a:ln w="254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sp>
          <p:nvSpPr>
            <p:cNvPr id="80905" name="Rectangle 32"/>
            <p:cNvSpPr>
              <a:spLocks noChangeArrowheads="1"/>
            </p:cNvSpPr>
            <p:nvPr/>
          </p:nvSpPr>
          <p:spPr bwMode="auto">
            <a:xfrm>
              <a:off x="7757" y="12339"/>
              <a:ext cx="841"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2200">
                  <a:latin typeface="Arial" charset="0"/>
                </a:rPr>
                <a:t> </a:t>
              </a:r>
              <a:r>
                <a:rPr lang="en-US" altLang="zh-CN" sz="2200">
                  <a:solidFill>
                    <a:srgbClr val="0000FF"/>
                  </a:solidFill>
                  <a:latin typeface="Arial" charset="0"/>
                </a:rPr>
                <a:t>S </a:t>
              </a:r>
              <a:r>
                <a:rPr lang="en-US" altLang="zh-CN" sz="2200">
                  <a:solidFill>
                    <a:srgbClr val="0000FF"/>
                  </a:solidFill>
                  <a:sym typeface="Symbol" pitchFamily="18" charset="2"/>
                </a:rPr>
                <a:t></a:t>
              </a:r>
            </a:p>
          </p:txBody>
        </p:sp>
        <p:sp>
          <p:nvSpPr>
            <p:cNvPr id="80906" name="Rectangle 31"/>
            <p:cNvSpPr>
              <a:spLocks noChangeArrowheads="1"/>
            </p:cNvSpPr>
            <p:nvPr/>
          </p:nvSpPr>
          <p:spPr bwMode="auto">
            <a:xfrm>
              <a:off x="7957" y="13960"/>
              <a:ext cx="661"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2200">
                  <a:solidFill>
                    <a:srgbClr val="0000FF"/>
                  </a:solidFill>
                </a:rPr>
                <a:t>N</a:t>
              </a:r>
              <a:r>
                <a:rPr lang="en-US" altLang="zh-CN" sz="2200">
                  <a:solidFill>
                    <a:srgbClr val="0000FF"/>
                  </a:solidFill>
                  <a:sym typeface="Symbol" pitchFamily="18" charset="2"/>
                </a:rPr>
                <a:t></a:t>
              </a:r>
            </a:p>
          </p:txBody>
        </p:sp>
        <p:sp>
          <p:nvSpPr>
            <p:cNvPr id="80907" name="Line 30"/>
            <p:cNvSpPr>
              <a:spLocks noChangeShapeType="1"/>
            </p:cNvSpPr>
            <p:nvPr/>
          </p:nvSpPr>
          <p:spPr bwMode="auto">
            <a:xfrm>
              <a:off x="7597" y="13039"/>
              <a:ext cx="1306" cy="21"/>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80908" name="Rectangle 29"/>
            <p:cNvSpPr>
              <a:spLocks noChangeArrowheads="1"/>
            </p:cNvSpPr>
            <p:nvPr/>
          </p:nvSpPr>
          <p:spPr bwMode="auto">
            <a:xfrm>
              <a:off x="5757" y="12719"/>
              <a:ext cx="1264" cy="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1600"/>
                <a:t> </a:t>
              </a:r>
              <a:r>
                <a:rPr lang="zh-CN" altLang="en-US" sz="1600">
                  <a:solidFill>
                    <a:srgbClr val="FF00FF"/>
                  </a:solidFill>
                </a:rPr>
                <a:t>环形</a:t>
              </a:r>
              <a:endParaRPr lang="zh-CN" altLang="en-US" sz="1100"/>
            </a:p>
            <a:p>
              <a:pPr fontAlgn="auto">
                <a:spcBef>
                  <a:spcPts val="0"/>
                </a:spcBef>
                <a:spcAft>
                  <a:spcPts val="0"/>
                </a:spcAft>
              </a:pPr>
              <a:r>
                <a:rPr lang="zh-CN" altLang="en-US" sz="1600">
                  <a:solidFill>
                    <a:srgbClr val="FF00FF"/>
                  </a:solidFill>
                </a:rPr>
                <a:t>真空室</a:t>
              </a:r>
              <a:endParaRPr lang="zh-CN" altLang="en-US">
                <a:latin typeface="Arial" charset="0"/>
              </a:endParaRPr>
            </a:p>
          </p:txBody>
        </p:sp>
        <p:sp>
          <p:nvSpPr>
            <p:cNvPr id="80909" name="Line 28"/>
            <p:cNvSpPr>
              <a:spLocks noChangeShapeType="1"/>
            </p:cNvSpPr>
            <p:nvPr/>
          </p:nvSpPr>
          <p:spPr bwMode="auto">
            <a:xfrm>
              <a:off x="7557" y="13138"/>
              <a:ext cx="1306" cy="21"/>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80910" name="Oval 27"/>
            <p:cNvSpPr>
              <a:spLocks noChangeArrowheads="1"/>
            </p:cNvSpPr>
            <p:nvPr/>
          </p:nvSpPr>
          <p:spPr bwMode="auto">
            <a:xfrm>
              <a:off x="7230" y="13020"/>
              <a:ext cx="2043" cy="581"/>
            </a:xfrm>
            <a:prstGeom prst="ellipse">
              <a:avLst/>
            </a:prstGeom>
            <a:solidFill>
              <a:srgbClr val="FFFF00"/>
            </a:solidFill>
            <a:ln w="25400">
              <a:solidFill>
                <a:srgbClr val="FF00FF"/>
              </a:solidFill>
              <a:round/>
              <a:headEnd/>
              <a:tailEnd/>
            </a:ln>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80911" name="Oval 26"/>
            <p:cNvSpPr>
              <a:spLocks noChangeArrowheads="1"/>
            </p:cNvSpPr>
            <p:nvPr/>
          </p:nvSpPr>
          <p:spPr bwMode="auto">
            <a:xfrm>
              <a:off x="7525" y="13160"/>
              <a:ext cx="1432" cy="281"/>
            </a:xfrm>
            <a:prstGeom prst="ellipse">
              <a:avLst/>
            </a:prstGeom>
            <a:solidFill>
              <a:srgbClr val="FFFFFF"/>
            </a:solidFill>
            <a:ln w="25400">
              <a:solidFill>
                <a:srgbClr val="FF00FF"/>
              </a:solidFill>
              <a:round/>
              <a:headEnd/>
              <a:tailEnd/>
            </a:ln>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nvGrpSpPr>
            <p:cNvPr id="80912" name="Group 17"/>
            <p:cNvGrpSpPr>
              <a:grpSpLocks/>
            </p:cNvGrpSpPr>
            <p:nvPr/>
          </p:nvGrpSpPr>
          <p:grpSpPr bwMode="auto">
            <a:xfrm>
              <a:off x="7188" y="11879"/>
              <a:ext cx="2043" cy="1361"/>
              <a:chOff x="0" y="0"/>
              <a:chExt cx="20311" cy="20000"/>
            </a:xfrm>
          </p:grpSpPr>
          <p:grpSp>
            <p:nvGrpSpPr>
              <p:cNvPr id="80915" name="Group 21"/>
              <p:cNvGrpSpPr>
                <a:grpSpLocks/>
              </p:cNvGrpSpPr>
              <p:nvPr/>
            </p:nvGrpSpPr>
            <p:grpSpPr bwMode="auto">
              <a:xfrm>
                <a:off x="0" y="0"/>
                <a:ext cx="20311" cy="20000"/>
                <a:chOff x="0" y="0"/>
                <a:chExt cx="20311" cy="20000"/>
              </a:xfrm>
            </p:grpSpPr>
            <p:sp>
              <p:nvSpPr>
                <p:cNvPr id="80919" name="Line 25"/>
                <p:cNvSpPr>
                  <a:spLocks noChangeShapeType="1"/>
                </p:cNvSpPr>
                <p:nvPr/>
              </p:nvSpPr>
              <p:spPr bwMode="auto">
                <a:xfrm>
                  <a:off x="0" y="0"/>
                  <a:ext cx="9" cy="14711"/>
                </a:xfrm>
                <a:prstGeom prst="line">
                  <a:avLst/>
                </a:prstGeom>
                <a:noFill/>
                <a:ln w="254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80920" name="Line 24"/>
                <p:cNvSpPr>
                  <a:spLocks noChangeShapeType="1"/>
                </p:cNvSpPr>
                <p:nvPr/>
              </p:nvSpPr>
              <p:spPr bwMode="auto">
                <a:xfrm>
                  <a:off x="20302" y="0"/>
                  <a:ext cx="9" cy="13829"/>
                </a:xfrm>
                <a:prstGeom prst="line">
                  <a:avLst/>
                </a:prstGeom>
                <a:noFill/>
                <a:ln w="254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80921" name="Arc 23"/>
                <p:cNvSpPr>
                  <a:spLocks/>
                </p:cNvSpPr>
                <p:nvPr/>
              </p:nvSpPr>
              <p:spPr bwMode="auto">
                <a:xfrm flipH="1" flipV="1">
                  <a:off x="0" y="14109"/>
                  <a:ext cx="10260" cy="58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80922" name="Arc 22"/>
                <p:cNvSpPr>
                  <a:spLocks/>
                </p:cNvSpPr>
                <p:nvPr/>
              </p:nvSpPr>
              <p:spPr bwMode="auto">
                <a:xfrm flipV="1">
                  <a:off x="9832" y="14109"/>
                  <a:ext cx="10261" cy="58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sp>
            <p:nvSpPr>
              <p:cNvPr id="80916" name="Line 20"/>
              <p:cNvSpPr>
                <a:spLocks noChangeShapeType="1"/>
              </p:cNvSpPr>
              <p:nvPr/>
            </p:nvSpPr>
            <p:spPr bwMode="auto">
              <a:xfrm>
                <a:off x="5229" y="16164"/>
                <a:ext cx="10469" cy="309"/>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80917" name="Line 19"/>
              <p:cNvSpPr>
                <a:spLocks noChangeShapeType="1"/>
              </p:cNvSpPr>
              <p:nvPr/>
            </p:nvSpPr>
            <p:spPr bwMode="auto">
              <a:xfrm>
                <a:off x="7119" y="18517"/>
                <a:ext cx="7754" cy="14"/>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80918" name="Line 18"/>
              <p:cNvSpPr>
                <a:spLocks noChangeShapeType="1"/>
              </p:cNvSpPr>
              <p:nvPr/>
            </p:nvSpPr>
            <p:spPr bwMode="auto">
              <a:xfrm>
                <a:off x="3141" y="16444"/>
                <a:ext cx="3987" cy="2367"/>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sp>
          <p:nvSpPr>
            <p:cNvPr id="80913" name="Line 16"/>
            <p:cNvSpPr>
              <a:spLocks noChangeShapeType="1"/>
            </p:cNvSpPr>
            <p:nvPr/>
          </p:nvSpPr>
          <p:spPr bwMode="auto">
            <a:xfrm>
              <a:off x="7597" y="13058"/>
              <a:ext cx="1301" cy="1"/>
            </a:xfrm>
            <a:prstGeom prst="line">
              <a:avLst/>
            </a:prstGeom>
            <a:noFill/>
            <a:ln w="508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80914" name="Line 15"/>
            <p:cNvSpPr>
              <a:spLocks noChangeShapeType="1"/>
            </p:cNvSpPr>
            <p:nvPr/>
          </p:nvSpPr>
          <p:spPr bwMode="auto">
            <a:xfrm>
              <a:off x="7897" y="13157"/>
              <a:ext cx="721" cy="1"/>
            </a:xfrm>
            <a:prstGeom prst="line">
              <a:avLst/>
            </a:prstGeom>
            <a:noFill/>
            <a:ln w="508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sp>
        <p:nvSpPr>
          <p:cNvPr id="80903" name="Rectangle 49"/>
          <p:cNvSpPr>
            <a:spLocks noChangeArrowheads="1"/>
          </p:cNvSpPr>
          <p:nvPr/>
        </p:nvSpPr>
        <p:spPr bwMode="auto">
          <a:xfrm>
            <a:off x="107504" y="975334"/>
            <a:ext cx="6192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dirty="0" smtClean="0"/>
              <a:t>加速</a:t>
            </a:r>
            <a:r>
              <a:rPr lang="zh-CN" altLang="en-US" dirty="0"/>
              <a:t>原理</a:t>
            </a:r>
            <a:r>
              <a:rPr lang="zh-CN" altLang="en-US" dirty="0" smtClean="0"/>
              <a:t>：</a:t>
            </a:r>
            <a:r>
              <a:rPr lang="zh-CN" altLang="en-US" dirty="0">
                <a:solidFill>
                  <a:prstClr val="black"/>
                </a:solidFill>
              </a:rPr>
              <a:t>用感生电场加速电子</a:t>
            </a:r>
          </a:p>
          <a:p>
            <a:pPr eaLnBrk="1" fontAlgn="auto" hangingPunct="1">
              <a:spcBef>
                <a:spcPts val="0"/>
              </a:spcBef>
              <a:spcAft>
                <a:spcPts val="0"/>
              </a:spcAft>
            </a:pPr>
            <a:endParaRPr lang="zh-CN" altLang="en-US" dirty="0"/>
          </a:p>
        </p:txBody>
      </p:sp>
      <p:sp>
        <p:nvSpPr>
          <p:cNvPr id="35" name="矩形 34"/>
          <p:cNvSpPr/>
          <p:nvPr/>
        </p:nvSpPr>
        <p:spPr>
          <a:xfrm>
            <a:off x="251520" y="1705545"/>
            <a:ext cx="5760471" cy="1684244"/>
          </a:xfrm>
          <a:prstGeom prst="rect">
            <a:avLst/>
          </a:prstGeom>
        </p:spPr>
        <p:txBody>
          <a:bodyPr wrap="square">
            <a:spAutoFit/>
          </a:bodyPr>
          <a:lstStyle/>
          <a:p>
            <a:pPr algn="just" fontAlgn="auto">
              <a:lnSpc>
                <a:spcPct val="150000"/>
              </a:lnSpc>
              <a:spcBef>
                <a:spcPts val="0"/>
              </a:spcBef>
              <a:spcAft>
                <a:spcPts val="0"/>
              </a:spcAft>
            </a:pPr>
            <a:r>
              <a:rPr lang="zh-CN" altLang="en-US" sz="2400" b="0" dirty="0">
                <a:solidFill>
                  <a:prstClr val="black"/>
                </a:solidFill>
                <a:latin typeface="Calibri"/>
                <a:ea typeface="宋体"/>
              </a:rPr>
              <a:t>加速器的种类：静电加速器、电子回旋加速器、电子感应加速器、同步辐射加速器……等等</a:t>
            </a:r>
            <a:r>
              <a:rPr lang="zh-CN" altLang="en-US" sz="2400" b="0" dirty="0">
                <a:solidFill>
                  <a:srgbClr val="000000"/>
                </a:solidFill>
                <a:latin typeface="Calibri"/>
                <a:ea typeface="宋体"/>
              </a:rPr>
              <a:t>。</a:t>
            </a:r>
            <a:endParaRPr lang="zh-CN" altLang="en-US" sz="2400" b="0" dirty="0">
              <a:solidFill>
                <a:prstClr val="black"/>
              </a:solidFill>
              <a:latin typeface="Calibri"/>
              <a:ea typeface="宋体"/>
            </a:endParaRPr>
          </a:p>
        </p:txBody>
      </p:sp>
      <p:sp>
        <p:nvSpPr>
          <p:cNvPr id="36" name="矩形 35"/>
          <p:cNvSpPr/>
          <p:nvPr/>
        </p:nvSpPr>
        <p:spPr>
          <a:xfrm>
            <a:off x="223283" y="3861048"/>
            <a:ext cx="8712968" cy="1216743"/>
          </a:xfrm>
          <a:prstGeom prst="rect">
            <a:avLst/>
          </a:prstGeom>
        </p:spPr>
        <p:txBody>
          <a:bodyPr wrap="square">
            <a:spAutoFit/>
          </a:bodyPr>
          <a:lstStyle/>
          <a:p>
            <a:pPr algn="just" fontAlgn="auto">
              <a:lnSpc>
                <a:spcPct val="150000"/>
              </a:lnSpc>
              <a:spcBef>
                <a:spcPts val="0"/>
              </a:spcBef>
              <a:spcAft>
                <a:spcPts val="0"/>
              </a:spcAft>
            </a:pPr>
            <a:r>
              <a:rPr lang="zh-CN" altLang="en-US" sz="2600" b="0" dirty="0">
                <a:solidFill>
                  <a:prstClr val="black"/>
                </a:solidFill>
                <a:latin typeface="Calibri"/>
                <a:ea typeface="宋体"/>
              </a:rPr>
              <a:t>加速器的用途：</a:t>
            </a:r>
            <a:r>
              <a:rPr lang="zh-CN" altLang="en-US" sz="2600" b="0" dirty="0">
                <a:solidFill>
                  <a:srgbClr val="000000"/>
                </a:solidFill>
                <a:latin typeface="Calibri"/>
                <a:ea typeface="宋体"/>
              </a:rPr>
              <a:t>核物理的研究，用加速电子轰击各种靶，发出穿透力很强的</a:t>
            </a:r>
            <a:r>
              <a:rPr lang="zh-CN" altLang="en-US" sz="2600" b="0" dirty="0" smtClean="0">
                <a:solidFill>
                  <a:srgbClr val="000000"/>
                </a:solidFill>
                <a:latin typeface="Calibri"/>
                <a:ea typeface="宋体"/>
              </a:rPr>
              <a:t>电磁辐射。工业</a:t>
            </a:r>
            <a:r>
              <a:rPr lang="zh-CN" altLang="en-US" sz="2600" b="0" dirty="0">
                <a:solidFill>
                  <a:srgbClr val="000000"/>
                </a:solidFill>
                <a:latin typeface="Calibri"/>
                <a:ea typeface="宋体"/>
              </a:rPr>
              <a:t>探伤或医疗癌症。</a:t>
            </a:r>
          </a:p>
        </p:txBody>
      </p:sp>
    </p:spTree>
    <p:extLst>
      <p:ext uri="{BB962C8B-B14F-4D97-AF65-F5344CB8AC3E}">
        <p14:creationId xmlns:p14="http://schemas.microsoft.com/office/powerpoint/2010/main" val="27900947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7504" y="1052736"/>
            <a:ext cx="8569325" cy="609600"/>
          </a:xfrm>
        </p:spPr>
        <p:txBody>
          <a:bodyPr>
            <a:normAutofit/>
          </a:bodyPr>
          <a:lstStyle/>
          <a:p>
            <a:pPr algn="l" eaLnBrk="1" hangingPunct="1">
              <a:defRPr/>
            </a:pPr>
            <a:r>
              <a:rPr lang="zh-CN" altLang="en-US" sz="2600" b="1" dirty="0" smtClean="0">
                <a:solidFill>
                  <a:schemeClr val="tx1"/>
                </a:solidFill>
              </a:rPr>
              <a:t>一、互感现象、互感系数、互感电动势</a:t>
            </a:r>
          </a:p>
        </p:txBody>
      </p:sp>
      <p:sp>
        <p:nvSpPr>
          <p:cNvPr id="61443" name="Text Box 3"/>
          <p:cNvSpPr txBox="1">
            <a:spLocks noChangeArrowheads="1"/>
          </p:cNvSpPr>
          <p:nvPr/>
        </p:nvSpPr>
        <p:spPr bwMode="auto">
          <a:xfrm>
            <a:off x="224276" y="1807800"/>
            <a:ext cx="8659688"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fontAlgn="auto" hangingPunct="1">
              <a:lnSpc>
                <a:spcPct val="110000"/>
              </a:lnSpc>
              <a:spcBef>
                <a:spcPct val="50000"/>
              </a:spcBef>
              <a:spcAft>
                <a:spcPts val="0"/>
              </a:spcAft>
            </a:pPr>
            <a:r>
              <a:rPr kumimoji="1" lang="zh-CN" altLang="en-US" sz="2400" dirty="0" smtClean="0"/>
              <a:t>由于</a:t>
            </a:r>
            <a:r>
              <a:rPr kumimoji="1" lang="zh-CN" altLang="en-US" sz="2400" dirty="0"/>
              <a:t>一个线圈中的电流发生变化而在其邻近线圈上引起感应电流的现象称为</a:t>
            </a:r>
            <a:r>
              <a:rPr kumimoji="1" lang="zh-CN" altLang="en-US" sz="2400" dirty="0">
                <a:solidFill>
                  <a:srgbClr val="FF0000"/>
                </a:solidFill>
              </a:rPr>
              <a:t>互感现象</a:t>
            </a:r>
            <a:r>
              <a:rPr kumimoji="1" lang="zh-CN" altLang="en-US" sz="2400" dirty="0"/>
              <a:t>，在互感现象中产生的电动势为</a:t>
            </a:r>
            <a:r>
              <a:rPr kumimoji="1" lang="zh-CN" altLang="en-US" sz="2400" dirty="0">
                <a:solidFill>
                  <a:srgbClr val="FF0000"/>
                </a:solidFill>
              </a:rPr>
              <a:t>互感电动势</a:t>
            </a:r>
            <a:r>
              <a:rPr kumimoji="1" lang="zh-CN" altLang="en-US" sz="2400" dirty="0"/>
              <a:t>。</a:t>
            </a:r>
          </a:p>
        </p:txBody>
      </p:sp>
      <p:sp>
        <p:nvSpPr>
          <p:cNvPr id="61444" name="Text Box 4"/>
          <p:cNvSpPr txBox="1">
            <a:spLocks noChangeArrowheads="1"/>
          </p:cNvSpPr>
          <p:nvPr/>
        </p:nvSpPr>
        <p:spPr bwMode="auto">
          <a:xfrm>
            <a:off x="4161417" y="2946301"/>
            <a:ext cx="4689884"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fontAlgn="auto" hangingPunct="1">
              <a:lnSpc>
                <a:spcPct val="120000"/>
              </a:lnSpc>
              <a:spcBef>
                <a:spcPct val="50000"/>
              </a:spcBef>
              <a:spcAft>
                <a:spcPts val="0"/>
              </a:spcAft>
            </a:pPr>
            <a:r>
              <a:rPr kumimoji="1" lang="zh-CN" altLang="en-US" sz="2400" dirty="0" smtClean="0"/>
              <a:t>设</a:t>
            </a:r>
            <a:r>
              <a:rPr kumimoji="1" lang="zh-CN" altLang="en-US" sz="2400" dirty="0"/>
              <a:t>由</a:t>
            </a:r>
            <a:r>
              <a:rPr kumimoji="1" lang="en-US" altLang="zh-CN" sz="2400" dirty="0"/>
              <a:t>I</a:t>
            </a:r>
            <a:r>
              <a:rPr kumimoji="1" lang="en-US" altLang="zh-CN" sz="2400" baseline="-25000" dirty="0"/>
              <a:t>1</a:t>
            </a:r>
            <a:r>
              <a:rPr kumimoji="1" lang="zh-CN" altLang="en-US" sz="2400" dirty="0"/>
              <a:t>产生的、通过线圈</a:t>
            </a:r>
            <a:r>
              <a:rPr kumimoji="1" lang="en-US" altLang="zh-CN" sz="2400" dirty="0"/>
              <a:t>2</a:t>
            </a:r>
            <a:r>
              <a:rPr kumimoji="1" lang="zh-CN" altLang="en-US" sz="2400" dirty="0"/>
              <a:t>的磁通量为 </a:t>
            </a:r>
            <a:r>
              <a:rPr kumimoji="1" lang="zh-CN" altLang="en-US" sz="2400" dirty="0">
                <a:sym typeface="Symbol" pitchFamily="18" charset="2"/>
              </a:rPr>
              <a:t> </a:t>
            </a:r>
            <a:r>
              <a:rPr kumimoji="1" lang="en-US" altLang="zh-CN" sz="2400" baseline="-25000" dirty="0"/>
              <a:t>21</a:t>
            </a:r>
            <a:r>
              <a:rPr kumimoji="1" lang="zh-CN" altLang="en-US" sz="2400" dirty="0"/>
              <a:t>，由</a:t>
            </a:r>
            <a:r>
              <a:rPr kumimoji="1" lang="en-US" altLang="zh-CN" sz="2400" dirty="0"/>
              <a:t>I</a:t>
            </a:r>
            <a:r>
              <a:rPr kumimoji="1" lang="en-US" altLang="zh-CN" sz="2400" baseline="-25000" dirty="0"/>
              <a:t>2</a:t>
            </a:r>
            <a:r>
              <a:rPr kumimoji="1" lang="zh-CN" altLang="en-US" sz="2400" dirty="0"/>
              <a:t>产生的、通过线圈</a:t>
            </a:r>
            <a:r>
              <a:rPr kumimoji="1" lang="en-US" altLang="zh-CN" sz="2400" dirty="0"/>
              <a:t>1</a:t>
            </a:r>
            <a:r>
              <a:rPr kumimoji="1" lang="zh-CN" altLang="en-US" sz="2400" dirty="0"/>
              <a:t>的磁通量为</a:t>
            </a:r>
            <a:r>
              <a:rPr kumimoji="1" lang="zh-CN" altLang="en-US" sz="2400" dirty="0">
                <a:sym typeface="Symbol" pitchFamily="18" charset="2"/>
              </a:rPr>
              <a:t> </a:t>
            </a:r>
            <a:r>
              <a:rPr kumimoji="1" lang="en-US" altLang="zh-CN" sz="2400" baseline="-25000" dirty="0"/>
              <a:t>12  </a:t>
            </a:r>
            <a:r>
              <a:rPr kumimoji="1" lang="zh-CN" altLang="en-US" sz="2400" dirty="0"/>
              <a:t>则</a:t>
            </a:r>
          </a:p>
        </p:txBody>
      </p:sp>
      <p:graphicFrame>
        <p:nvGraphicFramePr>
          <p:cNvPr id="61445" name="Object 5"/>
          <p:cNvGraphicFramePr>
            <a:graphicFrameLocks noChangeAspect="1"/>
          </p:cNvGraphicFramePr>
          <p:nvPr>
            <p:extLst>
              <p:ext uri="{D42A27DB-BD31-4B8C-83A1-F6EECF244321}">
                <p14:modId xmlns:p14="http://schemas.microsoft.com/office/powerpoint/2010/main" val="1356707242"/>
              </p:ext>
            </p:extLst>
          </p:nvPr>
        </p:nvGraphicFramePr>
        <p:xfrm>
          <a:off x="4527335" y="4667588"/>
          <a:ext cx="1638022" cy="495183"/>
        </p:xfrm>
        <a:graphic>
          <a:graphicData uri="http://schemas.openxmlformats.org/presentationml/2006/ole">
            <mc:AlternateContent xmlns:mc="http://schemas.openxmlformats.org/markup-compatibility/2006">
              <mc:Choice xmlns:v="urn:schemas-microsoft-com:vml" Requires="v">
                <p:oleObj spid="_x0000_s74780" name="公式" r:id="rId3" imgW="710891" imgH="215806" progId="Equation.3">
                  <p:embed/>
                </p:oleObj>
              </mc:Choice>
              <mc:Fallback>
                <p:oleObj name="公式" r:id="rId3" imgW="710891" imgH="215806"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335" y="4667588"/>
                        <a:ext cx="1638022" cy="495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899592" y="2829859"/>
            <a:ext cx="3215303" cy="2636142"/>
            <a:chOff x="576" y="1118"/>
            <a:chExt cx="2784" cy="2457"/>
          </a:xfrm>
        </p:grpSpPr>
        <p:sp>
          <p:nvSpPr>
            <p:cNvPr id="38921" name="Arc 7"/>
            <p:cNvSpPr>
              <a:spLocks/>
            </p:cNvSpPr>
            <p:nvPr/>
          </p:nvSpPr>
          <p:spPr bwMode="auto">
            <a:xfrm flipH="1" flipV="1">
              <a:off x="624" y="1248"/>
              <a:ext cx="1109" cy="811"/>
            </a:xfrm>
            <a:custGeom>
              <a:avLst/>
              <a:gdLst>
                <a:gd name="T0" fmla="*/ 0 w 11339"/>
                <a:gd name="T1" fmla="*/ 0 h 20255"/>
                <a:gd name="T2" fmla="*/ 0 w 11339"/>
                <a:gd name="T3" fmla="*/ 0 h 20255"/>
                <a:gd name="T4" fmla="*/ 0 w 11339"/>
                <a:gd name="T5" fmla="*/ 0 h 20255"/>
                <a:gd name="T6" fmla="*/ 0 60000 65536"/>
                <a:gd name="T7" fmla="*/ 0 60000 65536"/>
                <a:gd name="T8" fmla="*/ 0 60000 65536"/>
                <a:gd name="T9" fmla="*/ 0 w 11339"/>
                <a:gd name="T10" fmla="*/ 0 h 20255"/>
                <a:gd name="T11" fmla="*/ 11339 w 11339"/>
                <a:gd name="T12" fmla="*/ 20255 h 20255"/>
              </a:gdLst>
              <a:ahLst/>
              <a:cxnLst>
                <a:cxn ang="T6">
                  <a:pos x="T0" y="T1"/>
                </a:cxn>
                <a:cxn ang="T7">
                  <a:pos x="T2" y="T3"/>
                </a:cxn>
                <a:cxn ang="T8">
                  <a:pos x="T4" y="T5"/>
                </a:cxn>
              </a:cxnLst>
              <a:rect l="T9" t="T10" r="T11" b="T12"/>
              <a:pathLst>
                <a:path w="11339" h="20255" fill="none" extrusionOk="0">
                  <a:moveTo>
                    <a:pt x="7502" y="0"/>
                  </a:moveTo>
                  <a:cubicBezTo>
                    <a:pt x="8840" y="495"/>
                    <a:pt x="10125" y="1121"/>
                    <a:pt x="11338" y="1870"/>
                  </a:cubicBezTo>
                </a:path>
                <a:path w="11339" h="20255" stroke="0" extrusionOk="0">
                  <a:moveTo>
                    <a:pt x="7502" y="0"/>
                  </a:moveTo>
                  <a:cubicBezTo>
                    <a:pt x="8840" y="495"/>
                    <a:pt x="10125" y="1121"/>
                    <a:pt x="11338" y="1870"/>
                  </a:cubicBezTo>
                  <a:lnTo>
                    <a:pt x="0" y="20255"/>
                  </a:lnTo>
                  <a:close/>
                </a:path>
              </a:pathLst>
            </a:cu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22" name="Arc 8"/>
            <p:cNvSpPr>
              <a:spLocks/>
            </p:cNvSpPr>
            <p:nvPr/>
          </p:nvSpPr>
          <p:spPr bwMode="auto">
            <a:xfrm flipV="1">
              <a:off x="1028" y="1185"/>
              <a:ext cx="1092" cy="913"/>
            </a:xfrm>
            <a:custGeom>
              <a:avLst/>
              <a:gdLst>
                <a:gd name="T0" fmla="*/ 0 w 16606"/>
                <a:gd name="T1" fmla="*/ 0 h 21600"/>
                <a:gd name="T2" fmla="*/ 0 w 16606"/>
                <a:gd name="T3" fmla="*/ 0 h 21600"/>
                <a:gd name="T4" fmla="*/ 0 w 16606"/>
                <a:gd name="T5" fmla="*/ 0 h 21600"/>
                <a:gd name="T6" fmla="*/ 0 60000 65536"/>
                <a:gd name="T7" fmla="*/ 0 60000 65536"/>
                <a:gd name="T8" fmla="*/ 0 60000 65536"/>
                <a:gd name="T9" fmla="*/ 0 w 16606"/>
                <a:gd name="T10" fmla="*/ 0 h 21600"/>
                <a:gd name="T11" fmla="*/ 16606 w 16606"/>
                <a:gd name="T12" fmla="*/ 21600 h 21600"/>
              </a:gdLst>
              <a:ahLst/>
              <a:cxnLst>
                <a:cxn ang="T6">
                  <a:pos x="T0" y="T1"/>
                </a:cxn>
                <a:cxn ang="T7">
                  <a:pos x="T2" y="T3"/>
                </a:cxn>
                <a:cxn ang="T8">
                  <a:pos x="T4" y="T5"/>
                </a:cxn>
              </a:cxnLst>
              <a:rect l="T9" t="T10" r="T11" b="T12"/>
              <a:pathLst>
                <a:path w="16606" h="21600" fill="none" extrusionOk="0">
                  <a:moveTo>
                    <a:pt x="0" y="669"/>
                  </a:moveTo>
                  <a:cubicBezTo>
                    <a:pt x="1743" y="224"/>
                    <a:pt x="3536" y="-1"/>
                    <a:pt x="5336" y="0"/>
                  </a:cubicBezTo>
                  <a:cubicBezTo>
                    <a:pt x="9313" y="0"/>
                    <a:pt x="13213" y="1098"/>
                    <a:pt x="16605" y="3173"/>
                  </a:cubicBezTo>
                </a:path>
                <a:path w="16606" h="21600" stroke="0" extrusionOk="0">
                  <a:moveTo>
                    <a:pt x="0" y="669"/>
                  </a:moveTo>
                  <a:cubicBezTo>
                    <a:pt x="1743" y="224"/>
                    <a:pt x="3536" y="-1"/>
                    <a:pt x="5336" y="0"/>
                  </a:cubicBezTo>
                  <a:cubicBezTo>
                    <a:pt x="9313" y="0"/>
                    <a:pt x="13213" y="1098"/>
                    <a:pt x="16605" y="3173"/>
                  </a:cubicBezTo>
                  <a:lnTo>
                    <a:pt x="5336" y="21600"/>
                  </a:lnTo>
                  <a:close/>
                </a:path>
              </a:pathLst>
            </a:cu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23" name="Arc 9"/>
            <p:cNvSpPr>
              <a:spLocks/>
            </p:cNvSpPr>
            <p:nvPr/>
          </p:nvSpPr>
          <p:spPr bwMode="auto">
            <a:xfrm flipV="1">
              <a:off x="1593" y="1118"/>
              <a:ext cx="1228" cy="834"/>
            </a:xfrm>
            <a:custGeom>
              <a:avLst/>
              <a:gdLst>
                <a:gd name="T0" fmla="*/ 0 w 18672"/>
                <a:gd name="T1" fmla="*/ 0 h 19723"/>
                <a:gd name="T2" fmla="*/ 0 w 18672"/>
                <a:gd name="T3" fmla="*/ 0 h 19723"/>
                <a:gd name="T4" fmla="*/ 0 w 18672"/>
                <a:gd name="T5" fmla="*/ 0 h 19723"/>
                <a:gd name="T6" fmla="*/ 0 60000 65536"/>
                <a:gd name="T7" fmla="*/ 0 60000 65536"/>
                <a:gd name="T8" fmla="*/ 0 60000 65536"/>
                <a:gd name="T9" fmla="*/ 0 w 18672"/>
                <a:gd name="T10" fmla="*/ 0 h 19723"/>
                <a:gd name="T11" fmla="*/ 18672 w 18672"/>
                <a:gd name="T12" fmla="*/ 19723 h 19723"/>
              </a:gdLst>
              <a:ahLst/>
              <a:cxnLst>
                <a:cxn ang="T6">
                  <a:pos x="T0" y="T1"/>
                </a:cxn>
                <a:cxn ang="T7">
                  <a:pos x="T2" y="T3"/>
                </a:cxn>
                <a:cxn ang="T8">
                  <a:pos x="T4" y="T5"/>
                </a:cxn>
              </a:cxnLst>
              <a:rect l="T9" t="T10" r="T11" b="T12"/>
              <a:pathLst>
                <a:path w="18672" h="19723" fill="none" extrusionOk="0">
                  <a:moveTo>
                    <a:pt x="8807" y="-1"/>
                  </a:moveTo>
                  <a:cubicBezTo>
                    <a:pt x="12943" y="1847"/>
                    <a:pt x="16394" y="4948"/>
                    <a:pt x="18672" y="8864"/>
                  </a:cubicBezTo>
                </a:path>
                <a:path w="18672" h="19723" stroke="0" extrusionOk="0">
                  <a:moveTo>
                    <a:pt x="8807" y="-1"/>
                  </a:moveTo>
                  <a:cubicBezTo>
                    <a:pt x="12943" y="1847"/>
                    <a:pt x="16394" y="4948"/>
                    <a:pt x="18672" y="8864"/>
                  </a:cubicBezTo>
                  <a:lnTo>
                    <a:pt x="0" y="19723"/>
                  </a:lnTo>
                  <a:close/>
                </a:path>
              </a:pathLst>
            </a:custGeom>
            <a:noFill/>
            <a:ln w="19050">
              <a:solidFill>
                <a:schemeClr val="accent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24" name="Arc 10"/>
            <p:cNvSpPr>
              <a:spLocks/>
            </p:cNvSpPr>
            <p:nvPr/>
          </p:nvSpPr>
          <p:spPr bwMode="auto">
            <a:xfrm flipH="1" flipV="1">
              <a:off x="672" y="1200"/>
              <a:ext cx="1333" cy="678"/>
            </a:xfrm>
            <a:custGeom>
              <a:avLst/>
              <a:gdLst>
                <a:gd name="T0" fmla="*/ 0 w 18672"/>
                <a:gd name="T1" fmla="*/ 0 h 17341"/>
                <a:gd name="T2" fmla="*/ 0 w 18672"/>
                <a:gd name="T3" fmla="*/ 0 h 17341"/>
                <a:gd name="T4" fmla="*/ 0 w 18672"/>
                <a:gd name="T5" fmla="*/ 0 h 17341"/>
                <a:gd name="T6" fmla="*/ 0 60000 65536"/>
                <a:gd name="T7" fmla="*/ 0 60000 65536"/>
                <a:gd name="T8" fmla="*/ 0 60000 65536"/>
                <a:gd name="T9" fmla="*/ 0 w 18672"/>
                <a:gd name="T10" fmla="*/ 0 h 17341"/>
                <a:gd name="T11" fmla="*/ 18672 w 18672"/>
                <a:gd name="T12" fmla="*/ 17341 h 17341"/>
              </a:gdLst>
              <a:ahLst/>
              <a:cxnLst>
                <a:cxn ang="T6">
                  <a:pos x="T0" y="T1"/>
                </a:cxn>
                <a:cxn ang="T7">
                  <a:pos x="T2" y="T3"/>
                </a:cxn>
                <a:cxn ang="T8">
                  <a:pos x="T4" y="T5"/>
                </a:cxn>
              </a:cxnLst>
              <a:rect l="T9" t="T10" r="T11" b="T12"/>
              <a:pathLst>
                <a:path w="18672" h="17341" fill="none" extrusionOk="0">
                  <a:moveTo>
                    <a:pt x="12878" y="-1"/>
                  </a:moveTo>
                  <a:cubicBezTo>
                    <a:pt x="15229" y="1745"/>
                    <a:pt x="17200" y="3951"/>
                    <a:pt x="18672" y="6482"/>
                  </a:cubicBezTo>
                </a:path>
                <a:path w="18672" h="17341" stroke="0" extrusionOk="0">
                  <a:moveTo>
                    <a:pt x="12878" y="-1"/>
                  </a:moveTo>
                  <a:cubicBezTo>
                    <a:pt x="15229" y="1745"/>
                    <a:pt x="17200" y="3951"/>
                    <a:pt x="18672" y="6482"/>
                  </a:cubicBezTo>
                  <a:lnTo>
                    <a:pt x="0" y="17341"/>
                  </a:lnTo>
                  <a:close/>
                </a:path>
              </a:pathLst>
            </a:custGeom>
            <a:noFill/>
            <a:ln w="1905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nvGrpSpPr>
            <p:cNvPr id="38925" name="Group 11"/>
            <p:cNvGrpSpPr>
              <a:grpSpLocks/>
            </p:cNvGrpSpPr>
            <p:nvPr/>
          </p:nvGrpSpPr>
          <p:grpSpPr bwMode="auto">
            <a:xfrm>
              <a:off x="576" y="1575"/>
              <a:ext cx="2784" cy="2000"/>
              <a:chOff x="576" y="1575"/>
              <a:chExt cx="2784" cy="2000"/>
            </a:xfrm>
          </p:grpSpPr>
          <p:sp>
            <p:nvSpPr>
              <p:cNvPr id="38927" name="Arc 12"/>
              <p:cNvSpPr>
                <a:spLocks/>
              </p:cNvSpPr>
              <p:nvPr/>
            </p:nvSpPr>
            <p:spPr bwMode="auto">
              <a:xfrm>
                <a:off x="2114" y="1635"/>
                <a:ext cx="529" cy="135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7" y="21026"/>
                    </a:moveTo>
                    <a:cubicBezTo>
                      <a:pt x="318" y="9324"/>
                      <a:pt x="9893" y="-1"/>
                      <a:pt x="21600" y="0"/>
                    </a:cubicBezTo>
                    <a:cubicBezTo>
                      <a:pt x="33529" y="0"/>
                      <a:pt x="43200" y="9670"/>
                      <a:pt x="43200" y="21600"/>
                    </a:cubicBezTo>
                    <a:cubicBezTo>
                      <a:pt x="43200" y="33529"/>
                      <a:pt x="33529" y="43200"/>
                      <a:pt x="21600" y="43200"/>
                    </a:cubicBezTo>
                    <a:cubicBezTo>
                      <a:pt x="9670" y="43200"/>
                      <a:pt x="0" y="33529"/>
                      <a:pt x="0" y="21600"/>
                    </a:cubicBezTo>
                    <a:cubicBezTo>
                      <a:pt x="-1" y="21491"/>
                      <a:pt x="0" y="21383"/>
                      <a:pt x="2" y="21275"/>
                    </a:cubicBezTo>
                  </a:path>
                  <a:path w="43200" h="43200" stroke="0" extrusionOk="0">
                    <a:moveTo>
                      <a:pt x="7" y="21026"/>
                    </a:moveTo>
                    <a:cubicBezTo>
                      <a:pt x="318" y="9324"/>
                      <a:pt x="9893" y="-1"/>
                      <a:pt x="21600" y="0"/>
                    </a:cubicBezTo>
                    <a:cubicBezTo>
                      <a:pt x="33529" y="0"/>
                      <a:pt x="43200" y="9670"/>
                      <a:pt x="43200" y="21600"/>
                    </a:cubicBezTo>
                    <a:cubicBezTo>
                      <a:pt x="43200" y="33529"/>
                      <a:pt x="33529" y="43200"/>
                      <a:pt x="21600" y="43200"/>
                    </a:cubicBezTo>
                    <a:cubicBezTo>
                      <a:pt x="9670" y="43200"/>
                      <a:pt x="0" y="33529"/>
                      <a:pt x="0" y="21600"/>
                    </a:cubicBezTo>
                    <a:cubicBezTo>
                      <a:pt x="-1" y="21491"/>
                      <a:pt x="0" y="21383"/>
                      <a:pt x="2" y="21275"/>
                    </a:cubicBezTo>
                    <a:lnTo>
                      <a:pt x="21600" y="21600"/>
                    </a:lnTo>
                    <a:close/>
                  </a:path>
                </a:pathLst>
              </a:custGeom>
              <a:noFill/>
              <a:ln w="28575">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28" name="Text Box 13"/>
              <p:cNvSpPr txBox="1">
                <a:spLocks noChangeArrowheads="1"/>
              </p:cNvSpPr>
              <p:nvPr/>
            </p:nvSpPr>
            <p:spPr bwMode="auto">
              <a:xfrm>
                <a:off x="2448" y="29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i="1">
                    <a:solidFill>
                      <a:srgbClr val="FF0000"/>
                    </a:solidFill>
                  </a:rPr>
                  <a:t>I</a:t>
                </a:r>
                <a:r>
                  <a:rPr kumimoji="1" lang="en-US" altLang="zh-CN" sz="2400" baseline="-25000">
                    <a:solidFill>
                      <a:srgbClr val="FF0000"/>
                    </a:solidFill>
                  </a:rPr>
                  <a:t>2</a:t>
                </a:r>
                <a:endParaRPr kumimoji="1" lang="en-US" altLang="zh-CN" sz="2400"/>
              </a:p>
            </p:txBody>
          </p:sp>
          <p:sp>
            <p:nvSpPr>
              <p:cNvPr id="38929" name="Arc 14"/>
              <p:cNvSpPr>
                <a:spLocks/>
              </p:cNvSpPr>
              <p:nvPr/>
            </p:nvSpPr>
            <p:spPr bwMode="auto">
              <a:xfrm flipV="1">
                <a:off x="972" y="1824"/>
                <a:ext cx="469" cy="105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02" y="19494"/>
                    </a:moveTo>
                    <a:cubicBezTo>
                      <a:pt x="1185" y="8433"/>
                      <a:pt x="10485" y="-1"/>
                      <a:pt x="21600" y="0"/>
                    </a:cubicBezTo>
                    <a:cubicBezTo>
                      <a:pt x="33529" y="0"/>
                      <a:pt x="43200" y="9670"/>
                      <a:pt x="43200" y="21600"/>
                    </a:cubicBezTo>
                    <a:cubicBezTo>
                      <a:pt x="43200" y="33529"/>
                      <a:pt x="33529" y="43200"/>
                      <a:pt x="21600" y="43200"/>
                    </a:cubicBezTo>
                    <a:cubicBezTo>
                      <a:pt x="9670" y="43200"/>
                      <a:pt x="0" y="33529"/>
                      <a:pt x="0" y="21600"/>
                    </a:cubicBezTo>
                    <a:cubicBezTo>
                      <a:pt x="-1" y="21014"/>
                      <a:pt x="23" y="20429"/>
                      <a:pt x="71" y="19846"/>
                    </a:cubicBezTo>
                  </a:path>
                  <a:path w="43200" h="43200" stroke="0" extrusionOk="0">
                    <a:moveTo>
                      <a:pt x="102" y="19494"/>
                    </a:moveTo>
                    <a:cubicBezTo>
                      <a:pt x="1185" y="8433"/>
                      <a:pt x="10485" y="-1"/>
                      <a:pt x="21600" y="0"/>
                    </a:cubicBezTo>
                    <a:cubicBezTo>
                      <a:pt x="33529" y="0"/>
                      <a:pt x="43200" y="9670"/>
                      <a:pt x="43200" y="21600"/>
                    </a:cubicBezTo>
                    <a:cubicBezTo>
                      <a:pt x="43200" y="33529"/>
                      <a:pt x="33529" y="43200"/>
                      <a:pt x="21600" y="43200"/>
                    </a:cubicBezTo>
                    <a:cubicBezTo>
                      <a:pt x="9670" y="43200"/>
                      <a:pt x="0" y="33529"/>
                      <a:pt x="0" y="21600"/>
                    </a:cubicBezTo>
                    <a:cubicBezTo>
                      <a:pt x="-1" y="21014"/>
                      <a:pt x="23" y="20429"/>
                      <a:pt x="71" y="19846"/>
                    </a:cubicBezTo>
                    <a:lnTo>
                      <a:pt x="21600" y="21600"/>
                    </a:lnTo>
                    <a:close/>
                  </a:path>
                </a:pathLst>
              </a:custGeom>
              <a:noFill/>
              <a:ln w="28575">
                <a:solidFill>
                  <a:srgbClr val="00CC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30" name="Line 15"/>
              <p:cNvSpPr>
                <a:spLocks noChangeShapeType="1"/>
              </p:cNvSpPr>
              <p:nvPr/>
            </p:nvSpPr>
            <p:spPr bwMode="auto">
              <a:xfrm>
                <a:off x="576" y="2352"/>
                <a:ext cx="336" cy="0"/>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8931" name="Line 16"/>
              <p:cNvSpPr>
                <a:spLocks noChangeShapeType="1"/>
              </p:cNvSpPr>
              <p:nvPr/>
            </p:nvSpPr>
            <p:spPr bwMode="auto">
              <a:xfrm>
                <a:off x="1008" y="2352"/>
                <a:ext cx="1056" cy="0"/>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8932" name="Line 17"/>
              <p:cNvSpPr>
                <a:spLocks noChangeShapeType="1"/>
              </p:cNvSpPr>
              <p:nvPr/>
            </p:nvSpPr>
            <p:spPr bwMode="auto">
              <a:xfrm>
                <a:off x="2160" y="2352"/>
                <a:ext cx="1200" cy="0"/>
              </a:xfrm>
              <a:prstGeom prst="line">
                <a:avLst/>
              </a:prstGeom>
              <a:noFill/>
              <a:ln w="19050">
                <a:solidFill>
                  <a:schemeClr val="accent2"/>
                </a:solidFill>
                <a:round/>
                <a:headEnd/>
                <a:tailEnd type="stealth"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8933" name="Text Box 18"/>
              <p:cNvSpPr txBox="1">
                <a:spLocks noChangeArrowheads="1"/>
              </p:cNvSpPr>
              <p:nvPr/>
            </p:nvSpPr>
            <p:spPr bwMode="auto">
              <a:xfrm>
                <a:off x="1104" y="28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i="1">
                    <a:solidFill>
                      <a:prstClr val="black"/>
                    </a:solidFill>
                  </a:rPr>
                  <a:t>I</a:t>
                </a:r>
                <a:r>
                  <a:rPr kumimoji="1" lang="en-US" altLang="zh-CN" sz="2400" baseline="-25000">
                    <a:solidFill>
                      <a:prstClr val="black"/>
                    </a:solidFill>
                  </a:rPr>
                  <a:t>1</a:t>
                </a:r>
                <a:endParaRPr kumimoji="1" lang="en-US" altLang="zh-CN" sz="2400">
                  <a:solidFill>
                    <a:prstClr val="black"/>
                  </a:solidFill>
                </a:endParaRPr>
              </a:p>
            </p:txBody>
          </p:sp>
          <p:grpSp>
            <p:nvGrpSpPr>
              <p:cNvPr id="38934" name="Group 19"/>
              <p:cNvGrpSpPr>
                <a:grpSpLocks/>
              </p:cNvGrpSpPr>
              <p:nvPr/>
            </p:nvGrpSpPr>
            <p:grpSpPr bwMode="auto">
              <a:xfrm>
                <a:off x="616" y="2594"/>
                <a:ext cx="2230" cy="981"/>
                <a:chOff x="616" y="2594"/>
                <a:chExt cx="2230" cy="981"/>
              </a:xfrm>
            </p:grpSpPr>
            <p:sp>
              <p:nvSpPr>
                <p:cNvPr id="38942" name="Arc 20"/>
                <p:cNvSpPr>
                  <a:spLocks/>
                </p:cNvSpPr>
                <p:nvPr/>
              </p:nvSpPr>
              <p:spPr bwMode="auto">
                <a:xfrm>
                  <a:off x="1058" y="2594"/>
                  <a:ext cx="1092" cy="913"/>
                </a:xfrm>
                <a:custGeom>
                  <a:avLst/>
                  <a:gdLst>
                    <a:gd name="T0" fmla="*/ 0 w 16606"/>
                    <a:gd name="T1" fmla="*/ 0 h 21600"/>
                    <a:gd name="T2" fmla="*/ 0 w 16606"/>
                    <a:gd name="T3" fmla="*/ 0 h 21600"/>
                    <a:gd name="T4" fmla="*/ 0 w 16606"/>
                    <a:gd name="T5" fmla="*/ 0 h 21600"/>
                    <a:gd name="T6" fmla="*/ 0 60000 65536"/>
                    <a:gd name="T7" fmla="*/ 0 60000 65536"/>
                    <a:gd name="T8" fmla="*/ 0 60000 65536"/>
                    <a:gd name="T9" fmla="*/ 0 w 16606"/>
                    <a:gd name="T10" fmla="*/ 0 h 21600"/>
                    <a:gd name="T11" fmla="*/ 16606 w 16606"/>
                    <a:gd name="T12" fmla="*/ 21600 h 21600"/>
                  </a:gdLst>
                  <a:ahLst/>
                  <a:cxnLst>
                    <a:cxn ang="T6">
                      <a:pos x="T0" y="T1"/>
                    </a:cxn>
                    <a:cxn ang="T7">
                      <a:pos x="T2" y="T3"/>
                    </a:cxn>
                    <a:cxn ang="T8">
                      <a:pos x="T4" y="T5"/>
                    </a:cxn>
                  </a:cxnLst>
                  <a:rect l="T9" t="T10" r="T11" b="T12"/>
                  <a:pathLst>
                    <a:path w="16606" h="21600" fill="none" extrusionOk="0">
                      <a:moveTo>
                        <a:pt x="0" y="669"/>
                      </a:moveTo>
                      <a:cubicBezTo>
                        <a:pt x="1743" y="224"/>
                        <a:pt x="3536" y="-1"/>
                        <a:pt x="5336" y="0"/>
                      </a:cubicBezTo>
                      <a:cubicBezTo>
                        <a:pt x="9313" y="0"/>
                        <a:pt x="13213" y="1098"/>
                        <a:pt x="16605" y="3173"/>
                      </a:cubicBezTo>
                    </a:path>
                    <a:path w="16606" h="21600" stroke="0" extrusionOk="0">
                      <a:moveTo>
                        <a:pt x="0" y="669"/>
                      </a:moveTo>
                      <a:cubicBezTo>
                        <a:pt x="1743" y="224"/>
                        <a:pt x="3536" y="-1"/>
                        <a:pt x="5336" y="0"/>
                      </a:cubicBezTo>
                      <a:cubicBezTo>
                        <a:pt x="9313" y="0"/>
                        <a:pt x="13213" y="1098"/>
                        <a:pt x="16605" y="3173"/>
                      </a:cubicBezTo>
                      <a:lnTo>
                        <a:pt x="5336" y="21600"/>
                      </a:lnTo>
                      <a:close/>
                    </a:path>
                  </a:pathLst>
                </a:cu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43" name="Arc 21"/>
                <p:cNvSpPr>
                  <a:spLocks/>
                </p:cNvSpPr>
                <p:nvPr/>
              </p:nvSpPr>
              <p:spPr bwMode="auto">
                <a:xfrm flipH="1">
                  <a:off x="616" y="2619"/>
                  <a:ext cx="1109" cy="811"/>
                </a:xfrm>
                <a:custGeom>
                  <a:avLst/>
                  <a:gdLst>
                    <a:gd name="T0" fmla="*/ 0 w 11339"/>
                    <a:gd name="T1" fmla="*/ 0 h 20255"/>
                    <a:gd name="T2" fmla="*/ 0 w 11339"/>
                    <a:gd name="T3" fmla="*/ 0 h 20255"/>
                    <a:gd name="T4" fmla="*/ 0 w 11339"/>
                    <a:gd name="T5" fmla="*/ 0 h 20255"/>
                    <a:gd name="T6" fmla="*/ 0 60000 65536"/>
                    <a:gd name="T7" fmla="*/ 0 60000 65536"/>
                    <a:gd name="T8" fmla="*/ 0 60000 65536"/>
                    <a:gd name="T9" fmla="*/ 0 w 11339"/>
                    <a:gd name="T10" fmla="*/ 0 h 20255"/>
                    <a:gd name="T11" fmla="*/ 11339 w 11339"/>
                    <a:gd name="T12" fmla="*/ 20255 h 20255"/>
                  </a:gdLst>
                  <a:ahLst/>
                  <a:cxnLst>
                    <a:cxn ang="T6">
                      <a:pos x="T0" y="T1"/>
                    </a:cxn>
                    <a:cxn ang="T7">
                      <a:pos x="T2" y="T3"/>
                    </a:cxn>
                    <a:cxn ang="T8">
                      <a:pos x="T4" y="T5"/>
                    </a:cxn>
                  </a:cxnLst>
                  <a:rect l="T9" t="T10" r="T11" b="T12"/>
                  <a:pathLst>
                    <a:path w="11339" h="20255" fill="none" extrusionOk="0">
                      <a:moveTo>
                        <a:pt x="7502" y="0"/>
                      </a:moveTo>
                      <a:cubicBezTo>
                        <a:pt x="8840" y="495"/>
                        <a:pt x="10125" y="1121"/>
                        <a:pt x="11338" y="1870"/>
                      </a:cubicBezTo>
                    </a:path>
                    <a:path w="11339" h="20255" stroke="0" extrusionOk="0">
                      <a:moveTo>
                        <a:pt x="7502" y="0"/>
                      </a:moveTo>
                      <a:cubicBezTo>
                        <a:pt x="8840" y="495"/>
                        <a:pt x="10125" y="1121"/>
                        <a:pt x="11338" y="1870"/>
                      </a:cubicBezTo>
                      <a:lnTo>
                        <a:pt x="0" y="20255"/>
                      </a:lnTo>
                      <a:close/>
                    </a:path>
                  </a:pathLst>
                </a:cu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44" name="Arc 22"/>
                <p:cNvSpPr>
                  <a:spLocks/>
                </p:cNvSpPr>
                <p:nvPr/>
              </p:nvSpPr>
              <p:spPr bwMode="auto">
                <a:xfrm>
                  <a:off x="1618" y="2741"/>
                  <a:ext cx="1228" cy="834"/>
                </a:xfrm>
                <a:custGeom>
                  <a:avLst/>
                  <a:gdLst>
                    <a:gd name="T0" fmla="*/ 0 w 18672"/>
                    <a:gd name="T1" fmla="*/ 0 h 19723"/>
                    <a:gd name="T2" fmla="*/ 0 w 18672"/>
                    <a:gd name="T3" fmla="*/ 0 h 19723"/>
                    <a:gd name="T4" fmla="*/ 0 w 18672"/>
                    <a:gd name="T5" fmla="*/ 0 h 19723"/>
                    <a:gd name="T6" fmla="*/ 0 60000 65536"/>
                    <a:gd name="T7" fmla="*/ 0 60000 65536"/>
                    <a:gd name="T8" fmla="*/ 0 60000 65536"/>
                    <a:gd name="T9" fmla="*/ 0 w 18672"/>
                    <a:gd name="T10" fmla="*/ 0 h 19723"/>
                    <a:gd name="T11" fmla="*/ 18672 w 18672"/>
                    <a:gd name="T12" fmla="*/ 19723 h 19723"/>
                  </a:gdLst>
                  <a:ahLst/>
                  <a:cxnLst>
                    <a:cxn ang="T6">
                      <a:pos x="T0" y="T1"/>
                    </a:cxn>
                    <a:cxn ang="T7">
                      <a:pos x="T2" y="T3"/>
                    </a:cxn>
                    <a:cxn ang="T8">
                      <a:pos x="T4" y="T5"/>
                    </a:cxn>
                  </a:cxnLst>
                  <a:rect l="T9" t="T10" r="T11" b="T12"/>
                  <a:pathLst>
                    <a:path w="18672" h="19723" fill="none" extrusionOk="0">
                      <a:moveTo>
                        <a:pt x="8807" y="-1"/>
                      </a:moveTo>
                      <a:cubicBezTo>
                        <a:pt x="12943" y="1847"/>
                        <a:pt x="16394" y="4948"/>
                        <a:pt x="18672" y="8864"/>
                      </a:cubicBezTo>
                    </a:path>
                    <a:path w="18672" h="19723" stroke="0" extrusionOk="0">
                      <a:moveTo>
                        <a:pt x="8807" y="-1"/>
                      </a:moveTo>
                      <a:cubicBezTo>
                        <a:pt x="12943" y="1847"/>
                        <a:pt x="16394" y="4948"/>
                        <a:pt x="18672" y="8864"/>
                      </a:cubicBezTo>
                      <a:lnTo>
                        <a:pt x="0" y="19723"/>
                      </a:lnTo>
                      <a:close/>
                    </a:path>
                  </a:pathLst>
                </a:custGeom>
                <a:noFill/>
                <a:ln w="19050">
                  <a:solidFill>
                    <a:schemeClr val="accent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sp>
            <p:nvSpPr>
              <p:cNvPr id="38935" name="Line 23"/>
              <p:cNvSpPr>
                <a:spLocks noChangeShapeType="1"/>
              </p:cNvSpPr>
              <p:nvPr/>
            </p:nvSpPr>
            <p:spPr bwMode="auto">
              <a:xfrm flipH="1">
                <a:off x="576" y="2400"/>
                <a:ext cx="336" cy="0"/>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8936" name="Line 24"/>
              <p:cNvSpPr>
                <a:spLocks noChangeShapeType="1"/>
              </p:cNvSpPr>
              <p:nvPr/>
            </p:nvSpPr>
            <p:spPr bwMode="auto">
              <a:xfrm>
                <a:off x="1008" y="2400"/>
                <a:ext cx="105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8937" name="Line 25"/>
              <p:cNvSpPr>
                <a:spLocks noChangeShapeType="1"/>
              </p:cNvSpPr>
              <p:nvPr/>
            </p:nvSpPr>
            <p:spPr bwMode="auto">
              <a:xfrm>
                <a:off x="2160" y="2400"/>
                <a:ext cx="12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38938" name="Arc 26"/>
              <p:cNvSpPr>
                <a:spLocks/>
              </p:cNvSpPr>
              <p:nvPr/>
            </p:nvSpPr>
            <p:spPr bwMode="auto">
              <a:xfrm flipH="1">
                <a:off x="1104" y="2642"/>
                <a:ext cx="1200" cy="478"/>
              </a:xfrm>
              <a:custGeom>
                <a:avLst/>
                <a:gdLst>
                  <a:gd name="T0" fmla="*/ 0 w 16413"/>
                  <a:gd name="T1" fmla="*/ 0 h 21459"/>
                  <a:gd name="T2" fmla="*/ 0 w 16413"/>
                  <a:gd name="T3" fmla="*/ 0 h 21459"/>
                  <a:gd name="T4" fmla="*/ 0 w 16413"/>
                  <a:gd name="T5" fmla="*/ 0 h 21459"/>
                  <a:gd name="T6" fmla="*/ 0 60000 65536"/>
                  <a:gd name="T7" fmla="*/ 0 60000 65536"/>
                  <a:gd name="T8" fmla="*/ 0 60000 65536"/>
                  <a:gd name="T9" fmla="*/ 0 w 16413"/>
                  <a:gd name="T10" fmla="*/ 0 h 21459"/>
                  <a:gd name="T11" fmla="*/ 16413 w 16413"/>
                  <a:gd name="T12" fmla="*/ 21459 h 21459"/>
                </a:gdLst>
                <a:ahLst/>
                <a:cxnLst>
                  <a:cxn ang="T6">
                    <a:pos x="T0" y="T1"/>
                  </a:cxn>
                  <a:cxn ang="T7">
                    <a:pos x="T2" y="T3"/>
                  </a:cxn>
                  <a:cxn ang="T8">
                    <a:pos x="T4" y="T5"/>
                  </a:cxn>
                </a:cxnLst>
                <a:rect l="T9" t="T10" r="T11" b="T12"/>
                <a:pathLst>
                  <a:path w="16413" h="21459" fill="none" extrusionOk="0">
                    <a:moveTo>
                      <a:pt x="2465" y="0"/>
                    </a:moveTo>
                    <a:cubicBezTo>
                      <a:pt x="7884" y="622"/>
                      <a:pt x="12867" y="3272"/>
                      <a:pt x="16412" y="7417"/>
                    </a:cubicBezTo>
                  </a:path>
                  <a:path w="16413" h="21459" stroke="0" extrusionOk="0">
                    <a:moveTo>
                      <a:pt x="2465" y="0"/>
                    </a:moveTo>
                    <a:cubicBezTo>
                      <a:pt x="7884" y="622"/>
                      <a:pt x="12867" y="3272"/>
                      <a:pt x="16412" y="7417"/>
                    </a:cubicBezTo>
                    <a:lnTo>
                      <a:pt x="0" y="21459"/>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39" name="Arc 27"/>
              <p:cNvSpPr>
                <a:spLocks/>
              </p:cNvSpPr>
              <p:nvPr/>
            </p:nvSpPr>
            <p:spPr bwMode="auto">
              <a:xfrm>
                <a:off x="2171" y="2641"/>
                <a:ext cx="890" cy="865"/>
              </a:xfrm>
              <a:custGeom>
                <a:avLst/>
                <a:gdLst>
                  <a:gd name="T0" fmla="*/ 0 w 13265"/>
                  <a:gd name="T1" fmla="*/ 0 h 21600"/>
                  <a:gd name="T2" fmla="*/ 0 w 13265"/>
                  <a:gd name="T3" fmla="*/ 0 h 21600"/>
                  <a:gd name="T4" fmla="*/ 0 w 13265"/>
                  <a:gd name="T5" fmla="*/ 0 h 21600"/>
                  <a:gd name="T6" fmla="*/ 0 60000 65536"/>
                  <a:gd name="T7" fmla="*/ 0 60000 65536"/>
                  <a:gd name="T8" fmla="*/ 0 60000 65536"/>
                  <a:gd name="T9" fmla="*/ 0 w 13265"/>
                  <a:gd name="T10" fmla="*/ 0 h 21600"/>
                  <a:gd name="T11" fmla="*/ 13265 w 13265"/>
                  <a:gd name="T12" fmla="*/ 21600 h 21600"/>
                </a:gdLst>
                <a:ahLst/>
                <a:cxnLst>
                  <a:cxn ang="T6">
                    <a:pos x="T0" y="T1"/>
                  </a:cxn>
                  <a:cxn ang="T7">
                    <a:pos x="T2" y="T3"/>
                  </a:cxn>
                  <a:cxn ang="T8">
                    <a:pos x="T4" y="T5"/>
                  </a:cxn>
                </a:cxnLst>
                <a:rect l="T9" t="T10" r="T11" b="T12"/>
                <a:pathLst>
                  <a:path w="13265" h="21600" fill="none" extrusionOk="0">
                    <a:moveTo>
                      <a:pt x="-1" y="199"/>
                    </a:moveTo>
                    <a:cubicBezTo>
                      <a:pt x="971" y="66"/>
                      <a:pt x="1950" y="-1"/>
                      <a:pt x="2931" y="0"/>
                    </a:cubicBezTo>
                    <a:cubicBezTo>
                      <a:pt x="6541" y="0"/>
                      <a:pt x="10094" y="905"/>
                      <a:pt x="13265" y="2632"/>
                    </a:cubicBezTo>
                  </a:path>
                  <a:path w="13265" h="21600" stroke="0" extrusionOk="0">
                    <a:moveTo>
                      <a:pt x="-1" y="199"/>
                    </a:moveTo>
                    <a:cubicBezTo>
                      <a:pt x="971" y="66"/>
                      <a:pt x="1950" y="-1"/>
                      <a:pt x="2931" y="0"/>
                    </a:cubicBezTo>
                    <a:cubicBezTo>
                      <a:pt x="6541" y="0"/>
                      <a:pt x="10094" y="905"/>
                      <a:pt x="13265" y="2632"/>
                    </a:cubicBezTo>
                    <a:lnTo>
                      <a:pt x="2931" y="2160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40" name="Arc 28"/>
              <p:cNvSpPr>
                <a:spLocks/>
              </p:cNvSpPr>
              <p:nvPr/>
            </p:nvSpPr>
            <p:spPr bwMode="auto">
              <a:xfrm flipH="1">
                <a:off x="647" y="2822"/>
                <a:ext cx="1333" cy="678"/>
              </a:xfrm>
              <a:custGeom>
                <a:avLst/>
                <a:gdLst>
                  <a:gd name="T0" fmla="*/ 0 w 18672"/>
                  <a:gd name="T1" fmla="*/ 0 h 17341"/>
                  <a:gd name="T2" fmla="*/ 0 w 18672"/>
                  <a:gd name="T3" fmla="*/ 0 h 17341"/>
                  <a:gd name="T4" fmla="*/ 0 w 18672"/>
                  <a:gd name="T5" fmla="*/ 0 h 17341"/>
                  <a:gd name="T6" fmla="*/ 0 60000 65536"/>
                  <a:gd name="T7" fmla="*/ 0 60000 65536"/>
                  <a:gd name="T8" fmla="*/ 0 60000 65536"/>
                  <a:gd name="T9" fmla="*/ 0 w 18672"/>
                  <a:gd name="T10" fmla="*/ 0 h 17341"/>
                  <a:gd name="T11" fmla="*/ 18672 w 18672"/>
                  <a:gd name="T12" fmla="*/ 17341 h 17341"/>
                </a:gdLst>
                <a:ahLst/>
                <a:cxnLst>
                  <a:cxn ang="T6">
                    <a:pos x="T0" y="T1"/>
                  </a:cxn>
                  <a:cxn ang="T7">
                    <a:pos x="T2" y="T3"/>
                  </a:cxn>
                  <a:cxn ang="T8">
                    <a:pos x="T4" y="T5"/>
                  </a:cxn>
                </a:cxnLst>
                <a:rect l="T9" t="T10" r="T11" b="T12"/>
                <a:pathLst>
                  <a:path w="18672" h="17341" fill="none" extrusionOk="0">
                    <a:moveTo>
                      <a:pt x="12878" y="-1"/>
                    </a:moveTo>
                    <a:cubicBezTo>
                      <a:pt x="15229" y="1745"/>
                      <a:pt x="17200" y="3951"/>
                      <a:pt x="18672" y="6482"/>
                    </a:cubicBezTo>
                  </a:path>
                  <a:path w="18672" h="17341" stroke="0" extrusionOk="0">
                    <a:moveTo>
                      <a:pt x="12878" y="-1"/>
                    </a:moveTo>
                    <a:cubicBezTo>
                      <a:pt x="15229" y="1745"/>
                      <a:pt x="17200" y="3951"/>
                      <a:pt x="18672" y="6482"/>
                    </a:cubicBezTo>
                    <a:lnTo>
                      <a:pt x="0" y="17341"/>
                    </a:lnTo>
                    <a:close/>
                  </a:path>
                </a:pathLst>
              </a:custGeom>
              <a:noFill/>
              <a:ln w="1905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38941" name="Arc 29"/>
              <p:cNvSpPr>
                <a:spLocks/>
              </p:cNvSpPr>
              <p:nvPr/>
            </p:nvSpPr>
            <p:spPr bwMode="auto">
              <a:xfrm flipH="1" flipV="1">
                <a:off x="1109" y="1575"/>
                <a:ext cx="1200" cy="478"/>
              </a:xfrm>
              <a:custGeom>
                <a:avLst/>
                <a:gdLst>
                  <a:gd name="T0" fmla="*/ 0 w 16413"/>
                  <a:gd name="T1" fmla="*/ 0 h 21459"/>
                  <a:gd name="T2" fmla="*/ 0 w 16413"/>
                  <a:gd name="T3" fmla="*/ 0 h 21459"/>
                  <a:gd name="T4" fmla="*/ 0 w 16413"/>
                  <a:gd name="T5" fmla="*/ 0 h 21459"/>
                  <a:gd name="T6" fmla="*/ 0 60000 65536"/>
                  <a:gd name="T7" fmla="*/ 0 60000 65536"/>
                  <a:gd name="T8" fmla="*/ 0 60000 65536"/>
                  <a:gd name="T9" fmla="*/ 0 w 16413"/>
                  <a:gd name="T10" fmla="*/ 0 h 21459"/>
                  <a:gd name="T11" fmla="*/ 16413 w 16413"/>
                  <a:gd name="T12" fmla="*/ 21459 h 21459"/>
                </a:gdLst>
                <a:ahLst/>
                <a:cxnLst>
                  <a:cxn ang="T6">
                    <a:pos x="T0" y="T1"/>
                  </a:cxn>
                  <a:cxn ang="T7">
                    <a:pos x="T2" y="T3"/>
                  </a:cxn>
                  <a:cxn ang="T8">
                    <a:pos x="T4" y="T5"/>
                  </a:cxn>
                </a:cxnLst>
                <a:rect l="T9" t="T10" r="T11" b="T12"/>
                <a:pathLst>
                  <a:path w="16413" h="21459" fill="none" extrusionOk="0">
                    <a:moveTo>
                      <a:pt x="2465" y="0"/>
                    </a:moveTo>
                    <a:cubicBezTo>
                      <a:pt x="7884" y="622"/>
                      <a:pt x="12867" y="3272"/>
                      <a:pt x="16412" y="7417"/>
                    </a:cubicBezTo>
                  </a:path>
                  <a:path w="16413" h="21459" stroke="0" extrusionOk="0">
                    <a:moveTo>
                      <a:pt x="2465" y="0"/>
                    </a:moveTo>
                    <a:cubicBezTo>
                      <a:pt x="7884" y="622"/>
                      <a:pt x="12867" y="3272"/>
                      <a:pt x="16412" y="7417"/>
                    </a:cubicBezTo>
                    <a:lnTo>
                      <a:pt x="0" y="21459"/>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sp>
          <p:nvSpPr>
            <p:cNvPr id="38926" name="Arc 30"/>
            <p:cNvSpPr>
              <a:spLocks/>
            </p:cNvSpPr>
            <p:nvPr/>
          </p:nvSpPr>
          <p:spPr bwMode="auto">
            <a:xfrm flipV="1">
              <a:off x="2170" y="1190"/>
              <a:ext cx="890" cy="865"/>
            </a:xfrm>
            <a:custGeom>
              <a:avLst/>
              <a:gdLst>
                <a:gd name="T0" fmla="*/ 0 w 13265"/>
                <a:gd name="T1" fmla="*/ 0 h 21600"/>
                <a:gd name="T2" fmla="*/ 0 w 13265"/>
                <a:gd name="T3" fmla="*/ 0 h 21600"/>
                <a:gd name="T4" fmla="*/ 0 w 13265"/>
                <a:gd name="T5" fmla="*/ 0 h 21600"/>
                <a:gd name="T6" fmla="*/ 0 60000 65536"/>
                <a:gd name="T7" fmla="*/ 0 60000 65536"/>
                <a:gd name="T8" fmla="*/ 0 60000 65536"/>
                <a:gd name="T9" fmla="*/ 0 w 13265"/>
                <a:gd name="T10" fmla="*/ 0 h 21600"/>
                <a:gd name="T11" fmla="*/ 13265 w 13265"/>
                <a:gd name="T12" fmla="*/ 21600 h 21600"/>
              </a:gdLst>
              <a:ahLst/>
              <a:cxnLst>
                <a:cxn ang="T6">
                  <a:pos x="T0" y="T1"/>
                </a:cxn>
                <a:cxn ang="T7">
                  <a:pos x="T2" y="T3"/>
                </a:cxn>
                <a:cxn ang="T8">
                  <a:pos x="T4" y="T5"/>
                </a:cxn>
              </a:cxnLst>
              <a:rect l="T9" t="T10" r="T11" b="T12"/>
              <a:pathLst>
                <a:path w="13265" h="21600" fill="none" extrusionOk="0">
                  <a:moveTo>
                    <a:pt x="-1" y="199"/>
                  </a:moveTo>
                  <a:cubicBezTo>
                    <a:pt x="971" y="66"/>
                    <a:pt x="1950" y="-1"/>
                    <a:pt x="2931" y="0"/>
                  </a:cubicBezTo>
                  <a:cubicBezTo>
                    <a:pt x="6541" y="0"/>
                    <a:pt x="10094" y="905"/>
                    <a:pt x="13265" y="2632"/>
                  </a:cubicBezTo>
                </a:path>
                <a:path w="13265" h="21600" stroke="0" extrusionOk="0">
                  <a:moveTo>
                    <a:pt x="-1" y="199"/>
                  </a:moveTo>
                  <a:cubicBezTo>
                    <a:pt x="971" y="66"/>
                    <a:pt x="1950" y="-1"/>
                    <a:pt x="2931" y="0"/>
                  </a:cubicBezTo>
                  <a:cubicBezTo>
                    <a:pt x="6541" y="0"/>
                    <a:pt x="10094" y="905"/>
                    <a:pt x="13265" y="2632"/>
                  </a:cubicBezTo>
                  <a:lnTo>
                    <a:pt x="2931" y="2160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graphicFrame>
        <p:nvGraphicFramePr>
          <p:cNvPr id="61471" name="Object 31"/>
          <p:cNvGraphicFramePr>
            <a:graphicFrameLocks noChangeAspect="1"/>
          </p:cNvGraphicFramePr>
          <p:nvPr>
            <p:extLst>
              <p:ext uri="{D42A27DB-BD31-4B8C-83A1-F6EECF244321}">
                <p14:modId xmlns:p14="http://schemas.microsoft.com/office/powerpoint/2010/main" val="30973033"/>
              </p:ext>
            </p:extLst>
          </p:nvPr>
        </p:nvGraphicFramePr>
        <p:xfrm>
          <a:off x="6486295" y="4620174"/>
          <a:ext cx="1728192" cy="510377"/>
        </p:xfrm>
        <a:graphic>
          <a:graphicData uri="http://schemas.openxmlformats.org/presentationml/2006/ole">
            <mc:AlternateContent xmlns:mc="http://schemas.openxmlformats.org/markup-compatibility/2006">
              <mc:Choice xmlns:v="urn:schemas-microsoft-com:vml" Requires="v">
                <p:oleObj spid="_x0000_s74781" name="公式" r:id="rId5" imgW="723586" imgH="215806" progId="Equation.3">
                  <p:embed/>
                </p:oleObj>
              </mc:Choice>
              <mc:Fallback>
                <p:oleObj name="公式" r:id="rId5" imgW="723586" imgH="215806"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6295" y="4620174"/>
                        <a:ext cx="1728192" cy="510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Text Box 32"/>
          <p:cNvSpPr txBox="1">
            <a:spLocks noChangeArrowheads="1"/>
          </p:cNvSpPr>
          <p:nvPr/>
        </p:nvSpPr>
        <p:spPr bwMode="auto">
          <a:xfrm>
            <a:off x="-17880" y="188639"/>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fontAlgn="auto" hangingPunct="1">
              <a:spcBef>
                <a:spcPct val="50000"/>
              </a:spcBef>
              <a:spcAft>
                <a:spcPts val="0"/>
              </a:spcAft>
            </a:pPr>
            <a:r>
              <a:rPr kumimoji="1" lang="en-US" altLang="zh-CN" dirty="0">
                <a:solidFill>
                  <a:prstClr val="black"/>
                </a:solidFill>
                <a:ea typeface="楷体_GB2312" pitchFamily="49" charset="-122"/>
              </a:rPr>
              <a:t>§4</a:t>
            </a:r>
            <a:r>
              <a:rPr kumimoji="1" lang="en-US" altLang="zh-CN" dirty="0">
                <a:solidFill>
                  <a:prstClr val="black"/>
                </a:solidFill>
              </a:rPr>
              <a:t>  </a:t>
            </a:r>
            <a:r>
              <a:rPr kumimoji="1" lang="zh-CN" altLang="en-US" dirty="0">
                <a:solidFill>
                  <a:prstClr val="black"/>
                </a:solidFill>
              </a:rPr>
              <a:t>自感和互感</a:t>
            </a:r>
          </a:p>
        </p:txBody>
      </p:sp>
      <p:sp>
        <p:nvSpPr>
          <p:cNvPr id="33" name="Text Box 2"/>
          <p:cNvSpPr txBox="1">
            <a:spLocks noChangeArrowheads="1"/>
          </p:cNvSpPr>
          <p:nvPr/>
        </p:nvSpPr>
        <p:spPr bwMode="auto">
          <a:xfrm>
            <a:off x="224276" y="5466001"/>
            <a:ext cx="86596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eaLnBrk="1" fontAlgn="auto" hangingPunct="1">
              <a:lnSpc>
                <a:spcPct val="150000"/>
              </a:lnSpc>
              <a:spcBef>
                <a:spcPct val="50000"/>
              </a:spcBef>
              <a:spcAft>
                <a:spcPts val="0"/>
              </a:spcAft>
            </a:pPr>
            <a:r>
              <a:rPr kumimoji="1" lang="zh-CN" altLang="en-US" sz="2400" dirty="0" smtClean="0"/>
              <a:t>比例</a:t>
            </a:r>
            <a:r>
              <a:rPr kumimoji="1" lang="zh-CN" altLang="en-US" sz="2400" dirty="0"/>
              <a:t>系数</a:t>
            </a:r>
            <a:r>
              <a:rPr kumimoji="1" lang="en-US" altLang="zh-CN" sz="2400" i="1" dirty="0"/>
              <a:t>M</a:t>
            </a:r>
            <a:r>
              <a:rPr kumimoji="1" lang="en-US" altLang="zh-CN" sz="2400" baseline="-25000" dirty="0"/>
              <a:t>21</a:t>
            </a:r>
            <a:r>
              <a:rPr kumimoji="1" lang="zh-CN" altLang="en-US" sz="2400" dirty="0"/>
              <a:t>和</a:t>
            </a:r>
            <a:r>
              <a:rPr kumimoji="1" lang="en-US" altLang="zh-CN" sz="2400" i="1" dirty="0"/>
              <a:t>M</a:t>
            </a:r>
            <a:r>
              <a:rPr kumimoji="1" lang="en-US" altLang="zh-CN" sz="2400" baseline="-25000" dirty="0"/>
              <a:t>12</a:t>
            </a:r>
            <a:r>
              <a:rPr kumimoji="1" lang="zh-CN" altLang="en-US" sz="2400" dirty="0"/>
              <a:t>称为两个线圈的</a:t>
            </a:r>
            <a:r>
              <a:rPr kumimoji="1" lang="zh-CN" altLang="en-US" sz="2400" dirty="0">
                <a:solidFill>
                  <a:srgbClr val="FF0000"/>
                </a:solidFill>
              </a:rPr>
              <a:t>互感系数，</a:t>
            </a:r>
            <a:r>
              <a:rPr kumimoji="1" lang="zh-CN" altLang="en-US" sz="2400" dirty="0"/>
              <a:t>与两个线圈的几何形状、相对位置及周围的磁介质有关。</a:t>
            </a:r>
            <a:endParaRPr kumimoji="1" lang="zh-CN" altLang="en-US" sz="2400" baseline="-25000" dirty="0"/>
          </a:p>
        </p:txBody>
      </p:sp>
    </p:spTree>
    <p:extLst>
      <p:ext uri="{BB962C8B-B14F-4D97-AF65-F5344CB8AC3E}">
        <p14:creationId xmlns:p14="http://schemas.microsoft.com/office/powerpoint/2010/main" val="9584785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43"/>
                                        </p:tgtEl>
                                        <p:attrNameLst>
                                          <p:attrName>style.visibility</p:attrName>
                                        </p:attrNameLst>
                                      </p:cBhvr>
                                      <p:to>
                                        <p:strVal val="visible"/>
                                      </p:to>
                                    </p:set>
                                    <p:animEffect transition="in" filter="blinds(horizontal)">
                                      <p:cBhvr>
                                        <p:cTn id="10" dur="500"/>
                                        <p:tgtEl>
                                          <p:spTgt spid="614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1444"/>
                                        </p:tgtEl>
                                        <p:attrNameLst>
                                          <p:attrName>style.visibility</p:attrName>
                                        </p:attrNameLst>
                                      </p:cBhvr>
                                      <p:to>
                                        <p:strVal val="visible"/>
                                      </p:to>
                                    </p:set>
                                    <p:animEffect transition="in" filter="blinds(horizontal)">
                                      <p:cBhvr>
                                        <p:cTn id="20" dur="500"/>
                                        <p:tgtEl>
                                          <p:spTgt spid="614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1445"/>
                                        </p:tgtEl>
                                        <p:attrNameLst>
                                          <p:attrName>style.visibility</p:attrName>
                                        </p:attrNameLst>
                                      </p:cBhvr>
                                      <p:to>
                                        <p:strVal val="visible"/>
                                      </p:to>
                                    </p:set>
                                    <p:animEffect transition="in" filter="blinds(horizontal)">
                                      <p:cBhvr>
                                        <p:cTn id="25" dur="500"/>
                                        <p:tgtEl>
                                          <p:spTgt spid="61445"/>
                                        </p:tgtEl>
                                      </p:cBhvr>
                                    </p:animEffect>
                                  </p:childTnLst>
                                </p:cTn>
                              </p:par>
                              <p:par>
                                <p:cTn id="26" presetID="3" presetClass="entr" presetSubtype="10" fill="hold" nodeType="withEffect">
                                  <p:stCondLst>
                                    <p:cond delay="0"/>
                                  </p:stCondLst>
                                  <p:childTnLst>
                                    <p:set>
                                      <p:cBhvr>
                                        <p:cTn id="27" dur="1" fill="hold">
                                          <p:stCondLst>
                                            <p:cond delay="0"/>
                                          </p:stCondLst>
                                        </p:cTn>
                                        <p:tgtEl>
                                          <p:spTgt spid="61471"/>
                                        </p:tgtEl>
                                        <p:attrNameLst>
                                          <p:attrName>style.visibility</p:attrName>
                                        </p:attrNameLst>
                                      </p:cBhvr>
                                      <p:to>
                                        <p:strVal val="visible"/>
                                      </p:to>
                                    </p:set>
                                    <p:animEffect transition="in" filter="blinds(horizontal)">
                                      <p:cBhvr>
                                        <p:cTn id="28" dur="500"/>
                                        <p:tgtEl>
                                          <p:spTgt spid="6147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p:bldP spid="61444" grpId="0"/>
      <p:bldP spid="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Text Box 6"/>
          <p:cNvSpPr txBox="1">
            <a:spLocks noChangeArrowheads="1"/>
          </p:cNvSpPr>
          <p:nvPr/>
        </p:nvSpPr>
        <p:spPr bwMode="auto">
          <a:xfrm>
            <a:off x="395536" y="332656"/>
            <a:ext cx="723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sz="2400" dirty="0"/>
              <a:t>当</a:t>
            </a:r>
            <a:r>
              <a:rPr kumimoji="1" lang="en-US" altLang="zh-CN" sz="2400" i="1" dirty="0"/>
              <a:t>I</a:t>
            </a:r>
            <a:r>
              <a:rPr kumimoji="1" lang="en-US" altLang="zh-CN" sz="2400" baseline="-25000" dirty="0"/>
              <a:t>1</a:t>
            </a:r>
            <a:r>
              <a:rPr kumimoji="1" lang="zh-CN" altLang="en-US" sz="2400" dirty="0"/>
              <a:t>变化时，在线圈</a:t>
            </a:r>
            <a:r>
              <a:rPr kumimoji="1" lang="en-US" altLang="zh-CN" sz="2400" dirty="0"/>
              <a:t>2</a:t>
            </a:r>
            <a:r>
              <a:rPr kumimoji="1" lang="zh-CN" altLang="en-US" sz="2400" dirty="0"/>
              <a:t>中引起的互感电动势为</a:t>
            </a:r>
          </a:p>
        </p:txBody>
      </p:sp>
      <p:graphicFrame>
        <p:nvGraphicFramePr>
          <p:cNvPr id="62471" name="Object 7"/>
          <p:cNvGraphicFramePr>
            <a:graphicFrameLocks noChangeAspect="1"/>
          </p:cNvGraphicFramePr>
          <p:nvPr>
            <p:extLst>
              <p:ext uri="{D42A27DB-BD31-4B8C-83A1-F6EECF244321}">
                <p14:modId xmlns:p14="http://schemas.microsoft.com/office/powerpoint/2010/main" val="4158300342"/>
              </p:ext>
            </p:extLst>
          </p:nvPr>
        </p:nvGraphicFramePr>
        <p:xfrm>
          <a:off x="2641849" y="908720"/>
          <a:ext cx="3097212" cy="874524"/>
        </p:xfrm>
        <a:graphic>
          <a:graphicData uri="http://schemas.openxmlformats.org/presentationml/2006/ole">
            <mc:AlternateContent xmlns:mc="http://schemas.openxmlformats.org/markup-compatibility/2006">
              <mc:Choice xmlns:v="urn:schemas-microsoft-com:vml" Requires="v">
                <p:oleObj spid="_x0000_s75804" name="公式" r:id="rId3" imgW="1396394" imgH="393529" progId="Equation.3">
                  <p:embed/>
                </p:oleObj>
              </mc:Choice>
              <mc:Fallback>
                <p:oleObj name="公式" r:id="rId3" imgW="1396394" imgH="393529"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849" y="908720"/>
                        <a:ext cx="3097212" cy="874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2" name="Text Box 8"/>
          <p:cNvSpPr txBox="1">
            <a:spLocks noChangeArrowheads="1"/>
          </p:cNvSpPr>
          <p:nvPr/>
        </p:nvSpPr>
        <p:spPr bwMode="auto">
          <a:xfrm>
            <a:off x="387725" y="3645024"/>
            <a:ext cx="5256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sz="2400" dirty="0"/>
              <a:t>互感的应用：变压器、</a:t>
            </a:r>
            <a:r>
              <a:rPr kumimoji="1" lang="zh-CN" altLang="en-US" sz="2400" dirty="0" smtClean="0"/>
              <a:t>感应圈</a:t>
            </a:r>
            <a:endParaRPr kumimoji="1" lang="zh-CN" altLang="en-US" sz="2400" dirty="0"/>
          </a:p>
        </p:txBody>
      </p:sp>
      <p:sp>
        <p:nvSpPr>
          <p:cNvPr id="62473" name="Text Box 9"/>
          <p:cNvSpPr txBox="1">
            <a:spLocks noChangeArrowheads="1"/>
          </p:cNvSpPr>
          <p:nvPr/>
        </p:nvSpPr>
        <p:spPr bwMode="auto">
          <a:xfrm>
            <a:off x="395536" y="1988840"/>
            <a:ext cx="723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sz="2400" dirty="0"/>
              <a:t>当</a:t>
            </a:r>
            <a:r>
              <a:rPr kumimoji="1" lang="en-US" altLang="zh-CN" sz="2400" i="1" dirty="0"/>
              <a:t>I</a:t>
            </a:r>
            <a:r>
              <a:rPr kumimoji="1" lang="en-US" altLang="zh-CN" sz="2400" baseline="-25000" dirty="0"/>
              <a:t>2</a:t>
            </a:r>
            <a:r>
              <a:rPr kumimoji="1" lang="zh-CN" altLang="en-US" sz="2400" dirty="0"/>
              <a:t>变化时，在线圈</a:t>
            </a:r>
            <a:r>
              <a:rPr kumimoji="1" lang="en-US" altLang="zh-CN" sz="2400" dirty="0"/>
              <a:t>1</a:t>
            </a:r>
            <a:r>
              <a:rPr kumimoji="1" lang="zh-CN" altLang="en-US" sz="2400" dirty="0"/>
              <a:t>中引起的互感电动势为</a:t>
            </a:r>
          </a:p>
        </p:txBody>
      </p:sp>
      <p:graphicFrame>
        <p:nvGraphicFramePr>
          <p:cNvPr id="62474" name="Object 10"/>
          <p:cNvGraphicFramePr>
            <a:graphicFrameLocks noChangeAspect="1"/>
          </p:cNvGraphicFramePr>
          <p:nvPr>
            <p:extLst>
              <p:ext uri="{D42A27DB-BD31-4B8C-83A1-F6EECF244321}">
                <p14:modId xmlns:p14="http://schemas.microsoft.com/office/powerpoint/2010/main" val="837276803"/>
              </p:ext>
            </p:extLst>
          </p:nvPr>
        </p:nvGraphicFramePr>
        <p:xfrm>
          <a:off x="2483768" y="2564904"/>
          <a:ext cx="3327301" cy="938817"/>
        </p:xfrm>
        <a:graphic>
          <a:graphicData uri="http://schemas.openxmlformats.org/presentationml/2006/ole">
            <mc:AlternateContent xmlns:mc="http://schemas.openxmlformats.org/markup-compatibility/2006">
              <mc:Choice xmlns:v="urn:schemas-microsoft-com:vml" Requires="v">
                <p:oleObj spid="_x0000_s75805" name="公式" r:id="rId5" imgW="1396394" imgH="393529" progId="Equation.3">
                  <p:embed/>
                </p:oleObj>
              </mc:Choice>
              <mc:Fallback>
                <p:oleObj name="公式" r:id="rId5" imgW="1396394" imgH="393529"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2564904"/>
                        <a:ext cx="3327301" cy="938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246968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additive="base">
                                        <p:cTn id="7" dur="500" fill="hold"/>
                                        <p:tgtEl>
                                          <p:spTgt spid="62470"/>
                                        </p:tgtEl>
                                        <p:attrNameLst>
                                          <p:attrName>ppt_x</p:attrName>
                                        </p:attrNameLst>
                                      </p:cBhvr>
                                      <p:tavLst>
                                        <p:tav tm="0">
                                          <p:val>
                                            <p:strVal val="#ppt_x"/>
                                          </p:val>
                                        </p:tav>
                                        <p:tav tm="100000">
                                          <p:val>
                                            <p:strVal val="#ppt_x"/>
                                          </p:val>
                                        </p:tav>
                                      </p:tavLst>
                                    </p:anim>
                                    <p:anim calcmode="lin" valueType="num">
                                      <p:cBhvr additive="base">
                                        <p:cTn id="8" dur="500" fill="hold"/>
                                        <p:tgtEl>
                                          <p:spTgt spid="624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71"/>
                                        </p:tgtEl>
                                        <p:attrNameLst>
                                          <p:attrName>style.visibility</p:attrName>
                                        </p:attrNameLst>
                                      </p:cBhvr>
                                      <p:to>
                                        <p:strVal val="visible"/>
                                      </p:to>
                                    </p:set>
                                    <p:anim calcmode="lin" valueType="num">
                                      <p:cBhvr additive="base">
                                        <p:cTn id="11" dur="500" fill="hold"/>
                                        <p:tgtEl>
                                          <p:spTgt spid="62471"/>
                                        </p:tgtEl>
                                        <p:attrNameLst>
                                          <p:attrName>ppt_x</p:attrName>
                                        </p:attrNameLst>
                                      </p:cBhvr>
                                      <p:tavLst>
                                        <p:tav tm="0">
                                          <p:val>
                                            <p:strVal val="#ppt_x"/>
                                          </p:val>
                                        </p:tav>
                                        <p:tav tm="100000">
                                          <p:val>
                                            <p:strVal val="#ppt_x"/>
                                          </p:val>
                                        </p:tav>
                                      </p:tavLst>
                                    </p:anim>
                                    <p:anim calcmode="lin" valueType="num">
                                      <p:cBhvr additive="base">
                                        <p:cTn id="12" dur="500" fill="hold"/>
                                        <p:tgtEl>
                                          <p:spTgt spid="6247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473"/>
                                        </p:tgtEl>
                                        <p:attrNameLst>
                                          <p:attrName>style.visibility</p:attrName>
                                        </p:attrNameLst>
                                      </p:cBhvr>
                                      <p:to>
                                        <p:strVal val="visible"/>
                                      </p:to>
                                    </p:set>
                                    <p:anim calcmode="lin" valueType="num">
                                      <p:cBhvr additive="base">
                                        <p:cTn id="17" dur="500" fill="hold"/>
                                        <p:tgtEl>
                                          <p:spTgt spid="62473"/>
                                        </p:tgtEl>
                                        <p:attrNameLst>
                                          <p:attrName>ppt_x</p:attrName>
                                        </p:attrNameLst>
                                      </p:cBhvr>
                                      <p:tavLst>
                                        <p:tav tm="0">
                                          <p:val>
                                            <p:strVal val="#ppt_x"/>
                                          </p:val>
                                        </p:tav>
                                        <p:tav tm="100000">
                                          <p:val>
                                            <p:strVal val="#ppt_x"/>
                                          </p:val>
                                        </p:tav>
                                      </p:tavLst>
                                    </p:anim>
                                    <p:anim calcmode="lin" valueType="num">
                                      <p:cBhvr additive="base">
                                        <p:cTn id="18" dur="500" fill="hold"/>
                                        <p:tgtEl>
                                          <p:spTgt spid="6247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2474"/>
                                        </p:tgtEl>
                                        <p:attrNameLst>
                                          <p:attrName>style.visibility</p:attrName>
                                        </p:attrNameLst>
                                      </p:cBhvr>
                                      <p:to>
                                        <p:strVal val="visible"/>
                                      </p:to>
                                    </p:set>
                                    <p:anim calcmode="lin" valueType="num">
                                      <p:cBhvr additive="base">
                                        <p:cTn id="21" dur="500" fill="hold"/>
                                        <p:tgtEl>
                                          <p:spTgt spid="62474"/>
                                        </p:tgtEl>
                                        <p:attrNameLst>
                                          <p:attrName>ppt_x</p:attrName>
                                        </p:attrNameLst>
                                      </p:cBhvr>
                                      <p:tavLst>
                                        <p:tav tm="0">
                                          <p:val>
                                            <p:strVal val="#ppt_x"/>
                                          </p:val>
                                        </p:tav>
                                        <p:tav tm="100000">
                                          <p:val>
                                            <p:strVal val="#ppt_x"/>
                                          </p:val>
                                        </p:tav>
                                      </p:tavLst>
                                    </p:anim>
                                    <p:anim calcmode="lin" valueType="num">
                                      <p:cBhvr additive="base">
                                        <p:cTn id="22" dur="500" fill="hold"/>
                                        <p:tgtEl>
                                          <p:spTgt spid="6247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2472"/>
                                        </p:tgtEl>
                                        <p:attrNameLst>
                                          <p:attrName>style.visibility</p:attrName>
                                        </p:attrNameLst>
                                      </p:cBhvr>
                                      <p:to>
                                        <p:strVal val="visible"/>
                                      </p:to>
                                    </p:set>
                                    <p:anim calcmode="lin" valueType="num">
                                      <p:cBhvr additive="base">
                                        <p:cTn id="25" dur="500" fill="hold"/>
                                        <p:tgtEl>
                                          <p:spTgt spid="62472"/>
                                        </p:tgtEl>
                                        <p:attrNameLst>
                                          <p:attrName>ppt_x</p:attrName>
                                        </p:attrNameLst>
                                      </p:cBhvr>
                                      <p:tavLst>
                                        <p:tav tm="0">
                                          <p:val>
                                            <p:strVal val="#ppt_x"/>
                                          </p:val>
                                        </p:tav>
                                        <p:tav tm="100000">
                                          <p:val>
                                            <p:strVal val="#ppt_x"/>
                                          </p:val>
                                        </p:tav>
                                      </p:tavLst>
                                    </p:anim>
                                    <p:anim calcmode="lin" valueType="num">
                                      <p:cBhvr additive="base">
                                        <p:cTn id="26" dur="500" fill="hold"/>
                                        <p:tgtEl>
                                          <p:spTgt spid="62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P spid="62472" grpId="0"/>
      <p:bldP spid="62473"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4515" name="Object 3"/>
          <p:cNvGraphicFramePr>
            <a:graphicFrameLocks noChangeAspect="1"/>
          </p:cNvGraphicFramePr>
          <p:nvPr/>
        </p:nvGraphicFramePr>
        <p:xfrm>
          <a:off x="2214563" y="5286375"/>
          <a:ext cx="2746375" cy="989013"/>
        </p:xfrm>
        <a:graphic>
          <a:graphicData uri="http://schemas.openxmlformats.org/presentationml/2006/ole">
            <mc:AlternateContent xmlns:mc="http://schemas.openxmlformats.org/markup-compatibility/2006">
              <mc:Choice xmlns:v="urn:schemas-microsoft-com:vml" Requires="v">
                <p:oleObj spid="_x0000_s76841" name="公式" r:id="rId4" imgW="1091726" imgH="393529" progId="Equation.3">
                  <p:embed/>
                </p:oleObj>
              </mc:Choice>
              <mc:Fallback>
                <p:oleObj name="公式" r:id="rId4" imgW="1091726"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5286375"/>
                        <a:ext cx="2746375"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6" name="Text Box 4"/>
          <p:cNvSpPr txBox="1">
            <a:spLocks noChangeArrowheads="1"/>
          </p:cNvSpPr>
          <p:nvPr/>
        </p:nvSpPr>
        <p:spPr bwMode="auto">
          <a:xfrm>
            <a:off x="357188" y="2214563"/>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t>解：设螺线管中通有电流</a:t>
            </a:r>
            <a:r>
              <a:rPr kumimoji="1" lang="en-US" altLang="zh-CN" i="1"/>
              <a:t>I</a:t>
            </a:r>
            <a:r>
              <a:rPr kumimoji="1" lang="zh-CN" altLang="en-US"/>
              <a:t>，则管内的磁感应强度</a:t>
            </a:r>
          </a:p>
        </p:txBody>
      </p:sp>
      <p:graphicFrame>
        <p:nvGraphicFramePr>
          <p:cNvPr id="64517" name="Object 5"/>
          <p:cNvGraphicFramePr>
            <a:graphicFrameLocks noChangeAspect="1"/>
          </p:cNvGraphicFramePr>
          <p:nvPr/>
        </p:nvGraphicFramePr>
        <p:xfrm>
          <a:off x="3000375" y="2643188"/>
          <a:ext cx="1655763" cy="596900"/>
        </p:xfrm>
        <a:graphic>
          <a:graphicData uri="http://schemas.openxmlformats.org/presentationml/2006/ole">
            <mc:AlternateContent xmlns:mc="http://schemas.openxmlformats.org/markup-compatibility/2006">
              <mc:Choice xmlns:v="urn:schemas-microsoft-com:vml" Requires="v">
                <p:oleObj spid="_x0000_s76842" name="公式" r:id="rId6" imgW="558558" imgH="203112" progId="Equation.3">
                  <p:embed/>
                </p:oleObj>
              </mc:Choice>
              <mc:Fallback>
                <p:oleObj name="公式" r:id="rId6" imgW="558558" imgH="203112"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5" y="2643188"/>
                        <a:ext cx="1655763"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8" name="Text Box 6"/>
          <p:cNvSpPr txBox="1">
            <a:spLocks noChangeArrowheads="1"/>
          </p:cNvSpPr>
          <p:nvPr/>
        </p:nvSpPr>
        <p:spPr bwMode="auto">
          <a:xfrm>
            <a:off x="1143000" y="3357563"/>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t>通过圆环的磁通量为</a:t>
            </a:r>
          </a:p>
        </p:txBody>
      </p:sp>
      <p:sp>
        <p:nvSpPr>
          <p:cNvPr id="64519" name="Text Box 7"/>
          <p:cNvSpPr txBox="1">
            <a:spLocks noChangeArrowheads="1"/>
          </p:cNvSpPr>
          <p:nvPr/>
        </p:nvSpPr>
        <p:spPr bwMode="auto">
          <a:xfrm>
            <a:off x="1143000" y="4714875"/>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t>由定义得互感系数为</a:t>
            </a:r>
          </a:p>
        </p:txBody>
      </p:sp>
      <p:graphicFrame>
        <p:nvGraphicFramePr>
          <p:cNvPr id="64521" name="Object 9"/>
          <p:cNvGraphicFramePr>
            <a:graphicFrameLocks noGrp="1" noChangeAspect="1"/>
          </p:cNvGraphicFramePr>
          <p:nvPr>
            <p:ph idx="1"/>
          </p:nvPr>
        </p:nvGraphicFramePr>
        <p:xfrm>
          <a:off x="2571750" y="3929063"/>
          <a:ext cx="3749675" cy="644525"/>
        </p:xfrm>
        <a:graphic>
          <a:graphicData uri="http://schemas.openxmlformats.org/presentationml/2006/ole">
            <mc:AlternateContent xmlns:mc="http://schemas.openxmlformats.org/markup-compatibility/2006">
              <mc:Choice xmlns:v="urn:schemas-microsoft-com:vml" Requires="v">
                <p:oleObj spid="_x0000_s76843" name="公式" r:id="rId8" imgW="1384300" imgH="228600" progId="Equation.3">
                  <p:embed/>
                </p:oleObj>
              </mc:Choice>
              <mc:Fallback>
                <p:oleObj name="公式" r:id="rId8" imgW="1384300" imgH="228600" progId="Equation.3">
                  <p:embed/>
                  <p:pic>
                    <p:nvPicPr>
                      <p:cNvPr id="0" name="Picture 7"/>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1750" y="3929063"/>
                        <a:ext cx="3749675"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TextBox 8"/>
          <p:cNvSpPr txBox="1">
            <a:spLocks noChangeArrowheads="1"/>
          </p:cNvSpPr>
          <p:nvPr/>
        </p:nvSpPr>
        <p:spPr bwMode="auto">
          <a:xfrm>
            <a:off x="142875" y="214313"/>
            <a:ext cx="87153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20000"/>
              </a:lnSpc>
              <a:spcBef>
                <a:spcPts val="0"/>
              </a:spcBef>
              <a:spcAft>
                <a:spcPts val="0"/>
              </a:spcAft>
            </a:pPr>
            <a:r>
              <a:rPr lang="zh-CN" altLang="en-US"/>
              <a:t>例</a:t>
            </a:r>
            <a:r>
              <a:rPr lang="en-US" altLang="zh-CN"/>
              <a:t>1</a:t>
            </a:r>
            <a:r>
              <a:rPr lang="zh-CN" altLang="en-US"/>
              <a:t>：一长直螺线管，单位长度上的匝数为</a:t>
            </a:r>
            <a:r>
              <a:rPr lang="en-US" altLang="zh-CN"/>
              <a:t>n</a:t>
            </a:r>
            <a:r>
              <a:rPr lang="zh-CN" altLang="en-US"/>
              <a:t>，有一半径为</a:t>
            </a:r>
            <a:r>
              <a:rPr lang="en-US" altLang="zh-CN"/>
              <a:t>r</a:t>
            </a:r>
            <a:r>
              <a:rPr lang="zh-CN" altLang="en-US"/>
              <a:t>的圆环放在螺线管内，环平面 与管轴垂直，求螺线管与圆环的互感系数。</a:t>
            </a:r>
          </a:p>
        </p:txBody>
      </p:sp>
    </p:spTree>
    <p:extLst>
      <p:ext uri="{BB962C8B-B14F-4D97-AF65-F5344CB8AC3E}">
        <p14:creationId xmlns:p14="http://schemas.microsoft.com/office/powerpoint/2010/main" val="2499424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ppt_x"/>
                                          </p:val>
                                        </p:tav>
                                        <p:tav tm="100000">
                                          <p:val>
                                            <p:strVal val="#ppt_x"/>
                                          </p:val>
                                        </p:tav>
                                      </p:tavLst>
                                    </p:anim>
                                    <p:anim calcmode="lin" valueType="num">
                                      <p:cBhvr additive="base">
                                        <p:cTn id="8"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7"/>
                                        </p:tgtEl>
                                        <p:attrNameLst>
                                          <p:attrName>style.visibility</p:attrName>
                                        </p:attrNameLst>
                                      </p:cBhvr>
                                      <p:to>
                                        <p:strVal val="visible"/>
                                      </p:to>
                                    </p:set>
                                    <p:anim calcmode="lin" valueType="num">
                                      <p:cBhvr additive="base">
                                        <p:cTn id="13" dur="500" fill="hold"/>
                                        <p:tgtEl>
                                          <p:spTgt spid="64517"/>
                                        </p:tgtEl>
                                        <p:attrNameLst>
                                          <p:attrName>ppt_x</p:attrName>
                                        </p:attrNameLst>
                                      </p:cBhvr>
                                      <p:tavLst>
                                        <p:tav tm="0">
                                          <p:val>
                                            <p:strVal val="#ppt_x"/>
                                          </p:val>
                                        </p:tav>
                                        <p:tav tm="100000">
                                          <p:val>
                                            <p:strVal val="#ppt_x"/>
                                          </p:val>
                                        </p:tav>
                                      </p:tavLst>
                                    </p:anim>
                                    <p:anim calcmode="lin" valueType="num">
                                      <p:cBhvr additive="base">
                                        <p:cTn id="14" dur="500" fill="hold"/>
                                        <p:tgtEl>
                                          <p:spTgt spid="645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8"/>
                                        </p:tgtEl>
                                        <p:attrNameLst>
                                          <p:attrName>style.visibility</p:attrName>
                                        </p:attrNameLst>
                                      </p:cBhvr>
                                      <p:to>
                                        <p:strVal val="visible"/>
                                      </p:to>
                                    </p:set>
                                    <p:anim calcmode="lin" valueType="num">
                                      <p:cBhvr additive="base">
                                        <p:cTn id="19" dur="500" fill="hold"/>
                                        <p:tgtEl>
                                          <p:spTgt spid="64518"/>
                                        </p:tgtEl>
                                        <p:attrNameLst>
                                          <p:attrName>ppt_x</p:attrName>
                                        </p:attrNameLst>
                                      </p:cBhvr>
                                      <p:tavLst>
                                        <p:tav tm="0">
                                          <p:val>
                                            <p:strVal val="#ppt_x"/>
                                          </p:val>
                                        </p:tav>
                                        <p:tav tm="100000">
                                          <p:val>
                                            <p:strVal val="#ppt_x"/>
                                          </p:val>
                                        </p:tav>
                                      </p:tavLst>
                                    </p:anim>
                                    <p:anim calcmode="lin" valueType="num">
                                      <p:cBhvr additive="base">
                                        <p:cTn id="20" dur="500" fill="hold"/>
                                        <p:tgtEl>
                                          <p:spTgt spid="645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21"/>
                                        </p:tgtEl>
                                        <p:attrNameLst>
                                          <p:attrName>style.visibility</p:attrName>
                                        </p:attrNameLst>
                                      </p:cBhvr>
                                      <p:to>
                                        <p:strVal val="visible"/>
                                      </p:to>
                                    </p:set>
                                    <p:anim calcmode="lin" valueType="num">
                                      <p:cBhvr additive="base">
                                        <p:cTn id="23" dur="500" fill="hold"/>
                                        <p:tgtEl>
                                          <p:spTgt spid="64521"/>
                                        </p:tgtEl>
                                        <p:attrNameLst>
                                          <p:attrName>ppt_x</p:attrName>
                                        </p:attrNameLst>
                                      </p:cBhvr>
                                      <p:tavLst>
                                        <p:tav tm="0">
                                          <p:val>
                                            <p:strVal val="#ppt_x"/>
                                          </p:val>
                                        </p:tav>
                                        <p:tav tm="100000">
                                          <p:val>
                                            <p:strVal val="#ppt_x"/>
                                          </p:val>
                                        </p:tav>
                                      </p:tavLst>
                                    </p:anim>
                                    <p:anim calcmode="lin" valueType="num">
                                      <p:cBhvr additive="base">
                                        <p:cTn id="24" dur="500" fill="hold"/>
                                        <p:tgtEl>
                                          <p:spTgt spid="6452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64515"/>
                                        </p:tgtEl>
                                        <p:attrNameLst>
                                          <p:attrName>style.visibility</p:attrName>
                                        </p:attrNameLst>
                                      </p:cBhvr>
                                      <p:to>
                                        <p:strVal val="visible"/>
                                      </p:to>
                                    </p:set>
                                    <p:anim calcmode="lin" valueType="num">
                                      <p:cBhvr additive="base">
                                        <p:cTn id="29" dur="500" fill="hold"/>
                                        <p:tgtEl>
                                          <p:spTgt spid="64515"/>
                                        </p:tgtEl>
                                        <p:attrNameLst>
                                          <p:attrName>ppt_x</p:attrName>
                                        </p:attrNameLst>
                                      </p:cBhvr>
                                      <p:tavLst>
                                        <p:tav tm="0">
                                          <p:val>
                                            <p:strVal val="#ppt_x"/>
                                          </p:val>
                                        </p:tav>
                                        <p:tav tm="100000">
                                          <p:val>
                                            <p:strVal val="#ppt_x"/>
                                          </p:val>
                                        </p:tav>
                                      </p:tavLst>
                                    </p:anim>
                                    <p:anim calcmode="lin" valueType="num">
                                      <p:cBhvr additive="base">
                                        <p:cTn id="30" dur="500" fill="hold"/>
                                        <p:tgtEl>
                                          <p:spTgt spid="645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4519"/>
                                        </p:tgtEl>
                                        <p:attrNameLst>
                                          <p:attrName>style.visibility</p:attrName>
                                        </p:attrNameLst>
                                      </p:cBhvr>
                                      <p:to>
                                        <p:strVal val="visible"/>
                                      </p:to>
                                    </p:set>
                                    <p:anim calcmode="lin" valueType="num">
                                      <p:cBhvr additive="base">
                                        <p:cTn id="33" dur="500" fill="hold"/>
                                        <p:tgtEl>
                                          <p:spTgt spid="64519"/>
                                        </p:tgtEl>
                                        <p:attrNameLst>
                                          <p:attrName>ppt_x</p:attrName>
                                        </p:attrNameLst>
                                      </p:cBhvr>
                                      <p:tavLst>
                                        <p:tav tm="0">
                                          <p:val>
                                            <p:strVal val="#ppt_x"/>
                                          </p:val>
                                        </p:tav>
                                        <p:tav tm="100000">
                                          <p:val>
                                            <p:strVal val="#ppt_x"/>
                                          </p:val>
                                        </p:tav>
                                      </p:tavLst>
                                    </p:anim>
                                    <p:anim calcmode="lin" valueType="num">
                                      <p:cBhvr additive="base">
                                        <p:cTn id="34"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18" grpId="0"/>
      <p:bldP spid="64519"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91" name="Text Box 2"/>
          <p:cNvSpPr txBox="1">
            <a:spLocks noChangeArrowheads="1"/>
          </p:cNvSpPr>
          <p:nvPr/>
        </p:nvSpPr>
        <p:spPr bwMode="auto">
          <a:xfrm>
            <a:off x="55563" y="304800"/>
            <a:ext cx="748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25000"/>
              </a:spcBef>
              <a:spcAft>
                <a:spcPts val="0"/>
              </a:spcAft>
            </a:pPr>
            <a:r>
              <a:rPr kumimoji="1" lang="zh-CN" altLang="en-US">
                <a:solidFill>
                  <a:prstClr val="black"/>
                </a:solidFill>
              </a:rPr>
              <a:t>二、自感现象、自感系数、自感电动势     </a:t>
            </a:r>
          </a:p>
        </p:txBody>
      </p:sp>
      <p:sp>
        <p:nvSpPr>
          <p:cNvPr id="49155" name="Text Box 3"/>
          <p:cNvSpPr txBox="1">
            <a:spLocks noChangeArrowheads="1"/>
          </p:cNvSpPr>
          <p:nvPr/>
        </p:nvSpPr>
        <p:spPr bwMode="auto">
          <a:xfrm>
            <a:off x="468313" y="4149725"/>
            <a:ext cx="84963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10000"/>
              </a:lnSpc>
              <a:spcBef>
                <a:spcPct val="25000"/>
              </a:spcBef>
              <a:spcAft>
                <a:spcPts val="0"/>
              </a:spcAft>
            </a:pPr>
            <a:r>
              <a:rPr kumimoji="1" lang="zh-CN" altLang="en-US">
                <a:solidFill>
                  <a:prstClr val="black"/>
                </a:solidFill>
              </a:rPr>
              <a:t>当一个回路中的电流随时间变化时，穿过回路本身的磁通量也发生变化，在回路中产生电动势，这种现象叫自感现象，所产生电动势叫自感电动势 。</a:t>
            </a:r>
          </a:p>
        </p:txBody>
      </p:sp>
      <p:grpSp>
        <p:nvGrpSpPr>
          <p:cNvPr id="41993" name="Group 4"/>
          <p:cNvGrpSpPr>
            <a:grpSpLocks/>
          </p:cNvGrpSpPr>
          <p:nvPr/>
        </p:nvGrpSpPr>
        <p:grpSpPr bwMode="auto">
          <a:xfrm>
            <a:off x="900113" y="1052513"/>
            <a:ext cx="3095625" cy="2562225"/>
            <a:chOff x="624" y="1968"/>
            <a:chExt cx="1978" cy="1705"/>
          </a:xfrm>
        </p:grpSpPr>
        <p:sp>
          <p:nvSpPr>
            <p:cNvPr id="41995" name="Arc 5"/>
            <p:cNvSpPr>
              <a:spLocks/>
            </p:cNvSpPr>
            <p:nvPr/>
          </p:nvSpPr>
          <p:spPr bwMode="auto">
            <a:xfrm>
              <a:off x="1296" y="2256"/>
              <a:ext cx="182" cy="104"/>
            </a:xfrm>
            <a:custGeom>
              <a:avLst/>
              <a:gdLst>
                <a:gd name="T0" fmla="*/ 0 w 43200"/>
                <a:gd name="T1" fmla="*/ 0 h 25042"/>
                <a:gd name="T2" fmla="*/ 0 w 43200"/>
                <a:gd name="T3" fmla="*/ 0 h 25042"/>
                <a:gd name="T4" fmla="*/ 0 w 43200"/>
                <a:gd name="T5" fmla="*/ 0 h 25042"/>
                <a:gd name="T6" fmla="*/ 0 60000 65536"/>
                <a:gd name="T7" fmla="*/ 0 60000 65536"/>
                <a:gd name="T8" fmla="*/ 0 60000 65536"/>
                <a:gd name="T9" fmla="*/ 0 w 43200"/>
                <a:gd name="T10" fmla="*/ 0 h 25042"/>
                <a:gd name="T11" fmla="*/ 43200 w 43200"/>
                <a:gd name="T12" fmla="*/ 25042 h 25042"/>
              </a:gdLst>
              <a:ahLst/>
              <a:cxnLst>
                <a:cxn ang="T6">
                  <a:pos x="T0" y="T1"/>
                </a:cxn>
                <a:cxn ang="T7">
                  <a:pos x="T2" y="T3"/>
                </a:cxn>
                <a:cxn ang="T8">
                  <a:pos x="T4" y="T5"/>
                </a:cxn>
              </a:cxnLst>
              <a:rect l="T9" t="T10" r="T11" b="T12"/>
              <a:pathLst>
                <a:path w="43200" h="25042" fill="none" extrusionOk="0">
                  <a:moveTo>
                    <a:pt x="276" y="25041"/>
                  </a:moveTo>
                  <a:cubicBezTo>
                    <a:pt x="92" y="23903"/>
                    <a:pt x="0" y="22752"/>
                    <a:pt x="0" y="21600"/>
                  </a:cubicBezTo>
                  <a:cubicBezTo>
                    <a:pt x="0" y="9670"/>
                    <a:pt x="9670" y="0"/>
                    <a:pt x="21600" y="0"/>
                  </a:cubicBezTo>
                  <a:cubicBezTo>
                    <a:pt x="33529" y="-1"/>
                    <a:pt x="43199" y="9670"/>
                    <a:pt x="43200" y="21599"/>
                  </a:cubicBezTo>
                </a:path>
                <a:path w="43200" h="25042" stroke="0" extrusionOk="0">
                  <a:moveTo>
                    <a:pt x="276" y="25041"/>
                  </a:moveTo>
                  <a:cubicBezTo>
                    <a:pt x="92" y="23903"/>
                    <a:pt x="0" y="22752"/>
                    <a:pt x="0" y="21600"/>
                  </a:cubicBezTo>
                  <a:cubicBezTo>
                    <a:pt x="0" y="9670"/>
                    <a:pt x="9670" y="0"/>
                    <a:pt x="21600" y="0"/>
                  </a:cubicBezTo>
                  <a:cubicBezTo>
                    <a:pt x="33529" y="-1"/>
                    <a:pt x="43199" y="9670"/>
                    <a:pt x="43200" y="21599"/>
                  </a:cubicBezTo>
                  <a:lnTo>
                    <a:pt x="21600" y="2160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1996" name="Arc 6"/>
            <p:cNvSpPr>
              <a:spLocks/>
            </p:cNvSpPr>
            <p:nvPr/>
          </p:nvSpPr>
          <p:spPr bwMode="auto">
            <a:xfrm>
              <a:off x="1104" y="2256"/>
              <a:ext cx="182" cy="104"/>
            </a:xfrm>
            <a:custGeom>
              <a:avLst/>
              <a:gdLst>
                <a:gd name="T0" fmla="*/ 0 w 43200"/>
                <a:gd name="T1" fmla="*/ 0 h 25042"/>
                <a:gd name="T2" fmla="*/ 0 w 43200"/>
                <a:gd name="T3" fmla="*/ 0 h 25042"/>
                <a:gd name="T4" fmla="*/ 0 w 43200"/>
                <a:gd name="T5" fmla="*/ 0 h 25042"/>
                <a:gd name="T6" fmla="*/ 0 60000 65536"/>
                <a:gd name="T7" fmla="*/ 0 60000 65536"/>
                <a:gd name="T8" fmla="*/ 0 60000 65536"/>
                <a:gd name="T9" fmla="*/ 0 w 43200"/>
                <a:gd name="T10" fmla="*/ 0 h 25042"/>
                <a:gd name="T11" fmla="*/ 43200 w 43200"/>
                <a:gd name="T12" fmla="*/ 25042 h 25042"/>
              </a:gdLst>
              <a:ahLst/>
              <a:cxnLst>
                <a:cxn ang="T6">
                  <a:pos x="T0" y="T1"/>
                </a:cxn>
                <a:cxn ang="T7">
                  <a:pos x="T2" y="T3"/>
                </a:cxn>
                <a:cxn ang="T8">
                  <a:pos x="T4" y="T5"/>
                </a:cxn>
              </a:cxnLst>
              <a:rect l="T9" t="T10" r="T11" b="T12"/>
              <a:pathLst>
                <a:path w="43200" h="25042" fill="none" extrusionOk="0">
                  <a:moveTo>
                    <a:pt x="276" y="25041"/>
                  </a:moveTo>
                  <a:cubicBezTo>
                    <a:pt x="92" y="23903"/>
                    <a:pt x="0" y="22752"/>
                    <a:pt x="0" y="21600"/>
                  </a:cubicBezTo>
                  <a:cubicBezTo>
                    <a:pt x="0" y="9670"/>
                    <a:pt x="9670" y="0"/>
                    <a:pt x="21600" y="0"/>
                  </a:cubicBezTo>
                  <a:cubicBezTo>
                    <a:pt x="33529" y="-1"/>
                    <a:pt x="43199" y="9670"/>
                    <a:pt x="43200" y="21599"/>
                  </a:cubicBezTo>
                </a:path>
                <a:path w="43200" h="25042" stroke="0" extrusionOk="0">
                  <a:moveTo>
                    <a:pt x="276" y="25041"/>
                  </a:moveTo>
                  <a:cubicBezTo>
                    <a:pt x="92" y="23903"/>
                    <a:pt x="0" y="22752"/>
                    <a:pt x="0" y="21600"/>
                  </a:cubicBezTo>
                  <a:cubicBezTo>
                    <a:pt x="0" y="9670"/>
                    <a:pt x="9670" y="0"/>
                    <a:pt x="21600" y="0"/>
                  </a:cubicBezTo>
                  <a:cubicBezTo>
                    <a:pt x="33529" y="-1"/>
                    <a:pt x="43199" y="9670"/>
                    <a:pt x="43200" y="21599"/>
                  </a:cubicBezTo>
                  <a:lnTo>
                    <a:pt x="21600" y="2160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1997" name="Arc 7"/>
            <p:cNvSpPr>
              <a:spLocks/>
            </p:cNvSpPr>
            <p:nvPr/>
          </p:nvSpPr>
          <p:spPr bwMode="auto">
            <a:xfrm>
              <a:off x="1680" y="2256"/>
              <a:ext cx="182" cy="104"/>
            </a:xfrm>
            <a:custGeom>
              <a:avLst/>
              <a:gdLst>
                <a:gd name="T0" fmla="*/ 0 w 43200"/>
                <a:gd name="T1" fmla="*/ 0 h 25042"/>
                <a:gd name="T2" fmla="*/ 0 w 43200"/>
                <a:gd name="T3" fmla="*/ 0 h 25042"/>
                <a:gd name="T4" fmla="*/ 0 w 43200"/>
                <a:gd name="T5" fmla="*/ 0 h 25042"/>
                <a:gd name="T6" fmla="*/ 0 60000 65536"/>
                <a:gd name="T7" fmla="*/ 0 60000 65536"/>
                <a:gd name="T8" fmla="*/ 0 60000 65536"/>
                <a:gd name="T9" fmla="*/ 0 w 43200"/>
                <a:gd name="T10" fmla="*/ 0 h 25042"/>
                <a:gd name="T11" fmla="*/ 43200 w 43200"/>
                <a:gd name="T12" fmla="*/ 25042 h 25042"/>
              </a:gdLst>
              <a:ahLst/>
              <a:cxnLst>
                <a:cxn ang="T6">
                  <a:pos x="T0" y="T1"/>
                </a:cxn>
                <a:cxn ang="T7">
                  <a:pos x="T2" y="T3"/>
                </a:cxn>
                <a:cxn ang="T8">
                  <a:pos x="T4" y="T5"/>
                </a:cxn>
              </a:cxnLst>
              <a:rect l="T9" t="T10" r="T11" b="T12"/>
              <a:pathLst>
                <a:path w="43200" h="25042" fill="none" extrusionOk="0">
                  <a:moveTo>
                    <a:pt x="276" y="25041"/>
                  </a:moveTo>
                  <a:cubicBezTo>
                    <a:pt x="92" y="23903"/>
                    <a:pt x="0" y="22752"/>
                    <a:pt x="0" y="21600"/>
                  </a:cubicBezTo>
                  <a:cubicBezTo>
                    <a:pt x="0" y="9670"/>
                    <a:pt x="9670" y="0"/>
                    <a:pt x="21600" y="0"/>
                  </a:cubicBezTo>
                  <a:cubicBezTo>
                    <a:pt x="33529" y="-1"/>
                    <a:pt x="43199" y="9670"/>
                    <a:pt x="43200" y="21599"/>
                  </a:cubicBezTo>
                </a:path>
                <a:path w="43200" h="25042" stroke="0" extrusionOk="0">
                  <a:moveTo>
                    <a:pt x="276" y="25041"/>
                  </a:moveTo>
                  <a:cubicBezTo>
                    <a:pt x="92" y="23903"/>
                    <a:pt x="0" y="22752"/>
                    <a:pt x="0" y="21600"/>
                  </a:cubicBezTo>
                  <a:cubicBezTo>
                    <a:pt x="0" y="9670"/>
                    <a:pt x="9670" y="0"/>
                    <a:pt x="21600" y="0"/>
                  </a:cubicBezTo>
                  <a:cubicBezTo>
                    <a:pt x="33529" y="-1"/>
                    <a:pt x="43199" y="9670"/>
                    <a:pt x="43200" y="21599"/>
                  </a:cubicBezTo>
                  <a:lnTo>
                    <a:pt x="21600" y="2160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1998" name="Arc 8"/>
            <p:cNvSpPr>
              <a:spLocks/>
            </p:cNvSpPr>
            <p:nvPr/>
          </p:nvSpPr>
          <p:spPr bwMode="auto">
            <a:xfrm>
              <a:off x="1488" y="2256"/>
              <a:ext cx="182" cy="104"/>
            </a:xfrm>
            <a:custGeom>
              <a:avLst/>
              <a:gdLst>
                <a:gd name="T0" fmla="*/ 0 w 43200"/>
                <a:gd name="T1" fmla="*/ 0 h 25042"/>
                <a:gd name="T2" fmla="*/ 0 w 43200"/>
                <a:gd name="T3" fmla="*/ 0 h 25042"/>
                <a:gd name="T4" fmla="*/ 0 w 43200"/>
                <a:gd name="T5" fmla="*/ 0 h 25042"/>
                <a:gd name="T6" fmla="*/ 0 60000 65536"/>
                <a:gd name="T7" fmla="*/ 0 60000 65536"/>
                <a:gd name="T8" fmla="*/ 0 60000 65536"/>
                <a:gd name="T9" fmla="*/ 0 w 43200"/>
                <a:gd name="T10" fmla="*/ 0 h 25042"/>
                <a:gd name="T11" fmla="*/ 43200 w 43200"/>
                <a:gd name="T12" fmla="*/ 25042 h 25042"/>
              </a:gdLst>
              <a:ahLst/>
              <a:cxnLst>
                <a:cxn ang="T6">
                  <a:pos x="T0" y="T1"/>
                </a:cxn>
                <a:cxn ang="T7">
                  <a:pos x="T2" y="T3"/>
                </a:cxn>
                <a:cxn ang="T8">
                  <a:pos x="T4" y="T5"/>
                </a:cxn>
              </a:cxnLst>
              <a:rect l="T9" t="T10" r="T11" b="T12"/>
              <a:pathLst>
                <a:path w="43200" h="25042" fill="none" extrusionOk="0">
                  <a:moveTo>
                    <a:pt x="276" y="25041"/>
                  </a:moveTo>
                  <a:cubicBezTo>
                    <a:pt x="92" y="23903"/>
                    <a:pt x="0" y="22752"/>
                    <a:pt x="0" y="21600"/>
                  </a:cubicBezTo>
                  <a:cubicBezTo>
                    <a:pt x="0" y="9670"/>
                    <a:pt x="9670" y="0"/>
                    <a:pt x="21600" y="0"/>
                  </a:cubicBezTo>
                  <a:cubicBezTo>
                    <a:pt x="33529" y="-1"/>
                    <a:pt x="43199" y="9670"/>
                    <a:pt x="43200" y="21599"/>
                  </a:cubicBezTo>
                </a:path>
                <a:path w="43200" h="25042" stroke="0" extrusionOk="0">
                  <a:moveTo>
                    <a:pt x="276" y="25041"/>
                  </a:moveTo>
                  <a:cubicBezTo>
                    <a:pt x="92" y="23903"/>
                    <a:pt x="0" y="22752"/>
                    <a:pt x="0" y="21600"/>
                  </a:cubicBezTo>
                  <a:cubicBezTo>
                    <a:pt x="0" y="9670"/>
                    <a:pt x="9670" y="0"/>
                    <a:pt x="21600" y="0"/>
                  </a:cubicBezTo>
                  <a:cubicBezTo>
                    <a:pt x="33529" y="-1"/>
                    <a:pt x="43199" y="9670"/>
                    <a:pt x="43200" y="21599"/>
                  </a:cubicBezTo>
                  <a:lnTo>
                    <a:pt x="21600" y="2160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1999" name="Arc 9"/>
            <p:cNvSpPr>
              <a:spLocks/>
            </p:cNvSpPr>
            <p:nvPr/>
          </p:nvSpPr>
          <p:spPr bwMode="auto">
            <a:xfrm>
              <a:off x="917" y="2261"/>
              <a:ext cx="182" cy="104"/>
            </a:xfrm>
            <a:custGeom>
              <a:avLst/>
              <a:gdLst>
                <a:gd name="T0" fmla="*/ 0 w 43200"/>
                <a:gd name="T1" fmla="*/ 0 h 25042"/>
                <a:gd name="T2" fmla="*/ 0 w 43200"/>
                <a:gd name="T3" fmla="*/ 0 h 25042"/>
                <a:gd name="T4" fmla="*/ 0 w 43200"/>
                <a:gd name="T5" fmla="*/ 0 h 25042"/>
                <a:gd name="T6" fmla="*/ 0 60000 65536"/>
                <a:gd name="T7" fmla="*/ 0 60000 65536"/>
                <a:gd name="T8" fmla="*/ 0 60000 65536"/>
                <a:gd name="T9" fmla="*/ 0 w 43200"/>
                <a:gd name="T10" fmla="*/ 0 h 25042"/>
                <a:gd name="T11" fmla="*/ 43200 w 43200"/>
                <a:gd name="T12" fmla="*/ 25042 h 25042"/>
              </a:gdLst>
              <a:ahLst/>
              <a:cxnLst>
                <a:cxn ang="T6">
                  <a:pos x="T0" y="T1"/>
                </a:cxn>
                <a:cxn ang="T7">
                  <a:pos x="T2" y="T3"/>
                </a:cxn>
                <a:cxn ang="T8">
                  <a:pos x="T4" y="T5"/>
                </a:cxn>
              </a:cxnLst>
              <a:rect l="T9" t="T10" r="T11" b="T12"/>
              <a:pathLst>
                <a:path w="43200" h="25042" fill="none" extrusionOk="0">
                  <a:moveTo>
                    <a:pt x="276" y="25041"/>
                  </a:moveTo>
                  <a:cubicBezTo>
                    <a:pt x="92" y="23903"/>
                    <a:pt x="0" y="22752"/>
                    <a:pt x="0" y="21600"/>
                  </a:cubicBezTo>
                  <a:cubicBezTo>
                    <a:pt x="0" y="9670"/>
                    <a:pt x="9670" y="0"/>
                    <a:pt x="21600" y="0"/>
                  </a:cubicBezTo>
                  <a:cubicBezTo>
                    <a:pt x="33529" y="-1"/>
                    <a:pt x="43199" y="9670"/>
                    <a:pt x="43200" y="21599"/>
                  </a:cubicBezTo>
                </a:path>
                <a:path w="43200" h="25042" stroke="0" extrusionOk="0">
                  <a:moveTo>
                    <a:pt x="276" y="25041"/>
                  </a:moveTo>
                  <a:cubicBezTo>
                    <a:pt x="92" y="23903"/>
                    <a:pt x="0" y="22752"/>
                    <a:pt x="0" y="21600"/>
                  </a:cubicBezTo>
                  <a:cubicBezTo>
                    <a:pt x="0" y="9670"/>
                    <a:pt x="9670" y="0"/>
                    <a:pt x="21600" y="0"/>
                  </a:cubicBezTo>
                  <a:cubicBezTo>
                    <a:pt x="33529" y="-1"/>
                    <a:pt x="43199" y="9670"/>
                    <a:pt x="43200" y="21599"/>
                  </a:cubicBezTo>
                  <a:lnTo>
                    <a:pt x="21600" y="2160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2000" name="Line 10"/>
            <p:cNvSpPr>
              <a:spLocks noChangeShapeType="1"/>
            </p:cNvSpPr>
            <p:nvPr/>
          </p:nvSpPr>
          <p:spPr bwMode="auto">
            <a:xfrm>
              <a:off x="624" y="236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01" name="Line 11"/>
            <p:cNvSpPr>
              <a:spLocks noChangeShapeType="1"/>
            </p:cNvSpPr>
            <p:nvPr/>
          </p:nvSpPr>
          <p:spPr bwMode="auto">
            <a:xfrm>
              <a:off x="1858" y="2347"/>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02" name="Oval 12"/>
            <p:cNvSpPr>
              <a:spLocks noChangeArrowheads="1"/>
            </p:cNvSpPr>
            <p:nvPr/>
          </p:nvSpPr>
          <p:spPr bwMode="auto">
            <a:xfrm>
              <a:off x="2098" y="2236"/>
              <a:ext cx="192" cy="192"/>
            </a:xfrm>
            <a:prstGeom prst="ellipse">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2003" name="Line 13"/>
            <p:cNvSpPr>
              <a:spLocks noChangeShapeType="1"/>
            </p:cNvSpPr>
            <p:nvPr/>
          </p:nvSpPr>
          <p:spPr bwMode="auto">
            <a:xfrm flipH="1">
              <a:off x="2146" y="2284"/>
              <a:ext cx="96" cy="9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04" name="Line 14"/>
            <p:cNvSpPr>
              <a:spLocks noChangeShapeType="1"/>
            </p:cNvSpPr>
            <p:nvPr/>
          </p:nvSpPr>
          <p:spPr bwMode="auto">
            <a:xfrm rot="16200000" flipH="1">
              <a:off x="2146" y="2284"/>
              <a:ext cx="96" cy="9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05" name="Line 15"/>
            <p:cNvSpPr>
              <a:spLocks noChangeShapeType="1"/>
            </p:cNvSpPr>
            <p:nvPr/>
          </p:nvSpPr>
          <p:spPr bwMode="auto">
            <a:xfrm>
              <a:off x="2290" y="2338"/>
              <a:ext cx="3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06" name="Line 16"/>
            <p:cNvSpPr>
              <a:spLocks noChangeShapeType="1"/>
            </p:cNvSpPr>
            <p:nvPr/>
          </p:nvSpPr>
          <p:spPr bwMode="auto">
            <a:xfrm>
              <a:off x="624" y="2352"/>
              <a:ext cx="0" cy="10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07" name="Line 17"/>
            <p:cNvSpPr>
              <a:spLocks noChangeShapeType="1"/>
            </p:cNvSpPr>
            <p:nvPr/>
          </p:nvSpPr>
          <p:spPr bwMode="auto">
            <a:xfrm>
              <a:off x="624" y="28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08" name="Line 18"/>
            <p:cNvSpPr>
              <a:spLocks noChangeShapeType="1"/>
            </p:cNvSpPr>
            <p:nvPr/>
          </p:nvSpPr>
          <p:spPr bwMode="auto">
            <a:xfrm flipV="1">
              <a:off x="1200" y="2784"/>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09" name="Line 19"/>
            <p:cNvSpPr>
              <a:spLocks noChangeShapeType="1"/>
            </p:cNvSpPr>
            <p:nvPr/>
          </p:nvSpPr>
          <p:spPr bwMode="auto">
            <a:xfrm>
              <a:off x="1488" y="2880"/>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10" name="Rectangle 20"/>
            <p:cNvSpPr>
              <a:spLocks noChangeArrowheads="1"/>
            </p:cNvSpPr>
            <p:nvPr/>
          </p:nvSpPr>
          <p:spPr bwMode="auto">
            <a:xfrm>
              <a:off x="908" y="2851"/>
              <a:ext cx="580" cy="48"/>
            </a:xfrm>
            <a:prstGeom prst="rect">
              <a:avLst/>
            </a:prstGeom>
            <a:solidFill>
              <a:srgbClr val="FFFFCC"/>
            </a:solidFill>
            <a:ln w="28575">
              <a:solidFill>
                <a:schemeClr val="tx1"/>
              </a:solidFill>
              <a:miter lim="800000"/>
              <a:headEnd/>
              <a:tailEnd/>
            </a:ln>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2011" name="Line 21"/>
            <p:cNvSpPr>
              <a:spLocks noChangeShapeType="1"/>
            </p:cNvSpPr>
            <p:nvPr/>
          </p:nvSpPr>
          <p:spPr bwMode="auto">
            <a:xfrm flipH="1">
              <a:off x="1200" y="2784"/>
              <a:ext cx="0" cy="72"/>
            </a:xfrm>
            <a:prstGeom prst="line">
              <a:avLst/>
            </a:prstGeom>
            <a:noFill/>
            <a:ln w="28575">
              <a:solidFill>
                <a:schemeClr val="tx1"/>
              </a:solidFill>
              <a:round/>
              <a:headEnd/>
              <a:tailEnd type="stealth" w="sm" len="sm"/>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12" name="Line 22"/>
            <p:cNvSpPr>
              <a:spLocks noChangeShapeType="1"/>
            </p:cNvSpPr>
            <p:nvPr/>
          </p:nvSpPr>
          <p:spPr bwMode="auto">
            <a:xfrm>
              <a:off x="1632" y="278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13" name="Oval 23"/>
            <p:cNvSpPr>
              <a:spLocks noChangeArrowheads="1"/>
            </p:cNvSpPr>
            <p:nvPr/>
          </p:nvSpPr>
          <p:spPr bwMode="auto">
            <a:xfrm>
              <a:off x="2112" y="2784"/>
              <a:ext cx="192" cy="19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2014" name="Line 24"/>
            <p:cNvSpPr>
              <a:spLocks noChangeShapeType="1"/>
            </p:cNvSpPr>
            <p:nvPr/>
          </p:nvSpPr>
          <p:spPr bwMode="auto">
            <a:xfrm flipH="1">
              <a:off x="2160" y="2832"/>
              <a:ext cx="96"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15" name="Line 25"/>
            <p:cNvSpPr>
              <a:spLocks noChangeShapeType="1"/>
            </p:cNvSpPr>
            <p:nvPr/>
          </p:nvSpPr>
          <p:spPr bwMode="auto">
            <a:xfrm rot="16200000" flipH="1">
              <a:off x="2160" y="2832"/>
              <a:ext cx="96"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16" name="Line 26"/>
            <p:cNvSpPr>
              <a:spLocks noChangeShapeType="1"/>
            </p:cNvSpPr>
            <p:nvPr/>
          </p:nvSpPr>
          <p:spPr bwMode="auto">
            <a:xfrm>
              <a:off x="2304" y="288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17" name="Line 27"/>
            <p:cNvSpPr>
              <a:spLocks noChangeShapeType="1"/>
            </p:cNvSpPr>
            <p:nvPr/>
          </p:nvSpPr>
          <p:spPr bwMode="auto">
            <a:xfrm>
              <a:off x="2592" y="2323"/>
              <a:ext cx="0" cy="10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18" name="Line 28"/>
            <p:cNvSpPr>
              <a:spLocks noChangeShapeType="1"/>
            </p:cNvSpPr>
            <p:nvPr/>
          </p:nvSpPr>
          <p:spPr bwMode="auto">
            <a:xfrm>
              <a:off x="624" y="340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19" name="Line 29"/>
            <p:cNvSpPr>
              <a:spLocks noChangeShapeType="1"/>
            </p:cNvSpPr>
            <p:nvPr/>
          </p:nvSpPr>
          <p:spPr bwMode="auto">
            <a:xfrm>
              <a:off x="917" y="3293"/>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20" name="Line 30"/>
            <p:cNvSpPr>
              <a:spLocks noChangeShapeType="1"/>
            </p:cNvSpPr>
            <p:nvPr/>
          </p:nvSpPr>
          <p:spPr bwMode="auto">
            <a:xfrm>
              <a:off x="960" y="3360"/>
              <a:ext cx="0" cy="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21" name="Line 31"/>
            <p:cNvSpPr>
              <a:spLocks noChangeShapeType="1"/>
            </p:cNvSpPr>
            <p:nvPr/>
          </p:nvSpPr>
          <p:spPr bwMode="auto">
            <a:xfrm>
              <a:off x="1013" y="3293"/>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22" name="Line 32"/>
            <p:cNvSpPr>
              <a:spLocks noChangeShapeType="1"/>
            </p:cNvSpPr>
            <p:nvPr/>
          </p:nvSpPr>
          <p:spPr bwMode="auto">
            <a:xfrm>
              <a:off x="1056" y="3360"/>
              <a:ext cx="0" cy="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23" name="Line 33"/>
            <p:cNvSpPr>
              <a:spLocks noChangeShapeType="1"/>
            </p:cNvSpPr>
            <p:nvPr/>
          </p:nvSpPr>
          <p:spPr bwMode="auto">
            <a:xfrm>
              <a:off x="1056" y="3408"/>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24" name="Line 34"/>
            <p:cNvSpPr>
              <a:spLocks noChangeShapeType="1"/>
            </p:cNvSpPr>
            <p:nvPr/>
          </p:nvSpPr>
          <p:spPr bwMode="auto">
            <a:xfrm>
              <a:off x="2016" y="3408"/>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25" name="Line 35"/>
            <p:cNvSpPr>
              <a:spLocks noChangeShapeType="1"/>
            </p:cNvSpPr>
            <p:nvPr/>
          </p:nvSpPr>
          <p:spPr bwMode="auto">
            <a:xfrm flipV="1">
              <a:off x="1824" y="3312"/>
              <a:ext cx="19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41986" name="Object 36"/>
            <p:cNvGraphicFramePr>
              <a:graphicFrameLocks noChangeAspect="1"/>
            </p:cNvGraphicFramePr>
            <p:nvPr/>
          </p:nvGraphicFramePr>
          <p:xfrm>
            <a:off x="1296" y="1968"/>
            <a:ext cx="240" cy="288"/>
          </p:xfrm>
          <a:graphic>
            <a:graphicData uri="http://schemas.openxmlformats.org/presentationml/2006/ole">
              <mc:AlternateContent xmlns:mc="http://schemas.openxmlformats.org/markup-compatibility/2006">
                <mc:Choice xmlns:v="urn:schemas-microsoft-com:vml" Requires="v">
                  <p:oleObj spid="_x0000_s77891" name="公式" r:id="rId3" imgW="126835" imgH="152202" progId="Equation.3">
                    <p:embed/>
                  </p:oleObj>
                </mc:Choice>
                <mc:Fallback>
                  <p:oleObj name="公式" r:id="rId3" imgW="126835" imgH="152202"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1968"/>
                          <a:ext cx="24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7"/>
            <p:cNvGraphicFramePr>
              <a:graphicFrameLocks noChangeAspect="1"/>
            </p:cNvGraphicFramePr>
            <p:nvPr/>
          </p:nvGraphicFramePr>
          <p:xfrm>
            <a:off x="1091" y="2928"/>
            <a:ext cx="267" cy="288"/>
          </p:xfrm>
          <a:graphic>
            <a:graphicData uri="http://schemas.openxmlformats.org/presentationml/2006/ole">
              <mc:AlternateContent xmlns:mc="http://schemas.openxmlformats.org/markup-compatibility/2006">
                <mc:Choice xmlns:v="urn:schemas-microsoft-com:vml" Requires="v">
                  <p:oleObj spid="_x0000_s77892" name="公式" r:id="rId5" imgW="139639" imgH="152334" progId="Equation.3">
                    <p:embed/>
                  </p:oleObj>
                </mc:Choice>
                <mc:Fallback>
                  <p:oleObj name="公式" r:id="rId5" imgW="139639" imgH="152334"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1" y="2928"/>
                          <a:ext cx="26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38"/>
            <p:cNvGraphicFramePr>
              <a:graphicFrameLocks noChangeAspect="1"/>
            </p:cNvGraphicFramePr>
            <p:nvPr/>
          </p:nvGraphicFramePr>
          <p:xfrm>
            <a:off x="2256" y="2004"/>
            <a:ext cx="216" cy="217"/>
          </p:xfrm>
          <a:graphic>
            <a:graphicData uri="http://schemas.openxmlformats.org/presentationml/2006/ole">
              <mc:AlternateContent xmlns:mc="http://schemas.openxmlformats.org/markup-compatibility/2006">
                <mc:Choice xmlns:v="urn:schemas-microsoft-com:vml" Requires="v">
                  <p:oleObj spid="_x0000_s77893" name="公式" r:id="rId7" imgW="114102" imgH="114102" progId="Equation.3">
                    <p:embed/>
                  </p:oleObj>
                </mc:Choice>
                <mc:Fallback>
                  <p:oleObj name="公式" r:id="rId7" imgW="114102" imgH="114102"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2004"/>
                          <a:ext cx="21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39"/>
            <p:cNvGraphicFramePr>
              <a:graphicFrameLocks noChangeAspect="1"/>
            </p:cNvGraphicFramePr>
            <p:nvPr/>
          </p:nvGraphicFramePr>
          <p:xfrm>
            <a:off x="2372" y="2543"/>
            <a:ext cx="217" cy="217"/>
          </p:xfrm>
          <a:graphic>
            <a:graphicData uri="http://schemas.openxmlformats.org/presentationml/2006/ole">
              <mc:AlternateContent xmlns:mc="http://schemas.openxmlformats.org/markup-compatibility/2006">
                <mc:Choice xmlns:v="urn:schemas-microsoft-com:vml" Requires="v">
                  <p:oleObj spid="_x0000_s77894" name="公式" r:id="rId9" imgW="114102" imgH="114102" progId="Equation.3">
                    <p:embed/>
                  </p:oleObj>
                </mc:Choice>
                <mc:Fallback>
                  <p:oleObj name="公式" r:id="rId9" imgW="114102" imgH="114102"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2" y="2543"/>
                          <a:ext cx="217"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Object 40"/>
            <p:cNvGraphicFramePr>
              <a:graphicFrameLocks noChangeAspect="1"/>
            </p:cNvGraphicFramePr>
            <p:nvPr/>
          </p:nvGraphicFramePr>
          <p:xfrm>
            <a:off x="1776" y="3408"/>
            <a:ext cx="288" cy="265"/>
          </p:xfrm>
          <a:graphic>
            <a:graphicData uri="http://schemas.openxmlformats.org/presentationml/2006/ole">
              <mc:AlternateContent xmlns:mc="http://schemas.openxmlformats.org/markup-compatibility/2006">
                <mc:Choice xmlns:v="urn:schemas-microsoft-com:vml" Requires="v">
                  <p:oleObj spid="_x0000_s77895" name="公式" r:id="rId11" imgW="164957" imgH="152268" progId="Equation.3">
                    <p:embed/>
                  </p:oleObj>
                </mc:Choice>
                <mc:Fallback>
                  <p:oleObj name="公式" r:id="rId11" imgW="164957" imgH="152268"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6" y="3408"/>
                          <a:ext cx="288"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26" name="Line 41"/>
            <p:cNvSpPr>
              <a:spLocks noChangeShapeType="1"/>
            </p:cNvSpPr>
            <p:nvPr/>
          </p:nvSpPr>
          <p:spPr bwMode="auto">
            <a:xfrm flipV="1">
              <a:off x="787" y="3533"/>
              <a:ext cx="106" cy="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27" name="Line 42"/>
            <p:cNvSpPr>
              <a:spLocks noChangeShapeType="1"/>
            </p:cNvSpPr>
            <p:nvPr/>
          </p:nvSpPr>
          <p:spPr bwMode="auto">
            <a:xfrm flipH="1">
              <a:off x="838" y="3484"/>
              <a:ext cx="0" cy="11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2028" name="Line 43"/>
            <p:cNvSpPr>
              <a:spLocks noChangeShapeType="1"/>
            </p:cNvSpPr>
            <p:nvPr/>
          </p:nvSpPr>
          <p:spPr bwMode="auto">
            <a:xfrm flipV="1">
              <a:off x="1066" y="3528"/>
              <a:ext cx="106" cy="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grpSp>
      <p:sp>
        <p:nvSpPr>
          <p:cNvPr id="49196" name="Text Box 44"/>
          <p:cNvSpPr txBox="1">
            <a:spLocks noChangeArrowheads="1"/>
          </p:cNvSpPr>
          <p:nvPr/>
        </p:nvSpPr>
        <p:spPr bwMode="auto">
          <a:xfrm>
            <a:off x="4787900" y="1844675"/>
            <a:ext cx="3744913"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10000"/>
              </a:lnSpc>
              <a:spcBef>
                <a:spcPct val="50000"/>
              </a:spcBef>
              <a:spcAft>
                <a:spcPts val="0"/>
              </a:spcAft>
            </a:pPr>
            <a:r>
              <a:rPr kumimoji="1" lang="en-US" altLang="zh-CN"/>
              <a:t> </a:t>
            </a:r>
            <a:r>
              <a:rPr kumimoji="1" lang="en-US" altLang="zh-CN" i="1"/>
              <a:t>K </a:t>
            </a:r>
            <a:r>
              <a:rPr kumimoji="1" lang="zh-CN" altLang="en-US"/>
              <a:t>闭合，</a:t>
            </a:r>
            <a:r>
              <a:rPr kumimoji="1" lang="en-US" altLang="zh-CN"/>
              <a:t>B</a:t>
            </a:r>
            <a:r>
              <a:rPr kumimoji="1" lang="zh-CN" altLang="en-US"/>
              <a:t>一下达到正常亮度，</a:t>
            </a:r>
            <a:r>
              <a:rPr kumimoji="1" lang="en-US" altLang="zh-CN"/>
              <a:t>A</a:t>
            </a:r>
            <a:r>
              <a:rPr kumimoji="1" lang="zh-CN" altLang="en-US"/>
              <a:t>逐渐变亮</a:t>
            </a:r>
          </a:p>
        </p:txBody>
      </p:sp>
    </p:spTree>
    <p:extLst>
      <p:ext uri="{BB962C8B-B14F-4D97-AF65-F5344CB8AC3E}">
        <p14:creationId xmlns:p14="http://schemas.microsoft.com/office/powerpoint/2010/main" val="32309138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96"/>
                                        </p:tgtEl>
                                        <p:attrNameLst>
                                          <p:attrName>style.visibility</p:attrName>
                                        </p:attrNameLst>
                                      </p:cBhvr>
                                      <p:to>
                                        <p:strVal val="visible"/>
                                      </p:to>
                                    </p:set>
                                    <p:anim calcmode="lin" valueType="num">
                                      <p:cBhvr additive="base">
                                        <p:cTn id="7" dur="500" fill="hold"/>
                                        <p:tgtEl>
                                          <p:spTgt spid="49196"/>
                                        </p:tgtEl>
                                        <p:attrNameLst>
                                          <p:attrName>ppt_x</p:attrName>
                                        </p:attrNameLst>
                                      </p:cBhvr>
                                      <p:tavLst>
                                        <p:tav tm="0">
                                          <p:val>
                                            <p:strVal val="#ppt_x"/>
                                          </p:val>
                                        </p:tav>
                                        <p:tav tm="100000">
                                          <p:val>
                                            <p:strVal val="#ppt_x"/>
                                          </p:val>
                                        </p:tav>
                                      </p:tavLst>
                                    </p:anim>
                                    <p:anim calcmode="lin" valueType="num">
                                      <p:cBhvr additive="base">
                                        <p:cTn id="8" dur="500" fill="hold"/>
                                        <p:tgtEl>
                                          <p:spTgt spid="491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9155"/>
                                        </p:tgtEl>
                                        <p:attrNameLst>
                                          <p:attrName>style.visibility</p:attrName>
                                        </p:attrNameLst>
                                      </p:cBhvr>
                                      <p:to>
                                        <p:strVal val="visible"/>
                                      </p:to>
                                    </p:set>
                                    <p:animEffect transition="in" filter="blinds(horizontal)">
                                      <p:cBhvr>
                                        <p:cTn id="13"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9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7" name="组合 36"/>
          <p:cNvGrpSpPr>
            <a:grpSpLocks/>
          </p:cNvGrpSpPr>
          <p:nvPr/>
        </p:nvGrpSpPr>
        <p:grpSpPr bwMode="auto">
          <a:xfrm>
            <a:off x="5364163" y="620713"/>
            <a:ext cx="2952750" cy="3313112"/>
            <a:chOff x="6046788" y="692150"/>
            <a:chExt cx="3097212" cy="3529013"/>
          </a:xfrm>
        </p:grpSpPr>
        <p:sp>
          <p:nvSpPr>
            <p:cNvPr id="43023" name="Rectangle 2"/>
            <p:cNvSpPr>
              <a:spLocks noChangeArrowheads="1"/>
            </p:cNvSpPr>
            <p:nvPr/>
          </p:nvSpPr>
          <p:spPr bwMode="auto">
            <a:xfrm>
              <a:off x="6046788" y="692150"/>
              <a:ext cx="3097212" cy="3529013"/>
            </a:xfrm>
            <a:prstGeom prst="rect">
              <a:avLst/>
            </a:prstGeom>
            <a:solidFill>
              <a:srgbClr val="00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3024" name="Line 3"/>
            <p:cNvSpPr>
              <a:spLocks noChangeShapeType="1"/>
            </p:cNvSpPr>
            <p:nvPr/>
          </p:nvSpPr>
          <p:spPr bwMode="auto">
            <a:xfrm>
              <a:off x="7278688" y="2600325"/>
              <a:ext cx="1524000" cy="0"/>
            </a:xfrm>
            <a:prstGeom prst="line">
              <a:avLst/>
            </a:prstGeom>
            <a:noFill/>
            <a:ln w="28575">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43025" name="Line 4"/>
            <p:cNvSpPr>
              <a:spLocks noChangeShapeType="1"/>
            </p:cNvSpPr>
            <p:nvPr/>
          </p:nvSpPr>
          <p:spPr bwMode="auto">
            <a:xfrm>
              <a:off x="6211888" y="2600325"/>
              <a:ext cx="762000" cy="0"/>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grpSp>
          <p:nvGrpSpPr>
            <p:cNvPr id="43026" name="Group 5"/>
            <p:cNvGrpSpPr>
              <a:grpSpLocks/>
            </p:cNvGrpSpPr>
            <p:nvPr/>
          </p:nvGrpSpPr>
          <p:grpSpPr bwMode="auto">
            <a:xfrm>
              <a:off x="6299200" y="1720850"/>
              <a:ext cx="2520950" cy="482600"/>
              <a:chOff x="3787" y="1834"/>
              <a:chExt cx="1588" cy="304"/>
            </a:xfrm>
          </p:grpSpPr>
          <p:sp>
            <p:nvSpPr>
              <p:cNvPr id="43034" name="Freeform 6"/>
              <p:cNvSpPr>
                <a:spLocks/>
              </p:cNvSpPr>
              <p:nvPr/>
            </p:nvSpPr>
            <p:spPr bwMode="auto">
              <a:xfrm>
                <a:off x="3787" y="1834"/>
                <a:ext cx="432" cy="288"/>
              </a:xfrm>
              <a:custGeom>
                <a:avLst/>
                <a:gdLst>
                  <a:gd name="T0" fmla="*/ 0 w 432"/>
                  <a:gd name="T1" fmla="*/ 0 h 288"/>
                  <a:gd name="T2" fmla="*/ 144 w 432"/>
                  <a:gd name="T3" fmla="*/ 144 h 288"/>
                  <a:gd name="T4" fmla="*/ 432 w 432"/>
                  <a:gd name="T5" fmla="*/ 288 h 288"/>
                  <a:gd name="T6" fmla="*/ 0 60000 65536"/>
                  <a:gd name="T7" fmla="*/ 0 60000 65536"/>
                  <a:gd name="T8" fmla="*/ 0 60000 65536"/>
                  <a:gd name="T9" fmla="*/ 0 w 432"/>
                  <a:gd name="T10" fmla="*/ 0 h 288"/>
                  <a:gd name="T11" fmla="*/ 432 w 432"/>
                  <a:gd name="T12" fmla="*/ 288 h 288"/>
                </a:gdLst>
                <a:ahLst/>
                <a:cxnLst>
                  <a:cxn ang="T6">
                    <a:pos x="T0" y="T1"/>
                  </a:cxn>
                  <a:cxn ang="T7">
                    <a:pos x="T2" y="T3"/>
                  </a:cxn>
                  <a:cxn ang="T8">
                    <a:pos x="T4" y="T5"/>
                  </a:cxn>
                </a:cxnLst>
                <a:rect l="T9" t="T10" r="T11" b="T12"/>
                <a:pathLst>
                  <a:path w="432" h="288">
                    <a:moveTo>
                      <a:pt x="0" y="0"/>
                    </a:moveTo>
                    <a:cubicBezTo>
                      <a:pt x="36" y="48"/>
                      <a:pt x="72" y="96"/>
                      <a:pt x="144" y="144"/>
                    </a:cubicBezTo>
                    <a:cubicBezTo>
                      <a:pt x="216" y="192"/>
                      <a:pt x="324" y="240"/>
                      <a:pt x="432" y="288"/>
                    </a:cubicBezTo>
                  </a:path>
                </a:pathLst>
              </a:custGeom>
              <a:noFill/>
              <a:ln w="28575">
                <a:solidFill>
                  <a:srgbClr val="FF66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3035" name="Freeform 7"/>
              <p:cNvSpPr>
                <a:spLocks/>
              </p:cNvSpPr>
              <p:nvPr/>
            </p:nvSpPr>
            <p:spPr bwMode="auto">
              <a:xfrm>
                <a:off x="4363" y="1842"/>
                <a:ext cx="1012" cy="296"/>
              </a:xfrm>
              <a:custGeom>
                <a:avLst/>
                <a:gdLst>
                  <a:gd name="T0" fmla="*/ 0 w 960"/>
                  <a:gd name="T1" fmla="*/ 68719 h 200"/>
                  <a:gd name="T2" fmla="*/ 426 w 960"/>
                  <a:gd name="T3" fmla="*/ 68719 h 200"/>
                  <a:gd name="T4" fmla="*/ 1273 w 960"/>
                  <a:gd name="T5" fmla="*/ 51466 h 200"/>
                  <a:gd name="T6" fmla="*/ 2118 w 960"/>
                  <a:gd name="T7" fmla="*/ 0 h 200"/>
                  <a:gd name="T8" fmla="*/ 0 60000 65536"/>
                  <a:gd name="T9" fmla="*/ 0 60000 65536"/>
                  <a:gd name="T10" fmla="*/ 0 60000 65536"/>
                  <a:gd name="T11" fmla="*/ 0 60000 65536"/>
                  <a:gd name="T12" fmla="*/ 0 w 960"/>
                  <a:gd name="T13" fmla="*/ 0 h 200"/>
                  <a:gd name="T14" fmla="*/ 960 w 960"/>
                  <a:gd name="T15" fmla="*/ 200 h 200"/>
                </a:gdLst>
                <a:ahLst/>
                <a:cxnLst>
                  <a:cxn ang="T8">
                    <a:pos x="T0" y="T1"/>
                  </a:cxn>
                  <a:cxn ang="T9">
                    <a:pos x="T2" y="T3"/>
                  </a:cxn>
                  <a:cxn ang="T10">
                    <a:pos x="T4" y="T5"/>
                  </a:cxn>
                  <a:cxn ang="T11">
                    <a:pos x="T6" y="T7"/>
                  </a:cxn>
                </a:cxnLst>
                <a:rect l="T12" t="T13" r="T14" b="T15"/>
                <a:pathLst>
                  <a:path w="960" h="200">
                    <a:moveTo>
                      <a:pt x="0" y="192"/>
                    </a:moveTo>
                    <a:cubicBezTo>
                      <a:pt x="48" y="196"/>
                      <a:pt x="96" y="200"/>
                      <a:pt x="192" y="192"/>
                    </a:cubicBezTo>
                    <a:cubicBezTo>
                      <a:pt x="288" y="184"/>
                      <a:pt x="448" y="176"/>
                      <a:pt x="576" y="144"/>
                    </a:cubicBezTo>
                    <a:cubicBezTo>
                      <a:pt x="704" y="112"/>
                      <a:pt x="832" y="56"/>
                      <a:pt x="960" y="0"/>
                    </a:cubicBezTo>
                  </a:path>
                </a:pathLst>
              </a:custGeom>
              <a:noFill/>
              <a:ln w="28575">
                <a:solidFill>
                  <a:srgbClr val="FF66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grpSp>
          <p:nvGrpSpPr>
            <p:cNvPr id="43027" name="Group 8"/>
            <p:cNvGrpSpPr>
              <a:grpSpLocks/>
            </p:cNvGrpSpPr>
            <p:nvPr/>
          </p:nvGrpSpPr>
          <p:grpSpPr bwMode="auto">
            <a:xfrm>
              <a:off x="6288088" y="2905125"/>
              <a:ext cx="2532062" cy="485775"/>
              <a:chOff x="3780" y="2580"/>
              <a:chExt cx="1595" cy="306"/>
            </a:xfrm>
          </p:grpSpPr>
          <p:sp>
            <p:nvSpPr>
              <p:cNvPr id="43032" name="Freeform 9"/>
              <p:cNvSpPr>
                <a:spLocks/>
              </p:cNvSpPr>
              <p:nvPr/>
            </p:nvSpPr>
            <p:spPr bwMode="auto">
              <a:xfrm flipV="1">
                <a:off x="3780" y="2580"/>
                <a:ext cx="432" cy="288"/>
              </a:xfrm>
              <a:custGeom>
                <a:avLst/>
                <a:gdLst>
                  <a:gd name="T0" fmla="*/ 0 w 432"/>
                  <a:gd name="T1" fmla="*/ 0 h 288"/>
                  <a:gd name="T2" fmla="*/ 144 w 432"/>
                  <a:gd name="T3" fmla="*/ 144 h 288"/>
                  <a:gd name="T4" fmla="*/ 432 w 432"/>
                  <a:gd name="T5" fmla="*/ 288 h 288"/>
                  <a:gd name="T6" fmla="*/ 0 60000 65536"/>
                  <a:gd name="T7" fmla="*/ 0 60000 65536"/>
                  <a:gd name="T8" fmla="*/ 0 60000 65536"/>
                  <a:gd name="T9" fmla="*/ 0 w 432"/>
                  <a:gd name="T10" fmla="*/ 0 h 288"/>
                  <a:gd name="T11" fmla="*/ 432 w 432"/>
                  <a:gd name="T12" fmla="*/ 288 h 288"/>
                </a:gdLst>
                <a:ahLst/>
                <a:cxnLst>
                  <a:cxn ang="T6">
                    <a:pos x="T0" y="T1"/>
                  </a:cxn>
                  <a:cxn ang="T7">
                    <a:pos x="T2" y="T3"/>
                  </a:cxn>
                  <a:cxn ang="T8">
                    <a:pos x="T4" y="T5"/>
                  </a:cxn>
                </a:cxnLst>
                <a:rect l="T9" t="T10" r="T11" b="T12"/>
                <a:pathLst>
                  <a:path w="432" h="288">
                    <a:moveTo>
                      <a:pt x="0" y="0"/>
                    </a:moveTo>
                    <a:cubicBezTo>
                      <a:pt x="36" y="48"/>
                      <a:pt x="72" y="96"/>
                      <a:pt x="144" y="144"/>
                    </a:cubicBezTo>
                    <a:cubicBezTo>
                      <a:pt x="216" y="192"/>
                      <a:pt x="324" y="240"/>
                      <a:pt x="432" y="288"/>
                    </a:cubicBezTo>
                  </a:path>
                </a:pathLst>
              </a:custGeom>
              <a:noFill/>
              <a:ln w="28575">
                <a:solidFill>
                  <a:srgbClr val="FF66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3033" name="Freeform 10"/>
              <p:cNvSpPr>
                <a:spLocks/>
              </p:cNvSpPr>
              <p:nvPr/>
            </p:nvSpPr>
            <p:spPr bwMode="auto">
              <a:xfrm flipV="1">
                <a:off x="4356" y="2580"/>
                <a:ext cx="1019" cy="306"/>
              </a:xfrm>
              <a:custGeom>
                <a:avLst/>
                <a:gdLst>
                  <a:gd name="T0" fmla="*/ 0 w 960"/>
                  <a:gd name="T1" fmla="*/ 113246 h 200"/>
                  <a:gd name="T2" fmla="*/ 470 w 960"/>
                  <a:gd name="T3" fmla="*/ 113246 h 200"/>
                  <a:gd name="T4" fmla="*/ 1410 w 960"/>
                  <a:gd name="T5" fmla="*/ 84865 h 200"/>
                  <a:gd name="T6" fmla="*/ 2350 w 960"/>
                  <a:gd name="T7" fmla="*/ 0 h 200"/>
                  <a:gd name="T8" fmla="*/ 0 60000 65536"/>
                  <a:gd name="T9" fmla="*/ 0 60000 65536"/>
                  <a:gd name="T10" fmla="*/ 0 60000 65536"/>
                  <a:gd name="T11" fmla="*/ 0 60000 65536"/>
                  <a:gd name="T12" fmla="*/ 0 w 960"/>
                  <a:gd name="T13" fmla="*/ 0 h 200"/>
                  <a:gd name="T14" fmla="*/ 960 w 960"/>
                  <a:gd name="T15" fmla="*/ 200 h 200"/>
                </a:gdLst>
                <a:ahLst/>
                <a:cxnLst>
                  <a:cxn ang="T8">
                    <a:pos x="T0" y="T1"/>
                  </a:cxn>
                  <a:cxn ang="T9">
                    <a:pos x="T2" y="T3"/>
                  </a:cxn>
                  <a:cxn ang="T10">
                    <a:pos x="T4" y="T5"/>
                  </a:cxn>
                  <a:cxn ang="T11">
                    <a:pos x="T6" y="T7"/>
                  </a:cxn>
                </a:cxnLst>
                <a:rect l="T12" t="T13" r="T14" b="T15"/>
                <a:pathLst>
                  <a:path w="960" h="200">
                    <a:moveTo>
                      <a:pt x="0" y="192"/>
                    </a:moveTo>
                    <a:cubicBezTo>
                      <a:pt x="48" y="196"/>
                      <a:pt x="96" y="200"/>
                      <a:pt x="192" y="192"/>
                    </a:cubicBezTo>
                    <a:cubicBezTo>
                      <a:pt x="288" y="184"/>
                      <a:pt x="448" y="176"/>
                      <a:pt x="576" y="144"/>
                    </a:cubicBezTo>
                    <a:cubicBezTo>
                      <a:pt x="704" y="112"/>
                      <a:pt x="832" y="56"/>
                      <a:pt x="960" y="0"/>
                    </a:cubicBezTo>
                  </a:path>
                </a:pathLst>
              </a:custGeom>
              <a:noFill/>
              <a:ln w="28575">
                <a:solidFill>
                  <a:srgbClr val="FF66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pSp>
        <p:sp>
          <p:nvSpPr>
            <p:cNvPr id="43028" name="Oval 11"/>
            <p:cNvSpPr>
              <a:spLocks noChangeArrowheads="1"/>
            </p:cNvSpPr>
            <p:nvPr/>
          </p:nvSpPr>
          <p:spPr bwMode="auto">
            <a:xfrm>
              <a:off x="6973888" y="1228725"/>
              <a:ext cx="1143000" cy="609600"/>
            </a:xfrm>
            <a:prstGeom prst="ellipse">
              <a:avLst/>
            </a:prstGeom>
            <a:noFill/>
            <a:ln w="28575">
              <a:solidFill>
                <a:srgbClr val="FF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3029" name="Oval 12"/>
            <p:cNvSpPr>
              <a:spLocks noChangeArrowheads="1"/>
            </p:cNvSpPr>
            <p:nvPr/>
          </p:nvSpPr>
          <p:spPr bwMode="auto">
            <a:xfrm>
              <a:off x="6897688" y="3209925"/>
              <a:ext cx="1143000" cy="609600"/>
            </a:xfrm>
            <a:prstGeom prst="ellipse">
              <a:avLst/>
            </a:prstGeom>
            <a:noFill/>
            <a:ln w="28575">
              <a:solidFill>
                <a:srgbClr val="FF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3030" name="Oval 13"/>
            <p:cNvSpPr>
              <a:spLocks noChangeArrowheads="1"/>
            </p:cNvSpPr>
            <p:nvPr/>
          </p:nvSpPr>
          <p:spPr bwMode="auto">
            <a:xfrm>
              <a:off x="7050088" y="1457325"/>
              <a:ext cx="990600" cy="2133600"/>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43015" name="Object 14"/>
            <p:cNvGraphicFramePr>
              <a:graphicFrameLocks/>
            </p:cNvGraphicFramePr>
            <p:nvPr/>
          </p:nvGraphicFramePr>
          <p:xfrm>
            <a:off x="8497888" y="2009775"/>
            <a:ext cx="280987" cy="366713"/>
          </p:xfrm>
          <a:graphic>
            <a:graphicData uri="http://schemas.openxmlformats.org/presentationml/2006/ole">
              <mc:AlternateContent xmlns:mc="http://schemas.openxmlformats.org/markup-compatibility/2006">
                <mc:Choice xmlns:v="urn:schemas-microsoft-com:vml" Requires="v">
                  <p:oleObj spid="_x0000_s78941" name="公式" r:id="rId3" imgW="274382" imgH="358099" progId="Equation.3">
                    <p:embed/>
                  </p:oleObj>
                </mc:Choice>
                <mc:Fallback>
                  <p:oleObj name="公式" r:id="rId3" imgW="274382" imgH="358099" progId="Equation.3">
                    <p:embed/>
                    <p:pic>
                      <p:nvPicPr>
                        <p:cNvPr id="0"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7888" y="2009775"/>
                          <a:ext cx="280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C0C0C0"/>
                              </a:solidFill>
                              <a:miter lim="800000"/>
                              <a:headEnd/>
                              <a:tailEnd/>
                            </a14:hiddenLine>
                          </a:ext>
                        </a:extLst>
                      </p:spPr>
                    </p:pic>
                  </p:oleObj>
                </mc:Fallback>
              </mc:AlternateContent>
            </a:graphicData>
          </a:graphic>
        </p:graphicFrame>
        <p:sp>
          <p:nvSpPr>
            <p:cNvPr id="43031" name="Arc 19"/>
            <p:cNvSpPr>
              <a:spLocks/>
            </p:cNvSpPr>
            <p:nvPr/>
          </p:nvSpPr>
          <p:spPr bwMode="auto">
            <a:xfrm flipH="1">
              <a:off x="7202488" y="1687513"/>
              <a:ext cx="304800" cy="838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rgbClr val="FF66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43016" name="Object 20"/>
            <p:cNvGraphicFramePr>
              <a:graphicFrameLocks/>
            </p:cNvGraphicFramePr>
            <p:nvPr/>
          </p:nvGraphicFramePr>
          <p:xfrm>
            <a:off x="6643688" y="1682750"/>
            <a:ext cx="201612" cy="292100"/>
          </p:xfrm>
          <a:graphic>
            <a:graphicData uri="http://schemas.openxmlformats.org/presentationml/2006/ole">
              <mc:AlternateContent xmlns:mc="http://schemas.openxmlformats.org/markup-compatibility/2006">
                <mc:Choice xmlns:v="urn:schemas-microsoft-com:vml" Requires="v">
                  <p:oleObj spid="_x0000_s78942" name="公式" r:id="rId5" imgW="198177" imgH="281981" progId="Equation.3">
                    <p:embed/>
                  </p:oleObj>
                </mc:Choice>
                <mc:Fallback>
                  <p:oleObj name="公式" r:id="rId5" imgW="198177" imgH="281981" progId="Equation.3">
                    <p:embed/>
                    <p:pic>
                      <p:nvPicPr>
                        <p:cNvPr id="0" name="Picture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688" y="1682750"/>
                          <a:ext cx="2016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C0C0C0"/>
                              </a:solidFill>
                              <a:miter lim="800000"/>
                              <a:headEnd/>
                              <a:tailEnd/>
                            </a14:hiddenLine>
                          </a:ext>
                        </a:extLst>
                      </p:spPr>
                    </p:pic>
                  </p:oleObj>
                </mc:Fallback>
              </mc:AlternateContent>
            </a:graphicData>
          </a:graphic>
        </p:graphicFrame>
      </p:grpSp>
      <p:sp>
        <p:nvSpPr>
          <p:cNvPr id="50198" name="AutoShape 22"/>
          <p:cNvSpPr>
            <a:spLocks noChangeArrowheads="1"/>
          </p:cNvSpPr>
          <p:nvPr/>
        </p:nvSpPr>
        <p:spPr bwMode="auto">
          <a:xfrm>
            <a:off x="2484438" y="1341438"/>
            <a:ext cx="914400" cy="146050"/>
          </a:xfrm>
          <a:prstGeom prst="rightArrow">
            <a:avLst>
              <a:gd name="adj1" fmla="val 50000"/>
              <a:gd name="adj2" fmla="val 156522"/>
            </a:avLst>
          </a:prstGeom>
          <a:solidFill>
            <a:srgbClr val="FF9900"/>
          </a:solidFill>
          <a:ln w="9525">
            <a:solidFill>
              <a:srgbClr val="FF99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50201" name="Object 25"/>
          <p:cNvGraphicFramePr>
            <a:graphicFrameLocks noChangeAspect="1"/>
          </p:cNvGraphicFramePr>
          <p:nvPr/>
        </p:nvGraphicFramePr>
        <p:xfrm>
          <a:off x="1258888" y="1196975"/>
          <a:ext cx="1189037" cy="482600"/>
        </p:xfrm>
        <a:graphic>
          <a:graphicData uri="http://schemas.openxmlformats.org/presentationml/2006/ole">
            <mc:AlternateContent xmlns:mc="http://schemas.openxmlformats.org/markup-compatibility/2006">
              <mc:Choice xmlns:v="urn:schemas-microsoft-com:vml" Requires="v">
                <p:oleObj spid="_x0000_s78943" name="公式" r:id="rId7" imgW="507780" imgH="203112" progId="Equation.3">
                  <p:embed/>
                </p:oleObj>
              </mc:Choice>
              <mc:Fallback>
                <p:oleObj name="公式" r:id="rId7" imgW="507780" imgH="203112"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196975"/>
                        <a:ext cx="1189037" cy="482600"/>
                      </a:xfrm>
                      <a:prstGeom prst="rect">
                        <a:avLst/>
                      </a:prstGeom>
                      <a:noFill/>
                      <a:ln>
                        <a:noFill/>
                      </a:ln>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8100">
                            <a:solidFill>
                              <a:schemeClr val="folHlink"/>
                            </a:solidFill>
                            <a:miter lim="800000"/>
                            <a:headEnd/>
                            <a:tailEnd/>
                          </a14:hiddenLine>
                        </a:ext>
                      </a:extLst>
                    </p:spPr>
                  </p:pic>
                </p:oleObj>
              </mc:Fallback>
            </mc:AlternateContent>
          </a:graphicData>
        </a:graphic>
      </p:graphicFrame>
      <p:graphicFrame>
        <p:nvGraphicFramePr>
          <p:cNvPr id="50202" name="Object 26"/>
          <p:cNvGraphicFramePr>
            <a:graphicFrameLocks noChangeAspect="1"/>
          </p:cNvGraphicFramePr>
          <p:nvPr/>
        </p:nvGraphicFramePr>
        <p:xfrm>
          <a:off x="3492500" y="1125538"/>
          <a:ext cx="1296988" cy="560387"/>
        </p:xfrm>
        <a:graphic>
          <a:graphicData uri="http://schemas.openxmlformats.org/presentationml/2006/ole">
            <mc:AlternateContent xmlns:mc="http://schemas.openxmlformats.org/markup-compatibility/2006">
              <mc:Choice xmlns:v="urn:schemas-microsoft-com:vml" Requires="v">
                <p:oleObj spid="_x0000_s78944" name="公式" r:id="rId9" imgW="558558" imgH="241195" progId="Equation.3">
                  <p:embed/>
                </p:oleObj>
              </mc:Choice>
              <mc:Fallback>
                <p:oleObj name="公式" r:id="rId9" imgW="558558" imgH="241195"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1125538"/>
                        <a:ext cx="1296988" cy="560387"/>
                      </a:xfrm>
                      <a:prstGeom prst="rect">
                        <a:avLst/>
                      </a:prstGeom>
                      <a:noFill/>
                      <a:ln>
                        <a:noFill/>
                      </a:ln>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8100">
                            <a:solidFill>
                              <a:schemeClr val="folHlink"/>
                            </a:solidFill>
                            <a:miter lim="800000"/>
                            <a:headEnd/>
                            <a:tailEnd/>
                          </a14:hiddenLine>
                        </a:ext>
                      </a:extLst>
                    </p:spPr>
                  </p:pic>
                </p:oleObj>
              </mc:Fallback>
            </mc:AlternateContent>
          </a:graphicData>
        </a:graphic>
      </p:graphicFrame>
      <p:graphicFrame>
        <p:nvGraphicFramePr>
          <p:cNvPr id="50204" name="Object 28"/>
          <p:cNvGraphicFramePr>
            <a:graphicFrameLocks noChangeAspect="1"/>
          </p:cNvGraphicFramePr>
          <p:nvPr/>
        </p:nvGraphicFramePr>
        <p:xfrm>
          <a:off x="1489075" y="1844675"/>
          <a:ext cx="2711450" cy="1152525"/>
        </p:xfrm>
        <a:graphic>
          <a:graphicData uri="http://schemas.openxmlformats.org/presentationml/2006/ole">
            <mc:AlternateContent xmlns:mc="http://schemas.openxmlformats.org/markup-compatibility/2006">
              <mc:Choice xmlns:v="urn:schemas-microsoft-com:vml" Requires="v">
                <p:oleObj spid="_x0000_s78945" name="公式" r:id="rId11" imgW="583947" imgH="291973" progId="Equation.3">
                  <p:embed/>
                </p:oleObj>
              </mc:Choice>
              <mc:Fallback>
                <p:oleObj name="公式" r:id="rId11" imgW="583947" imgH="291973"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9075" y="1844675"/>
                        <a:ext cx="2711450" cy="1152525"/>
                      </a:xfrm>
                      <a:prstGeom prst="rect">
                        <a:avLst/>
                      </a:prstGeom>
                      <a:noFill/>
                      <a:ln>
                        <a:noFill/>
                      </a:ln>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8100">
                            <a:solidFill>
                              <a:schemeClr val="folHlink"/>
                            </a:solidFill>
                            <a:miter lim="800000"/>
                            <a:headEnd/>
                            <a:tailEnd/>
                          </a14:hiddenLine>
                        </a:ext>
                      </a:extLst>
                    </p:spPr>
                  </p:pic>
                </p:oleObj>
              </mc:Fallback>
            </mc:AlternateContent>
          </a:graphicData>
        </a:graphic>
      </p:graphicFrame>
      <p:graphicFrame>
        <p:nvGraphicFramePr>
          <p:cNvPr id="50205" name="Object 29"/>
          <p:cNvGraphicFramePr>
            <a:graphicFrameLocks noChangeAspect="1"/>
          </p:cNvGraphicFramePr>
          <p:nvPr/>
        </p:nvGraphicFramePr>
        <p:xfrm>
          <a:off x="1403350" y="2997200"/>
          <a:ext cx="1665288" cy="1008063"/>
        </p:xfrm>
        <a:graphic>
          <a:graphicData uri="http://schemas.openxmlformats.org/presentationml/2006/ole">
            <mc:AlternateContent xmlns:mc="http://schemas.openxmlformats.org/markup-compatibility/2006">
              <mc:Choice xmlns:v="urn:schemas-microsoft-com:vml" Requires="v">
                <p:oleObj spid="_x0000_s78946" name="公式" r:id="rId13" imgW="647419" imgH="393529" progId="Equation.3">
                  <p:embed/>
                </p:oleObj>
              </mc:Choice>
              <mc:Fallback>
                <p:oleObj name="公式" r:id="rId13" imgW="647419" imgH="393529" progId="Equation.3">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2997200"/>
                        <a:ext cx="1665288" cy="1008063"/>
                      </a:xfrm>
                      <a:prstGeom prst="rect">
                        <a:avLst/>
                      </a:prstGeom>
                      <a:noFill/>
                      <a:ln>
                        <a:noFill/>
                      </a:ln>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8100">
                            <a:solidFill>
                              <a:schemeClr val="folHlink"/>
                            </a:solidFill>
                            <a:miter lim="800000"/>
                            <a:headEnd/>
                            <a:tailEnd/>
                          </a14:hiddenLine>
                        </a:ext>
                      </a:extLst>
                    </p:spPr>
                  </p:pic>
                </p:oleObj>
              </mc:Fallback>
            </mc:AlternateContent>
          </a:graphicData>
        </a:graphic>
      </p:graphicFrame>
      <p:sp>
        <p:nvSpPr>
          <p:cNvPr id="50206" name="Text Box 30"/>
          <p:cNvSpPr txBox="1">
            <a:spLocks noChangeArrowheads="1"/>
          </p:cNvSpPr>
          <p:nvPr/>
        </p:nvSpPr>
        <p:spPr bwMode="auto">
          <a:xfrm>
            <a:off x="250825" y="404813"/>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a:solidFill>
                  <a:srgbClr val="3333FF"/>
                </a:solidFill>
              </a:rPr>
              <a:t>1</a:t>
            </a:r>
            <a:r>
              <a:rPr kumimoji="1" lang="zh-CN" altLang="en-US">
                <a:solidFill>
                  <a:srgbClr val="3333FF"/>
                </a:solidFill>
              </a:rPr>
              <a:t>、自感系数</a:t>
            </a:r>
            <a:endParaRPr kumimoji="1" lang="zh-CN" altLang="en-US"/>
          </a:p>
        </p:txBody>
      </p:sp>
      <p:sp>
        <p:nvSpPr>
          <p:cNvPr id="50207" name="AutoShape 31"/>
          <p:cNvSpPr>
            <a:spLocks noChangeArrowheads="1"/>
          </p:cNvSpPr>
          <p:nvPr/>
        </p:nvSpPr>
        <p:spPr bwMode="auto">
          <a:xfrm>
            <a:off x="1908175" y="4797425"/>
            <a:ext cx="1728788" cy="649288"/>
          </a:xfrm>
          <a:prstGeom prst="bevel">
            <a:avLst>
              <a:gd name="adj" fmla="val 4847"/>
            </a:avLst>
          </a:prstGeom>
          <a:gradFill rotWithShape="1">
            <a:gsLst>
              <a:gs pos="0">
                <a:srgbClr val="FFCC00"/>
              </a:gs>
              <a:gs pos="50000">
                <a:srgbClr val="FFFFFF"/>
              </a:gs>
              <a:gs pos="100000">
                <a:srgbClr val="FFCC00"/>
              </a:gs>
            </a:gsLst>
            <a:lin ang="5400000" scaled="1"/>
          </a:gradFill>
          <a:ln w="9525">
            <a:solidFill>
              <a:srgbClr val="FF0000"/>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208" name="Rectangle 32"/>
          <p:cNvSpPr>
            <a:spLocks noChangeArrowheads="1"/>
          </p:cNvSpPr>
          <p:nvPr/>
        </p:nvSpPr>
        <p:spPr bwMode="auto">
          <a:xfrm>
            <a:off x="179388" y="4149725"/>
            <a:ext cx="86407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latin typeface="宋体" pitchFamily="2" charset="-122"/>
              </a:rPr>
              <a:t>由于穿过线圈自身的磁通量</a:t>
            </a:r>
            <a:r>
              <a:rPr kumimoji="1" lang="el-GR" altLang="zh-CN">
                <a:solidFill>
                  <a:prstClr val="black"/>
                </a:solidFill>
                <a:latin typeface="宋体" pitchFamily="2" charset="-122"/>
              </a:rPr>
              <a:t>Φ</a:t>
            </a:r>
            <a:r>
              <a:rPr kumimoji="1" lang="zh-CN" altLang="en-US">
                <a:latin typeface="宋体" pitchFamily="2" charset="-122"/>
              </a:rPr>
              <a:t>与电流 </a:t>
            </a:r>
            <a:r>
              <a:rPr kumimoji="1" lang="en-US" altLang="zh-CN" i="1">
                <a:solidFill>
                  <a:prstClr val="black"/>
                </a:solidFill>
                <a:latin typeface="宋体" pitchFamily="2" charset="-122"/>
              </a:rPr>
              <a:t>I</a:t>
            </a:r>
            <a:r>
              <a:rPr kumimoji="1" lang="en-US" altLang="zh-CN" i="1">
                <a:latin typeface="宋体" pitchFamily="2" charset="-122"/>
              </a:rPr>
              <a:t> </a:t>
            </a:r>
            <a:r>
              <a:rPr kumimoji="1" lang="zh-CN" altLang="en-US">
                <a:latin typeface="宋体" pitchFamily="2" charset="-122"/>
              </a:rPr>
              <a:t>成正比</a:t>
            </a:r>
          </a:p>
        </p:txBody>
      </p:sp>
      <p:graphicFrame>
        <p:nvGraphicFramePr>
          <p:cNvPr id="50209" name="Object 33"/>
          <p:cNvGraphicFramePr>
            <a:graphicFrameLocks/>
          </p:cNvGraphicFramePr>
          <p:nvPr/>
        </p:nvGraphicFramePr>
        <p:xfrm>
          <a:off x="2268538" y="4941888"/>
          <a:ext cx="977900" cy="279400"/>
        </p:xfrm>
        <a:graphic>
          <a:graphicData uri="http://schemas.openxmlformats.org/presentationml/2006/ole">
            <mc:AlternateContent xmlns:mc="http://schemas.openxmlformats.org/markup-compatibility/2006">
              <mc:Choice xmlns:v="urn:schemas-microsoft-com:vml" Requires="v">
                <p:oleObj spid="_x0000_s78947" name="公式" r:id="rId15" imgW="967784" imgH="274413" progId="Equation.3">
                  <p:embed/>
                </p:oleObj>
              </mc:Choice>
              <mc:Fallback>
                <p:oleObj name="公式" r:id="rId15" imgW="967784" imgH="274413" progId="Equation.3">
                  <p:embed/>
                  <p:pic>
                    <p:nvPicPr>
                      <p:cNvPr id="0" name="Picture 15"/>
                      <p:cNvPicPr>
                        <a:picLocks noChangeArrowheads="1"/>
                      </p:cNvPicPr>
                      <p:nvPr/>
                    </p:nvPicPr>
                    <p:blipFill>
                      <a:blip r:embed="rId16">
                        <a:lum bright="-100000" contrast="-100000"/>
                        <a:extLst>
                          <a:ext uri="{28A0092B-C50C-407E-A947-70E740481C1C}">
                            <a14:useLocalDpi xmlns:a14="http://schemas.microsoft.com/office/drawing/2010/main" val="0"/>
                          </a:ext>
                        </a:extLst>
                      </a:blip>
                      <a:srcRect/>
                      <a:stretch>
                        <a:fillRect/>
                      </a:stretch>
                    </p:blipFill>
                    <p:spPr bwMode="auto">
                      <a:xfrm>
                        <a:off x="2268538" y="4941888"/>
                        <a:ext cx="9779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50212" name="Text Box 36"/>
          <p:cNvSpPr txBox="1">
            <a:spLocks noChangeArrowheads="1"/>
          </p:cNvSpPr>
          <p:nvPr/>
        </p:nvSpPr>
        <p:spPr bwMode="auto">
          <a:xfrm>
            <a:off x="395288" y="5661025"/>
            <a:ext cx="83169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a:t> </a:t>
            </a:r>
            <a:r>
              <a:rPr kumimoji="1" lang="en-US" altLang="zh-CN" i="1">
                <a:solidFill>
                  <a:srgbClr val="FF0000"/>
                </a:solidFill>
              </a:rPr>
              <a:t>L </a:t>
            </a:r>
            <a:r>
              <a:rPr kumimoji="1" lang="zh-CN" altLang="en-US"/>
              <a:t>是比例系数，仅与回路本身的形状、大小尺寸及周围磁介质有关，称为回路的</a:t>
            </a:r>
            <a:r>
              <a:rPr kumimoji="1" lang="zh-CN" altLang="en-US">
                <a:solidFill>
                  <a:srgbClr val="FF0000"/>
                </a:solidFill>
              </a:rPr>
              <a:t>自感系数</a:t>
            </a:r>
            <a:r>
              <a:rPr kumimoji="1" lang="zh-CN" altLang="en-US"/>
              <a:t>。</a:t>
            </a:r>
          </a:p>
        </p:txBody>
      </p:sp>
    </p:spTree>
    <p:extLst>
      <p:ext uri="{BB962C8B-B14F-4D97-AF65-F5344CB8AC3E}">
        <p14:creationId xmlns:p14="http://schemas.microsoft.com/office/powerpoint/2010/main" val="3058857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206"/>
                                        </p:tgtEl>
                                        <p:attrNameLst>
                                          <p:attrName>style.visibility</p:attrName>
                                        </p:attrNameLst>
                                      </p:cBhvr>
                                      <p:to>
                                        <p:strVal val="visible"/>
                                      </p:to>
                                    </p:set>
                                    <p:animEffect transition="in" filter="box(in)">
                                      <p:cBhvr>
                                        <p:cTn id="7" dur="500"/>
                                        <p:tgtEl>
                                          <p:spTgt spid="50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0201"/>
                                        </p:tgtEl>
                                        <p:attrNameLst>
                                          <p:attrName>style.visibility</p:attrName>
                                        </p:attrNameLst>
                                      </p:cBhvr>
                                      <p:to>
                                        <p:strVal val="visible"/>
                                      </p:to>
                                    </p:set>
                                    <p:animEffect transition="in" filter="box(in)">
                                      <p:cBhvr>
                                        <p:cTn id="12" dur="500"/>
                                        <p:tgtEl>
                                          <p:spTgt spid="50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0198"/>
                                        </p:tgtEl>
                                        <p:attrNameLst>
                                          <p:attrName>style.visibility</p:attrName>
                                        </p:attrNameLst>
                                      </p:cBhvr>
                                      <p:to>
                                        <p:strVal val="visible"/>
                                      </p:to>
                                    </p:set>
                                    <p:animEffect transition="in" filter="box(in)">
                                      <p:cBhvr>
                                        <p:cTn id="17" dur="500"/>
                                        <p:tgtEl>
                                          <p:spTgt spid="50198"/>
                                        </p:tgtEl>
                                      </p:cBhvr>
                                    </p:animEffect>
                                  </p:childTnLst>
                                </p:cTn>
                              </p:par>
                              <p:par>
                                <p:cTn id="18" presetID="4" presetClass="entr" presetSubtype="16" fill="hold" nodeType="withEffect">
                                  <p:stCondLst>
                                    <p:cond delay="0"/>
                                  </p:stCondLst>
                                  <p:childTnLst>
                                    <p:set>
                                      <p:cBhvr>
                                        <p:cTn id="19" dur="1" fill="hold">
                                          <p:stCondLst>
                                            <p:cond delay="0"/>
                                          </p:stCondLst>
                                        </p:cTn>
                                        <p:tgtEl>
                                          <p:spTgt spid="50202"/>
                                        </p:tgtEl>
                                        <p:attrNameLst>
                                          <p:attrName>style.visibility</p:attrName>
                                        </p:attrNameLst>
                                      </p:cBhvr>
                                      <p:to>
                                        <p:strVal val="visible"/>
                                      </p:to>
                                    </p:set>
                                    <p:animEffect transition="in" filter="box(in)">
                                      <p:cBhvr>
                                        <p:cTn id="20" dur="500"/>
                                        <p:tgtEl>
                                          <p:spTgt spid="50202"/>
                                        </p:tgtEl>
                                      </p:cBhvr>
                                    </p:animEffect>
                                  </p:childTnLst>
                                </p:cTn>
                              </p:par>
                              <p:par>
                                <p:cTn id="21" presetID="4" presetClass="entr" presetSubtype="16" fill="hold" nodeType="withEffect">
                                  <p:stCondLst>
                                    <p:cond delay="0"/>
                                  </p:stCondLst>
                                  <p:childTnLst>
                                    <p:set>
                                      <p:cBhvr>
                                        <p:cTn id="22" dur="1" fill="hold">
                                          <p:stCondLst>
                                            <p:cond delay="0"/>
                                          </p:stCondLst>
                                        </p:cTn>
                                        <p:tgtEl>
                                          <p:spTgt spid="50204"/>
                                        </p:tgtEl>
                                        <p:attrNameLst>
                                          <p:attrName>style.visibility</p:attrName>
                                        </p:attrNameLst>
                                      </p:cBhvr>
                                      <p:to>
                                        <p:strVal val="visible"/>
                                      </p:to>
                                    </p:set>
                                    <p:animEffect transition="in" filter="box(in)">
                                      <p:cBhvr>
                                        <p:cTn id="23" dur="500"/>
                                        <p:tgtEl>
                                          <p:spTgt spid="502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50205"/>
                                        </p:tgtEl>
                                        <p:attrNameLst>
                                          <p:attrName>style.visibility</p:attrName>
                                        </p:attrNameLst>
                                      </p:cBhvr>
                                      <p:to>
                                        <p:strVal val="visible"/>
                                      </p:to>
                                    </p:set>
                                    <p:animEffect transition="in" filter="box(in)">
                                      <p:cBhvr>
                                        <p:cTn id="28" dur="500"/>
                                        <p:tgtEl>
                                          <p:spTgt spid="502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50208"/>
                                        </p:tgtEl>
                                        <p:attrNameLst>
                                          <p:attrName>style.visibility</p:attrName>
                                        </p:attrNameLst>
                                      </p:cBhvr>
                                      <p:to>
                                        <p:strVal val="visible"/>
                                      </p:to>
                                    </p:set>
                                    <p:animEffect transition="in" filter="box(in)">
                                      <p:cBhvr>
                                        <p:cTn id="33" dur="500"/>
                                        <p:tgtEl>
                                          <p:spTgt spid="5020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0207"/>
                                        </p:tgtEl>
                                        <p:attrNameLst>
                                          <p:attrName>style.visibility</p:attrName>
                                        </p:attrNameLst>
                                      </p:cBhvr>
                                      <p:to>
                                        <p:strVal val="visible"/>
                                      </p:to>
                                    </p:set>
                                    <p:animEffect transition="in" filter="box(in)">
                                      <p:cBhvr>
                                        <p:cTn id="36" dur="500"/>
                                        <p:tgtEl>
                                          <p:spTgt spid="50207"/>
                                        </p:tgtEl>
                                      </p:cBhvr>
                                    </p:animEffect>
                                  </p:childTnLst>
                                </p:cTn>
                              </p:par>
                              <p:par>
                                <p:cTn id="37" presetID="3" presetClass="entr" presetSubtype="10" fill="hold" nodeType="withEffect">
                                  <p:stCondLst>
                                    <p:cond delay="0"/>
                                  </p:stCondLst>
                                  <p:childTnLst>
                                    <p:set>
                                      <p:cBhvr>
                                        <p:cTn id="38" dur="1" fill="hold">
                                          <p:stCondLst>
                                            <p:cond delay="0"/>
                                          </p:stCondLst>
                                        </p:cTn>
                                        <p:tgtEl>
                                          <p:spTgt spid="50209"/>
                                        </p:tgtEl>
                                        <p:attrNameLst>
                                          <p:attrName>style.visibility</p:attrName>
                                        </p:attrNameLst>
                                      </p:cBhvr>
                                      <p:to>
                                        <p:strVal val="visible"/>
                                      </p:to>
                                    </p:set>
                                    <p:animEffect transition="in" filter="blinds(horizontal)">
                                      <p:cBhvr>
                                        <p:cTn id="39" dur="500"/>
                                        <p:tgtEl>
                                          <p:spTgt spid="5020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50212"/>
                                        </p:tgtEl>
                                        <p:attrNameLst>
                                          <p:attrName>style.visibility</p:attrName>
                                        </p:attrNameLst>
                                      </p:cBhvr>
                                      <p:to>
                                        <p:strVal val="visible"/>
                                      </p:to>
                                    </p:set>
                                    <p:animEffect transition="in" filter="box(in)">
                                      <p:cBhvr>
                                        <p:cTn id="44" dur="500"/>
                                        <p:tgtEl>
                                          <p:spTgt spid="50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8" grpId="0" animBg="1"/>
      <p:bldP spid="50206" grpId="0"/>
      <p:bldP spid="50207" grpId="0" animBg="1"/>
      <p:bldP spid="50208" grpId="0"/>
      <p:bldP spid="502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4437063"/>
            <a:ext cx="876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lnSpc>
                <a:spcPct val="125000"/>
              </a:lnSpc>
              <a:spcBef>
                <a:spcPts val="0"/>
              </a:spcBef>
              <a:spcAft>
                <a:spcPts val="0"/>
              </a:spcAft>
            </a:pPr>
            <a:r>
              <a:rPr kumimoji="1" lang="en-US" altLang="zh-CN">
                <a:latin typeface="宋体" pitchFamily="2" charset="-122"/>
                <a:cs typeface="Times New Roman" pitchFamily="18" charset="0"/>
              </a:rPr>
              <a:t>(2) </a:t>
            </a:r>
            <a:r>
              <a:rPr kumimoji="1" lang="en-US" altLang="zh-CN" i="1">
                <a:solidFill>
                  <a:prstClr val="black"/>
                </a:solidFill>
                <a:latin typeface="宋体" pitchFamily="2" charset="-122"/>
                <a:cs typeface="Times New Roman" pitchFamily="18" charset="0"/>
              </a:rPr>
              <a:t>L </a:t>
            </a:r>
            <a:r>
              <a:rPr kumimoji="1" lang="zh-CN" altLang="en-US">
                <a:solidFill>
                  <a:prstClr val="black"/>
                </a:solidFill>
                <a:latin typeface="宋体" pitchFamily="2" charset="-122"/>
                <a:cs typeface="Times New Roman" pitchFamily="18" charset="0"/>
              </a:rPr>
              <a:t>与线圈的形状、大小、匝数</a:t>
            </a:r>
            <a:r>
              <a:rPr kumimoji="1" lang="en-US" altLang="en-US">
                <a:solidFill>
                  <a:prstClr val="black"/>
                </a:solidFill>
                <a:latin typeface="宋体" pitchFamily="2" charset="-122"/>
                <a:cs typeface="Times New Roman" pitchFamily="18" charset="0"/>
              </a:rPr>
              <a:t>、</a:t>
            </a:r>
            <a:r>
              <a:rPr kumimoji="1" lang="zh-CN" altLang="en-US">
                <a:solidFill>
                  <a:prstClr val="black"/>
                </a:solidFill>
                <a:latin typeface="宋体" pitchFamily="2" charset="-122"/>
                <a:cs typeface="Times New Roman" pitchFamily="18" charset="0"/>
              </a:rPr>
              <a:t>以及周围磁介质的分布情况有关。</a:t>
            </a:r>
          </a:p>
        </p:txBody>
      </p:sp>
      <p:sp>
        <p:nvSpPr>
          <p:cNvPr id="51203" name="Rectangle 3"/>
          <p:cNvSpPr>
            <a:spLocks noChangeArrowheads="1"/>
          </p:cNvSpPr>
          <p:nvPr/>
        </p:nvSpPr>
        <p:spPr bwMode="auto">
          <a:xfrm>
            <a:off x="395288" y="3860800"/>
            <a:ext cx="5926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a:latin typeface="宋体" pitchFamily="2" charset="-122"/>
                <a:cs typeface="Times New Roman" pitchFamily="18" charset="0"/>
              </a:rPr>
              <a:t>(1) </a:t>
            </a:r>
            <a:r>
              <a:rPr kumimoji="1" lang="zh-CN" altLang="en-US">
                <a:latin typeface="宋体" pitchFamily="2" charset="-122"/>
                <a:cs typeface="Times New Roman" pitchFamily="18" charset="0"/>
              </a:rPr>
              <a:t>负号：楞次定律的数学表述</a:t>
            </a:r>
          </a:p>
        </p:txBody>
      </p:sp>
      <p:sp>
        <p:nvSpPr>
          <p:cNvPr id="51206" name="Rectangle 6"/>
          <p:cNvSpPr>
            <a:spLocks noChangeArrowheads="1"/>
          </p:cNvSpPr>
          <p:nvPr/>
        </p:nvSpPr>
        <p:spPr bwMode="auto">
          <a:xfrm>
            <a:off x="357188" y="3071813"/>
            <a:ext cx="2051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solidFill>
                  <a:srgbClr val="0000FF"/>
                </a:solidFill>
                <a:ea typeface="楷体_GB2312" pitchFamily="49" charset="-122"/>
                <a:cs typeface="Times New Roman" pitchFamily="18" charset="0"/>
              </a:rPr>
              <a:t>说明：</a:t>
            </a:r>
            <a:endParaRPr kumimoji="1" lang="zh-CN" altLang="en-US">
              <a:solidFill>
                <a:srgbClr val="0000FF"/>
              </a:solidFill>
              <a:latin typeface="华文楷体" pitchFamily="2" charset="-122"/>
              <a:ea typeface="楷体_GB2312" pitchFamily="49" charset="-122"/>
              <a:cs typeface="Times New Roman" pitchFamily="18" charset="0"/>
            </a:endParaRPr>
          </a:p>
        </p:txBody>
      </p:sp>
      <p:sp>
        <p:nvSpPr>
          <p:cNvPr id="51207" name="Text Box 7"/>
          <p:cNvSpPr txBox="1">
            <a:spLocks noChangeArrowheads="1"/>
          </p:cNvSpPr>
          <p:nvPr/>
        </p:nvSpPr>
        <p:spPr bwMode="auto">
          <a:xfrm>
            <a:off x="395288" y="5589588"/>
            <a:ext cx="5700712"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auto">
              <a:lnSpc>
                <a:spcPct val="125000"/>
              </a:lnSpc>
              <a:spcBef>
                <a:spcPts val="0"/>
              </a:spcBef>
              <a:spcAft>
                <a:spcPts val="0"/>
              </a:spcAft>
            </a:pPr>
            <a:r>
              <a:rPr kumimoji="1" lang="en-US" altLang="zh-CN">
                <a:latin typeface="宋体" pitchFamily="2" charset="-122"/>
                <a:cs typeface="Times New Roman" pitchFamily="18" charset="0"/>
              </a:rPr>
              <a:t>(3) </a:t>
            </a:r>
            <a:r>
              <a:rPr kumimoji="1" lang="en-US" altLang="zh-CN" i="1">
                <a:solidFill>
                  <a:prstClr val="black"/>
                </a:solidFill>
                <a:latin typeface="宋体" pitchFamily="2" charset="-122"/>
                <a:cs typeface="Times New Roman" pitchFamily="18" charset="0"/>
              </a:rPr>
              <a:t>L </a:t>
            </a:r>
            <a:r>
              <a:rPr kumimoji="1" lang="zh-CN" altLang="en-US">
                <a:latin typeface="宋体" pitchFamily="2" charset="-122"/>
                <a:cs typeface="Times New Roman" pitchFamily="18" charset="0"/>
              </a:rPr>
              <a:t>的单位：</a:t>
            </a:r>
            <a:r>
              <a:rPr kumimoji="1" lang="zh-CN" altLang="en-US">
                <a:solidFill>
                  <a:prstClr val="black"/>
                </a:solidFill>
                <a:latin typeface="宋体" pitchFamily="2" charset="-122"/>
                <a:cs typeface="Times New Roman" pitchFamily="18" charset="0"/>
              </a:rPr>
              <a:t>亨利</a:t>
            </a:r>
            <a:r>
              <a:rPr kumimoji="1" lang="zh-CN" altLang="en-US">
                <a:latin typeface="宋体" pitchFamily="2" charset="-122"/>
                <a:cs typeface="Times New Roman" pitchFamily="18" charset="0"/>
              </a:rPr>
              <a:t>，用</a:t>
            </a:r>
            <a:r>
              <a:rPr kumimoji="1" lang="en-US" altLang="zh-CN">
                <a:cs typeface="Times New Roman" pitchFamily="18" charset="0"/>
              </a:rPr>
              <a:t>H</a:t>
            </a:r>
            <a:r>
              <a:rPr kumimoji="1" lang="zh-CN" altLang="en-US">
                <a:latin typeface="宋体" pitchFamily="2" charset="-122"/>
                <a:cs typeface="Times New Roman" pitchFamily="18" charset="0"/>
              </a:rPr>
              <a:t>表示</a:t>
            </a:r>
          </a:p>
        </p:txBody>
      </p:sp>
      <p:graphicFrame>
        <p:nvGraphicFramePr>
          <p:cNvPr id="51208" name="Object 8"/>
          <p:cNvGraphicFramePr>
            <a:graphicFrameLocks noGrp="1" noChangeAspect="1"/>
          </p:cNvGraphicFramePr>
          <p:nvPr>
            <p:ph/>
          </p:nvPr>
        </p:nvGraphicFramePr>
        <p:xfrm>
          <a:off x="5786438" y="5643563"/>
          <a:ext cx="2582862" cy="569912"/>
        </p:xfrm>
        <a:graphic>
          <a:graphicData uri="http://schemas.openxmlformats.org/presentationml/2006/ole">
            <mc:AlternateContent xmlns:mc="http://schemas.openxmlformats.org/markup-compatibility/2006">
              <mc:Choice xmlns:v="urn:schemas-microsoft-com:vml" Requires="v">
                <p:oleObj spid="_x0000_s79913" name="公式" r:id="rId3" imgW="914400" imgH="203200" progId="Equation.3">
                  <p:embed/>
                </p:oleObj>
              </mc:Choice>
              <mc:Fallback>
                <p:oleObj name="公式" r:id="rId3" imgW="914400" imgH="203200" progId="Equation.3">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5643563"/>
                        <a:ext cx="2582862" cy="569912"/>
                      </a:xfrm>
                      <a:prstGeom prst="rect">
                        <a:avLst/>
                      </a:prstGeom>
                      <a:gradFill rotWithShape="1">
                        <a:gsLst>
                          <a:gs pos="0">
                            <a:srgbClr val="FFCC00"/>
                          </a:gs>
                          <a:gs pos="50000">
                            <a:schemeClr val="bg1"/>
                          </a:gs>
                          <a:gs pos="100000">
                            <a:srgbClr val="FFCC00"/>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9" name="Rectangle 9"/>
          <p:cNvSpPr>
            <a:spLocks noChangeArrowheads="1"/>
          </p:cNvSpPr>
          <p:nvPr/>
        </p:nvSpPr>
        <p:spPr bwMode="auto">
          <a:xfrm>
            <a:off x="285750" y="1928813"/>
            <a:ext cx="196373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25000"/>
              </a:lnSpc>
              <a:spcBef>
                <a:spcPts val="0"/>
              </a:spcBef>
              <a:spcAft>
                <a:spcPts val="0"/>
              </a:spcAft>
            </a:pPr>
            <a:r>
              <a:rPr kumimoji="1" lang="zh-CN" altLang="en-US">
                <a:latin typeface="宋体" pitchFamily="2" charset="-122"/>
              </a:rPr>
              <a:t>  </a:t>
            </a:r>
            <a:r>
              <a:rPr kumimoji="1" lang="en-US" altLang="zh-CN">
                <a:latin typeface="宋体" pitchFamily="2" charset="-122"/>
              </a:rPr>
              <a:t>L</a:t>
            </a:r>
            <a:r>
              <a:rPr kumimoji="1" lang="zh-CN" altLang="en-US">
                <a:latin typeface="宋体" pitchFamily="2" charset="-122"/>
              </a:rPr>
              <a:t>不变</a:t>
            </a:r>
          </a:p>
        </p:txBody>
      </p:sp>
      <p:sp>
        <p:nvSpPr>
          <p:cNvPr id="51211" name="Text Box 11"/>
          <p:cNvSpPr txBox="1">
            <a:spLocks noChangeArrowheads="1"/>
          </p:cNvSpPr>
          <p:nvPr/>
        </p:nvSpPr>
        <p:spPr bwMode="auto">
          <a:xfrm>
            <a:off x="500063" y="928688"/>
            <a:ext cx="1976437"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82800" bIns="82800">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just" fontAlgn="auto">
              <a:spcBef>
                <a:spcPct val="50000"/>
              </a:spcBef>
              <a:spcAft>
                <a:spcPts val="0"/>
              </a:spcAft>
            </a:pPr>
            <a:r>
              <a:rPr kumimoji="1" lang="zh-CN" altLang="en-US"/>
              <a:t>自感电动势</a:t>
            </a:r>
          </a:p>
        </p:txBody>
      </p:sp>
      <p:sp>
        <p:nvSpPr>
          <p:cNvPr id="44043" name="Text Box 12"/>
          <p:cNvSpPr txBox="1">
            <a:spLocks noChangeArrowheads="1"/>
          </p:cNvSpPr>
          <p:nvPr/>
        </p:nvSpPr>
        <p:spPr bwMode="auto">
          <a:xfrm>
            <a:off x="152400" y="76200"/>
            <a:ext cx="26527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82800" bIns="82800">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a:solidFill>
                  <a:srgbClr val="FF0000"/>
                </a:solidFill>
                <a:latin typeface="宋体" pitchFamily="2" charset="-122"/>
              </a:rPr>
              <a:t>2.</a:t>
            </a:r>
            <a:r>
              <a:rPr kumimoji="1" lang="zh-CN" altLang="en-US">
                <a:solidFill>
                  <a:srgbClr val="FF0000"/>
                </a:solidFill>
                <a:latin typeface="宋体" pitchFamily="2" charset="-122"/>
              </a:rPr>
              <a:t>自感电动势</a:t>
            </a:r>
          </a:p>
        </p:txBody>
      </p:sp>
      <p:graphicFrame>
        <p:nvGraphicFramePr>
          <p:cNvPr id="51213" name="Object 13"/>
          <p:cNvGraphicFramePr>
            <a:graphicFrameLocks noChangeAspect="1"/>
          </p:cNvGraphicFramePr>
          <p:nvPr/>
        </p:nvGraphicFramePr>
        <p:xfrm>
          <a:off x="2571750" y="857250"/>
          <a:ext cx="4464050" cy="785813"/>
        </p:xfrm>
        <a:graphic>
          <a:graphicData uri="http://schemas.openxmlformats.org/presentationml/2006/ole">
            <mc:AlternateContent xmlns:mc="http://schemas.openxmlformats.org/markup-compatibility/2006">
              <mc:Choice xmlns:v="urn:schemas-microsoft-com:vml" Requires="v">
                <p:oleObj spid="_x0000_s79914" name="公式" r:id="rId5" imgW="2222500" imgH="393700" progId="Equation.3">
                  <p:embed/>
                </p:oleObj>
              </mc:Choice>
              <mc:Fallback>
                <p:oleObj name="公式" r:id="rId5" imgW="2222500" imgH="3937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857250"/>
                        <a:ext cx="44640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2428875" y="1857375"/>
          <a:ext cx="1504950" cy="785813"/>
        </p:xfrm>
        <a:graphic>
          <a:graphicData uri="http://schemas.openxmlformats.org/presentationml/2006/ole">
            <mc:AlternateContent xmlns:mc="http://schemas.openxmlformats.org/markup-compatibility/2006">
              <mc:Choice xmlns:v="urn:schemas-microsoft-com:vml" Requires="v">
                <p:oleObj spid="_x0000_s79915" name="公式" r:id="rId7" imgW="748975" imgH="393529" progId="Equation.3">
                  <p:embed/>
                </p:oleObj>
              </mc:Choice>
              <mc:Fallback>
                <p:oleObj name="公式" r:id="rId7" imgW="748975" imgH="393529"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875" y="1857375"/>
                        <a:ext cx="15049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305101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11"/>
                                        </p:tgtEl>
                                        <p:attrNameLst>
                                          <p:attrName>style.visibility</p:attrName>
                                        </p:attrNameLst>
                                      </p:cBhvr>
                                      <p:to>
                                        <p:strVal val="visible"/>
                                      </p:to>
                                    </p:set>
                                    <p:animEffect transition="in" filter="blinds(horizontal)">
                                      <p:cBhvr>
                                        <p:cTn id="7" dur="500"/>
                                        <p:tgtEl>
                                          <p:spTgt spid="51211"/>
                                        </p:tgtEl>
                                      </p:cBhvr>
                                    </p:animEffect>
                                  </p:childTnLst>
                                </p:cTn>
                              </p:par>
                              <p:par>
                                <p:cTn id="8" presetID="3" presetClass="entr" presetSubtype="10" fill="hold" nodeType="withEffect">
                                  <p:stCondLst>
                                    <p:cond delay="0"/>
                                  </p:stCondLst>
                                  <p:childTnLst>
                                    <p:set>
                                      <p:cBhvr>
                                        <p:cTn id="9" dur="1" fill="hold">
                                          <p:stCondLst>
                                            <p:cond delay="0"/>
                                          </p:stCondLst>
                                        </p:cTn>
                                        <p:tgtEl>
                                          <p:spTgt spid="51213"/>
                                        </p:tgtEl>
                                        <p:attrNameLst>
                                          <p:attrName>style.visibility</p:attrName>
                                        </p:attrNameLst>
                                      </p:cBhvr>
                                      <p:to>
                                        <p:strVal val="visible"/>
                                      </p:to>
                                    </p:set>
                                    <p:animEffect transition="in" filter="blinds(horizontal)">
                                      <p:cBhvr>
                                        <p:cTn id="10" dur="500"/>
                                        <p:tgtEl>
                                          <p:spTgt spid="512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1209"/>
                                        </p:tgtEl>
                                        <p:attrNameLst>
                                          <p:attrName>style.visibility</p:attrName>
                                        </p:attrNameLst>
                                      </p:cBhvr>
                                      <p:to>
                                        <p:strVal val="visible"/>
                                      </p:to>
                                    </p:set>
                                    <p:anim calcmode="lin" valueType="num">
                                      <p:cBhvr additive="base">
                                        <p:cTn id="15" dur="500" fill="hold"/>
                                        <p:tgtEl>
                                          <p:spTgt spid="51209"/>
                                        </p:tgtEl>
                                        <p:attrNameLst>
                                          <p:attrName>ppt_x</p:attrName>
                                        </p:attrNameLst>
                                      </p:cBhvr>
                                      <p:tavLst>
                                        <p:tav tm="0">
                                          <p:val>
                                            <p:strVal val="#ppt_x"/>
                                          </p:val>
                                        </p:tav>
                                        <p:tav tm="100000">
                                          <p:val>
                                            <p:strVal val="#ppt_x"/>
                                          </p:val>
                                        </p:tav>
                                      </p:tavLst>
                                    </p:anim>
                                    <p:anim calcmode="lin" valueType="num">
                                      <p:cBhvr additive="base">
                                        <p:cTn id="16" dur="500" fill="hold"/>
                                        <p:tgtEl>
                                          <p:spTgt spid="51209"/>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1206"/>
                                        </p:tgtEl>
                                        <p:attrNameLst>
                                          <p:attrName>style.visibility</p:attrName>
                                        </p:attrNameLst>
                                      </p:cBhvr>
                                      <p:to>
                                        <p:strVal val="visible"/>
                                      </p:to>
                                    </p:set>
                                    <p:animEffect transition="in" filter="blinds(horizontal)">
                                      <p:cBhvr>
                                        <p:cTn id="21" dur="500"/>
                                        <p:tgtEl>
                                          <p:spTgt spid="5120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1203"/>
                                        </p:tgtEl>
                                        <p:attrNameLst>
                                          <p:attrName>style.visibility</p:attrName>
                                        </p:attrNameLst>
                                      </p:cBhvr>
                                      <p:to>
                                        <p:strVal val="visible"/>
                                      </p:to>
                                    </p:set>
                                    <p:animEffect transition="in" filter="blinds(horizontal)">
                                      <p:cBhvr>
                                        <p:cTn id="26" dur="500"/>
                                        <p:tgtEl>
                                          <p:spTgt spid="5120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1202"/>
                                        </p:tgtEl>
                                        <p:attrNameLst>
                                          <p:attrName>style.visibility</p:attrName>
                                        </p:attrNameLst>
                                      </p:cBhvr>
                                      <p:to>
                                        <p:strVal val="visible"/>
                                      </p:to>
                                    </p:set>
                                    <p:animEffect transition="in" filter="blinds(horizontal)">
                                      <p:cBhvr>
                                        <p:cTn id="31" dur="500"/>
                                        <p:tgtEl>
                                          <p:spTgt spid="512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1207"/>
                                        </p:tgtEl>
                                        <p:attrNameLst>
                                          <p:attrName>style.visibility</p:attrName>
                                        </p:attrNameLst>
                                      </p:cBhvr>
                                      <p:to>
                                        <p:strVal val="visible"/>
                                      </p:to>
                                    </p:set>
                                    <p:animEffect transition="in" filter="blinds(horizontal)">
                                      <p:cBhvr>
                                        <p:cTn id="36" dur="500"/>
                                        <p:tgtEl>
                                          <p:spTgt spid="5120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1208"/>
                                        </p:tgtEl>
                                        <p:attrNameLst>
                                          <p:attrName>style.visibility</p:attrName>
                                        </p:attrNameLst>
                                      </p:cBhvr>
                                      <p:to>
                                        <p:strVal val="visible"/>
                                      </p:to>
                                    </p:set>
                                    <p:animEffect transition="in" filter="blinds(horizontal)">
                                      <p:cBhvr>
                                        <p:cTn id="41" dur="500"/>
                                        <p:tgtEl>
                                          <p:spTgt spid="51208"/>
                                        </p:tgtEl>
                                      </p:cBhvr>
                                    </p:animEffect>
                                  </p:childTnLst>
                                </p:cTn>
                              </p:par>
                              <p:par>
                                <p:cTn id="42" presetID="3" presetClass="entr" presetSubtype="1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p:bldP spid="51206" grpId="0"/>
      <p:bldP spid="51207" grpId="0"/>
      <p:bldP spid="51209" grpId="0"/>
      <p:bldP spid="51211"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835150" y="2781300"/>
            <a:ext cx="360363" cy="503238"/>
          </a:xfrm>
          <a:prstGeom prst="rect">
            <a:avLst/>
          </a:prstGeom>
          <a:solidFill>
            <a:srgbClr val="FFFF66"/>
          </a:solidFill>
          <a:ln w="19050">
            <a:solidFill>
              <a:srgbClr val="0000FF"/>
            </a:solidFill>
            <a:miter lim="800000"/>
            <a:headEnd/>
            <a:tailEnd/>
          </a:ln>
        </p:spPr>
        <p:txBody>
          <a:bodyPr wrap="none"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28" name="Text Box 4"/>
          <p:cNvSpPr txBox="1">
            <a:spLocks noChangeArrowheads="1"/>
          </p:cNvSpPr>
          <p:nvPr/>
        </p:nvSpPr>
        <p:spPr bwMode="auto">
          <a:xfrm>
            <a:off x="395288" y="1412875"/>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solidFill>
                  <a:srgbClr val="FF0000"/>
                </a:solidFill>
              </a:rPr>
              <a:t>解：</a:t>
            </a:r>
            <a:r>
              <a:rPr kumimoji="1" lang="zh-CN" altLang="en-US"/>
              <a:t>长直螺线管内部的磁感应强度为</a:t>
            </a:r>
          </a:p>
        </p:txBody>
      </p:sp>
      <p:graphicFrame>
        <p:nvGraphicFramePr>
          <p:cNvPr id="52229" name="Object 5"/>
          <p:cNvGraphicFramePr>
            <a:graphicFrameLocks noChangeAspect="1"/>
          </p:cNvGraphicFramePr>
          <p:nvPr/>
        </p:nvGraphicFramePr>
        <p:xfrm>
          <a:off x="6588125" y="1196975"/>
          <a:ext cx="1655763" cy="982663"/>
        </p:xfrm>
        <a:graphic>
          <a:graphicData uri="http://schemas.openxmlformats.org/presentationml/2006/ole">
            <mc:AlternateContent xmlns:mc="http://schemas.openxmlformats.org/markup-compatibility/2006">
              <mc:Choice xmlns:v="urn:schemas-microsoft-com:vml" Requires="v">
                <p:oleObj spid="_x0000_s81015" name="公式" r:id="rId3" imgW="622030" imgH="368140" progId="Equation.3">
                  <p:embed/>
                </p:oleObj>
              </mc:Choice>
              <mc:Fallback>
                <p:oleObj name="公式" r:id="rId3" imgW="622030" imgH="36814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196975"/>
                        <a:ext cx="1655763"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0" name="Text Box 6"/>
          <p:cNvSpPr txBox="1">
            <a:spLocks noChangeArrowheads="1"/>
          </p:cNvSpPr>
          <p:nvPr/>
        </p:nvSpPr>
        <p:spPr bwMode="auto">
          <a:xfrm>
            <a:off x="838200" y="19812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t>通过螺线管的总磁通量为</a:t>
            </a:r>
          </a:p>
        </p:txBody>
      </p:sp>
      <p:graphicFrame>
        <p:nvGraphicFramePr>
          <p:cNvPr id="52231" name="Object 7"/>
          <p:cNvGraphicFramePr>
            <a:graphicFrameLocks noChangeAspect="1"/>
          </p:cNvGraphicFramePr>
          <p:nvPr/>
        </p:nvGraphicFramePr>
        <p:xfrm>
          <a:off x="1117600" y="2819400"/>
          <a:ext cx="1625600" cy="517525"/>
        </p:xfrm>
        <a:graphic>
          <a:graphicData uri="http://schemas.openxmlformats.org/presentationml/2006/ole">
            <mc:AlternateContent xmlns:mc="http://schemas.openxmlformats.org/markup-compatibility/2006">
              <mc:Choice xmlns:v="urn:schemas-microsoft-com:vml" Requires="v">
                <p:oleObj spid="_x0000_s81016" name="公式" r:id="rId5" imgW="634725" imgH="203112" progId="Equation.3">
                  <p:embed/>
                </p:oleObj>
              </mc:Choice>
              <mc:Fallback>
                <p:oleObj name="公式" r:id="rId5" imgW="634725" imgH="203112"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600" y="2819400"/>
                        <a:ext cx="1625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2" name="Object 8"/>
          <p:cNvGraphicFramePr>
            <a:graphicFrameLocks noChangeAspect="1"/>
          </p:cNvGraphicFramePr>
          <p:nvPr/>
        </p:nvGraphicFramePr>
        <p:xfrm>
          <a:off x="5003800" y="2349500"/>
          <a:ext cx="1793875" cy="1079500"/>
        </p:xfrm>
        <a:graphic>
          <a:graphicData uri="http://schemas.openxmlformats.org/presentationml/2006/ole">
            <mc:AlternateContent xmlns:mc="http://schemas.openxmlformats.org/markup-compatibility/2006">
              <mc:Choice xmlns:v="urn:schemas-microsoft-com:vml" Requires="v">
                <p:oleObj spid="_x0000_s81017" name="公式" r:id="rId7" imgW="698500" imgH="419100" progId="Equation.3">
                  <p:embed/>
                </p:oleObj>
              </mc:Choice>
              <mc:Fallback>
                <p:oleObj name="公式" r:id="rId7" imgW="698500" imgH="4191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349500"/>
                        <a:ext cx="17938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3" name="Object 9"/>
          <p:cNvGraphicFramePr>
            <a:graphicFrameLocks noChangeAspect="1"/>
          </p:cNvGraphicFramePr>
          <p:nvPr/>
        </p:nvGraphicFramePr>
        <p:xfrm>
          <a:off x="4497388" y="3379788"/>
          <a:ext cx="3351212" cy="1009650"/>
        </p:xfrm>
        <a:graphic>
          <a:graphicData uri="http://schemas.openxmlformats.org/presentationml/2006/ole">
            <mc:AlternateContent xmlns:mc="http://schemas.openxmlformats.org/markup-compatibility/2006">
              <mc:Choice xmlns:v="urn:schemas-microsoft-com:vml" Requires="v">
                <p:oleObj spid="_x0000_s81018" name="公式" r:id="rId9" imgW="1307532" imgH="393529" progId="Equation.3">
                  <p:embed/>
                </p:oleObj>
              </mc:Choice>
              <mc:Fallback>
                <p:oleObj name="公式" r:id="rId9" imgW="1307532" imgH="393529"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7388" y="3379788"/>
                        <a:ext cx="3351212"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4" name="Object 10"/>
          <p:cNvGraphicFramePr>
            <a:graphicFrameLocks noChangeAspect="1"/>
          </p:cNvGraphicFramePr>
          <p:nvPr/>
        </p:nvGraphicFramePr>
        <p:xfrm>
          <a:off x="2362200" y="4572000"/>
          <a:ext cx="1752600" cy="579438"/>
        </p:xfrm>
        <a:graphic>
          <a:graphicData uri="http://schemas.openxmlformats.org/presentationml/2006/ole">
            <mc:AlternateContent xmlns:mc="http://schemas.openxmlformats.org/markup-compatibility/2006">
              <mc:Choice xmlns:v="urn:schemas-microsoft-com:vml" Requires="v">
                <p:oleObj spid="_x0000_s81019" name="公式" r:id="rId11" imgW="609336" imgH="203112" progId="Equation.3">
                  <p:embed/>
                </p:oleObj>
              </mc:Choice>
              <mc:Fallback>
                <p:oleObj name="公式" r:id="rId11" imgW="609336" imgH="203112"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4572000"/>
                        <a:ext cx="17526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5" name="Object 11"/>
          <p:cNvGraphicFramePr>
            <a:graphicFrameLocks noChangeAspect="1"/>
          </p:cNvGraphicFramePr>
          <p:nvPr/>
        </p:nvGraphicFramePr>
        <p:xfrm>
          <a:off x="1122363" y="3289300"/>
          <a:ext cx="2789237" cy="1139825"/>
        </p:xfrm>
        <a:graphic>
          <a:graphicData uri="http://schemas.openxmlformats.org/presentationml/2006/ole">
            <mc:AlternateContent xmlns:mc="http://schemas.openxmlformats.org/markup-compatibility/2006">
              <mc:Choice xmlns:v="urn:schemas-microsoft-com:vml" Requires="v">
                <p:oleObj spid="_x0000_s81020" name="公式" r:id="rId13" imgW="1028700" imgH="419100" progId="Equation.3">
                  <p:embed/>
                </p:oleObj>
              </mc:Choice>
              <mc:Fallback>
                <p:oleObj name="公式" r:id="rId13" imgW="1028700" imgH="419100" progId="Equation.3">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2363" y="3289300"/>
                        <a:ext cx="2789237"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6" name="Text Box 12"/>
          <p:cNvSpPr txBox="1">
            <a:spLocks noChangeArrowheads="1"/>
          </p:cNvSpPr>
          <p:nvPr/>
        </p:nvSpPr>
        <p:spPr bwMode="auto">
          <a:xfrm>
            <a:off x="533400" y="52578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a:t>    </a:t>
            </a:r>
            <a:r>
              <a:rPr kumimoji="1" lang="zh-CN" altLang="en-US"/>
              <a:t>可见，</a:t>
            </a:r>
            <a:r>
              <a:rPr kumimoji="1" lang="en-US" altLang="zh-CN" i="1"/>
              <a:t>L</a:t>
            </a:r>
            <a:r>
              <a:rPr kumimoji="1" lang="en-US" altLang="zh-CN"/>
              <a:t> </a:t>
            </a:r>
            <a:r>
              <a:rPr kumimoji="1" lang="zh-CN" altLang="en-US"/>
              <a:t>与线圈的体积成正比，与单位长度上匝数的平方成正比，与介质的磁导率成正比。</a:t>
            </a:r>
          </a:p>
        </p:txBody>
      </p:sp>
      <p:graphicFrame>
        <p:nvGraphicFramePr>
          <p:cNvPr id="52237" name="Object 13"/>
          <p:cNvGraphicFramePr>
            <a:graphicFrameLocks noChangeAspect="1"/>
          </p:cNvGraphicFramePr>
          <p:nvPr/>
        </p:nvGraphicFramePr>
        <p:xfrm>
          <a:off x="2771775" y="2492375"/>
          <a:ext cx="2308225" cy="1001713"/>
        </p:xfrm>
        <a:graphic>
          <a:graphicData uri="http://schemas.openxmlformats.org/presentationml/2006/ole">
            <mc:AlternateContent xmlns:mc="http://schemas.openxmlformats.org/markup-compatibility/2006">
              <mc:Choice xmlns:v="urn:schemas-microsoft-com:vml" Requires="v">
                <p:oleObj spid="_x0000_s81021" name="公式" r:id="rId15" imgW="901309" imgH="393529" progId="Equation.3">
                  <p:embed/>
                </p:oleObj>
              </mc:Choice>
              <mc:Fallback>
                <p:oleObj name="公式" r:id="rId15" imgW="901309" imgH="393529" progId="Equation.3">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2492375"/>
                        <a:ext cx="2308225"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1" name="TextBox 14"/>
          <p:cNvSpPr txBox="1">
            <a:spLocks noChangeArrowheads="1"/>
          </p:cNvSpPr>
          <p:nvPr/>
        </p:nvSpPr>
        <p:spPr bwMode="auto">
          <a:xfrm>
            <a:off x="142875" y="142875"/>
            <a:ext cx="85010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20000"/>
              </a:lnSpc>
              <a:spcBef>
                <a:spcPts val="0"/>
              </a:spcBef>
              <a:spcAft>
                <a:spcPts val="0"/>
              </a:spcAft>
            </a:pPr>
            <a:r>
              <a:rPr lang="zh-CN" altLang="en-US"/>
              <a:t>例</a:t>
            </a:r>
            <a:r>
              <a:rPr lang="en-US" altLang="zh-CN"/>
              <a:t>2. </a:t>
            </a:r>
            <a:r>
              <a:rPr lang="zh-CN" altLang="en-US"/>
              <a:t>长直螺线管长为</a:t>
            </a:r>
            <a:r>
              <a:rPr lang="en-US" altLang="zh-CN"/>
              <a:t>    </a:t>
            </a:r>
            <a:r>
              <a:rPr lang="zh-CN" altLang="en-US"/>
              <a:t>，截面积为</a:t>
            </a:r>
            <a:r>
              <a:rPr lang="en-US" altLang="zh-CN"/>
              <a:t>S</a:t>
            </a:r>
            <a:r>
              <a:rPr lang="zh-CN" altLang="en-US"/>
              <a:t>匝数为</a:t>
            </a:r>
            <a:r>
              <a:rPr lang="en-US" altLang="zh-CN"/>
              <a:t>N</a:t>
            </a:r>
            <a:r>
              <a:rPr lang="zh-CN" altLang="en-US"/>
              <a:t>，管内充满磁导率为     的均匀磁介质，求其自感系数。</a:t>
            </a:r>
            <a:r>
              <a:rPr lang="en-US" altLang="zh-CN"/>
              <a:t> </a:t>
            </a:r>
            <a:endParaRPr lang="zh-CN" altLang="en-US"/>
          </a:p>
        </p:txBody>
      </p:sp>
      <p:graphicFrame>
        <p:nvGraphicFramePr>
          <p:cNvPr id="2" name="Object 9"/>
          <p:cNvGraphicFramePr>
            <a:graphicFrameLocks noChangeAspect="1"/>
          </p:cNvGraphicFramePr>
          <p:nvPr/>
        </p:nvGraphicFramePr>
        <p:xfrm>
          <a:off x="3500438" y="214313"/>
          <a:ext cx="269875" cy="474662"/>
        </p:xfrm>
        <a:graphic>
          <a:graphicData uri="http://schemas.openxmlformats.org/presentationml/2006/ole">
            <mc:AlternateContent xmlns:mc="http://schemas.openxmlformats.org/markup-compatibility/2006">
              <mc:Choice xmlns:v="urn:schemas-microsoft-com:vml" Requires="v">
                <p:oleObj spid="_x0000_s81022" name="Equation" r:id="rId17" imgW="101468" imgH="177569" progId="Equation.DSMT4">
                  <p:embed/>
                </p:oleObj>
              </mc:Choice>
              <mc:Fallback>
                <p:oleObj name="Equation" r:id="rId17" imgW="101468" imgH="177569" progId="Equation.DSMT4">
                  <p:embed/>
                  <p:pic>
                    <p:nvPicPr>
                      <p:cNvPr id="0" name="Picture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0438" y="214313"/>
                        <a:ext cx="26987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0"/>
          <p:cNvGraphicFramePr>
            <a:graphicFrameLocks noChangeAspect="1"/>
          </p:cNvGraphicFramePr>
          <p:nvPr/>
        </p:nvGraphicFramePr>
        <p:xfrm>
          <a:off x="2071688" y="785813"/>
          <a:ext cx="404812" cy="441325"/>
        </p:xfrm>
        <a:graphic>
          <a:graphicData uri="http://schemas.openxmlformats.org/presentationml/2006/ole">
            <mc:AlternateContent xmlns:mc="http://schemas.openxmlformats.org/markup-compatibility/2006">
              <mc:Choice xmlns:v="urn:schemas-microsoft-com:vml" Requires="v">
                <p:oleObj spid="_x0000_s81023" name="Equation" r:id="rId19" imgW="152268" imgH="164957" progId="Equation.DSMT4">
                  <p:embed/>
                </p:oleObj>
              </mc:Choice>
              <mc:Fallback>
                <p:oleObj name="Equation" r:id="rId19" imgW="152268" imgH="164957" progId="Equation.DSMT4">
                  <p:embed/>
                  <p:pic>
                    <p:nvPicPr>
                      <p:cNvPr id="0" name="Picture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71688" y="785813"/>
                        <a:ext cx="40481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485715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ox(in)">
                                      <p:cBhvr>
                                        <p:cTn id="7" dur="500"/>
                                        <p:tgtEl>
                                          <p:spTgt spid="5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box(in)">
                                      <p:cBhvr>
                                        <p:cTn id="12" dur="500"/>
                                        <p:tgtEl>
                                          <p:spTgt spid="52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2230"/>
                                        </p:tgtEl>
                                        <p:attrNameLst>
                                          <p:attrName>style.visibility</p:attrName>
                                        </p:attrNameLst>
                                      </p:cBhvr>
                                      <p:to>
                                        <p:strVal val="visible"/>
                                      </p:to>
                                    </p:set>
                                    <p:animEffect transition="in" filter="box(in)">
                                      <p:cBhvr>
                                        <p:cTn id="17" dur="500"/>
                                        <p:tgtEl>
                                          <p:spTgt spid="522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2231"/>
                                        </p:tgtEl>
                                        <p:attrNameLst>
                                          <p:attrName>style.visibility</p:attrName>
                                        </p:attrNameLst>
                                      </p:cBhvr>
                                      <p:to>
                                        <p:strVal val="visible"/>
                                      </p:to>
                                    </p:set>
                                    <p:animEffect transition="in" filter="box(in)">
                                      <p:cBhvr>
                                        <p:cTn id="22" dur="500"/>
                                        <p:tgtEl>
                                          <p:spTgt spid="5223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2226"/>
                                        </p:tgtEl>
                                        <p:attrNameLst>
                                          <p:attrName>style.visibility</p:attrName>
                                        </p:attrNameLst>
                                      </p:cBhvr>
                                      <p:to>
                                        <p:strVal val="visible"/>
                                      </p:to>
                                    </p:set>
                                    <p:animEffect transition="in" filter="blinds(horizontal)">
                                      <p:cBhvr>
                                        <p:cTn id="25" dur="500"/>
                                        <p:tgtEl>
                                          <p:spTgt spid="522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52237"/>
                                        </p:tgtEl>
                                        <p:attrNameLst>
                                          <p:attrName>style.visibility</p:attrName>
                                        </p:attrNameLst>
                                      </p:cBhvr>
                                      <p:to>
                                        <p:strVal val="visible"/>
                                      </p:to>
                                    </p:set>
                                    <p:animEffect transition="in" filter="box(in)">
                                      <p:cBhvr>
                                        <p:cTn id="30" dur="500"/>
                                        <p:tgtEl>
                                          <p:spTgt spid="522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52232"/>
                                        </p:tgtEl>
                                        <p:attrNameLst>
                                          <p:attrName>style.visibility</p:attrName>
                                        </p:attrNameLst>
                                      </p:cBhvr>
                                      <p:to>
                                        <p:strVal val="visible"/>
                                      </p:to>
                                    </p:set>
                                    <p:animEffect transition="in" filter="box(in)">
                                      <p:cBhvr>
                                        <p:cTn id="35" dur="500"/>
                                        <p:tgtEl>
                                          <p:spTgt spid="522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52235"/>
                                        </p:tgtEl>
                                        <p:attrNameLst>
                                          <p:attrName>style.visibility</p:attrName>
                                        </p:attrNameLst>
                                      </p:cBhvr>
                                      <p:to>
                                        <p:strVal val="visible"/>
                                      </p:to>
                                    </p:set>
                                    <p:animEffect transition="in" filter="box(in)">
                                      <p:cBhvr>
                                        <p:cTn id="40" dur="500"/>
                                        <p:tgtEl>
                                          <p:spTgt spid="522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52233"/>
                                        </p:tgtEl>
                                        <p:attrNameLst>
                                          <p:attrName>style.visibility</p:attrName>
                                        </p:attrNameLst>
                                      </p:cBhvr>
                                      <p:to>
                                        <p:strVal val="visible"/>
                                      </p:to>
                                    </p:set>
                                    <p:animEffect transition="in" filter="box(in)">
                                      <p:cBhvr>
                                        <p:cTn id="45" dur="500"/>
                                        <p:tgtEl>
                                          <p:spTgt spid="5223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52234"/>
                                        </p:tgtEl>
                                        <p:attrNameLst>
                                          <p:attrName>style.visibility</p:attrName>
                                        </p:attrNameLst>
                                      </p:cBhvr>
                                      <p:to>
                                        <p:strVal val="visible"/>
                                      </p:to>
                                    </p:set>
                                    <p:animEffect transition="in" filter="box(in)">
                                      <p:cBhvr>
                                        <p:cTn id="50" dur="500"/>
                                        <p:tgtEl>
                                          <p:spTgt spid="5223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52236"/>
                                        </p:tgtEl>
                                        <p:attrNameLst>
                                          <p:attrName>style.visibility</p:attrName>
                                        </p:attrNameLst>
                                      </p:cBhvr>
                                      <p:to>
                                        <p:strVal val="visible"/>
                                      </p:to>
                                    </p:set>
                                    <p:animEffect transition="in" filter="box(in)">
                                      <p:cBhvr>
                                        <p:cTn id="55" dur="500"/>
                                        <p:tgtEl>
                                          <p:spTgt spid="5223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box(in)">
                                      <p:cBhvr>
                                        <p:cTn id="60" dur="500"/>
                                        <p:tgtEl>
                                          <p:spTgt spid="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box(in)">
                                      <p:cBhvr>
                                        <p:cTn id="6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p:bldP spid="52228" grpId="0"/>
      <p:bldP spid="52230" grpId="0"/>
      <p:bldP spid="5223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Text Box 2"/>
          <p:cNvSpPr txBox="1">
            <a:spLocks noChangeArrowheads="1"/>
          </p:cNvSpPr>
          <p:nvPr/>
        </p:nvSpPr>
        <p:spPr bwMode="auto">
          <a:xfrm>
            <a:off x="179388" y="152400"/>
            <a:ext cx="8785225"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25000"/>
              </a:spcBef>
              <a:spcAft>
                <a:spcPts val="0"/>
              </a:spcAft>
            </a:pPr>
            <a:r>
              <a:rPr kumimoji="1" lang="zh-CN" altLang="en-US">
                <a:solidFill>
                  <a:srgbClr val="FF0000"/>
                </a:solidFill>
              </a:rPr>
              <a:t>例</a:t>
            </a:r>
            <a:r>
              <a:rPr kumimoji="1" lang="en-US" altLang="zh-CN">
                <a:solidFill>
                  <a:srgbClr val="FF0000"/>
                </a:solidFill>
              </a:rPr>
              <a:t>3</a:t>
            </a:r>
            <a:r>
              <a:rPr kumimoji="1" lang="en-US" altLang="zh-CN"/>
              <a:t>  </a:t>
            </a:r>
            <a:r>
              <a:rPr kumimoji="1" lang="zh-CN" altLang="en-US"/>
              <a:t>有一同轴电缆，由半径为</a:t>
            </a:r>
            <a:r>
              <a:rPr kumimoji="1" lang="en-US" altLang="zh-CN" i="1"/>
              <a:t>a</a:t>
            </a:r>
            <a:r>
              <a:rPr kumimoji="1" lang="zh-CN" altLang="en-US"/>
              <a:t>和</a:t>
            </a:r>
            <a:r>
              <a:rPr kumimoji="1" lang="en-US" altLang="zh-CN" i="1"/>
              <a:t>b</a:t>
            </a:r>
            <a:r>
              <a:rPr kumimoji="1" lang="zh-CN" altLang="en-US"/>
              <a:t>的同轴</a:t>
            </a:r>
            <a:r>
              <a:rPr kumimoji="1" lang="zh-CN" altLang="en-US">
                <a:solidFill>
                  <a:prstClr val="black"/>
                </a:solidFill>
              </a:rPr>
              <a:t>长圆筒</a:t>
            </a:r>
            <a:r>
              <a:rPr kumimoji="1" lang="zh-CN" altLang="en-US"/>
              <a:t>组成，电流</a:t>
            </a:r>
            <a:r>
              <a:rPr kumimoji="1" lang="en-US" altLang="zh-CN" i="1"/>
              <a:t>I </a:t>
            </a:r>
            <a:r>
              <a:rPr kumimoji="1" lang="zh-CN" altLang="en-US"/>
              <a:t>由内筒一端流入，经外筒的另一端流出，两筒间充满磁导率为</a:t>
            </a:r>
            <a:r>
              <a:rPr kumimoji="1" lang="en-US" altLang="zh-CN" sz="3200" i="1"/>
              <a:t>μ</a:t>
            </a:r>
            <a:r>
              <a:rPr kumimoji="1" lang="zh-CN" altLang="en-US"/>
              <a:t>的均匀介质，求单位长度同轴电缆的自感系数。</a:t>
            </a:r>
          </a:p>
        </p:txBody>
      </p:sp>
      <p:sp>
        <p:nvSpPr>
          <p:cNvPr id="53251" name="Text Box 3"/>
          <p:cNvSpPr txBox="1">
            <a:spLocks noChangeArrowheads="1"/>
          </p:cNvSpPr>
          <p:nvPr/>
        </p:nvSpPr>
        <p:spPr bwMode="auto">
          <a:xfrm>
            <a:off x="381000" y="1981200"/>
            <a:ext cx="5410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a:t>    </a:t>
            </a:r>
            <a:r>
              <a:rPr kumimoji="1" lang="zh-CN" altLang="en-US">
                <a:solidFill>
                  <a:srgbClr val="FF0000"/>
                </a:solidFill>
              </a:rPr>
              <a:t>解：</a:t>
            </a:r>
            <a:r>
              <a:rPr kumimoji="1" lang="zh-CN" altLang="en-US"/>
              <a:t>由安培环路定律可以证明磁场只存在于两筒之间，距轴为</a:t>
            </a:r>
            <a:r>
              <a:rPr kumimoji="1" lang="en-US" altLang="zh-CN" i="1"/>
              <a:t>r</a:t>
            </a:r>
            <a:r>
              <a:rPr kumimoji="1" lang="en-US" altLang="zh-CN"/>
              <a:t> (</a:t>
            </a:r>
            <a:r>
              <a:rPr kumimoji="1" lang="en-US" altLang="zh-CN" i="1"/>
              <a:t>a&lt;r&lt;b</a:t>
            </a:r>
            <a:r>
              <a:rPr kumimoji="1" lang="en-US" altLang="zh-CN"/>
              <a:t>)</a:t>
            </a:r>
            <a:r>
              <a:rPr kumimoji="1" lang="zh-CN" altLang="en-US"/>
              <a:t>处的磁感应强度为</a:t>
            </a:r>
            <a:endParaRPr kumimoji="1" lang="zh-CN" altLang="en-US" sz="2400"/>
          </a:p>
        </p:txBody>
      </p:sp>
      <p:graphicFrame>
        <p:nvGraphicFramePr>
          <p:cNvPr id="53252" name="Object 4"/>
          <p:cNvGraphicFramePr>
            <a:graphicFrameLocks noChangeAspect="1"/>
          </p:cNvGraphicFramePr>
          <p:nvPr/>
        </p:nvGraphicFramePr>
        <p:xfrm>
          <a:off x="1905000" y="3279775"/>
          <a:ext cx="1371600" cy="1044575"/>
        </p:xfrm>
        <a:graphic>
          <a:graphicData uri="http://schemas.openxmlformats.org/presentationml/2006/ole">
            <mc:AlternateContent xmlns:mc="http://schemas.openxmlformats.org/markup-compatibility/2006">
              <mc:Choice xmlns:v="urn:schemas-microsoft-com:vml" Requires="v">
                <p:oleObj spid="_x0000_s81961" name="公式" r:id="rId3" imgW="533169" imgH="406224" progId="Equation.3">
                  <p:embed/>
                </p:oleObj>
              </mc:Choice>
              <mc:Fallback>
                <p:oleObj name="公式" r:id="rId3" imgW="533169" imgH="406224"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79775"/>
                        <a:ext cx="1371600"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3" name="Text Box 5"/>
          <p:cNvSpPr txBox="1">
            <a:spLocks noChangeArrowheads="1"/>
          </p:cNvSpPr>
          <p:nvPr/>
        </p:nvSpPr>
        <p:spPr bwMode="auto">
          <a:xfrm>
            <a:off x="381000" y="4267200"/>
            <a:ext cx="5638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a:t>    </a:t>
            </a:r>
            <a:r>
              <a:rPr kumimoji="1" lang="zh-CN" altLang="en-US"/>
              <a:t>考虑长为</a:t>
            </a:r>
            <a:r>
              <a:rPr kumimoji="1" lang="en-US" altLang="zh-CN" i="1"/>
              <a:t>h</a:t>
            </a:r>
            <a:r>
              <a:rPr kumimoji="1" lang="zh-CN" altLang="en-US"/>
              <a:t>的一段电缆，选面积元 </a:t>
            </a:r>
            <a:r>
              <a:rPr kumimoji="1" lang="en-US" altLang="zh-CN" i="1"/>
              <a:t>dS </a:t>
            </a:r>
            <a:r>
              <a:rPr kumimoji="1" lang="en-US" altLang="zh-CN"/>
              <a:t>= </a:t>
            </a:r>
            <a:r>
              <a:rPr kumimoji="1" lang="en-US" altLang="zh-CN" i="1"/>
              <a:t>hdr</a:t>
            </a:r>
            <a:r>
              <a:rPr kumimoji="1" lang="zh-CN" altLang="en-US"/>
              <a:t>，穿过长为</a:t>
            </a:r>
            <a:r>
              <a:rPr kumimoji="1" lang="en-US" altLang="zh-CN" i="1"/>
              <a:t>h</a:t>
            </a:r>
            <a:r>
              <a:rPr kumimoji="1" lang="zh-CN" altLang="en-US"/>
              <a:t>宽为</a:t>
            </a:r>
            <a:r>
              <a:rPr kumimoji="1" lang="en-US" altLang="zh-CN"/>
              <a:t>(</a:t>
            </a:r>
            <a:r>
              <a:rPr kumimoji="1" lang="en-US" altLang="zh-CN" i="1"/>
              <a:t>b</a:t>
            </a:r>
            <a:r>
              <a:rPr kumimoji="1" lang="zh-CN" altLang="en-US"/>
              <a:t>－</a:t>
            </a:r>
            <a:r>
              <a:rPr kumimoji="1" lang="en-US" altLang="zh-CN" i="1"/>
              <a:t>a</a:t>
            </a:r>
            <a:r>
              <a:rPr kumimoji="1" lang="en-US" altLang="zh-CN"/>
              <a:t>)</a:t>
            </a:r>
            <a:r>
              <a:rPr kumimoji="1" lang="zh-CN" altLang="en-US"/>
              <a:t>的长方形的磁通量为</a:t>
            </a:r>
          </a:p>
        </p:txBody>
      </p:sp>
      <p:graphicFrame>
        <p:nvGraphicFramePr>
          <p:cNvPr id="53254" name="Object 6"/>
          <p:cNvGraphicFramePr>
            <a:graphicFrameLocks noChangeAspect="1"/>
          </p:cNvGraphicFramePr>
          <p:nvPr/>
        </p:nvGraphicFramePr>
        <p:xfrm>
          <a:off x="552450" y="5530850"/>
          <a:ext cx="4019550" cy="1063625"/>
        </p:xfrm>
        <a:graphic>
          <a:graphicData uri="http://schemas.openxmlformats.org/presentationml/2006/ole">
            <mc:AlternateContent xmlns:mc="http://schemas.openxmlformats.org/markup-compatibility/2006">
              <mc:Choice xmlns:v="urn:schemas-microsoft-com:vml" Requires="v">
                <p:oleObj spid="_x0000_s81962" name="公式" r:id="rId5" imgW="1625600" imgH="431800" progId="Equation.3">
                  <p:embed/>
                </p:oleObj>
              </mc:Choice>
              <mc:Fallback>
                <p:oleObj name="公式" r:id="rId5" imgW="1625600" imgH="4318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 y="5530850"/>
                        <a:ext cx="401955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5" name="Object 7"/>
          <p:cNvGraphicFramePr>
            <a:graphicFrameLocks noChangeAspect="1"/>
          </p:cNvGraphicFramePr>
          <p:nvPr/>
        </p:nvGraphicFramePr>
        <p:xfrm>
          <a:off x="4495800" y="5562600"/>
          <a:ext cx="1752600" cy="962025"/>
        </p:xfrm>
        <a:graphic>
          <a:graphicData uri="http://schemas.openxmlformats.org/presentationml/2006/ole">
            <mc:AlternateContent xmlns:mc="http://schemas.openxmlformats.org/markup-compatibility/2006">
              <mc:Choice xmlns:v="urn:schemas-microsoft-com:vml" Requires="v">
                <p:oleObj spid="_x0000_s81963" name="公式" r:id="rId7" imgW="672808" imgH="368140" progId="Equation.3">
                  <p:embed/>
                </p:oleObj>
              </mc:Choice>
              <mc:Fallback>
                <p:oleObj name="公式" r:id="rId7" imgW="672808" imgH="36814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5562600"/>
                        <a:ext cx="17526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088" name="Group 8"/>
          <p:cNvGrpSpPr>
            <a:grpSpLocks/>
          </p:cNvGrpSpPr>
          <p:nvPr/>
        </p:nvGrpSpPr>
        <p:grpSpPr bwMode="auto">
          <a:xfrm>
            <a:off x="6659563" y="1916113"/>
            <a:ext cx="2209800" cy="4114800"/>
            <a:chOff x="4176" y="1248"/>
            <a:chExt cx="1392" cy="2592"/>
          </a:xfrm>
        </p:grpSpPr>
        <p:sp>
          <p:nvSpPr>
            <p:cNvPr id="46096" name="AutoShape 9"/>
            <p:cNvSpPr>
              <a:spLocks noChangeArrowheads="1"/>
            </p:cNvSpPr>
            <p:nvPr/>
          </p:nvSpPr>
          <p:spPr bwMode="auto">
            <a:xfrm>
              <a:off x="4512" y="2928"/>
              <a:ext cx="480" cy="624"/>
            </a:xfrm>
            <a:prstGeom prst="can">
              <a:avLst>
                <a:gd name="adj" fmla="val 32500"/>
              </a:avLst>
            </a:prstGeom>
            <a:solidFill>
              <a:srgbClr val="FFFF99"/>
            </a:solidFill>
            <a:ln w="19050">
              <a:solidFill>
                <a:schemeClr val="tx1"/>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6097" name="AutoShape 10"/>
            <p:cNvSpPr>
              <a:spLocks noChangeArrowheads="1"/>
            </p:cNvSpPr>
            <p:nvPr/>
          </p:nvSpPr>
          <p:spPr bwMode="auto">
            <a:xfrm>
              <a:off x="4272" y="1776"/>
              <a:ext cx="960" cy="1344"/>
            </a:xfrm>
            <a:prstGeom prst="can">
              <a:avLst>
                <a:gd name="adj" fmla="val 35000"/>
              </a:avLst>
            </a:prstGeom>
            <a:solidFill>
              <a:schemeClr val="accent1"/>
            </a:solidFill>
            <a:ln w="28575">
              <a:solidFill>
                <a:srgbClr val="FF0000"/>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6098" name="AutoShape 11"/>
            <p:cNvSpPr>
              <a:spLocks noChangeArrowheads="1"/>
            </p:cNvSpPr>
            <p:nvPr/>
          </p:nvSpPr>
          <p:spPr bwMode="auto">
            <a:xfrm>
              <a:off x="4512" y="1392"/>
              <a:ext cx="480" cy="624"/>
            </a:xfrm>
            <a:prstGeom prst="can">
              <a:avLst>
                <a:gd name="adj" fmla="val 32500"/>
              </a:avLst>
            </a:prstGeom>
            <a:solidFill>
              <a:srgbClr val="FFFF99"/>
            </a:solidFill>
            <a:ln w="19050">
              <a:solidFill>
                <a:schemeClr val="tx1"/>
              </a:solidFill>
              <a:round/>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6099" name="Line 12"/>
            <p:cNvSpPr>
              <a:spLocks noChangeShapeType="1"/>
            </p:cNvSpPr>
            <p:nvPr/>
          </p:nvSpPr>
          <p:spPr bwMode="auto">
            <a:xfrm>
              <a:off x="5328" y="1728"/>
              <a:ext cx="0" cy="528"/>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46100" name="Line 13"/>
            <p:cNvSpPr>
              <a:spLocks noChangeShapeType="1"/>
            </p:cNvSpPr>
            <p:nvPr/>
          </p:nvSpPr>
          <p:spPr bwMode="auto">
            <a:xfrm>
              <a:off x="4512" y="1920"/>
              <a:ext cx="0" cy="120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46101" name="Line 14"/>
            <p:cNvSpPr>
              <a:spLocks noChangeShapeType="1"/>
            </p:cNvSpPr>
            <p:nvPr/>
          </p:nvSpPr>
          <p:spPr bwMode="auto">
            <a:xfrm>
              <a:off x="4992" y="1920"/>
              <a:ext cx="0" cy="120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sp>
          <p:nvSpPr>
            <p:cNvPr id="46102" name="Text Box 15"/>
            <p:cNvSpPr txBox="1">
              <a:spLocks noChangeArrowheads="1"/>
            </p:cNvSpPr>
            <p:nvPr/>
          </p:nvSpPr>
          <p:spPr bwMode="auto">
            <a:xfrm>
              <a:off x="5376" y="2064"/>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i="1"/>
                <a:t>I</a:t>
              </a:r>
              <a:endParaRPr kumimoji="1" lang="en-US" altLang="zh-CN" sz="2400"/>
            </a:p>
          </p:txBody>
        </p:sp>
        <p:sp>
          <p:nvSpPr>
            <p:cNvPr id="46103" name="Line 16"/>
            <p:cNvSpPr>
              <a:spLocks noChangeShapeType="1"/>
            </p:cNvSpPr>
            <p:nvPr/>
          </p:nvSpPr>
          <p:spPr bwMode="auto">
            <a:xfrm flipH="1" flipV="1">
              <a:off x="4512" y="1680"/>
              <a:ext cx="240"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6104" name="Text Box 17"/>
            <p:cNvSpPr txBox="1">
              <a:spLocks noChangeArrowheads="1"/>
            </p:cNvSpPr>
            <p:nvPr/>
          </p:nvSpPr>
          <p:spPr bwMode="auto">
            <a:xfrm>
              <a:off x="4537" y="1598"/>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i="1"/>
                <a:t>a</a:t>
              </a:r>
              <a:endParaRPr kumimoji="1" lang="en-US" altLang="zh-CN"/>
            </a:p>
          </p:txBody>
        </p:sp>
        <p:sp>
          <p:nvSpPr>
            <p:cNvPr id="46105" name="Text Box 18"/>
            <p:cNvSpPr txBox="1">
              <a:spLocks noChangeArrowheads="1"/>
            </p:cNvSpPr>
            <p:nvPr/>
          </p:nvSpPr>
          <p:spPr bwMode="auto">
            <a:xfrm>
              <a:off x="4176"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i="1"/>
                <a:t>b</a:t>
              </a:r>
            </a:p>
          </p:txBody>
        </p:sp>
        <p:sp>
          <p:nvSpPr>
            <p:cNvPr id="46106" name="Line 19"/>
            <p:cNvSpPr>
              <a:spLocks noChangeShapeType="1"/>
            </p:cNvSpPr>
            <p:nvPr/>
          </p:nvSpPr>
          <p:spPr bwMode="auto">
            <a:xfrm flipH="1" flipV="1">
              <a:off x="4282" y="1943"/>
              <a:ext cx="476" cy="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6107" name="Line 20"/>
            <p:cNvSpPr>
              <a:spLocks noChangeShapeType="1"/>
            </p:cNvSpPr>
            <p:nvPr/>
          </p:nvSpPr>
          <p:spPr bwMode="auto">
            <a:xfrm>
              <a:off x="4752" y="1248"/>
              <a:ext cx="0" cy="25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pPr>
              <a:endParaRPr lang="zh-CN" altLang="en-US" sz="1800" b="0">
                <a:solidFill>
                  <a:prstClr val="black"/>
                </a:solidFill>
                <a:latin typeface="Calibri"/>
                <a:ea typeface="宋体"/>
              </a:endParaRPr>
            </a:p>
          </p:txBody>
        </p:sp>
        <p:sp>
          <p:nvSpPr>
            <p:cNvPr id="46108" name="Line 21"/>
            <p:cNvSpPr>
              <a:spLocks noChangeShapeType="1"/>
            </p:cNvSpPr>
            <p:nvPr/>
          </p:nvSpPr>
          <p:spPr bwMode="auto">
            <a:xfrm flipV="1">
              <a:off x="4766" y="2337"/>
              <a:ext cx="0" cy="480"/>
            </a:xfrm>
            <a:prstGeom prst="line">
              <a:avLst/>
            </a:prstGeom>
            <a:noFill/>
            <a:ln w="28575">
              <a:solidFill>
                <a:srgbClr val="00FF00"/>
              </a:solidFill>
              <a:round/>
              <a:headEnd/>
              <a:tailEnd type="stealth" w="med"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grpSp>
      <p:grpSp>
        <p:nvGrpSpPr>
          <p:cNvPr id="3" name="Group 23"/>
          <p:cNvGrpSpPr>
            <a:grpSpLocks/>
          </p:cNvGrpSpPr>
          <p:nvPr/>
        </p:nvGrpSpPr>
        <p:grpSpPr bwMode="auto">
          <a:xfrm>
            <a:off x="5919788" y="3657600"/>
            <a:ext cx="1243012" cy="1066800"/>
            <a:chOff x="3744" y="2304"/>
            <a:chExt cx="768" cy="672"/>
          </a:xfrm>
        </p:grpSpPr>
        <p:sp>
          <p:nvSpPr>
            <p:cNvPr id="46091" name="Rectangle 24" descr="浅色上对角线"/>
            <p:cNvSpPr>
              <a:spLocks noChangeArrowheads="1"/>
            </p:cNvSpPr>
            <p:nvPr/>
          </p:nvSpPr>
          <p:spPr bwMode="auto">
            <a:xfrm>
              <a:off x="4290" y="2304"/>
              <a:ext cx="222" cy="528"/>
            </a:xfrm>
            <a:prstGeom prst="rect">
              <a:avLst/>
            </a:prstGeom>
            <a:pattFill prst="ltUpDiag">
              <a:fgClr>
                <a:schemeClr val="accent1"/>
              </a:fgClr>
              <a:bgClr>
                <a:schemeClr val="bg1"/>
              </a:bgClr>
            </a:pattFill>
            <a:ln w="19050">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6092" name="Text Box 25"/>
            <p:cNvSpPr txBox="1">
              <a:spLocks noChangeArrowheads="1"/>
            </p:cNvSpPr>
            <p:nvPr/>
          </p:nvSpPr>
          <p:spPr bwMode="auto">
            <a:xfrm>
              <a:off x="4080" y="24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sz="2400" i="1"/>
                <a:t>h</a:t>
              </a:r>
              <a:endParaRPr kumimoji="1" lang="en-US" altLang="zh-CN" sz="2400"/>
            </a:p>
          </p:txBody>
        </p:sp>
        <p:sp>
          <p:nvSpPr>
            <p:cNvPr id="46093" name="Rectangle 26"/>
            <p:cNvSpPr>
              <a:spLocks noChangeArrowheads="1"/>
            </p:cNvSpPr>
            <p:nvPr/>
          </p:nvSpPr>
          <p:spPr bwMode="auto">
            <a:xfrm>
              <a:off x="4368" y="2304"/>
              <a:ext cx="48" cy="528"/>
            </a:xfrm>
            <a:prstGeom prst="rect">
              <a:avLst/>
            </a:prstGeom>
            <a:solidFill>
              <a:srgbClr val="FF3300"/>
            </a:solidFill>
            <a:ln w="19050">
              <a:solidFill>
                <a:schemeClr val="tx1"/>
              </a:solidFill>
              <a:miter lim="800000"/>
              <a:headEnd/>
              <a:tailEnd/>
            </a:ln>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6094" name="Text Box 27"/>
            <p:cNvSpPr txBox="1">
              <a:spLocks noChangeArrowheads="1"/>
            </p:cNvSpPr>
            <p:nvPr/>
          </p:nvSpPr>
          <p:spPr bwMode="auto">
            <a:xfrm>
              <a:off x="3744" y="268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sz="2400" i="1"/>
                <a:t>dS</a:t>
              </a:r>
              <a:endParaRPr kumimoji="1" lang="en-US" altLang="zh-CN" sz="2400"/>
            </a:p>
          </p:txBody>
        </p:sp>
        <p:sp>
          <p:nvSpPr>
            <p:cNvPr id="46095" name="Line 28"/>
            <p:cNvSpPr>
              <a:spLocks noChangeShapeType="1"/>
            </p:cNvSpPr>
            <p:nvPr/>
          </p:nvSpPr>
          <p:spPr bwMode="auto">
            <a:xfrm flipV="1">
              <a:off x="4032" y="2688"/>
              <a:ext cx="33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pPr>
              <a:endParaRPr lang="zh-CN" altLang="en-US" sz="1800" b="0">
                <a:solidFill>
                  <a:prstClr val="black"/>
                </a:solidFill>
                <a:latin typeface="Calibri"/>
                <a:ea typeface="宋体"/>
              </a:endParaRPr>
            </a:p>
          </p:txBody>
        </p:sp>
      </p:grpSp>
      <p:sp>
        <p:nvSpPr>
          <p:cNvPr id="46090" name="矩形 28"/>
          <p:cNvSpPr>
            <a:spLocks noChangeArrowheads="1"/>
          </p:cNvSpPr>
          <p:nvPr/>
        </p:nvSpPr>
        <p:spPr bwMode="auto">
          <a:xfrm>
            <a:off x="7885113" y="3860800"/>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i="1"/>
              <a:t>μ</a:t>
            </a:r>
            <a:endParaRPr lang="zh-CN" altLang="en-US"/>
          </a:p>
        </p:txBody>
      </p:sp>
    </p:spTree>
    <p:extLst>
      <p:ext uri="{BB962C8B-B14F-4D97-AF65-F5344CB8AC3E}">
        <p14:creationId xmlns:p14="http://schemas.microsoft.com/office/powerpoint/2010/main" val="3750396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additive="base">
                                        <p:cTn id="7" dur="500" fill="hold"/>
                                        <p:tgtEl>
                                          <p:spTgt spid="53251"/>
                                        </p:tgtEl>
                                        <p:attrNameLst>
                                          <p:attrName>ppt_x</p:attrName>
                                        </p:attrNameLst>
                                      </p:cBhvr>
                                      <p:tavLst>
                                        <p:tav tm="0">
                                          <p:val>
                                            <p:strVal val="#ppt_x"/>
                                          </p:val>
                                        </p:tav>
                                        <p:tav tm="100000">
                                          <p:val>
                                            <p:strVal val="#ppt_x"/>
                                          </p:val>
                                        </p:tav>
                                      </p:tavLst>
                                    </p:anim>
                                    <p:anim calcmode="lin" valueType="num">
                                      <p:cBhvr additive="base">
                                        <p:cTn id="8"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53253"/>
                                        </p:tgtEl>
                                        <p:attrNameLst>
                                          <p:attrName>style.visibility</p:attrName>
                                        </p:attrNameLst>
                                      </p:cBhvr>
                                      <p:to>
                                        <p:strVal val="visible"/>
                                      </p:to>
                                    </p:set>
                                    <p:animEffect transition="in" filter="box(in)">
                                      <p:cBhvr>
                                        <p:cTn id="24" dur="500"/>
                                        <p:tgtEl>
                                          <p:spTgt spid="532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53254"/>
                                        </p:tgtEl>
                                        <p:attrNameLst>
                                          <p:attrName>style.visibility</p:attrName>
                                        </p:attrNameLst>
                                      </p:cBhvr>
                                      <p:to>
                                        <p:strVal val="visible"/>
                                      </p:to>
                                    </p:set>
                                    <p:animEffect transition="in" filter="box(in)">
                                      <p:cBhvr>
                                        <p:cTn id="29" dur="500"/>
                                        <p:tgtEl>
                                          <p:spTgt spid="532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53255"/>
                                        </p:tgtEl>
                                        <p:attrNameLst>
                                          <p:attrName>style.visibility</p:attrName>
                                        </p:attrNameLst>
                                      </p:cBhvr>
                                      <p:to>
                                        <p:strVal val="visible"/>
                                      </p:to>
                                    </p:set>
                                    <p:animEffect transition="in" filter="box(in)">
                                      <p:cBhvr>
                                        <p:cTn id="34"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57188" y="428625"/>
            <a:ext cx="8243887" cy="725488"/>
          </a:xfrm>
        </p:spPr>
        <p:txBody>
          <a:bodyPr/>
          <a:lstStyle/>
          <a:p>
            <a:pPr algn="l" eaLnBrk="1" hangingPunct="1">
              <a:defRPr/>
            </a:pPr>
            <a:r>
              <a:rPr kumimoji="1" lang="zh-CN" altLang="en-US" sz="3200" b="1" dirty="0" smtClean="0">
                <a:solidFill>
                  <a:schemeClr val="tx1"/>
                </a:solidFill>
                <a:effectLst/>
                <a:latin typeface="+mj-ea"/>
              </a:rPr>
              <a:t>三、感应电流和感应电动势</a:t>
            </a:r>
          </a:p>
        </p:txBody>
      </p:sp>
      <p:sp>
        <p:nvSpPr>
          <p:cNvPr id="25603" name="Rectangle 3"/>
          <p:cNvSpPr>
            <a:spLocks noGrp="1" noChangeArrowheads="1"/>
          </p:cNvSpPr>
          <p:nvPr>
            <p:ph type="body" idx="1"/>
          </p:nvPr>
        </p:nvSpPr>
        <p:spPr>
          <a:xfrm>
            <a:off x="285750" y="1571625"/>
            <a:ext cx="8572500" cy="4456113"/>
          </a:xfrm>
        </p:spPr>
        <p:txBody>
          <a:bodyPr/>
          <a:lstStyle/>
          <a:p>
            <a:pPr eaLnBrk="1" hangingPunct="1">
              <a:lnSpc>
                <a:spcPct val="120000"/>
              </a:lnSpc>
              <a:defRPr/>
            </a:pPr>
            <a:r>
              <a:rPr lang="zh-CN" altLang="en-US" sz="2800" dirty="0" smtClean="0">
                <a:latin typeface="+mj-ea"/>
                <a:ea typeface="+mj-ea"/>
              </a:rPr>
              <a:t>上面两种情况下产生的电流称为感应电流，法拉第对所有电磁感应试验进行分析表明：当穿过回路的磁通量发生变化，回路中就会产生感应电流。即感应电流产生条件。</a:t>
            </a:r>
          </a:p>
          <a:p>
            <a:pPr eaLnBrk="1" hangingPunct="1">
              <a:lnSpc>
                <a:spcPct val="120000"/>
              </a:lnSpc>
              <a:defRPr/>
            </a:pPr>
            <a:endParaRPr lang="zh-CN" altLang="en-US" sz="2800" dirty="0" smtClean="0">
              <a:latin typeface="+mj-ea"/>
              <a:ea typeface="+mj-ea"/>
            </a:endParaRPr>
          </a:p>
          <a:p>
            <a:pPr eaLnBrk="1" hangingPunct="1">
              <a:lnSpc>
                <a:spcPct val="120000"/>
              </a:lnSpc>
              <a:defRPr/>
            </a:pPr>
            <a:r>
              <a:rPr lang="zh-CN" altLang="en-US" sz="2800" dirty="0" smtClean="0">
                <a:latin typeface="+mj-ea"/>
                <a:ea typeface="+mj-ea"/>
              </a:rPr>
              <a:t>感应电动势</a:t>
            </a:r>
          </a:p>
          <a:p>
            <a:pPr eaLnBrk="1" hangingPunct="1">
              <a:lnSpc>
                <a:spcPct val="120000"/>
              </a:lnSpc>
              <a:buFontTx/>
              <a:buNone/>
              <a:defRPr/>
            </a:pPr>
            <a:r>
              <a:rPr lang="zh-CN" altLang="en-US" sz="2800" dirty="0" smtClean="0">
                <a:latin typeface="+mj-ea"/>
                <a:ea typeface="+mj-ea"/>
              </a:rPr>
              <a:t>  要在闭合回路中产生电流必须有电动势，由电磁感应所产生的电动势称为感应电动势。</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685800" y="4572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t>由自感的定义，长为</a:t>
            </a:r>
            <a:r>
              <a:rPr kumimoji="1" lang="en-US" altLang="zh-CN" i="1"/>
              <a:t>h</a:t>
            </a:r>
            <a:r>
              <a:rPr kumimoji="1" lang="zh-CN" altLang="en-US"/>
              <a:t>的电缆自感系数为</a:t>
            </a:r>
            <a:endParaRPr kumimoji="1" lang="zh-CN" altLang="en-US" sz="2400"/>
          </a:p>
        </p:txBody>
      </p:sp>
      <p:graphicFrame>
        <p:nvGraphicFramePr>
          <p:cNvPr id="54275" name="Object 3"/>
          <p:cNvGraphicFramePr>
            <a:graphicFrameLocks noChangeAspect="1"/>
          </p:cNvGraphicFramePr>
          <p:nvPr/>
        </p:nvGraphicFramePr>
        <p:xfrm>
          <a:off x="1533525" y="1049338"/>
          <a:ext cx="2809875" cy="1012825"/>
        </p:xfrm>
        <a:graphic>
          <a:graphicData uri="http://schemas.openxmlformats.org/presentationml/2006/ole">
            <mc:AlternateContent xmlns:mc="http://schemas.openxmlformats.org/markup-compatibility/2006">
              <mc:Choice xmlns:v="urn:schemas-microsoft-com:vml" Requires="v">
                <p:oleObj spid="_x0000_s82972" name="公式" r:id="rId3" imgW="1091726" imgH="393529" progId="Equation.3">
                  <p:embed/>
                </p:oleObj>
              </mc:Choice>
              <mc:Fallback>
                <p:oleObj name="公式" r:id="rId3" imgW="1091726" imgH="393529"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1049338"/>
                        <a:ext cx="280987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Text Box 4"/>
          <p:cNvSpPr txBox="1">
            <a:spLocks noChangeArrowheads="1"/>
          </p:cNvSpPr>
          <p:nvPr/>
        </p:nvSpPr>
        <p:spPr bwMode="auto">
          <a:xfrm>
            <a:off x="762000" y="22098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t>单位长度电缆自感系数为</a:t>
            </a:r>
            <a:endParaRPr kumimoji="1" lang="zh-CN" altLang="en-US" sz="2400"/>
          </a:p>
        </p:txBody>
      </p:sp>
      <p:graphicFrame>
        <p:nvGraphicFramePr>
          <p:cNvPr id="54277" name="Object 5"/>
          <p:cNvGraphicFramePr>
            <a:graphicFrameLocks noChangeAspect="1"/>
          </p:cNvGraphicFramePr>
          <p:nvPr/>
        </p:nvGraphicFramePr>
        <p:xfrm>
          <a:off x="4889500" y="1870075"/>
          <a:ext cx="2913063" cy="1087438"/>
        </p:xfrm>
        <a:graphic>
          <a:graphicData uri="http://schemas.openxmlformats.org/presentationml/2006/ole">
            <mc:AlternateContent xmlns:mc="http://schemas.openxmlformats.org/markup-compatibility/2006">
              <mc:Choice xmlns:v="urn:schemas-microsoft-com:vml" Requires="v">
                <p:oleObj spid="_x0000_s82973" name="Equation" r:id="rId5" imgW="1054100" imgH="393700" progId="Equation.DSMT4">
                  <p:embed/>
                </p:oleObj>
              </mc:Choice>
              <mc:Fallback>
                <p:oleObj name="Equation" r:id="rId5" imgW="1054100" imgH="3937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500" y="1870075"/>
                        <a:ext cx="2913063"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Text Box 6"/>
          <p:cNvSpPr txBox="1">
            <a:spLocks noChangeArrowheads="1"/>
          </p:cNvSpPr>
          <p:nvPr/>
        </p:nvSpPr>
        <p:spPr bwMode="auto">
          <a:xfrm>
            <a:off x="228600" y="4267200"/>
            <a:ext cx="90678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25000"/>
              </a:spcBef>
              <a:spcAft>
                <a:spcPts val="0"/>
              </a:spcAft>
            </a:pPr>
            <a:r>
              <a:rPr kumimoji="1" lang="zh-CN" altLang="en-US">
                <a:solidFill>
                  <a:srgbClr val="FF0000"/>
                </a:solidFill>
              </a:rPr>
              <a:t>由定义式求自感的步骤：</a:t>
            </a:r>
          </a:p>
          <a:p>
            <a:pPr eaLnBrk="1" fontAlgn="auto" hangingPunct="1">
              <a:spcBef>
                <a:spcPct val="25000"/>
              </a:spcBef>
              <a:spcAft>
                <a:spcPts val="0"/>
              </a:spcAft>
            </a:pPr>
            <a:r>
              <a:rPr kumimoji="1" lang="zh-CN" altLang="en-US"/>
              <a:t>① 设回路中通有电流</a:t>
            </a:r>
            <a:r>
              <a:rPr kumimoji="1" lang="en-US" altLang="zh-CN" i="1"/>
              <a:t>I</a:t>
            </a:r>
            <a:r>
              <a:rPr kumimoji="1" lang="zh-CN" altLang="en-US"/>
              <a:t>，求出电流激发的磁感应强度</a:t>
            </a:r>
            <a:r>
              <a:rPr kumimoji="1" lang="en-US" altLang="zh-CN" i="1"/>
              <a:t>B</a:t>
            </a:r>
            <a:r>
              <a:rPr kumimoji="1" lang="zh-CN" altLang="en-US"/>
              <a:t>；</a:t>
            </a:r>
          </a:p>
          <a:p>
            <a:pPr eaLnBrk="1" fontAlgn="auto" hangingPunct="1">
              <a:spcBef>
                <a:spcPct val="25000"/>
              </a:spcBef>
              <a:spcAft>
                <a:spcPts val="0"/>
              </a:spcAft>
            </a:pPr>
            <a:r>
              <a:rPr kumimoji="1" lang="zh-CN" altLang="en-US"/>
              <a:t>② 计算出通过回路的全磁通量</a:t>
            </a:r>
            <a:r>
              <a:rPr kumimoji="1" lang="zh-CN" altLang="en-US" i="1">
                <a:sym typeface="Symbol" pitchFamily="18" charset="2"/>
              </a:rPr>
              <a:t> </a:t>
            </a:r>
            <a:r>
              <a:rPr kumimoji="1" lang="zh-CN" altLang="en-US"/>
              <a:t>；</a:t>
            </a:r>
          </a:p>
          <a:p>
            <a:pPr eaLnBrk="1" fontAlgn="auto" hangingPunct="1">
              <a:spcBef>
                <a:spcPct val="25000"/>
              </a:spcBef>
              <a:spcAft>
                <a:spcPts val="0"/>
              </a:spcAft>
            </a:pPr>
            <a:r>
              <a:rPr kumimoji="1" lang="zh-CN" altLang="en-US"/>
              <a:t>③  根据定义式求出自感。 </a:t>
            </a:r>
            <a:endParaRPr kumimoji="1" lang="zh-CN" altLang="en-US" sz="2400"/>
          </a:p>
        </p:txBody>
      </p:sp>
      <p:sp>
        <p:nvSpPr>
          <p:cNvPr id="54279" name="Text Box 7"/>
          <p:cNvSpPr txBox="1">
            <a:spLocks noChangeArrowheads="1"/>
          </p:cNvSpPr>
          <p:nvPr/>
        </p:nvSpPr>
        <p:spPr bwMode="auto">
          <a:xfrm>
            <a:off x="457200" y="3192463"/>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i="1"/>
              <a:t>    L</a:t>
            </a:r>
            <a:r>
              <a:rPr kumimoji="1" lang="zh-CN" altLang="en-US"/>
              <a:t>只决定于自身的结构和磁介质的磁导率，与回路中电流无关。</a:t>
            </a:r>
          </a:p>
        </p:txBody>
      </p:sp>
    </p:spTree>
    <p:extLst>
      <p:ext uri="{BB962C8B-B14F-4D97-AF65-F5344CB8AC3E}">
        <p14:creationId xmlns:p14="http://schemas.microsoft.com/office/powerpoint/2010/main" val="31976891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ox(in)">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box(in)">
                                      <p:cBhvr>
                                        <p:cTn id="12" dur="500"/>
                                        <p:tgtEl>
                                          <p:spTgt spid="54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box(in)">
                                      <p:cBhvr>
                                        <p:cTn id="17" dur="500"/>
                                        <p:tgtEl>
                                          <p:spTgt spid="54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box(in)">
                                      <p:cBhvr>
                                        <p:cTn id="22" dur="500"/>
                                        <p:tgtEl>
                                          <p:spTgt spid="54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box(in)">
                                      <p:cBhvr>
                                        <p:cTn id="27" dur="500"/>
                                        <p:tgtEl>
                                          <p:spTgt spid="542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54278">
                                            <p:txEl>
                                              <p:pRg st="0" end="0"/>
                                            </p:txEl>
                                          </p:spTgt>
                                        </p:tgtEl>
                                        <p:attrNameLst>
                                          <p:attrName>style.visibility</p:attrName>
                                        </p:attrNameLst>
                                      </p:cBhvr>
                                      <p:to>
                                        <p:strVal val="visible"/>
                                      </p:to>
                                    </p:set>
                                    <p:anim calcmode="lin" valueType="num">
                                      <p:cBhvr additive="base">
                                        <p:cTn id="32" dur="500" fill="hold"/>
                                        <p:tgtEl>
                                          <p:spTgt spid="5427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4278">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4278">
                                            <p:txEl>
                                              <p:pRg st="1" end="1"/>
                                            </p:txEl>
                                          </p:spTgt>
                                        </p:tgtEl>
                                        <p:attrNameLst>
                                          <p:attrName>style.visibility</p:attrName>
                                        </p:attrNameLst>
                                      </p:cBhvr>
                                      <p:to>
                                        <p:strVal val="visible"/>
                                      </p:to>
                                    </p:set>
                                    <p:anim calcmode="lin" valueType="num">
                                      <p:cBhvr additive="base">
                                        <p:cTn id="36" dur="500" fill="hold"/>
                                        <p:tgtEl>
                                          <p:spTgt spid="54278">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42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54278">
                                            <p:txEl>
                                              <p:pRg st="2" end="2"/>
                                            </p:txEl>
                                          </p:spTgt>
                                        </p:tgtEl>
                                        <p:attrNameLst>
                                          <p:attrName>style.visibility</p:attrName>
                                        </p:attrNameLst>
                                      </p:cBhvr>
                                      <p:to>
                                        <p:strVal val="visible"/>
                                      </p:to>
                                    </p:set>
                                    <p:anim calcmode="lin" valueType="num">
                                      <p:cBhvr additive="base">
                                        <p:cTn id="42" dur="500" fill="hold"/>
                                        <p:tgtEl>
                                          <p:spTgt spid="54278">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42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54278">
                                            <p:txEl>
                                              <p:pRg st="3" end="3"/>
                                            </p:txEl>
                                          </p:spTgt>
                                        </p:tgtEl>
                                        <p:attrNameLst>
                                          <p:attrName>style.visibility</p:attrName>
                                        </p:attrNameLst>
                                      </p:cBhvr>
                                      <p:to>
                                        <p:strVal val="visible"/>
                                      </p:to>
                                    </p:set>
                                    <p:anim calcmode="lin" valueType="num">
                                      <p:cBhvr additive="base">
                                        <p:cTn id="48" dur="500" fill="hold"/>
                                        <p:tgtEl>
                                          <p:spTgt spid="54278">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42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6" grpId="0"/>
      <p:bldP spid="5427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Text Box 4"/>
          <p:cNvSpPr txBox="1">
            <a:spLocks noChangeArrowheads="1"/>
          </p:cNvSpPr>
          <p:nvPr/>
        </p:nvSpPr>
        <p:spPr bwMode="auto">
          <a:xfrm>
            <a:off x="576263" y="800100"/>
            <a:ext cx="79565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solidFill>
                  <a:srgbClr val="CC0000"/>
                </a:solidFill>
              </a:rPr>
              <a:t>例</a:t>
            </a:r>
            <a:r>
              <a:rPr lang="en-US" altLang="zh-CN">
                <a:solidFill>
                  <a:srgbClr val="CC0000"/>
                </a:solidFill>
              </a:rPr>
              <a:t>3</a:t>
            </a:r>
            <a:r>
              <a:rPr lang="zh-CN" altLang="en-US">
                <a:solidFill>
                  <a:srgbClr val="CC0000"/>
                </a:solidFill>
              </a:rPr>
              <a:t>：</a:t>
            </a:r>
            <a:r>
              <a:rPr lang="zh-CN" altLang="en-US"/>
              <a:t>一个铁芯上同时绕有两个相同的线圈，初级线圈的自感系数       ，次级线圈的自感系数为       ，设两线圈通电时，各自产生的磁通量全部穿过两个线圈。</a:t>
            </a:r>
          </a:p>
          <a:p>
            <a:pPr eaLnBrk="1" fontAlgn="auto" hangingPunct="1">
              <a:spcBef>
                <a:spcPct val="50000"/>
              </a:spcBef>
              <a:spcAft>
                <a:spcPts val="0"/>
              </a:spcAft>
            </a:pPr>
            <a:r>
              <a:rPr lang="zh-CN" altLang="en-US"/>
              <a:t>求（</a:t>
            </a:r>
            <a:r>
              <a:rPr lang="en-US" altLang="zh-CN"/>
              <a:t>1</a:t>
            </a:r>
            <a:r>
              <a:rPr lang="zh-CN" altLang="en-US"/>
              <a:t>）两线圈的互感系数。</a:t>
            </a:r>
          </a:p>
          <a:p>
            <a:pPr eaLnBrk="1" fontAlgn="auto" hangingPunct="1">
              <a:spcBef>
                <a:spcPct val="50000"/>
              </a:spcBef>
              <a:spcAft>
                <a:spcPts val="0"/>
              </a:spcAft>
            </a:pPr>
            <a:r>
              <a:rPr lang="zh-CN" altLang="en-US"/>
              <a:t>    （</a:t>
            </a:r>
            <a:r>
              <a:rPr lang="en-US" altLang="zh-CN"/>
              <a:t>2</a:t>
            </a:r>
            <a:r>
              <a:rPr lang="zh-CN" altLang="en-US"/>
              <a:t>）若初级线圈中通入变化电流         ，次级线圈断开，则次级线圈的感应电动势</a:t>
            </a:r>
          </a:p>
        </p:txBody>
      </p:sp>
      <p:graphicFrame>
        <p:nvGraphicFramePr>
          <p:cNvPr id="48130" name="Object 5"/>
          <p:cNvGraphicFramePr>
            <a:graphicFrameLocks noChangeAspect="1"/>
          </p:cNvGraphicFramePr>
          <p:nvPr/>
        </p:nvGraphicFramePr>
        <p:xfrm>
          <a:off x="3276600" y="1268413"/>
          <a:ext cx="357188" cy="468312"/>
        </p:xfrm>
        <a:graphic>
          <a:graphicData uri="http://schemas.openxmlformats.org/presentationml/2006/ole">
            <mc:AlternateContent xmlns:mc="http://schemas.openxmlformats.org/markup-compatibility/2006">
              <mc:Choice xmlns:v="urn:schemas-microsoft-com:vml" Requires="v">
                <p:oleObj spid="_x0000_s84035" name="公式" r:id="rId3" imgW="164885" imgH="215619" progId="Equation.3">
                  <p:embed/>
                </p:oleObj>
              </mc:Choice>
              <mc:Fallback>
                <p:oleObj name="公式" r:id="rId3" imgW="164885" imgH="215619"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268413"/>
                        <a:ext cx="357188"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7"/>
          <p:cNvGraphicFramePr>
            <a:graphicFrameLocks noChangeAspect="1"/>
          </p:cNvGraphicFramePr>
          <p:nvPr/>
        </p:nvGraphicFramePr>
        <p:xfrm>
          <a:off x="7812088" y="1268413"/>
          <a:ext cx="442912" cy="538162"/>
        </p:xfrm>
        <a:graphic>
          <a:graphicData uri="http://schemas.openxmlformats.org/presentationml/2006/ole">
            <mc:AlternateContent xmlns:mc="http://schemas.openxmlformats.org/markup-compatibility/2006">
              <mc:Choice xmlns:v="urn:schemas-microsoft-com:vml" Requires="v">
                <p:oleObj spid="_x0000_s84036" name="公式" r:id="rId5" imgW="177569" imgH="215619" progId="Equation.3">
                  <p:embed/>
                </p:oleObj>
              </mc:Choice>
              <mc:Fallback>
                <p:oleObj name="公式" r:id="rId5" imgW="177569" imgH="215619"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2088" y="1268413"/>
                        <a:ext cx="442912"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 name="Object 10"/>
          <p:cNvGraphicFramePr>
            <a:graphicFrameLocks noChangeAspect="1"/>
          </p:cNvGraphicFramePr>
          <p:nvPr/>
        </p:nvGraphicFramePr>
        <p:xfrm>
          <a:off x="6323013" y="3354388"/>
          <a:ext cx="687387" cy="531812"/>
        </p:xfrm>
        <a:graphic>
          <a:graphicData uri="http://schemas.openxmlformats.org/presentationml/2006/ole">
            <mc:AlternateContent xmlns:mc="http://schemas.openxmlformats.org/markup-compatibility/2006">
              <mc:Choice xmlns:v="urn:schemas-microsoft-com:vml" Requires="v">
                <p:oleObj spid="_x0000_s84037" name="公式" r:id="rId7" imgW="279279" imgH="215806" progId="Equation.3">
                  <p:embed/>
                </p:oleObj>
              </mc:Choice>
              <mc:Fallback>
                <p:oleObj name="公式" r:id="rId7" imgW="279279" imgH="215806"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3013" y="3354388"/>
                        <a:ext cx="687387"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3" name="Object 13"/>
          <p:cNvGraphicFramePr>
            <a:graphicFrameLocks noChangeAspect="1"/>
          </p:cNvGraphicFramePr>
          <p:nvPr/>
        </p:nvGraphicFramePr>
        <p:xfrm>
          <a:off x="6011863" y="3927475"/>
          <a:ext cx="863600" cy="473075"/>
        </p:xfrm>
        <a:graphic>
          <a:graphicData uri="http://schemas.openxmlformats.org/presentationml/2006/ole">
            <mc:AlternateContent xmlns:mc="http://schemas.openxmlformats.org/markup-compatibility/2006">
              <mc:Choice xmlns:v="urn:schemas-microsoft-com:vml" Requires="v">
                <p:oleObj spid="_x0000_s84038" name="公式" r:id="rId9" imgW="393359" imgH="215713" progId="Equation.3">
                  <p:embed/>
                </p:oleObj>
              </mc:Choice>
              <mc:Fallback>
                <p:oleObj name="公式" r:id="rId9" imgW="393359" imgH="215713"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3927475"/>
                        <a:ext cx="8636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25"/>
          <p:cNvGrpSpPr>
            <a:grpSpLocks/>
          </p:cNvGrpSpPr>
          <p:nvPr/>
        </p:nvGrpSpPr>
        <p:grpSpPr bwMode="auto">
          <a:xfrm>
            <a:off x="2514600" y="4572000"/>
            <a:ext cx="2590800" cy="1651000"/>
            <a:chOff x="2514601" y="4572001"/>
            <a:chExt cx="2590799" cy="1651574"/>
          </a:xfrm>
        </p:grpSpPr>
        <p:grpSp>
          <p:nvGrpSpPr>
            <p:cNvPr id="48137" name="Group 51"/>
            <p:cNvGrpSpPr>
              <a:grpSpLocks/>
            </p:cNvGrpSpPr>
            <p:nvPr/>
          </p:nvGrpSpPr>
          <p:grpSpPr bwMode="auto">
            <a:xfrm>
              <a:off x="2514601" y="4572001"/>
              <a:ext cx="1752600" cy="1557338"/>
              <a:chOff x="1584" y="2880"/>
              <a:chExt cx="1104" cy="981"/>
            </a:xfrm>
          </p:grpSpPr>
          <p:sp>
            <p:nvSpPr>
              <p:cNvPr id="48140" name="Rectangle 17"/>
              <p:cNvSpPr>
                <a:spLocks noChangeArrowheads="1"/>
              </p:cNvSpPr>
              <p:nvPr/>
            </p:nvSpPr>
            <p:spPr bwMode="auto">
              <a:xfrm>
                <a:off x="1843" y="2933"/>
                <a:ext cx="845" cy="23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41" name="Freeform 18"/>
              <p:cNvSpPr>
                <a:spLocks/>
              </p:cNvSpPr>
              <p:nvPr/>
            </p:nvSpPr>
            <p:spPr bwMode="auto">
              <a:xfrm>
                <a:off x="1946" y="2886"/>
                <a:ext cx="84"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42" name="Freeform 19"/>
              <p:cNvSpPr>
                <a:spLocks/>
              </p:cNvSpPr>
              <p:nvPr/>
            </p:nvSpPr>
            <p:spPr bwMode="auto">
              <a:xfrm>
                <a:off x="2290" y="2890"/>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43" name="Freeform 20"/>
              <p:cNvSpPr>
                <a:spLocks/>
              </p:cNvSpPr>
              <p:nvPr/>
            </p:nvSpPr>
            <p:spPr bwMode="auto">
              <a:xfrm>
                <a:off x="2352" y="2880"/>
                <a:ext cx="84"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44" name="Freeform 21"/>
              <p:cNvSpPr>
                <a:spLocks/>
              </p:cNvSpPr>
              <p:nvPr/>
            </p:nvSpPr>
            <p:spPr bwMode="auto">
              <a:xfrm>
                <a:off x="2016" y="2880"/>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45" name="Freeform 22"/>
              <p:cNvSpPr>
                <a:spLocks/>
              </p:cNvSpPr>
              <p:nvPr/>
            </p:nvSpPr>
            <p:spPr bwMode="auto">
              <a:xfrm>
                <a:off x="2118" y="2890"/>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46" name="Freeform 23"/>
              <p:cNvSpPr>
                <a:spLocks/>
              </p:cNvSpPr>
              <p:nvPr/>
            </p:nvSpPr>
            <p:spPr bwMode="auto">
              <a:xfrm>
                <a:off x="2496" y="2890"/>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47" name="Freeform 24"/>
              <p:cNvSpPr>
                <a:spLocks/>
              </p:cNvSpPr>
              <p:nvPr/>
            </p:nvSpPr>
            <p:spPr bwMode="auto">
              <a:xfrm>
                <a:off x="2160" y="2880"/>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48" name="Line 25"/>
              <p:cNvSpPr>
                <a:spLocks noChangeShapeType="1"/>
              </p:cNvSpPr>
              <p:nvPr/>
            </p:nvSpPr>
            <p:spPr bwMode="auto">
              <a:xfrm>
                <a:off x="1912" y="3146"/>
                <a:ext cx="0" cy="7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48149" name="Line 26"/>
              <p:cNvSpPr>
                <a:spLocks noChangeShapeType="1"/>
              </p:cNvSpPr>
              <p:nvPr/>
            </p:nvSpPr>
            <p:spPr bwMode="auto">
              <a:xfrm>
                <a:off x="1968" y="3168"/>
                <a:ext cx="0" cy="6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48150" name="Freeform 27"/>
              <p:cNvSpPr>
                <a:spLocks/>
              </p:cNvSpPr>
              <p:nvPr/>
            </p:nvSpPr>
            <p:spPr bwMode="auto">
              <a:xfrm>
                <a:off x="2544" y="2880"/>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48151" name="Line 28"/>
              <p:cNvSpPr>
                <a:spLocks noChangeShapeType="1"/>
              </p:cNvSpPr>
              <p:nvPr/>
            </p:nvSpPr>
            <p:spPr bwMode="auto">
              <a:xfrm>
                <a:off x="2530" y="3158"/>
                <a:ext cx="0" cy="6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48134" name="Object 49"/>
              <p:cNvGraphicFramePr>
                <a:graphicFrameLocks noChangeAspect="1"/>
              </p:cNvGraphicFramePr>
              <p:nvPr/>
            </p:nvGraphicFramePr>
            <p:xfrm>
              <a:off x="1584" y="3504"/>
              <a:ext cx="259" cy="340"/>
            </p:xfrm>
            <a:graphic>
              <a:graphicData uri="http://schemas.openxmlformats.org/presentationml/2006/ole">
                <mc:AlternateContent xmlns:mc="http://schemas.openxmlformats.org/markup-compatibility/2006">
                  <mc:Choice xmlns:v="urn:schemas-microsoft-com:vml" Requires="v">
                    <p:oleObj spid="_x0000_s84039" name="公式" r:id="rId11" imgW="164885" imgH="215619" progId="Equation.3">
                      <p:embed/>
                    </p:oleObj>
                  </mc:Choice>
                  <mc:Fallback>
                    <p:oleObj name="公式" r:id="rId11" imgW="164885" imgH="215619"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3504"/>
                            <a:ext cx="259"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4" name="直接连接符 23"/>
            <p:cNvCxnSpPr>
              <a:stCxn id="48150" idx="4"/>
            </p:cNvCxnSpPr>
            <p:nvPr/>
          </p:nvCxnSpPr>
          <p:spPr>
            <a:xfrm>
              <a:off x="4114800" y="4951546"/>
              <a:ext cx="0" cy="10687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139" name="TextBox 24"/>
            <p:cNvSpPr txBox="1">
              <a:spLocks noChangeArrowheads="1"/>
            </p:cNvSpPr>
            <p:nvPr/>
          </p:nvSpPr>
          <p:spPr bwMode="auto">
            <a:xfrm>
              <a:off x="4114800" y="5638800"/>
              <a:ext cx="990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sz="3200" i="1">
                  <a:solidFill>
                    <a:srgbClr val="FF0000"/>
                  </a:solidFill>
                  <a:cs typeface="Times New Roman" pitchFamily="18" charset="0"/>
                </a:rPr>
                <a:t>L</a:t>
              </a:r>
              <a:r>
                <a:rPr lang="en-US" altLang="zh-CN" sz="3200" baseline="-25000">
                  <a:solidFill>
                    <a:srgbClr val="FF0000"/>
                  </a:solidFill>
                  <a:cs typeface="Times New Roman" pitchFamily="18" charset="0"/>
                </a:rPr>
                <a:t>2</a:t>
              </a:r>
              <a:endParaRPr lang="zh-CN" altLang="en-US" sz="3200" baseline="-25000">
                <a:solidFill>
                  <a:srgbClr val="FF0000"/>
                </a:solidFill>
                <a:cs typeface="Times New Roman" pitchFamily="18" charset="0"/>
              </a:endParaRPr>
            </a:p>
          </p:txBody>
        </p:sp>
      </p:grpSp>
    </p:spTree>
    <p:extLst>
      <p:ext uri="{BB962C8B-B14F-4D97-AF65-F5344CB8AC3E}">
        <p14:creationId xmlns:p14="http://schemas.microsoft.com/office/powerpoint/2010/main" val="3799098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3836526131"/>
              </p:ext>
            </p:extLst>
          </p:nvPr>
        </p:nvGraphicFramePr>
        <p:xfrm>
          <a:off x="2028825" y="152400"/>
          <a:ext cx="2726432" cy="866955"/>
        </p:xfrm>
        <a:graphic>
          <a:graphicData uri="http://schemas.openxmlformats.org/presentationml/2006/ole">
            <mc:AlternateContent xmlns:mc="http://schemas.openxmlformats.org/markup-compatibility/2006">
              <mc:Choice xmlns:v="urn:schemas-microsoft-com:vml" Requires="v">
                <p:oleObj spid="_x0000_s85124" name="公式" r:id="rId3" imgW="1358310" imgH="431613" progId="Equation.3">
                  <p:embed/>
                </p:oleObj>
              </mc:Choice>
              <mc:Fallback>
                <p:oleObj name="公式" r:id="rId3" imgW="1358310" imgH="431613"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152400"/>
                        <a:ext cx="2726432" cy="866955"/>
                      </a:xfrm>
                      <a:prstGeom prst="rect">
                        <a:avLst/>
                      </a:prstGeom>
                      <a:noFill/>
                      <a:extLst/>
                    </p:spPr>
                  </p:pic>
                </p:oleObj>
              </mc:Fallback>
            </mc:AlternateContent>
          </a:graphicData>
        </a:graphic>
      </p:graphicFrame>
      <p:graphicFrame>
        <p:nvGraphicFramePr>
          <p:cNvPr id="3" name="Object 6"/>
          <p:cNvGraphicFramePr>
            <a:graphicFrameLocks noChangeAspect="1"/>
          </p:cNvGraphicFramePr>
          <p:nvPr>
            <p:extLst>
              <p:ext uri="{D42A27DB-BD31-4B8C-83A1-F6EECF244321}">
                <p14:modId xmlns:p14="http://schemas.microsoft.com/office/powerpoint/2010/main" val="3549454905"/>
              </p:ext>
            </p:extLst>
          </p:nvPr>
        </p:nvGraphicFramePr>
        <p:xfrm>
          <a:off x="2013204" y="980728"/>
          <a:ext cx="4974704" cy="956233"/>
        </p:xfrm>
        <a:graphic>
          <a:graphicData uri="http://schemas.openxmlformats.org/presentationml/2006/ole">
            <mc:AlternateContent xmlns:mc="http://schemas.openxmlformats.org/markup-compatibility/2006">
              <mc:Choice xmlns:v="urn:schemas-microsoft-com:vml" Requires="v">
                <p:oleObj spid="_x0000_s85125" name="公式" r:id="rId5" imgW="2247900" imgH="431800" progId="Equation.3">
                  <p:embed/>
                </p:oleObj>
              </mc:Choice>
              <mc:Fallback>
                <p:oleObj name="公式" r:id="rId5" imgW="2247900" imgH="4318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3204" y="980728"/>
                        <a:ext cx="4974704" cy="956233"/>
                      </a:xfrm>
                      <a:prstGeom prst="rect">
                        <a:avLst/>
                      </a:prstGeom>
                      <a:noFill/>
                      <a:extLst/>
                    </p:spPr>
                  </p:pic>
                </p:oleObj>
              </mc:Fallback>
            </mc:AlternateContent>
          </a:graphicData>
        </a:graphic>
      </p:graphicFrame>
      <p:graphicFrame>
        <p:nvGraphicFramePr>
          <p:cNvPr id="4" name="Object 9"/>
          <p:cNvGraphicFramePr>
            <a:graphicFrameLocks noChangeAspect="1"/>
          </p:cNvGraphicFramePr>
          <p:nvPr>
            <p:extLst>
              <p:ext uri="{D42A27DB-BD31-4B8C-83A1-F6EECF244321}">
                <p14:modId xmlns:p14="http://schemas.microsoft.com/office/powerpoint/2010/main" val="3572262864"/>
              </p:ext>
            </p:extLst>
          </p:nvPr>
        </p:nvGraphicFramePr>
        <p:xfrm>
          <a:off x="611560" y="1923039"/>
          <a:ext cx="3254896" cy="954094"/>
        </p:xfrm>
        <a:graphic>
          <a:graphicData uri="http://schemas.openxmlformats.org/presentationml/2006/ole">
            <mc:AlternateContent xmlns:mc="http://schemas.openxmlformats.org/markup-compatibility/2006">
              <mc:Choice xmlns:v="urn:schemas-microsoft-com:vml" Requires="v">
                <p:oleObj spid="_x0000_s85126" name="公式" r:id="rId7" imgW="1473200" imgH="431800" progId="Equation.3">
                  <p:embed/>
                </p:oleObj>
              </mc:Choice>
              <mc:Fallback>
                <p:oleObj name="公式" r:id="rId7" imgW="1473200" imgH="43180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1923039"/>
                        <a:ext cx="3254896" cy="954094"/>
                      </a:xfrm>
                      <a:prstGeom prst="rect">
                        <a:avLst/>
                      </a:prstGeom>
                      <a:noFill/>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696492859"/>
              </p:ext>
            </p:extLst>
          </p:nvPr>
        </p:nvGraphicFramePr>
        <p:xfrm>
          <a:off x="605927" y="2996952"/>
          <a:ext cx="3096344" cy="906874"/>
        </p:xfrm>
        <a:graphic>
          <a:graphicData uri="http://schemas.openxmlformats.org/presentationml/2006/ole">
            <mc:AlternateContent xmlns:mc="http://schemas.openxmlformats.org/markup-compatibility/2006">
              <mc:Choice xmlns:v="urn:schemas-microsoft-com:vml" Requires="v">
                <p:oleObj spid="_x0000_s85127" name="公式" r:id="rId9" imgW="1473200" imgH="431800" progId="Equation.3">
                  <p:embed/>
                </p:oleObj>
              </mc:Choice>
              <mc:Fallback>
                <p:oleObj name="公式" r:id="rId9" imgW="1473200" imgH="431800"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5927" y="2996952"/>
                        <a:ext cx="3096344" cy="906874"/>
                      </a:xfrm>
                      <a:prstGeom prst="rect">
                        <a:avLst/>
                      </a:prstGeom>
                      <a:noFill/>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2846047288"/>
              </p:ext>
            </p:extLst>
          </p:nvPr>
        </p:nvGraphicFramePr>
        <p:xfrm>
          <a:off x="4427984" y="2513563"/>
          <a:ext cx="4032250" cy="979487"/>
        </p:xfrm>
        <a:graphic>
          <a:graphicData uri="http://schemas.openxmlformats.org/presentationml/2006/ole">
            <mc:AlternateContent xmlns:mc="http://schemas.openxmlformats.org/markup-compatibility/2006">
              <mc:Choice xmlns:v="urn:schemas-microsoft-com:vml" Requires="v">
                <p:oleObj spid="_x0000_s85128" name="公式" r:id="rId11" imgW="1879600" imgH="457200" progId="Equation.3">
                  <p:embed/>
                </p:oleObj>
              </mc:Choice>
              <mc:Fallback>
                <p:oleObj name="公式" r:id="rId11" imgW="1879600" imgH="457200" progId="Equation.3">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984" y="2513563"/>
                        <a:ext cx="4032250" cy="979487"/>
                      </a:xfrm>
                      <a:prstGeom prst="rect">
                        <a:avLst/>
                      </a:prstGeom>
                      <a:noFill/>
                      <a:extLst/>
                    </p:spPr>
                  </p:pic>
                </p:oleObj>
              </mc:Fallback>
            </mc:AlternateContent>
          </a:graphicData>
        </a:graphic>
      </p:graphicFrame>
      <p:sp>
        <p:nvSpPr>
          <p:cNvPr id="49164" name="Text Box 16"/>
          <p:cNvSpPr txBox="1">
            <a:spLocks noChangeArrowheads="1"/>
          </p:cNvSpPr>
          <p:nvPr/>
        </p:nvSpPr>
        <p:spPr bwMode="auto">
          <a:xfrm>
            <a:off x="228600" y="152400"/>
            <a:ext cx="180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solidFill>
                  <a:srgbClr val="CC0000"/>
                </a:solidFill>
              </a:rPr>
              <a:t>解（</a:t>
            </a:r>
            <a:r>
              <a:rPr lang="en-US" altLang="zh-CN">
                <a:solidFill>
                  <a:srgbClr val="CC0000"/>
                </a:solidFill>
              </a:rPr>
              <a:t>1</a:t>
            </a:r>
            <a:r>
              <a:rPr lang="zh-CN" altLang="en-US">
                <a:solidFill>
                  <a:srgbClr val="CC0000"/>
                </a:solidFill>
              </a:rPr>
              <a:t>）</a:t>
            </a:r>
          </a:p>
        </p:txBody>
      </p:sp>
      <p:graphicFrame>
        <p:nvGraphicFramePr>
          <p:cNvPr id="10" name="Object 7"/>
          <p:cNvGraphicFramePr>
            <a:graphicFrameLocks noChangeAspect="1"/>
          </p:cNvGraphicFramePr>
          <p:nvPr>
            <p:extLst>
              <p:ext uri="{D42A27DB-BD31-4B8C-83A1-F6EECF244321}">
                <p14:modId xmlns:p14="http://schemas.microsoft.com/office/powerpoint/2010/main" val="528164081"/>
              </p:ext>
            </p:extLst>
          </p:nvPr>
        </p:nvGraphicFramePr>
        <p:xfrm>
          <a:off x="468313" y="4077072"/>
          <a:ext cx="4680520" cy="990649"/>
        </p:xfrm>
        <a:graphic>
          <a:graphicData uri="http://schemas.openxmlformats.org/presentationml/2006/ole">
            <mc:AlternateContent xmlns:mc="http://schemas.openxmlformats.org/markup-compatibility/2006">
              <mc:Choice xmlns:v="urn:schemas-microsoft-com:vml" Requires="v">
                <p:oleObj spid="_x0000_s85129" name="公式" r:id="rId13" imgW="2159000" imgH="457200" progId="Equation.3">
                  <p:embed/>
                </p:oleObj>
              </mc:Choice>
              <mc:Fallback>
                <p:oleObj name="公式" r:id="rId13" imgW="2159000" imgH="457200" progId="Equation.3">
                  <p:embed/>
                  <p:pic>
                    <p:nvPicPr>
                      <p:cNvPr id="0"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4077072"/>
                        <a:ext cx="4680520" cy="990649"/>
                      </a:xfrm>
                      <a:prstGeom prst="rect">
                        <a:avLst/>
                      </a:prstGeom>
                      <a:noFill/>
                      <a:ex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2359659263"/>
              </p:ext>
            </p:extLst>
          </p:nvPr>
        </p:nvGraphicFramePr>
        <p:xfrm>
          <a:off x="5724128" y="4005064"/>
          <a:ext cx="1873250" cy="1069975"/>
        </p:xfrm>
        <a:graphic>
          <a:graphicData uri="http://schemas.openxmlformats.org/presentationml/2006/ole">
            <mc:AlternateContent xmlns:mc="http://schemas.openxmlformats.org/markup-compatibility/2006">
              <mc:Choice xmlns:v="urn:schemas-microsoft-com:vml" Requires="v">
                <p:oleObj spid="_x0000_s85130" name="公式" r:id="rId15" imgW="800100" imgH="457200" progId="Equation.3">
                  <p:embed/>
                </p:oleObj>
              </mc:Choice>
              <mc:Fallback>
                <p:oleObj name="公式" r:id="rId15" imgW="800100" imgH="457200" progId="Equation.3">
                  <p:embed/>
                  <p:pic>
                    <p:nvPicPr>
                      <p:cNvPr id="0" name="Picture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24128" y="4005064"/>
                        <a:ext cx="187325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1469869390"/>
              </p:ext>
            </p:extLst>
          </p:nvPr>
        </p:nvGraphicFramePr>
        <p:xfrm>
          <a:off x="1110615" y="5229200"/>
          <a:ext cx="1473324" cy="500880"/>
        </p:xfrm>
        <a:graphic>
          <a:graphicData uri="http://schemas.openxmlformats.org/presentationml/2006/ole">
            <mc:AlternateContent xmlns:mc="http://schemas.openxmlformats.org/markup-compatibility/2006">
              <mc:Choice xmlns:v="urn:schemas-microsoft-com:vml" Requires="v">
                <p:oleObj spid="_x0000_s85131" name="公式" r:id="rId17" imgW="672808" imgH="228501" progId="Equation.3">
                  <p:embed/>
                </p:oleObj>
              </mc:Choice>
              <mc:Fallback>
                <p:oleObj name="公式" r:id="rId17" imgW="672808" imgH="228501" progId="Equation.3">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0615" y="5229200"/>
                        <a:ext cx="1473324" cy="500880"/>
                      </a:xfrm>
                      <a:prstGeom prst="rect">
                        <a:avLst/>
                      </a:prstGeom>
                      <a:noFill/>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3297936929"/>
              </p:ext>
            </p:extLst>
          </p:nvPr>
        </p:nvGraphicFramePr>
        <p:xfrm>
          <a:off x="2843808" y="5229200"/>
          <a:ext cx="1584176" cy="546120"/>
        </p:xfrm>
        <a:graphic>
          <a:graphicData uri="http://schemas.openxmlformats.org/presentationml/2006/ole">
            <mc:AlternateContent xmlns:mc="http://schemas.openxmlformats.org/markup-compatibility/2006">
              <mc:Choice xmlns:v="urn:schemas-microsoft-com:vml" Requires="v">
                <p:oleObj spid="_x0000_s85132" name="公式" r:id="rId19" imgW="736280" imgH="253890" progId="Equation.3">
                  <p:embed/>
                </p:oleObj>
              </mc:Choice>
              <mc:Fallback>
                <p:oleObj name="公式" r:id="rId19" imgW="736280" imgH="253890" progId="Equation.3">
                  <p:embed/>
                  <p:pic>
                    <p:nvPicPr>
                      <p:cNvPr id="0" name="Picture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43808" y="5229200"/>
                        <a:ext cx="1584176" cy="546120"/>
                      </a:xfrm>
                      <a:prstGeom prst="rect">
                        <a:avLst/>
                      </a:prstGeom>
                      <a:noFill/>
                      <a:extLst/>
                    </p:spPr>
                  </p:pic>
                </p:oleObj>
              </mc:Fallback>
            </mc:AlternateContent>
          </a:graphicData>
        </a:graphic>
      </p:graphicFrame>
      <p:sp>
        <p:nvSpPr>
          <p:cNvPr id="14" name="Text Box 15"/>
          <p:cNvSpPr txBox="1">
            <a:spLocks noChangeArrowheads="1"/>
          </p:cNvSpPr>
          <p:nvPr/>
        </p:nvSpPr>
        <p:spPr bwMode="auto">
          <a:xfrm>
            <a:off x="468313" y="5949280"/>
            <a:ext cx="2124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dirty="0">
                <a:solidFill>
                  <a:srgbClr val="CC0000"/>
                </a:solidFill>
              </a:rPr>
              <a:t>（</a:t>
            </a:r>
            <a:r>
              <a:rPr lang="en-US" altLang="zh-CN" dirty="0">
                <a:solidFill>
                  <a:srgbClr val="CC0000"/>
                </a:solidFill>
              </a:rPr>
              <a:t>2</a:t>
            </a:r>
            <a:r>
              <a:rPr lang="zh-CN" altLang="en-US" dirty="0">
                <a:solidFill>
                  <a:srgbClr val="CC0000"/>
                </a:solidFill>
              </a:rPr>
              <a:t>）</a:t>
            </a:r>
          </a:p>
        </p:txBody>
      </p:sp>
      <p:graphicFrame>
        <p:nvGraphicFramePr>
          <p:cNvPr id="15" name="Object 16"/>
          <p:cNvGraphicFramePr>
            <a:graphicFrameLocks noChangeAspect="1"/>
          </p:cNvGraphicFramePr>
          <p:nvPr>
            <p:extLst>
              <p:ext uri="{D42A27DB-BD31-4B8C-83A1-F6EECF244321}">
                <p14:modId xmlns:p14="http://schemas.microsoft.com/office/powerpoint/2010/main" val="4257886204"/>
              </p:ext>
            </p:extLst>
          </p:nvPr>
        </p:nvGraphicFramePr>
        <p:xfrm>
          <a:off x="1870348" y="5805264"/>
          <a:ext cx="3675112" cy="897332"/>
        </p:xfrm>
        <a:graphic>
          <a:graphicData uri="http://schemas.openxmlformats.org/presentationml/2006/ole">
            <mc:AlternateContent xmlns:mc="http://schemas.openxmlformats.org/markup-compatibility/2006">
              <mc:Choice xmlns:v="urn:schemas-microsoft-com:vml" Requires="v">
                <p:oleObj spid="_x0000_s85133" name="公式" r:id="rId21" imgW="1612900" imgH="393700" progId="Equation.3">
                  <p:embed/>
                </p:oleObj>
              </mc:Choice>
              <mc:Fallback>
                <p:oleObj name="公式" r:id="rId21" imgW="1612900" imgH="393700" progId="Equation.3">
                  <p:embed/>
                  <p:pic>
                    <p:nvPicPr>
                      <p:cNvPr id="0" name="Picture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70348" y="5805264"/>
                        <a:ext cx="3675112" cy="897332"/>
                      </a:xfrm>
                      <a:prstGeom prst="rect">
                        <a:avLst/>
                      </a:prstGeom>
                      <a:noFill/>
                      <a:extLst/>
                    </p:spPr>
                  </p:pic>
                </p:oleObj>
              </mc:Fallback>
            </mc:AlternateContent>
          </a:graphicData>
        </a:graphic>
      </p:graphicFrame>
      <p:sp>
        <p:nvSpPr>
          <p:cNvPr id="7" name="右箭头 6"/>
          <p:cNvSpPr/>
          <p:nvPr/>
        </p:nvSpPr>
        <p:spPr>
          <a:xfrm>
            <a:off x="3707904" y="2895295"/>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1905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amond(in)">
                                      <p:cBhvr>
                                        <p:cTn id="18" dur="20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in)">
                                      <p:cBhvr>
                                        <p:cTn id="23" dur="20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ox(in)">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ox(in)">
                                      <p:cBhvr>
                                        <p:cTn id="39" dur="500"/>
                                        <p:tgtEl>
                                          <p:spTgt spid="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ox(in)">
                                      <p:cBhvr>
                                        <p:cTn id="50" dur="500"/>
                                        <p:tgtEl>
                                          <p:spTgt spid="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8" presetClass="entr" presetSubtype="16"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amond(in)">
                                      <p:cBhvr>
                                        <p:cTn id="6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3" name="Text Box 4"/>
          <p:cNvSpPr txBox="1">
            <a:spLocks noChangeArrowheads="1"/>
          </p:cNvSpPr>
          <p:nvPr/>
        </p:nvSpPr>
        <p:spPr bwMode="auto">
          <a:xfrm>
            <a:off x="468313" y="692150"/>
            <a:ext cx="81359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solidFill>
                  <a:srgbClr val="CC0000"/>
                </a:solidFill>
              </a:rPr>
              <a:t>例</a:t>
            </a:r>
            <a:r>
              <a:rPr lang="en-US" altLang="zh-CN">
                <a:solidFill>
                  <a:srgbClr val="CC0000"/>
                </a:solidFill>
              </a:rPr>
              <a:t>4</a:t>
            </a:r>
            <a:r>
              <a:rPr lang="zh-CN" altLang="en-US">
                <a:solidFill>
                  <a:srgbClr val="CC0000"/>
                </a:solidFill>
              </a:rPr>
              <a:t>：</a:t>
            </a:r>
            <a:r>
              <a:rPr lang="zh-CN" altLang="en-US"/>
              <a:t>在一个中空的圆柱面上紧密地绕有两个完全相同的线圈       、     和      、      ，已知每个线圈的自感系数均为</a:t>
            </a:r>
            <a:r>
              <a:rPr lang="en-US" altLang="zh-CN"/>
              <a:t>0.05H</a:t>
            </a:r>
            <a:r>
              <a:rPr lang="zh-CN" altLang="en-US"/>
              <a:t>。</a:t>
            </a:r>
          </a:p>
          <a:p>
            <a:pPr eaLnBrk="1" fontAlgn="auto" hangingPunct="1">
              <a:spcBef>
                <a:spcPct val="50000"/>
              </a:spcBef>
              <a:spcAft>
                <a:spcPts val="0"/>
              </a:spcAft>
            </a:pPr>
            <a:r>
              <a:rPr lang="zh-CN" altLang="en-US"/>
              <a:t>（</a:t>
            </a:r>
            <a:r>
              <a:rPr lang="en-US" altLang="zh-CN"/>
              <a:t>1</a:t>
            </a:r>
            <a:r>
              <a:rPr lang="zh-CN" altLang="en-US"/>
              <a:t>）若      、     两端相接，      、      接入电路，则整个线圈的自感</a:t>
            </a:r>
            <a:r>
              <a:rPr lang="en-US" altLang="zh-CN"/>
              <a:t>L=</a:t>
            </a:r>
            <a:r>
              <a:rPr lang="zh-CN" altLang="en-US"/>
              <a:t>？</a:t>
            </a:r>
          </a:p>
        </p:txBody>
      </p:sp>
      <p:graphicFrame>
        <p:nvGraphicFramePr>
          <p:cNvPr id="50178" name="Object 7"/>
          <p:cNvGraphicFramePr>
            <a:graphicFrameLocks noGrp="1" noChangeAspect="1"/>
          </p:cNvGraphicFramePr>
          <p:nvPr>
            <p:ph sz="quarter" idx="2"/>
          </p:nvPr>
        </p:nvGraphicFramePr>
        <p:xfrm>
          <a:off x="4211638" y="1162050"/>
          <a:ext cx="358775" cy="503238"/>
        </p:xfrm>
        <a:graphic>
          <a:graphicData uri="http://schemas.openxmlformats.org/presentationml/2006/ole">
            <mc:AlternateContent xmlns:mc="http://schemas.openxmlformats.org/markup-compatibility/2006">
              <mc:Choice xmlns:v="urn:schemas-microsoft-com:vml" Requires="v">
                <p:oleObj spid="_x0000_s86213" name="公式" r:id="rId3" imgW="126725" imgH="177415" progId="Equation.3">
                  <p:embed/>
                </p:oleObj>
              </mc:Choice>
              <mc:Fallback>
                <p:oleObj name="公式" r:id="rId3" imgW="126725" imgH="177415" progId="Equation.3">
                  <p:embed/>
                  <p:pic>
                    <p:nvPicPr>
                      <p:cNvPr id="0" name="Picture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162050"/>
                        <a:ext cx="3587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10"/>
          <p:cNvGraphicFramePr>
            <a:graphicFrameLocks noGrp="1" noChangeAspect="1"/>
          </p:cNvGraphicFramePr>
          <p:nvPr>
            <p:ph sz="quarter" idx="3"/>
          </p:nvPr>
        </p:nvGraphicFramePr>
        <p:xfrm>
          <a:off x="4789488" y="2133600"/>
          <a:ext cx="466725" cy="503238"/>
        </p:xfrm>
        <a:graphic>
          <a:graphicData uri="http://schemas.openxmlformats.org/presentationml/2006/ole">
            <mc:AlternateContent xmlns:mc="http://schemas.openxmlformats.org/markup-compatibility/2006">
              <mc:Choice xmlns:v="urn:schemas-microsoft-com:vml" Requires="v">
                <p:oleObj spid="_x0000_s86214" name="公式" r:id="rId5" imgW="164814" imgH="177492" progId="Equation.3">
                  <p:embed/>
                </p:oleObj>
              </mc:Choice>
              <mc:Fallback>
                <p:oleObj name="公式" r:id="rId5" imgW="164814" imgH="177492" progId="Equation.3">
                  <p:embed/>
                  <p:pic>
                    <p:nvPicPr>
                      <p:cNvPr id="0" name="Picture 1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9488" y="2133600"/>
                        <a:ext cx="4667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13"/>
          <p:cNvGraphicFramePr>
            <a:graphicFrameLocks noGrp="1" noChangeAspect="1"/>
          </p:cNvGraphicFramePr>
          <p:nvPr>
            <p:ph sz="quarter" idx="4"/>
          </p:nvPr>
        </p:nvGraphicFramePr>
        <p:xfrm>
          <a:off x="5795963" y="2168525"/>
          <a:ext cx="463550" cy="539750"/>
        </p:xfrm>
        <a:graphic>
          <a:graphicData uri="http://schemas.openxmlformats.org/presentationml/2006/ole">
            <mc:AlternateContent xmlns:mc="http://schemas.openxmlformats.org/markup-compatibility/2006">
              <mc:Choice xmlns:v="urn:schemas-microsoft-com:vml" Requires="v">
                <p:oleObj spid="_x0000_s86215" name="公式" r:id="rId7" imgW="152202" imgH="177569" progId="Equation.3">
                  <p:embed/>
                </p:oleObj>
              </mc:Choice>
              <mc:Fallback>
                <p:oleObj name="公式" r:id="rId7" imgW="152202" imgH="177569" progId="Equation.3">
                  <p:embed/>
                  <p:pic>
                    <p:nvPicPr>
                      <p:cNvPr id="0" name="Picture 1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2168525"/>
                        <a:ext cx="4635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17"/>
          <p:cNvGraphicFramePr>
            <a:graphicFrameLocks noChangeAspect="1"/>
          </p:cNvGraphicFramePr>
          <p:nvPr/>
        </p:nvGraphicFramePr>
        <p:xfrm>
          <a:off x="2592388" y="2168525"/>
          <a:ext cx="409575" cy="574675"/>
        </p:xfrm>
        <a:graphic>
          <a:graphicData uri="http://schemas.openxmlformats.org/presentationml/2006/ole">
            <mc:AlternateContent xmlns:mc="http://schemas.openxmlformats.org/markup-compatibility/2006">
              <mc:Choice xmlns:v="urn:schemas-microsoft-com:vml" Requires="v">
                <p:oleObj spid="_x0000_s86216" name="公式" r:id="rId9" imgW="126725" imgH="177415" progId="Equation.3">
                  <p:embed/>
                </p:oleObj>
              </mc:Choice>
              <mc:Fallback>
                <p:oleObj name="公式" r:id="rId9" imgW="126725" imgH="177415"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2168525"/>
                        <a:ext cx="4095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19"/>
          <p:cNvGraphicFramePr>
            <a:graphicFrameLocks noChangeAspect="1"/>
          </p:cNvGraphicFramePr>
          <p:nvPr/>
        </p:nvGraphicFramePr>
        <p:xfrm>
          <a:off x="3141663" y="1123950"/>
          <a:ext cx="468312" cy="504825"/>
        </p:xfrm>
        <a:graphic>
          <a:graphicData uri="http://schemas.openxmlformats.org/presentationml/2006/ole">
            <mc:AlternateContent xmlns:mc="http://schemas.openxmlformats.org/markup-compatibility/2006">
              <mc:Choice xmlns:v="urn:schemas-microsoft-com:vml" Requires="v">
                <p:oleObj spid="_x0000_s86217" name="公式" r:id="rId10" imgW="164814" imgH="177492" progId="Equation.3">
                  <p:embed/>
                </p:oleObj>
              </mc:Choice>
              <mc:Fallback>
                <p:oleObj name="公式" r:id="rId10" imgW="164814" imgH="177492"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663" y="1123950"/>
                        <a:ext cx="46831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3" name="Object 24"/>
          <p:cNvGraphicFramePr>
            <a:graphicFrameLocks noChangeAspect="1"/>
          </p:cNvGraphicFramePr>
          <p:nvPr/>
        </p:nvGraphicFramePr>
        <p:xfrm>
          <a:off x="5003800" y="1160463"/>
          <a:ext cx="401638" cy="468312"/>
        </p:xfrm>
        <a:graphic>
          <a:graphicData uri="http://schemas.openxmlformats.org/presentationml/2006/ole">
            <mc:AlternateContent xmlns:mc="http://schemas.openxmlformats.org/markup-compatibility/2006">
              <mc:Choice xmlns:v="urn:schemas-microsoft-com:vml" Requires="v">
                <p:oleObj spid="_x0000_s86218" name="公式" r:id="rId11" imgW="152202" imgH="177569" progId="Equation.3">
                  <p:embed/>
                </p:oleObj>
              </mc:Choice>
              <mc:Fallback>
                <p:oleObj name="公式" r:id="rId11" imgW="152202" imgH="177569" progId="Equation.3">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1160463"/>
                        <a:ext cx="401638"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4" name="Object 25"/>
          <p:cNvGraphicFramePr>
            <a:graphicFrameLocks noChangeAspect="1"/>
          </p:cNvGraphicFramePr>
          <p:nvPr/>
        </p:nvGraphicFramePr>
        <p:xfrm>
          <a:off x="2449513" y="1233488"/>
          <a:ext cx="358775" cy="395287"/>
        </p:xfrm>
        <a:graphic>
          <a:graphicData uri="http://schemas.openxmlformats.org/presentationml/2006/ole">
            <mc:AlternateContent xmlns:mc="http://schemas.openxmlformats.org/markup-compatibility/2006">
              <mc:Choice xmlns:v="urn:schemas-microsoft-com:vml" Requires="v">
                <p:oleObj spid="_x0000_s86219" name="公式" r:id="rId12" imgW="126835" imgH="139518" progId="Equation.3">
                  <p:embed/>
                </p:oleObj>
              </mc:Choice>
              <mc:Fallback>
                <p:oleObj name="公式" r:id="rId12" imgW="126835" imgH="139518" progId="Equation.3">
                  <p:embed/>
                  <p:pic>
                    <p:nvPicPr>
                      <p:cNvPr id="0"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49513" y="1233488"/>
                        <a:ext cx="35877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5" name="Object 27"/>
          <p:cNvGraphicFramePr>
            <a:graphicFrameLocks noChangeAspect="1"/>
          </p:cNvGraphicFramePr>
          <p:nvPr/>
        </p:nvGraphicFramePr>
        <p:xfrm>
          <a:off x="1871663" y="2276475"/>
          <a:ext cx="392112" cy="431800"/>
        </p:xfrm>
        <a:graphic>
          <a:graphicData uri="http://schemas.openxmlformats.org/presentationml/2006/ole">
            <mc:AlternateContent xmlns:mc="http://schemas.openxmlformats.org/markup-compatibility/2006">
              <mc:Choice xmlns:v="urn:schemas-microsoft-com:vml" Requires="v">
                <p:oleObj spid="_x0000_s86220" name="公式" r:id="rId14" imgW="126835" imgH="139518" progId="Equation.3">
                  <p:embed/>
                </p:oleObj>
              </mc:Choice>
              <mc:Fallback>
                <p:oleObj name="公式" r:id="rId14" imgW="126835" imgH="139518" progId="Equation.3">
                  <p:embed/>
                  <p:pic>
                    <p:nvPicPr>
                      <p:cNvPr id="0"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71663" y="2276475"/>
                        <a:ext cx="3921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1"/>
          <p:cNvGrpSpPr>
            <a:grpSpLocks/>
          </p:cNvGrpSpPr>
          <p:nvPr/>
        </p:nvGrpSpPr>
        <p:grpSpPr bwMode="auto">
          <a:xfrm>
            <a:off x="220663" y="3644900"/>
            <a:ext cx="3990975" cy="2024063"/>
            <a:chOff x="139" y="2296"/>
            <a:chExt cx="2514" cy="1275"/>
          </a:xfrm>
        </p:grpSpPr>
        <p:sp>
          <p:nvSpPr>
            <p:cNvPr id="50196" name="Rectangle 29"/>
            <p:cNvSpPr>
              <a:spLocks noChangeArrowheads="1"/>
            </p:cNvSpPr>
            <p:nvPr/>
          </p:nvSpPr>
          <p:spPr bwMode="auto">
            <a:xfrm>
              <a:off x="340" y="2346"/>
              <a:ext cx="2087" cy="22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197" name="Freeform 30"/>
            <p:cNvSpPr>
              <a:spLocks/>
            </p:cNvSpPr>
            <p:nvPr/>
          </p:nvSpPr>
          <p:spPr bwMode="auto">
            <a:xfrm>
              <a:off x="476" y="2296"/>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198" name="Freeform 31"/>
            <p:cNvSpPr>
              <a:spLocks/>
            </p:cNvSpPr>
            <p:nvPr/>
          </p:nvSpPr>
          <p:spPr bwMode="auto">
            <a:xfrm>
              <a:off x="930" y="2300"/>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199" name="Freeform 32"/>
            <p:cNvSpPr>
              <a:spLocks/>
            </p:cNvSpPr>
            <p:nvPr/>
          </p:nvSpPr>
          <p:spPr bwMode="auto">
            <a:xfrm>
              <a:off x="1973" y="2300"/>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200" name="Freeform 33"/>
            <p:cNvSpPr>
              <a:spLocks/>
            </p:cNvSpPr>
            <p:nvPr/>
          </p:nvSpPr>
          <p:spPr bwMode="auto">
            <a:xfrm>
              <a:off x="1474" y="2300"/>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201" name="Freeform 34"/>
            <p:cNvSpPr>
              <a:spLocks/>
            </p:cNvSpPr>
            <p:nvPr/>
          </p:nvSpPr>
          <p:spPr bwMode="auto">
            <a:xfrm>
              <a:off x="703" y="2300"/>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202" name="Freeform 35"/>
            <p:cNvSpPr>
              <a:spLocks/>
            </p:cNvSpPr>
            <p:nvPr/>
          </p:nvSpPr>
          <p:spPr bwMode="auto">
            <a:xfrm>
              <a:off x="1202" y="2300"/>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203" name="Freeform 36"/>
            <p:cNvSpPr>
              <a:spLocks/>
            </p:cNvSpPr>
            <p:nvPr/>
          </p:nvSpPr>
          <p:spPr bwMode="auto">
            <a:xfrm>
              <a:off x="1701" y="2300"/>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204" name="Line 38"/>
            <p:cNvSpPr>
              <a:spLocks noChangeShapeType="1"/>
            </p:cNvSpPr>
            <p:nvPr/>
          </p:nvSpPr>
          <p:spPr bwMode="auto">
            <a:xfrm>
              <a:off x="431" y="2572"/>
              <a:ext cx="0" cy="9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05" name="Line 39"/>
            <p:cNvSpPr>
              <a:spLocks noChangeShapeType="1"/>
            </p:cNvSpPr>
            <p:nvPr/>
          </p:nvSpPr>
          <p:spPr bwMode="auto">
            <a:xfrm>
              <a:off x="703" y="2572"/>
              <a:ext cx="0" cy="95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06" name="Freeform 40"/>
            <p:cNvSpPr>
              <a:spLocks/>
            </p:cNvSpPr>
            <p:nvPr/>
          </p:nvSpPr>
          <p:spPr bwMode="auto">
            <a:xfrm>
              <a:off x="2200" y="2300"/>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0207" name="Line 41"/>
            <p:cNvSpPr>
              <a:spLocks noChangeShapeType="1"/>
            </p:cNvSpPr>
            <p:nvPr/>
          </p:nvSpPr>
          <p:spPr bwMode="auto">
            <a:xfrm>
              <a:off x="2064" y="2592"/>
              <a:ext cx="0" cy="9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08" name="Line 42"/>
            <p:cNvSpPr>
              <a:spLocks noChangeShapeType="1"/>
            </p:cNvSpPr>
            <p:nvPr/>
          </p:nvSpPr>
          <p:spPr bwMode="auto">
            <a:xfrm>
              <a:off x="2291" y="2572"/>
              <a:ext cx="0" cy="95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09" name="Line 43"/>
            <p:cNvSpPr>
              <a:spLocks noChangeShapeType="1"/>
            </p:cNvSpPr>
            <p:nvPr/>
          </p:nvSpPr>
          <p:spPr bwMode="auto">
            <a:xfrm>
              <a:off x="431" y="3525"/>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50189" name="Object 48"/>
            <p:cNvGraphicFramePr>
              <a:graphicFrameLocks noChangeAspect="1"/>
            </p:cNvGraphicFramePr>
            <p:nvPr/>
          </p:nvGraphicFramePr>
          <p:xfrm>
            <a:off x="139" y="3298"/>
            <a:ext cx="247" cy="272"/>
          </p:xfrm>
          <a:graphic>
            <a:graphicData uri="http://schemas.openxmlformats.org/presentationml/2006/ole">
              <mc:AlternateContent xmlns:mc="http://schemas.openxmlformats.org/markup-compatibility/2006">
                <mc:Choice xmlns:v="urn:schemas-microsoft-com:vml" Requires="v">
                  <p:oleObj spid="_x0000_s86221" name="公式" r:id="rId15" imgW="126835" imgH="139518" progId="Equation.3">
                    <p:embed/>
                  </p:oleObj>
                </mc:Choice>
                <mc:Fallback>
                  <p:oleObj name="公式" r:id="rId15" imgW="126835" imgH="139518" progId="Equation.3">
                    <p:embed/>
                    <p:pic>
                      <p:nvPicPr>
                        <p:cNvPr id="0" name="Picture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9" y="3298"/>
                          <a:ext cx="24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0190" name="Object 51"/>
            <p:cNvGraphicFramePr>
              <a:graphicFrameLocks noChangeAspect="1"/>
            </p:cNvGraphicFramePr>
            <p:nvPr/>
          </p:nvGraphicFramePr>
          <p:xfrm>
            <a:off x="794" y="3253"/>
            <a:ext cx="226" cy="317"/>
          </p:xfrm>
          <a:graphic>
            <a:graphicData uri="http://schemas.openxmlformats.org/presentationml/2006/ole">
              <mc:AlternateContent xmlns:mc="http://schemas.openxmlformats.org/markup-compatibility/2006">
                <mc:Choice xmlns:v="urn:schemas-microsoft-com:vml" Requires="v">
                  <p:oleObj spid="_x0000_s86222" name="公式" r:id="rId16" imgW="126725" imgH="177415" progId="Equation.3">
                    <p:embed/>
                  </p:oleObj>
                </mc:Choice>
                <mc:Fallback>
                  <p:oleObj name="公式" r:id="rId16" imgW="126725" imgH="177415"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 y="3253"/>
                          <a:ext cx="22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0191" name="Object 52"/>
            <p:cNvGraphicFramePr>
              <a:graphicFrameLocks noChangeAspect="1"/>
            </p:cNvGraphicFramePr>
            <p:nvPr/>
          </p:nvGraphicFramePr>
          <p:xfrm>
            <a:off x="1633" y="3252"/>
            <a:ext cx="295" cy="318"/>
          </p:xfrm>
          <a:graphic>
            <a:graphicData uri="http://schemas.openxmlformats.org/presentationml/2006/ole">
              <mc:AlternateContent xmlns:mc="http://schemas.openxmlformats.org/markup-compatibility/2006">
                <mc:Choice xmlns:v="urn:schemas-microsoft-com:vml" Requires="v">
                  <p:oleObj spid="_x0000_s86223" name="公式" r:id="rId17" imgW="164814" imgH="177492" progId="Equation.3">
                    <p:embed/>
                  </p:oleObj>
                </mc:Choice>
                <mc:Fallback>
                  <p:oleObj name="公式" r:id="rId17" imgW="164814" imgH="177492"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 y="3252"/>
                          <a:ext cx="29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0192" name="Object 53"/>
            <p:cNvGraphicFramePr>
              <a:graphicFrameLocks noChangeAspect="1"/>
            </p:cNvGraphicFramePr>
            <p:nvPr/>
          </p:nvGraphicFramePr>
          <p:xfrm>
            <a:off x="2381" y="3253"/>
            <a:ext cx="272" cy="318"/>
          </p:xfrm>
          <a:graphic>
            <a:graphicData uri="http://schemas.openxmlformats.org/presentationml/2006/ole">
              <mc:AlternateContent xmlns:mc="http://schemas.openxmlformats.org/markup-compatibility/2006">
                <mc:Choice xmlns:v="urn:schemas-microsoft-com:vml" Requires="v">
                  <p:oleObj spid="_x0000_s86224" name="公式" r:id="rId18" imgW="152202" imgH="177569" progId="Equation.3">
                    <p:embed/>
                  </p:oleObj>
                </mc:Choice>
                <mc:Fallback>
                  <p:oleObj name="公式" r:id="rId18" imgW="152202" imgH="177569"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 y="3253"/>
                          <a:ext cx="27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50210" name="Line 54"/>
            <p:cNvSpPr>
              <a:spLocks noChangeShapeType="1"/>
            </p:cNvSpPr>
            <p:nvPr/>
          </p:nvSpPr>
          <p:spPr bwMode="auto">
            <a:xfrm>
              <a:off x="2018" y="2391"/>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1" name="Line 55"/>
            <p:cNvSpPr>
              <a:spLocks noChangeShapeType="1"/>
            </p:cNvSpPr>
            <p:nvPr/>
          </p:nvSpPr>
          <p:spPr bwMode="auto">
            <a:xfrm>
              <a:off x="1520" y="2391"/>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2" name="Line 56"/>
            <p:cNvSpPr>
              <a:spLocks noChangeShapeType="1"/>
            </p:cNvSpPr>
            <p:nvPr/>
          </p:nvSpPr>
          <p:spPr bwMode="auto">
            <a:xfrm>
              <a:off x="975" y="2391"/>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3" name="Line 57"/>
            <p:cNvSpPr>
              <a:spLocks noChangeShapeType="1"/>
            </p:cNvSpPr>
            <p:nvPr/>
          </p:nvSpPr>
          <p:spPr bwMode="auto">
            <a:xfrm>
              <a:off x="522" y="2391"/>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4" name="Line 58"/>
            <p:cNvSpPr>
              <a:spLocks noChangeShapeType="1"/>
            </p:cNvSpPr>
            <p:nvPr/>
          </p:nvSpPr>
          <p:spPr bwMode="auto">
            <a:xfrm>
              <a:off x="431" y="2935"/>
              <a:ext cx="0" cy="18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5" name="Line 59"/>
            <p:cNvSpPr>
              <a:spLocks noChangeShapeType="1"/>
            </p:cNvSpPr>
            <p:nvPr/>
          </p:nvSpPr>
          <p:spPr bwMode="auto">
            <a:xfrm>
              <a:off x="703" y="2935"/>
              <a:ext cx="0" cy="272"/>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6" name="Line 60"/>
            <p:cNvSpPr>
              <a:spLocks noChangeShapeType="1"/>
            </p:cNvSpPr>
            <p:nvPr/>
          </p:nvSpPr>
          <p:spPr bwMode="auto">
            <a:xfrm>
              <a:off x="748" y="2391"/>
              <a:ext cx="0" cy="9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7" name="Line 61"/>
            <p:cNvSpPr>
              <a:spLocks noChangeShapeType="1"/>
            </p:cNvSpPr>
            <p:nvPr/>
          </p:nvSpPr>
          <p:spPr bwMode="auto">
            <a:xfrm>
              <a:off x="1247" y="2391"/>
              <a:ext cx="0" cy="9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8" name="Line 62"/>
            <p:cNvSpPr>
              <a:spLocks noChangeShapeType="1"/>
            </p:cNvSpPr>
            <p:nvPr/>
          </p:nvSpPr>
          <p:spPr bwMode="auto">
            <a:xfrm>
              <a:off x="1746" y="2391"/>
              <a:ext cx="0" cy="9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19" name="Line 63"/>
            <p:cNvSpPr>
              <a:spLocks noChangeShapeType="1"/>
            </p:cNvSpPr>
            <p:nvPr/>
          </p:nvSpPr>
          <p:spPr bwMode="auto">
            <a:xfrm>
              <a:off x="2245" y="2391"/>
              <a:ext cx="0" cy="9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20" name="Line 64"/>
            <p:cNvSpPr>
              <a:spLocks noChangeShapeType="1"/>
            </p:cNvSpPr>
            <p:nvPr/>
          </p:nvSpPr>
          <p:spPr bwMode="auto">
            <a:xfrm>
              <a:off x="1973" y="2890"/>
              <a:ext cx="0" cy="227"/>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0221" name="Line 65"/>
            <p:cNvSpPr>
              <a:spLocks noChangeShapeType="1"/>
            </p:cNvSpPr>
            <p:nvPr/>
          </p:nvSpPr>
          <p:spPr bwMode="auto">
            <a:xfrm>
              <a:off x="2291" y="2935"/>
              <a:ext cx="0" cy="18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sp>
        <p:nvSpPr>
          <p:cNvPr id="201795" name="Text Box 67"/>
          <p:cNvSpPr txBox="1">
            <a:spLocks noChangeArrowheads="1"/>
          </p:cNvSpPr>
          <p:nvPr/>
        </p:nvSpPr>
        <p:spPr bwMode="auto">
          <a:xfrm>
            <a:off x="4572000" y="3573463"/>
            <a:ext cx="4032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t>解：两个线圈中的电流等值反向。</a:t>
            </a:r>
          </a:p>
        </p:txBody>
      </p:sp>
      <p:graphicFrame>
        <p:nvGraphicFramePr>
          <p:cNvPr id="201796" name="Object 68"/>
          <p:cNvGraphicFramePr>
            <a:graphicFrameLocks noChangeAspect="1"/>
          </p:cNvGraphicFramePr>
          <p:nvPr/>
        </p:nvGraphicFramePr>
        <p:xfrm>
          <a:off x="5292725" y="4652963"/>
          <a:ext cx="1028700" cy="549275"/>
        </p:xfrm>
        <a:graphic>
          <a:graphicData uri="http://schemas.openxmlformats.org/presentationml/2006/ole">
            <mc:AlternateContent xmlns:mc="http://schemas.openxmlformats.org/markup-compatibility/2006">
              <mc:Choice xmlns:v="urn:schemas-microsoft-com:vml" Requires="v">
                <p:oleObj spid="_x0000_s86225" name="公式" r:id="rId19" imgW="380835" imgH="203112" progId="Equation.3">
                  <p:embed/>
                </p:oleObj>
              </mc:Choice>
              <mc:Fallback>
                <p:oleObj name="公式" r:id="rId19" imgW="380835" imgH="203112" progId="Equation.3">
                  <p:embed/>
                  <p:pic>
                    <p:nvPicPr>
                      <p:cNvPr id="0" name="Picture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92725" y="4652963"/>
                        <a:ext cx="10287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97" name="Object 69"/>
          <p:cNvGraphicFramePr>
            <a:graphicFrameLocks noChangeAspect="1"/>
          </p:cNvGraphicFramePr>
          <p:nvPr/>
        </p:nvGraphicFramePr>
        <p:xfrm>
          <a:off x="6804025" y="4652963"/>
          <a:ext cx="1079500" cy="488950"/>
        </p:xfrm>
        <a:graphic>
          <a:graphicData uri="http://schemas.openxmlformats.org/presentationml/2006/ole">
            <mc:AlternateContent xmlns:mc="http://schemas.openxmlformats.org/markup-compatibility/2006">
              <mc:Choice xmlns:v="urn:schemas-microsoft-com:vml" Requires="v">
                <p:oleObj spid="_x0000_s86226" name="公式" r:id="rId21" imgW="393359" imgH="177646" progId="Equation.3">
                  <p:embed/>
                </p:oleObj>
              </mc:Choice>
              <mc:Fallback>
                <p:oleObj name="公式" r:id="rId21" imgW="393359" imgH="177646" progId="Equation.3">
                  <p:embed/>
                  <p:pic>
                    <p:nvPicPr>
                      <p:cNvPr id="0" name="Picture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04025" y="4652963"/>
                        <a:ext cx="10795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98" name="Object 70"/>
          <p:cNvGraphicFramePr>
            <a:graphicFrameLocks noChangeAspect="1"/>
          </p:cNvGraphicFramePr>
          <p:nvPr/>
        </p:nvGraphicFramePr>
        <p:xfrm>
          <a:off x="6372225" y="5373688"/>
          <a:ext cx="1081088" cy="522287"/>
        </p:xfrm>
        <a:graphic>
          <a:graphicData uri="http://schemas.openxmlformats.org/presentationml/2006/ole">
            <mc:AlternateContent xmlns:mc="http://schemas.openxmlformats.org/markup-compatibility/2006">
              <mc:Choice xmlns:v="urn:schemas-microsoft-com:vml" Requires="v">
                <p:oleObj spid="_x0000_s86227" name="公式" r:id="rId23" imgW="368140" imgH="177723" progId="Equation.3">
                  <p:embed/>
                </p:oleObj>
              </mc:Choice>
              <mc:Fallback>
                <p:oleObj name="公式" r:id="rId23" imgW="368140" imgH="177723" progId="Equation.3">
                  <p:embed/>
                  <p:pic>
                    <p:nvPicPr>
                      <p:cNvPr id="0" name="Picture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72225" y="5373688"/>
                        <a:ext cx="1081088"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0483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1795"/>
                                        </p:tgtEl>
                                        <p:attrNameLst>
                                          <p:attrName>style.visibility</p:attrName>
                                        </p:attrNameLst>
                                      </p:cBhvr>
                                      <p:to>
                                        <p:strVal val="visible"/>
                                      </p:to>
                                    </p:set>
                                    <p:anim calcmode="lin" valueType="num">
                                      <p:cBhvr additive="base">
                                        <p:cTn id="13" dur="500" fill="hold"/>
                                        <p:tgtEl>
                                          <p:spTgt spid="201795"/>
                                        </p:tgtEl>
                                        <p:attrNameLst>
                                          <p:attrName>ppt_x</p:attrName>
                                        </p:attrNameLst>
                                      </p:cBhvr>
                                      <p:tavLst>
                                        <p:tav tm="0">
                                          <p:val>
                                            <p:strVal val="#ppt_x"/>
                                          </p:val>
                                        </p:tav>
                                        <p:tav tm="100000">
                                          <p:val>
                                            <p:strVal val="#ppt_x"/>
                                          </p:val>
                                        </p:tav>
                                      </p:tavLst>
                                    </p:anim>
                                    <p:anim calcmode="lin" valueType="num">
                                      <p:cBhvr additive="base">
                                        <p:cTn id="14" dur="500" fill="hold"/>
                                        <p:tgtEl>
                                          <p:spTgt spid="2017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201796"/>
                                        </p:tgtEl>
                                        <p:attrNameLst>
                                          <p:attrName>style.visibility</p:attrName>
                                        </p:attrNameLst>
                                      </p:cBhvr>
                                      <p:to>
                                        <p:strVal val="visible"/>
                                      </p:to>
                                    </p:set>
                                    <p:animEffect transition="in" filter="box(in)">
                                      <p:cBhvr>
                                        <p:cTn id="19" dur="500"/>
                                        <p:tgtEl>
                                          <p:spTgt spid="20179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01797"/>
                                        </p:tgtEl>
                                        <p:attrNameLst>
                                          <p:attrName>style.visibility</p:attrName>
                                        </p:attrNameLst>
                                      </p:cBhvr>
                                      <p:to>
                                        <p:strVal val="visible"/>
                                      </p:to>
                                    </p:set>
                                    <p:animEffect transition="in" filter="box(in)">
                                      <p:cBhvr>
                                        <p:cTn id="24" dur="500"/>
                                        <p:tgtEl>
                                          <p:spTgt spid="2017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01798"/>
                                        </p:tgtEl>
                                        <p:attrNameLst>
                                          <p:attrName>style.visibility</p:attrName>
                                        </p:attrNameLst>
                                      </p:cBhvr>
                                      <p:to>
                                        <p:strVal val="visible"/>
                                      </p:to>
                                    </p:set>
                                    <p:animEffect transition="in" filter="box(in)">
                                      <p:cBhvr>
                                        <p:cTn id="29" dur="500"/>
                                        <p:tgtEl>
                                          <p:spTgt spid="20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9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5" name="Text Box 4"/>
          <p:cNvSpPr txBox="1">
            <a:spLocks noChangeArrowheads="1"/>
          </p:cNvSpPr>
          <p:nvPr/>
        </p:nvSpPr>
        <p:spPr bwMode="auto">
          <a:xfrm>
            <a:off x="323850" y="765175"/>
            <a:ext cx="84248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t>（</a:t>
            </a:r>
            <a:r>
              <a:rPr lang="en-US" altLang="zh-CN"/>
              <a:t>2</a:t>
            </a:r>
            <a:r>
              <a:rPr lang="zh-CN" altLang="en-US"/>
              <a:t>）若      、      两端相接，      、     接入电路，则整个线圈的自感</a:t>
            </a:r>
            <a:r>
              <a:rPr lang="en-US" altLang="zh-CN"/>
              <a:t>L=</a:t>
            </a:r>
            <a:r>
              <a:rPr lang="zh-CN" altLang="en-US"/>
              <a:t>？</a:t>
            </a:r>
          </a:p>
          <a:p>
            <a:pPr eaLnBrk="1" fontAlgn="auto" hangingPunct="1">
              <a:spcBef>
                <a:spcPct val="50000"/>
              </a:spcBef>
              <a:spcAft>
                <a:spcPts val="0"/>
              </a:spcAft>
            </a:pPr>
            <a:endParaRPr lang="en-US" altLang="zh-CN"/>
          </a:p>
        </p:txBody>
      </p:sp>
      <p:graphicFrame>
        <p:nvGraphicFramePr>
          <p:cNvPr id="51202" name="Object 5"/>
          <p:cNvGraphicFramePr>
            <a:graphicFrameLocks noChangeAspect="1"/>
          </p:cNvGraphicFramePr>
          <p:nvPr/>
        </p:nvGraphicFramePr>
        <p:xfrm>
          <a:off x="1692275" y="765175"/>
          <a:ext cx="457200" cy="503238"/>
        </p:xfrm>
        <a:graphic>
          <a:graphicData uri="http://schemas.openxmlformats.org/presentationml/2006/ole">
            <mc:AlternateContent xmlns:mc="http://schemas.openxmlformats.org/markup-compatibility/2006">
              <mc:Choice xmlns:v="urn:schemas-microsoft-com:vml" Requires="v">
                <p:oleObj spid="_x0000_s87211" name="公式" r:id="rId3" imgW="126835" imgH="139518" progId="Equation.3">
                  <p:embed/>
                </p:oleObj>
              </mc:Choice>
              <mc:Fallback>
                <p:oleObj name="公式" r:id="rId3" imgW="126835" imgH="139518"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765175"/>
                        <a:ext cx="457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6"/>
          <p:cNvGraphicFramePr>
            <a:graphicFrameLocks noChangeAspect="1"/>
          </p:cNvGraphicFramePr>
          <p:nvPr/>
        </p:nvGraphicFramePr>
        <p:xfrm>
          <a:off x="5651500" y="765175"/>
          <a:ext cx="409575" cy="574675"/>
        </p:xfrm>
        <a:graphic>
          <a:graphicData uri="http://schemas.openxmlformats.org/presentationml/2006/ole">
            <mc:AlternateContent xmlns:mc="http://schemas.openxmlformats.org/markup-compatibility/2006">
              <mc:Choice xmlns:v="urn:schemas-microsoft-com:vml" Requires="v">
                <p:oleObj spid="_x0000_s87212" name="公式" r:id="rId5" imgW="126725" imgH="177415" progId="Equation.3">
                  <p:embed/>
                </p:oleObj>
              </mc:Choice>
              <mc:Fallback>
                <p:oleObj name="公式" r:id="rId5" imgW="126725" imgH="177415" progId="Equation.3">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765175"/>
                        <a:ext cx="4095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4" name="Object 7"/>
          <p:cNvGraphicFramePr>
            <a:graphicFrameLocks noChangeAspect="1"/>
          </p:cNvGraphicFramePr>
          <p:nvPr/>
        </p:nvGraphicFramePr>
        <p:xfrm>
          <a:off x="4716463" y="692150"/>
          <a:ext cx="601662" cy="647700"/>
        </p:xfrm>
        <a:graphic>
          <a:graphicData uri="http://schemas.openxmlformats.org/presentationml/2006/ole">
            <mc:AlternateContent xmlns:mc="http://schemas.openxmlformats.org/markup-compatibility/2006">
              <mc:Choice xmlns:v="urn:schemas-microsoft-com:vml" Requires="v">
                <p:oleObj spid="_x0000_s87213" name="公式" r:id="rId7" imgW="164814" imgH="177492" progId="Equation.3">
                  <p:embed/>
                </p:oleObj>
              </mc:Choice>
              <mc:Fallback>
                <p:oleObj name="公式" r:id="rId7" imgW="164814" imgH="177492" progId="Equation.3">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692150"/>
                        <a:ext cx="6016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8"/>
          <p:cNvGraphicFramePr>
            <a:graphicFrameLocks noChangeAspect="1"/>
          </p:cNvGraphicFramePr>
          <p:nvPr/>
        </p:nvGraphicFramePr>
        <p:xfrm>
          <a:off x="2555875" y="692150"/>
          <a:ext cx="493713" cy="576263"/>
        </p:xfrm>
        <a:graphic>
          <a:graphicData uri="http://schemas.openxmlformats.org/presentationml/2006/ole">
            <mc:AlternateContent xmlns:mc="http://schemas.openxmlformats.org/markup-compatibility/2006">
              <mc:Choice xmlns:v="urn:schemas-microsoft-com:vml" Requires="v">
                <p:oleObj spid="_x0000_s87214" name="公式" r:id="rId9" imgW="152202" imgH="177569" progId="Equation.3">
                  <p:embed/>
                </p:oleObj>
              </mc:Choice>
              <mc:Fallback>
                <p:oleObj name="公式" r:id="rId9" imgW="152202" imgH="177569" progId="Equation.3">
                  <p:embed/>
                  <p:pic>
                    <p:nvPicPr>
                      <p:cNvPr id="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692150"/>
                        <a:ext cx="49371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0"/>
          <p:cNvGrpSpPr>
            <a:grpSpLocks/>
          </p:cNvGrpSpPr>
          <p:nvPr/>
        </p:nvGrpSpPr>
        <p:grpSpPr bwMode="auto">
          <a:xfrm>
            <a:off x="611188" y="2168525"/>
            <a:ext cx="3022600" cy="2238375"/>
            <a:chOff x="295" y="1389"/>
            <a:chExt cx="2514" cy="1497"/>
          </a:xfrm>
        </p:grpSpPr>
        <p:sp>
          <p:nvSpPr>
            <p:cNvPr id="51218" name="Rectangle 10"/>
            <p:cNvSpPr>
              <a:spLocks noChangeArrowheads="1"/>
            </p:cNvSpPr>
            <p:nvPr/>
          </p:nvSpPr>
          <p:spPr bwMode="auto">
            <a:xfrm>
              <a:off x="496" y="1439"/>
              <a:ext cx="2087" cy="22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19" name="Freeform 11"/>
            <p:cNvSpPr>
              <a:spLocks/>
            </p:cNvSpPr>
            <p:nvPr/>
          </p:nvSpPr>
          <p:spPr bwMode="auto">
            <a:xfrm>
              <a:off x="632" y="1389"/>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20" name="Freeform 12"/>
            <p:cNvSpPr>
              <a:spLocks/>
            </p:cNvSpPr>
            <p:nvPr/>
          </p:nvSpPr>
          <p:spPr bwMode="auto">
            <a:xfrm>
              <a:off x="1086" y="1393"/>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21" name="Freeform 13"/>
            <p:cNvSpPr>
              <a:spLocks/>
            </p:cNvSpPr>
            <p:nvPr/>
          </p:nvSpPr>
          <p:spPr bwMode="auto">
            <a:xfrm>
              <a:off x="2132" y="1389"/>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22" name="Freeform 14"/>
            <p:cNvSpPr>
              <a:spLocks/>
            </p:cNvSpPr>
            <p:nvPr/>
          </p:nvSpPr>
          <p:spPr bwMode="auto">
            <a:xfrm>
              <a:off x="1630" y="1393"/>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23" name="Freeform 15"/>
            <p:cNvSpPr>
              <a:spLocks/>
            </p:cNvSpPr>
            <p:nvPr/>
          </p:nvSpPr>
          <p:spPr bwMode="auto">
            <a:xfrm>
              <a:off x="859" y="1393"/>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24" name="Freeform 16"/>
            <p:cNvSpPr>
              <a:spLocks/>
            </p:cNvSpPr>
            <p:nvPr/>
          </p:nvSpPr>
          <p:spPr bwMode="auto">
            <a:xfrm>
              <a:off x="1358" y="1393"/>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25" name="Freeform 17"/>
            <p:cNvSpPr>
              <a:spLocks/>
            </p:cNvSpPr>
            <p:nvPr/>
          </p:nvSpPr>
          <p:spPr bwMode="auto">
            <a:xfrm>
              <a:off x="1857" y="1393"/>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26" name="Line 18"/>
            <p:cNvSpPr>
              <a:spLocks noChangeShapeType="1"/>
            </p:cNvSpPr>
            <p:nvPr/>
          </p:nvSpPr>
          <p:spPr bwMode="auto">
            <a:xfrm>
              <a:off x="587" y="1665"/>
              <a:ext cx="0" cy="1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27" name="Line 19"/>
            <p:cNvSpPr>
              <a:spLocks noChangeShapeType="1"/>
            </p:cNvSpPr>
            <p:nvPr/>
          </p:nvSpPr>
          <p:spPr bwMode="auto">
            <a:xfrm>
              <a:off x="801" y="1671"/>
              <a:ext cx="0" cy="95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28" name="Freeform 20"/>
            <p:cNvSpPr>
              <a:spLocks/>
            </p:cNvSpPr>
            <p:nvPr/>
          </p:nvSpPr>
          <p:spPr bwMode="auto">
            <a:xfrm>
              <a:off x="2356" y="1393"/>
              <a:ext cx="110" cy="305"/>
            </a:xfrm>
            <a:custGeom>
              <a:avLst/>
              <a:gdLst>
                <a:gd name="T0" fmla="*/ 0 w 110"/>
                <a:gd name="T1" fmla="*/ 50 h 305"/>
                <a:gd name="T2" fmla="*/ 28 w 110"/>
                <a:gd name="T3" fmla="*/ 4 h 305"/>
                <a:gd name="T4" fmla="*/ 46 w 110"/>
                <a:gd name="T5" fmla="*/ 31 h 305"/>
                <a:gd name="T6" fmla="*/ 55 w 110"/>
                <a:gd name="T7" fmla="*/ 287 h 305"/>
                <a:gd name="T8" fmla="*/ 110 w 110"/>
                <a:gd name="T9" fmla="*/ 287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1229" name="Line 21"/>
            <p:cNvSpPr>
              <a:spLocks noChangeShapeType="1"/>
            </p:cNvSpPr>
            <p:nvPr/>
          </p:nvSpPr>
          <p:spPr bwMode="auto">
            <a:xfrm>
              <a:off x="2195" y="1665"/>
              <a:ext cx="0" cy="9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0" name="Line 22"/>
            <p:cNvSpPr>
              <a:spLocks noChangeShapeType="1"/>
            </p:cNvSpPr>
            <p:nvPr/>
          </p:nvSpPr>
          <p:spPr bwMode="auto">
            <a:xfrm flipH="1">
              <a:off x="2426" y="1665"/>
              <a:ext cx="21" cy="122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51211" name="Object 26"/>
            <p:cNvGraphicFramePr>
              <a:graphicFrameLocks noChangeAspect="1"/>
            </p:cNvGraphicFramePr>
            <p:nvPr/>
          </p:nvGraphicFramePr>
          <p:xfrm>
            <a:off x="295" y="2391"/>
            <a:ext cx="247" cy="272"/>
          </p:xfrm>
          <a:graphic>
            <a:graphicData uri="http://schemas.openxmlformats.org/presentationml/2006/ole">
              <mc:AlternateContent xmlns:mc="http://schemas.openxmlformats.org/markup-compatibility/2006">
                <mc:Choice xmlns:v="urn:schemas-microsoft-com:vml" Requires="v">
                  <p:oleObj spid="_x0000_s87215" name="公式" r:id="rId11" imgW="126835" imgH="139518" progId="Equation.3">
                    <p:embed/>
                  </p:oleObj>
                </mc:Choice>
                <mc:Fallback>
                  <p:oleObj name="公式" r:id="rId11" imgW="126835" imgH="139518"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2391"/>
                          <a:ext cx="24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1212" name="Object 27"/>
            <p:cNvGraphicFramePr>
              <a:graphicFrameLocks noChangeAspect="1"/>
            </p:cNvGraphicFramePr>
            <p:nvPr/>
          </p:nvGraphicFramePr>
          <p:xfrm>
            <a:off x="950" y="2346"/>
            <a:ext cx="226" cy="317"/>
          </p:xfrm>
          <a:graphic>
            <a:graphicData uri="http://schemas.openxmlformats.org/presentationml/2006/ole">
              <mc:AlternateContent xmlns:mc="http://schemas.openxmlformats.org/markup-compatibility/2006">
                <mc:Choice xmlns:v="urn:schemas-microsoft-com:vml" Requires="v">
                  <p:oleObj spid="_x0000_s87216" name="公式" r:id="rId12" imgW="126725" imgH="177415" progId="Equation.3">
                    <p:embed/>
                  </p:oleObj>
                </mc:Choice>
                <mc:Fallback>
                  <p:oleObj name="公式" r:id="rId12" imgW="126725" imgH="177415" progId="Equation.3">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 y="2346"/>
                          <a:ext cx="22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1213" name="Object 28"/>
            <p:cNvGraphicFramePr>
              <a:graphicFrameLocks noChangeAspect="1"/>
            </p:cNvGraphicFramePr>
            <p:nvPr/>
          </p:nvGraphicFramePr>
          <p:xfrm>
            <a:off x="1789" y="2345"/>
            <a:ext cx="295" cy="318"/>
          </p:xfrm>
          <a:graphic>
            <a:graphicData uri="http://schemas.openxmlformats.org/presentationml/2006/ole">
              <mc:AlternateContent xmlns:mc="http://schemas.openxmlformats.org/markup-compatibility/2006">
                <mc:Choice xmlns:v="urn:schemas-microsoft-com:vml" Requires="v">
                  <p:oleObj spid="_x0000_s87217" name="公式" r:id="rId13" imgW="164814" imgH="177492" progId="Equation.3">
                    <p:embed/>
                  </p:oleObj>
                </mc:Choice>
                <mc:Fallback>
                  <p:oleObj name="公式" r:id="rId13" imgW="164814" imgH="177492" progId="Equation.3">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9" y="2345"/>
                          <a:ext cx="29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1214" name="Object 29"/>
            <p:cNvGraphicFramePr>
              <a:graphicFrameLocks noChangeAspect="1"/>
            </p:cNvGraphicFramePr>
            <p:nvPr/>
          </p:nvGraphicFramePr>
          <p:xfrm>
            <a:off x="2537" y="2346"/>
            <a:ext cx="272" cy="318"/>
          </p:xfrm>
          <a:graphic>
            <a:graphicData uri="http://schemas.openxmlformats.org/presentationml/2006/ole">
              <mc:AlternateContent xmlns:mc="http://schemas.openxmlformats.org/markup-compatibility/2006">
                <mc:Choice xmlns:v="urn:schemas-microsoft-com:vml" Requires="v">
                  <p:oleObj spid="_x0000_s87218" name="公式" r:id="rId14" imgW="152202" imgH="177569" progId="Equation.3">
                    <p:embed/>
                  </p:oleObj>
                </mc:Choice>
                <mc:Fallback>
                  <p:oleObj name="公式" r:id="rId14" imgW="152202" imgH="177569" progId="Equation.3">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7" y="2346"/>
                          <a:ext cx="27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51231" name="Line 30"/>
            <p:cNvSpPr>
              <a:spLocks noChangeShapeType="1"/>
            </p:cNvSpPr>
            <p:nvPr/>
          </p:nvSpPr>
          <p:spPr bwMode="auto">
            <a:xfrm>
              <a:off x="2174" y="1484"/>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2" name="Line 31"/>
            <p:cNvSpPr>
              <a:spLocks noChangeShapeType="1"/>
            </p:cNvSpPr>
            <p:nvPr/>
          </p:nvSpPr>
          <p:spPr bwMode="auto">
            <a:xfrm>
              <a:off x="1676" y="1484"/>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3" name="Line 32"/>
            <p:cNvSpPr>
              <a:spLocks noChangeShapeType="1"/>
            </p:cNvSpPr>
            <p:nvPr/>
          </p:nvSpPr>
          <p:spPr bwMode="auto">
            <a:xfrm>
              <a:off x="1131" y="1484"/>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4" name="Line 33"/>
            <p:cNvSpPr>
              <a:spLocks noChangeShapeType="1"/>
            </p:cNvSpPr>
            <p:nvPr/>
          </p:nvSpPr>
          <p:spPr bwMode="auto">
            <a:xfrm>
              <a:off x="678" y="1484"/>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5" name="Line 34"/>
            <p:cNvSpPr>
              <a:spLocks noChangeShapeType="1"/>
            </p:cNvSpPr>
            <p:nvPr/>
          </p:nvSpPr>
          <p:spPr bwMode="auto">
            <a:xfrm>
              <a:off x="587" y="2028"/>
              <a:ext cx="0" cy="18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6" name="Line 40"/>
            <p:cNvSpPr>
              <a:spLocks noChangeShapeType="1"/>
            </p:cNvSpPr>
            <p:nvPr/>
          </p:nvSpPr>
          <p:spPr bwMode="auto">
            <a:xfrm>
              <a:off x="2129" y="1983"/>
              <a:ext cx="0" cy="227"/>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7" name="Line 42"/>
            <p:cNvSpPr>
              <a:spLocks noChangeShapeType="1"/>
            </p:cNvSpPr>
            <p:nvPr/>
          </p:nvSpPr>
          <p:spPr bwMode="auto">
            <a:xfrm>
              <a:off x="567" y="2886"/>
              <a:ext cx="18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8" name="Line 43"/>
            <p:cNvSpPr>
              <a:spLocks noChangeShapeType="1"/>
            </p:cNvSpPr>
            <p:nvPr/>
          </p:nvSpPr>
          <p:spPr bwMode="auto">
            <a:xfrm>
              <a:off x="2449" y="1979"/>
              <a:ext cx="0" cy="272"/>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39" name="Line 44"/>
            <p:cNvSpPr>
              <a:spLocks noChangeShapeType="1"/>
            </p:cNvSpPr>
            <p:nvPr/>
          </p:nvSpPr>
          <p:spPr bwMode="auto">
            <a:xfrm>
              <a:off x="2404" y="1480"/>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40" name="Line 45"/>
            <p:cNvSpPr>
              <a:spLocks noChangeShapeType="1"/>
            </p:cNvSpPr>
            <p:nvPr/>
          </p:nvSpPr>
          <p:spPr bwMode="auto">
            <a:xfrm>
              <a:off x="1905" y="1480"/>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41" name="Line 46"/>
            <p:cNvSpPr>
              <a:spLocks noChangeShapeType="1"/>
            </p:cNvSpPr>
            <p:nvPr/>
          </p:nvSpPr>
          <p:spPr bwMode="auto">
            <a:xfrm>
              <a:off x="1406" y="1502"/>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42" name="Line 47"/>
            <p:cNvSpPr>
              <a:spLocks noChangeShapeType="1"/>
            </p:cNvSpPr>
            <p:nvPr/>
          </p:nvSpPr>
          <p:spPr bwMode="auto">
            <a:xfrm>
              <a:off x="907" y="1480"/>
              <a:ext cx="0" cy="13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43" name="Line 48"/>
            <p:cNvSpPr>
              <a:spLocks noChangeShapeType="1"/>
            </p:cNvSpPr>
            <p:nvPr/>
          </p:nvSpPr>
          <p:spPr bwMode="auto">
            <a:xfrm>
              <a:off x="862" y="2069"/>
              <a:ext cx="0" cy="18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1244" name="Line 49"/>
            <p:cNvSpPr>
              <a:spLocks noChangeShapeType="1"/>
            </p:cNvSpPr>
            <p:nvPr/>
          </p:nvSpPr>
          <p:spPr bwMode="auto">
            <a:xfrm>
              <a:off x="1179" y="2886"/>
              <a:ext cx="47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sp>
        <p:nvSpPr>
          <p:cNvPr id="206899" name="Text Box 51"/>
          <p:cNvSpPr txBox="1">
            <a:spLocks noChangeArrowheads="1"/>
          </p:cNvSpPr>
          <p:nvPr/>
        </p:nvSpPr>
        <p:spPr bwMode="auto">
          <a:xfrm>
            <a:off x="4427538" y="1592263"/>
            <a:ext cx="4248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t>解：如此连接，相当于两个线圈串联。总磁通量</a:t>
            </a:r>
          </a:p>
        </p:txBody>
      </p:sp>
      <p:graphicFrame>
        <p:nvGraphicFramePr>
          <p:cNvPr id="206900" name="Object 52"/>
          <p:cNvGraphicFramePr>
            <a:graphicFrameLocks noGrp="1" noChangeAspect="1"/>
          </p:cNvGraphicFramePr>
          <p:nvPr>
            <p:ph sz="quarter" idx="2"/>
          </p:nvPr>
        </p:nvGraphicFramePr>
        <p:xfrm>
          <a:off x="4392613" y="2816225"/>
          <a:ext cx="3816350" cy="544513"/>
        </p:xfrm>
        <a:graphic>
          <a:graphicData uri="http://schemas.openxmlformats.org/presentationml/2006/ole">
            <mc:AlternateContent xmlns:mc="http://schemas.openxmlformats.org/markup-compatibility/2006">
              <mc:Choice xmlns:v="urn:schemas-microsoft-com:vml" Requires="v">
                <p:oleObj spid="_x0000_s87219" name="公式" r:id="rId15" imgW="1511300" imgH="215900" progId="Equation.3">
                  <p:embed/>
                </p:oleObj>
              </mc:Choice>
              <mc:Fallback>
                <p:oleObj name="公式" r:id="rId15" imgW="1511300" imgH="215900" progId="Equation.3">
                  <p:embed/>
                  <p:pic>
                    <p:nvPicPr>
                      <p:cNvPr id="0" name="Picture 23"/>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92613" y="2816225"/>
                        <a:ext cx="381635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903" name="Object 55"/>
          <p:cNvGraphicFramePr>
            <a:graphicFrameLocks noGrp="1" noChangeAspect="1"/>
          </p:cNvGraphicFramePr>
          <p:nvPr>
            <p:ph sz="quarter" idx="3"/>
          </p:nvPr>
        </p:nvGraphicFramePr>
        <p:xfrm>
          <a:off x="4786313" y="3573463"/>
          <a:ext cx="3457575" cy="481012"/>
        </p:xfrm>
        <a:graphic>
          <a:graphicData uri="http://schemas.openxmlformats.org/presentationml/2006/ole">
            <mc:AlternateContent xmlns:mc="http://schemas.openxmlformats.org/markup-compatibility/2006">
              <mc:Choice xmlns:v="urn:schemas-microsoft-com:vml" Requires="v">
                <p:oleObj spid="_x0000_s87220" name="公式" r:id="rId17" imgW="1548728" imgH="215806" progId="Equation.3">
                  <p:embed/>
                </p:oleObj>
              </mc:Choice>
              <mc:Fallback>
                <p:oleObj name="公式" r:id="rId17" imgW="1548728" imgH="215806" progId="Equation.3">
                  <p:embed/>
                  <p:pic>
                    <p:nvPicPr>
                      <p:cNvPr id="0" name="Picture 24"/>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6313" y="3573463"/>
                        <a:ext cx="345757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906" name="Object 58"/>
          <p:cNvGraphicFramePr>
            <a:graphicFrameLocks noGrp="1" noChangeAspect="1"/>
          </p:cNvGraphicFramePr>
          <p:nvPr>
            <p:ph sz="quarter" idx="4"/>
          </p:nvPr>
        </p:nvGraphicFramePr>
        <p:xfrm>
          <a:off x="5688013" y="4257675"/>
          <a:ext cx="1331912" cy="434975"/>
        </p:xfrm>
        <a:graphic>
          <a:graphicData uri="http://schemas.openxmlformats.org/presentationml/2006/ole">
            <mc:AlternateContent xmlns:mc="http://schemas.openxmlformats.org/markup-compatibility/2006">
              <mc:Choice xmlns:v="urn:schemas-microsoft-com:vml" Requires="v">
                <p:oleObj spid="_x0000_s87221" name="公式" r:id="rId19" imgW="660113" imgH="215806" progId="Equation.3">
                  <p:embed/>
                </p:oleObj>
              </mc:Choice>
              <mc:Fallback>
                <p:oleObj name="公式" r:id="rId19" imgW="660113" imgH="215806" progId="Equation.3">
                  <p:embed/>
                  <p:pic>
                    <p:nvPicPr>
                      <p:cNvPr id="0" name="Picture 25"/>
                      <p:cNvPicPr>
                        <a:picLocks noGrp="1"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88013" y="4257675"/>
                        <a:ext cx="133191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909" name="Object 61"/>
          <p:cNvGraphicFramePr>
            <a:graphicFrameLocks noChangeAspect="1"/>
          </p:cNvGraphicFramePr>
          <p:nvPr/>
        </p:nvGraphicFramePr>
        <p:xfrm>
          <a:off x="5651500" y="4760913"/>
          <a:ext cx="1584325" cy="546100"/>
        </p:xfrm>
        <a:graphic>
          <a:graphicData uri="http://schemas.openxmlformats.org/presentationml/2006/ole">
            <mc:AlternateContent xmlns:mc="http://schemas.openxmlformats.org/markup-compatibility/2006">
              <mc:Choice xmlns:v="urn:schemas-microsoft-com:vml" Requires="v">
                <p:oleObj spid="_x0000_s87222" name="公式" r:id="rId21" imgW="736280" imgH="253890" progId="Equation.3">
                  <p:embed/>
                </p:oleObj>
              </mc:Choice>
              <mc:Fallback>
                <p:oleObj name="公式" r:id="rId21" imgW="736280" imgH="253890" progId="Equation.3">
                  <p:embed/>
                  <p:pic>
                    <p:nvPicPr>
                      <p:cNvPr id="0" name="Picture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51500" y="4760913"/>
                        <a:ext cx="158432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910" name="Object 62"/>
          <p:cNvGraphicFramePr>
            <a:graphicFrameLocks noChangeAspect="1"/>
          </p:cNvGraphicFramePr>
          <p:nvPr/>
        </p:nvGraphicFramePr>
        <p:xfrm>
          <a:off x="3059113" y="5445125"/>
          <a:ext cx="4572000" cy="977900"/>
        </p:xfrm>
        <a:graphic>
          <a:graphicData uri="http://schemas.openxmlformats.org/presentationml/2006/ole">
            <mc:AlternateContent xmlns:mc="http://schemas.openxmlformats.org/markup-compatibility/2006">
              <mc:Choice xmlns:v="urn:schemas-microsoft-com:vml" Requires="v">
                <p:oleObj spid="_x0000_s87223" name="公式" r:id="rId23" imgW="1841500" imgH="393700" progId="Equation.3">
                  <p:embed/>
                </p:oleObj>
              </mc:Choice>
              <mc:Fallback>
                <p:oleObj name="公式" r:id="rId23" imgW="1841500" imgH="393700" progId="Equation.3">
                  <p:embed/>
                  <p:pic>
                    <p:nvPicPr>
                      <p:cNvPr id="0" name="Picture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9113" y="5445125"/>
                        <a:ext cx="45720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8382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6899"/>
                                        </p:tgtEl>
                                        <p:attrNameLst>
                                          <p:attrName>style.visibility</p:attrName>
                                        </p:attrNameLst>
                                      </p:cBhvr>
                                      <p:to>
                                        <p:strVal val="visible"/>
                                      </p:to>
                                    </p:set>
                                    <p:anim calcmode="lin" valueType="num">
                                      <p:cBhvr additive="base">
                                        <p:cTn id="12" dur="500" fill="hold"/>
                                        <p:tgtEl>
                                          <p:spTgt spid="206899"/>
                                        </p:tgtEl>
                                        <p:attrNameLst>
                                          <p:attrName>ppt_x</p:attrName>
                                        </p:attrNameLst>
                                      </p:cBhvr>
                                      <p:tavLst>
                                        <p:tav tm="0">
                                          <p:val>
                                            <p:strVal val="#ppt_x"/>
                                          </p:val>
                                        </p:tav>
                                        <p:tav tm="100000">
                                          <p:val>
                                            <p:strVal val="#ppt_x"/>
                                          </p:val>
                                        </p:tav>
                                      </p:tavLst>
                                    </p:anim>
                                    <p:anim calcmode="lin" valueType="num">
                                      <p:cBhvr additive="base">
                                        <p:cTn id="13" dur="500" fill="hold"/>
                                        <p:tgtEl>
                                          <p:spTgt spid="20689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06900"/>
                                        </p:tgtEl>
                                        <p:attrNameLst>
                                          <p:attrName>style.visibility</p:attrName>
                                        </p:attrNameLst>
                                      </p:cBhvr>
                                      <p:to>
                                        <p:strVal val="visible"/>
                                      </p:to>
                                    </p:set>
                                    <p:animEffect transition="in" filter="box(in)">
                                      <p:cBhvr>
                                        <p:cTn id="18" dur="500"/>
                                        <p:tgtEl>
                                          <p:spTgt spid="2069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06903"/>
                                        </p:tgtEl>
                                        <p:attrNameLst>
                                          <p:attrName>style.visibility</p:attrName>
                                        </p:attrNameLst>
                                      </p:cBhvr>
                                      <p:to>
                                        <p:strVal val="visible"/>
                                      </p:to>
                                    </p:set>
                                    <p:anim calcmode="lin" valueType="num">
                                      <p:cBhvr additive="base">
                                        <p:cTn id="23" dur="500" fill="hold"/>
                                        <p:tgtEl>
                                          <p:spTgt spid="206903"/>
                                        </p:tgtEl>
                                        <p:attrNameLst>
                                          <p:attrName>ppt_x</p:attrName>
                                        </p:attrNameLst>
                                      </p:cBhvr>
                                      <p:tavLst>
                                        <p:tav tm="0">
                                          <p:val>
                                            <p:strVal val="#ppt_x"/>
                                          </p:val>
                                        </p:tav>
                                        <p:tav tm="100000">
                                          <p:val>
                                            <p:strVal val="#ppt_x"/>
                                          </p:val>
                                        </p:tav>
                                      </p:tavLst>
                                    </p:anim>
                                    <p:anim calcmode="lin" valueType="num">
                                      <p:cBhvr additive="base">
                                        <p:cTn id="24" dur="500" fill="hold"/>
                                        <p:tgtEl>
                                          <p:spTgt spid="20690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06906"/>
                                        </p:tgtEl>
                                        <p:attrNameLst>
                                          <p:attrName>style.visibility</p:attrName>
                                        </p:attrNameLst>
                                      </p:cBhvr>
                                      <p:to>
                                        <p:strVal val="visible"/>
                                      </p:to>
                                    </p:set>
                                    <p:anim calcmode="lin" valueType="num">
                                      <p:cBhvr additive="base">
                                        <p:cTn id="29" dur="500" fill="hold"/>
                                        <p:tgtEl>
                                          <p:spTgt spid="206906"/>
                                        </p:tgtEl>
                                        <p:attrNameLst>
                                          <p:attrName>ppt_x</p:attrName>
                                        </p:attrNameLst>
                                      </p:cBhvr>
                                      <p:tavLst>
                                        <p:tav tm="0">
                                          <p:val>
                                            <p:strVal val="#ppt_x"/>
                                          </p:val>
                                        </p:tav>
                                        <p:tav tm="100000">
                                          <p:val>
                                            <p:strVal val="#ppt_x"/>
                                          </p:val>
                                        </p:tav>
                                      </p:tavLst>
                                    </p:anim>
                                    <p:anim calcmode="lin" valueType="num">
                                      <p:cBhvr additive="base">
                                        <p:cTn id="30" dur="500" fill="hold"/>
                                        <p:tgtEl>
                                          <p:spTgt spid="20690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206909"/>
                                        </p:tgtEl>
                                        <p:attrNameLst>
                                          <p:attrName>style.visibility</p:attrName>
                                        </p:attrNameLst>
                                      </p:cBhvr>
                                      <p:to>
                                        <p:strVal val="visible"/>
                                      </p:to>
                                    </p:set>
                                    <p:animEffect transition="in" filter="diamond(in)">
                                      <p:cBhvr>
                                        <p:cTn id="35" dur="2000"/>
                                        <p:tgtEl>
                                          <p:spTgt spid="20690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06910"/>
                                        </p:tgtEl>
                                        <p:attrNameLst>
                                          <p:attrName>style.visibility</p:attrName>
                                        </p:attrNameLst>
                                      </p:cBhvr>
                                      <p:to>
                                        <p:strVal val="visible"/>
                                      </p:to>
                                    </p:set>
                                    <p:anim calcmode="lin" valueType="num">
                                      <p:cBhvr additive="base">
                                        <p:cTn id="40" dur="500" fill="hold"/>
                                        <p:tgtEl>
                                          <p:spTgt spid="206910"/>
                                        </p:tgtEl>
                                        <p:attrNameLst>
                                          <p:attrName>ppt_x</p:attrName>
                                        </p:attrNameLst>
                                      </p:cBhvr>
                                      <p:tavLst>
                                        <p:tav tm="0">
                                          <p:val>
                                            <p:strVal val="#ppt_x"/>
                                          </p:val>
                                        </p:tav>
                                        <p:tav tm="100000">
                                          <p:val>
                                            <p:strVal val="#ppt_x"/>
                                          </p:val>
                                        </p:tav>
                                      </p:tavLst>
                                    </p:anim>
                                    <p:anim calcmode="lin" valueType="num">
                                      <p:cBhvr additive="base">
                                        <p:cTn id="41" dur="500" fill="hold"/>
                                        <p:tgtEl>
                                          <p:spTgt spid="206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9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5" name="Text Box 4"/>
          <p:cNvSpPr txBox="1">
            <a:spLocks noChangeArrowheads="1"/>
          </p:cNvSpPr>
          <p:nvPr/>
        </p:nvSpPr>
        <p:spPr bwMode="auto">
          <a:xfrm>
            <a:off x="250825" y="692150"/>
            <a:ext cx="8497888"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t>（</a:t>
            </a:r>
            <a:r>
              <a:rPr lang="en-US" altLang="zh-CN"/>
              <a:t>3</a:t>
            </a:r>
            <a:r>
              <a:rPr lang="zh-CN" altLang="en-US"/>
              <a:t>）若      、      相连，又        、    相连，再以此两端接入电路，则整个线圈的自感</a:t>
            </a:r>
            <a:r>
              <a:rPr lang="en-US" altLang="zh-CN"/>
              <a:t>L=</a:t>
            </a:r>
            <a:r>
              <a:rPr lang="zh-CN" altLang="en-US"/>
              <a:t>？</a:t>
            </a:r>
          </a:p>
          <a:p>
            <a:pPr eaLnBrk="1" fontAlgn="auto" hangingPunct="1">
              <a:spcBef>
                <a:spcPct val="50000"/>
              </a:spcBef>
              <a:spcAft>
                <a:spcPts val="0"/>
              </a:spcAft>
            </a:pPr>
            <a:endParaRPr lang="en-US" altLang="zh-CN"/>
          </a:p>
        </p:txBody>
      </p:sp>
      <p:graphicFrame>
        <p:nvGraphicFramePr>
          <p:cNvPr id="52226" name="Object 5"/>
          <p:cNvGraphicFramePr>
            <a:graphicFrameLocks noChangeAspect="1"/>
          </p:cNvGraphicFramePr>
          <p:nvPr/>
        </p:nvGraphicFramePr>
        <p:xfrm>
          <a:off x="2484438" y="620713"/>
          <a:ext cx="409575" cy="574675"/>
        </p:xfrm>
        <a:graphic>
          <a:graphicData uri="http://schemas.openxmlformats.org/presentationml/2006/ole">
            <mc:AlternateContent xmlns:mc="http://schemas.openxmlformats.org/markup-compatibility/2006">
              <mc:Choice xmlns:v="urn:schemas-microsoft-com:vml" Requires="v">
                <p:oleObj spid="_x0000_s88183" name="公式" r:id="rId3" imgW="126725" imgH="177415" progId="Equation.3">
                  <p:embed/>
                </p:oleObj>
              </mc:Choice>
              <mc:Fallback>
                <p:oleObj name="公式" r:id="rId3" imgW="126725" imgH="177415"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620713"/>
                        <a:ext cx="4095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6"/>
          <p:cNvGraphicFramePr>
            <a:graphicFrameLocks noChangeAspect="1"/>
          </p:cNvGraphicFramePr>
          <p:nvPr/>
        </p:nvGraphicFramePr>
        <p:xfrm>
          <a:off x="4572000" y="620713"/>
          <a:ext cx="568325" cy="612775"/>
        </p:xfrm>
        <a:graphic>
          <a:graphicData uri="http://schemas.openxmlformats.org/presentationml/2006/ole">
            <mc:AlternateContent xmlns:mc="http://schemas.openxmlformats.org/markup-compatibility/2006">
              <mc:Choice xmlns:v="urn:schemas-microsoft-com:vml" Requires="v">
                <p:oleObj spid="_x0000_s88184" name="公式" r:id="rId5" imgW="164814" imgH="177492" progId="Equation.3">
                  <p:embed/>
                </p:oleObj>
              </mc:Choice>
              <mc:Fallback>
                <p:oleObj name="公式" r:id="rId5" imgW="164814" imgH="177492"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620713"/>
                        <a:ext cx="56832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7"/>
          <p:cNvGraphicFramePr>
            <a:graphicFrameLocks noChangeAspect="1"/>
          </p:cNvGraphicFramePr>
          <p:nvPr/>
        </p:nvGraphicFramePr>
        <p:xfrm>
          <a:off x="5400675" y="657225"/>
          <a:ext cx="493713" cy="576263"/>
        </p:xfrm>
        <a:graphic>
          <a:graphicData uri="http://schemas.openxmlformats.org/presentationml/2006/ole">
            <mc:AlternateContent xmlns:mc="http://schemas.openxmlformats.org/markup-compatibility/2006">
              <mc:Choice xmlns:v="urn:schemas-microsoft-com:vml" Requires="v">
                <p:oleObj spid="_x0000_s88185" name="公式" r:id="rId7" imgW="152202" imgH="177569" progId="Equation.3">
                  <p:embed/>
                </p:oleObj>
              </mc:Choice>
              <mc:Fallback>
                <p:oleObj name="公式" r:id="rId7" imgW="152202" imgH="177569"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0675" y="657225"/>
                        <a:ext cx="49371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8"/>
          <p:cNvGraphicFramePr>
            <a:graphicFrameLocks noChangeAspect="1"/>
          </p:cNvGraphicFramePr>
          <p:nvPr/>
        </p:nvGraphicFramePr>
        <p:xfrm>
          <a:off x="1619250" y="692150"/>
          <a:ext cx="457200" cy="503238"/>
        </p:xfrm>
        <a:graphic>
          <a:graphicData uri="http://schemas.openxmlformats.org/presentationml/2006/ole">
            <mc:AlternateContent xmlns:mc="http://schemas.openxmlformats.org/markup-compatibility/2006">
              <mc:Choice xmlns:v="urn:schemas-microsoft-com:vml" Requires="v">
                <p:oleObj spid="_x0000_s88186" name="公式" r:id="rId9" imgW="126835" imgH="139518" progId="Equation.3">
                  <p:embed/>
                </p:oleObj>
              </mc:Choice>
              <mc:Fallback>
                <p:oleObj name="公式" r:id="rId9" imgW="126835" imgH="139518"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692150"/>
                        <a:ext cx="457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4"/>
          <p:cNvGrpSpPr>
            <a:grpSpLocks/>
          </p:cNvGrpSpPr>
          <p:nvPr/>
        </p:nvGrpSpPr>
        <p:grpSpPr bwMode="auto">
          <a:xfrm>
            <a:off x="719138" y="2528888"/>
            <a:ext cx="3167062" cy="2413000"/>
            <a:chOff x="453" y="1593"/>
            <a:chExt cx="1995" cy="1520"/>
          </a:xfrm>
        </p:grpSpPr>
        <p:sp>
          <p:nvSpPr>
            <p:cNvPr id="52238" name="Rectangle 10"/>
            <p:cNvSpPr>
              <a:spLocks noChangeArrowheads="1"/>
            </p:cNvSpPr>
            <p:nvPr/>
          </p:nvSpPr>
          <p:spPr bwMode="auto">
            <a:xfrm>
              <a:off x="696" y="1640"/>
              <a:ext cx="1581" cy="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39" name="Freeform 11"/>
            <p:cNvSpPr>
              <a:spLocks/>
            </p:cNvSpPr>
            <p:nvPr/>
          </p:nvSpPr>
          <p:spPr bwMode="auto">
            <a:xfrm>
              <a:off x="799" y="1593"/>
              <a:ext cx="84"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40" name="Freeform 12"/>
            <p:cNvSpPr>
              <a:spLocks/>
            </p:cNvSpPr>
            <p:nvPr/>
          </p:nvSpPr>
          <p:spPr bwMode="auto">
            <a:xfrm>
              <a:off x="1143" y="1597"/>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41" name="Freeform 13"/>
            <p:cNvSpPr>
              <a:spLocks/>
            </p:cNvSpPr>
            <p:nvPr/>
          </p:nvSpPr>
          <p:spPr bwMode="auto">
            <a:xfrm>
              <a:off x="1935" y="1593"/>
              <a:ext cx="84"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42" name="Freeform 14"/>
            <p:cNvSpPr>
              <a:spLocks/>
            </p:cNvSpPr>
            <p:nvPr/>
          </p:nvSpPr>
          <p:spPr bwMode="auto">
            <a:xfrm>
              <a:off x="1555" y="1597"/>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43" name="Freeform 15"/>
            <p:cNvSpPr>
              <a:spLocks/>
            </p:cNvSpPr>
            <p:nvPr/>
          </p:nvSpPr>
          <p:spPr bwMode="auto">
            <a:xfrm>
              <a:off x="971" y="1597"/>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44" name="Freeform 16"/>
            <p:cNvSpPr>
              <a:spLocks/>
            </p:cNvSpPr>
            <p:nvPr/>
          </p:nvSpPr>
          <p:spPr bwMode="auto">
            <a:xfrm>
              <a:off x="1349" y="1597"/>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45" name="Freeform 17"/>
            <p:cNvSpPr>
              <a:spLocks/>
            </p:cNvSpPr>
            <p:nvPr/>
          </p:nvSpPr>
          <p:spPr bwMode="auto">
            <a:xfrm>
              <a:off x="1727" y="1597"/>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46" name="Line 18"/>
            <p:cNvSpPr>
              <a:spLocks noChangeShapeType="1"/>
            </p:cNvSpPr>
            <p:nvPr/>
          </p:nvSpPr>
          <p:spPr bwMode="auto">
            <a:xfrm>
              <a:off x="765" y="1853"/>
              <a:ext cx="0" cy="8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47" name="Line 19"/>
            <p:cNvSpPr>
              <a:spLocks noChangeShapeType="1"/>
            </p:cNvSpPr>
            <p:nvPr/>
          </p:nvSpPr>
          <p:spPr bwMode="auto">
            <a:xfrm>
              <a:off x="971" y="1853"/>
              <a:ext cx="0" cy="89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48" name="Freeform 20"/>
            <p:cNvSpPr>
              <a:spLocks/>
            </p:cNvSpPr>
            <p:nvPr/>
          </p:nvSpPr>
          <p:spPr bwMode="auto">
            <a:xfrm>
              <a:off x="2105" y="1597"/>
              <a:ext cx="83" cy="287"/>
            </a:xfrm>
            <a:custGeom>
              <a:avLst/>
              <a:gdLst>
                <a:gd name="T0" fmla="*/ 0 w 110"/>
                <a:gd name="T1" fmla="*/ 20 h 305"/>
                <a:gd name="T2" fmla="*/ 2 w 110"/>
                <a:gd name="T3" fmla="*/ 4 h 305"/>
                <a:gd name="T4" fmla="*/ 2 w 110"/>
                <a:gd name="T5" fmla="*/ 12 h 305"/>
                <a:gd name="T6" fmla="*/ 2 w 110"/>
                <a:gd name="T7" fmla="*/ 108 h 305"/>
                <a:gd name="T8" fmla="*/ 2 w 110"/>
                <a:gd name="T9" fmla="*/ 108 h 305"/>
                <a:gd name="T10" fmla="*/ 0 60000 65536"/>
                <a:gd name="T11" fmla="*/ 0 60000 65536"/>
                <a:gd name="T12" fmla="*/ 0 60000 65536"/>
                <a:gd name="T13" fmla="*/ 0 60000 65536"/>
                <a:gd name="T14" fmla="*/ 0 60000 65536"/>
                <a:gd name="T15" fmla="*/ 0 w 110"/>
                <a:gd name="T16" fmla="*/ 0 h 305"/>
                <a:gd name="T17" fmla="*/ 110 w 110"/>
                <a:gd name="T18" fmla="*/ 305 h 305"/>
              </a:gdLst>
              <a:ahLst/>
              <a:cxnLst>
                <a:cxn ang="T10">
                  <a:pos x="T0" y="T1"/>
                </a:cxn>
                <a:cxn ang="T11">
                  <a:pos x="T2" y="T3"/>
                </a:cxn>
                <a:cxn ang="T12">
                  <a:pos x="T4" y="T5"/>
                </a:cxn>
                <a:cxn ang="T13">
                  <a:pos x="T6" y="T7"/>
                </a:cxn>
                <a:cxn ang="T14">
                  <a:pos x="T8" y="T9"/>
                </a:cxn>
              </a:cxnLst>
              <a:rect l="T15" t="T16" r="T17" b="T18"/>
              <a:pathLst>
                <a:path w="110" h="305">
                  <a:moveTo>
                    <a:pt x="0" y="50"/>
                  </a:moveTo>
                  <a:cubicBezTo>
                    <a:pt x="1" y="46"/>
                    <a:pt x="11" y="0"/>
                    <a:pt x="28" y="4"/>
                  </a:cubicBezTo>
                  <a:cubicBezTo>
                    <a:pt x="39" y="7"/>
                    <a:pt x="40" y="22"/>
                    <a:pt x="46" y="31"/>
                  </a:cubicBezTo>
                  <a:cubicBezTo>
                    <a:pt x="49" y="116"/>
                    <a:pt x="43" y="202"/>
                    <a:pt x="55" y="287"/>
                  </a:cubicBezTo>
                  <a:cubicBezTo>
                    <a:pt x="58" y="305"/>
                    <a:pt x="110" y="287"/>
                    <a:pt x="110" y="287"/>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2249" name="Line 21"/>
            <p:cNvSpPr>
              <a:spLocks noChangeShapeType="1"/>
            </p:cNvSpPr>
            <p:nvPr/>
          </p:nvSpPr>
          <p:spPr bwMode="auto">
            <a:xfrm>
              <a:off x="1933" y="1853"/>
              <a:ext cx="0" cy="8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0" name="Line 22"/>
            <p:cNvSpPr>
              <a:spLocks noChangeShapeType="1"/>
            </p:cNvSpPr>
            <p:nvPr/>
          </p:nvSpPr>
          <p:spPr bwMode="auto">
            <a:xfrm flipH="1">
              <a:off x="2162" y="1853"/>
              <a:ext cx="12" cy="874"/>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aphicFrame>
          <p:nvGraphicFramePr>
            <p:cNvPr id="52231" name="Object 23"/>
            <p:cNvGraphicFramePr>
              <a:graphicFrameLocks noChangeAspect="1"/>
            </p:cNvGraphicFramePr>
            <p:nvPr/>
          </p:nvGraphicFramePr>
          <p:xfrm>
            <a:off x="453" y="2523"/>
            <a:ext cx="247" cy="272"/>
          </p:xfrm>
          <a:graphic>
            <a:graphicData uri="http://schemas.openxmlformats.org/presentationml/2006/ole">
              <mc:AlternateContent xmlns:mc="http://schemas.openxmlformats.org/markup-compatibility/2006">
                <mc:Choice xmlns:v="urn:schemas-microsoft-com:vml" Requires="v">
                  <p:oleObj spid="_x0000_s88187" name="公式" r:id="rId11" imgW="126835" imgH="139518" progId="Equation.3">
                    <p:embed/>
                  </p:oleObj>
                </mc:Choice>
                <mc:Fallback>
                  <p:oleObj name="公式" r:id="rId11" imgW="126835" imgH="139518"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 y="2523"/>
                          <a:ext cx="24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2232" name="Object 24"/>
            <p:cNvGraphicFramePr>
              <a:graphicFrameLocks noChangeAspect="1"/>
            </p:cNvGraphicFramePr>
            <p:nvPr/>
          </p:nvGraphicFramePr>
          <p:xfrm>
            <a:off x="1040" y="2494"/>
            <a:ext cx="171" cy="299"/>
          </p:xfrm>
          <a:graphic>
            <a:graphicData uri="http://schemas.openxmlformats.org/presentationml/2006/ole">
              <mc:AlternateContent xmlns:mc="http://schemas.openxmlformats.org/markup-compatibility/2006">
                <mc:Choice xmlns:v="urn:schemas-microsoft-com:vml" Requires="v">
                  <p:oleObj spid="_x0000_s88188" name="公式" r:id="rId12" imgW="126725" imgH="177415" progId="Equation.3">
                    <p:embed/>
                  </p:oleObj>
                </mc:Choice>
                <mc:Fallback>
                  <p:oleObj name="公式" r:id="rId12" imgW="126725" imgH="177415"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 y="2494"/>
                          <a:ext cx="17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2233" name="Object 25"/>
            <p:cNvGraphicFramePr>
              <a:graphicFrameLocks noChangeAspect="1"/>
            </p:cNvGraphicFramePr>
            <p:nvPr/>
          </p:nvGraphicFramePr>
          <p:xfrm>
            <a:off x="1675" y="2493"/>
            <a:ext cx="224" cy="300"/>
          </p:xfrm>
          <a:graphic>
            <a:graphicData uri="http://schemas.openxmlformats.org/presentationml/2006/ole">
              <mc:AlternateContent xmlns:mc="http://schemas.openxmlformats.org/markup-compatibility/2006">
                <mc:Choice xmlns:v="urn:schemas-microsoft-com:vml" Requires="v">
                  <p:oleObj spid="_x0000_s88189" name="公式" r:id="rId13" imgW="164814" imgH="177492" progId="Equation.3">
                    <p:embed/>
                  </p:oleObj>
                </mc:Choice>
                <mc:Fallback>
                  <p:oleObj name="公式" r:id="rId13" imgW="164814" imgH="177492"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5" y="2493"/>
                          <a:ext cx="22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52234" name="Object 26"/>
            <p:cNvGraphicFramePr>
              <a:graphicFrameLocks noChangeAspect="1"/>
            </p:cNvGraphicFramePr>
            <p:nvPr/>
          </p:nvGraphicFramePr>
          <p:xfrm>
            <a:off x="2242" y="2494"/>
            <a:ext cx="206" cy="300"/>
          </p:xfrm>
          <a:graphic>
            <a:graphicData uri="http://schemas.openxmlformats.org/presentationml/2006/ole">
              <mc:AlternateContent xmlns:mc="http://schemas.openxmlformats.org/markup-compatibility/2006">
                <mc:Choice xmlns:v="urn:schemas-microsoft-com:vml" Requires="v">
                  <p:oleObj spid="_x0000_s88190" name="公式" r:id="rId14" imgW="152202" imgH="177569" progId="Equation.3">
                    <p:embed/>
                  </p:oleObj>
                </mc:Choice>
                <mc:Fallback>
                  <p:oleObj name="公式" r:id="rId14" imgW="152202" imgH="177569" progId="Equation.3">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2" y="2494"/>
                          <a:ext cx="20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52251" name="Line 27"/>
            <p:cNvSpPr>
              <a:spLocks noChangeShapeType="1"/>
            </p:cNvSpPr>
            <p:nvPr/>
          </p:nvSpPr>
          <p:spPr bwMode="auto">
            <a:xfrm>
              <a:off x="1967" y="1682"/>
              <a:ext cx="0" cy="129"/>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2" name="Line 28"/>
            <p:cNvSpPr>
              <a:spLocks noChangeShapeType="1"/>
            </p:cNvSpPr>
            <p:nvPr/>
          </p:nvSpPr>
          <p:spPr bwMode="auto">
            <a:xfrm>
              <a:off x="1590" y="1682"/>
              <a:ext cx="0" cy="129"/>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3" name="Line 29"/>
            <p:cNvSpPr>
              <a:spLocks noChangeShapeType="1"/>
            </p:cNvSpPr>
            <p:nvPr/>
          </p:nvSpPr>
          <p:spPr bwMode="auto">
            <a:xfrm>
              <a:off x="1177" y="1682"/>
              <a:ext cx="0" cy="129"/>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4" name="Line 30"/>
            <p:cNvSpPr>
              <a:spLocks noChangeShapeType="1"/>
            </p:cNvSpPr>
            <p:nvPr/>
          </p:nvSpPr>
          <p:spPr bwMode="auto">
            <a:xfrm>
              <a:off x="834" y="1682"/>
              <a:ext cx="0" cy="129"/>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5" name="Line 31"/>
            <p:cNvSpPr>
              <a:spLocks noChangeShapeType="1"/>
            </p:cNvSpPr>
            <p:nvPr/>
          </p:nvSpPr>
          <p:spPr bwMode="auto">
            <a:xfrm>
              <a:off x="765" y="2195"/>
              <a:ext cx="0" cy="17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6" name="Line 32"/>
            <p:cNvSpPr>
              <a:spLocks noChangeShapeType="1"/>
            </p:cNvSpPr>
            <p:nvPr/>
          </p:nvSpPr>
          <p:spPr bwMode="auto">
            <a:xfrm>
              <a:off x="1933" y="2152"/>
              <a:ext cx="0" cy="214"/>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7" name="Line 34"/>
            <p:cNvSpPr>
              <a:spLocks noChangeShapeType="1"/>
            </p:cNvSpPr>
            <p:nvPr/>
          </p:nvSpPr>
          <p:spPr bwMode="auto">
            <a:xfrm>
              <a:off x="2175" y="2149"/>
              <a:ext cx="0" cy="25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8" name="Line 35"/>
            <p:cNvSpPr>
              <a:spLocks noChangeShapeType="1"/>
            </p:cNvSpPr>
            <p:nvPr/>
          </p:nvSpPr>
          <p:spPr bwMode="auto">
            <a:xfrm>
              <a:off x="2141" y="1679"/>
              <a:ext cx="0" cy="128"/>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59" name="Line 36"/>
            <p:cNvSpPr>
              <a:spLocks noChangeShapeType="1"/>
            </p:cNvSpPr>
            <p:nvPr/>
          </p:nvSpPr>
          <p:spPr bwMode="auto">
            <a:xfrm>
              <a:off x="1763" y="1679"/>
              <a:ext cx="0" cy="128"/>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60" name="Line 37"/>
            <p:cNvSpPr>
              <a:spLocks noChangeShapeType="1"/>
            </p:cNvSpPr>
            <p:nvPr/>
          </p:nvSpPr>
          <p:spPr bwMode="auto">
            <a:xfrm>
              <a:off x="1385" y="1699"/>
              <a:ext cx="0" cy="129"/>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61" name="Line 38"/>
            <p:cNvSpPr>
              <a:spLocks noChangeShapeType="1"/>
            </p:cNvSpPr>
            <p:nvPr/>
          </p:nvSpPr>
          <p:spPr bwMode="auto">
            <a:xfrm>
              <a:off x="1008" y="1679"/>
              <a:ext cx="0" cy="128"/>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62" name="Line 39"/>
            <p:cNvSpPr>
              <a:spLocks noChangeShapeType="1"/>
            </p:cNvSpPr>
            <p:nvPr/>
          </p:nvSpPr>
          <p:spPr bwMode="auto">
            <a:xfrm>
              <a:off x="973" y="2233"/>
              <a:ext cx="0" cy="17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63" name="Line 41"/>
            <p:cNvSpPr>
              <a:spLocks noChangeShapeType="1"/>
            </p:cNvSpPr>
            <p:nvPr/>
          </p:nvSpPr>
          <p:spPr bwMode="auto">
            <a:xfrm>
              <a:off x="748" y="2727"/>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64" name="Line 42"/>
            <p:cNvSpPr>
              <a:spLocks noChangeShapeType="1"/>
            </p:cNvSpPr>
            <p:nvPr/>
          </p:nvSpPr>
          <p:spPr bwMode="auto">
            <a:xfrm flipV="1">
              <a:off x="1927" y="2727"/>
              <a:ext cx="250" cy="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65" name="Line 43"/>
            <p:cNvSpPr>
              <a:spLocks noChangeShapeType="1"/>
            </p:cNvSpPr>
            <p:nvPr/>
          </p:nvSpPr>
          <p:spPr bwMode="auto">
            <a:xfrm>
              <a:off x="839" y="2727"/>
              <a:ext cx="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sp>
          <p:nvSpPr>
            <p:cNvPr id="52266" name="Line 44"/>
            <p:cNvSpPr>
              <a:spLocks noChangeShapeType="1"/>
            </p:cNvSpPr>
            <p:nvPr/>
          </p:nvSpPr>
          <p:spPr bwMode="auto">
            <a:xfrm>
              <a:off x="2064" y="2727"/>
              <a:ext cx="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fontAlgn="auto">
                <a:spcBef>
                  <a:spcPts val="0"/>
                </a:spcBef>
                <a:spcAft>
                  <a:spcPts val="0"/>
                </a:spcAft>
              </a:pPr>
              <a:endParaRPr lang="zh-CN" altLang="en-US" sz="1800" b="0">
                <a:solidFill>
                  <a:prstClr val="black"/>
                </a:solidFill>
                <a:latin typeface="Calibri"/>
                <a:ea typeface="宋体"/>
              </a:endParaRPr>
            </a:p>
          </p:txBody>
        </p:sp>
      </p:grpSp>
      <p:sp>
        <p:nvSpPr>
          <p:cNvPr id="207917" name="Text Box 45"/>
          <p:cNvSpPr txBox="1">
            <a:spLocks noChangeArrowheads="1"/>
          </p:cNvSpPr>
          <p:nvPr/>
        </p:nvSpPr>
        <p:spPr bwMode="auto">
          <a:xfrm>
            <a:off x="4356100" y="2168525"/>
            <a:ext cx="3887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lang="zh-CN" altLang="en-US"/>
              <a:t>解：相当于一个线圈</a:t>
            </a:r>
          </a:p>
        </p:txBody>
      </p:sp>
      <p:graphicFrame>
        <p:nvGraphicFramePr>
          <p:cNvPr id="207918" name="Object 46"/>
          <p:cNvGraphicFramePr>
            <a:graphicFrameLocks noGrp="1" noChangeAspect="1"/>
          </p:cNvGraphicFramePr>
          <p:nvPr>
            <p:ph sz="quarter" idx="2"/>
          </p:nvPr>
        </p:nvGraphicFramePr>
        <p:xfrm>
          <a:off x="5364163" y="3249613"/>
          <a:ext cx="1836737" cy="466725"/>
        </p:xfrm>
        <a:graphic>
          <a:graphicData uri="http://schemas.openxmlformats.org/presentationml/2006/ole">
            <mc:AlternateContent xmlns:mc="http://schemas.openxmlformats.org/markup-compatibility/2006">
              <mc:Choice xmlns:v="urn:schemas-microsoft-com:vml" Requires="v">
                <p:oleObj spid="_x0000_s88191" name="公式" r:id="rId15" imgW="698197" imgH="177723" progId="Equation.3">
                  <p:embed/>
                </p:oleObj>
              </mc:Choice>
              <mc:Fallback>
                <p:oleObj name="公式" r:id="rId15" imgW="698197" imgH="177723" progId="Equation.3">
                  <p:embed/>
                  <p:pic>
                    <p:nvPicPr>
                      <p:cNvPr id="0" name="Picture 19"/>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4163" y="3249613"/>
                        <a:ext cx="18367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1588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7917"/>
                                        </p:tgtEl>
                                        <p:attrNameLst>
                                          <p:attrName>style.visibility</p:attrName>
                                        </p:attrNameLst>
                                      </p:cBhvr>
                                      <p:to>
                                        <p:strVal val="visible"/>
                                      </p:to>
                                    </p:set>
                                    <p:anim calcmode="lin" valueType="num">
                                      <p:cBhvr additive="base">
                                        <p:cTn id="12" dur="500" fill="hold"/>
                                        <p:tgtEl>
                                          <p:spTgt spid="207917"/>
                                        </p:tgtEl>
                                        <p:attrNameLst>
                                          <p:attrName>ppt_x</p:attrName>
                                        </p:attrNameLst>
                                      </p:cBhvr>
                                      <p:tavLst>
                                        <p:tav tm="0">
                                          <p:val>
                                            <p:strVal val="#ppt_x"/>
                                          </p:val>
                                        </p:tav>
                                        <p:tav tm="100000">
                                          <p:val>
                                            <p:strVal val="#ppt_x"/>
                                          </p:val>
                                        </p:tav>
                                      </p:tavLst>
                                    </p:anim>
                                    <p:anim calcmode="lin" valueType="num">
                                      <p:cBhvr additive="base">
                                        <p:cTn id="13" dur="500" fill="hold"/>
                                        <p:tgtEl>
                                          <p:spTgt spid="20791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07918"/>
                                        </p:tgtEl>
                                        <p:attrNameLst>
                                          <p:attrName>style.visibility</p:attrName>
                                        </p:attrNameLst>
                                      </p:cBhvr>
                                      <p:to>
                                        <p:strVal val="visible"/>
                                      </p:to>
                                    </p:set>
                                    <p:animEffect transition="in" filter="diamond(in)">
                                      <p:cBhvr>
                                        <p:cTn id="18" dur="2000"/>
                                        <p:tgtEl>
                                          <p:spTgt spid="207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428604"/>
            <a:ext cx="8625803" cy="2492990"/>
          </a:xfrm>
          <a:prstGeom prst="rect">
            <a:avLst/>
          </a:prstGeom>
          <a:noFill/>
        </p:spPr>
        <p:txBody>
          <a:bodyPr wrap="square" rtlCol="0">
            <a:spAutoFit/>
          </a:bodyPr>
          <a:lstStyle/>
          <a:p>
            <a:pPr algn="just">
              <a:lnSpc>
                <a:spcPct val="150000"/>
              </a:lnSpc>
            </a:pPr>
            <a:r>
              <a:rPr lang="en-US" altLang="zh-CN" sz="2400" dirty="0" smtClean="0">
                <a:latin typeface="Times New Roman" panose="02020603050405020304" pitchFamily="18" charset="0"/>
                <a:cs typeface="Times New Roman" panose="02020603050405020304" pitchFamily="18" charset="0"/>
              </a:rPr>
              <a:t>10.19 </a:t>
            </a:r>
            <a:r>
              <a:rPr lang="en-US" altLang="zh-CN" sz="2400" dirty="0" smtClean="0"/>
              <a:t> </a:t>
            </a:r>
            <a:r>
              <a:rPr lang="zh-CN" altLang="en-US" sz="2400" dirty="0" smtClean="0"/>
              <a:t>两个平面线圈，圆心重合地放在一起，但轴线正交，二者的自感系数分别为</a:t>
            </a:r>
            <a:r>
              <a:rPr lang="en-US" altLang="zh-CN" sz="2400" dirty="0" smtClean="0"/>
              <a:t>L1</a:t>
            </a:r>
            <a:r>
              <a:rPr lang="zh-CN" altLang="en-US" sz="2400" dirty="0" smtClean="0"/>
              <a:t>和</a:t>
            </a:r>
            <a:r>
              <a:rPr lang="en-US" altLang="zh-CN" sz="2400" dirty="0" smtClean="0"/>
              <a:t>L2</a:t>
            </a:r>
            <a:r>
              <a:rPr lang="zh-CN" altLang="en-US" sz="2400" dirty="0" smtClean="0"/>
              <a:t>，以</a:t>
            </a:r>
            <a:r>
              <a:rPr lang="en-US" altLang="zh-CN" sz="2400" dirty="0" smtClean="0"/>
              <a:t>L</a:t>
            </a:r>
            <a:r>
              <a:rPr lang="zh-CN" altLang="en-US" sz="2400" dirty="0" smtClean="0"/>
              <a:t>表示二者相连接时的等效自感，证明：</a:t>
            </a:r>
            <a:r>
              <a:rPr lang="en-US" altLang="zh-CN" sz="2400" dirty="0" smtClean="0"/>
              <a:t>1</a:t>
            </a:r>
            <a:r>
              <a:rPr lang="zh-CN" altLang="en-US" sz="2400" dirty="0" smtClean="0"/>
              <a:t>）两线圈串联时，</a:t>
            </a:r>
            <a:endParaRPr lang="en-US" altLang="zh-CN" sz="2400" dirty="0" smtClean="0"/>
          </a:p>
          <a:p>
            <a:pPr algn="just">
              <a:lnSpc>
                <a:spcPct val="150000"/>
              </a:lnSpc>
            </a:pPr>
            <a:r>
              <a:rPr lang="en-US" altLang="zh-CN" sz="800" dirty="0"/>
              <a:t> </a:t>
            </a:r>
            <a:r>
              <a:rPr lang="en-US" altLang="zh-CN" sz="800" dirty="0" smtClean="0"/>
              <a:t>           </a:t>
            </a:r>
          </a:p>
          <a:p>
            <a:pPr algn="just">
              <a:lnSpc>
                <a:spcPct val="150000"/>
              </a:lnSpc>
            </a:pPr>
            <a:r>
              <a:rPr lang="en-US" altLang="zh-CN" sz="2400" dirty="0"/>
              <a:t> </a:t>
            </a:r>
            <a:r>
              <a:rPr lang="en-US" altLang="zh-CN" sz="2400" dirty="0" smtClean="0"/>
              <a:t>            2</a:t>
            </a:r>
            <a:r>
              <a:rPr lang="zh-CN" altLang="en-US" sz="2400" dirty="0" smtClean="0"/>
              <a:t>）两线圈并联时，</a:t>
            </a:r>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659165810"/>
              </p:ext>
            </p:extLst>
          </p:nvPr>
        </p:nvGraphicFramePr>
        <p:xfrm>
          <a:off x="4429124" y="1643050"/>
          <a:ext cx="1368152" cy="457508"/>
        </p:xfrm>
        <a:graphic>
          <a:graphicData uri="http://schemas.openxmlformats.org/presentationml/2006/ole">
            <mc:AlternateContent xmlns:mc="http://schemas.openxmlformats.org/markup-compatibility/2006">
              <mc:Choice xmlns:v="urn:schemas-microsoft-com:vml" Requires="v">
                <p:oleObj spid="_x0000_s117822" name="Equation" r:id="rId3" imgW="685800" imgH="228600" progId="Equation.DSMT4">
                  <p:embed/>
                </p:oleObj>
              </mc:Choice>
              <mc:Fallback>
                <p:oleObj name="Equation" r:id="rId3" imgW="6858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4" y="1643050"/>
                        <a:ext cx="1368152" cy="457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92529679"/>
              </p:ext>
            </p:extLst>
          </p:nvPr>
        </p:nvGraphicFramePr>
        <p:xfrm>
          <a:off x="3929058" y="2285992"/>
          <a:ext cx="1608633" cy="899076"/>
        </p:xfrm>
        <a:graphic>
          <a:graphicData uri="http://schemas.openxmlformats.org/presentationml/2006/ole">
            <mc:AlternateContent xmlns:mc="http://schemas.openxmlformats.org/markup-compatibility/2006">
              <mc:Choice xmlns:v="urn:schemas-microsoft-com:vml" Requires="v">
                <p:oleObj spid="_x0000_s117823" name="Equation" r:id="rId5" imgW="774360" imgH="431640" progId="Equation.DSMT4">
                  <p:embed/>
                </p:oleObj>
              </mc:Choice>
              <mc:Fallback>
                <p:oleObj name="Equation" r:id="rId5" imgW="77436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58" y="2285992"/>
                        <a:ext cx="1608633" cy="8990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14282" y="3214686"/>
            <a:ext cx="4567020" cy="461665"/>
          </a:xfrm>
          <a:prstGeom prst="rect">
            <a:avLst/>
          </a:prstGeom>
          <a:noFill/>
        </p:spPr>
        <p:txBody>
          <a:bodyPr wrap="square" rtlCol="0">
            <a:spAutoFit/>
          </a:bodyPr>
          <a:lstStyle/>
          <a:p>
            <a:r>
              <a:rPr lang="zh-CN" altLang="en-US" sz="2400" dirty="0" smtClean="0"/>
              <a:t>证明：</a:t>
            </a:r>
            <a:r>
              <a:rPr lang="en-US" altLang="zh-CN" sz="2400" dirty="0" smtClean="0"/>
              <a:t>1</a:t>
            </a:r>
            <a:r>
              <a:rPr lang="zh-CN" altLang="en-US" sz="2400" dirty="0" smtClean="0"/>
              <a:t>）</a:t>
            </a:r>
            <a:r>
              <a:rPr lang="zh-CN" altLang="en-US" sz="2400" dirty="0"/>
              <a:t>两线圈串联</a:t>
            </a:r>
            <a:r>
              <a:rPr lang="zh-CN" altLang="en-US" sz="2400" dirty="0" smtClean="0"/>
              <a:t>时</a:t>
            </a:r>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3309039124"/>
              </p:ext>
            </p:extLst>
          </p:nvPr>
        </p:nvGraphicFramePr>
        <p:xfrm>
          <a:off x="1643042" y="3857628"/>
          <a:ext cx="3192355" cy="576064"/>
        </p:xfrm>
        <a:graphic>
          <a:graphicData uri="http://schemas.openxmlformats.org/presentationml/2006/ole">
            <mc:AlternateContent xmlns:mc="http://schemas.openxmlformats.org/markup-compatibility/2006">
              <mc:Choice xmlns:v="urn:schemas-microsoft-com:vml" Requires="v">
                <p:oleObj spid="_x0000_s117824" name="Equation" r:id="rId7" imgW="1269720" imgH="228600" progId="Equation.DSMT4">
                  <p:embed/>
                </p:oleObj>
              </mc:Choice>
              <mc:Fallback>
                <p:oleObj name="Equation" r:id="rId7" imgW="126972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3042" y="3857628"/>
                        <a:ext cx="3192355"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08771016"/>
              </p:ext>
            </p:extLst>
          </p:nvPr>
        </p:nvGraphicFramePr>
        <p:xfrm>
          <a:off x="1500166" y="4572008"/>
          <a:ext cx="4759896" cy="799495"/>
        </p:xfrm>
        <a:graphic>
          <a:graphicData uri="http://schemas.openxmlformats.org/presentationml/2006/ole">
            <mc:AlternateContent xmlns:mc="http://schemas.openxmlformats.org/markup-compatibility/2006">
              <mc:Choice xmlns:v="urn:schemas-microsoft-com:vml" Requires="v">
                <p:oleObj spid="_x0000_s117825" name="Equation" r:id="rId9" imgW="2349360" imgH="393480" progId="Equation.DSMT4">
                  <p:embed/>
                </p:oleObj>
              </mc:Choice>
              <mc:Fallback>
                <p:oleObj name="Equation" r:id="rId9" imgW="2349360" imgH="393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166" y="4572008"/>
                        <a:ext cx="4759896" cy="799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674766669"/>
              </p:ext>
            </p:extLst>
          </p:nvPr>
        </p:nvGraphicFramePr>
        <p:xfrm>
          <a:off x="6429388" y="4143380"/>
          <a:ext cx="1722438" cy="457200"/>
        </p:xfrm>
        <a:graphic>
          <a:graphicData uri="http://schemas.openxmlformats.org/presentationml/2006/ole">
            <mc:AlternateContent xmlns:mc="http://schemas.openxmlformats.org/markup-compatibility/2006">
              <mc:Choice xmlns:v="urn:schemas-microsoft-com:vml" Requires="v">
                <p:oleObj spid="_x0000_s117826" name="Equation" r:id="rId11" imgW="863280" imgH="228600" progId="Equation.DSMT4">
                  <p:embed/>
                </p:oleObj>
              </mc:Choice>
              <mc:Fallback>
                <p:oleObj name="Equation" r:id="rId11" imgW="86328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9388" y="4143380"/>
                        <a:ext cx="17224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7761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049" y="932660"/>
            <a:ext cx="8783437" cy="1938992"/>
          </a:xfrm>
          <a:prstGeom prst="rect">
            <a:avLst/>
          </a:prstGeom>
          <a:noFill/>
        </p:spPr>
        <p:txBody>
          <a:bodyPr wrap="square" rtlCol="0">
            <a:spAutoFit/>
          </a:bodyPr>
          <a:lstStyle/>
          <a:p>
            <a:pPr algn="just">
              <a:lnSpc>
                <a:spcPct val="150000"/>
              </a:lnSpc>
            </a:pPr>
            <a:r>
              <a:rPr lang="zh-CN" altLang="en-US" sz="2000" dirty="0" smtClean="0"/>
              <a:t>并联：一</a:t>
            </a:r>
            <a:r>
              <a:rPr lang="zh-CN" altLang="en-US" sz="2000" dirty="0"/>
              <a:t>个电源给另一个电源充电，直至两个电源电压相等为止</a:t>
            </a:r>
            <a:r>
              <a:rPr lang="en-US" altLang="zh-CN" sz="2000" dirty="0"/>
              <a:t>,</a:t>
            </a:r>
            <a:r>
              <a:rPr lang="zh-CN" altLang="en-US" sz="2000" dirty="0"/>
              <a:t>电压高的那个产生过放电而损坏，电压低的那个可能因为多充电而损坏。以上说的是电池的情况</a:t>
            </a:r>
            <a:r>
              <a:rPr lang="zh-CN" altLang="en-US" sz="2000" dirty="0" smtClean="0"/>
              <a:t>。如果</a:t>
            </a:r>
            <a:r>
              <a:rPr lang="zh-CN" altLang="en-US" sz="2000" dirty="0"/>
              <a:t>两个电源是两个变压器的次级输出端，那么这两个变压器都可能被烧毁。</a:t>
            </a:r>
          </a:p>
        </p:txBody>
      </p:sp>
      <p:sp>
        <p:nvSpPr>
          <p:cNvPr id="3" name="矩形 2"/>
          <p:cNvSpPr/>
          <p:nvPr/>
        </p:nvSpPr>
        <p:spPr>
          <a:xfrm>
            <a:off x="206936" y="428604"/>
            <a:ext cx="2488182" cy="461665"/>
          </a:xfrm>
          <a:prstGeom prst="rect">
            <a:avLst/>
          </a:prstGeom>
        </p:spPr>
        <p:txBody>
          <a:bodyPr wrap="none">
            <a:spAutoFit/>
          </a:bodyPr>
          <a:lstStyle/>
          <a:p>
            <a:r>
              <a:rPr lang="en-US" altLang="zh-CN" sz="2400" dirty="0" smtClean="0"/>
              <a:t>2</a:t>
            </a:r>
            <a:r>
              <a:rPr lang="zh-CN" altLang="en-US" sz="2400" dirty="0" smtClean="0"/>
              <a:t>）</a:t>
            </a:r>
            <a:r>
              <a:rPr lang="zh-CN" altLang="en-US" sz="2400" dirty="0"/>
              <a:t>两</a:t>
            </a:r>
            <a:r>
              <a:rPr lang="zh-CN" altLang="en-US" sz="2400" dirty="0" smtClean="0"/>
              <a:t>线圈并联</a:t>
            </a:r>
            <a:r>
              <a:rPr lang="zh-CN" altLang="en-US" sz="2400" dirty="0"/>
              <a:t>时</a:t>
            </a:r>
          </a:p>
        </p:txBody>
      </p:sp>
      <p:graphicFrame>
        <p:nvGraphicFramePr>
          <p:cNvPr id="4" name="对象 3"/>
          <p:cNvGraphicFramePr>
            <a:graphicFrameLocks noChangeAspect="1"/>
          </p:cNvGraphicFramePr>
          <p:nvPr>
            <p:extLst>
              <p:ext uri="{D42A27DB-BD31-4B8C-83A1-F6EECF244321}">
                <p14:modId xmlns:p14="http://schemas.microsoft.com/office/powerpoint/2010/main" val="362403135"/>
              </p:ext>
            </p:extLst>
          </p:nvPr>
        </p:nvGraphicFramePr>
        <p:xfrm>
          <a:off x="827584" y="2948884"/>
          <a:ext cx="3190875" cy="576263"/>
        </p:xfrm>
        <a:graphic>
          <a:graphicData uri="http://schemas.openxmlformats.org/presentationml/2006/ole">
            <mc:AlternateContent xmlns:mc="http://schemas.openxmlformats.org/markup-compatibility/2006">
              <mc:Choice xmlns:v="urn:schemas-microsoft-com:vml" Requires="v">
                <p:oleObj spid="_x0000_s118822" name="Equation" r:id="rId3" imgW="1269720" imgH="228600" progId="Equation.DSMT4">
                  <p:embed/>
                </p:oleObj>
              </mc:Choice>
              <mc:Fallback>
                <p:oleObj name="Equation" r:id="rId3" imgW="126972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948884"/>
                        <a:ext cx="31908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62362024"/>
              </p:ext>
            </p:extLst>
          </p:nvPr>
        </p:nvGraphicFramePr>
        <p:xfrm>
          <a:off x="827584" y="3668964"/>
          <a:ext cx="4699174" cy="936104"/>
        </p:xfrm>
        <a:graphic>
          <a:graphicData uri="http://schemas.openxmlformats.org/presentationml/2006/ole">
            <mc:AlternateContent xmlns:mc="http://schemas.openxmlformats.org/markup-compatibility/2006">
              <mc:Choice xmlns:v="urn:schemas-microsoft-com:vml" Requires="v">
                <p:oleObj spid="_x0000_s118823" name="Equation" r:id="rId5" imgW="2171520" imgH="431640" progId="Equation.DSMT4">
                  <p:embed/>
                </p:oleObj>
              </mc:Choice>
              <mc:Fallback>
                <p:oleObj name="Equation" r:id="rId5" imgW="217152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3668964"/>
                        <a:ext cx="4699174"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50249435"/>
              </p:ext>
            </p:extLst>
          </p:nvPr>
        </p:nvGraphicFramePr>
        <p:xfrm>
          <a:off x="6012160" y="3236916"/>
          <a:ext cx="1976437" cy="898525"/>
        </p:xfrm>
        <a:graphic>
          <a:graphicData uri="http://schemas.openxmlformats.org/presentationml/2006/ole">
            <mc:AlternateContent xmlns:mc="http://schemas.openxmlformats.org/markup-compatibility/2006">
              <mc:Choice xmlns:v="urn:schemas-microsoft-com:vml" Requires="v">
                <p:oleObj spid="_x0000_s118824" name="Equation" r:id="rId7" imgW="952200" imgH="431640" progId="Equation.DSMT4">
                  <p:embed/>
                </p:oleObj>
              </mc:Choice>
              <mc:Fallback>
                <p:oleObj name="Equation" r:id="rId7" imgW="952200" imgH="4316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160" y="3236916"/>
                        <a:ext cx="197643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43780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16"/>
          <p:cNvSpPr>
            <a:spLocks noChangeArrowheads="1"/>
          </p:cNvSpPr>
          <p:nvPr/>
        </p:nvSpPr>
        <p:spPr bwMode="auto">
          <a:xfrm>
            <a:off x="243719" y="1268760"/>
            <a:ext cx="86423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2400" dirty="0">
                <a:solidFill>
                  <a:srgbClr val="1F497D"/>
                </a:solidFill>
              </a:rPr>
              <a:t>磁场</a:t>
            </a:r>
            <a:r>
              <a:rPr lang="zh-CN" altLang="en-US" sz="2400" dirty="0">
                <a:solidFill>
                  <a:srgbClr val="000000"/>
                </a:solidFill>
              </a:rPr>
              <a:t>和电场一样，也具有能量。</a:t>
            </a:r>
            <a:r>
              <a:rPr lang="zh-CN" altLang="en-US" sz="2400" dirty="0">
                <a:solidFill>
                  <a:srgbClr val="1F497D"/>
                </a:solidFill>
              </a:rPr>
              <a:t>电容器中储存的电能定域在极板间的电场中</a:t>
            </a:r>
            <a:r>
              <a:rPr lang="zh-CN" altLang="en-US" sz="2400" dirty="0" smtClean="0">
                <a:solidFill>
                  <a:srgbClr val="1F497D"/>
                </a:solidFill>
              </a:rPr>
              <a:t>。</a:t>
            </a:r>
            <a:endParaRPr lang="zh-CN" altLang="en-US" sz="3200" dirty="0">
              <a:solidFill>
                <a:srgbClr val="000000"/>
              </a:solidFill>
            </a:endParaRPr>
          </a:p>
        </p:txBody>
      </p:sp>
      <p:grpSp>
        <p:nvGrpSpPr>
          <p:cNvPr id="53253" name="组合 18"/>
          <p:cNvGrpSpPr>
            <a:grpSpLocks/>
          </p:cNvGrpSpPr>
          <p:nvPr/>
        </p:nvGrpSpPr>
        <p:grpSpPr bwMode="auto">
          <a:xfrm>
            <a:off x="1188368" y="2409090"/>
            <a:ext cx="3455863" cy="817563"/>
            <a:chOff x="1979613" y="3644900"/>
            <a:chExt cx="4176712" cy="1249363"/>
          </a:xfrm>
        </p:grpSpPr>
        <p:sp>
          <p:nvSpPr>
            <p:cNvPr id="53257" name="Line 8"/>
            <p:cNvSpPr>
              <a:spLocks noChangeShapeType="1"/>
            </p:cNvSpPr>
            <p:nvPr/>
          </p:nvSpPr>
          <p:spPr bwMode="auto">
            <a:xfrm>
              <a:off x="3924300" y="3644900"/>
              <a:ext cx="0" cy="8651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53258" name="Line 9"/>
            <p:cNvSpPr>
              <a:spLocks noChangeShapeType="1"/>
            </p:cNvSpPr>
            <p:nvPr/>
          </p:nvSpPr>
          <p:spPr bwMode="auto">
            <a:xfrm>
              <a:off x="4211638" y="3644900"/>
              <a:ext cx="0" cy="865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53259" name="Line 10"/>
            <p:cNvSpPr>
              <a:spLocks noChangeShapeType="1"/>
            </p:cNvSpPr>
            <p:nvPr/>
          </p:nvSpPr>
          <p:spPr bwMode="auto">
            <a:xfrm flipH="1">
              <a:off x="1979613" y="4076700"/>
              <a:ext cx="1944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53260" name="Line 11"/>
            <p:cNvSpPr>
              <a:spLocks noChangeShapeType="1"/>
            </p:cNvSpPr>
            <p:nvPr/>
          </p:nvSpPr>
          <p:spPr bwMode="auto">
            <a:xfrm flipH="1">
              <a:off x="4211638" y="4076700"/>
              <a:ext cx="1944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53261" name="Line 12"/>
            <p:cNvSpPr>
              <a:spLocks noChangeShapeType="1"/>
            </p:cNvSpPr>
            <p:nvPr/>
          </p:nvSpPr>
          <p:spPr bwMode="auto">
            <a:xfrm>
              <a:off x="3492500" y="3789363"/>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53262" name="Line 13"/>
            <p:cNvSpPr>
              <a:spLocks noChangeShapeType="1"/>
            </p:cNvSpPr>
            <p:nvPr/>
          </p:nvSpPr>
          <p:spPr bwMode="auto">
            <a:xfrm>
              <a:off x="4356100" y="3789363"/>
              <a:ext cx="28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53263" name="Line 14"/>
            <p:cNvSpPr>
              <a:spLocks noChangeShapeType="1"/>
            </p:cNvSpPr>
            <p:nvPr/>
          </p:nvSpPr>
          <p:spPr bwMode="auto">
            <a:xfrm>
              <a:off x="3635375" y="3644900"/>
              <a:ext cx="0" cy="288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lang="zh-CN" altLang="en-US" sz="1800" b="0">
                <a:solidFill>
                  <a:prstClr val="black"/>
                </a:solidFill>
                <a:latin typeface="Calibri"/>
                <a:ea typeface="宋体"/>
              </a:endParaRPr>
            </a:p>
          </p:txBody>
        </p:sp>
        <p:sp>
          <p:nvSpPr>
            <p:cNvPr id="53264" name="Rectangle 17"/>
            <p:cNvSpPr>
              <a:spLocks noChangeArrowheads="1"/>
            </p:cNvSpPr>
            <p:nvPr/>
          </p:nvSpPr>
          <p:spPr bwMode="auto">
            <a:xfrm>
              <a:off x="3492500" y="4437063"/>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solidFill>
                    <a:srgbClr val="FF0000"/>
                  </a:solidFill>
                </a:rPr>
                <a:t>Q</a:t>
              </a:r>
            </a:p>
          </p:txBody>
        </p:sp>
        <p:sp>
          <p:nvSpPr>
            <p:cNvPr id="53265" name="Rectangle 18"/>
            <p:cNvSpPr>
              <a:spLocks noChangeArrowheads="1"/>
            </p:cNvSpPr>
            <p:nvPr/>
          </p:nvSpPr>
          <p:spPr bwMode="auto">
            <a:xfrm>
              <a:off x="4140200" y="4437063"/>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en-US" altLang="zh-CN"/>
                <a:t>- Q</a:t>
              </a:r>
            </a:p>
          </p:txBody>
        </p:sp>
      </p:grpSp>
      <p:graphicFrame>
        <p:nvGraphicFramePr>
          <p:cNvPr id="53250" name="Object 19"/>
          <p:cNvGraphicFramePr>
            <a:graphicFrameLocks noChangeAspect="1"/>
          </p:cNvGraphicFramePr>
          <p:nvPr>
            <p:extLst>
              <p:ext uri="{D42A27DB-BD31-4B8C-83A1-F6EECF244321}">
                <p14:modId xmlns:p14="http://schemas.microsoft.com/office/powerpoint/2010/main" val="2043728222"/>
              </p:ext>
            </p:extLst>
          </p:nvPr>
        </p:nvGraphicFramePr>
        <p:xfrm>
          <a:off x="5004048" y="2407136"/>
          <a:ext cx="1657350" cy="669925"/>
        </p:xfrm>
        <a:graphic>
          <a:graphicData uri="http://schemas.openxmlformats.org/presentationml/2006/ole">
            <mc:AlternateContent xmlns:mc="http://schemas.openxmlformats.org/markup-compatibility/2006">
              <mc:Choice xmlns:v="urn:schemas-microsoft-com:vml" Requires="v">
                <p:oleObj spid="_x0000_s89103" name="公式" r:id="rId3" imgW="596900" imgH="241300" progId="Equation.3">
                  <p:embed/>
                </p:oleObj>
              </mc:Choice>
              <mc:Fallback>
                <p:oleObj name="公式" r:id="rId3" imgW="596900" imgH="2413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407136"/>
                        <a:ext cx="165735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4" name="TextBox 20"/>
          <p:cNvSpPr txBox="1">
            <a:spLocks noChangeArrowheads="1"/>
          </p:cNvSpPr>
          <p:nvPr/>
        </p:nvSpPr>
        <p:spPr bwMode="auto">
          <a:xfrm>
            <a:off x="2771774" y="404664"/>
            <a:ext cx="3744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en-US" altLang="zh-CN" sz="3200" dirty="0">
                <a:solidFill>
                  <a:prstClr val="black"/>
                </a:solidFill>
                <a:ea typeface="楷体_GB2312" pitchFamily="49" charset="-122"/>
              </a:rPr>
              <a:t>§ </a:t>
            </a:r>
            <a:r>
              <a:rPr lang="en-US" altLang="zh-CN" sz="3200" dirty="0">
                <a:solidFill>
                  <a:prstClr val="black"/>
                </a:solidFill>
              </a:rPr>
              <a:t>5  </a:t>
            </a:r>
            <a:r>
              <a:rPr lang="zh-CN" altLang="en-US" sz="3200" dirty="0">
                <a:solidFill>
                  <a:prstClr val="black"/>
                </a:solidFill>
                <a:latin typeface="宋体" pitchFamily="2" charset="-122"/>
              </a:rPr>
              <a:t>磁场的能量</a:t>
            </a:r>
            <a:endParaRPr lang="zh-CN" altLang="en-US" sz="3200" dirty="0"/>
          </a:p>
        </p:txBody>
      </p:sp>
      <p:pic>
        <p:nvPicPr>
          <p:cNvPr id="53256" name="Picture 4" descr="C:\My Documents\11.jpg"/>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124375" y="4653136"/>
            <a:ext cx="2881039" cy="1864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15169" y="3717032"/>
            <a:ext cx="8713662" cy="830997"/>
          </a:xfrm>
          <a:prstGeom prst="rect">
            <a:avLst/>
          </a:prstGeom>
        </p:spPr>
        <p:txBody>
          <a:bodyPr wrap="square">
            <a:spAutoFit/>
          </a:bodyPr>
          <a:lstStyle/>
          <a:p>
            <a:pPr algn="just" fontAlgn="auto">
              <a:spcBef>
                <a:spcPts val="0"/>
              </a:spcBef>
              <a:spcAft>
                <a:spcPts val="0"/>
              </a:spcAft>
              <a:defRPr/>
            </a:pPr>
            <a:r>
              <a:rPr lang="zh-CN" altLang="en-US" sz="2400" b="0" kern="0" dirty="0">
                <a:solidFill>
                  <a:srgbClr val="000000"/>
                </a:solidFill>
                <a:effectLst>
                  <a:outerShdw blurRad="38100" dist="38100" dir="2700000" algn="tl">
                    <a:srgbClr val="C0C0C0"/>
                  </a:outerShdw>
                </a:effectLst>
                <a:latin typeface="Calibri"/>
                <a:ea typeface="宋体"/>
              </a:rPr>
              <a:t>同样，线圈储存的</a:t>
            </a:r>
            <a:r>
              <a:rPr lang="zh-CN" altLang="en-US" sz="2400" b="0" kern="0" dirty="0">
                <a:solidFill>
                  <a:srgbClr val="1F497D"/>
                </a:solidFill>
                <a:effectLst>
                  <a:outerShdw blurRad="38100" dist="38100" dir="2700000" algn="tl">
                    <a:srgbClr val="C0C0C0"/>
                  </a:outerShdw>
                </a:effectLst>
                <a:latin typeface="Calibri"/>
                <a:ea typeface="宋体"/>
              </a:rPr>
              <a:t>磁能定域在磁场中。</a:t>
            </a:r>
            <a:r>
              <a:rPr lang="zh-CN" altLang="en-US" sz="2400" b="0" kern="0" dirty="0">
                <a:solidFill>
                  <a:srgbClr val="000000"/>
                </a:solidFill>
                <a:effectLst>
                  <a:outerShdw blurRad="38100" dist="38100" dir="2700000" algn="tl">
                    <a:srgbClr val="C0C0C0"/>
                  </a:outerShdw>
                </a:effectLst>
                <a:latin typeface="Calibri"/>
                <a:ea typeface="宋体"/>
              </a:rPr>
              <a:t>线圈所储存的</a:t>
            </a:r>
            <a:r>
              <a:rPr lang="zh-CN" altLang="en-US" sz="2400" b="0" kern="0" dirty="0">
                <a:solidFill>
                  <a:srgbClr val="FF0000"/>
                </a:solidFill>
                <a:effectLst>
                  <a:outerShdw blurRad="38100" dist="38100" dir="2700000" algn="tl">
                    <a:srgbClr val="C0C0C0"/>
                  </a:outerShdw>
                </a:effectLst>
                <a:latin typeface="Calibri"/>
                <a:ea typeface="宋体"/>
              </a:rPr>
              <a:t>磁能</a:t>
            </a:r>
            <a:r>
              <a:rPr lang="zh-CN" altLang="en-US" sz="2400" b="0" kern="0" dirty="0">
                <a:solidFill>
                  <a:srgbClr val="000000"/>
                </a:solidFill>
                <a:effectLst>
                  <a:outerShdw blurRad="38100" dist="38100" dir="2700000" algn="tl">
                    <a:srgbClr val="C0C0C0"/>
                  </a:outerShdw>
                </a:effectLst>
                <a:latin typeface="Calibri"/>
                <a:ea typeface="宋体"/>
              </a:rPr>
              <a:t>等于在建立磁场的过程中，</a:t>
            </a:r>
            <a:r>
              <a:rPr lang="zh-CN" altLang="en-US" sz="2400" b="0" kern="0" dirty="0">
                <a:solidFill>
                  <a:srgbClr val="0000FF"/>
                </a:solidFill>
                <a:effectLst>
                  <a:outerShdw blurRad="38100" dist="38100" dir="2700000" algn="tl">
                    <a:srgbClr val="C0C0C0"/>
                  </a:outerShdw>
                </a:effectLst>
                <a:latin typeface="Calibri"/>
                <a:ea typeface="宋体"/>
              </a:rPr>
              <a:t>电源反抗</a:t>
            </a:r>
            <a:r>
              <a:rPr lang="zh-CN" altLang="en-US" sz="2400" b="0" kern="0" dirty="0">
                <a:solidFill>
                  <a:srgbClr val="FF0000"/>
                </a:solidFill>
                <a:effectLst>
                  <a:outerShdw blurRad="38100" dist="38100" dir="2700000" algn="tl">
                    <a:srgbClr val="C0C0C0"/>
                  </a:outerShdw>
                </a:effectLst>
                <a:latin typeface="Calibri"/>
                <a:ea typeface="宋体"/>
              </a:rPr>
              <a:t>自感电动势</a:t>
            </a:r>
            <a:r>
              <a:rPr lang="zh-CN" altLang="en-US" sz="2400" b="0" kern="0" dirty="0">
                <a:solidFill>
                  <a:srgbClr val="000000"/>
                </a:solidFill>
                <a:effectLst>
                  <a:outerShdw blurRad="38100" dist="38100" dir="2700000" algn="tl">
                    <a:srgbClr val="C0C0C0"/>
                  </a:outerShdw>
                </a:effectLst>
                <a:latin typeface="Calibri"/>
                <a:ea typeface="宋体"/>
              </a:rPr>
              <a:t>所做的功。</a:t>
            </a:r>
            <a:endParaRPr lang="zh-CN" altLang="en-US" sz="2400" b="0" dirty="0">
              <a:solidFill>
                <a:prstClr val="black"/>
              </a:solidFill>
              <a:latin typeface="Calibri"/>
              <a:ea typeface="宋体"/>
            </a:endParaRPr>
          </a:p>
        </p:txBody>
      </p:sp>
    </p:spTree>
    <p:extLst>
      <p:ext uri="{BB962C8B-B14F-4D97-AF65-F5344CB8AC3E}">
        <p14:creationId xmlns:p14="http://schemas.microsoft.com/office/powerpoint/2010/main" val="1238880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792163" y="1628775"/>
            <a:ext cx="8351837" cy="647700"/>
          </a:xfrm>
        </p:spPr>
        <p:txBody>
          <a:bodyPr/>
          <a:lstStyle/>
          <a:p>
            <a:pPr algn="just" eaLnBrk="1" hangingPunct="1">
              <a:defRPr/>
            </a:pPr>
            <a:r>
              <a:rPr lang="zh-CN" altLang="en-US" smtClean="0">
                <a:solidFill>
                  <a:srgbClr val="000000"/>
                </a:solidFill>
              </a:rPr>
              <a:t>以 </a:t>
            </a:r>
            <a:r>
              <a:rPr lang="en-US" altLang="zh-CN" i="1" smtClean="0">
                <a:solidFill>
                  <a:srgbClr val="000000"/>
                </a:solidFill>
                <a:cs typeface="Times New Roman" pitchFamily="18" charset="0"/>
              </a:rPr>
              <a:t>RL </a:t>
            </a:r>
            <a:r>
              <a:rPr lang="zh-CN" altLang="en-US" smtClean="0">
                <a:solidFill>
                  <a:srgbClr val="000000"/>
                </a:solidFill>
                <a:cs typeface="Times New Roman" pitchFamily="18" charset="0"/>
              </a:rPr>
              <a:t>电路的</a:t>
            </a:r>
            <a:r>
              <a:rPr lang="zh-CN" altLang="en-US" smtClean="0">
                <a:solidFill>
                  <a:srgbClr val="0000FF"/>
                </a:solidFill>
                <a:cs typeface="Times New Roman" pitchFamily="18" charset="0"/>
              </a:rPr>
              <a:t>暂态过程</a:t>
            </a:r>
            <a:r>
              <a:rPr lang="zh-CN" altLang="en-US" smtClean="0">
                <a:solidFill>
                  <a:srgbClr val="000000"/>
                </a:solidFill>
                <a:cs typeface="Times New Roman" pitchFamily="18" charset="0"/>
              </a:rPr>
              <a:t>为例，</a:t>
            </a:r>
            <a:r>
              <a:rPr lang="zh-CN" altLang="en-US" smtClean="0">
                <a:solidFill>
                  <a:srgbClr val="0000FF"/>
                </a:solidFill>
                <a:cs typeface="Times New Roman" pitchFamily="18" charset="0"/>
              </a:rPr>
              <a:t>通电后</a:t>
            </a:r>
            <a:r>
              <a:rPr lang="zh-CN" altLang="en-US" smtClean="0">
                <a:solidFill>
                  <a:srgbClr val="000000"/>
                </a:solidFill>
                <a:cs typeface="Times New Roman" pitchFamily="18" charset="0"/>
              </a:rPr>
              <a:t>某时刻</a:t>
            </a:r>
            <a:endParaRPr lang="zh-CN" altLang="en-US" smtClean="0"/>
          </a:p>
        </p:txBody>
      </p:sp>
      <p:sp>
        <p:nvSpPr>
          <p:cNvPr id="54276" name="Rectangle 10"/>
          <p:cNvSpPr>
            <a:spLocks noChangeArrowheads="1"/>
          </p:cNvSpPr>
          <p:nvPr/>
        </p:nvSpPr>
        <p:spPr bwMode="auto">
          <a:xfrm>
            <a:off x="285750" y="428625"/>
            <a:ext cx="3989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3200"/>
              <a:t>一、磁能</a:t>
            </a:r>
          </a:p>
        </p:txBody>
      </p:sp>
      <p:sp>
        <p:nvSpPr>
          <p:cNvPr id="54277" name="Rectangle 12"/>
          <p:cNvSpPr>
            <a:spLocks noChangeArrowheads="1"/>
          </p:cNvSpPr>
          <p:nvPr/>
        </p:nvSpPr>
        <p:spPr bwMode="auto">
          <a:xfrm>
            <a:off x="395288" y="2420938"/>
            <a:ext cx="3671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20000"/>
              </a:spcBef>
              <a:spcAft>
                <a:spcPts val="0"/>
              </a:spcAft>
            </a:pPr>
            <a:r>
              <a:rPr lang="zh-CN" altLang="en-US" sz="3200">
                <a:solidFill>
                  <a:srgbClr val="000000"/>
                </a:solidFill>
                <a:cs typeface="Times New Roman" pitchFamily="18" charset="0"/>
              </a:rPr>
              <a:t>电流为 </a:t>
            </a:r>
            <a:r>
              <a:rPr lang="en-US" altLang="zh-CN" sz="3200">
                <a:solidFill>
                  <a:srgbClr val="000000"/>
                </a:solidFill>
                <a:cs typeface="Times New Roman" pitchFamily="18" charset="0"/>
              </a:rPr>
              <a:t>i</a:t>
            </a:r>
            <a:r>
              <a:rPr lang="zh-CN" altLang="en-US" sz="3200">
                <a:solidFill>
                  <a:srgbClr val="000000"/>
                </a:solidFill>
              </a:rPr>
              <a:t>，则有</a:t>
            </a:r>
          </a:p>
        </p:txBody>
      </p:sp>
      <p:graphicFrame>
        <p:nvGraphicFramePr>
          <p:cNvPr id="54274" name="Object 12"/>
          <p:cNvGraphicFramePr>
            <a:graphicFrameLocks noChangeAspect="1"/>
          </p:cNvGraphicFramePr>
          <p:nvPr/>
        </p:nvGraphicFramePr>
        <p:xfrm>
          <a:off x="1500188" y="3214688"/>
          <a:ext cx="6627812" cy="2257425"/>
        </p:xfrm>
        <a:graphic>
          <a:graphicData uri="http://schemas.openxmlformats.org/presentationml/2006/ole">
            <mc:AlternateContent xmlns:mc="http://schemas.openxmlformats.org/markup-compatibility/2006">
              <mc:Choice xmlns:v="urn:schemas-microsoft-com:vml" Requires="v">
                <p:oleObj spid="_x0000_s90127" name="公式" r:id="rId3" imgW="2387600" imgH="812800" progId="Equation.3">
                  <p:embed/>
                </p:oleObj>
              </mc:Choice>
              <mc:Fallback>
                <p:oleObj name="公式" r:id="rId3" imgW="2387600" imgH="8128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3214688"/>
                        <a:ext cx="6627812"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266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14313" y="1000125"/>
            <a:ext cx="8715375" cy="5113338"/>
          </a:xfrm>
        </p:spPr>
        <p:txBody>
          <a:bodyPr/>
          <a:lstStyle/>
          <a:p>
            <a:pPr eaLnBrk="1" hangingPunct="1">
              <a:lnSpc>
                <a:spcPct val="90000"/>
              </a:lnSpc>
              <a:buFontTx/>
              <a:buNone/>
              <a:defRPr/>
            </a:pPr>
            <a:r>
              <a:rPr lang="zh-CN" altLang="en-US" sz="2800" b="1" dirty="0" smtClean="0">
                <a:latin typeface="+mn-ea"/>
              </a:rPr>
              <a:t>感应电动势比感应电流更能反映电磁感应现象的本质。</a:t>
            </a:r>
          </a:p>
          <a:p>
            <a:pPr eaLnBrk="1" hangingPunct="1">
              <a:lnSpc>
                <a:spcPct val="90000"/>
              </a:lnSpc>
              <a:buFontTx/>
              <a:buNone/>
              <a:defRPr/>
            </a:pPr>
            <a:endParaRPr lang="zh-CN" altLang="en-US" sz="2800" b="1" dirty="0" smtClean="0">
              <a:latin typeface="+mn-ea"/>
            </a:endParaRPr>
          </a:p>
          <a:p>
            <a:pPr eaLnBrk="1" hangingPunct="1">
              <a:lnSpc>
                <a:spcPct val="120000"/>
              </a:lnSpc>
              <a:buFontTx/>
              <a:buNone/>
              <a:defRPr/>
            </a:pPr>
            <a:r>
              <a:rPr lang="en-US" altLang="zh-CN" sz="2800" b="1" dirty="0" smtClean="0">
                <a:latin typeface="Times New Roman" pitchFamily="18" charset="0"/>
                <a:cs typeface="Times New Roman" pitchFamily="18" charset="0"/>
              </a:rPr>
              <a:t>1.</a:t>
            </a:r>
            <a:r>
              <a:rPr lang="zh-CN" altLang="en-US" sz="2800" b="1" dirty="0" smtClean="0">
                <a:latin typeface="Times New Roman" pitchFamily="18" charset="0"/>
                <a:cs typeface="Times New Roman" pitchFamily="18" charset="0"/>
              </a:rPr>
              <a:t>回路不闭合时，也会发生电磁感应现象（导体切割磁力线运动），这时由于没有形成回路，并没有感应电流，但感应电动势仍然存在。</a:t>
            </a:r>
          </a:p>
          <a:p>
            <a:pPr eaLnBrk="1" hangingPunct="1">
              <a:lnSpc>
                <a:spcPct val="120000"/>
              </a:lnSpc>
              <a:buFontTx/>
              <a:buNone/>
              <a:defRPr/>
            </a:pPr>
            <a:r>
              <a:rPr lang="en-US" altLang="zh-CN" sz="2800" b="1" dirty="0" smtClean="0">
                <a:latin typeface="Times New Roman" pitchFamily="18" charset="0"/>
                <a:cs typeface="Times New Roman" pitchFamily="18" charset="0"/>
              </a:rPr>
              <a:t>2.</a:t>
            </a:r>
            <a:r>
              <a:rPr lang="zh-CN" altLang="en-US" sz="2800" b="1" dirty="0" smtClean="0">
                <a:latin typeface="Times New Roman" pitchFamily="18" charset="0"/>
                <a:cs typeface="Times New Roman" pitchFamily="18" charset="0"/>
              </a:rPr>
              <a:t>感应电流的大小随着回路的电阻而变，而感应电动势的大小则不随回路的电阻而变。</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0659" name="Object 3"/>
          <p:cNvGraphicFramePr>
            <a:graphicFrameLocks noChangeAspect="1"/>
          </p:cNvGraphicFramePr>
          <p:nvPr/>
        </p:nvGraphicFramePr>
        <p:xfrm>
          <a:off x="1143000" y="714375"/>
          <a:ext cx="1701800" cy="576263"/>
        </p:xfrm>
        <a:graphic>
          <a:graphicData uri="http://schemas.openxmlformats.org/presentationml/2006/ole">
            <mc:AlternateContent xmlns:mc="http://schemas.openxmlformats.org/markup-compatibility/2006">
              <mc:Choice xmlns:v="urn:schemas-microsoft-com:vml" Requires="v">
                <p:oleObj spid="_x0000_s91281" name="公式" r:id="rId4" imgW="596641" imgH="203112" progId="Equation.3">
                  <p:embed/>
                </p:oleObj>
              </mc:Choice>
              <mc:Fallback>
                <p:oleObj name="公式" r:id="rId4" imgW="596641" imgH="203112"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714375"/>
                        <a:ext cx="1701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0" name="Object 4"/>
          <p:cNvGraphicFramePr>
            <a:graphicFrameLocks noChangeAspect="1"/>
          </p:cNvGraphicFramePr>
          <p:nvPr/>
        </p:nvGraphicFramePr>
        <p:xfrm>
          <a:off x="857250" y="1357313"/>
          <a:ext cx="6786563" cy="1000125"/>
        </p:xfrm>
        <a:graphic>
          <a:graphicData uri="http://schemas.openxmlformats.org/presentationml/2006/ole">
            <mc:AlternateContent xmlns:mc="http://schemas.openxmlformats.org/markup-compatibility/2006">
              <mc:Choice xmlns:v="urn:schemas-microsoft-com:vml" Requires="v">
                <p:oleObj spid="_x0000_s91282" name="Equation" r:id="rId6" imgW="2933700" imgH="431800" progId="Equation.DSMT4">
                  <p:embed/>
                </p:oleObj>
              </mc:Choice>
              <mc:Fallback>
                <p:oleObj name="Equation" r:id="rId6" imgW="2933700" imgH="431800" progId="Equation.DSMT4">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50" y="1357313"/>
                        <a:ext cx="6786563"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1" name="Object 5"/>
          <p:cNvGraphicFramePr>
            <a:graphicFrameLocks noChangeAspect="1"/>
          </p:cNvGraphicFramePr>
          <p:nvPr/>
        </p:nvGraphicFramePr>
        <p:xfrm>
          <a:off x="7672388" y="1930400"/>
          <a:ext cx="304800" cy="473075"/>
        </p:xfrm>
        <a:graphic>
          <a:graphicData uri="http://schemas.openxmlformats.org/presentationml/2006/ole">
            <mc:AlternateContent xmlns:mc="http://schemas.openxmlformats.org/markup-compatibility/2006">
              <mc:Choice xmlns:v="urn:schemas-microsoft-com:vml" Requires="v">
                <p:oleObj spid="_x0000_s91283" name="Equation" r:id="rId8" imgW="114102" imgH="177492" progId="Equation.DSMT4">
                  <p:embed/>
                </p:oleObj>
              </mc:Choice>
              <mc:Fallback>
                <p:oleObj name="Equation" r:id="rId8" imgW="114102" imgH="177492" progId="Equation.DSMT4">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388" y="1930400"/>
                        <a:ext cx="3048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2" name="Text Box 6"/>
          <p:cNvSpPr txBox="1">
            <a:spLocks noChangeArrowheads="1"/>
          </p:cNvSpPr>
          <p:nvPr/>
        </p:nvSpPr>
        <p:spPr bwMode="auto">
          <a:xfrm>
            <a:off x="571500" y="2786063"/>
            <a:ext cx="3089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solidFill>
                  <a:srgbClr val="FF0066"/>
                </a:solidFill>
              </a:rPr>
              <a:t>磁场能量密度</a:t>
            </a:r>
            <a:r>
              <a:rPr kumimoji="1" lang="zh-CN" altLang="en-US"/>
              <a:t>为：</a:t>
            </a:r>
            <a:endParaRPr kumimoji="1" lang="zh-CN" altLang="en-US" sz="2400"/>
          </a:p>
        </p:txBody>
      </p:sp>
      <p:graphicFrame>
        <p:nvGraphicFramePr>
          <p:cNvPr id="70663" name="Object 7"/>
          <p:cNvGraphicFramePr>
            <a:graphicFrameLocks noChangeAspect="1"/>
          </p:cNvGraphicFramePr>
          <p:nvPr/>
        </p:nvGraphicFramePr>
        <p:xfrm>
          <a:off x="3500438" y="2500313"/>
          <a:ext cx="2398712" cy="1090612"/>
        </p:xfrm>
        <a:graphic>
          <a:graphicData uri="http://schemas.openxmlformats.org/presentationml/2006/ole">
            <mc:AlternateContent xmlns:mc="http://schemas.openxmlformats.org/markup-compatibility/2006">
              <mc:Choice xmlns:v="urn:schemas-microsoft-com:vml" Requires="v">
                <p:oleObj spid="_x0000_s91284" name="公式" r:id="rId10" imgW="863225" imgH="393529" progId="Equation.3">
                  <p:embed/>
                </p:oleObj>
              </mc:Choice>
              <mc:Fallback>
                <p:oleObj name="公式" r:id="rId10" imgW="863225" imgH="393529" progId="Equation.3">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0438" y="2500313"/>
                        <a:ext cx="239871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4" name="Object 8"/>
          <p:cNvGraphicFramePr>
            <a:graphicFrameLocks noChangeAspect="1"/>
          </p:cNvGraphicFramePr>
          <p:nvPr/>
        </p:nvGraphicFramePr>
        <p:xfrm>
          <a:off x="6786563" y="2500313"/>
          <a:ext cx="1174750" cy="1074737"/>
        </p:xfrm>
        <a:graphic>
          <a:graphicData uri="http://schemas.openxmlformats.org/presentationml/2006/ole">
            <mc:AlternateContent xmlns:mc="http://schemas.openxmlformats.org/markup-compatibility/2006">
              <mc:Choice xmlns:v="urn:schemas-microsoft-com:vml" Requires="v">
                <p:oleObj spid="_x0000_s91285" name="公式" r:id="rId12" imgW="431613" imgH="393529" progId="Equation.3">
                  <p:embed/>
                </p:oleObj>
              </mc:Choice>
              <mc:Fallback>
                <p:oleObj name="公式" r:id="rId12" imgW="431613" imgH="393529" progId="Equation.3">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6563" y="2500313"/>
                        <a:ext cx="1174750"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5" name="Object 9"/>
          <p:cNvGraphicFramePr>
            <a:graphicFrameLocks noChangeAspect="1"/>
          </p:cNvGraphicFramePr>
          <p:nvPr/>
        </p:nvGraphicFramePr>
        <p:xfrm>
          <a:off x="3071813" y="3643313"/>
          <a:ext cx="3276600" cy="1009650"/>
        </p:xfrm>
        <a:graphic>
          <a:graphicData uri="http://schemas.openxmlformats.org/presentationml/2006/ole">
            <mc:AlternateContent xmlns:mc="http://schemas.openxmlformats.org/markup-compatibility/2006">
              <mc:Choice xmlns:v="urn:schemas-microsoft-com:vml" Requires="v">
                <p:oleObj spid="_x0000_s91286" name="公式" r:id="rId14" imgW="1193800" imgH="368300" progId="Equation.3">
                  <p:embed/>
                </p:oleObj>
              </mc:Choice>
              <mc:Fallback>
                <p:oleObj name="公式" r:id="rId14" imgW="1193800" imgH="368300" progId="Equation.3">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1813" y="3643313"/>
                        <a:ext cx="3276600" cy="10096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6" name="Text Box 10"/>
          <p:cNvSpPr txBox="1">
            <a:spLocks noChangeArrowheads="1"/>
          </p:cNvSpPr>
          <p:nvPr/>
        </p:nvSpPr>
        <p:spPr bwMode="auto">
          <a:xfrm>
            <a:off x="642938" y="5000625"/>
            <a:ext cx="2797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t>磁场的能量为：</a:t>
            </a:r>
            <a:endParaRPr kumimoji="1" lang="zh-CN" altLang="en-US" sz="2400"/>
          </a:p>
        </p:txBody>
      </p:sp>
      <p:graphicFrame>
        <p:nvGraphicFramePr>
          <p:cNvPr id="70667" name="Object 11"/>
          <p:cNvGraphicFramePr>
            <a:graphicFrameLocks noChangeAspect="1"/>
          </p:cNvGraphicFramePr>
          <p:nvPr/>
        </p:nvGraphicFramePr>
        <p:xfrm>
          <a:off x="3571875" y="4857750"/>
          <a:ext cx="2139950" cy="749300"/>
        </p:xfrm>
        <a:graphic>
          <a:graphicData uri="http://schemas.openxmlformats.org/presentationml/2006/ole">
            <mc:AlternateContent xmlns:mc="http://schemas.openxmlformats.org/markup-compatibility/2006">
              <mc:Choice xmlns:v="urn:schemas-microsoft-com:vml" Requires="v">
                <p:oleObj spid="_x0000_s91287" name="公式" r:id="rId16" imgW="800100" imgH="279400" progId="Equation.3">
                  <p:embed/>
                </p:oleObj>
              </mc:Choice>
              <mc:Fallback>
                <p:oleObj name="公式" r:id="rId16" imgW="800100" imgH="279400" progId="Equation.3">
                  <p:embed/>
                  <p:pic>
                    <p:nvPicPr>
                      <p:cNvPr id="0" name="Picture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875" y="4857750"/>
                        <a:ext cx="2139950" cy="749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8" name="Text Box 12"/>
          <p:cNvSpPr txBox="1">
            <a:spLocks noChangeArrowheads="1"/>
          </p:cNvSpPr>
          <p:nvPr/>
        </p:nvSpPr>
        <p:spPr bwMode="auto">
          <a:xfrm>
            <a:off x="1000125" y="60007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en-US" altLang="zh-CN" i="1"/>
              <a:t>V </a:t>
            </a:r>
            <a:r>
              <a:rPr kumimoji="1" lang="zh-CN" altLang="en-US"/>
              <a:t>是磁场分布的整个空间。</a:t>
            </a:r>
            <a:endParaRPr kumimoji="1" lang="zh-CN" altLang="en-US" sz="2400"/>
          </a:p>
        </p:txBody>
      </p:sp>
      <p:graphicFrame>
        <p:nvGraphicFramePr>
          <p:cNvPr id="70669" name="Object 13"/>
          <p:cNvGraphicFramePr>
            <a:graphicFrameLocks noChangeAspect="1"/>
          </p:cNvGraphicFramePr>
          <p:nvPr/>
        </p:nvGraphicFramePr>
        <p:xfrm>
          <a:off x="3071813" y="785813"/>
          <a:ext cx="1524000" cy="533400"/>
        </p:xfrm>
        <a:graphic>
          <a:graphicData uri="http://schemas.openxmlformats.org/presentationml/2006/ole">
            <mc:AlternateContent xmlns:mc="http://schemas.openxmlformats.org/markup-compatibility/2006">
              <mc:Choice xmlns:v="urn:schemas-microsoft-com:vml" Requires="v">
                <p:oleObj spid="_x0000_s91288" name="公式" r:id="rId18" imgW="545863" imgH="190417" progId="Equation.3">
                  <p:embed/>
                </p:oleObj>
              </mc:Choice>
              <mc:Fallback>
                <p:oleObj name="公式" r:id="rId18" imgW="545863" imgH="190417" progId="Equation.3">
                  <p:embed/>
                  <p:pic>
                    <p:nvPicPr>
                      <p:cNvPr id="0" name="Picture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71813" y="785813"/>
                        <a:ext cx="1524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6" name="Object 15"/>
          <p:cNvGraphicFramePr>
            <a:graphicFrameLocks noChangeAspect="1"/>
          </p:cNvGraphicFramePr>
          <p:nvPr/>
        </p:nvGraphicFramePr>
        <p:xfrm>
          <a:off x="7010400" y="152400"/>
          <a:ext cx="1697038" cy="801688"/>
        </p:xfrm>
        <a:graphic>
          <a:graphicData uri="http://schemas.openxmlformats.org/presentationml/2006/ole">
            <mc:AlternateContent xmlns:mc="http://schemas.openxmlformats.org/markup-compatibility/2006">
              <mc:Choice xmlns:v="urn:schemas-microsoft-com:vml" Requires="v">
                <p:oleObj spid="_x0000_s91289" name="公式" r:id="rId20" imgW="748975" imgH="355446" progId="Equation.3">
                  <p:embed/>
                </p:oleObj>
              </mc:Choice>
              <mc:Fallback>
                <p:oleObj name="公式" r:id="rId20" imgW="748975" imgH="355446" progId="Equation.3">
                  <p:embed/>
                  <p:pic>
                    <p:nvPicPr>
                      <p:cNvPr id="0" name="Picture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10400" y="152400"/>
                        <a:ext cx="1697038" cy="80168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72" name="Object 16"/>
          <p:cNvGraphicFramePr>
            <a:graphicFrameLocks noChangeAspect="1"/>
          </p:cNvGraphicFramePr>
          <p:nvPr/>
        </p:nvGraphicFramePr>
        <p:xfrm>
          <a:off x="6705600" y="4343400"/>
          <a:ext cx="1928813" cy="1031875"/>
        </p:xfrm>
        <a:graphic>
          <a:graphicData uri="http://schemas.openxmlformats.org/presentationml/2006/ole">
            <mc:AlternateContent xmlns:mc="http://schemas.openxmlformats.org/markup-compatibility/2006">
              <mc:Choice xmlns:v="urn:schemas-microsoft-com:vml" Requires="v">
                <p:oleObj spid="_x0000_s91290" name="公式" r:id="rId22" imgW="736280" imgH="393529" progId="Equation.3">
                  <p:embed/>
                </p:oleObj>
              </mc:Choice>
              <mc:Fallback>
                <p:oleObj name="公式" r:id="rId22" imgW="736280" imgH="393529" progId="Equation.3">
                  <p:embed/>
                  <p:pic>
                    <p:nvPicPr>
                      <p:cNvPr id="0" name="Picture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05600" y="4343400"/>
                        <a:ext cx="1928813" cy="1031875"/>
                      </a:xfrm>
                      <a:prstGeom prst="rect">
                        <a:avLst/>
                      </a:prstGeom>
                      <a:solidFill>
                        <a:srgbClr val="FFFF00"/>
                      </a:solidFill>
                    </p:spPr>
                  </p:pic>
                </p:oleObj>
              </mc:Fallback>
            </mc:AlternateContent>
          </a:graphicData>
        </a:graphic>
      </p:graphicFrame>
      <p:sp>
        <p:nvSpPr>
          <p:cNvPr id="70673" name="Text Box 17"/>
          <p:cNvSpPr txBox="1">
            <a:spLocks noChangeArrowheads="1"/>
          </p:cNvSpPr>
          <p:nvPr/>
        </p:nvSpPr>
        <p:spPr bwMode="auto">
          <a:xfrm>
            <a:off x="6477000" y="3581400"/>
            <a:ext cx="23622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ct val="50000"/>
              </a:spcBef>
              <a:spcAft>
                <a:spcPts val="0"/>
              </a:spcAft>
            </a:pPr>
            <a:r>
              <a:rPr kumimoji="1" lang="zh-CN" altLang="en-US"/>
              <a:t>电场能量密度</a:t>
            </a:r>
            <a:endParaRPr kumimoji="1" lang="zh-CN" altLang="en-US" sz="2400"/>
          </a:p>
        </p:txBody>
      </p:sp>
      <p:graphicFrame>
        <p:nvGraphicFramePr>
          <p:cNvPr id="70674" name="Object 18"/>
          <p:cNvGraphicFramePr>
            <a:graphicFrameLocks noChangeAspect="1"/>
          </p:cNvGraphicFramePr>
          <p:nvPr/>
        </p:nvGraphicFramePr>
        <p:xfrm>
          <a:off x="1071563" y="3571875"/>
          <a:ext cx="1447800" cy="1100138"/>
        </p:xfrm>
        <a:graphic>
          <a:graphicData uri="http://schemas.openxmlformats.org/presentationml/2006/ole">
            <mc:AlternateContent xmlns:mc="http://schemas.openxmlformats.org/markup-compatibility/2006">
              <mc:Choice xmlns:v="urn:schemas-microsoft-com:vml" Requires="v">
                <p:oleObj spid="_x0000_s91291" name="公式" r:id="rId24" imgW="583947" imgH="444307" progId="Equation.3">
                  <p:embed/>
                </p:oleObj>
              </mc:Choice>
              <mc:Fallback>
                <p:oleObj name="公式" r:id="rId24" imgW="583947" imgH="444307" progId="Equation.3">
                  <p:embed/>
                  <p:pic>
                    <p:nvPicPr>
                      <p:cNvPr id="0" name="Picture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71563" y="3571875"/>
                        <a:ext cx="1447800" cy="11001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3" name="Text Box 19"/>
          <p:cNvSpPr txBox="1">
            <a:spLocks noChangeArrowheads="1"/>
          </p:cNvSpPr>
          <p:nvPr/>
        </p:nvSpPr>
        <p:spPr bwMode="auto">
          <a:xfrm>
            <a:off x="250825" y="115888"/>
            <a:ext cx="6249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a:solidFill>
                  <a:prstClr val="black"/>
                </a:solidFill>
              </a:rPr>
              <a:t>二、磁能密度（以螺线管为例）</a:t>
            </a:r>
          </a:p>
        </p:txBody>
      </p:sp>
    </p:spTree>
    <p:extLst>
      <p:ext uri="{BB962C8B-B14F-4D97-AF65-F5344CB8AC3E}">
        <p14:creationId xmlns:p14="http://schemas.microsoft.com/office/powerpoint/2010/main" val="7761827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blinds(horizontal)">
                                      <p:cBhvr>
                                        <p:cTn id="7" dur="500"/>
                                        <p:tgtEl>
                                          <p:spTgt spid="70659"/>
                                        </p:tgtEl>
                                      </p:cBhvr>
                                    </p:animEffect>
                                  </p:childTnLst>
                                </p:cTn>
                              </p:par>
                              <p:par>
                                <p:cTn id="8" presetID="3" presetClass="entr" presetSubtype="10" fill="hold" nodeType="withEffect">
                                  <p:stCondLst>
                                    <p:cond delay="0"/>
                                  </p:stCondLst>
                                  <p:childTnLst>
                                    <p:set>
                                      <p:cBhvr>
                                        <p:cTn id="9" dur="1" fill="hold">
                                          <p:stCondLst>
                                            <p:cond delay="0"/>
                                          </p:stCondLst>
                                        </p:cTn>
                                        <p:tgtEl>
                                          <p:spTgt spid="70669"/>
                                        </p:tgtEl>
                                        <p:attrNameLst>
                                          <p:attrName>style.visibility</p:attrName>
                                        </p:attrNameLst>
                                      </p:cBhvr>
                                      <p:to>
                                        <p:strVal val="visible"/>
                                      </p:to>
                                    </p:set>
                                    <p:animEffect transition="in" filter="blinds(horizontal)">
                                      <p:cBhvr>
                                        <p:cTn id="10" dur="500"/>
                                        <p:tgtEl>
                                          <p:spTgt spid="706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0660"/>
                                        </p:tgtEl>
                                        <p:attrNameLst>
                                          <p:attrName>style.visibility</p:attrName>
                                        </p:attrNameLst>
                                      </p:cBhvr>
                                      <p:to>
                                        <p:strVal val="visible"/>
                                      </p:to>
                                    </p:set>
                                    <p:animEffect transition="in" filter="blinds(horizontal)">
                                      <p:cBhvr>
                                        <p:cTn id="15" dur="500"/>
                                        <p:tgtEl>
                                          <p:spTgt spid="70660"/>
                                        </p:tgtEl>
                                      </p:cBhvr>
                                    </p:animEffect>
                                  </p:childTnLst>
                                </p:cTn>
                              </p:par>
                              <p:par>
                                <p:cTn id="16" presetID="3" presetClass="entr" presetSubtype="10" fill="hold" nodeType="withEffect">
                                  <p:stCondLst>
                                    <p:cond delay="0"/>
                                  </p:stCondLst>
                                  <p:childTnLst>
                                    <p:set>
                                      <p:cBhvr>
                                        <p:cTn id="17" dur="1" fill="hold">
                                          <p:stCondLst>
                                            <p:cond delay="0"/>
                                          </p:stCondLst>
                                        </p:cTn>
                                        <p:tgtEl>
                                          <p:spTgt spid="70661"/>
                                        </p:tgtEl>
                                        <p:attrNameLst>
                                          <p:attrName>style.visibility</p:attrName>
                                        </p:attrNameLst>
                                      </p:cBhvr>
                                      <p:to>
                                        <p:strVal val="visible"/>
                                      </p:to>
                                    </p:set>
                                    <p:animEffect transition="in" filter="blinds(horizontal)">
                                      <p:cBhvr>
                                        <p:cTn id="18" dur="500"/>
                                        <p:tgtEl>
                                          <p:spTgt spid="7066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iterate type="lt">
                                    <p:tmPct val="100000"/>
                                  </p:iterate>
                                  <p:childTnLst>
                                    <p:set>
                                      <p:cBhvr>
                                        <p:cTn id="22" dur="1" fill="hold">
                                          <p:stCondLst>
                                            <p:cond delay="0"/>
                                          </p:stCondLst>
                                        </p:cTn>
                                        <p:tgtEl>
                                          <p:spTgt spid="70662"/>
                                        </p:tgtEl>
                                        <p:attrNameLst>
                                          <p:attrName>style.visibility</p:attrName>
                                        </p:attrNameLst>
                                      </p:cBhvr>
                                      <p:to>
                                        <p:strVal val="visible"/>
                                      </p:to>
                                    </p:set>
                                    <p:animEffect transition="in" filter="box(in)">
                                      <p:cBhvr>
                                        <p:cTn id="23" dur="75"/>
                                        <p:tgtEl>
                                          <p:spTgt spid="706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nodeType="clickEffect">
                                  <p:stCondLst>
                                    <p:cond delay="0"/>
                                  </p:stCondLst>
                                  <p:childTnLst>
                                    <p:set>
                                      <p:cBhvr>
                                        <p:cTn id="27" dur="1" fill="hold">
                                          <p:stCondLst>
                                            <p:cond delay="0"/>
                                          </p:stCondLst>
                                        </p:cTn>
                                        <p:tgtEl>
                                          <p:spTgt spid="70663"/>
                                        </p:tgtEl>
                                        <p:attrNameLst>
                                          <p:attrName>style.visibility</p:attrName>
                                        </p:attrNameLst>
                                      </p:cBhvr>
                                      <p:to>
                                        <p:strVal val="visible"/>
                                      </p:to>
                                    </p:set>
                                    <p:animEffect transition="in" filter="blinds(vertical)">
                                      <p:cBhvr>
                                        <p:cTn id="28" dur="500"/>
                                        <p:tgtEl>
                                          <p:spTgt spid="706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nodeType="clickEffect">
                                  <p:stCondLst>
                                    <p:cond delay="0"/>
                                  </p:stCondLst>
                                  <p:childTnLst>
                                    <p:set>
                                      <p:cBhvr>
                                        <p:cTn id="32" dur="1" fill="hold">
                                          <p:stCondLst>
                                            <p:cond delay="0"/>
                                          </p:stCondLst>
                                        </p:cTn>
                                        <p:tgtEl>
                                          <p:spTgt spid="70674"/>
                                        </p:tgtEl>
                                        <p:attrNameLst>
                                          <p:attrName>style.visibility</p:attrName>
                                        </p:attrNameLst>
                                      </p:cBhvr>
                                      <p:to>
                                        <p:strVal val="visible"/>
                                      </p:to>
                                    </p:set>
                                    <p:animEffect transition="in" filter="blinds(vertical)">
                                      <p:cBhvr>
                                        <p:cTn id="33" dur="500"/>
                                        <p:tgtEl>
                                          <p:spTgt spid="706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3" fill="hold" nodeType="clickEffect">
                                  <p:stCondLst>
                                    <p:cond delay="0"/>
                                  </p:stCondLst>
                                  <p:childTnLst>
                                    <p:set>
                                      <p:cBhvr>
                                        <p:cTn id="37" dur="1" fill="hold">
                                          <p:stCondLst>
                                            <p:cond delay="0"/>
                                          </p:stCondLst>
                                        </p:cTn>
                                        <p:tgtEl>
                                          <p:spTgt spid="70664"/>
                                        </p:tgtEl>
                                        <p:attrNameLst>
                                          <p:attrName>style.visibility</p:attrName>
                                        </p:attrNameLst>
                                      </p:cBhvr>
                                      <p:to>
                                        <p:strVal val="visible"/>
                                      </p:to>
                                    </p:set>
                                    <p:anim calcmode="lin" valueType="num">
                                      <p:cBhvr additive="base">
                                        <p:cTn id="38" dur="500" fill="hold"/>
                                        <p:tgtEl>
                                          <p:spTgt spid="70664"/>
                                        </p:tgtEl>
                                        <p:attrNameLst>
                                          <p:attrName>ppt_x</p:attrName>
                                        </p:attrNameLst>
                                      </p:cBhvr>
                                      <p:tavLst>
                                        <p:tav tm="0">
                                          <p:val>
                                            <p:strVal val="1+#ppt_w/2"/>
                                          </p:val>
                                        </p:tav>
                                        <p:tav tm="100000">
                                          <p:val>
                                            <p:strVal val="#ppt_x"/>
                                          </p:val>
                                        </p:tav>
                                      </p:tavLst>
                                    </p:anim>
                                    <p:anim calcmode="lin" valueType="num">
                                      <p:cBhvr additive="base">
                                        <p:cTn id="39" dur="500" fill="hold"/>
                                        <p:tgtEl>
                                          <p:spTgt spid="70664"/>
                                        </p:tgtEl>
                                        <p:attrNameLst>
                                          <p:attrName>ppt_y</p:attrName>
                                        </p:attrNameLst>
                                      </p:cBhvr>
                                      <p:tavLst>
                                        <p:tav tm="0">
                                          <p:val>
                                            <p:strVal val="0-#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70665"/>
                                        </p:tgtEl>
                                        <p:attrNameLst>
                                          <p:attrName>style.visibility</p:attrName>
                                        </p:attrNameLst>
                                      </p:cBhvr>
                                      <p:to>
                                        <p:strVal val="visible"/>
                                      </p:to>
                                    </p:set>
                                    <p:anim calcmode="lin" valueType="num">
                                      <p:cBhvr>
                                        <p:cTn id="44" dur="500" fill="hold"/>
                                        <p:tgtEl>
                                          <p:spTgt spid="70665"/>
                                        </p:tgtEl>
                                        <p:attrNameLst>
                                          <p:attrName>ppt_w</p:attrName>
                                        </p:attrNameLst>
                                      </p:cBhvr>
                                      <p:tavLst>
                                        <p:tav tm="0">
                                          <p:val>
                                            <p:fltVal val="0"/>
                                          </p:val>
                                        </p:tav>
                                        <p:tav tm="100000">
                                          <p:val>
                                            <p:strVal val="#ppt_w"/>
                                          </p:val>
                                        </p:tav>
                                      </p:tavLst>
                                    </p:anim>
                                    <p:anim calcmode="lin" valueType="num">
                                      <p:cBhvr>
                                        <p:cTn id="45" dur="500" fill="hold"/>
                                        <p:tgtEl>
                                          <p:spTgt spid="70665"/>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iterate type="lt">
                                    <p:tmPct val="100000"/>
                                  </p:iterate>
                                  <p:childTnLst>
                                    <p:set>
                                      <p:cBhvr>
                                        <p:cTn id="49" dur="1" fill="hold">
                                          <p:stCondLst>
                                            <p:cond delay="0"/>
                                          </p:stCondLst>
                                        </p:cTn>
                                        <p:tgtEl>
                                          <p:spTgt spid="70673"/>
                                        </p:tgtEl>
                                        <p:attrNameLst>
                                          <p:attrName>style.visibility</p:attrName>
                                        </p:attrNameLst>
                                      </p:cBhvr>
                                      <p:to>
                                        <p:strVal val="visible"/>
                                      </p:to>
                                    </p:set>
                                    <p:animEffect transition="in" filter="box(in)">
                                      <p:cBhvr>
                                        <p:cTn id="50" dur="75"/>
                                        <p:tgtEl>
                                          <p:spTgt spid="70673"/>
                                        </p:tgtEl>
                                      </p:cBhvr>
                                    </p:animEffect>
                                  </p:childTnLst>
                                </p:cTn>
                              </p:par>
                              <p:par>
                                <p:cTn id="51" presetID="18" presetClass="entr" presetSubtype="9" fill="hold" nodeType="withEffect">
                                  <p:stCondLst>
                                    <p:cond delay="0"/>
                                  </p:stCondLst>
                                  <p:childTnLst>
                                    <p:set>
                                      <p:cBhvr>
                                        <p:cTn id="52" dur="1" fill="hold">
                                          <p:stCondLst>
                                            <p:cond delay="0"/>
                                          </p:stCondLst>
                                        </p:cTn>
                                        <p:tgtEl>
                                          <p:spTgt spid="70672"/>
                                        </p:tgtEl>
                                        <p:attrNameLst>
                                          <p:attrName>style.visibility</p:attrName>
                                        </p:attrNameLst>
                                      </p:cBhvr>
                                      <p:to>
                                        <p:strVal val="visible"/>
                                      </p:to>
                                    </p:set>
                                    <p:animEffect transition="in" filter="strips(upLeft)">
                                      <p:cBhvr>
                                        <p:cTn id="53" dur="500"/>
                                        <p:tgtEl>
                                          <p:spTgt spid="706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iterate type="lt">
                                    <p:tmPct val="100000"/>
                                  </p:iterate>
                                  <p:childTnLst>
                                    <p:set>
                                      <p:cBhvr>
                                        <p:cTn id="57" dur="1" fill="hold">
                                          <p:stCondLst>
                                            <p:cond delay="0"/>
                                          </p:stCondLst>
                                        </p:cTn>
                                        <p:tgtEl>
                                          <p:spTgt spid="70666"/>
                                        </p:tgtEl>
                                        <p:attrNameLst>
                                          <p:attrName>style.visibility</p:attrName>
                                        </p:attrNameLst>
                                      </p:cBhvr>
                                      <p:to>
                                        <p:strVal val="visible"/>
                                      </p:to>
                                    </p:set>
                                    <p:animEffect transition="in" filter="blinds(horizontal)">
                                      <p:cBhvr>
                                        <p:cTn id="58" dur="75"/>
                                        <p:tgtEl>
                                          <p:spTgt spid="70666"/>
                                        </p:tgtEl>
                                      </p:cBhvr>
                                    </p:animEffect>
                                  </p:childTnLst>
                                </p:cTn>
                              </p:par>
                              <p:par>
                                <p:cTn id="59" presetID="23" presetClass="entr" presetSubtype="528" fill="hold" nodeType="withEffect">
                                  <p:stCondLst>
                                    <p:cond delay="0"/>
                                  </p:stCondLst>
                                  <p:childTnLst>
                                    <p:set>
                                      <p:cBhvr>
                                        <p:cTn id="60" dur="1" fill="hold">
                                          <p:stCondLst>
                                            <p:cond delay="0"/>
                                          </p:stCondLst>
                                        </p:cTn>
                                        <p:tgtEl>
                                          <p:spTgt spid="70667"/>
                                        </p:tgtEl>
                                        <p:attrNameLst>
                                          <p:attrName>style.visibility</p:attrName>
                                        </p:attrNameLst>
                                      </p:cBhvr>
                                      <p:to>
                                        <p:strVal val="visible"/>
                                      </p:to>
                                    </p:set>
                                    <p:anim calcmode="lin" valueType="num">
                                      <p:cBhvr>
                                        <p:cTn id="61" dur="500" fill="hold"/>
                                        <p:tgtEl>
                                          <p:spTgt spid="70667"/>
                                        </p:tgtEl>
                                        <p:attrNameLst>
                                          <p:attrName>ppt_w</p:attrName>
                                        </p:attrNameLst>
                                      </p:cBhvr>
                                      <p:tavLst>
                                        <p:tav tm="0">
                                          <p:val>
                                            <p:fltVal val="0"/>
                                          </p:val>
                                        </p:tav>
                                        <p:tav tm="100000">
                                          <p:val>
                                            <p:strVal val="#ppt_w"/>
                                          </p:val>
                                        </p:tav>
                                      </p:tavLst>
                                    </p:anim>
                                    <p:anim calcmode="lin" valueType="num">
                                      <p:cBhvr>
                                        <p:cTn id="62" dur="500" fill="hold"/>
                                        <p:tgtEl>
                                          <p:spTgt spid="70667"/>
                                        </p:tgtEl>
                                        <p:attrNameLst>
                                          <p:attrName>ppt_h</p:attrName>
                                        </p:attrNameLst>
                                      </p:cBhvr>
                                      <p:tavLst>
                                        <p:tav tm="0">
                                          <p:val>
                                            <p:fltVal val="0"/>
                                          </p:val>
                                        </p:tav>
                                        <p:tav tm="100000">
                                          <p:val>
                                            <p:strVal val="#ppt_h"/>
                                          </p:val>
                                        </p:tav>
                                      </p:tavLst>
                                    </p:anim>
                                    <p:anim calcmode="lin" valueType="num">
                                      <p:cBhvr>
                                        <p:cTn id="63" dur="500" fill="hold"/>
                                        <p:tgtEl>
                                          <p:spTgt spid="70667"/>
                                        </p:tgtEl>
                                        <p:attrNameLst>
                                          <p:attrName>ppt_x</p:attrName>
                                        </p:attrNameLst>
                                      </p:cBhvr>
                                      <p:tavLst>
                                        <p:tav tm="0">
                                          <p:val>
                                            <p:fltVal val="0.5"/>
                                          </p:val>
                                        </p:tav>
                                        <p:tav tm="100000">
                                          <p:val>
                                            <p:strVal val="#ppt_x"/>
                                          </p:val>
                                        </p:tav>
                                      </p:tavLst>
                                    </p:anim>
                                    <p:anim calcmode="lin" valueType="num">
                                      <p:cBhvr>
                                        <p:cTn id="64" dur="500" fill="hold"/>
                                        <p:tgtEl>
                                          <p:spTgt spid="70667"/>
                                        </p:tgtEl>
                                        <p:attrNameLst>
                                          <p:attrName>ppt_y</p:attrName>
                                        </p:attrNameLst>
                                      </p:cBhvr>
                                      <p:tavLst>
                                        <p:tav tm="0">
                                          <p:val>
                                            <p:fltVal val="0.5"/>
                                          </p:val>
                                        </p:tav>
                                        <p:tav tm="100000">
                                          <p:val>
                                            <p:strVal val="#ppt_y"/>
                                          </p:val>
                                        </p:tav>
                                      </p:tavLst>
                                    </p:anim>
                                  </p:childTnLst>
                                </p:cTn>
                              </p:par>
                              <p:par>
                                <p:cTn id="65" presetID="4" presetClass="entr" presetSubtype="32" fill="hold" grpId="0" nodeType="withEffect">
                                  <p:stCondLst>
                                    <p:cond delay="0"/>
                                  </p:stCondLst>
                                  <p:iterate type="lt">
                                    <p:tmPct val="100000"/>
                                  </p:iterate>
                                  <p:childTnLst>
                                    <p:set>
                                      <p:cBhvr>
                                        <p:cTn id="66" dur="1" fill="hold">
                                          <p:stCondLst>
                                            <p:cond delay="0"/>
                                          </p:stCondLst>
                                        </p:cTn>
                                        <p:tgtEl>
                                          <p:spTgt spid="70668"/>
                                        </p:tgtEl>
                                        <p:attrNameLst>
                                          <p:attrName>style.visibility</p:attrName>
                                        </p:attrNameLst>
                                      </p:cBhvr>
                                      <p:to>
                                        <p:strVal val="visible"/>
                                      </p:to>
                                    </p:set>
                                    <p:animEffect transition="in" filter="box(out)">
                                      <p:cBhvr>
                                        <p:cTn id="67" dur="75"/>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utoUpdateAnimBg="0"/>
      <p:bldP spid="70666" grpId="0" autoUpdateAnimBg="0"/>
      <p:bldP spid="70668" grpId="0" autoUpdateAnimBg="0"/>
      <p:bldP spid="70673"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9" name="Text Box 15"/>
          <p:cNvSpPr txBox="1">
            <a:spLocks noChangeArrowheads="1"/>
          </p:cNvSpPr>
          <p:nvPr/>
        </p:nvSpPr>
        <p:spPr bwMode="auto">
          <a:xfrm>
            <a:off x="214313" y="4572000"/>
            <a:ext cx="8424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fontAlgn="auto" hangingPunct="1">
              <a:spcBef>
                <a:spcPts val="0"/>
              </a:spcBef>
              <a:spcAft>
                <a:spcPts val="0"/>
              </a:spcAft>
            </a:pPr>
            <a:r>
              <a:rPr kumimoji="1" lang="zh-CN" altLang="en-US">
                <a:solidFill>
                  <a:prstClr val="black"/>
                </a:solidFill>
                <a:ea typeface="楷体_GB2312" pitchFamily="49" charset="-122"/>
              </a:rPr>
              <a:t>磁场能量公式与电场能量公式具有完全对称的形式</a:t>
            </a:r>
            <a:endParaRPr kumimoji="1" lang="en-US" altLang="zh-CN">
              <a:solidFill>
                <a:prstClr val="black"/>
              </a:solidFill>
              <a:ea typeface="楷体_GB2312" pitchFamily="49" charset="-122"/>
            </a:endParaRPr>
          </a:p>
        </p:txBody>
      </p:sp>
      <p:sp>
        <p:nvSpPr>
          <p:cNvPr id="56329" name="Rectangle 17"/>
          <p:cNvSpPr>
            <a:spLocks noChangeArrowheads="1"/>
          </p:cNvSpPr>
          <p:nvPr/>
        </p:nvSpPr>
        <p:spPr bwMode="auto">
          <a:xfrm>
            <a:off x="468313" y="188913"/>
            <a:ext cx="5111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sz="3200">
                <a:solidFill>
                  <a:prstClr val="black"/>
                </a:solidFill>
                <a:ea typeface="楷体_GB2312" pitchFamily="49" charset="-122"/>
              </a:rPr>
              <a:t>自感储能</a:t>
            </a:r>
            <a:r>
              <a:rPr kumimoji="1" lang="zh-CN" altLang="en-US" sz="3200">
                <a:solidFill>
                  <a:prstClr val="black"/>
                </a:solidFill>
                <a:latin typeface="楷体_GB2312" pitchFamily="49" charset="-122"/>
                <a:ea typeface="楷体_GB2312" pitchFamily="49" charset="-122"/>
                <a:cs typeface="Times New Roman" pitchFamily="18" charset="0"/>
              </a:rPr>
              <a:t>与电容储能比较</a:t>
            </a:r>
          </a:p>
        </p:txBody>
      </p:sp>
      <p:sp>
        <p:nvSpPr>
          <p:cNvPr id="72723" name="AutoShape 19"/>
          <p:cNvSpPr>
            <a:spLocks noChangeArrowheads="1"/>
          </p:cNvSpPr>
          <p:nvPr/>
        </p:nvSpPr>
        <p:spPr bwMode="auto">
          <a:xfrm>
            <a:off x="2857500" y="1571625"/>
            <a:ext cx="685800" cy="188913"/>
          </a:xfrm>
          <a:prstGeom prst="leftRightArrow">
            <a:avLst>
              <a:gd name="adj1" fmla="val 50000"/>
              <a:gd name="adj2" fmla="val 72605"/>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72724" name="Text Box 20"/>
          <p:cNvSpPr txBox="1">
            <a:spLocks noChangeArrowheads="1"/>
          </p:cNvSpPr>
          <p:nvPr/>
        </p:nvSpPr>
        <p:spPr bwMode="auto">
          <a:xfrm>
            <a:off x="5943600" y="571500"/>
            <a:ext cx="32004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fontAlgn="auto" hangingPunct="1">
              <a:lnSpc>
                <a:spcPct val="125000"/>
              </a:lnSpc>
              <a:spcBef>
                <a:spcPts val="0"/>
              </a:spcBef>
              <a:spcAft>
                <a:spcPts val="0"/>
              </a:spcAft>
            </a:pPr>
            <a:r>
              <a:rPr kumimoji="1" lang="zh-CN" altLang="en-US" sz="2400">
                <a:solidFill>
                  <a:srgbClr val="FF0066"/>
                </a:solidFill>
                <a:latin typeface="宋体" pitchFamily="2" charset="-122"/>
              </a:rPr>
              <a:t>自感线圈也是一个储能元件，自感系数反映线圈储能的本领</a:t>
            </a:r>
          </a:p>
        </p:txBody>
      </p:sp>
      <p:graphicFrame>
        <p:nvGraphicFramePr>
          <p:cNvPr id="70660" name="Object 23"/>
          <p:cNvGraphicFramePr>
            <a:graphicFrameLocks noChangeAspect="1"/>
          </p:cNvGraphicFramePr>
          <p:nvPr/>
        </p:nvGraphicFramePr>
        <p:xfrm>
          <a:off x="714375" y="1071563"/>
          <a:ext cx="2043113" cy="1074737"/>
        </p:xfrm>
        <a:graphic>
          <a:graphicData uri="http://schemas.openxmlformats.org/presentationml/2006/ole">
            <mc:AlternateContent xmlns:mc="http://schemas.openxmlformats.org/markup-compatibility/2006">
              <mc:Choice xmlns:v="urn:schemas-microsoft-com:vml" Requires="v">
                <p:oleObj spid="_x0000_s92240" name="公式" r:id="rId3" imgW="748975" imgH="393529" progId="Equation.3">
                  <p:embed/>
                </p:oleObj>
              </mc:Choice>
              <mc:Fallback>
                <p:oleObj name="公式" r:id="rId3" imgW="748975" imgH="393529"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1071563"/>
                        <a:ext cx="2043113"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2" name="矩形 23"/>
          <p:cNvSpPr>
            <a:spLocks noChangeArrowheads="1"/>
          </p:cNvSpPr>
          <p:nvPr/>
        </p:nvSpPr>
        <p:spPr bwMode="auto">
          <a:xfrm>
            <a:off x="642938" y="1071563"/>
            <a:ext cx="2143125" cy="1071562"/>
          </a:xfrm>
          <a:prstGeom prst="rect">
            <a:avLst/>
          </a:prstGeom>
          <a:noFill/>
          <a:ln w="28575" algn="ctr">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4" name="Object 24"/>
          <p:cNvGraphicFramePr>
            <a:graphicFrameLocks noChangeAspect="1"/>
          </p:cNvGraphicFramePr>
          <p:nvPr/>
        </p:nvGraphicFramePr>
        <p:xfrm>
          <a:off x="3857625" y="1071563"/>
          <a:ext cx="1870075" cy="1143000"/>
        </p:xfrm>
        <a:graphic>
          <a:graphicData uri="http://schemas.openxmlformats.org/presentationml/2006/ole">
            <mc:AlternateContent xmlns:mc="http://schemas.openxmlformats.org/markup-compatibility/2006">
              <mc:Choice xmlns:v="urn:schemas-microsoft-com:vml" Requires="v">
                <p:oleObj spid="_x0000_s92241" name="公式" r:id="rId5" imgW="685800" imgH="419100" progId="Equation.3">
                  <p:embed/>
                </p:oleObj>
              </mc:Choice>
              <mc:Fallback>
                <p:oleObj name="公式" r:id="rId5" imgW="685800" imgH="4191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25" y="1071563"/>
                        <a:ext cx="18700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3" name="矩形 25"/>
          <p:cNvSpPr>
            <a:spLocks noChangeArrowheads="1"/>
          </p:cNvSpPr>
          <p:nvPr/>
        </p:nvSpPr>
        <p:spPr bwMode="auto">
          <a:xfrm>
            <a:off x="3714750" y="1071563"/>
            <a:ext cx="2143125" cy="1071562"/>
          </a:xfrm>
          <a:prstGeom prst="rect">
            <a:avLst/>
          </a:prstGeom>
          <a:noFill/>
          <a:ln w="28575" algn="ctr">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5" name="Object 25"/>
          <p:cNvGraphicFramePr>
            <a:graphicFrameLocks noChangeAspect="1"/>
          </p:cNvGraphicFramePr>
          <p:nvPr/>
        </p:nvGraphicFramePr>
        <p:xfrm>
          <a:off x="428625" y="3143250"/>
          <a:ext cx="4086225" cy="1074738"/>
        </p:xfrm>
        <a:graphic>
          <a:graphicData uri="http://schemas.openxmlformats.org/presentationml/2006/ole">
            <mc:AlternateContent xmlns:mc="http://schemas.openxmlformats.org/markup-compatibility/2006">
              <mc:Choice xmlns:v="urn:schemas-microsoft-com:vml" Requires="v">
                <p:oleObj spid="_x0000_s92242" name="公式" r:id="rId7" imgW="1497950" imgH="393529" progId="Equation.3">
                  <p:embed/>
                </p:oleObj>
              </mc:Choice>
              <mc:Fallback>
                <p:oleObj name="公式" r:id="rId7" imgW="1497950" imgH="393529"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3143250"/>
                        <a:ext cx="4086225"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6"/>
          <p:cNvGraphicFramePr>
            <a:graphicFrameLocks noChangeAspect="1"/>
          </p:cNvGraphicFramePr>
          <p:nvPr/>
        </p:nvGraphicFramePr>
        <p:xfrm>
          <a:off x="5129213" y="3071813"/>
          <a:ext cx="4014787" cy="1143000"/>
        </p:xfrm>
        <a:graphic>
          <a:graphicData uri="http://schemas.openxmlformats.org/presentationml/2006/ole">
            <mc:AlternateContent xmlns:mc="http://schemas.openxmlformats.org/markup-compatibility/2006">
              <mc:Choice xmlns:v="urn:schemas-microsoft-com:vml" Requires="v">
                <p:oleObj spid="_x0000_s92243" name="公式" r:id="rId9" imgW="1384300" imgH="393700" progId="Equation.3">
                  <p:embed/>
                </p:oleObj>
              </mc:Choice>
              <mc:Fallback>
                <p:oleObj name="公式" r:id="rId9" imgW="1384300" imgH="3937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9213" y="3071813"/>
                        <a:ext cx="4014787"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4" name="TextBox 28"/>
          <p:cNvSpPr txBox="1">
            <a:spLocks noChangeArrowheads="1"/>
          </p:cNvSpPr>
          <p:nvPr/>
        </p:nvSpPr>
        <p:spPr bwMode="auto">
          <a:xfrm>
            <a:off x="500063" y="2571750"/>
            <a:ext cx="7429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kumimoji="1" lang="zh-CN" altLang="en-US">
                <a:solidFill>
                  <a:prstClr val="black"/>
                </a:solidFill>
              </a:rPr>
              <a:t>磁场能量密度与电场能量密度公式的比较</a:t>
            </a:r>
          </a:p>
          <a:p>
            <a:pPr eaLnBrk="1" fontAlgn="auto" hangingPunct="1">
              <a:spcBef>
                <a:spcPts val="0"/>
              </a:spcBef>
              <a:spcAft>
                <a:spcPts val="0"/>
              </a:spcAft>
            </a:pPr>
            <a:endParaRPr lang="zh-CN" altLang="en-US"/>
          </a:p>
        </p:txBody>
      </p:sp>
      <p:sp>
        <p:nvSpPr>
          <p:cNvPr id="30" name="AutoShape 19"/>
          <p:cNvSpPr>
            <a:spLocks noChangeArrowheads="1"/>
          </p:cNvSpPr>
          <p:nvPr/>
        </p:nvSpPr>
        <p:spPr bwMode="auto">
          <a:xfrm>
            <a:off x="4429125" y="3571875"/>
            <a:ext cx="685800" cy="188913"/>
          </a:xfrm>
          <a:prstGeom prst="leftRightArrow">
            <a:avLst>
              <a:gd name="adj1" fmla="val 50000"/>
              <a:gd name="adj2" fmla="val 72605"/>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graphicFrame>
        <p:nvGraphicFramePr>
          <p:cNvPr id="7" name="Object 27"/>
          <p:cNvGraphicFramePr>
            <a:graphicFrameLocks noChangeAspect="1"/>
          </p:cNvGraphicFramePr>
          <p:nvPr/>
        </p:nvGraphicFramePr>
        <p:xfrm>
          <a:off x="428625" y="5214938"/>
          <a:ext cx="3929063" cy="930275"/>
        </p:xfrm>
        <a:graphic>
          <a:graphicData uri="http://schemas.openxmlformats.org/presentationml/2006/ole">
            <mc:AlternateContent xmlns:mc="http://schemas.openxmlformats.org/markup-compatibility/2006">
              <mc:Choice xmlns:v="urn:schemas-microsoft-com:vml" Requires="v">
                <p:oleObj spid="_x0000_s92244" name="公式" r:id="rId11" imgW="1663700" imgH="393700" progId="Equation.3">
                  <p:embed/>
                </p:oleObj>
              </mc:Choice>
              <mc:Fallback>
                <p:oleObj name="公式" r:id="rId11" imgW="1663700" imgH="39370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25" y="5214938"/>
                        <a:ext cx="3929063"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8"/>
          <p:cNvGraphicFramePr>
            <a:graphicFrameLocks noChangeAspect="1"/>
          </p:cNvGraphicFramePr>
          <p:nvPr/>
        </p:nvGraphicFramePr>
        <p:xfrm>
          <a:off x="5072063" y="5214938"/>
          <a:ext cx="3808412" cy="930275"/>
        </p:xfrm>
        <a:graphic>
          <a:graphicData uri="http://schemas.openxmlformats.org/presentationml/2006/ole">
            <mc:AlternateContent xmlns:mc="http://schemas.openxmlformats.org/markup-compatibility/2006">
              <mc:Choice xmlns:v="urn:schemas-microsoft-com:vml" Requires="v">
                <p:oleObj spid="_x0000_s92245" name="公式" r:id="rId13" imgW="1612900" imgH="393700" progId="Equation.3">
                  <p:embed/>
                </p:oleObj>
              </mc:Choice>
              <mc:Fallback>
                <p:oleObj name="公式" r:id="rId13" imgW="1612900" imgH="393700" progId="Equation.3">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72063" y="5214938"/>
                        <a:ext cx="3808412"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AutoShape 19"/>
          <p:cNvSpPr>
            <a:spLocks noChangeArrowheads="1"/>
          </p:cNvSpPr>
          <p:nvPr/>
        </p:nvSpPr>
        <p:spPr bwMode="auto">
          <a:xfrm>
            <a:off x="4286250" y="5572125"/>
            <a:ext cx="685800" cy="188913"/>
          </a:xfrm>
          <a:prstGeom prst="leftRightArrow">
            <a:avLst>
              <a:gd name="adj1" fmla="val 50000"/>
              <a:gd name="adj2" fmla="val 72605"/>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Tree>
    <p:extLst>
      <p:ext uri="{BB962C8B-B14F-4D97-AF65-F5344CB8AC3E}">
        <p14:creationId xmlns:p14="http://schemas.microsoft.com/office/powerpoint/2010/main" val="15204911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2723"/>
                                        </p:tgtEl>
                                        <p:attrNameLst>
                                          <p:attrName>style.visibility</p:attrName>
                                        </p:attrNameLst>
                                      </p:cBhvr>
                                      <p:to>
                                        <p:strVal val="visible"/>
                                      </p:to>
                                    </p:set>
                                    <p:animEffect transition="in" filter="barn(outVertical)">
                                      <p:cBhvr>
                                        <p:cTn id="7" dur="500"/>
                                        <p:tgtEl>
                                          <p:spTgt spid="727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2724"/>
                                        </p:tgtEl>
                                        <p:attrNameLst>
                                          <p:attrName>style.visibility</p:attrName>
                                        </p:attrNameLst>
                                      </p:cBhvr>
                                      <p:to>
                                        <p:strVal val="visible"/>
                                      </p:to>
                                    </p:set>
                                    <p:animEffect transition="in" filter="wipe(left)">
                                      <p:cBhvr>
                                        <p:cTn id="10" dur="500"/>
                                        <p:tgtEl>
                                          <p:spTgt spid="727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2719"/>
                                        </p:tgtEl>
                                        <p:attrNameLst>
                                          <p:attrName>style.visibility</p:attrName>
                                        </p:attrNameLst>
                                      </p:cBhvr>
                                      <p:to>
                                        <p:strVal val="visible"/>
                                      </p:to>
                                    </p:set>
                                    <p:animEffect transition="in" filter="wipe(left)">
                                      <p:cBhvr>
                                        <p:cTn id="15" dur="500"/>
                                        <p:tgtEl>
                                          <p:spTgt spid="727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0660"/>
                                        </p:tgtEl>
                                        <p:attrNameLst>
                                          <p:attrName>style.visibility</p:attrName>
                                        </p:attrNameLst>
                                      </p:cBhvr>
                                      <p:to>
                                        <p:strVal val="visible"/>
                                      </p:to>
                                    </p:set>
                                    <p:animEffect transition="in" filter="blinds(horizontal)">
                                      <p:cBhvr>
                                        <p:cTn id="20" dur="500"/>
                                        <p:tgtEl>
                                          <p:spTgt spid="706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arn(outVertical)">
                                      <p:cBhvr>
                                        <p:cTn id="38" dur="500"/>
                                        <p:tgtEl>
                                          <p:spTgt spid="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par>
                                <p:cTn id="49" presetID="16" presetClass="entr" presetSubtype="37"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arn(outVertical)">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9" grpId="0" autoUpdateAnimBg="0"/>
      <p:bldP spid="72723" grpId="0" animBg="1"/>
      <p:bldP spid="72724" grpId="0" autoUpdateAnimBg="0"/>
      <p:bldP spid="30" grpId="0" animBg="1"/>
      <p:bldP spid="3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ChangeArrowheads="1"/>
          </p:cNvSpPr>
          <p:nvPr/>
        </p:nvSpPr>
        <p:spPr bwMode="auto">
          <a:xfrm>
            <a:off x="4281488"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7350" name="Rectangle 4"/>
          <p:cNvSpPr>
            <a:spLocks noChangeArrowheads="1"/>
          </p:cNvSpPr>
          <p:nvPr/>
        </p:nvSpPr>
        <p:spPr bwMode="auto">
          <a:xfrm>
            <a:off x="4291013"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endParaRPr lang="zh-CN" altLang="en-US"/>
          </a:p>
        </p:txBody>
      </p:sp>
      <p:sp>
        <p:nvSpPr>
          <p:cNvPr id="57351" name="TextBox 5"/>
          <p:cNvSpPr txBox="1">
            <a:spLocks noChangeArrowheads="1"/>
          </p:cNvSpPr>
          <p:nvPr/>
        </p:nvSpPr>
        <p:spPr bwMode="auto">
          <a:xfrm>
            <a:off x="214313" y="357188"/>
            <a:ext cx="8643937"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lnSpc>
                <a:spcPct val="120000"/>
              </a:lnSpc>
              <a:spcBef>
                <a:spcPts val="0"/>
              </a:spcBef>
              <a:spcAft>
                <a:spcPts val="0"/>
              </a:spcAft>
            </a:pPr>
            <a:r>
              <a:rPr lang="zh-CN" altLang="en-US"/>
              <a:t>例题</a:t>
            </a:r>
            <a:r>
              <a:rPr lang="en-US" altLang="zh-CN"/>
              <a:t>1</a:t>
            </a:r>
            <a:r>
              <a:rPr lang="zh-CN" altLang="en-US"/>
              <a:t>：一根很长的同轴电缆由半径分别为</a:t>
            </a:r>
            <a:r>
              <a:rPr lang="en-US" altLang="zh-CN"/>
              <a:t>r</a:t>
            </a:r>
            <a:r>
              <a:rPr lang="en-US" altLang="zh-CN" baseline="-25000"/>
              <a:t>1</a:t>
            </a:r>
            <a:r>
              <a:rPr lang="zh-CN" altLang="en-US"/>
              <a:t>和</a:t>
            </a:r>
            <a:r>
              <a:rPr lang="en-US" altLang="zh-CN"/>
              <a:t>r</a:t>
            </a:r>
            <a:r>
              <a:rPr lang="en-US" altLang="zh-CN" baseline="-25000"/>
              <a:t>2</a:t>
            </a:r>
            <a:r>
              <a:rPr lang="zh-CN" altLang="en-US"/>
              <a:t>的同心圆柱壳组成，中间充满磁导率为    的磁介质，电流由内圆柱壳流出外圆柱壳返回。用能量法求自感系数。</a:t>
            </a:r>
          </a:p>
        </p:txBody>
      </p:sp>
      <p:graphicFrame>
        <p:nvGraphicFramePr>
          <p:cNvPr id="57346" name="Object 12"/>
          <p:cNvGraphicFramePr>
            <a:graphicFrameLocks noChangeAspect="1"/>
          </p:cNvGraphicFramePr>
          <p:nvPr/>
        </p:nvGraphicFramePr>
        <p:xfrm>
          <a:off x="5715000" y="1071563"/>
          <a:ext cx="300038" cy="330200"/>
        </p:xfrm>
        <a:graphic>
          <a:graphicData uri="http://schemas.openxmlformats.org/presentationml/2006/ole">
            <mc:AlternateContent xmlns:mc="http://schemas.openxmlformats.org/markup-compatibility/2006">
              <mc:Choice xmlns:v="urn:schemas-microsoft-com:vml" Requires="v">
                <p:oleObj spid="_x0000_s93225" name="Equation" r:id="rId3" imgW="152268" imgH="164957" progId="Equation.DSMT4">
                  <p:embed/>
                </p:oleObj>
              </mc:Choice>
              <mc:Fallback>
                <p:oleObj name="Equation" r:id="rId3" imgW="152268" imgH="164957"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071563"/>
                        <a:ext cx="30003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5"/>
          <p:cNvGraphicFramePr>
            <a:graphicFrameLocks noChangeAspect="1"/>
          </p:cNvGraphicFramePr>
          <p:nvPr/>
        </p:nvGraphicFramePr>
        <p:xfrm>
          <a:off x="3143250" y="2714625"/>
          <a:ext cx="1714500" cy="1209675"/>
        </p:xfrm>
        <a:graphic>
          <a:graphicData uri="http://schemas.openxmlformats.org/presentationml/2006/ole">
            <mc:AlternateContent xmlns:mc="http://schemas.openxmlformats.org/markup-compatibility/2006">
              <mc:Choice xmlns:v="urn:schemas-microsoft-com:vml" Requires="v">
                <p:oleObj spid="_x0000_s93226" name="公式" r:id="rId5" imgW="583947" imgH="406224" progId="Equation.3">
                  <p:embed/>
                </p:oleObj>
              </mc:Choice>
              <mc:Fallback>
                <p:oleObj name="公式" r:id="rId5" imgW="583947" imgH="406224"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2714625"/>
                        <a:ext cx="1714500"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2" name="Rectangle 8"/>
          <p:cNvSpPr>
            <a:spLocks noChangeArrowheads="1"/>
          </p:cNvSpPr>
          <p:nvPr/>
        </p:nvSpPr>
        <p:spPr bwMode="auto">
          <a:xfrm>
            <a:off x="5143500" y="3000375"/>
            <a:ext cx="2857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3200"/>
              <a:t>（ </a:t>
            </a:r>
            <a:r>
              <a:rPr lang="en-US" altLang="zh-CN" sz="3200"/>
              <a:t>r</a:t>
            </a:r>
            <a:r>
              <a:rPr lang="en-US" altLang="zh-CN" sz="3200" baseline="-30000"/>
              <a:t>1 </a:t>
            </a:r>
            <a:r>
              <a:rPr lang="en-US" altLang="zh-CN" sz="3200"/>
              <a:t>&lt; r &lt; r</a:t>
            </a:r>
            <a:r>
              <a:rPr lang="en-US" altLang="zh-CN" sz="3200" baseline="-30000"/>
              <a:t>2 </a:t>
            </a:r>
            <a:r>
              <a:rPr lang="zh-CN" altLang="en-US" sz="3200"/>
              <a:t>） </a:t>
            </a:r>
          </a:p>
        </p:txBody>
      </p:sp>
      <p:graphicFrame>
        <p:nvGraphicFramePr>
          <p:cNvPr id="57348" name="Object 8"/>
          <p:cNvGraphicFramePr>
            <a:graphicFrameLocks noChangeAspect="1"/>
          </p:cNvGraphicFramePr>
          <p:nvPr/>
        </p:nvGraphicFramePr>
        <p:xfrm>
          <a:off x="2071688" y="4000500"/>
          <a:ext cx="4024312" cy="1239838"/>
        </p:xfrm>
        <a:graphic>
          <a:graphicData uri="http://schemas.openxmlformats.org/presentationml/2006/ole">
            <mc:AlternateContent xmlns:mc="http://schemas.openxmlformats.org/markup-compatibility/2006">
              <mc:Choice xmlns:v="urn:schemas-microsoft-com:vml" Requires="v">
                <p:oleObj spid="_x0000_s93227" name="Equation" r:id="rId7" imgW="1282700" imgH="393700" progId="Equation.DSMT4">
                  <p:embed/>
                </p:oleObj>
              </mc:Choice>
              <mc:Fallback>
                <p:oleObj name="Equation" r:id="rId7" imgW="1282700" imgH="3937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88" y="4000500"/>
                        <a:ext cx="4024312"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3" name="TextBox 11"/>
          <p:cNvSpPr txBox="1">
            <a:spLocks noChangeArrowheads="1"/>
          </p:cNvSpPr>
          <p:nvPr/>
        </p:nvSpPr>
        <p:spPr bwMode="auto">
          <a:xfrm>
            <a:off x="285750" y="2143125"/>
            <a:ext cx="835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a:t>解：由安培环路定理，磁场存在于两圆柱壳之间</a:t>
            </a:r>
          </a:p>
        </p:txBody>
      </p:sp>
      <p:sp>
        <p:nvSpPr>
          <p:cNvPr id="57354" name="TextBox 12"/>
          <p:cNvSpPr txBox="1">
            <a:spLocks noChangeArrowheads="1"/>
          </p:cNvSpPr>
          <p:nvPr/>
        </p:nvSpPr>
        <p:spPr bwMode="auto">
          <a:xfrm>
            <a:off x="1071563" y="5500688"/>
            <a:ext cx="5857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a:t>两壳层间的磁场能量密度为</a:t>
            </a:r>
          </a:p>
        </p:txBody>
      </p:sp>
    </p:spTree>
    <p:extLst>
      <p:ext uri="{BB962C8B-B14F-4D97-AF65-F5344CB8AC3E}">
        <p14:creationId xmlns:p14="http://schemas.microsoft.com/office/powerpoint/2010/main" val="495274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4"/>
          <p:cNvGraphicFramePr>
            <a:graphicFrameLocks noChangeAspect="1"/>
          </p:cNvGraphicFramePr>
          <p:nvPr/>
        </p:nvGraphicFramePr>
        <p:xfrm>
          <a:off x="1500188" y="428625"/>
          <a:ext cx="3429000" cy="1127125"/>
        </p:xfrm>
        <a:graphic>
          <a:graphicData uri="http://schemas.openxmlformats.org/presentationml/2006/ole">
            <mc:AlternateContent xmlns:mc="http://schemas.openxmlformats.org/markup-compatibility/2006">
              <mc:Choice xmlns:v="urn:schemas-microsoft-com:vml" Requires="v">
                <p:oleObj spid="_x0000_s94275" name="公式" r:id="rId3" imgW="1307532" imgH="431613" progId="Equation.3">
                  <p:embed/>
                </p:oleObj>
              </mc:Choice>
              <mc:Fallback>
                <p:oleObj name="公式" r:id="rId3" imgW="1307532" imgH="431613"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428625"/>
                        <a:ext cx="3429000"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11"/>
          <p:cNvGraphicFramePr>
            <a:graphicFrameLocks noChangeAspect="1"/>
          </p:cNvGraphicFramePr>
          <p:nvPr/>
        </p:nvGraphicFramePr>
        <p:xfrm>
          <a:off x="6572250" y="1071563"/>
          <a:ext cx="1295400" cy="944562"/>
        </p:xfrm>
        <a:graphic>
          <a:graphicData uri="http://schemas.openxmlformats.org/presentationml/2006/ole">
            <mc:AlternateContent xmlns:mc="http://schemas.openxmlformats.org/markup-compatibility/2006">
              <mc:Choice xmlns:v="urn:schemas-microsoft-com:vml" Requires="v">
                <p:oleObj spid="_x0000_s94276" name="公式" r:id="rId5" imgW="558558" imgH="406224" progId="Equation.3">
                  <p:embed/>
                </p:oleObj>
              </mc:Choice>
              <mc:Fallback>
                <p:oleObj name="公式" r:id="rId5" imgW="558558" imgH="406224"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0" y="1071563"/>
                        <a:ext cx="1295400"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2" name="Object 12"/>
          <p:cNvGraphicFramePr>
            <a:graphicFrameLocks noChangeAspect="1"/>
          </p:cNvGraphicFramePr>
          <p:nvPr/>
        </p:nvGraphicFramePr>
        <p:xfrm>
          <a:off x="6572250" y="214313"/>
          <a:ext cx="1152525" cy="812800"/>
        </p:xfrm>
        <a:graphic>
          <a:graphicData uri="http://schemas.openxmlformats.org/presentationml/2006/ole">
            <mc:AlternateContent xmlns:mc="http://schemas.openxmlformats.org/markup-compatibility/2006">
              <mc:Choice xmlns:v="urn:schemas-microsoft-com:vml" Requires="v">
                <p:oleObj spid="_x0000_s94277" name="公式" r:id="rId7" imgW="583947" imgH="406224" progId="Equation.3">
                  <p:embed/>
                </p:oleObj>
              </mc:Choice>
              <mc:Fallback>
                <p:oleObj name="公式" r:id="rId7" imgW="583947" imgH="406224"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50" y="214313"/>
                        <a:ext cx="11525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6"/>
          <p:cNvGraphicFramePr>
            <a:graphicFrameLocks noChangeAspect="1"/>
          </p:cNvGraphicFramePr>
          <p:nvPr/>
        </p:nvGraphicFramePr>
        <p:xfrm>
          <a:off x="1785938" y="2928938"/>
          <a:ext cx="5357812" cy="1131887"/>
        </p:xfrm>
        <a:graphic>
          <a:graphicData uri="http://schemas.openxmlformats.org/presentationml/2006/ole">
            <mc:AlternateContent xmlns:mc="http://schemas.openxmlformats.org/markup-compatibility/2006">
              <mc:Choice xmlns:v="urn:schemas-microsoft-com:vml" Requires="v">
                <p:oleObj spid="_x0000_s94278" name="公式" r:id="rId9" imgW="2209800" imgH="469900" progId="Equation.3">
                  <p:embed/>
                </p:oleObj>
              </mc:Choice>
              <mc:Fallback>
                <p:oleObj name="公式" r:id="rId9" imgW="2209800" imgH="46990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38" y="2928938"/>
                        <a:ext cx="5357812" cy="113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5" name="Rectangle 8"/>
          <p:cNvSpPr>
            <a:spLocks noChangeArrowheads="1"/>
          </p:cNvSpPr>
          <p:nvPr/>
        </p:nvSpPr>
        <p:spPr bwMode="auto">
          <a:xfrm>
            <a:off x="428625" y="4286250"/>
            <a:ext cx="6931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sz="3200" dirty="0">
                <a:solidFill>
                  <a:srgbClr val="0000FF"/>
                </a:solidFill>
              </a:rPr>
              <a:t>单位长度电缆的自感为</a:t>
            </a:r>
          </a:p>
        </p:txBody>
      </p:sp>
      <p:graphicFrame>
        <p:nvGraphicFramePr>
          <p:cNvPr id="58374" name="Object 10"/>
          <p:cNvGraphicFramePr>
            <a:graphicFrameLocks noChangeAspect="1"/>
          </p:cNvGraphicFramePr>
          <p:nvPr/>
        </p:nvGraphicFramePr>
        <p:xfrm>
          <a:off x="2143125" y="5214938"/>
          <a:ext cx="3095625" cy="1085850"/>
        </p:xfrm>
        <a:graphic>
          <a:graphicData uri="http://schemas.openxmlformats.org/presentationml/2006/ole">
            <mc:AlternateContent xmlns:mc="http://schemas.openxmlformats.org/markup-compatibility/2006">
              <mc:Choice xmlns:v="urn:schemas-microsoft-com:vml" Requires="v">
                <p:oleObj spid="_x0000_s94279" name="公式" r:id="rId11" imgW="1231366" imgH="431613" progId="Equation.3">
                  <p:embed/>
                </p:oleObj>
              </mc:Choice>
              <mc:Fallback>
                <p:oleObj name="公式" r:id="rId11" imgW="1231366" imgH="431613"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3125" y="5214938"/>
                        <a:ext cx="309562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6" name="TextBox 18"/>
          <p:cNvSpPr txBox="1">
            <a:spLocks noChangeArrowheads="1"/>
          </p:cNvSpPr>
          <p:nvPr/>
        </p:nvSpPr>
        <p:spPr bwMode="auto">
          <a:xfrm>
            <a:off x="357188" y="2143125"/>
            <a:ext cx="6000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auto" hangingPunct="1">
              <a:spcBef>
                <a:spcPts val="0"/>
              </a:spcBef>
              <a:spcAft>
                <a:spcPts val="0"/>
              </a:spcAft>
            </a:pPr>
            <a:r>
              <a:rPr lang="zh-CN" altLang="en-US"/>
              <a:t>单位长度的电缆内总磁场能量</a:t>
            </a:r>
          </a:p>
        </p:txBody>
      </p:sp>
    </p:spTree>
    <p:extLst>
      <p:ext uri="{BB962C8B-B14F-4D97-AF65-F5344CB8AC3E}">
        <p14:creationId xmlns:p14="http://schemas.microsoft.com/office/powerpoint/2010/main" val="42938455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14282" y="142852"/>
            <a:ext cx="8643998" cy="2084801"/>
            <a:chOff x="214282" y="785794"/>
            <a:chExt cx="8358246" cy="2084801"/>
          </a:xfrm>
        </p:grpSpPr>
        <p:sp>
          <p:nvSpPr>
            <p:cNvPr id="2" name="TextBox 1"/>
            <p:cNvSpPr txBox="1"/>
            <p:nvPr/>
          </p:nvSpPr>
          <p:spPr>
            <a:xfrm>
              <a:off x="214282" y="785794"/>
              <a:ext cx="8358246" cy="2084801"/>
            </a:xfrm>
            <a:prstGeom prst="rect">
              <a:avLst/>
            </a:prstGeom>
            <a:noFill/>
          </p:spPr>
          <p:txBody>
            <a:bodyPr wrap="square" rtlCol="0">
              <a:spAutoFit/>
            </a:bodyPr>
            <a:lstStyle/>
            <a:p>
              <a:pPr algn="just">
                <a:lnSpc>
                  <a:spcPct val="120000"/>
                </a:lnSpc>
              </a:pPr>
              <a:r>
                <a:rPr lang="en-US" altLang="zh-CN" sz="2200" dirty="0" smtClean="0">
                  <a:latin typeface="Times New Roman" pitchFamily="18" charset="0"/>
                  <a:cs typeface="Times New Roman" pitchFamily="18" charset="0"/>
                </a:rPr>
                <a:t>1. </a:t>
              </a:r>
              <a:r>
                <a:rPr lang="zh-CN" altLang="en-US" sz="2200" dirty="0" smtClean="0">
                  <a:latin typeface="Times New Roman" pitchFamily="18" charset="0"/>
                  <a:cs typeface="Times New Roman" pitchFamily="18" charset="0"/>
                </a:rPr>
                <a:t>如图所示，在马蹄形磁铁的中间匀强磁场</a:t>
              </a:r>
              <a:r>
                <a:rPr lang="en-US" altLang="zh-CN" sz="2200" dirty="0" smtClean="0">
                  <a:latin typeface="Times New Roman" pitchFamily="18" charset="0"/>
                  <a:cs typeface="Times New Roman" pitchFamily="18" charset="0"/>
                </a:rPr>
                <a:t>A</a:t>
              </a:r>
              <a:r>
                <a:rPr lang="zh-CN" altLang="en-US" sz="2200" dirty="0" smtClean="0">
                  <a:latin typeface="Times New Roman" pitchFamily="18" charset="0"/>
                  <a:cs typeface="Times New Roman" pitchFamily="18" charset="0"/>
                </a:rPr>
                <a:t>点处放置一半径</a:t>
              </a:r>
              <a:r>
                <a:rPr lang="en-US" altLang="zh-CN" sz="2200" dirty="0" smtClean="0">
                  <a:latin typeface="Times New Roman" pitchFamily="18" charset="0"/>
                  <a:cs typeface="Times New Roman" pitchFamily="18" charset="0"/>
                </a:rPr>
                <a:t>r=1cm</a:t>
              </a:r>
              <a:r>
                <a:rPr lang="zh-CN" altLang="en-US" sz="2200" dirty="0" smtClean="0">
                  <a:latin typeface="Times New Roman" pitchFamily="18" charset="0"/>
                  <a:cs typeface="Times New Roman" pitchFamily="18" charset="0"/>
                </a:rPr>
                <a:t>、匝数</a:t>
              </a:r>
              <a:r>
                <a:rPr lang="en-US" altLang="zh-CN" sz="2200" dirty="0" smtClean="0">
                  <a:latin typeface="Times New Roman" pitchFamily="18" charset="0"/>
                  <a:cs typeface="Times New Roman" pitchFamily="18" charset="0"/>
                </a:rPr>
                <a:t>N=10</a:t>
              </a:r>
              <a:r>
                <a:rPr lang="zh-CN" altLang="en-US" sz="2200" dirty="0" smtClean="0">
                  <a:latin typeface="Times New Roman" pitchFamily="18" charset="0"/>
                  <a:cs typeface="Times New Roman" pitchFamily="18" charset="0"/>
                </a:rPr>
                <a:t>匝的小线圈，且线圈平面法线平行于</a:t>
              </a:r>
              <a:r>
                <a:rPr lang="en-US" altLang="zh-CN" sz="2200" dirty="0" smtClean="0">
                  <a:latin typeface="Times New Roman" pitchFamily="18" charset="0"/>
                  <a:cs typeface="Times New Roman" pitchFamily="18" charset="0"/>
                </a:rPr>
                <a:t>A</a:t>
              </a:r>
              <a:r>
                <a:rPr lang="zh-CN" altLang="en-US" sz="2200" dirty="0" smtClean="0">
                  <a:latin typeface="Times New Roman" pitchFamily="18" charset="0"/>
                  <a:cs typeface="Times New Roman" pitchFamily="18" charset="0"/>
                </a:rPr>
                <a:t>点磁感应强度，今将此线圈移到足够远处，在此期间若线圈中流过的总电荷为       </a:t>
              </a:r>
              <a:r>
                <a:rPr lang="en-US" altLang="zh-CN" sz="2200" dirty="0" smtClean="0">
                  <a:latin typeface="Times New Roman" pitchFamily="18" charset="0"/>
                  <a:cs typeface="Times New Roman" pitchFamily="18" charset="0"/>
                </a:rPr>
                <a:t>             </a:t>
              </a:r>
              <a:r>
                <a:rPr lang="zh-CN" altLang="en-US" sz="2200" dirty="0" smtClean="0">
                  <a:latin typeface="Times New Roman" pitchFamily="18" charset="0"/>
                  <a:cs typeface="Times New Roman" pitchFamily="18" charset="0"/>
                </a:rPr>
                <a:t>，试求</a:t>
              </a:r>
              <a:r>
                <a:rPr lang="en-US" altLang="zh-CN" sz="2200" dirty="0" smtClean="0">
                  <a:latin typeface="Times New Roman" pitchFamily="18" charset="0"/>
                  <a:cs typeface="Times New Roman" pitchFamily="18" charset="0"/>
                </a:rPr>
                <a:t>A</a:t>
              </a:r>
              <a:r>
                <a:rPr lang="zh-CN" altLang="en-US" sz="2200" dirty="0" smtClean="0">
                  <a:latin typeface="Times New Roman" pitchFamily="18" charset="0"/>
                  <a:cs typeface="Times New Roman" pitchFamily="18" charset="0"/>
                </a:rPr>
                <a:t>点处磁感应强度是多大？（已知线圈的电阻</a:t>
              </a:r>
              <a:r>
                <a:rPr lang="en-US" altLang="zh-CN" sz="2200" dirty="0" smtClean="0">
                  <a:latin typeface="Times New Roman" pitchFamily="18" charset="0"/>
                  <a:cs typeface="Times New Roman" pitchFamily="18" charset="0"/>
                </a:rPr>
                <a:t>R=10    </a:t>
              </a:r>
              <a:r>
                <a:rPr lang="zh-CN" altLang="en-US" sz="2200" dirty="0" smtClean="0">
                  <a:latin typeface="Times New Roman" pitchFamily="18" charset="0"/>
                  <a:cs typeface="Times New Roman" pitchFamily="18" charset="0"/>
                </a:rPr>
                <a:t>，线圈的自感忽略不计）</a:t>
              </a:r>
              <a:endParaRPr lang="zh-CN" altLang="en-US" sz="2200" dirty="0">
                <a:latin typeface="Times New Roman" pitchFamily="18" charset="0"/>
                <a:cs typeface="Times New Roman" pitchFamily="18" charset="0"/>
              </a:endParaRPr>
            </a:p>
          </p:txBody>
        </p:sp>
        <p:graphicFrame>
          <p:nvGraphicFramePr>
            <p:cNvPr id="3" name="Object 7"/>
            <p:cNvGraphicFramePr>
              <a:graphicFrameLocks noChangeAspect="1"/>
            </p:cNvGraphicFramePr>
            <p:nvPr/>
          </p:nvGraphicFramePr>
          <p:xfrm>
            <a:off x="7121923" y="1714488"/>
            <a:ext cx="1381528" cy="326691"/>
          </p:xfrm>
          <a:graphic>
            <a:graphicData uri="http://schemas.openxmlformats.org/presentationml/2006/ole">
              <mc:AlternateContent xmlns:mc="http://schemas.openxmlformats.org/markup-compatibility/2006">
                <mc:Choice xmlns:v="urn:schemas-microsoft-com:vml" Requires="v">
                  <p:oleObj spid="_x0000_s106594" name="Equation" r:id="rId3" imgW="875920" imgH="215806" progId="Equation.DSMT4">
                    <p:embed/>
                  </p:oleObj>
                </mc:Choice>
                <mc:Fallback>
                  <p:oleObj name="Equation" r:id="rId3" imgW="875920" imgH="215806"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923" y="1714488"/>
                          <a:ext cx="1381528" cy="326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1507" name="Object 3"/>
            <p:cNvGraphicFramePr>
              <a:graphicFrameLocks noChangeAspect="1"/>
            </p:cNvGraphicFramePr>
            <p:nvPr/>
          </p:nvGraphicFramePr>
          <p:xfrm>
            <a:off x="6845618" y="2143116"/>
            <a:ext cx="254000" cy="242888"/>
          </p:xfrm>
          <a:graphic>
            <a:graphicData uri="http://schemas.openxmlformats.org/presentationml/2006/ole">
              <mc:AlternateContent xmlns:mc="http://schemas.openxmlformats.org/markup-compatibility/2006">
                <mc:Choice xmlns:v="urn:schemas-microsoft-com:vml" Requires="v">
                  <p:oleObj spid="_x0000_s106595" name="Equation" r:id="rId5" imgW="164885" imgH="164885" progId="Equation.DSMT4">
                    <p:embed/>
                  </p:oleObj>
                </mc:Choice>
                <mc:Fallback>
                  <p:oleObj name="Equation" r:id="rId5" imgW="164885" imgH="164885"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5618" y="2143116"/>
                          <a:ext cx="254000" cy="24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
        <p:nvSpPr>
          <p:cNvPr id="5" name="TextBox 4"/>
          <p:cNvSpPr txBox="1"/>
          <p:nvPr/>
        </p:nvSpPr>
        <p:spPr>
          <a:xfrm>
            <a:off x="214282" y="2357430"/>
            <a:ext cx="8072494" cy="430887"/>
          </a:xfrm>
          <a:prstGeom prst="rect">
            <a:avLst/>
          </a:prstGeom>
          <a:noFill/>
        </p:spPr>
        <p:txBody>
          <a:bodyPr wrap="square" rtlCol="0">
            <a:spAutoFit/>
          </a:bodyPr>
          <a:lstStyle/>
          <a:p>
            <a:r>
              <a:rPr lang="zh-CN" altLang="en-US" sz="2200" dirty="0" smtClean="0"/>
              <a:t>解：由法拉第电磁感应定律可知感应电动势大小</a:t>
            </a:r>
            <a:endParaRPr lang="zh-CN" altLang="en-US" sz="2200" dirty="0"/>
          </a:p>
        </p:txBody>
      </p:sp>
      <p:graphicFrame>
        <p:nvGraphicFramePr>
          <p:cNvPr id="21508" name="Object 4"/>
          <p:cNvGraphicFramePr>
            <a:graphicFrameLocks noChangeAspect="1"/>
          </p:cNvGraphicFramePr>
          <p:nvPr/>
        </p:nvGraphicFramePr>
        <p:xfrm>
          <a:off x="1500166" y="2857496"/>
          <a:ext cx="3357586" cy="817534"/>
        </p:xfrm>
        <a:graphic>
          <a:graphicData uri="http://schemas.openxmlformats.org/presentationml/2006/ole">
            <mc:AlternateContent xmlns:mc="http://schemas.openxmlformats.org/markup-compatibility/2006">
              <mc:Choice xmlns:v="urn:schemas-microsoft-com:vml" Requires="v">
                <p:oleObj spid="_x0000_s106596" name="Equation" r:id="rId7" imgW="1701800" imgH="431800" progId="Equation.DSMT4">
                  <p:embed/>
                </p:oleObj>
              </mc:Choice>
              <mc:Fallback>
                <p:oleObj name="Equation" r:id="rId7" imgW="1701800" imgH="4318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2857496"/>
                        <a:ext cx="3357586" cy="817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1509" name="Object 5"/>
          <p:cNvGraphicFramePr>
            <a:graphicFrameLocks noChangeAspect="1"/>
          </p:cNvGraphicFramePr>
          <p:nvPr/>
        </p:nvGraphicFramePr>
        <p:xfrm>
          <a:off x="1428729" y="3715155"/>
          <a:ext cx="3643338" cy="821940"/>
        </p:xfrm>
        <a:graphic>
          <a:graphicData uri="http://schemas.openxmlformats.org/presentationml/2006/ole">
            <mc:AlternateContent xmlns:mc="http://schemas.openxmlformats.org/markup-compatibility/2006">
              <mc:Choice xmlns:v="urn:schemas-microsoft-com:vml" Requires="v">
                <p:oleObj spid="_x0000_s106597" name="Equation" r:id="rId9" imgW="1675673" imgH="393529" progId="Equation.DSMT4">
                  <p:embed/>
                </p:oleObj>
              </mc:Choice>
              <mc:Fallback>
                <p:oleObj name="Equation" r:id="rId9" imgW="1675673" imgH="393529"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29" y="3715155"/>
                        <a:ext cx="3643338" cy="82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pic>
        <p:nvPicPr>
          <p:cNvPr id="21510" name="Picture 6" descr="F:\教学\大学物理多媒体课件\物理II_2014\未标题-6.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00826" y="2071678"/>
            <a:ext cx="2201468" cy="18679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6502" name="Object 6"/>
          <p:cNvGraphicFramePr>
            <a:graphicFrameLocks noChangeAspect="1"/>
          </p:cNvGraphicFramePr>
          <p:nvPr/>
        </p:nvGraphicFramePr>
        <p:xfrm>
          <a:off x="1428728" y="4500570"/>
          <a:ext cx="3571900" cy="750850"/>
        </p:xfrm>
        <a:graphic>
          <a:graphicData uri="http://schemas.openxmlformats.org/presentationml/2006/ole">
            <mc:AlternateContent xmlns:mc="http://schemas.openxmlformats.org/markup-compatibility/2006">
              <mc:Choice xmlns:v="urn:schemas-microsoft-com:vml" Requires="v">
                <p:oleObj spid="_x0000_s106598" name="Equation" r:id="rId12" imgW="1790700" imgH="393700" progId="Equation.DSMT4">
                  <p:embed/>
                </p:oleObj>
              </mc:Choice>
              <mc:Fallback>
                <p:oleObj name="Equation" r:id="rId12" imgW="1790700" imgH="3937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8728" y="4500570"/>
                        <a:ext cx="3571900" cy="75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06503" name="Object 7"/>
          <p:cNvGraphicFramePr>
            <a:graphicFrameLocks noChangeAspect="1"/>
          </p:cNvGraphicFramePr>
          <p:nvPr/>
        </p:nvGraphicFramePr>
        <p:xfrm>
          <a:off x="1071538" y="5429264"/>
          <a:ext cx="3870328" cy="432079"/>
        </p:xfrm>
        <a:graphic>
          <a:graphicData uri="http://schemas.openxmlformats.org/presentationml/2006/ole">
            <mc:AlternateContent xmlns:mc="http://schemas.openxmlformats.org/markup-compatibility/2006">
              <mc:Choice xmlns:v="urn:schemas-microsoft-com:vml" Requires="v">
                <p:oleObj spid="_x0000_s106599" name="Equation" r:id="rId14" imgW="1841500" imgH="215900" progId="Equation.DSMT4">
                  <p:embed/>
                </p:oleObj>
              </mc:Choice>
              <mc:Fallback>
                <p:oleObj name="Equation" r:id="rId14" imgW="1841500" imgH="2159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1538" y="5429264"/>
                        <a:ext cx="3870328" cy="43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06504" name="Object 8"/>
          <p:cNvGraphicFramePr>
            <a:graphicFrameLocks noChangeAspect="1"/>
          </p:cNvGraphicFramePr>
          <p:nvPr/>
        </p:nvGraphicFramePr>
        <p:xfrm>
          <a:off x="1000100" y="6072206"/>
          <a:ext cx="2357454" cy="488108"/>
        </p:xfrm>
        <a:graphic>
          <a:graphicData uri="http://schemas.openxmlformats.org/presentationml/2006/ole">
            <mc:AlternateContent xmlns:mc="http://schemas.openxmlformats.org/markup-compatibility/2006">
              <mc:Choice xmlns:v="urn:schemas-microsoft-com:vml" Requires="v">
                <p:oleObj spid="_x0000_s106600" name="Equation" r:id="rId16" imgW="990170" imgH="215806" progId="Equation.DSMT4">
                  <p:embed/>
                </p:oleObj>
              </mc:Choice>
              <mc:Fallback>
                <p:oleObj name="Equation" r:id="rId16" imgW="990170" imgH="215806"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0100" y="6072206"/>
                        <a:ext cx="2357454" cy="488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06505" name="Object 9"/>
          <p:cNvGraphicFramePr>
            <a:graphicFrameLocks noChangeAspect="1"/>
          </p:cNvGraphicFramePr>
          <p:nvPr/>
        </p:nvGraphicFramePr>
        <p:xfrm>
          <a:off x="3643306" y="6072206"/>
          <a:ext cx="3357586" cy="420817"/>
        </p:xfrm>
        <a:graphic>
          <a:graphicData uri="http://schemas.openxmlformats.org/presentationml/2006/ole">
            <mc:AlternateContent xmlns:mc="http://schemas.openxmlformats.org/markup-compatibility/2006">
              <mc:Choice xmlns:v="urn:schemas-microsoft-com:vml" Requires="v">
                <p:oleObj spid="_x0000_s106601" name="Equation" r:id="rId18" imgW="1637589" imgH="215806" progId="Equation.DSMT4">
                  <p:embed/>
                </p:oleObj>
              </mc:Choice>
              <mc:Fallback>
                <p:oleObj name="Equation" r:id="rId18" imgW="1637589" imgH="215806"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43306" y="6072206"/>
                        <a:ext cx="3357586" cy="420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786874" cy="2529923"/>
          </a:xfrm>
          <a:prstGeom prst="rect">
            <a:avLst/>
          </a:prstGeom>
          <a:noFill/>
        </p:spPr>
        <p:txBody>
          <a:bodyPr wrap="square" rtlCol="0">
            <a:spAutoFit/>
          </a:bodyPr>
          <a:lstStyle/>
          <a:p>
            <a:pPr algn="just">
              <a:lnSpc>
                <a:spcPct val="120000"/>
              </a:lnSpc>
            </a:pPr>
            <a:r>
              <a:rPr lang="en-US" altLang="zh-CN" sz="2200" dirty="0" smtClean="0">
                <a:latin typeface="Times New Roman" pitchFamily="18" charset="0"/>
                <a:cs typeface="Times New Roman" pitchFamily="18" charset="0"/>
              </a:rPr>
              <a:t>2. </a:t>
            </a:r>
            <a:r>
              <a:rPr lang="zh-CN" altLang="en-US" sz="2200" dirty="0" smtClean="0">
                <a:latin typeface="Times New Roman" pitchFamily="18" charset="0"/>
                <a:cs typeface="Times New Roman" pitchFamily="18" charset="0"/>
              </a:rPr>
              <a:t>面积为</a:t>
            </a:r>
            <a:r>
              <a:rPr lang="en-US" altLang="zh-CN" sz="2200" dirty="0" smtClean="0">
                <a:latin typeface="Times New Roman" pitchFamily="18" charset="0"/>
                <a:cs typeface="Times New Roman" pitchFamily="18" charset="0"/>
              </a:rPr>
              <a:t>S</a:t>
            </a:r>
            <a:r>
              <a:rPr lang="zh-CN" altLang="en-US" sz="2200" dirty="0" smtClean="0">
                <a:latin typeface="Times New Roman" pitchFamily="18" charset="0"/>
                <a:cs typeface="Times New Roman" pitchFamily="18" charset="0"/>
              </a:rPr>
              <a:t>的平面线圈置于磁感应强度为</a:t>
            </a:r>
            <a:r>
              <a:rPr lang="en-US" altLang="zh-CN" sz="2200" dirty="0" smtClean="0">
                <a:latin typeface="Times New Roman" pitchFamily="18" charset="0"/>
                <a:cs typeface="Times New Roman" pitchFamily="18" charset="0"/>
              </a:rPr>
              <a:t>B</a:t>
            </a:r>
            <a:r>
              <a:rPr lang="zh-CN" altLang="en-US" sz="2200" dirty="0" smtClean="0">
                <a:latin typeface="Times New Roman" pitchFamily="18" charset="0"/>
                <a:cs typeface="Times New Roman" pitchFamily="18" charset="0"/>
              </a:rPr>
              <a:t>的均匀磁场中，若线圈以匀角速度绕位于线圈平面且垂直于磁场方向的固定轴旋转，在时刻</a:t>
            </a:r>
            <a:r>
              <a:rPr lang="en-US" altLang="zh-CN" sz="2200" dirty="0" smtClean="0">
                <a:latin typeface="Times New Roman" pitchFamily="18" charset="0"/>
                <a:cs typeface="Times New Roman" pitchFamily="18" charset="0"/>
              </a:rPr>
              <a:t>t=0</a:t>
            </a:r>
            <a:r>
              <a:rPr lang="zh-CN" altLang="en-US" sz="2200" dirty="0" smtClean="0">
                <a:latin typeface="Times New Roman" pitchFamily="18" charset="0"/>
                <a:cs typeface="Times New Roman" pitchFamily="18" charset="0"/>
              </a:rPr>
              <a:t>时刻磁场与线圈平面垂直，则任意时刻</a:t>
            </a:r>
            <a:r>
              <a:rPr lang="en-US" altLang="zh-CN" sz="2200" dirty="0" smtClean="0">
                <a:latin typeface="Times New Roman" pitchFamily="18" charset="0"/>
                <a:cs typeface="Times New Roman" pitchFamily="18" charset="0"/>
              </a:rPr>
              <a:t>t</a:t>
            </a:r>
            <a:r>
              <a:rPr lang="zh-CN" altLang="en-US" sz="2200" dirty="0" smtClean="0">
                <a:latin typeface="Times New Roman" pitchFamily="18" charset="0"/>
                <a:cs typeface="Times New Roman" pitchFamily="18" charset="0"/>
              </a:rPr>
              <a:t>时通过线圈的磁通量为（      ），线圈中的感应电动势为（      ）。若均匀磁场是由通有电流</a:t>
            </a:r>
            <a:r>
              <a:rPr lang="en-US" altLang="zh-CN" sz="2200" dirty="0" smtClean="0">
                <a:latin typeface="Times New Roman" pitchFamily="18" charset="0"/>
                <a:cs typeface="Times New Roman" pitchFamily="18" charset="0"/>
              </a:rPr>
              <a:t>I</a:t>
            </a:r>
            <a:r>
              <a:rPr lang="zh-CN" altLang="en-US" sz="2200" dirty="0" smtClean="0">
                <a:latin typeface="Times New Roman" pitchFamily="18" charset="0"/>
                <a:cs typeface="Times New Roman" pitchFamily="18" charset="0"/>
              </a:rPr>
              <a:t>的线圈所产生，且</a:t>
            </a:r>
            <a:r>
              <a:rPr lang="en-US" altLang="zh-CN" sz="2200" dirty="0" smtClean="0">
                <a:latin typeface="Times New Roman" pitchFamily="18" charset="0"/>
                <a:cs typeface="Times New Roman" pitchFamily="18" charset="0"/>
              </a:rPr>
              <a:t>B=</a:t>
            </a:r>
            <a:r>
              <a:rPr lang="en-US" altLang="zh-CN" sz="2200" dirty="0" err="1" smtClean="0">
                <a:latin typeface="Times New Roman" pitchFamily="18" charset="0"/>
                <a:cs typeface="Times New Roman" pitchFamily="18" charset="0"/>
              </a:rPr>
              <a:t>kI</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k</a:t>
            </a:r>
            <a:r>
              <a:rPr lang="zh-CN" altLang="en-US" sz="2200" dirty="0" smtClean="0">
                <a:latin typeface="Times New Roman" pitchFamily="18" charset="0"/>
                <a:cs typeface="Times New Roman" pitchFamily="18" charset="0"/>
              </a:rPr>
              <a:t>为常量），则旋转线圈相对于产生磁场的线圈最大互感系数为（      ）。</a:t>
            </a:r>
            <a:endParaRPr lang="zh-CN" altLang="en-US" sz="2200" dirty="0">
              <a:latin typeface="Times New Roman" pitchFamily="18" charset="0"/>
              <a:cs typeface="Times New Roman" pitchFamily="18" charset="0"/>
            </a:endParaRPr>
          </a:p>
        </p:txBody>
      </p:sp>
      <p:graphicFrame>
        <p:nvGraphicFramePr>
          <p:cNvPr id="25602" name="Object 2"/>
          <p:cNvGraphicFramePr>
            <a:graphicFrameLocks noChangeAspect="1"/>
          </p:cNvGraphicFramePr>
          <p:nvPr/>
        </p:nvGraphicFramePr>
        <p:xfrm>
          <a:off x="2000232" y="2756717"/>
          <a:ext cx="1697038" cy="385763"/>
        </p:xfrm>
        <a:graphic>
          <a:graphicData uri="http://schemas.openxmlformats.org/presentationml/2006/ole">
            <mc:AlternateContent xmlns:mc="http://schemas.openxmlformats.org/markup-compatibility/2006">
              <mc:Choice xmlns:v="urn:schemas-microsoft-com:vml" Requires="v">
                <p:oleObj spid="_x0000_s110654" name="Equation" r:id="rId3" imgW="965200" imgH="228600" progId="Equation.DSMT4">
                  <p:embed/>
                </p:oleObj>
              </mc:Choice>
              <mc:Fallback>
                <p:oleObj name="Equation" r:id="rId3" imgW="9652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2756717"/>
                        <a:ext cx="1697038"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5603" name="Object 3"/>
          <p:cNvGraphicFramePr>
            <a:graphicFrameLocks noChangeAspect="1"/>
          </p:cNvGraphicFramePr>
          <p:nvPr/>
        </p:nvGraphicFramePr>
        <p:xfrm>
          <a:off x="2000232" y="3328221"/>
          <a:ext cx="2687644" cy="712840"/>
        </p:xfrm>
        <a:graphic>
          <a:graphicData uri="http://schemas.openxmlformats.org/presentationml/2006/ole">
            <mc:AlternateContent xmlns:mc="http://schemas.openxmlformats.org/markup-compatibility/2006">
              <mc:Choice xmlns:v="urn:schemas-microsoft-com:vml" Requires="v">
                <p:oleObj spid="_x0000_s110655" name="Equation" r:id="rId5" imgW="1422400" imgH="393700" progId="Equation.DSMT4">
                  <p:embed/>
                </p:oleObj>
              </mc:Choice>
              <mc:Fallback>
                <p:oleObj name="Equation" r:id="rId5" imgW="1422400" imgH="3937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32" y="3328221"/>
                        <a:ext cx="2687644" cy="712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5604" name="Object 4"/>
          <p:cNvGraphicFramePr>
            <a:graphicFrameLocks noChangeAspect="1"/>
          </p:cNvGraphicFramePr>
          <p:nvPr/>
        </p:nvGraphicFramePr>
        <p:xfrm>
          <a:off x="1857356" y="4256915"/>
          <a:ext cx="3335338" cy="712787"/>
        </p:xfrm>
        <a:graphic>
          <a:graphicData uri="http://schemas.openxmlformats.org/presentationml/2006/ole">
            <mc:AlternateContent xmlns:mc="http://schemas.openxmlformats.org/markup-compatibility/2006">
              <mc:Choice xmlns:v="urn:schemas-microsoft-com:vml" Requires="v">
                <p:oleObj spid="_x0000_s110656" name="Equation" r:id="rId7" imgW="1765300" imgH="393700" progId="Equation.DSMT4">
                  <p:embed/>
                </p:oleObj>
              </mc:Choice>
              <mc:Fallback>
                <p:oleObj name="Equation" r:id="rId7" imgW="1765300" imgH="3937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56" y="4256915"/>
                        <a:ext cx="3335338" cy="712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5605" name="Object 5"/>
          <p:cNvGraphicFramePr>
            <a:graphicFrameLocks noChangeAspect="1"/>
          </p:cNvGraphicFramePr>
          <p:nvPr/>
        </p:nvGraphicFramePr>
        <p:xfrm>
          <a:off x="3857620" y="5042733"/>
          <a:ext cx="1214446" cy="672283"/>
        </p:xfrm>
        <a:graphic>
          <a:graphicData uri="http://schemas.openxmlformats.org/presentationml/2006/ole">
            <mc:AlternateContent xmlns:mc="http://schemas.openxmlformats.org/markup-compatibility/2006">
              <mc:Choice xmlns:v="urn:schemas-microsoft-com:vml" Requires="v">
                <p:oleObj spid="_x0000_s110657" name="Equation" r:id="rId9" imgW="710891" imgH="393529" progId="Equation.DSMT4">
                  <p:embed/>
                </p:oleObj>
              </mc:Choice>
              <mc:Fallback>
                <p:oleObj name="Equation" r:id="rId9" imgW="710891" imgH="393529"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7620" y="5042733"/>
                        <a:ext cx="1214446" cy="67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右箭头 6"/>
          <p:cNvSpPr/>
          <p:nvPr/>
        </p:nvSpPr>
        <p:spPr>
          <a:xfrm>
            <a:off x="5429256" y="4756981"/>
            <a:ext cx="1000132" cy="285752"/>
          </a:xfrm>
          <a:prstGeom prst="rightArrow">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606" name="Object 6"/>
          <p:cNvGraphicFramePr>
            <a:graphicFrameLocks noChangeAspect="1"/>
          </p:cNvGraphicFramePr>
          <p:nvPr/>
        </p:nvGraphicFramePr>
        <p:xfrm>
          <a:off x="6858016" y="4685543"/>
          <a:ext cx="889000" cy="303213"/>
        </p:xfrm>
        <a:graphic>
          <a:graphicData uri="http://schemas.openxmlformats.org/presentationml/2006/ole">
            <mc:AlternateContent xmlns:mc="http://schemas.openxmlformats.org/markup-compatibility/2006">
              <mc:Choice xmlns:v="urn:schemas-microsoft-com:vml" Requires="v">
                <p:oleObj spid="_x0000_s110658" name="Equation" r:id="rId11" imgW="520248" imgH="177646" progId="Equation.DSMT4">
                  <p:embed/>
                </p:oleObj>
              </mc:Choice>
              <mc:Fallback>
                <p:oleObj name="Equation" r:id="rId11" imgW="520248" imgH="177646"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16" y="4685543"/>
                        <a:ext cx="8890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2844" y="142852"/>
            <a:ext cx="8715436" cy="1678536"/>
          </a:xfrm>
          <a:prstGeom prst="rect">
            <a:avLst/>
          </a:prstGeom>
          <a:noFill/>
        </p:spPr>
        <p:txBody>
          <a:bodyPr wrap="square" rtlCol="0">
            <a:spAutoFit/>
          </a:bodyPr>
          <a:lstStyle/>
          <a:p>
            <a:pPr algn="just">
              <a:lnSpc>
                <a:spcPct val="120000"/>
              </a:lnSpc>
            </a:pPr>
            <a:r>
              <a:rPr lang="en-US" altLang="zh-CN" sz="2200" dirty="0" smtClean="0">
                <a:latin typeface="Times New Roman" pitchFamily="18" charset="0"/>
                <a:cs typeface="Times New Roman" pitchFamily="18" charset="0"/>
              </a:rPr>
              <a:t>3. </a:t>
            </a:r>
            <a:r>
              <a:rPr lang="zh-CN" altLang="en-US" sz="2200" dirty="0" smtClean="0">
                <a:latin typeface="Times New Roman" pitchFamily="18" charset="0"/>
                <a:cs typeface="Times New Roman" pitchFamily="18" charset="0"/>
              </a:rPr>
              <a:t>从经典观点来看，氢原子可看作是一个电子绕核作高速旋转的体系，已知电子和质子的电荷分别为</a:t>
            </a:r>
            <a:r>
              <a:rPr lang="en-US" altLang="zh-CN" sz="2200" dirty="0" smtClean="0">
                <a:latin typeface="Times New Roman" pitchFamily="18" charset="0"/>
                <a:cs typeface="Times New Roman" pitchFamily="18" charset="0"/>
              </a:rPr>
              <a:t>e</a:t>
            </a:r>
            <a:r>
              <a:rPr lang="zh-CN" altLang="en-US" sz="2200" dirty="0" smtClean="0">
                <a:latin typeface="Times New Roman" pitchFamily="18" charset="0"/>
                <a:cs typeface="Times New Roman" pitchFamily="18" charset="0"/>
              </a:rPr>
              <a:t>和</a:t>
            </a:r>
            <a:r>
              <a:rPr lang="en-US" altLang="zh-CN" sz="2200" dirty="0" smtClean="0">
                <a:latin typeface="Times New Roman" pitchFamily="18" charset="0"/>
                <a:cs typeface="Times New Roman" pitchFamily="18" charset="0"/>
              </a:rPr>
              <a:t>-e</a:t>
            </a:r>
            <a:r>
              <a:rPr lang="zh-CN" altLang="en-US" sz="2200" dirty="0" smtClean="0">
                <a:latin typeface="Times New Roman" pitchFamily="18" charset="0"/>
                <a:cs typeface="Times New Roman" pitchFamily="18" charset="0"/>
              </a:rPr>
              <a:t>，电子质量为</a:t>
            </a:r>
            <a:r>
              <a:rPr lang="en-US" altLang="zh-CN" sz="2200" dirty="0" smtClean="0">
                <a:latin typeface="Times New Roman" pitchFamily="18" charset="0"/>
                <a:cs typeface="Times New Roman" pitchFamily="18" charset="0"/>
              </a:rPr>
              <a:t>m</a:t>
            </a:r>
            <a:r>
              <a:rPr lang="zh-CN" altLang="en-US" sz="2200" dirty="0" smtClean="0">
                <a:latin typeface="Times New Roman" pitchFamily="18" charset="0"/>
                <a:cs typeface="Times New Roman" pitchFamily="18" charset="0"/>
              </a:rPr>
              <a:t>，氢原子的圆轨道半径为</a:t>
            </a:r>
            <a:r>
              <a:rPr lang="en-US" altLang="zh-CN" sz="2200" dirty="0" smtClean="0">
                <a:latin typeface="Times New Roman" pitchFamily="18" charset="0"/>
                <a:cs typeface="Times New Roman" pitchFamily="18" charset="0"/>
              </a:rPr>
              <a:t>r</a:t>
            </a:r>
            <a:r>
              <a:rPr lang="zh-CN" altLang="en-US" sz="2200" dirty="0" smtClean="0">
                <a:latin typeface="Times New Roman" pitchFamily="18" charset="0"/>
                <a:cs typeface="Times New Roman" pitchFamily="18" charset="0"/>
              </a:rPr>
              <a:t>，电子作平面轨道运动，求电子轨道运动的磁矩的数值？它在圆心处所产生的磁感应强度为多大？</a:t>
            </a:r>
            <a:endParaRPr lang="zh-CN" altLang="en-US" sz="2200" dirty="0">
              <a:latin typeface="Times New Roman" pitchFamily="18" charset="0"/>
              <a:cs typeface="Times New Roman" pitchFamily="18" charset="0"/>
            </a:endParaRPr>
          </a:p>
        </p:txBody>
      </p:sp>
      <p:sp>
        <p:nvSpPr>
          <p:cNvPr id="9" name="TextBox 8"/>
          <p:cNvSpPr txBox="1"/>
          <p:nvPr/>
        </p:nvSpPr>
        <p:spPr>
          <a:xfrm>
            <a:off x="214282" y="1857364"/>
            <a:ext cx="5786478" cy="400110"/>
          </a:xfrm>
          <a:prstGeom prst="rect">
            <a:avLst/>
          </a:prstGeom>
          <a:noFill/>
        </p:spPr>
        <p:txBody>
          <a:bodyPr wrap="square" rtlCol="0">
            <a:spAutoFit/>
          </a:bodyPr>
          <a:lstStyle/>
          <a:p>
            <a:r>
              <a:rPr lang="zh-CN" altLang="en-US" sz="2000" dirty="0" smtClean="0"/>
              <a:t>设电子轨道运动速率为</a:t>
            </a:r>
            <a:r>
              <a:rPr lang="en-US" altLang="zh-CN" sz="2000" dirty="0" smtClean="0"/>
              <a:t>v</a:t>
            </a:r>
            <a:r>
              <a:rPr lang="zh-CN" altLang="en-US" sz="2000" dirty="0" smtClean="0"/>
              <a:t>，则</a:t>
            </a:r>
            <a:endParaRPr lang="zh-CN" altLang="en-US" sz="2000" dirty="0"/>
          </a:p>
        </p:txBody>
      </p:sp>
      <p:graphicFrame>
        <p:nvGraphicFramePr>
          <p:cNvPr id="26630" name="Object 6"/>
          <p:cNvGraphicFramePr>
            <a:graphicFrameLocks noChangeAspect="1"/>
          </p:cNvGraphicFramePr>
          <p:nvPr/>
        </p:nvGraphicFramePr>
        <p:xfrm>
          <a:off x="1928794" y="2285992"/>
          <a:ext cx="4643470" cy="913515"/>
        </p:xfrm>
        <a:graphic>
          <a:graphicData uri="http://schemas.openxmlformats.org/presentationml/2006/ole">
            <mc:AlternateContent xmlns:mc="http://schemas.openxmlformats.org/markup-compatibility/2006">
              <mc:Choice xmlns:v="urn:schemas-microsoft-com:vml" Requires="v">
                <p:oleObj spid="_x0000_s111669" name="Equation" r:id="rId3" imgW="2451100" imgH="482600" progId="Equation.DSMT4">
                  <p:embed/>
                </p:oleObj>
              </mc:Choice>
              <mc:Fallback>
                <p:oleObj name="Equation" r:id="rId3" imgW="2451100" imgH="4826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2285992"/>
                        <a:ext cx="4643470" cy="91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6786578" y="2500306"/>
            <a:ext cx="571504"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分</a:t>
            </a:r>
            <a:endParaRPr lang="zh-CN" altLang="en-US" sz="2000" dirty="0">
              <a:latin typeface="Times New Roman" pitchFamily="18" charset="0"/>
              <a:cs typeface="Times New Roman" pitchFamily="18" charset="0"/>
            </a:endParaRPr>
          </a:p>
        </p:txBody>
      </p:sp>
      <p:sp>
        <p:nvSpPr>
          <p:cNvPr id="11" name="TextBox 10"/>
          <p:cNvSpPr txBox="1"/>
          <p:nvPr/>
        </p:nvSpPr>
        <p:spPr>
          <a:xfrm>
            <a:off x="214282" y="3214686"/>
            <a:ext cx="5786478" cy="400110"/>
          </a:xfrm>
          <a:prstGeom prst="rect">
            <a:avLst/>
          </a:prstGeom>
          <a:noFill/>
        </p:spPr>
        <p:txBody>
          <a:bodyPr wrap="square" rtlCol="0">
            <a:spAutoFit/>
          </a:bodyPr>
          <a:lstStyle/>
          <a:p>
            <a:r>
              <a:rPr lang="zh-CN" altLang="en-US" sz="2000" dirty="0" smtClean="0"/>
              <a:t>设电子轨道运动所形成的圆电流为</a:t>
            </a:r>
            <a:r>
              <a:rPr lang="en-US" altLang="zh-CN" sz="2000" dirty="0" err="1" smtClean="0"/>
              <a:t>i</a:t>
            </a:r>
            <a:r>
              <a:rPr lang="zh-CN" altLang="en-US" sz="2000" dirty="0" smtClean="0"/>
              <a:t>，则</a:t>
            </a:r>
            <a:endParaRPr lang="zh-CN" altLang="en-US" sz="2000" dirty="0"/>
          </a:p>
        </p:txBody>
      </p:sp>
      <p:graphicFrame>
        <p:nvGraphicFramePr>
          <p:cNvPr id="12" name="Object 6"/>
          <p:cNvGraphicFramePr>
            <a:graphicFrameLocks noChangeAspect="1"/>
          </p:cNvGraphicFramePr>
          <p:nvPr>
            <p:extLst>
              <p:ext uri="{D42A27DB-BD31-4B8C-83A1-F6EECF244321}">
                <p14:modId xmlns:p14="http://schemas.microsoft.com/office/powerpoint/2010/main" val="304272054"/>
              </p:ext>
            </p:extLst>
          </p:nvPr>
        </p:nvGraphicFramePr>
        <p:xfrm>
          <a:off x="1225391" y="3627893"/>
          <a:ext cx="4132427" cy="1002456"/>
        </p:xfrm>
        <a:graphic>
          <a:graphicData uri="http://schemas.openxmlformats.org/presentationml/2006/ole">
            <mc:AlternateContent xmlns:mc="http://schemas.openxmlformats.org/markup-compatibility/2006">
              <mc:Choice xmlns:v="urn:schemas-microsoft-com:vml" Requires="v">
                <p:oleObj spid="_x0000_s111670" name="Equation" r:id="rId5" imgW="2145960" imgH="520560" progId="Equation.DSMT4">
                  <p:embed/>
                </p:oleObj>
              </mc:Choice>
              <mc:Fallback>
                <p:oleObj name="Equation" r:id="rId5" imgW="2145960" imgH="520560" progId="Equation.DSMT4">
                  <p:embed/>
                  <p:pic>
                    <p:nvPicPr>
                      <p:cNvPr id="0" name="Picture 6"/>
                      <p:cNvPicPr>
                        <a:picLocks noChangeAspect="1" noChangeArrowheads="1"/>
                      </p:cNvPicPr>
                      <p:nvPr/>
                    </p:nvPicPr>
                    <p:blipFill>
                      <a:blip r:embed="rId6"/>
                      <a:srcRect/>
                      <a:stretch>
                        <a:fillRect/>
                      </a:stretch>
                    </p:blipFill>
                    <p:spPr bwMode="auto">
                      <a:xfrm>
                        <a:off x="1225391" y="3627893"/>
                        <a:ext cx="4132427" cy="1002456"/>
                      </a:xfrm>
                      <a:prstGeom prst="rect">
                        <a:avLst/>
                      </a:prstGeom>
                      <a:noFill/>
                      <a:ln>
                        <a:noFill/>
                      </a:ln>
                      <a:effectLst/>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2925276041"/>
              </p:ext>
            </p:extLst>
          </p:nvPr>
        </p:nvGraphicFramePr>
        <p:xfrm>
          <a:off x="1691680" y="4689112"/>
          <a:ext cx="3384376" cy="904222"/>
        </p:xfrm>
        <a:graphic>
          <a:graphicData uri="http://schemas.openxmlformats.org/presentationml/2006/ole">
            <mc:AlternateContent xmlns:mc="http://schemas.openxmlformats.org/markup-compatibility/2006">
              <mc:Choice xmlns:v="urn:schemas-microsoft-com:vml" Requires="v">
                <p:oleObj spid="_x0000_s111671" name="Equation" r:id="rId7" imgW="1663560" imgH="444240" progId="Equation.DSMT4">
                  <p:embed/>
                </p:oleObj>
              </mc:Choice>
              <mc:Fallback>
                <p:oleObj name="Equation" r:id="rId7" imgW="1663560" imgH="444240" progId="Equation.DSMT4">
                  <p:embed/>
                  <p:pic>
                    <p:nvPicPr>
                      <p:cNvPr id="0" name="Picture 7"/>
                      <p:cNvPicPr>
                        <a:picLocks noChangeAspect="1" noChangeArrowheads="1"/>
                      </p:cNvPicPr>
                      <p:nvPr/>
                    </p:nvPicPr>
                    <p:blipFill>
                      <a:blip r:embed="rId8"/>
                      <a:srcRect/>
                      <a:stretch>
                        <a:fillRect/>
                      </a:stretch>
                    </p:blipFill>
                    <p:spPr bwMode="auto">
                      <a:xfrm>
                        <a:off x="1691680" y="4689112"/>
                        <a:ext cx="3384376" cy="904222"/>
                      </a:xfrm>
                      <a:prstGeom prst="rect">
                        <a:avLst/>
                      </a:prstGeom>
                      <a:noFill/>
                      <a:ln>
                        <a:noFill/>
                      </a:ln>
                      <a:effectLs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656271860"/>
              </p:ext>
            </p:extLst>
          </p:nvPr>
        </p:nvGraphicFramePr>
        <p:xfrm>
          <a:off x="2195736" y="5772712"/>
          <a:ext cx="2714644" cy="856222"/>
        </p:xfrm>
        <a:graphic>
          <a:graphicData uri="http://schemas.openxmlformats.org/presentationml/2006/ole">
            <mc:AlternateContent xmlns:mc="http://schemas.openxmlformats.org/markup-compatibility/2006">
              <mc:Choice xmlns:v="urn:schemas-microsoft-com:vml" Requires="v">
                <p:oleObj spid="_x0000_s111672" name="Equation" r:id="rId9" imgW="1409088" imgH="444307" progId="Equation.DSMT4">
                  <p:embed/>
                </p:oleObj>
              </mc:Choice>
              <mc:Fallback>
                <p:oleObj name="Equation" r:id="rId9" imgW="1409088" imgH="444307"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736" y="5772712"/>
                        <a:ext cx="2714644" cy="856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5286380" y="6093296"/>
            <a:ext cx="571504"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3</a:t>
            </a:r>
            <a:r>
              <a:rPr lang="zh-CN" altLang="en-US" sz="2000" dirty="0" smtClean="0">
                <a:latin typeface="Times New Roman" pitchFamily="18" charset="0"/>
                <a:cs typeface="Times New Roman" pitchFamily="18" charset="0"/>
              </a:rPr>
              <a:t>分</a:t>
            </a:r>
            <a:endParaRPr lang="zh-CN" altLang="en-US" sz="2000" dirty="0">
              <a:latin typeface="Times New Roman" pitchFamily="18" charset="0"/>
              <a:cs typeface="Times New Roman" pitchFamily="18" charset="0"/>
            </a:endParaRPr>
          </a:p>
        </p:txBody>
      </p:sp>
      <p:sp>
        <p:nvSpPr>
          <p:cNvPr id="16" name="TextBox 15"/>
          <p:cNvSpPr txBox="1"/>
          <p:nvPr/>
        </p:nvSpPr>
        <p:spPr>
          <a:xfrm>
            <a:off x="5429256" y="3929066"/>
            <a:ext cx="571504"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3</a:t>
            </a:r>
            <a:r>
              <a:rPr lang="zh-CN" altLang="en-US" sz="2000" dirty="0" smtClean="0">
                <a:latin typeface="Times New Roman" pitchFamily="18" charset="0"/>
                <a:cs typeface="Times New Roman" pitchFamily="18" charset="0"/>
              </a:rPr>
              <a:t>分</a:t>
            </a:r>
            <a:endParaRPr lang="zh-CN" altLang="en-US" sz="2000" dirty="0">
              <a:latin typeface="Times New Roman" pitchFamily="18" charset="0"/>
              <a:cs typeface="Times New Roman" pitchFamily="18" charset="0"/>
            </a:endParaRPr>
          </a:p>
        </p:txBody>
      </p:sp>
      <p:sp>
        <p:nvSpPr>
          <p:cNvPr id="17" name="TextBox 16"/>
          <p:cNvSpPr txBox="1"/>
          <p:nvPr/>
        </p:nvSpPr>
        <p:spPr>
          <a:xfrm>
            <a:off x="5307293" y="4941168"/>
            <a:ext cx="571504"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分</a:t>
            </a:r>
            <a:endParaRPr lang="zh-CN" altLang="en-US" sz="2000"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51147" y="260648"/>
            <a:ext cx="8496300" cy="1143000"/>
          </a:xfrm>
        </p:spPr>
        <p:txBody>
          <a:bodyPr/>
          <a:lstStyle/>
          <a:p>
            <a:pPr eaLnBrk="1" hangingPunct="1"/>
            <a:r>
              <a:rPr lang="zh-CN" altLang="en-US" sz="3600" b="1" dirty="0" smtClean="0">
                <a:solidFill>
                  <a:schemeClr val="tx1"/>
                </a:solidFill>
                <a:latin typeface="宋体" charset="-122"/>
              </a:rPr>
              <a:t>第六节  位移电流  </a:t>
            </a:r>
            <a:r>
              <a:rPr lang="zh-CN" altLang="en-US" sz="3600" b="1" dirty="0" smtClean="0">
                <a:solidFill>
                  <a:schemeClr val="tx1"/>
                </a:solidFill>
                <a:latin typeface="宋体" charset="-122"/>
              </a:rPr>
              <a:t>电磁场基本方程</a:t>
            </a:r>
            <a:endParaRPr lang="zh-CN" altLang="en-US" sz="3600" dirty="0" smtClean="0">
              <a:solidFill>
                <a:schemeClr val="tx1"/>
              </a:solidFill>
              <a:ea typeface="Arial Unicode MS" pitchFamily="34" charset="-122"/>
              <a:cs typeface="Arial Unicode MS" pitchFamily="34" charset="-122"/>
            </a:endParaRPr>
          </a:p>
        </p:txBody>
      </p:sp>
      <p:sp>
        <p:nvSpPr>
          <p:cNvPr id="2051" name="Rectangle 3"/>
          <p:cNvSpPr>
            <a:spLocks noGrp="1" noChangeArrowheads="1"/>
          </p:cNvSpPr>
          <p:nvPr>
            <p:ph type="body" idx="1"/>
          </p:nvPr>
        </p:nvSpPr>
        <p:spPr>
          <a:xfrm>
            <a:off x="178122" y="1773535"/>
            <a:ext cx="8642350" cy="647700"/>
          </a:xfrm>
        </p:spPr>
        <p:txBody>
          <a:bodyPr/>
          <a:lstStyle/>
          <a:p>
            <a:pPr algn="just" eaLnBrk="1" hangingPunct="1">
              <a:buFontTx/>
              <a:buNone/>
            </a:pPr>
            <a:r>
              <a:rPr lang="zh-CN" altLang="en-US" b="1" smtClean="0">
                <a:latin typeface="宋体" charset="-122"/>
              </a:rPr>
              <a:t>一、位移电流</a:t>
            </a:r>
            <a:endParaRPr lang="zh-CN" altLang="en-US" smtClean="0"/>
          </a:p>
        </p:txBody>
      </p:sp>
      <p:sp>
        <p:nvSpPr>
          <p:cNvPr id="2052" name="Rectangle 8"/>
          <p:cNvSpPr>
            <a:spLocks noChangeArrowheads="1"/>
          </p:cNvSpPr>
          <p:nvPr/>
        </p:nvSpPr>
        <p:spPr bwMode="auto">
          <a:xfrm>
            <a:off x="322585" y="5013623"/>
            <a:ext cx="7077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pPr>
            <a:r>
              <a:rPr lang="zh-CN" altLang="en-US" sz="3200" b="1">
                <a:solidFill>
                  <a:srgbClr val="000000"/>
                </a:solidFill>
              </a:rPr>
              <a:t>问：</a:t>
            </a:r>
            <a:r>
              <a:rPr lang="zh-CN" altLang="en-US" sz="3200" b="1">
                <a:solidFill>
                  <a:srgbClr val="0000FF"/>
                </a:solidFill>
              </a:rPr>
              <a:t>变化的</a:t>
            </a:r>
            <a:r>
              <a:rPr lang="zh-CN" altLang="en-US" sz="3200" b="1">
                <a:solidFill>
                  <a:srgbClr val="FF0000"/>
                </a:solidFill>
              </a:rPr>
              <a:t>电场</a:t>
            </a:r>
            <a:r>
              <a:rPr lang="zh-CN" altLang="en-US" sz="3200" b="1">
                <a:solidFill>
                  <a:srgbClr val="000000"/>
                </a:solidFill>
              </a:rPr>
              <a:t>能否产生</a:t>
            </a:r>
            <a:r>
              <a:rPr lang="zh-CN" altLang="en-US" sz="3200" b="1">
                <a:solidFill>
                  <a:srgbClr val="FF0000"/>
                </a:solidFill>
              </a:rPr>
              <a:t>磁场</a:t>
            </a:r>
            <a:r>
              <a:rPr lang="zh-CN" altLang="en-US" sz="3200" b="1">
                <a:solidFill>
                  <a:srgbClr val="000000"/>
                </a:solidFill>
              </a:rPr>
              <a:t>？</a:t>
            </a:r>
          </a:p>
        </p:txBody>
      </p:sp>
      <p:sp>
        <p:nvSpPr>
          <p:cNvPr id="2053" name="Rectangle 10"/>
          <p:cNvSpPr>
            <a:spLocks noChangeArrowheads="1"/>
          </p:cNvSpPr>
          <p:nvPr/>
        </p:nvSpPr>
        <p:spPr bwMode="auto">
          <a:xfrm>
            <a:off x="970285" y="2708573"/>
            <a:ext cx="707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solidFill>
                  <a:srgbClr val="0000FF"/>
                </a:solidFill>
              </a:rPr>
              <a:t>变化的</a:t>
            </a:r>
            <a:r>
              <a:rPr lang="zh-CN" altLang="en-US" sz="3200" b="1">
                <a:solidFill>
                  <a:srgbClr val="FF0000"/>
                </a:solidFill>
              </a:rPr>
              <a:t>磁场</a:t>
            </a:r>
            <a:r>
              <a:rPr lang="zh-CN" altLang="en-US" sz="3200" b="1">
                <a:solidFill>
                  <a:srgbClr val="000000"/>
                </a:solidFill>
              </a:rPr>
              <a:t>能产生</a:t>
            </a:r>
            <a:r>
              <a:rPr lang="zh-CN" altLang="en-US" sz="3200" b="1">
                <a:solidFill>
                  <a:srgbClr val="FF0000"/>
                </a:solidFill>
              </a:rPr>
              <a:t>感生电场</a:t>
            </a:r>
          </a:p>
        </p:txBody>
      </p:sp>
      <p:graphicFrame>
        <p:nvGraphicFramePr>
          <p:cNvPr id="2054" name="Object 11"/>
          <p:cNvGraphicFramePr>
            <a:graphicFrameLocks noChangeAspect="1"/>
          </p:cNvGraphicFramePr>
          <p:nvPr>
            <p:extLst>
              <p:ext uri="{D42A27DB-BD31-4B8C-83A1-F6EECF244321}">
                <p14:modId xmlns:p14="http://schemas.microsoft.com/office/powerpoint/2010/main" val="3495585643"/>
              </p:ext>
            </p:extLst>
          </p:nvPr>
        </p:nvGraphicFramePr>
        <p:xfrm>
          <a:off x="6443985" y="4869160"/>
          <a:ext cx="573087" cy="946150"/>
        </p:xfrm>
        <a:graphic>
          <a:graphicData uri="http://schemas.openxmlformats.org/presentationml/2006/ole">
            <mc:AlternateContent xmlns:mc="http://schemas.openxmlformats.org/markup-compatibility/2006">
              <mc:Choice xmlns:v="urn:schemas-microsoft-com:vml" Requires="v">
                <p:oleObj spid="_x0000_s120834" name="Equation" r:id="rId3" imgW="253890" imgH="418918" progId="Equation.DSMT4">
                  <p:embed/>
                </p:oleObj>
              </mc:Choice>
              <mc:Fallback>
                <p:oleObj name="Equation" r:id="rId3" imgW="253890" imgH="41891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985" y="4869160"/>
                        <a:ext cx="57308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2"/>
          <p:cNvGraphicFramePr>
            <a:graphicFrameLocks noChangeAspect="1"/>
          </p:cNvGraphicFramePr>
          <p:nvPr>
            <p:extLst>
              <p:ext uri="{D42A27DB-BD31-4B8C-83A1-F6EECF244321}">
                <p14:modId xmlns:p14="http://schemas.microsoft.com/office/powerpoint/2010/main" val="4182860602"/>
              </p:ext>
            </p:extLst>
          </p:nvPr>
        </p:nvGraphicFramePr>
        <p:xfrm>
          <a:off x="8028310" y="5085060"/>
          <a:ext cx="377825" cy="473075"/>
        </p:xfrm>
        <a:graphic>
          <a:graphicData uri="http://schemas.openxmlformats.org/presentationml/2006/ole">
            <mc:AlternateContent xmlns:mc="http://schemas.openxmlformats.org/markup-compatibility/2006">
              <mc:Choice xmlns:v="urn:schemas-microsoft-com:vml" Requires="v">
                <p:oleObj spid="_x0000_s120835" name="Equation" r:id="rId5" imgW="152334" imgH="190417" progId="Equation.DSMT4">
                  <p:embed/>
                </p:oleObj>
              </mc:Choice>
              <mc:Fallback>
                <p:oleObj name="Equation" r:id="rId5" imgW="152334" imgH="190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8310" y="5085060"/>
                        <a:ext cx="3778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AutoShape 13"/>
          <p:cNvSpPr>
            <a:spLocks noChangeArrowheads="1"/>
          </p:cNvSpPr>
          <p:nvPr/>
        </p:nvSpPr>
        <p:spPr bwMode="auto">
          <a:xfrm>
            <a:off x="7163122" y="5300960"/>
            <a:ext cx="720725" cy="215900"/>
          </a:xfrm>
          <a:prstGeom prst="rightArrow">
            <a:avLst>
              <a:gd name="adj1" fmla="val 50000"/>
              <a:gd name="adj2" fmla="val 8345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2057" name="AutoShape 14"/>
          <p:cNvSpPr>
            <a:spLocks noChangeArrowheads="1"/>
          </p:cNvSpPr>
          <p:nvPr/>
        </p:nvSpPr>
        <p:spPr bwMode="auto">
          <a:xfrm>
            <a:off x="7020247" y="2205335"/>
            <a:ext cx="1439863" cy="2087563"/>
          </a:xfrm>
          <a:prstGeom prst="can">
            <a:avLst>
              <a:gd name="adj" fmla="val 36246"/>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2058" name="Line 15"/>
          <p:cNvSpPr>
            <a:spLocks noChangeShapeType="1"/>
          </p:cNvSpPr>
          <p:nvPr/>
        </p:nvSpPr>
        <p:spPr bwMode="auto">
          <a:xfrm flipV="1">
            <a:off x="7739385" y="1773535"/>
            <a:ext cx="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9" name="Object 18"/>
          <p:cNvGraphicFramePr>
            <a:graphicFrameLocks noChangeAspect="1"/>
          </p:cNvGraphicFramePr>
          <p:nvPr>
            <p:extLst>
              <p:ext uri="{D42A27DB-BD31-4B8C-83A1-F6EECF244321}">
                <p14:modId xmlns:p14="http://schemas.microsoft.com/office/powerpoint/2010/main" val="345661569"/>
              </p:ext>
            </p:extLst>
          </p:nvPr>
        </p:nvGraphicFramePr>
        <p:xfrm>
          <a:off x="7523485" y="1197273"/>
          <a:ext cx="377825" cy="473075"/>
        </p:xfrm>
        <a:graphic>
          <a:graphicData uri="http://schemas.openxmlformats.org/presentationml/2006/ole">
            <mc:AlternateContent xmlns:mc="http://schemas.openxmlformats.org/markup-compatibility/2006">
              <mc:Choice xmlns:v="urn:schemas-microsoft-com:vml" Requires="v">
                <p:oleObj spid="_x0000_s120836" name="Equation" r:id="rId7" imgW="152334" imgH="190417" progId="Equation.DSMT4">
                  <p:embed/>
                </p:oleObj>
              </mc:Choice>
              <mc:Fallback>
                <p:oleObj name="Equation" r:id="rId7" imgW="152334" imgH="1904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3485" y="1197273"/>
                        <a:ext cx="3778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0" name="Line 19"/>
          <p:cNvSpPr>
            <a:spLocks noChangeShapeType="1"/>
          </p:cNvSpPr>
          <p:nvPr/>
        </p:nvSpPr>
        <p:spPr bwMode="auto">
          <a:xfrm flipV="1">
            <a:off x="7955285" y="2348210"/>
            <a:ext cx="0"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1" name="Line 20"/>
          <p:cNvSpPr>
            <a:spLocks noChangeShapeType="1"/>
          </p:cNvSpPr>
          <p:nvPr/>
        </p:nvSpPr>
        <p:spPr bwMode="auto">
          <a:xfrm flipV="1">
            <a:off x="8099747" y="2348210"/>
            <a:ext cx="0" cy="217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2" name="Line 21"/>
          <p:cNvSpPr>
            <a:spLocks noChangeShapeType="1"/>
          </p:cNvSpPr>
          <p:nvPr/>
        </p:nvSpPr>
        <p:spPr bwMode="auto">
          <a:xfrm flipV="1">
            <a:off x="8244210" y="2276773"/>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63" name="Object 22"/>
          <p:cNvGraphicFramePr>
            <a:graphicFrameLocks noChangeAspect="1"/>
          </p:cNvGraphicFramePr>
          <p:nvPr>
            <p:extLst>
              <p:ext uri="{D42A27DB-BD31-4B8C-83A1-F6EECF244321}">
                <p14:modId xmlns:p14="http://schemas.microsoft.com/office/powerpoint/2010/main" val="3088861890"/>
              </p:ext>
            </p:extLst>
          </p:nvPr>
        </p:nvGraphicFramePr>
        <p:xfrm>
          <a:off x="2232347" y="3573760"/>
          <a:ext cx="3857625" cy="1149350"/>
        </p:xfrm>
        <a:graphic>
          <a:graphicData uri="http://schemas.openxmlformats.org/presentationml/2006/ole">
            <mc:AlternateContent xmlns:mc="http://schemas.openxmlformats.org/markup-compatibility/2006">
              <mc:Choice xmlns:v="urn:schemas-microsoft-com:vml" Requires="v">
                <p:oleObj spid="_x0000_s120837" name="公式" r:id="rId9" imgW="1397000" imgH="419100" progId="Equation.3">
                  <p:embed/>
                </p:oleObj>
              </mc:Choice>
              <mc:Fallback>
                <p:oleObj name="公式" r:id="rId9" imgW="13970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2347" y="3573760"/>
                        <a:ext cx="385762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01774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9"/>
          <p:cNvGrpSpPr>
            <a:grpSpLocks/>
          </p:cNvGrpSpPr>
          <p:nvPr/>
        </p:nvGrpSpPr>
        <p:grpSpPr bwMode="auto">
          <a:xfrm>
            <a:off x="642938" y="1857375"/>
            <a:ext cx="2857500" cy="2000250"/>
            <a:chOff x="1713686" y="1214422"/>
            <a:chExt cx="3931472" cy="2786876"/>
          </a:xfrm>
        </p:grpSpPr>
        <p:cxnSp>
          <p:nvCxnSpPr>
            <p:cNvPr id="3088" name="直接连接符 5"/>
            <p:cNvCxnSpPr>
              <a:cxnSpLocks noChangeShapeType="1"/>
            </p:cNvCxnSpPr>
            <p:nvPr/>
          </p:nvCxnSpPr>
          <p:spPr bwMode="auto">
            <a:xfrm rot="5400000">
              <a:off x="571472" y="2643182"/>
              <a:ext cx="228601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9" name="直接连接符 6"/>
            <p:cNvCxnSpPr>
              <a:cxnSpLocks noChangeShapeType="1"/>
            </p:cNvCxnSpPr>
            <p:nvPr/>
          </p:nvCxnSpPr>
          <p:spPr bwMode="auto">
            <a:xfrm rot="5400000">
              <a:off x="4501356" y="2642388"/>
              <a:ext cx="228601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90" name="直接连接符 8"/>
            <p:cNvCxnSpPr>
              <a:cxnSpLocks noChangeShapeType="1"/>
            </p:cNvCxnSpPr>
            <p:nvPr/>
          </p:nvCxnSpPr>
          <p:spPr bwMode="auto">
            <a:xfrm>
              <a:off x="1714480" y="3786190"/>
              <a:ext cx="1643074"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91" name="直接连接符 10"/>
            <p:cNvCxnSpPr>
              <a:cxnSpLocks noChangeShapeType="1"/>
            </p:cNvCxnSpPr>
            <p:nvPr/>
          </p:nvCxnSpPr>
          <p:spPr bwMode="auto">
            <a:xfrm rot="5400000">
              <a:off x="3107521" y="3750471"/>
              <a:ext cx="500066"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92" name="直接连接符 12"/>
            <p:cNvCxnSpPr>
              <a:cxnSpLocks noChangeShapeType="1"/>
            </p:cNvCxnSpPr>
            <p:nvPr/>
          </p:nvCxnSpPr>
          <p:spPr bwMode="auto">
            <a:xfrm rot="5400000">
              <a:off x="3358348" y="3785396"/>
              <a:ext cx="285752"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093" name="直接连接符 14"/>
            <p:cNvCxnSpPr>
              <a:cxnSpLocks noChangeShapeType="1"/>
            </p:cNvCxnSpPr>
            <p:nvPr/>
          </p:nvCxnSpPr>
          <p:spPr bwMode="auto">
            <a:xfrm>
              <a:off x="3571868" y="3786190"/>
              <a:ext cx="207170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94" name="直接连接符 16"/>
            <p:cNvCxnSpPr>
              <a:cxnSpLocks noChangeShapeType="1"/>
            </p:cNvCxnSpPr>
            <p:nvPr/>
          </p:nvCxnSpPr>
          <p:spPr bwMode="auto">
            <a:xfrm>
              <a:off x="1714480" y="1500174"/>
              <a:ext cx="571504"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095" name="矩形 17"/>
            <p:cNvSpPr>
              <a:spLocks noChangeArrowheads="1"/>
            </p:cNvSpPr>
            <p:nvPr/>
          </p:nvSpPr>
          <p:spPr bwMode="auto">
            <a:xfrm>
              <a:off x="2285984" y="1357298"/>
              <a:ext cx="714380" cy="214314"/>
            </a:xfrm>
            <a:prstGeom prst="rect">
              <a:avLst/>
            </a:prstGeom>
            <a:solidFill>
              <a:schemeClr val="accent1"/>
            </a:solidFill>
            <a:ln w="9525" algn="ctr">
              <a:solidFill>
                <a:schemeClr val="tx1"/>
              </a:solidFill>
              <a:round/>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cxnSp>
          <p:nvCxnSpPr>
            <p:cNvPr id="3096" name="直接连接符 25"/>
            <p:cNvCxnSpPr>
              <a:cxnSpLocks noChangeShapeType="1"/>
            </p:cNvCxnSpPr>
            <p:nvPr/>
          </p:nvCxnSpPr>
          <p:spPr bwMode="auto">
            <a:xfrm>
              <a:off x="3000364" y="1500174"/>
              <a:ext cx="64294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97" name="直接连接符 29"/>
            <p:cNvCxnSpPr>
              <a:cxnSpLocks noChangeShapeType="1"/>
            </p:cNvCxnSpPr>
            <p:nvPr/>
          </p:nvCxnSpPr>
          <p:spPr bwMode="auto">
            <a:xfrm rot="5400000">
              <a:off x="3322629" y="1535099"/>
              <a:ext cx="642942" cy="158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3098" name="直接连接符 31"/>
            <p:cNvCxnSpPr>
              <a:cxnSpLocks noChangeShapeType="1"/>
            </p:cNvCxnSpPr>
            <p:nvPr/>
          </p:nvCxnSpPr>
          <p:spPr bwMode="auto">
            <a:xfrm rot="5400000">
              <a:off x="4179885" y="1535099"/>
              <a:ext cx="642942" cy="158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3099" name="直接连接符 33"/>
            <p:cNvCxnSpPr>
              <a:cxnSpLocks noChangeShapeType="1"/>
            </p:cNvCxnSpPr>
            <p:nvPr/>
          </p:nvCxnSpPr>
          <p:spPr bwMode="auto">
            <a:xfrm>
              <a:off x="4500562" y="1500174"/>
              <a:ext cx="114300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3075" name="直接连接符 41"/>
          <p:cNvCxnSpPr>
            <a:cxnSpLocks noChangeShapeType="1"/>
          </p:cNvCxnSpPr>
          <p:nvPr/>
        </p:nvCxnSpPr>
        <p:spPr bwMode="auto">
          <a:xfrm rot="5400000">
            <a:off x="3375819" y="3032919"/>
            <a:ext cx="2108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 name="直接连接符 42"/>
          <p:cNvCxnSpPr>
            <a:cxnSpLocks noChangeShapeType="1"/>
          </p:cNvCxnSpPr>
          <p:nvPr/>
        </p:nvCxnSpPr>
        <p:spPr bwMode="auto">
          <a:xfrm rot="5400000">
            <a:off x="6945313" y="3032125"/>
            <a:ext cx="21097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 name="直接连接符 43"/>
          <p:cNvCxnSpPr>
            <a:cxnSpLocks noChangeShapeType="1"/>
          </p:cNvCxnSpPr>
          <p:nvPr/>
        </p:nvCxnSpPr>
        <p:spPr bwMode="auto">
          <a:xfrm>
            <a:off x="4429125" y="4087813"/>
            <a:ext cx="149383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 name="直接连接符 47"/>
          <p:cNvCxnSpPr>
            <a:cxnSpLocks noChangeShapeType="1"/>
          </p:cNvCxnSpPr>
          <p:nvPr/>
        </p:nvCxnSpPr>
        <p:spPr bwMode="auto">
          <a:xfrm>
            <a:off x="4429125" y="1978025"/>
            <a:ext cx="5207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079" name="矩形 48"/>
          <p:cNvSpPr>
            <a:spLocks noChangeArrowheads="1"/>
          </p:cNvSpPr>
          <p:nvPr/>
        </p:nvSpPr>
        <p:spPr bwMode="auto">
          <a:xfrm>
            <a:off x="4949825" y="1846263"/>
            <a:ext cx="647700" cy="198437"/>
          </a:xfrm>
          <a:prstGeom prst="rect">
            <a:avLst/>
          </a:prstGeom>
          <a:solidFill>
            <a:schemeClr val="accent1"/>
          </a:solidFill>
          <a:ln w="9525" algn="ctr">
            <a:solidFill>
              <a:schemeClr val="tx1"/>
            </a:solidFill>
            <a:round/>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cxnSp>
        <p:nvCxnSpPr>
          <p:cNvPr id="3080" name="直接连接符 49"/>
          <p:cNvCxnSpPr>
            <a:cxnSpLocks noChangeShapeType="1"/>
          </p:cNvCxnSpPr>
          <p:nvPr/>
        </p:nvCxnSpPr>
        <p:spPr bwMode="auto">
          <a:xfrm>
            <a:off x="5597525" y="1978025"/>
            <a:ext cx="584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 name="直接连接符 50"/>
          <p:cNvCxnSpPr>
            <a:cxnSpLocks noChangeShapeType="1"/>
          </p:cNvCxnSpPr>
          <p:nvPr/>
        </p:nvCxnSpPr>
        <p:spPr bwMode="auto">
          <a:xfrm rot="5400000">
            <a:off x="5885656" y="2010569"/>
            <a:ext cx="593725" cy="158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3082" name="直接连接符 51"/>
          <p:cNvCxnSpPr>
            <a:cxnSpLocks noChangeShapeType="1"/>
          </p:cNvCxnSpPr>
          <p:nvPr/>
        </p:nvCxnSpPr>
        <p:spPr bwMode="auto">
          <a:xfrm rot="5400000">
            <a:off x="6665119" y="2010569"/>
            <a:ext cx="593725" cy="1587"/>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3083" name="直接连接符 52"/>
          <p:cNvCxnSpPr>
            <a:cxnSpLocks noChangeShapeType="1"/>
          </p:cNvCxnSpPr>
          <p:nvPr/>
        </p:nvCxnSpPr>
        <p:spPr bwMode="auto">
          <a:xfrm>
            <a:off x="6961188" y="1978025"/>
            <a:ext cx="103822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4" name="直接连接符 56"/>
          <p:cNvCxnSpPr>
            <a:cxnSpLocks noChangeShapeType="1"/>
          </p:cNvCxnSpPr>
          <p:nvPr/>
        </p:nvCxnSpPr>
        <p:spPr bwMode="auto">
          <a:xfrm>
            <a:off x="6715125" y="4071938"/>
            <a:ext cx="127793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085" name="椭圆 58"/>
          <p:cNvSpPr>
            <a:spLocks noChangeArrowheads="1"/>
          </p:cNvSpPr>
          <p:nvPr/>
        </p:nvSpPr>
        <p:spPr bwMode="auto">
          <a:xfrm>
            <a:off x="5929313" y="4000500"/>
            <a:ext cx="142875" cy="1428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3086" name="椭圆 59"/>
          <p:cNvSpPr>
            <a:spLocks noChangeArrowheads="1"/>
          </p:cNvSpPr>
          <p:nvPr/>
        </p:nvSpPr>
        <p:spPr bwMode="auto">
          <a:xfrm>
            <a:off x="6572250" y="4000500"/>
            <a:ext cx="142875" cy="1428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3087" name="TextBox 61"/>
          <p:cNvSpPr txBox="1">
            <a:spLocks noChangeArrowheads="1"/>
          </p:cNvSpPr>
          <p:nvPr/>
        </p:nvSpPr>
        <p:spPr bwMode="auto">
          <a:xfrm>
            <a:off x="5786438" y="4357688"/>
            <a:ext cx="1785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t>交流电</a:t>
            </a:r>
          </a:p>
        </p:txBody>
      </p:sp>
    </p:spTree>
    <p:extLst>
      <p:ext uri="{BB962C8B-B14F-4D97-AF65-F5344CB8AC3E}">
        <p14:creationId xmlns:p14="http://schemas.microsoft.com/office/powerpoint/2010/main" val="15057548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50825" y="188913"/>
            <a:ext cx="7772400" cy="1143000"/>
          </a:xfrm>
        </p:spPr>
        <p:txBody>
          <a:bodyPr/>
          <a:lstStyle/>
          <a:p>
            <a:pPr algn="l" eaLnBrk="1" hangingPunct="1"/>
            <a:r>
              <a:rPr lang="en-US" altLang="zh-CN" sz="3200" b="1" smtClean="0"/>
              <a:t>1</a:t>
            </a:r>
            <a:r>
              <a:rPr lang="zh-CN" altLang="en-US" sz="3200" b="1" smtClean="0"/>
              <a:t>、</a:t>
            </a:r>
            <a:r>
              <a:rPr lang="zh-CN" altLang="en-US" sz="3200" b="1" smtClean="0">
                <a:solidFill>
                  <a:schemeClr val="tx1"/>
                </a:solidFill>
              </a:rPr>
              <a:t>位移电流假设</a:t>
            </a:r>
            <a:r>
              <a:rPr lang="zh-CN" altLang="en-US" sz="3200" b="1" smtClean="0">
                <a:solidFill>
                  <a:srgbClr val="000000"/>
                </a:solidFill>
                <a:ea typeface="Arial Unicode MS" pitchFamily="34" charset="-122"/>
                <a:cs typeface="Arial Unicode MS" pitchFamily="34" charset="-122"/>
              </a:rPr>
              <a:t/>
            </a:r>
            <a:br>
              <a:rPr lang="zh-CN" altLang="en-US" sz="3200" b="1" smtClean="0">
                <a:solidFill>
                  <a:srgbClr val="000000"/>
                </a:solidFill>
                <a:ea typeface="Arial Unicode MS" pitchFamily="34" charset="-122"/>
                <a:cs typeface="Arial Unicode MS" pitchFamily="34" charset="-122"/>
              </a:rPr>
            </a:br>
            <a:endParaRPr lang="zh-CN" altLang="en-US" sz="3200" b="1" smtClean="0">
              <a:solidFill>
                <a:srgbClr val="000000"/>
              </a:solidFill>
            </a:endParaRPr>
          </a:p>
        </p:txBody>
      </p:sp>
      <p:sp>
        <p:nvSpPr>
          <p:cNvPr id="16" name="Rectangle 2"/>
          <p:cNvSpPr txBox="1">
            <a:spLocks noChangeArrowheads="1"/>
          </p:cNvSpPr>
          <p:nvPr/>
        </p:nvSpPr>
        <p:spPr bwMode="auto">
          <a:xfrm>
            <a:off x="468313" y="404813"/>
            <a:ext cx="8208962" cy="1800225"/>
          </a:xfrm>
          <a:prstGeom prst="rect">
            <a:avLst/>
          </a:prstGeom>
          <a:noFill/>
          <a:ln w="9525">
            <a:noFill/>
            <a:miter lim="800000"/>
            <a:headEnd/>
            <a:tailEnd/>
          </a:ln>
          <a:effectLst/>
        </p:spPr>
        <p:txBody>
          <a:bodyPr anchor="ctr"/>
          <a:lstStyle/>
          <a:p>
            <a:pPr>
              <a:defRPr/>
            </a:pPr>
            <a:r>
              <a:rPr lang="en-US" altLang="zh-CN" sz="3200" b="1" kern="0" dirty="0">
                <a:solidFill>
                  <a:srgbClr val="000000"/>
                </a:solidFill>
                <a:latin typeface="+mj-lt"/>
                <a:ea typeface="+mj-ea"/>
                <a:cs typeface="+mj-cs"/>
              </a:rPr>
              <a:t> </a:t>
            </a:r>
            <a:r>
              <a:rPr lang="zh-CN" altLang="en-US" sz="2800" b="1" kern="0" dirty="0">
                <a:solidFill>
                  <a:srgbClr val="000000"/>
                </a:solidFill>
                <a:latin typeface="+mj-lt"/>
                <a:ea typeface="+mj-ea"/>
                <a:cs typeface="+mj-cs"/>
              </a:rPr>
              <a:t>设电容器极板的面积</a:t>
            </a:r>
            <a:r>
              <a:rPr lang="en-US" altLang="zh-CN" sz="2800" b="1" i="1" kern="0" dirty="0">
                <a:solidFill>
                  <a:srgbClr val="000000"/>
                </a:solidFill>
                <a:latin typeface="+mj-lt"/>
                <a:ea typeface="+mj-ea"/>
                <a:cs typeface="Times New Roman" pitchFamily="18" charset="0"/>
              </a:rPr>
              <a:t>S</a:t>
            </a:r>
            <a:r>
              <a:rPr lang="zh-CN" altLang="en-US" sz="2800" b="1" kern="0" dirty="0">
                <a:solidFill>
                  <a:srgbClr val="000000"/>
                </a:solidFill>
                <a:latin typeface="+mj-lt"/>
                <a:ea typeface="+mj-ea"/>
                <a:cs typeface="Times New Roman" pitchFamily="18" charset="0"/>
              </a:rPr>
              <a:t>，</a:t>
            </a:r>
            <a:r>
              <a:rPr lang="zh-CN" altLang="en-US" sz="2800" b="1" kern="0" dirty="0">
                <a:solidFill>
                  <a:srgbClr val="000000"/>
                </a:solidFill>
                <a:latin typeface="+mj-lt"/>
                <a:ea typeface="+mj-ea"/>
                <a:cs typeface="+mj-cs"/>
              </a:rPr>
              <a:t>板上电荷面密度</a:t>
            </a:r>
            <a:r>
              <a:rPr lang="en-US" altLang="zh-CN" sz="2800" b="1" kern="0" dirty="0">
                <a:solidFill>
                  <a:srgbClr val="000000"/>
                </a:solidFill>
                <a:latin typeface="Symbol" pitchFamily="18" charset="2"/>
                <a:ea typeface="+mj-ea"/>
                <a:cs typeface="+mj-cs"/>
              </a:rPr>
              <a:t>s</a:t>
            </a:r>
            <a:r>
              <a:rPr lang="en-US" altLang="zh-CN" sz="2800" b="1" kern="0" dirty="0">
                <a:solidFill>
                  <a:srgbClr val="000000"/>
                </a:solidFill>
                <a:latin typeface="+mj-lt"/>
                <a:ea typeface="+mj-ea"/>
                <a:cs typeface="+mj-cs"/>
              </a:rPr>
              <a:t> </a:t>
            </a:r>
            <a:r>
              <a:rPr lang="zh-CN" altLang="en-US" sz="2800" b="1" kern="0" dirty="0">
                <a:solidFill>
                  <a:srgbClr val="000000"/>
                </a:solidFill>
                <a:latin typeface="+mj-lt"/>
                <a:ea typeface="+mj-ea"/>
                <a:cs typeface="+mj-cs"/>
              </a:rPr>
              <a:t/>
            </a:r>
            <a:br>
              <a:rPr lang="zh-CN" altLang="en-US" sz="2800" b="1" kern="0" dirty="0">
                <a:solidFill>
                  <a:srgbClr val="000000"/>
                </a:solidFill>
                <a:latin typeface="+mj-lt"/>
                <a:ea typeface="+mj-ea"/>
                <a:cs typeface="+mj-cs"/>
              </a:rPr>
            </a:br>
            <a:endParaRPr lang="zh-CN" altLang="en-US" sz="2800" kern="0" dirty="0">
              <a:solidFill>
                <a:srgbClr val="000000"/>
              </a:solidFill>
              <a:latin typeface="+mj-lt"/>
              <a:ea typeface="Arial Unicode MS" pitchFamily="34" charset="-122"/>
              <a:cs typeface="Arial Unicode MS" pitchFamily="34" charset="-122"/>
            </a:endParaRPr>
          </a:p>
        </p:txBody>
      </p:sp>
      <p:grpSp>
        <p:nvGrpSpPr>
          <p:cNvPr id="4100" name="组合 16"/>
          <p:cNvGrpSpPr>
            <a:grpSpLocks/>
          </p:cNvGrpSpPr>
          <p:nvPr/>
        </p:nvGrpSpPr>
        <p:grpSpPr bwMode="auto">
          <a:xfrm>
            <a:off x="2555875" y="1412875"/>
            <a:ext cx="2952750" cy="2447925"/>
            <a:chOff x="5580063" y="404813"/>
            <a:chExt cx="3241675" cy="3240087"/>
          </a:xfrm>
        </p:grpSpPr>
        <p:pic>
          <p:nvPicPr>
            <p:cNvPr id="4107" name="Picture 8" descr="C:\My Documents\大学物理同济\12章 电磁感应\位移电流.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940425" y="549275"/>
              <a:ext cx="288131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Rectangle 10"/>
            <p:cNvSpPr>
              <a:spLocks noChangeArrowheads="1"/>
            </p:cNvSpPr>
            <p:nvPr/>
          </p:nvSpPr>
          <p:spPr bwMode="auto">
            <a:xfrm>
              <a:off x="6156325" y="404813"/>
              <a:ext cx="647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3200" b="1" i="1">
                  <a:solidFill>
                    <a:srgbClr val="000000"/>
                  </a:solidFill>
                  <a:cs typeface="Times New Roman" pitchFamily="18" charset="0"/>
                </a:rPr>
                <a:t>S</a:t>
              </a:r>
            </a:p>
          </p:txBody>
        </p:sp>
        <p:sp>
          <p:nvSpPr>
            <p:cNvPr id="4109" name="Rectangle 16"/>
            <p:cNvSpPr>
              <a:spLocks noChangeArrowheads="1"/>
            </p:cNvSpPr>
            <p:nvPr/>
          </p:nvSpPr>
          <p:spPr bwMode="auto">
            <a:xfrm>
              <a:off x="5580063" y="1196975"/>
              <a:ext cx="828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3200" b="1" i="1">
                  <a:solidFill>
                    <a:srgbClr val="000000"/>
                  </a:solidFill>
                </a:rPr>
                <a:t>I</a:t>
              </a:r>
            </a:p>
          </p:txBody>
        </p:sp>
        <p:graphicFrame>
          <p:nvGraphicFramePr>
            <p:cNvPr id="4110" name="Object 5"/>
            <p:cNvGraphicFramePr>
              <a:graphicFrameLocks noChangeAspect="1"/>
            </p:cNvGraphicFramePr>
            <p:nvPr/>
          </p:nvGraphicFramePr>
          <p:xfrm>
            <a:off x="7164388" y="2708275"/>
            <a:ext cx="568325" cy="936625"/>
          </p:xfrm>
          <a:graphic>
            <a:graphicData uri="http://schemas.openxmlformats.org/presentationml/2006/ole">
              <mc:AlternateContent xmlns:mc="http://schemas.openxmlformats.org/markup-compatibility/2006">
                <mc:Choice xmlns:v="urn:schemas-microsoft-com:vml" Requires="v">
                  <p:oleObj spid="_x0000_s121858" name="Equation" r:id="rId5" imgW="253890" imgH="418918" progId="Equation.DSMT4">
                    <p:embed/>
                  </p:oleObj>
                </mc:Choice>
                <mc:Fallback>
                  <p:oleObj name="Equation" r:id="rId5" imgW="253890"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2708275"/>
                          <a:ext cx="5683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1" name="Line 18"/>
            <p:cNvSpPr>
              <a:spLocks noChangeShapeType="1"/>
            </p:cNvSpPr>
            <p:nvPr/>
          </p:nvSpPr>
          <p:spPr bwMode="auto">
            <a:xfrm>
              <a:off x="7164388" y="2636838"/>
              <a:ext cx="6477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12" name="Object 6"/>
            <p:cNvGraphicFramePr>
              <a:graphicFrameLocks noChangeAspect="1"/>
            </p:cNvGraphicFramePr>
            <p:nvPr/>
          </p:nvGraphicFramePr>
          <p:xfrm>
            <a:off x="6659563" y="2565400"/>
            <a:ext cx="430212" cy="663575"/>
          </p:xfrm>
          <a:graphic>
            <a:graphicData uri="http://schemas.openxmlformats.org/presentationml/2006/ole">
              <mc:AlternateContent xmlns:mc="http://schemas.openxmlformats.org/markup-compatibility/2006">
                <mc:Choice xmlns:v="urn:schemas-microsoft-com:vml" Requires="v">
                  <p:oleObj spid="_x0000_s121859" name="Equation" r:id="rId7" imgW="139579" imgH="215713" progId="Equation.DSMT4">
                    <p:embed/>
                  </p:oleObj>
                </mc:Choice>
                <mc:Fallback>
                  <p:oleObj name="Equation" r:id="rId7" imgW="139579" imgH="2157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9563" y="2565400"/>
                          <a:ext cx="43021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01" name="TextBox 5"/>
          <p:cNvSpPr txBox="1">
            <a:spLocks noChangeArrowheads="1"/>
          </p:cNvSpPr>
          <p:nvPr/>
        </p:nvSpPr>
        <p:spPr bwMode="auto">
          <a:xfrm>
            <a:off x="684213" y="3716338"/>
            <a:ext cx="414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t>传导电流的大小</a:t>
            </a:r>
          </a:p>
        </p:txBody>
      </p:sp>
      <p:graphicFrame>
        <p:nvGraphicFramePr>
          <p:cNvPr id="4102" name="Object 3"/>
          <p:cNvGraphicFramePr>
            <a:graphicFrameLocks noChangeAspect="1"/>
          </p:cNvGraphicFramePr>
          <p:nvPr/>
        </p:nvGraphicFramePr>
        <p:xfrm>
          <a:off x="2593975" y="4149725"/>
          <a:ext cx="5181600" cy="1163638"/>
        </p:xfrm>
        <a:graphic>
          <a:graphicData uri="http://schemas.openxmlformats.org/presentationml/2006/ole">
            <mc:AlternateContent xmlns:mc="http://schemas.openxmlformats.org/markup-compatibility/2006">
              <mc:Choice xmlns:v="urn:schemas-microsoft-com:vml" Requires="v">
                <p:oleObj spid="_x0000_s121860" name="Equation" r:id="rId9" imgW="2108200" imgH="469900" progId="Equation.DSMT4">
                  <p:embed/>
                </p:oleObj>
              </mc:Choice>
              <mc:Fallback>
                <p:oleObj name="Equation" r:id="rId9" imgW="2108200" imgH="4699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3975" y="4149725"/>
                        <a:ext cx="51816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3" name="Object 2"/>
          <p:cNvGraphicFramePr>
            <a:graphicFrameLocks noChangeAspect="1"/>
          </p:cNvGraphicFramePr>
          <p:nvPr/>
        </p:nvGraphicFramePr>
        <p:xfrm>
          <a:off x="1187450" y="5300663"/>
          <a:ext cx="2592388" cy="917575"/>
        </p:xfrm>
        <a:graphic>
          <a:graphicData uri="http://schemas.openxmlformats.org/presentationml/2006/ole">
            <mc:AlternateContent xmlns:mc="http://schemas.openxmlformats.org/markup-compatibility/2006">
              <mc:Choice xmlns:v="urn:schemas-microsoft-com:vml" Requires="v">
                <p:oleObj spid="_x0000_s121861" name="Equation" r:id="rId11" imgW="1193800" imgH="419100" progId="Equation.DSMT4">
                  <p:embed/>
                </p:oleObj>
              </mc:Choice>
              <mc:Fallback>
                <p:oleObj name="Equation" r:id="rId11" imgW="11938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5300663"/>
                        <a:ext cx="25923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4" name="Object 4"/>
          <p:cNvGraphicFramePr>
            <a:graphicFrameLocks noChangeAspect="1"/>
          </p:cNvGraphicFramePr>
          <p:nvPr/>
        </p:nvGraphicFramePr>
        <p:xfrm>
          <a:off x="5435600" y="5373688"/>
          <a:ext cx="3163888" cy="1039812"/>
        </p:xfrm>
        <a:graphic>
          <a:graphicData uri="http://schemas.openxmlformats.org/presentationml/2006/ole">
            <mc:AlternateContent xmlns:mc="http://schemas.openxmlformats.org/markup-compatibility/2006">
              <mc:Choice xmlns:v="urn:schemas-microsoft-com:vml" Requires="v">
                <p:oleObj spid="_x0000_s121862" name="Equation" r:id="rId13" imgW="1205977" imgH="393529" progId="Equation.DSMT4">
                  <p:embed/>
                </p:oleObj>
              </mc:Choice>
              <mc:Fallback>
                <p:oleObj name="Equation" r:id="rId13" imgW="1205977" imgH="3935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5600" y="5373688"/>
                        <a:ext cx="316388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5" name="TextBox 8"/>
          <p:cNvSpPr txBox="1">
            <a:spLocks noChangeArrowheads="1"/>
          </p:cNvSpPr>
          <p:nvPr/>
        </p:nvSpPr>
        <p:spPr bwMode="auto">
          <a:xfrm>
            <a:off x="611188" y="5516563"/>
            <a:ext cx="1071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a:t>而</a:t>
            </a:r>
          </a:p>
        </p:txBody>
      </p:sp>
      <p:sp>
        <p:nvSpPr>
          <p:cNvPr id="4106" name="TextBox 9"/>
          <p:cNvSpPr txBox="1">
            <a:spLocks noChangeArrowheads="1"/>
          </p:cNvSpPr>
          <p:nvPr/>
        </p:nvSpPr>
        <p:spPr bwMode="auto">
          <a:xfrm>
            <a:off x="4356100" y="5589588"/>
            <a:ext cx="1071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a:t>所以</a:t>
            </a:r>
          </a:p>
        </p:txBody>
      </p:sp>
    </p:spTree>
    <p:extLst>
      <p:ext uri="{BB962C8B-B14F-4D97-AF65-F5344CB8AC3E}">
        <p14:creationId xmlns:p14="http://schemas.microsoft.com/office/powerpoint/2010/main" val="524953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3" name="Rectangle 3"/>
          <p:cNvSpPr>
            <a:spLocks noChangeArrowheads="1"/>
          </p:cNvSpPr>
          <p:nvPr/>
        </p:nvSpPr>
        <p:spPr bwMode="auto">
          <a:xfrm>
            <a:off x="179388" y="260350"/>
            <a:ext cx="4897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zh-CN" altLang="en-US">
                <a:solidFill>
                  <a:schemeClr val="tx1"/>
                </a:solidFill>
              </a:rPr>
              <a:t>四 、电磁感应定律</a:t>
            </a:r>
          </a:p>
        </p:txBody>
      </p:sp>
      <p:graphicFrame>
        <p:nvGraphicFramePr>
          <p:cNvPr id="168969" name="Object 9"/>
          <p:cNvGraphicFramePr>
            <a:graphicFrameLocks noChangeAspect="1"/>
          </p:cNvGraphicFramePr>
          <p:nvPr>
            <p:extLst>
              <p:ext uri="{D42A27DB-BD31-4B8C-83A1-F6EECF244321}">
                <p14:modId xmlns:p14="http://schemas.microsoft.com/office/powerpoint/2010/main" val="1586314747"/>
              </p:ext>
            </p:extLst>
          </p:nvPr>
        </p:nvGraphicFramePr>
        <p:xfrm>
          <a:off x="1308956" y="4635084"/>
          <a:ext cx="2133600" cy="1216025"/>
        </p:xfrm>
        <a:graphic>
          <a:graphicData uri="http://schemas.openxmlformats.org/presentationml/2006/ole">
            <mc:AlternateContent xmlns:mc="http://schemas.openxmlformats.org/markup-compatibility/2006">
              <mc:Choice xmlns:v="urn:schemas-microsoft-com:vml" Requires="v">
                <p:oleObj spid="_x0000_s2095" name="公式" r:id="rId4" imgW="647419" imgH="393529" progId="Equation.3">
                  <p:embed/>
                </p:oleObj>
              </mc:Choice>
              <mc:Fallback>
                <p:oleObj name="公式" r:id="rId4" imgW="647419" imgH="393529" progId="Equation.3">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956" y="4635084"/>
                        <a:ext cx="2133600" cy="1216025"/>
                      </a:xfrm>
                      <a:prstGeom prst="rect">
                        <a:avLst/>
                      </a:prstGeom>
                      <a:solidFill>
                        <a:srgbClr val="FFEBFF"/>
                      </a:solidFill>
                      <a:ln w="12700">
                        <a:solidFill>
                          <a:srgbClr val="CC0099"/>
                        </a:solidFill>
                        <a:miter lim="800000"/>
                        <a:headEnd/>
                        <a:tailEnd/>
                      </a:ln>
                    </p:spPr>
                  </p:pic>
                </p:oleObj>
              </mc:Fallback>
            </mc:AlternateContent>
          </a:graphicData>
        </a:graphic>
      </p:graphicFrame>
      <p:grpSp>
        <p:nvGrpSpPr>
          <p:cNvPr id="2054" name="Group 39"/>
          <p:cNvGrpSpPr>
            <a:grpSpLocks/>
          </p:cNvGrpSpPr>
          <p:nvPr/>
        </p:nvGrpSpPr>
        <p:grpSpPr bwMode="auto">
          <a:xfrm>
            <a:off x="5486400" y="4114800"/>
            <a:ext cx="2438400" cy="2362200"/>
            <a:chOff x="2352" y="1488"/>
            <a:chExt cx="1728" cy="1700"/>
          </a:xfrm>
        </p:grpSpPr>
        <p:sp>
          <p:nvSpPr>
            <p:cNvPr id="2056" name="Oval 40"/>
            <p:cNvSpPr>
              <a:spLocks noChangeArrowheads="1"/>
            </p:cNvSpPr>
            <p:nvPr/>
          </p:nvSpPr>
          <p:spPr bwMode="auto">
            <a:xfrm>
              <a:off x="2352" y="2076"/>
              <a:ext cx="1595" cy="448"/>
            </a:xfrm>
            <a:prstGeom prst="ellipse">
              <a:avLst/>
            </a:prstGeom>
            <a:noFill/>
            <a:ln w="5715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2057" name="Line 41"/>
            <p:cNvSpPr>
              <a:spLocks noChangeShapeType="1"/>
            </p:cNvSpPr>
            <p:nvPr/>
          </p:nvSpPr>
          <p:spPr bwMode="auto">
            <a:xfrm>
              <a:off x="3349" y="1821"/>
              <a:ext cx="0" cy="447"/>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Line 42"/>
            <p:cNvSpPr>
              <a:spLocks noChangeShapeType="1"/>
            </p:cNvSpPr>
            <p:nvPr/>
          </p:nvSpPr>
          <p:spPr bwMode="auto">
            <a:xfrm>
              <a:off x="2884" y="1821"/>
              <a:ext cx="0" cy="447"/>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 name="Freeform 43"/>
            <p:cNvSpPr>
              <a:spLocks/>
            </p:cNvSpPr>
            <p:nvPr/>
          </p:nvSpPr>
          <p:spPr bwMode="auto">
            <a:xfrm>
              <a:off x="2844" y="2524"/>
              <a:ext cx="40" cy="664"/>
            </a:xfrm>
            <a:custGeom>
              <a:avLst/>
              <a:gdLst>
                <a:gd name="T0" fmla="*/ 1381 w 29"/>
                <a:gd name="T1" fmla="*/ 0 h 499"/>
                <a:gd name="T2" fmla="*/ 1381 w 29"/>
                <a:gd name="T3" fmla="*/ 9464 h 499"/>
                <a:gd name="T4" fmla="*/ 0 w 29"/>
                <a:gd name="T5" fmla="*/ 15378 h 499"/>
                <a:gd name="T6" fmla="*/ 0 60000 65536"/>
                <a:gd name="T7" fmla="*/ 0 60000 65536"/>
                <a:gd name="T8" fmla="*/ 0 60000 65536"/>
                <a:gd name="T9" fmla="*/ 0 w 29"/>
                <a:gd name="T10" fmla="*/ 0 h 499"/>
                <a:gd name="T11" fmla="*/ 29 w 29"/>
                <a:gd name="T12" fmla="*/ 499 h 499"/>
              </a:gdLst>
              <a:ahLst/>
              <a:cxnLst>
                <a:cxn ang="T6">
                  <a:pos x="T0" y="T1"/>
                </a:cxn>
                <a:cxn ang="T7">
                  <a:pos x="T2" y="T3"/>
                </a:cxn>
                <a:cxn ang="T8">
                  <a:pos x="T4" y="T5"/>
                </a:cxn>
              </a:cxnLst>
              <a:rect l="T9" t="T10" r="T11" b="T12"/>
              <a:pathLst>
                <a:path w="29" h="499">
                  <a:moveTo>
                    <a:pt x="29" y="0"/>
                  </a:moveTo>
                  <a:lnTo>
                    <a:pt x="29" y="307"/>
                  </a:lnTo>
                  <a:lnTo>
                    <a:pt x="0" y="499"/>
                  </a:lnTo>
                </a:path>
              </a:pathLst>
            </a:cu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2060" name="Freeform 44"/>
            <p:cNvSpPr>
              <a:spLocks/>
            </p:cNvSpPr>
            <p:nvPr/>
          </p:nvSpPr>
          <p:spPr bwMode="auto">
            <a:xfrm>
              <a:off x="3349" y="2524"/>
              <a:ext cx="53" cy="639"/>
            </a:xfrm>
            <a:custGeom>
              <a:avLst/>
              <a:gdLst>
                <a:gd name="T0" fmla="*/ 0 w 38"/>
                <a:gd name="T1" fmla="*/ 0 h 480"/>
                <a:gd name="T2" fmla="*/ 555 w 38"/>
                <a:gd name="T3" fmla="*/ 8609 h 480"/>
                <a:gd name="T4" fmla="*/ 2061 w 38"/>
                <a:gd name="T5" fmla="*/ 14878 h 480"/>
                <a:gd name="T6" fmla="*/ 0 60000 65536"/>
                <a:gd name="T7" fmla="*/ 0 60000 65536"/>
                <a:gd name="T8" fmla="*/ 0 60000 65536"/>
                <a:gd name="T9" fmla="*/ 0 w 38"/>
                <a:gd name="T10" fmla="*/ 0 h 480"/>
                <a:gd name="T11" fmla="*/ 38 w 38"/>
                <a:gd name="T12" fmla="*/ 480 h 480"/>
              </a:gdLst>
              <a:ahLst/>
              <a:cxnLst>
                <a:cxn ang="T6">
                  <a:pos x="T0" y="T1"/>
                </a:cxn>
                <a:cxn ang="T7">
                  <a:pos x="T2" y="T3"/>
                </a:cxn>
                <a:cxn ang="T8">
                  <a:pos x="T4" y="T5"/>
                </a:cxn>
              </a:cxnLst>
              <a:rect l="T9" t="T10" r="T11" b="T12"/>
              <a:pathLst>
                <a:path w="38" h="480">
                  <a:moveTo>
                    <a:pt x="0" y="0"/>
                  </a:moveTo>
                  <a:lnTo>
                    <a:pt x="10" y="278"/>
                  </a:lnTo>
                  <a:lnTo>
                    <a:pt x="38" y="480"/>
                  </a:lnTo>
                </a:path>
              </a:pathLst>
            </a:cu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2061" name="Line 45"/>
            <p:cNvSpPr>
              <a:spLocks noChangeShapeType="1"/>
            </p:cNvSpPr>
            <p:nvPr/>
          </p:nvSpPr>
          <p:spPr bwMode="auto">
            <a:xfrm flipV="1">
              <a:off x="3163" y="1584"/>
              <a:ext cx="0" cy="703"/>
            </a:xfrm>
            <a:prstGeom prst="line">
              <a:avLst/>
            </a:prstGeom>
            <a:noFill/>
            <a:ln w="381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2" name="Text Box 46"/>
            <p:cNvSpPr txBox="1">
              <a:spLocks noChangeArrowheads="1"/>
            </p:cNvSpPr>
            <p:nvPr/>
          </p:nvSpPr>
          <p:spPr bwMode="auto">
            <a:xfrm>
              <a:off x="2834" y="1488"/>
              <a:ext cx="515" cy="426"/>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kumimoji="1" lang="en-US" altLang="zh-CN" sz="3200" i="1">
                  <a:solidFill>
                    <a:schemeClr val="tx1"/>
                  </a:solidFill>
                  <a:ea typeface="楷体_GB2312" pitchFamily="49" charset="-122"/>
                </a:rPr>
                <a:t>n</a:t>
              </a:r>
            </a:p>
          </p:txBody>
        </p:sp>
        <p:sp>
          <p:nvSpPr>
            <p:cNvPr id="2063" name="Freeform 47"/>
            <p:cNvSpPr>
              <a:spLocks/>
            </p:cNvSpPr>
            <p:nvPr/>
          </p:nvSpPr>
          <p:spPr bwMode="auto">
            <a:xfrm>
              <a:off x="3615" y="2524"/>
              <a:ext cx="147" cy="613"/>
            </a:xfrm>
            <a:custGeom>
              <a:avLst/>
              <a:gdLst>
                <a:gd name="T0" fmla="*/ 0 w 106"/>
                <a:gd name="T1" fmla="*/ 0 h 461"/>
                <a:gd name="T2" fmla="*/ 1953 w 106"/>
                <a:gd name="T3" fmla="*/ 8800 h 461"/>
                <a:gd name="T4" fmla="*/ 5365 w 106"/>
                <a:gd name="T5" fmla="*/ 14083 h 461"/>
                <a:gd name="T6" fmla="*/ 0 60000 65536"/>
                <a:gd name="T7" fmla="*/ 0 60000 65536"/>
                <a:gd name="T8" fmla="*/ 0 60000 65536"/>
                <a:gd name="T9" fmla="*/ 0 w 106"/>
                <a:gd name="T10" fmla="*/ 0 h 461"/>
                <a:gd name="T11" fmla="*/ 106 w 106"/>
                <a:gd name="T12" fmla="*/ 461 h 461"/>
              </a:gdLst>
              <a:ahLst/>
              <a:cxnLst>
                <a:cxn ang="T6">
                  <a:pos x="T0" y="T1"/>
                </a:cxn>
                <a:cxn ang="T7">
                  <a:pos x="T2" y="T3"/>
                </a:cxn>
                <a:cxn ang="T8">
                  <a:pos x="T4" y="T5"/>
                </a:cxn>
              </a:cxnLst>
              <a:rect l="T9" t="T10" r="T11" b="T12"/>
              <a:pathLst>
                <a:path w="106" h="461">
                  <a:moveTo>
                    <a:pt x="0" y="0"/>
                  </a:moveTo>
                  <a:lnTo>
                    <a:pt x="38" y="288"/>
                  </a:lnTo>
                  <a:lnTo>
                    <a:pt x="106" y="461"/>
                  </a:lnTo>
                </a:path>
              </a:pathLst>
            </a:cu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2064" name="Line 48"/>
            <p:cNvSpPr>
              <a:spLocks noChangeShapeType="1"/>
            </p:cNvSpPr>
            <p:nvPr/>
          </p:nvSpPr>
          <p:spPr bwMode="auto">
            <a:xfrm>
              <a:off x="3615" y="1757"/>
              <a:ext cx="0" cy="511"/>
            </a:xfrm>
            <a:prstGeom prst="line">
              <a:avLst/>
            </a:prstGeom>
            <a:noFill/>
            <a:ln w="28575">
              <a:solidFill>
                <a:srgbClr val="0000FF"/>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49"/>
            <p:cNvSpPr>
              <a:spLocks noChangeShapeType="1"/>
            </p:cNvSpPr>
            <p:nvPr/>
          </p:nvSpPr>
          <p:spPr bwMode="auto">
            <a:xfrm>
              <a:off x="2618" y="1757"/>
              <a:ext cx="0" cy="511"/>
            </a:xfrm>
            <a:prstGeom prst="line">
              <a:avLst/>
            </a:prstGeom>
            <a:noFill/>
            <a:ln w="28575">
              <a:solidFill>
                <a:srgbClr val="0000FF"/>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Freeform 50"/>
            <p:cNvSpPr>
              <a:spLocks/>
            </p:cNvSpPr>
            <p:nvPr/>
          </p:nvSpPr>
          <p:spPr bwMode="auto">
            <a:xfrm>
              <a:off x="2485" y="2524"/>
              <a:ext cx="133" cy="639"/>
            </a:xfrm>
            <a:custGeom>
              <a:avLst/>
              <a:gdLst>
                <a:gd name="T0" fmla="*/ 4789 w 96"/>
                <a:gd name="T1" fmla="*/ 0 h 480"/>
                <a:gd name="T2" fmla="*/ 2897 w 96"/>
                <a:gd name="T3" fmla="*/ 8911 h 480"/>
                <a:gd name="T4" fmla="*/ 0 w 96"/>
                <a:gd name="T5" fmla="*/ 14878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96" y="0"/>
                  </a:moveTo>
                  <a:lnTo>
                    <a:pt x="58" y="288"/>
                  </a:lnTo>
                  <a:lnTo>
                    <a:pt x="0" y="480"/>
                  </a:lnTo>
                </a:path>
              </a:pathLst>
            </a:cu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
          <p:nvSpPr>
            <p:cNvPr id="2067" name="Text Box 51"/>
            <p:cNvSpPr txBox="1">
              <a:spLocks noChangeArrowheads="1"/>
            </p:cNvSpPr>
            <p:nvPr/>
          </p:nvSpPr>
          <p:spPr bwMode="auto">
            <a:xfrm>
              <a:off x="3667" y="1710"/>
              <a:ext cx="413" cy="458"/>
            </a:xfrm>
            <a:prstGeom prst="rect">
              <a:avLst/>
            </a:prstGeom>
            <a:noFill/>
            <a:ln w="5715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eaLnBrk="0" hangingPunct="0">
                <a:defRPr sz="2800" b="1">
                  <a:solidFill>
                    <a:srgbClr val="1C1C1C"/>
                  </a:solidFill>
                  <a:latin typeface="Times New Roman" pitchFamily="18" charset="0"/>
                  <a:ea typeface="宋体" pitchFamily="2" charset="-122"/>
                </a:defRPr>
              </a:lvl1pPr>
              <a:lvl2pPr marL="742950" indent="-285750" defTabSz="762000" eaLnBrk="0" hangingPunct="0">
                <a:defRPr sz="2800" b="1">
                  <a:solidFill>
                    <a:srgbClr val="1C1C1C"/>
                  </a:solidFill>
                  <a:latin typeface="Times New Roman" pitchFamily="18" charset="0"/>
                  <a:ea typeface="宋体" pitchFamily="2" charset="-122"/>
                </a:defRPr>
              </a:lvl2pPr>
              <a:lvl3pPr marL="1143000" indent="-228600" defTabSz="762000" eaLnBrk="0" hangingPunct="0">
                <a:defRPr sz="2800" b="1">
                  <a:solidFill>
                    <a:srgbClr val="1C1C1C"/>
                  </a:solidFill>
                  <a:latin typeface="Times New Roman" pitchFamily="18" charset="0"/>
                  <a:ea typeface="宋体" pitchFamily="2" charset="-122"/>
                </a:defRPr>
              </a:lvl3pPr>
              <a:lvl4pPr marL="1600200" indent="-228600" defTabSz="762000" eaLnBrk="0" hangingPunct="0">
                <a:defRPr sz="2800" b="1">
                  <a:solidFill>
                    <a:srgbClr val="1C1C1C"/>
                  </a:solidFill>
                  <a:latin typeface="Times New Roman" pitchFamily="18" charset="0"/>
                  <a:ea typeface="宋体" pitchFamily="2" charset="-122"/>
                </a:defRPr>
              </a:lvl4pPr>
              <a:lvl5pPr marL="2057400" indent="-228600" defTabSz="762000" eaLnBrk="0" hangingPunct="0">
                <a:defRPr sz="2800" b="1">
                  <a:solidFill>
                    <a:srgbClr val="1C1C1C"/>
                  </a:solidFill>
                  <a:latin typeface="Times New Roman" pitchFamily="18" charset="0"/>
                  <a:ea typeface="宋体" pitchFamily="2" charset="-122"/>
                </a:defRPr>
              </a:lvl5pPr>
              <a:lvl6pPr marL="25146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defTabSz="7620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r>
                <a:rPr kumimoji="1" lang="en-US" altLang="zh-CN" sz="3200" i="1">
                  <a:solidFill>
                    <a:schemeClr val="tx1"/>
                  </a:solidFill>
                  <a:ea typeface="楷体_GB2312" pitchFamily="49" charset="-122"/>
                </a:rPr>
                <a:t>B</a:t>
              </a:r>
            </a:p>
          </p:txBody>
        </p:sp>
        <p:sp>
          <p:nvSpPr>
            <p:cNvPr id="2068" name="Line 52"/>
            <p:cNvSpPr>
              <a:spLocks noChangeShapeType="1"/>
            </p:cNvSpPr>
            <p:nvPr/>
          </p:nvSpPr>
          <p:spPr bwMode="auto">
            <a:xfrm>
              <a:off x="3017" y="2524"/>
              <a:ext cx="265" cy="0"/>
            </a:xfrm>
            <a:prstGeom prst="line">
              <a:avLst/>
            </a:prstGeom>
            <a:noFill/>
            <a:ln w="38100" cap="rnd">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55" name="Rectangle 53"/>
          <p:cNvSpPr>
            <a:spLocks noChangeArrowheads="1"/>
          </p:cNvSpPr>
          <p:nvPr/>
        </p:nvSpPr>
        <p:spPr bwMode="auto">
          <a:xfrm>
            <a:off x="323528" y="1052513"/>
            <a:ext cx="3635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pPr>
            <a:r>
              <a:rPr kumimoji="1" lang="en-US" altLang="zh-CN" dirty="0">
                <a:solidFill>
                  <a:schemeClr val="tx1"/>
                </a:solidFill>
              </a:rPr>
              <a:t>1.  </a:t>
            </a:r>
            <a:r>
              <a:rPr kumimoji="1" lang="zh-CN" altLang="en-US" dirty="0">
                <a:solidFill>
                  <a:schemeClr val="tx1"/>
                </a:solidFill>
              </a:rPr>
              <a:t>内容</a:t>
            </a:r>
          </a:p>
        </p:txBody>
      </p:sp>
      <p:sp>
        <p:nvSpPr>
          <p:cNvPr id="2" name="矩形 1"/>
          <p:cNvSpPr/>
          <p:nvPr/>
        </p:nvSpPr>
        <p:spPr>
          <a:xfrm>
            <a:off x="323528" y="1648723"/>
            <a:ext cx="4104456" cy="2677656"/>
          </a:xfrm>
          <a:prstGeom prst="rect">
            <a:avLst/>
          </a:prstGeom>
        </p:spPr>
        <p:txBody>
          <a:bodyPr wrap="square">
            <a:spAutoFit/>
          </a:bodyPr>
          <a:lstStyle/>
          <a:p>
            <a:pPr algn="just" eaLnBrk="1" hangingPunct="1">
              <a:spcBef>
                <a:spcPct val="50000"/>
              </a:spcBef>
            </a:pPr>
            <a:r>
              <a:rPr kumimoji="1" lang="zh-CN" altLang="en-US" dirty="0">
                <a:solidFill>
                  <a:srgbClr val="FF3300"/>
                </a:solidFill>
              </a:rPr>
              <a:t>当</a:t>
            </a:r>
            <a:r>
              <a:rPr kumimoji="1" lang="zh-CN" altLang="en-US" dirty="0">
                <a:solidFill>
                  <a:schemeClr val="tx1"/>
                </a:solidFill>
              </a:rPr>
              <a:t>穿过闭合回路所</a:t>
            </a:r>
            <a:r>
              <a:rPr kumimoji="1" lang="zh-CN" altLang="en-US" dirty="0" smtClean="0">
                <a:solidFill>
                  <a:schemeClr val="tx1"/>
                </a:solidFill>
              </a:rPr>
              <a:t>围面积</a:t>
            </a:r>
            <a:r>
              <a:rPr kumimoji="1" lang="zh-CN" altLang="en-US" dirty="0">
                <a:solidFill>
                  <a:schemeClr val="tx1"/>
                </a:solidFill>
              </a:rPr>
              <a:t>的磁通量发生变化时</a:t>
            </a:r>
            <a:r>
              <a:rPr kumimoji="1" lang="zh-CN" altLang="en-US" dirty="0" smtClean="0">
                <a:solidFill>
                  <a:schemeClr val="tx1"/>
                </a:solidFill>
              </a:rPr>
              <a:t>，回路</a:t>
            </a:r>
            <a:r>
              <a:rPr kumimoji="1" lang="zh-CN" altLang="en-US" dirty="0">
                <a:solidFill>
                  <a:schemeClr val="tx1"/>
                </a:solidFill>
              </a:rPr>
              <a:t>中会产生</a:t>
            </a:r>
            <a:r>
              <a:rPr kumimoji="1" lang="zh-CN" altLang="en-US" dirty="0">
                <a:solidFill>
                  <a:srgbClr val="FF3300"/>
                </a:solidFill>
              </a:rPr>
              <a:t>感应电动势</a:t>
            </a:r>
            <a:r>
              <a:rPr kumimoji="1" lang="zh-CN" altLang="en-US" dirty="0" smtClean="0">
                <a:solidFill>
                  <a:schemeClr val="tx1"/>
                </a:solidFill>
              </a:rPr>
              <a:t>，且</a:t>
            </a:r>
            <a:r>
              <a:rPr kumimoji="1" lang="zh-CN" altLang="en-US" dirty="0">
                <a:solidFill>
                  <a:srgbClr val="FF3300"/>
                </a:solidFill>
              </a:rPr>
              <a:t>感应电动势</a:t>
            </a:r>
            <a:r>
              <a:rPr kumimoji="1" lang="zh-CN" altLang="en-US" dirty="0">
                <a:solidFill>
                  <a:srgbClr val="0000FF"/>
                </a:solidFill>
              </a:rPr>
              <a:t>正比于</a:t>
            </a:r>
            <a:r>
              <a:rPr kumimoji="1" lang="zh-CN" altLang="en-US" dirty="0" smtClean="0">
                <a:solidFill>
                  <a:schemeClr val="tx1"/>
                </a:solidFill>
              </a:rPr>
              <a:t>磁通量</a:t>
            </a:r>
            <a:r>
              <a:rPr kumimoji="1" lang="zh-CN" altLang="en-US" dirty="0">
                <a:solidFill>
                  <a:schemeClr val="tx1"/>
                </a:solidFill>
              </a:rPr>
              <a:t>对时间变化率的负值。</a:t>
            </a:r>
          </a:p>
        </p:txBody>
      </p:sp>
    </p:spTree>
    <p:controls>
      <mc:AlternateContent xmlns:mc="http://schemas.openxmlformats.org/markup-compatibility/2006">
        <mc:Choice xmlns:v="urn:schemas-microsoft-com:vml" Requires="v">
          <p:control spid="2094" name="ShockwaveFlash1" r:id="rId2" imgW="1828959" imgH="1828959"/>
        </mc:Choice>
        <mc:Fallback>
          <p:control name="ShockwaveFlash1" r:id="rId2" imgW="1828959" imgH="1828959">
            <p:pic>
              <p:nvPicPr>
                <p:cNvPr id="0"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04813"/>
                  <a:ext cx="4127500" cy="33845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68969"/>
                                        </p:tgtEl>
                                        <p:attrNameLst>
                                          <p:attrName>style.visibility</p:attrName>
                                        </p:attrNameLst>
                                      </p:cBhvr>
                                      <p:to>
                                        <p:strVal val="visible"/>
                                      </p:to>
                                    </p:set>
                                    <p:animEffect transition="in" filter="blinds(vertical)">
                                      <p:cBhvr>
                                        <p:cTn id="7" dur="500"/>
                                        <p:tgtEl>
                                          <p:spTgt spid="168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ChangeArrowheads="1"/>
          </p:cNvSpPr>
          <p:nvPr/>
        </p:nvSpPr>
        <p:spPr bwMode="auto">
          <a:xfrm>
            <a:off x="3814763"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aphicFrame>
        <p:nvGraphicFramePr>
          <p:cNvPr id="5123" name="Object 2"/>
          <p:cNvGraphicFramePr>
            <a:graphicFrameLocks noChangeAspect="1"/>
          </p:cNvGraphicFramePr>
          <p:nvPr/>
        </p:nvGraphicFramePr>
        <p:xfrm>
          <a:off x="4932363" y="2852738"/>
          <a:ext cx="3895725" cy="1106487"/>
        </p:xfrm>
        <a:graphic>
          <a:graphicData uri="http://schemas.openxmlformats.org/presentationml/2006/ole">
            <mc:AlternateContent xmlns:mc="http://schemas.openxmlformats.org/markup-compatibility/2006">
              <mc:Choice xmlns:v="urn:schemas-microsoft-com:vml" Requires="v">
                <p:oleObj spid="_x0000_s122882" name="Equation" r:id="rId3" imgW="1485900" imgH="419100" progId="Equation.DSMT4">
                  <p:embed/>
                </p:oleObj>
              </mc:Choice>
              <mc:Fallback>
                <p:oleObj name="Equation" r:id="rId3" imgW="14859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852738"/>
                        <a:ext cx="3895725"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4" name="Rectangle 7"/>
          <p:cNvSpPr>
            <a:spLocks noChangeArrowheads="1"/>
          </p:cNvSpPr>
          <p:nvPr/>
        </p:nvSpPr>
        <p:spPr bwMode="auto">
          <a:xfrm>
            <a:off x="42910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aphicFrame>
        <p:nvGraphicFramePr>
          <p:cNvPr id="5125" name="Object 3"/>
          <p:cNvGraphicFramePr>
            <a:graphicFrameLocks noChangeAspect="1"/>
          </p:cNvGraphicFramePr>
          <p:nvPr/>
        </p:nvGraphicFramePr>
        <p:xfrm>
          <a:off x="5795963" y="4365625"/>
          <a:ext cx="1860550" cy="1409700"/>
        </p:xfrm>
        <a:graphic>
          <a:graphicData uri="http://schemas.openxmlformats.org/presentationml/2006/ole">
            <mc:AlternateContent xmlns:mc="http://schemas.openxmlformats.org/markup-compatibility/2006">
              <mc:Choice xmlns:v="urn:schemas-microsoft-com:vml" Requires="v">
                <p:oleObj spid="_x0000_s122883" name="Equation" r:id="rId5" imgW="545863" imgH="418918" progId="Equation.DSMT4">
                  <p:embed/>
                </p:oleObj>
              </mc:Choice>
              <mc:Fallback>
                <p:oleObj name="Equation" r:id="rId5" imgW="545863"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365625"/>
                        <a:ext cx="18605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6" name="Object 4"/>
          <p:cNvGraphicFramePr>
            <a:graphicFrameLocks noChangeAspect="1"/>
          </p:cNvGraphicFramePr>
          <p:nvPr/>
        </p:nvGraphicFramePr>
        <p:xfrm>
          <a:off x="900113" y="2781300"/>
          <a:ext cx="1069975" cy="1152525"/>
        </p:xfrm>
        <a:graphic>
          <a:graphicData uri="http://schemas.openxmlformats.org/presentationml/2006/ole">
            <mc:AlternateContent xmlns:mc="http://schemas.openxmlformats.org/markup-compatibility/2006">
              <mc:Choice xmlns:v="urn:schemas-microsoft-com:vml" Requires="v">
                <p:oleObj spid="_x0000_s122884" name="Equation" r:id="rId7" imgW="368140" imgH="393529" progId="Equation.DSMT4">
                  <p:embed/>
                </p:oleObj>
              </mc:Choice>
              <mc:Fallback>
                <p:oleObj name="Equation" r:id="rId7" imgW="368140"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781300"/>
                        <a:ext cx="10699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7" name="Object 5"/>
          <p:cNvGraphicFramePr>
            <a:graphicFrameLocks noChangeAspect="1"/>
          </p:cNvGraphicFramePr>
          <p:nvPr/>
        </p:nvGraphicFramePr>
        <p:xfrm>
          <a:off x="1042988" y="4437063"/>
          <a:ext cx="720725" cy="1173162"/>
        </p:xfrm>
        <a:graphic>
          <a:graphicData uri="http://schemas.openxmlformats.org/presentationml/2006/ole">
            <mc:AlternateContent xmlns:mc="http://schemas.openxmlformats.org/markup-compatibility/2006">
              <mc:Choice xmlns:v="urn:schemas-microsoft-com:vml" Requires="v">
                <p:oleObj spid="_x0000_s122885" name="Equation" r:id="rId9" imgW="253890" imgH="418918" progId="Equation.DSMT4">
                  <p:embed/>
                </p:oleObj>
              </mc:Choice>
              <mc:Fallback>
                <p:oleObj name="Equation" r:id="rId9" imgW="253890" imgH="41891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437063"/>
                        <a:ext cx="720725"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8" name="Rectangle 11"/>
          <p:cNvSpPr>
            <a:spLocks noChangeArrowheads="1"/>
          </p:cNvSpPr>
          <p:nvPr/>
        </p:nvSpPr>
        <p:spPr bwMode="auto">
          <a:xfrm>
            <a:off x="323850" y="472440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pPr>
            <a:r>
              <a:rPr lang="zh-CN" altLang="en-US" sz="3200" b="1">
                <a:solidFill>
                  <a:srgbClr val="000000"/>
                </a:solidFill>
              </a:rPr>
              <a:t>把            称为</a:t>
            </a:r>
            <a:r>
              <a:rPr lang="zh-CN" altLang="en-US" sz="3200" b="1">
                <a:solidFill>
                  <a:srgbClr val="FF0000"/>
                </a:solidFill>
              </a:rPr>
              <a:t>位移电流密度</a:t>
            </a:r>
            <a:endParaRPr lang="zh-CN" altLang="en-US" sz="3200" b="1">
              <a:solidFill>
                <a:srgbClr val="000000"/>
              </a:solidFill>
              <a:ea typeface="Arial Unicode MS" pitchFamily="34" charset="-122"/>
              <a:cs typeface="Arial Unicode MS" pitchFamily="34" charset="-122"/>
            </a:endParaRPr>
          </a:p>
        </p:txBody>
      </p:sp>
      <p:sp>
        <p:nvSpPr>
          <p:cNvPr id="5129" name="Rectangle 13"/>
          <p:cNvSpPr>
            <a:spLocks noChangeArrowheads="1"/>
          </p:cNvSpPr>
          <p:nvPr/>
        </p:nvSpPr>
        <p:spPr bwMode="auto">
          <a:xfrm>
            <a:off x="250825" y="3068638"/>
            <a:ext cx="7350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3200" b="1">
                <a:solidFill>
                  <a:srgbClr val="000000"/>
                </a:solidFill>
              </a:rPr>
              <a:t>将               称为</a:t>
            </a:r>
            <a:r>
              <a:rPr lang="zh-CN" altLang="en-US" sz="3200" b="1">
                <a:solidFill>
                  <a:srgbClr val="FF0000"/>
                </a:solidFill>
              </a:rPr>
              <a:t>位移电流</a:t>
            </a:r>
            <a:endParaRPr lang="zh-CN" altLang="en-US" sz="3200" b="1">
              <a:solidFill>
                <a:srgbClr val="000000"/>
              </a:solidFill>
            </a:endParaRPr>
          </a:p>
        </p:txBody>
      </p:sp>
      <p:sp>
        <p:nvSpPr>
          <p:cNvPr id="10" name="内容占位符 2"/>
          <p:cNvSpPr txBox="1">
            <a:spLocks/>
          </p:cNvSpPr>
          <p:nvPr/>
        </p:nvSpPr>
        <p:spPr bwMode="auto">
          <a:xfrm>
            <a:off x="250825" y="404813"/>
            <a:ext cx="8678863" cy="2071687"/>
          </a:xfrm>
          <a:prstGeom prst="rect">
            <a:avLst/>
          </a:prstGeom>
          <a:noFill/>
          <a:ln w="9525">
            <a:noFill/>
            <a:miter lim="800000"/>
            <a:headEnd/>
            <a:tailEnd/>
          </a:ln>
        </p:spPr>
        <p:txBody>
          <a:bodyPr/>
          <a:lstStyle/>
          <a:p>
            <a:pPr algn="just">
              <a:spcBef>
                <a:spcPct val="20000"/>
              </a:spcBef>
              <a:defRPr/>
            </a:pPr>
            <a:r>
              <a:rPr lang="zh-CN" altLang="en-US" sz="3200" b="1" kern="0" dirty="0">
                <a:latin typeface="+mn-lt"/>
                <a:ea typeface="+mn-ea"/>
              </a:rPr>
              <a:t>左边是导线中的传导电流，右端是由于电场变化在电容器极板间产生的“电流”，称为位移电流。</a:t>
            </a:r>
            <a:r>
              <a:rPr lang="zh-CN" altLang="en-US" sz="3200" b="1" kern="0" dirty="0">
                <a:solidFill>
                  <a:srgbClr val="000000"/>
                </a:solidFill>
                <a:latin typeface="+mn-lt"/>
                <a:ea typeface="+mn-ea"/>
              </a:rPr>
              <a:t>这就是</a:t>
            </a:r>
            <a:r>
              <a:rPr lang="zh-CN" altLang="en-US" sz="3200" b="1" kern="0" dirty="0">
                <a:solidFill>
                  <a:srgbClr val="FF0000"/>
                </a:solidFill>
                <a:latin typeface="+mn-lt"/>
                <a:ea typeface="+mn-ea"/>
              </a:rPr>
              <a:t>麦克斯韦</a:t>
            </a:r>
            <a:r>
              <a:rPr lang="zh-CN" altLang="en-US" sz="3200" b="1" kern="0" dirty="0">
                <a:solidFill>
                  <a:srgbClr val="000000"/>
                </a:solidFill>
                <a:latin typeface="+mn-lt"/>
                <a:ea typeface="+mn-ea"/>
              </a:rPr>
              <a:t>提出的</a:t>
            </a:r>
            <a:r>
              <a:rPr lang="zh-CN" altLang="en-US" sz="3200" b="1" kern="0" dirty="0">
                <a:solidFill>
                  <a:srgbClr val="0000FF"/>
                </a:solidFill>
                <a:latin typeface="+mn-lt"/>
                <a:ea typeface="+mn-ea"/>
              </a:rPr>
              <a:t>著名的位移电流假说</a:t>
            </a:r>
            <a:endParaRPr lang="zh-CN" altLang="en-US" sz="3200" b="1" kern="0" dirty="0">
              <a:solidFill>
                <a:srgbClr val="000000"/>
              </a:solidFill>
              <a:latin typeface="+mn-lt"/>
              <a:ea typeface="+mn-ea"/>
            </a:endParaRPr>
          </a:p>
          <a:p>
            <a:pPr algn="ctr">
              <a:spcBef>
                <a:spcPct val="20000"/>
              </a:spcBef>
              <a:defRPr/>
            </a:pPr>
            <a:endParaRPr lang="zh-CN" altLang="en-US" sz="3200" b="1" kern="0" dirty="0">
              <a:latin typeface="+mn-lt"/>
              <a:ea typeface="+mn-ea"/>
            </a:endParaRPr>
          </a:p>
        </p:txBody>
      </p:sp>
    </p:spTree>
    <p:extLst>
      <p:ext uri="{BB962C8B-B14F-4D97-AF65-F5344CB8AC3E}">
        <p14:creationId xmlns:p14="http://schemas.microsoft.com/office/powerpoint/2010/main" val="37792368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95288" y="1052513"/>
            <a:ext cx="8154987" cy="1223962"/>
          </a:xfrm>
        </p:spPr>
        <p:txBody>
          <a:bodyPr/>
          <a:lstStyle/>
          <a:p>
            <a:pPr algn="l" eaLnBrk="1" hangingPunct="1"/>
            <a:r>
              <a:rPr lang="zh-CN" altLang="en-US" sz="3200" b="1" smtClean="0">
                <a:solidFill>
                  <a:srgbClr val="0000FF"/>
                </a:solidFill>
              </a:rPr>
              <a:t>共同点</a:t>
            </a:r>
            <a:r>
              <a:rPr lang="en-US" altLang="zh-CN" sz="3200" b="1" smtClean="0">
                <a:solidFill>
                  <a:srgbClr val="0000FF"/>
                </a:solidFill>
              </a:rPr>
              <a:t>: </a:t>
            </a:r>
            <a:r>
              <a:rPr lang="zh-CN" altLang="en-US" sz="3200" b="1" smtClean="0">
                <a:solidFill>
                  <a:srgbClr val="000000"/>
                </a:solidFill>
              </a:rPr>
              <a:t>都可以在空间</a:t>
            </a:r>
            <a:r>
              <a:rPr lang="zh-CN" altLang="en-US" sz="3200" b="1" smtClean="0">
                <a:solidFill>
                  <a:srgbClr val="FF0000"/>
                </a:solidFill>
              </a:rPr>
              <a:t>激发磁场</a:t>
            </a:r>
            <a:br>
              <a:rPr lang="zh-CN" altLang="en-US" sz="3200" b="1" smtClean="0">
                <a:solidFill>
                  <a:srgbClr val="FF0000"/>
                </a:solidFill>
              </a:rPr>
            </a:br>
            <a:endParaRPr lang="zh-CN" altLang="en-US" sz="3200" smtClean="0">
              <a:solidFill>
                <a:srgbClr val="000000"/>
              </a:solidFill>
              <a:ea typeface="Arial Unicode MS" pitchFamily="34" charset="-122"/>
              <a:cs typeface="Arial Unicode MS" pitchFamily="34" charset="-122"/>
            </a:endParaRPr>
          </a:p>
        </p:txBody>
      </p:sp>
      <p:sp>
        <p:nvSpPr>
          <p:cNvPr id="6147" name="Rectangle 3"/>
          <p:cNvSpPr>
            <a:spLocks noGrp="1" noChangeArrowheads="1"/>
          </p:cNvSpPr>
          <p:nvPr>
            <p:ph type="subTitle" idx="1"/>
          </p:nvPr>
        </p:nvSpPr>
        <p:spPr>
          <a:xfrm>
            <a:off x="827088" y="2565400"/>
            <a:ext cx="7418387" cy="4032250"/>
          </a:xfrm>
        </p:spPr>
        <p:txBody>
          <a:bodyPr/>
          <a:lstStyle/>
          <a:p>
            <a:pPr marL="609600" indent="-609600" algn="l" eaLnBrk="1" hangingPunct="1">
              <a:buFontTx/>
              <a:buAutoNum type="arabicParenBoth"/>
            </a:pPr>
            <a:r>
              <a:rPr lang="en-US" altLang="zh-CN" sz="2800" b="1" smtClean="0">
                <a:solidFill>
                  <a:srgbClr val="000000"/>
                </a:solidFill>
              </a:rPr>
              <a:t>I</a:t>
            </a:r>
            <a:r>
              <a:rPr lang="en-US" altLang="zh-CN" sz="2800" b="1" baseline="-25000" smtClean="0">
                <a:solidFill>
                  <a:srgbClr val="000000"/>
                </a:solidFill>
              </a:rPr>
              <a:t>d </a:t>
            </a:r>
            <a:r>
              <a:rPr lang="en-US" altLang="zh-CN" sz="2800" b="1" smtClean="0">
                <a:solidFill>
                  <a:srgbClr val="000000"/>
                </a:solidFill>
              </a:rPr>
              <a:t> — </a:t>
            </a:r>
            <a:r>
              <a:rPr lang="zh-CN" altLang="en-US" sz="2800" b="1" smtClean="0">
                <a:solidFill>
                  <a:srgbClr val="000000"/>
                </a:solidFill>
              </a:rPr>
              <a:t>本质是</a:t>
            </a:r>
            <a:r>
              <a:rPr lang="zh-CN" altLang="en-US" sz="2800" b="1" smtClean="0">
                <a:solidFill>
                  <a:srgbClr val="0000FF"/>
                </a:solidFill>
              </a:rPr>
              <a:t>变化的电场</a:t>
            </a:r>
            <a:r>
              <a:rPr lang="zh-CN" altLang="en-US" sz="2800" b="1" smtClean="0">
                <a:solidFill>
                  <a:srgbClr val="000000"/>
                </a:solidFill>
              </a:rPr>
              <a:t>，</a:t>
            </a:r>
          </a:p>
          <a:p>
            <a:pPr marL="609600" indent="-609600" algn="l" eaLnBrk="1" hangingPunct="1"/>
            <a:r>
              <a:rPr lang="zh-CN" altLang="en-US" sz="2800" b="1" smtClean="0">
                <a:solidFill>
                  <a:srgbClr val="000000"/>
                </a:solidFill>
              </a:rPr>
              <a:t>      </a:t>
            </a:r>
            <a:r>
              <a:rPr lang="en-US" altLang="zh-CN" sz="2800" b="1" smtClean="0">
                <a:solidFill>
                  <a:srgbClr val="000000"/>
                </a:solidFill>
              </a:rPr>
              <a:t>I</a:t>
            </a:r>
            <a:r>
              <a:rPr lang="en-US" altLang="zh-CN" sz="2800" b="1" baseline="-25000" smtClean="0">
                <a:solidFill>
                  <a:srgbClr val="000000"/>
                </a:solidFill>
              </a:rPr>
              <a:t>  </a:t>
            </a:r>
            <a:r>
              <a:rPr lang="en-US" altLang="zh-CN" sz="2800" b="1" smtClean="0">
                <a:solidFill>
                  <a:srgbClr val="000000"/>
                </a:solidFill>
              </a:rPr>
              <a:t>— </a:t>
            </a:r>
            <a:r>
              <a:rPr lang="zh-CN" altLang="en-US" sz="2800" b="1" smtClean="0">
                <a:solidFill>
                  <a:srgbClr val="000000"/>
                </a:solidFill>
              </a:rPr>
              <a:t>是电荷的定向运动；</a:t>
            </a:r>
            <a:r>
              <a:rPr lang="zh-CN" altLang="en-US" sz="2800" b="1" smtClean="0">
                <a:solidFill>
                  <a:srgbClr val="000000"/>
                </a:solidFill>
                <a:ea typeface="Arial Unicode MS" pitchFamily="34" charset="-122"/>
                <a:cs typeface="Arial Unicode MS" pitchFamily="34" charset="-122"/>
              </a:rPr>
              <a:t> </a:t>
            </a:r>
            <a:endParaRPr lang="zh-CN" altLang="en-US" sz="2800" smtClean="0">
              <a:solidFill>
                <a:srgbClr val="000000"/>
              </a:solidFill>
              <a:ea typeface="Arial Unicode MS" pitchFamily="34" charset="-122"/>
              <a:cs typeface="Arial Unicode MS" pitchFamily="34" charset="-122"/>
            </a:endParaRPr>
          </a:p>
          <a:p>
            <a:pPr marL="609600" indent="-609600" algn="l" eaLnBrk="1" hangingPunct="1">
              <a:buFontTx/>
              <a:buAutoNum type="arabicParenBoth" startAt="2"/>
            </a:pPr>
            <a:r>
              <a:rPr lang="en-US" altLang="zh-CN" sz="2800" b="1" smtClean="0">
                <a:solidFill>
                  <a:srgbClr val="000000"/>
                </a:solidFill>
              </a:rPr>
              <a:t>I</a:t>
            </a:r>
            <a:r>
              <a:rPr lang="en-US" altLang="zh-CN" sz="2800" b="1" baseline="-25000" smtClean="0">
                <a:solidFill>
                  <a:srgbClr val="000000"/>
                </a:solidFill>
              </a:rPr>
              <a:t> </a:t>
            </a:r>
            <a:r>
              <a:rPr lang="en-US" altLang="zh-CN" sz="2800" b="1" smtClean="0">
                <a:solidFill>
                  <a:srgbClr val="000000"/>
                </a:solidFill>
              </a:rPr>
              <a:t>— </a:t>
            </a:r>
            <a:r>
              <a:rPr lang="zh-CN" altLang="en-US" sz="2800" b="1" smtClean="0">
                <a:solidFill>
                  <a:srgbClr val="000000"/>
                </a:solidFill>
              </a:rPr>
              <a:t>通过导体时会产生</a:t>
            </a:r>
            <a:r>
              <a:rPr lang="zh-CN" altLang="en-US" sz="2800" b="1" smtClean="0">
                <a:solidFill>
                  <a:srgbClr val="FF0000"/>
                </a:solidFill>
              </a:rPr>
              <a:t>焦耳热</a:t>
            </a:r>
            <a:r>
              <a:rPr lang="zh-CN" altLang="en-US" sz="2800" b="1" smtClean="0">
                <a:solidFill>
                  <a:srgbClr val="000000"/>
                </a:solidFill>
              </a:rPr>
              <a:t>，</a:t>
            </a:r>
          </a:p>
          <a:p>
            <a:pPr marL="609600" indent="-609600" algn="l" eaLnBrk="1" hangingPunct="1"/>
            <a:r>
              <a:rPr lang="zh-CN" altLang="en-US" sz="2800" b="1" smtClean="0">
                <a:solidFill>
                  <a:srgbClr val="000000"/>
                </a:solidFill>
              </a:rPr>
              <a:t>      </a:t>
            </a:r>
            <a:r>
              <a:rPr lang="en-US" altLang="zh-CN" sz="2800" b="1" smtClean="0">
                <a:solidFill>
                  <a:srgbClr val="000000"/>
                </a:solidFill>
              </a:rPr>
              <a:t>I</a:t>
            </a:r>
            <a:r>
              <a:rPr lang="en-US" altLang="zh-CN" sz="2800" b="1" baseline="-25000" smtClean="0">
                <a:solidFill>
                  <a:srgbClr val="000000"/>
                </a:solidFill>
              </a:rPr>
              <a:t>d  </a:t>
            </a:r>
            <a:r>
              <a:rPr lang="en-US" altLang="zh-CN" sz="2800" b="1" smtClean="0">
                <a:solidFill>
                  <a:srgbClr val="000000"/>
                </a:solidFill>
              </a:rPr>
              <a:t>—</a:t>
            </a:r>
            <a:r>
              <a:rPr lang="zh-CN" altLang="en-US" sz="2800" b="1" smtClean="0"/>
              <a:t>不会产生</a:t>
            </a:r>
            <a:r>
              <a:rPr lang="zh-CN" altLang="en-US" sz="2800" b="1" smtClean="0">
                <a:solidFill>
                  <a:srgbClr val="FF0000"/>
                </a:solidFill>
              </a:rPr>
              <a:t>焦耳热</a:t>
            </a:r>
            <a:r>
              <a:rPr lang="zh-CN" altLang="en-US" sz="2800" b="1" smtClean="0">
                <a:solidFill>
                  <a:srgbClr val="000000"/>
                </a:solidFill>
              </a:rPr>
              <a:t>；</a:t>
            </a:r>
            <a:r>
              <a:rPr lang="zh-CN" altLang="en-US" sz="2800" b="1" smtClean="0">
                <a:solidFill>
                  <a:srgbClr val="000000"/>
                </a:solidFill>
                <a:ea typeface="Arial Unicode MS" pitchFamily="34" charset="-122"/>
                <a:cs typeface="Arial Unicode MS" pitchFamily="34" charset="-122"/>
              </a:rPr>
              <a:t> </a:t>
            </a:r>
            <a:endParaRPr lang="zh-CN" altLang="en-US" sz="2800" smtClean="0">
              <a:solidFill>
                <a:srgbClr val="000000"/>
              </a:solidFill>
              <a:ea typeface="Arial Unicode MS" pitchFamily="34" charset="-122"/>
              <a:cs typeface="Arial Unicode MS" pitchFamily="34" charset="-122"/>
            </a:endParaRPr>
          </a:p>
          <a:p>
            <a:pPr marL="609600" indent="-609600" algn="l" eaLnBrk="1" hangingPunct="1">
              <a:buFontTx/>
              <a:buAutoNum type="arabicParenBoth" startAt="3"/>
            </a:pPr>
            <a:r>
              <a:rPr lang="en-US" altLang="zh-CN" sz="2800" b="1" smtClean="0">
                <a:solidFill>
                  <a:srgbClr val="000000"/>
                </a:solidFill>
              </a:rPr>
              <a:t>I</a:t>
            </a:r>
            <a:r>
              <a:rPr lang="en-US" altLang="zh-CN" sz="2800" b="1" baseline="-25000" smtClean="0">
                <a:solidFill>
                  <a:srgbClr val="000000"/>
                </a:solidFill>
              </a:rPr>
              <a:t>d </a:t>
            </a:r>
            <a:r>
              <a:rPr lang="en-US" altLang="zh-CN" sz="2800" b="1" smtClean="0">
                <a:solidFill>
                  <a:srgbClr val="000000"/>
                </a:solidFill>
              </a:rPr>
              <a:t> —</a:t>
            </a:r>
            <a:r>
              <a:rPr lang="zh-CN" altLang="en-US" sz="2800" b="1" smtClean="0">
                <a:solidFill>
                  <a:srgbClr val="000000"/>
                </a:solidFill>
              </a:rPr>
              <a:t>可以存在于真空、导体、电介质中，</a:t>
            </a:r>
          </a:p>
          <a:p>
            <a:pPr marL="609600" indent="-609600" algn="l" eaLnBrk="1" hangingPunct="1"/>
            <a:r>
              <a:rPr lang="zh-CN" altLang="en-US" sz="2800" b="1" smtClean="0">
                <a:solidFill>
                  <a:srgbClr val="000000"/>
                </a:solidFill>
              </a:rPr>
              <a:t>      </a:t>
            </a:r>
            <a:r>
              <a:rPr lang="en-US" altLang="zh-CN" sz="2800" b="1" smtClean="0">
                <a:solidFill>
                  <a:srgbClr val="000000"/>
                </a:solidFill>
              </a:rPr>
              <a:t>I</a:t>
            </a:r>
            <a:r>
              <a:rPr lang="en-US" altLang="zh-CN" sz="2800" b="1" baseline="-25000" smtClean="0">
                <a:solidFill>
                  <a:srgbClr val="000000"/>
                </a:solidFill>
              </a:rPr>
              <a:t> </a:t>
            </a:r>
            <a:r>
              <a:rPr lang="en-US" altLang="zh-CN" sz="2800" b="1" smtClean="0">
                <a:solidFill>
                  <a:srgbClr val="000000"/>
                </a:solidFill>
              </a:rPr>
              <a:t>— </a:t>
            </a:r>
            <a:r>
              <a:rPr lang="zh-CN" altLang="en-US" sz="2800" b="1" smtClean="0">
                <a:solidFill>
                  <a:srgbClr val="000000"/>
                </a:solidFill>
              </a:rPr>
              <a:t>能存在于导体中。</a:t>
            </a:r>
          </a:p>
        </p:txBody>
      </p:sp>
      <p:sp>
        <p:nvSpPr>
          <p:cNvPr id="6148" name="Rectangle 5"/>
          <p:cNvSpPr>
            <a:spLocks noChangeArrowheads="1"/>
          </p:cNvSpPr>
          <p:nvPr/>
        </p:nvSpPr>
        <p:spPr bwMode="auto">
          <a:xfrm>
            <a:off x="395288" y="333375"/>
            <a:ext cx="7219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t>位移电流与传导电流的比较</a:t>
            </a:r>
            <a:r>
              <a:rPr lang="en-US" altLang="zh-CN" sz="3200" b="1"/>
              <a:t>:</a:t>
            </a:r>
          </a:p>
        </p:txBody>
      </p:sp>
      <p:sp>
        <p:nvSpPr>
          <p:cNvPr id="6149" name="TextBox 4"/>
          <p:cNvSpPr txBox="1">
            <a:spLocks noChangeArrowheads="1"/>
          </p:cNvSpPr>
          <p:nvPr/>
        </p:nvSpPr>
        <p:spPr bwMode="auto">
          <a:xfrm>
            <a:off x="395288" y="1989138"/>
            <a:ext cx="1944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solidFill>
                  <a:srgbClr val="0000FF"/>
                </a:solidFill>
              </a:rPr>
              <a:t>不同点：</a:t>
            </a:r>
          </a:p>
        </p:txBody>
      </p:sp>
    </p:spTree>
    <p:extLst>
      <p:ext uri="{BB962C8B-B14F-4D97-AF65-F5344CB8AC3E}">
        <p14:creationId xmlns:p14="http://schemas.microsoft.com/office/powerpoint/2010/main" val="6356552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371600" y="2133600"/>
            <a:ext cx="7772400" cy="836613"/>
          </a:xfrm>
        </p:spPr>
        <p:txBody>
          <a:bodyPr/>
          <a:lstStyle/>
          <a:p>
            <a:pPr eaLnBrk="1" hangingPunct="1"/>
            <a:r>
              <a:rPr lang="en-US" altLang="zh-CN" sz="3200" smtClean="0"/>
              <a:t> </a:t>
            </a:r>
            <a:r>
              <a:rPr lang="zh-CN" altLang="en-US" sz="3200" b="1" smtClean="0"/>
              <a:t>对</a:t>
            </a:r>
            <a:r>
              <a:rPr lang="zh-CN" altLang="en-US" sz="3200" b="1" smtClean="0">
                <a:solidFill>
                  <a:srgbClr val="FF0000"/>
                </a:solidFill>
              </a:rPr>
              <a:t>稳恒电流</a:t>
            </a:r>
            <a:r>
              <a:rPr lang="zh-CN" altLang="en-US" sz="3200" b="1" smtClean="0"/>
              <a:t>的磁场，有</a:t>
            </a:r>
            <a:r>
              <a:rPr lang="zh-CN" altLang="en-US" sz="3200" b="1" smtClean="0">
                <a:solidFill>
                  <a:srgbClr val="FF0000"/>
                </a:solidFill>
              </a:rPr>
              <a:t>安培环路定理</a:t>
            </a:r>
            <a:r>
              <a:rPr lang="zh-CN" altLang="en-US" sz="3200" smtClean="0"/>
              <a:t> </a:t>
            </a:r>
          </a:p>
        </p:txBody>
      </p:sp>
      <p:sp>
        <p:nvSpPr>
          <p:cNvPr id="7171" name="Rectangle 3"/>
          <p:cNvSpPr>
            <a:spLocks noGrp="1" noChangeArrowheads="1"/>
          </p:cNvSpPr>
          <p:nvPr>
            <p:ph type="subTitle" idx="1"/>
          </p:nvPr>
        </p:nvSpPr>
        <p:spPr>
          <a:xfrm>
            <a:off x="323850" y="5300663"/>
            <a:ext cx="8424863" cy="1150937"/>
          </a:xfrm>
        </p:spPr>
        <p:txBody>
          <a:bodyPr/>
          <a:lstStyle/>
          <a:p>
            <a:pPr algn="l" eaLnBrk="1" hangingPunct="1"/>
            <a:r>
              <a:rPr lang="en-US" altLang="zh-CN" b="1" i="1" smtClean="0">
                <a:solidFill>
                  <a:srgbClr val="000000"/>
                </a:solidFill>
                <a:cs typeface="Times New Roman" pitchFamily="18" charset="0"/>
              </a:rPr>
              <a:t>I </a:t>
            </a:r>
            <a:r>
              <a:rPr lang="zh-CN" altLang="en-US" b="1" smtClean="0">
                <a:solidFill>
                  <a:srgbClr val="000000"/>
                </a:solidFill>
                <a:cs typeface="Times New Roman" pitchFamily="18" charset="0"/>
              </a:rPr>
              <a:t>是穿过以</a:t>
            </a:r>
            <a:r>
              <a:rPr lang="zh-CN" altLang="en-US" b="1" i="1" smtClean="0">
                <a:solidFill>
                  <a:srgbClr val="000000"/>
                </a:solidFill>
                <a:cs typeface="Times New Roman" pitchFamily="18" charset="0"/>
              </a:rPr>
              <a:t>Ｌ</a:t>
            </a:r>
            <a:r>
              <a:rPr lang="zh-CN" altLang="en-US" b="1" smtClean="0">
                <a:solidFill>
                  <a:srgbClr val="000000"/>
                </a:solidFill>
                <a:cs typeface="Times New Roman" pitchFamily="18" charset="0"/>
              </a:rPr>
              <a:t>回路为边界的</a:t>
            </a:r>
            <a:r>
              <a:rPr lang="zh-CN" altLang="en-US" b="1" smtClean="0">
                <a:solidFill>
                  <a:srgbClr val="0000FF"/>
                </a:solidFill>
                <a:cs typeface="Times New Roman" pitchFamily="18" charset="0"/>
              </a:rPr>
              <a:t>任意曲面</a:t>
            </a:r>
            <a:r>
              <a:rPr lang="zh-CN" altLang="en-US" b="1" i="1" smtClean="0">
                <a:solidFill>
                  <a:srgbClr val="000000"/>
                </a:solidFill>
                <a:cs typeface="Times New Roman" pitchFamily="18" charset="0"/>
              </a:rPr>
              <a:t>Ｓ</a:t>
            </a:r>
            <a:r>
              <a:rPr lang="zh-CN" altLang="en-US" b="1" smtClean="0">
                <a:solidFill>
                  <a:srgbClr val="000000"/>
                </a:solidFill>
                <a:cs typeface="Times New Roman" pitchFamily="18" charset="0"/>
              </a:rPr>
              <a:t>的传导</a:t>
            </a:r>
            <a:r>
              <a:rPr lang="zh-CN" altLang="en-US" b="1" smtClean="0">
                <a:solidFill>
                  <a:srgbClr val="000000"/>
                </a:solidFill>
              </a:rPr>
              <a:t>电流。</a:t>
            </a:r>
            <a:endParaRPr lang="zh-CN" altLang="en-US" smtClean="0"/>
          </a:p>
        </p:txBody>
      </p:sp>
      <p:sp>
        <p:nvSpPr>
          <p:cNvPr id="7172" name="Rectangle 5"/>
          <p:cNvSpPr>
            <a:spLocks noChangeArrowheads="1"/>
          </p:cNvSpPr>
          <p:nvPr/>
        </p:nvSpPr>
        <p:spPr bwMode="auto">
          <a:xfrm>
            <a:off x="3824288"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7173" name="Rectangle 7"/>
          <p:cNvSpPr>
            <a:spLocks noChangeArrowheads="1"/>
          </p:cNvSpPr>
          <p:nvPr/>
        </p:nvSpPr>
        <p:spPr bwMode="auto">
          <a:xfrm>
            <a:off x="3776663" y="3271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7174" name="Oval 10"/>
          <p:cNvSpPr>
            <a:spLocks noChangeArrowheads="1"/>
          </p:cNvSpPr>
          <p:nvPr/>
        </p:nvSpPr>
        <p:spPr bwMode="auto">
          <a:xfrm rot="-1669910">
            <a:off x="250825" y="3716338"/>
            <a:ext cx="1871663" cy="1296987"/>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7175" name="Rectangle 12"/>
          <p:cNvSpPr>
            <a:spLocks noChangeArrowheads="1"/>
          </p:cNvSpPr>
          <p:nvPr/>
        </p:nvSpPr>
        <p:spPr bwMode="auto">
          <a:xfrm>
            <a:off x="755650" y="4149725"/>
            <a:ext cx="1223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i="1">
                <a:solidFill>
                  <a:srgbClr val="000000"/>
                </a:solidFill>
                <a:cs typeface="Times New Roman" pitchFamily="18" charset="0"/>
              </a:rPr>
              <a:t>Ｓ</a:t>
            </a:r>
          </a:p>
        </p:txBody>
      </p:sp>
      <p:sp>
        <p:nvSpPr>
          <p:cNvPr id="7176" name="Rectangle 14"/>
          <p:cNvSpPr>
            <a:spLocks noChangeArrowheads="1"/>
          </p:cNvSpPr>
          <p:nvPr/>
        </p:nvSpPr>
        <p:spPr bwMode="auto">
          <a:xfrm>
            <a:off x="323850" y="3284538"/>
            <a:ext cx="790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i="1">
                <a:solidFill>
                  <a:srgbClr val="000000"/>
                </a:solidFill>
                <a:cs typeface="Times New Roman" pitchFamily="18" charset="0"/>
              </a:rPr>
              <a:t>Ｌ</a:t>
            </a:r>
          </a:p>
        </p:txBody>
      </p:sp>
      <p:sp>
        <p:nvSpPr>
          <p:cNvPr id="7177" name="Line 15"/>
          <p:cNvSpPr>
            <a:spLocks noChangeShapeType="1"/>
          </p:cNvSpPr>
          <p:nvPr/>
        </p:nvSpPr>
        <p:spPr bwMode="auto">
          <a:xfrm flipV="1">
            <a:off x="1476375" y="3429000"/>
            <a:ext cx="73025" cy="9366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8" name="Line 16"/>
          <p:cNvSpPr>
            <a:spLocks noChangeShapeType="1"/>
          </p:cNvSpPr>
          <p:nvPr/>
        </p:nvSpPr>
        <p:spPr bwMode="auto">
          <a:xfrm flipH="1">
            <a:off x="539750" y="3789363"/>
            <a:ext cx="360363" cy="2159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 name="Line 17"/>
          <p:cNvSpPr>
            <a:spLocks noChangeShapeType="1"/>
          </p:cNvSpPr>
          <p:nvPr/>
        </p:nvSpPr>
        <p:spPr bwMode="auto">
          <a:xfrm flipV="1">
            <a:off x="1403350" y="4797425"/>
            <a:ext cx="360363" cy="2159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Rectangle 19"/>
          <p:cNvSpPr>
            <a:spLocks noChangeArrowheads="1"/>
          </p:cNvSpPr>
          <p:nvPr/>
        </p:nvSpPr>
        <p:spPr bwMode="auto">
          <a:xfrm>
            <a:off x="1403350" y="2852738"/>
            <a:ext cx="892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3200" b="1" i="1">
                <a:solidFill>
                  <a:srgbClr val="000000"/>
                </a:solidFill>
                <a:cs typeface="Times New Roman" pitchFamily="18" charset="0"/>
              </a:rPr>
              <a:t>I</a:t>
            </a:r>
          </a:p>
        </p:txBody>
      </p:sp>
      <p:sp>
        <p:nvSpPr>
          <p:cNvPr id="7181" name="Rectangle 23"/>
          <p:cNvSpPr>
            <a:spLocks noChangeArrowheads="1"/>
          </p:cNvSpPr>
          <p:nvPr/>
        </p:nvSpPr>
        <p:spPr bwMode="auto">
          <a:xfrm>
            <a:off x="428625" y="1214438"/>
            <a:ext cx="6170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3200" b="1"/>
              <a:t>1</a:t>
            </a:r>
            <a:r>
              <a:rPr lang="zh-CN" altLang="en-US" sz="3200" b="1"/>
              <a:t>、安培环路定理遇到的问题</a:t>
            </a:r>
          </a:p>
        </p:txBody>
      </p:sp>
      <p:graphicFrame>
        <p:nvGraphicFramePr>
          <p:cNvPr id="7182" name="Object 24"/>
          <p:cNvGraphicFramePr>
            <a:graphicFrameLocks noChangeAspect="1"/>
          </p:cNvGraphicFramePr>
          <p:nvPr/>
        </p:nvGraphicFramePr>
        <p:xfrm>
          <a:off x="2771775" y="3789363"/>
          <a:ext cx="4895850" cy="955675"/>
        </p:xfrm>
        <a:graphic>
          <a:graphicData uri="http://schemas.openxmlformats.org/presentationml/2006/ole">
            <mc:AlternateContent xmlns:mc="http://schemas.openxmlformats.org/markup-compatibility/2006">
              <mc:Choice xmlns:v="urn:schemas-microsoft-com:vml" Requires="v">
                <p:oleObj spid="_x0000_s123906" name="公式" r:id="rId3" imgW="1485900" imgH="292100" progId="Equation.3">
                  <p:embed/>
                </p:oleObj>
              </mc:Choice>
              <mc:Fallback>
                <p:oleObj name="公式" r:id="rId3" imgW="14859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789363"/>
                        <a:ext cx="48958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3" name="Rectangle 7"/>
          <p:cNvSpPr>
            <a:spLocks noChangeArrowheads="1"/>
          </p:cNvSpPr>
          <p:nvPr/>
        </p:nvSpPr>
        <p:spPr bwMode="auto">
          <a:xfrm>
            <a:off x="357188" y="285750"/>
            <a:ext cx="6840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t>二、全电流安培环路定理</a:t>
            </a:r>
          </a:p>
        </p:txBody>
      </p:sp>
    </p:spTree>
    <p:extLst>
      <p:ext uri="{BB962C8B-B14F-4D97-AF65-F5344CB8AC3E}">
        <p14:creationId xmlns:p14="http://schemas.microsoft.com/office/powerpoint/2010/main" val="40979617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2905125"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pic>
        <p:nvPicPr>
          <p:cNvPr id="8195" name="Picture 2" descr="C:\My Documents\12.6.1.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476375" y="260350"/>
            <a:ext cx="60483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ChangeArrowheads="1"/>
          </p:cNvSpPr>
          <p:nvPr/>
        </p:nvSpPr>
        <p:spPr bwMode="auto">
          <a:xfrm>
            <a:off x="323850" y="4508500"/>
            <a:ext cx="83518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pPr>
            <a:r>
              <a:rPr lang="zh-CN" altLang="en-US" sz="3200" b="1">
                <a:solidFill>
                  <a:srgbClr val="000000"/>
                </a:solidFill>
              </a:rPr>
              <a:t>对于</a:t>
            </a:r>
            <a:r>
              <a:rPr lang="zh-CN" altLang="en-US" sz="3200" b="1">
                <a:solidFill>
                  <a:srgbClr val="0000FF"/>
                </a:solidFill>
              </a:rPr>
              <a:t>稳恒电路</a:t>
            </a:r>
            <a:r>
              <a:rPr lang="zh-CN" altLang="en-US" sz="3200" b="1">
                <a:solidFill>
                  <a:srgbClr val="000000"/>
                </a:solidFill>
                <a:cs typeface="Times New Roman" pitchFamily="18" charset="0"/>
              </a:rPr>
              <a:t>，</a:t>
            </a:r>
            <a:r>
              <a:rPr lang="zh-CN" altLang="en-US" sz="3200" b="1">
                <a:solidFill>
                  <a:srgbClr val="FF0000"/>
                </a:solidFill>
                <a:cs typeface="Times New Roman" pitchFamily="18" charset="0"/>
              </a:rPr>
              <a:t>传导电流 </a:t>
            </a:r>
            <a:r>
              <a:rPr lang="en-US" altLang="zh-CN" sz="3200" b="1" i="1">
                <a:solidFill>
                  <a:srgbClr val="FF0000"/>
                </a:solidFill>
                <a:cs typeface="Times New Roman" pitchFamily="18" charset="0"/>
              </a:rPr>
              <a:t>I </a:t>
            </a:r>
            <a:r>
              <a:rPr lang="zh-CN" altLang="en-US" sz="3200" b="1">
                <a:solidFill>
                  <a:srgbClr val="000000"/>
                </a:solidFill>
                <a:cs typeface="Times New Roman" pitchFamily="18" charset="0"/>
              </a:rPr>
              <a:t>是闭合的，取任意回路</a:t>
            </a:r>
            <a:r>
              <a:rPr lang="zh-CN" altLang="en-US" sz="3200" b="1" i="1">
                <a:solidFill>
                  <a:srgbClr val="000000"/>
                </a:solidFill>
                <a:cs typeface="Times New Roman" pitchFamily="18" charset="0"/>
              </a:rPr>
              <a:t>Ｌ</a:t>
            </a:r>
            <a:r>
              <a:rPr lang="zh-CN" altLang="en-US" sz="3200" b="1">
                <a:solidFill>
                  <a:srgbClr val="000000"/>
                </a:solidFill>
                <a:cs typeface="Times New Roman" pitchFamily="18" charset="0"/>
              </a:rPr>
              <a:t>，穿过以</a:t>
            </a:r>
            <a:r>
              <a:rPr lang="zh-CN" altLang="en-US" sz="3200" b="1" i="1">
                <a:solidFill>
                  <a:srgbClr val="000000"/>
                </a:solidFill>
                <a:cs typeface="Times New Roman" pitchFamily="18" charset="0"/>
              </a:rPr>
              <a:t>Ｌ</a:t>
            </a:r>
            <a:r>
              <a:rPr lang="zh-CN" altLang="en-US" sz="3200" b="1">
                <a:solidFill>
                  <a:srgbClr val="000000"/>
                </a:solidFill>
                <a:cs typeface="Times New Roman" pitchFamily="18" charset="0"/>
              </a:rPr>
              <a:t>为边界的任意曲面</a:t>
            </a:r>
            <a:r>
              <a:rPr lang="zh-CN" altLang="en-US" sz="3200" b="1" i="1">
                <a:solidFill>
                  <a:srgbClr val="000000"/>
                </a:solidFill>
                <a:cs typeface="Times New Roman" pitchFamily="18" charset="0"/>
              </a:rPr>
              <a:t>Ｓ</a:t>
            </a:r>
            <a:r>
              <a:rPr lang="zh-CN" altLang="en-US" sz="3200" b="1">
                <a:solidFill>
                  <a:srgbClr val="000000"/>
                </a:solidFill>
                <a:cs typeface="Times New Roman" pitchFamily="18" charset="0"/>
              </a:rPr>
              <a:t>的</a:t>
            </a:r>
            <a:r>
              <a:rPr lang="zh-CN" altLang="en-US" sz="3200" b="1">
                <a:solidFill>
                  <a:srgbClr val="000000"/>
                </a:solidFill>
              </a:rPr>
              <a:t>传导电流都相等</a:t>
            </a:r>
          </a:p>
        </p:txBody>
      </p:sp>
      <p:graphicFrame>
        <p:nvGraphicFramePr>
          <p:cNvPr id="8197" name="Object 5"/>
          <p:cNvGraphicFramePr>
            <a:graphicFrameLocks noChangeAspect="1"/>
          </p:cNvGraphicFramePr>
          <p:nvPr/>
        </p:nvGraphicFramePr>
        <p:xfrm>
          <a:off x="1258888" y="3573463"/>
          <a:ext cx="4859337" cy="811212"/>
        </p:xfrm>
        <a:graphic>
          <a:graphicData uri="http://schemas.openxmlformats.org/presentationml/2006/ole">
            <mc:AlternateContent xmlns:mc="http://schemas.openxmlformats.org/markup-compatibility/2006">
              <mc:Choice xmlns:v="urn:schemas-microsoft-com:vml" Requires="v">
                <p:oleObj spid="_x0000_s124930" name="Equation" r:id="rId5" imgW="1879600" imgH="317500" progId="Equation.DSMT4">
                  <p:embed/>
                </p:oleObj>
              </mc:Choice>
              <mc:Fallback>
                <p:oleObj name="Equation" r:id="rId5" imgW="1879600" imgH="317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573463"/>
                        <a:ext cx="4859337"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Rectangle 7"/>
          <p:cNvSpPr>
            <a:spLocks noChangeArrowheads="1"/>
          </p:cNvSpPr>
          <p:nvPr/>
        </p:nvSpPr>
        <p:spPr bwMode="auto">
          <a:xfrm>
            <a:off x="323850" y="1052513"/>
            <a:ext cx="1081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solidFill>
                  <a:srgbClr val="0000FF"/>
                </a:solidFill>
              </a:rPr>
              <a:t>稳恒电路</a:t>
            </a:r>
          </a:p>
        </p:txBody>
      </p:sp>
      <p:sp>
        <p:nvSpPr>
          <p:cNvPr id="8199" name="Rectangle 8"/>
          <p:cNvSpPr>
            <a:spLocks noChangeArrowheads="1"/>
          </p:cNvSpPr>
          <p:nvPr/>
        </p:nvSpPr>
        <p:spPr bwMode="auto">
          <a:xfrm>
            <a:off x="7667625" y="981075"/>
            <a:ext cx="108108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solidFill>
                  <a:srgbClr val="0000FF"/>
                </a:solidFill>
              </a:rPr>
              <a:t>非稳恒电路</a:t>
            </a:r>
          </a:p>
        </p:txBody>
      </p:sp>
    </p:spTree>
    <p:extLst>
      <p:ext uri="{BB962C8B-B14F-4D97-AF65-F5344CB8AC3E}">
        <p14:creationId xmlns:p14="http://schemas.microsoft.com/office/powerpoint/2010/main" val="32591228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50825" y="2708275"/>
            <a:ext cx="8642350" cy="1152525"/>
          </a:xfrm>
        </p:spPr>
        <p:txBody>
          <a:bodyPr/>
          <a:lstStyle/>
          <a:p>
            <a:pPr algn="l" eaLnBrk="1" hangingPunct="1"/>
            <a:r>
              <a:rPr lang="zh-CN" altLang="en-US" sz="3200" b="1" smtClean="0">
                <a:solidFill>
                  <a:srgbClr val="000000"/>
                </a:solidFill>
              </a:rPr>
              <a:t>对</a:t>
            </a:r>
            <a:r>
              <a:rPr lang="zh-CN" altLang="en-US" sz="3200" b="1" smtClean="0">
                <a:solidFill>
                  <a:srgbClr val="0000FF"/>
                </a:solidFill>
              </a:rPr>
              <a:t>非稳恒电流</a:t>
            </a:r>
            <a:r>
              <a:rPr lang="zh-CN" altLang="en-US" sz="3200" b="1" smtClean="0">
                <a:solidFill>
                  <a:srgbClr val="000000"/>
                </a:solidFill>
                <a:cs typeface="Times New Roman" pitchFamily="18" charset="0"/>
              </a:rPr>
              <a:t>，如</a:t>
            </a:r>
            <a:r>
              <a:rPr lang="zh-CN" altLang="en-US" sz="3200" b="1" smtClean="0">
                <a:solidFill>
                  <a:srgbClr val="FF0000"/>
                </a:solidFill>
                <a:cs typeface="Times New Roman" pitchFamily="18" charset="0"/>
              </a:rPr>
              <a:t>电容器</a:t>
            </a:r>
            <a:r>
              <a:rPr lang="zh-CN" altLang="en-US" sz="3200" b="1" smtClean="0">
                <a:solidFill>
                  <a:srgbClr val="0000FF"/>
                </a:solidFill>
                <a:cs typeface="Times New Roman" pitchFamily="18" charset="0"/>
              </a:rPr>
              <a:t>充放电</a:t>
            </a:r>
            <a:r>
              <a:rPr lang="zh-CN" altLang="en-US" sz="3200" b="1" smtClean="0">
                <a:solidFill>
                  <a:srgbClr val="000000"/>
                </a:solidFill>
                <a:cs typeface="Times New Roman" pitchFamily="18" charset="0"/>
              </a:rPr>
              <a:t>时的电路，在以</a:t>
            </a:r>
            <a:r>
              <a:rPr lang="zh-CN" altLang="en-US" sz="3200" b="1" i="1" smtClean="0">
                <a:solidFill>
                  <a:srgbClr val="000000"/>
                </a:solidFill>
                <a:cs typeface="Times New Roman" pitchFamily="18" charset="0"/>
              </a:rPr>
              <a:t>Ｌ</a:t>
            </a:r>
            <a:r>
              <a:rPr lang="zh-CN" altLang="en-US" sz="3200" b="1" smtClean="0">
                <a:solidFill>
                  <a:srgbClr val="000000"/>
                </a:solidFill>
                <a:cs typeface="Times New Roman" pitchFamily="18" charset="0"/>
              </a:rPr>
              <a:t>为边界的环路上作两个曲面 </a:t>
            </a:r>
            <a:r>
              <a:rPr lang="en-US" altLang="zh-CN" sz="3200" b="1" i="1" smtClean="0">
                <a:solidFill>
                  <a:srgbClr val="000000"/>
                </a:solidFill>
                <a:cs typeface="Times New Roman" pitchFamily="18" charset="0"/>
              </a:rPr>
              <a:t>S</a:t>
            </a:r>
            <a:r>
              <a:rPr lang="en-US" altLang="zh-CN" sz="3200" b="1" baseline="-30000" smtClean="0">
                <a:solidFill>
                  <a:srgbClr val="000000"/>
                </a:solidFill>
                <a:cs typeface="Times New Roman" pitchFamily="18" charset="0"/>
              </a:rPr>
              <a:t>1 </a:t>
            </a:r>
            <a:r>
              <a:rPr lang="zh-CN" altLang="en-US" sz="3200" b="1" smtClean="0">
                <a:solidFill>
                  <a:srgbClr val="000000"/>
                </a:solidFill>
                <a:cs typeface="Times New Roman" pitchFamily="18" charset="0"/>
              </a:rPr>
              <a:t>和 </a:t>
            </a:r>
            <a:r>
              <a:rPr lang="en-US" altLang="zh-CN" sz="3200" b="1" i="1" smtClean="0">
                <a:solidFill>
                  <a:srgbClr val="000000"/>
                </a:solidFill>
                <a:cs typeface="Times New Roman" pitchFamily="18" charset="0"/>
              </a:rPr>
              <a:t>S</a:t>
            </a:r>
            <a:r>
              <a:rPr lang="en-US" altLang="zh-CN" sz="3200" b="1" baseline="-30000" smtClean="0">
                <a:solidFill>
                  <a:srgbClr val="000000"/>
                </a:solidFill>
                <a:cs typeface="Times New Roman" pitchFamily="18" charset="0"/>
              </a:rPr>
              <a:t>2</a:t>
            </a:r>
            <a:endParaRPr lang="en-US" altLang="zh-CN" sz="3200" smtClean="0">
              <a:solidFill>
                <a:srgbClr val="000000"/>
              </a:solidFill>
              <a:ea typeface="Arial Unicode MS" pitchFamily="34" charset="-122"/>
              <a:cs typeface="Arial Unicode MS" pitchFamily="34" charset="-122"/>
            </a:endParaRPr>
          </a:p>
        </p:txBody>
      </p:sp>
      <p:sp>
        <p:nvSpPr>
          <p:cNvPr id="9219" name="Rectangle 3"/>
          <p:cNvSpPr>
            <a:spLocks noGrp="1" noChangeArrowheads="1"/>
          </p:cNvSpPr>
          <p:nvPr>
            <p:ph type="subTitle" idx="1"/>
          </p:nvPr>
        </p:nvSpPr>
        <p:spPr>
          <a:xfrm>
            <a:off x="323850" y="5373688"/>
            <a:ext cx="8229600" cy="1073150"/>
          </a:xfrm>
        </p:spPr>
        <p:txBody>
          <a:bodyPr/>
          <a:lstStyle/>
          <a:p>
            <a:pPr algn="l" eaLnBrk="1" hangingPunct="1"/>
            <a:r>
              <a:rPr lang="zh-CN" altLang="en-US" b="1" smtClean="0">
                <a:solidFill>
                  <a:srgbClr val="000000"/>
                </a:solidFill>
              </a:rPr>
              <a:t>出现了矛盾，说明</a:t>
            </a:r>
            <a:r>
              <a:rPr lang="zh-CN" altLang="en-US" b="1" smtClean="0">
                <a:solidFill>
                  <a:srgbClr val="FF0000"/>
                </a:solidFill>
              </a:rPr>
              <a:t>安培环路定理</a:t>
            </a:r>
            <a:r>
              <a:rPr lang="zh-CN" altLang="en-US" b="1" smtClean="0">
                <a:solidFill>
                  <a:srgbClr val="000000"/>
                </a:solidFill>
              </a:rPr>
              <a:t>在非恒定场中必须修正。</a:t>
            </a:r>
            <a:endParaRPr lang="zh-CN" altLang="en-US" smtClean="0"/>
          </a:p>
        </p:txBody>
      </p:sp>
      <p:sp>
        <p:nvSpPr>
          <p:cNvPr id="9220" name="Rectangle 5"/>
          <p:cNvSpPr>
            <a:spLocks noChangeArrowheads="1"/>
          </p:cNvSpPr>
          <p:nvPr/>
        </p:nvSpPr>
        <p:spPr bwMode="auto">
          <a:xfrm>
            <a:off x="3810000" y="3271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9221" name="Rectangle 7"/>
          <p:cNvSpPr>
            <a:spLocks noChangeArrowheads="1"/>
          </p:cNvSpPr>
          <p:nvPr/>
        </p:nvSpPr>
        <p:spPr bwMode="auto">
          <a:xfrm>
            <a:off x="3805238" y="3271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pic>
        <p:nvPicPr>
          <p:cNvPr id="9222" name="Picture 8" descr="C:\My Documents\12.6.1.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979613" y="260350"/>
            <a:ext cx="467995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9"/>
          <p:cNvSpPr>
            <a:spLocks noChangeArrowheads="1"/>
          </p:cNvSpPr>
          <p:nvPr/>
        </p:nvSpPr>
        <p:spPr bwMode="auto">
          <a:xfrm>
            <a:off x="7019925" y="692150"/>
            <a:ext cx="108108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solidFill>
                  <a:srgbClr val="0000FF"/>
                </a:solidFill>
              </a:rPr>
              <a:t>非稳恒电路</a:t>
            </a:r>
          </a:p>
        </p:txBody>
      </p:sp>
      <p:sp>
        <p:nvSpPr>
          <p:cNvPr id="9224" name="Rectangle 12"/>
          <p:cNvSpPr>
            <a:spLocks noChangeArrowheads="1"/>
          </p:cNvSpPr>
          <p:nvPr/>
        </p:nvSpPr>
        <p:spPr bwMode="auto">
          <a:xfrm>
            <a:off x="7092950" y="4221163"/>
            <a:ext cx="1724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solidFill>
                  <a:srgbClr val="FF0000"/>
                </a:solidFill>
              </a:rPr>
              <a:t>不等 </a:t>
            </a:r>
            <a:r>
              <a:rPr lang="en-US" altLang="zh-CN" sz="3200" b="1">
                <a:solidFill>
                  <a:srgbClr val="FF0000"/>
                </a:solidFill>
              </a:rPr>
              <a:t>!</a:t>
            </a:r>
          </a:p>
        </p:txBody>
      </p:sp>
      <p:graphicFrame>
        <p:nvGraphicFramePr>
          <p:cNvPr id="9225" name="Object 14"/>
          <p:cNvGraphicFramePr>
            <a:graphicFrameLocks noChangeAspect="1"/>
          </p:cNvGraphicFramePr>
          <p:nvPr/>
        </p:nvGraphicFramePr>
        <p:xfrm>
          <a:off x="2411413" y="3716338"/>
          <a:ext cx="4227512" cy="881062"/>
        </p:xfrm>
        <a:graphic>
          <a:graphicData uri="http://schemas.openxmlformats.org/presentationml/2006/ole">
            <mc:AlternateContent xmlns:mc="http://schemas.openxmlformats.org/markup-compatibility/2006">
              <mc:Choice xmlns:v="urn:schemas-microsoft-com:vml" Requires="v">
                <p:oleObj spid="_x0000_s125954" name="公式" r:id="rId5" imgW="1511300" imgH="317500" progId="Equation.3">
                  <p:embed/>
                </p:oleObj>
              </mc:Choice>
              <mc:Fallback>
                <p:oleObj name="公式" r:id="rId5" imgW="1511300" imgH="317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716338"/>
                        <a:ext cx="422751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6" name="Object 15"/>
          <p:cNvGraphicFramePr>
            <a:graphicFrameLocks noChangeAspect="1"/>
          </p:cNvGraphicFramePr>
          <p:nvPr/>
        </p:nvGraphicFramePr>
        <p:xfrm>
          <a:off x="2484438" y="4508500"/>
          <a:ext cx="4262437" cy="881063"/>
        </p:xfrm>
        <a:graphic>
          <a:graphicData uri="http://schemas.openxmlformats.org/presentationml/2006/ole">
            <mc:AlternateContent xmlns:mc="http://schemas.openxmlformats.org/markup-compatibility/2006">
              <mc:Choice xmlns:v="urn:schemas-microsoft-com:vml" Requires="v">
                <p:oleObj spid="_x0000_s125955" name="公式" r:id="rId7" imgW="1523339" imgH="317362" progId="Equation.3">
                  <p:embed/>
                </p:oleObj>
              </mc:Choice>
              <mc:Fallback>
                <p:oleObj name="公式" r:id="rId7" imgW="1523339" imgH="31736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508500"/>
                        <a:ext cx="4262437"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412921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ChangeArrowheads="1"/>
          </p:cNvSpPr>
          <p:nvPr/>
        </p:nvSpPr>
        <p:spPr bwMode="auto">
          <a:xfrm>
            <a:off x="2286000" y="2928938"/>
            <a:ext cx="2736850" cy="79216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10243" name="Rectangle 2"/>
          <p:cNvSpPr>
            <a:spLocks noGrp="1" noChangeArrowheads="1"/>
          </p:cNvSpPr>
          <p:nvPr>
            <p:ph type="ctrTitle"/>
          </p:nvPr>
        </p:nvSpPr>
        <p:spPr>
          <a:xfrm>
            <a:off x="214313" y="857250"/>
            <a:ext cx="8686800" cy="1800225"/>
          </a:xfrm>
        </p:spPr>
        <p:txBody>
          <a:bodyPr/>
          <a:lstStyle/>
          <a:p>
            <a:pPr algn="l" eaLnBrk="1" hangingPunct="1"/>
            <a:r>
              <a:rPr lang="en-US" altLang="zh-CN" sz="3200" b="1" smtClean="0">
                <a:solidFill>
                  <a:srgbClr val="000000"/>
                </a:solidFill>
              </a:rPr>
              <a:t>        </a:t>
            </a:r>
            <a:r>
              <a:rPr lang="zh-CN" altLang="en-US" sz="3200" b="1" smtClean="0">
                <a:solidFill>
                  <a:srgbClr val="000000"/>
                </a:solidFill>
              </a:rPr>
              <a:t>对于普遍的情况，</a:t>
            </a:r>
            <a:r>
              <a:rPr lang="zh-CN" altLang="en-US" sz="3200" b="1" smtClean="0">
                <a:solidFill>
                  <a:srgbClr val="FF0000"/>
                </a:solidFill>
              </a:rPr>
              <a:t>麦克斯韦</a:t>
            </a:r>
            <a:r>
              <a:rPr lang="zh-CN" altLang="en-US" sz="3200" b="1" smtClean="0">
                <a:solidFill>
                  <a:srgbClr val="000000"/>
                </a:solidFill>
              </a:rPr>
              <a:t>认为 </a:t>
            </a:r>
            <a:r>
              <a:rPr lang="en-US" altLang="zh-CN" sz="3200" b="1" smtClean="0">
                <a:solidFill>
                  <a:srgbClr val="000000"/>
                </a:solidFill>
              </a:rPr>
              <a:t>I</a:t>
            </a:r>
            <a:r>
              <a:rPr lang="en-US" altLang="zh-CN" sz="3200" b="1" baseline="-25000" smtClean="0">
                <a:solidFill>
                  <a:srgbClr val="000000"/>
                </a:solidFill>
              </a:rPr>
              <a:t> </a:t>
            </a:r>
            <a:r>
              <a:rPr lang="zh-CN" altLang="en-US" sz="3200" b="1" smtClean="0">
                <a:solidFill>
                  <a:srgbClr val="000000"/>
                </a:solidFill>
              </a:rPr>
              <a:t>和 </a:t>
            </a:r>
            <a:r>
              <a:rPr lang="en-US" altLang="zh-CN" sz="3200" b="1" smtClean="0">
                <a:solidFill>
                  <a:srgbClr val="000000"/>
                </a:solidFill>
              </a:rPr>
              <a:t>I</a:t>
            </a:r>
            <a:r>
              <a:rPr lang="en-US" altLang="zh-CN" sz="3200" b="1" baseline="-25000" smtClean="0">
                <a:solidFill>
                  <a:srgbClr val="000000"/>
                </a:solidFill>
              </a:rPr>
              <a:t> d </a:t>
            </a:r>
            <a:r>
              <a:rPr lang="zh-CN" altLang="en-US" sz="3200" b="1" smtClean="0">
                <a:solidFill>
                  <a:srgbClr val="000000"/>
                </a:solidFill>
              </a:rPr>
              <a:t>都可能存在，他提出了</a:t>
            </a:r>
            <a:r>
              <a:rPr lang="zh-CN" altLang="en-US" sz="3200" b="1" smtClean="0">
                <a:solidFill>
                  <a:srgbClr val="FF0000"/>
                </a:solidFill>
              </a:rPr>
              <a:t>全电流</a:t>
            </a:r>
            <a:r>
              <a:rPr lang="zh-CN" altLang="en-US" sz="3200" b="1" smtClean="0">
                <a:solidFill>
                  <a:srgbClr val="000000"/>
                </a:solidFill>
              </a:rPr>
              <a:t>的概念： </a:t>
            </a:r>
            <a:r>
              <a:rPr lang="en-US" altLang="zh-CN" sz="3200" b="1" smtClean="0">
                <a:solidFill>
                  <a:srgbClr val="000000"/>
                </a:solidFill>
              </a:rPr>
              <a:t>I</a:t>
            </a:r>
            <a:r>
              <a:rPr lang="en-US" altLang="zh-CN" sz="3200" b="1" baseline="-25000" smtClean="0">
                <a:solidFill>
                  <a:srgbClr val="000000"/>
                </a:solidFill>
              </a:rPr>
              <a:t> </a:t>
            </a:r>
            <a:r>
              <a:rPr lang="zh-CN" altLang="en-US" sz="3200" b="1" smtClean="0">
                <a:solidFill>
                  <a:srgbClr val="000000"/>
                </a:solidFill>
              </a:rPr>
              <a:t>和 </a:t>
            </a:r>
            <a:r>
              <a:rPr lang="en-US" altLang="zh-CN" sz="3200" b="1" smtClean="0">
                <a:solidFill>
                  <a:srgbClr val="000000"/>
                </a:solidFill>
              </a:rPr>
              <a:t>I</a:t>
            </a:r>
            <a:r>
              <a:rPr lang="en-US" altLang="zh-CN" sz="3200" b="1" baseline="-25000" smtClean="0">
                <a:solidFill>
                  <a:srgbClr val="000000"/>
                </a:solidFill>
              </a:rPr>
              <a:t> d </a:t>
            </a:r>
            <a:r>
              <a:rPr lang="zh-CN" altLang="en-US" sz="3200" b="1" smtClean="0">
                <a:solidFill>
                  <a:srgbClr val="FF0000"/>
                </a:solidFill>
              </a:rPr>
              <a:t>之和</a:t>
            </a:r>
            <a:r>
              <a:rPr lang="zh-CN" altLang="en-US" sz="3200" b="1" smtClean="0">
                <a:solidFill>
                  <a:srgbClr val="000000"/>
                </a:solidFill>
              </a:rPr>
              <a:t>称为</a:t>
            </a:r>
            <a:r>
              <a:rPr lang="zh-CN" altLang="en-US" sz="3200" b="1" smtClean="0">
                <a:solidFill>
                  <a:srgbClr val="FF0000"/>
                </a:solidFill>
              </a:rPr>
              <a:t>全电流</a:t>
            </a:r>
            <a:r>
              <a:rPr lang="zh-CN" altLang="en-US" sz="3200" b="1" smtClean="0">
                <a:solidFill>
                  <a:srgbClr val="FF0000"/>
                </a:solidFill>
                <a:ea typeface="Arial Unicode MS" pitchFamily="34" charset="-122"/>
                <a:cs typeface="Arial Unicode MS" pitchFamily="34" charset="-122"/>
              </a:rPr>
              <a:t>，</a:t>
            </a:r>
            <a:r>
              <a:rPr lang="zh-CN" altLang="en-US" sz="3200" b="1" smtClean="0">
                <a:solidFill>
                  <a:srgbClr val="0000FF"/>
                </a:solidFill>
                <a:ea typeface="Arial Unicode MS" pitchFamily="34" charset="-122"/>
                <a:cs typeface="Arial Unicode MS" pitchFamily="34" charset="-122"/>
              </a:rPr>
              <a:t>用</a:t>
            </a:r>
            <a:r>
              <a:rPr lang="en-US" altLang="zh-CN" sz="3200" b="1" i="1" smtClean="0">
                <a:solidFill>
                  <a:srgbClr val="0000FF"/>
                </a:solidFill>
                <a:ea typeface="Arial Unicode MS" pitchFamily="34" charset="-122"/>
                <a:cs typeface="Arial Unicode MS" pitchFamily="34" charset="-122"/>
              </a:rPr>
              <a:t>I</a:t>
            </a:r>
            <a:r>
              <a:rPr lang="en-US" altLang="zh-CN" sz="3200" b="1" i="1" baseline="-30000" smtClean="0">
                <a:solidFill>
                  <a:srgbClr val="0000FF"/>
                </a:solidFill>
                <a:ea typeface="Arial Unicode MS" pitchFamily="34" charset="-122"/>
                <a:cs typeface="Arial Unicode MS" pitchFamily="34" charset="-122"/>
              </a:rPr>
              <a:t>T</a:t>
            </a:r>
            <a:r>
              <a:rPr lang="zh-CN" altLang="en-US" sz="3200" b="1" smtClean="0">
                <a:solidFill>
                  <a:srgbClr val="0000FF"/>
                </a:solidFill>
                <a:ea typeface="Arial Unicode MS" pitchFamily="34" charset="-122"/>
                <a:cs typeface="Arial Unicode MS" pitchFamily="34" charset="-122"/>
              </a:rPr>
              <a:t>表示</a:t>
            </a:r>
          </a:p>
        </p:txBody>
      </p:sp>
      <p:sp>
        <p:nvSpPr>
          <p:cNvPr id="10244" name="Rectangle 3"/>
          <p:cNvSpPr>
            <a:spLocks noGrp="1" noChangeArrowheads="1"/>
          </p:cNvSpPr>
          <p:nvPr>
            <p:ph type="subTitle" idx="1"/>
          </p:nvPr>
        </p:nvSpPr>
        <p:spPr>
          <a:xfrm>
            <a:off x="250825" y="4437063"/>
            <a:ext cx="8642350" cy="1752600"/>
          </a:xfrm>
        </p:spPr>
        <p:txBody>
          <a:bodyPr/>
          <a:lstStyle/>
          <a:p>
            <a:pPr algn="l" eaLnBrk="1" hangingPunct="1"/>
            <a:r>
              <a:rPr lang="en-US" altLang="zh-CN" b="1" smtClean="0">
                <a:solidFill>
                  <a:srgbClr val="000000"/>
                </a:solidFill>
              </a:rPr>
              <a:t>       </a:t>
            </a:r>
            <a:r>
              <a:rPr lang="zh-CN" altLang="en-US" b="1" smtClean="0">
                <a:solidFill>
                  <a:srgbClr val="000000"/>
                </a:solidFill>
              </a:rPr>
              <a:t>对于任何电路，</a:t>
            </a:r>
            <a:r>
              <a:rPr lang="zh-CN" altLang="en-US" b="1" smtClean="0">
                <a:solidFill>
                  <a:srgbClr val="FF0000"/>
                </a:solidFill>
              </a:rPr>
              <a:t>全电流</a:t>
            </a:r>
            <a:r>
              <a:rPr lang="zh-CN" altLang="en-US" b="1" smtClean="0">
                <a:solidFill>
                  <a:srgbClr val="000000"/>
                </a:solidFill>
              </a:rPr>
              <a:t>是</a:t>
            </a:r>
            <a:r>
              <a:rPr lang="zh-CN" altLang="en-US" b="1" smtClean="0">
                <a:solidFill>
                  <a:srgbClr val="0000FF"/>
                </a:solidFill>
              </a:rPr>
              <a:t>处处连续的</a:t>
            </a:r>
            <a:r>
              <a:rPr lang="zh-CN" altLang="en-US" b="1" smtClean="0">
                <a:solidFill>
                  <a:srgbClr val="000000"/>
                </a:solidFill>
              </a:rPr>
              <a:t>。</a:t>
            </a:r>
          </a:p>
          <a:p>
            <a:pPr algn="l" eaLnBrk="1" hangingPunct="1"/>
            <a:r>
              <a:rPr lang="zh-CN" altLang="en-US" b="1" smtClean="0">
                <a:solidFill>
                  <a:srgbClr val="000000"/>
                </a:solidFill>
              </a:rPr>
              <a:t>       运用</a:t>
            </a:r>
            <a:r>
              <a:rPr lang="zh-CN" altLang="en-US" b="1" smtClean="0">
                <a:solidFill>
                  <a:srgbClr val="FF0000"/>
                </a:solidFill>
              </a:rPr>
              <a:t>全电流</a:t>
            </a:r>
            <a:r>
              <a:rPr lang="zh-CN" altLang="en-US" b="1" smtClean="0">
                <a:solidFill>
                  <a:srgbClr val="000000"/>
                </a:solidFill>
              </a:rPr>
              <a:t>的概念，可以自然地解释清楚电容器充放电过程中电流的连续性问题。</a:t>
            </a:r>
            <a:endParaRPr lang="zh-CN" altLang="en-US" smtClean="0"/>
          </a:p>
        </p:txBody>
      </p:sp>
      <p:sp>
        <p:nvSpPr>
          <p:cNvPr id="10245" name="Rectangle 5"/>
          <p:cNvSpPr>
            <a:spLocks noChangeArrowheads="1"/>
          </p:cNvSpPr>
          <p:nvPr/>
        </p:nvSpPr>
        <p:spPr bwMode="auto">
          <a:xfrm>
            <a:off x="42148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aphicFrame>
        <p:nvGraphicFramePr>
          <p:cNvPr id="10246" name="Object 4"/>
          <p:cNvGraphicFramePr>
            <a:graphicFrameLocks noChangeAspect="1"/>
          </p:cNvGraphicFramePr>
          <p:nvPr/>
        </p:nvGraphicFramePr>
        <p:xfrm>
          <a:off x="2571750" y="2928938"/>
          <a:ext cx="2335213" cy="804862"/>
        </p:xfrm>
        <a:graphic>
          <a:graphicData uri="http://schemas.openxmlformats.org/presentationml/2006/ole">
            <mc:AlternateContent xmlns:mc="http://schemas.openxmlformats.org/markup-compatibility/2006">
              <mc:Choice xmlns:v="urn:schemas-microsoft-com:vml" Requires="v">
                <p:oleObj spid="_x0000_s126978" name="Equation" r:id="rId3" imgW="660400" imgH="228600" progId="Equation.DSMT4">
                  <p:embed/>
                </p:oleObj>
              </mc:Choice>
              <mc:Fallback>
                <p:oleObj name="Equation" r:id="rId3" imgW="660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928938"/>
                        <a:ext cx="233521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247" name="Picture 9" descr="C:\My Documents\大学物理同济\12章 电磁感应\位移电流.jpg"/>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084888" y="2565400"/>
            <a:ext cx="252095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Rectangle 11"/>
          <p:cNvSpPr>
            <a:spLocks noChangeArrowheads="1"/>
          </p:cNvSpPr>
          <p:nvPr/>
        </p:nvSpPr>
        <p:spPr bwMode="auto">
          <a:xfrm>
            <a:off x="6011863" y="27813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3200" b="1">
                <a:solidFill>
                  <a:srgbClr val="000000"/>
                </a:solidFill>
              </a:rPr>
              <a:t>I</a:t>
            </a:r>
            <a:endParaRPr lang="en-US" altLang="zh-CN" sz="3200" b="1" baseline="-25000">
              <a:solidFill>
                <a:srgbClr val="000000"/>
              </a:solidFill>
            </a:endParaRPr>
          </a:p>
        </p:txBody>
      </p:sp>
      <p:sp>
        <p:nvSpPr>
          <p:cNvPr id="10249" name="Rectangle 13"/>
          <p:cNvSpPr>
            <a:spLocks noChangeArrowheads="1"/>
          </p:cNvSpPr>
          <p:nvPr/>
        </p:nvSpPr>
        <p:spPr bwMode="auto">
          <a:xfrm>
            <a:off x="7235825" y="2852738"/>
            <a:ext cx="1008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3200" b="1">
                <a:solidFill>
                  <a:srgbClr val="000000"/>
                </a:solidFill>
              </a:rPr>
              <a:t>I</a:t>
            </a:r>
            <a:r>
              <a:rPr lang="en-US" altLang="zh-CN" sz="3200" b="1" baseline="-25000">
                <a:solidFill>
                  <a:srgbClr val="000000"/>
                </a:solidFill>
              </a:rPr>
              <a:t> d</a:t>
            </a:r>
          </a:p>
        </p:txBody>
      </p:sp>
    </p:spTree>
    <p:extLst>
      <p:ext uri="{BB962C8B-B14F-4D97-AF65-F5344CB8AC3E}">
        <p14:creationId xmlns:p14="http://schemas.microsoft.com/office/powerpoint/2010/main" val="611012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23850" y="0"/>
            <a:ext cx="8424863" cy="1584325"/>
          </a:xfrm>
        </p:spPr>
        <p:txBody>
          <a:bodyPr/>
          <a:lstStyle/>
          <a:p>
            <a:pPr algn="l" eaLnBrk="1" hangingPunct="1"/>
            <a:r>
              <a:rPr lang="zh-CN" altLang="en-US" sz="2800" b="1" smtClean="0">
                <a:solidFill>
                  <a:srgbClr val="000000"/>
                </a:solidFill>
              </a:rPr>
              <a:t>借助于</a:t>
            </a:r>
            <a:r>
              <a:rPr lang="zh-CN" altLang="en-US" sz="2800" b="1" smtClean="0">
                <a:solidFill>
                  <a:srgbClr val="FF0000"/>
                </a:solidFill>
              </a:rPr>
              <a:t>位移电流</a:t>
            </a:r>
            <a:r>
              <a:rPr lang="zh-CN" altLang="en-US" sz="2800" b="1" smtClean="0">
                <a:solidFill>
                  <a:srgbClr val="000000"/>
                </a:solidFill>
              </a:rPr>
              <a:t>和</a:t>
            </a:r>
            <a:r>
              <a:rPr lang="zh-CN" altLang="en-US" sz="2800" b="1" smtClean="0">
                <a:solidFill>
                  <a:srgbClr val="FF0000"/>
                </a:solidFill>
              </a:rPr>
              <a:t>全电流</a:t>
            </a:r>
            <a:r>
              <a:rPr lang="zh-CN" altLang="en-US" sz="2800" b="1" smtClean="0">
                <a:solidFill>
                  <a:srgbClr val="000000"/>
                </a:solidFill>
              </a:rPr>
              <a:t>的概念，</a:t>
            </a:r>
            <a:r>
              <a:rPr lang="zh-CN" altLang="en-US" sz="2800" b="1" smtClean="0">
                <a:solidFill>
                  <a:srgbClr val="FF0000"/>
                </a:solidFill>
              </a:rPr>
              <a:t>麦克斯韦</a:t>
            </a:r>
            <a:r>
              <a:rPr lang="zh-CN" altLang="en-US" sz="2800" b="1" smtClean="0">
                <a:solidFill>
                  <a:srgbClr val="000000"/>
                </a:solidFill>
              </a:rPr>
              <a:t>把</a:t>
            </a:r>
            <a:r>
              <a:rPr lang="zh-CN" altLang="en-US" sz="2800" b="1" smtClean="0">
                <a:solidFill>
                  <a:srgbClr val="FF0000"/>
                </a:solidFill>
              </a:rPr>
              <a:t>安培环路定理</a:t>
            </a:r>
            <a:r>
              <a:rPr lang="zh-CN" altLang="en-US" sz="2800" b="1" smtClean="0">
                <a:solidFill>
                  <a:srgbClr val="000000"/>
                </a:solidFill>
              </a:rPr>
              <a:t>推广到变化的</a:t>
            </a:r>
            <a:r>
              <a:rPr lang="zh-CN" altLang="en-US" sz="2800" b="1" smtClean="0">
                <a:solidFill>
                  <a:srgbClr val="FF0000"/>
                </a:solidFill>
              </a:rPr>
              <a:t>电磁场</a:t>
            </a:r>
            <a:r>
              <a:rPr lang="zh-CN" altLang="en-US" sz="2800" b="1" smtClean="0">
                <a:solidFill>
                  <a:srgbClr val="000000"/>
                </a:solidFill>
              </a:rPr>
              <a:t>也适用的普遍形式，得到</a:t>
            </a:r>
            <a:endParaRPr lang="zh-CN" altLang="en-US" sz="2800" smtClean="0">
              <a:solidFill>
                <a:srgbClr val="000000"/>
              </a:solidFill>
              <a:ea typeface="Arial Unicode MS" pitchFamily="34" charset="-122"/>
              <a:cs typeface="Arial Unicode MS" pitchFamily="34" charset="-122"/>
            </a:endParaRPr>
          </a:p>
        </p:txBody>
      </p:sp>
      <p:sp>
        <p:nvSpPr>
          <p:cNvPr id="11267" name="Rectangle 3"/>
          <p:cNvSpPr>
            <a:spLocks noGrp="1" noChangeArrowheads="1"/>
          </p:cNvSpPr>
          <p:nvPr>
            <p:ph type="subTitle" idx="1"/>
          </p:nvPr>
        </p:nvSpPr>
        <p:spPr>
          <a:xfrm>
            <a:off x="468313" y="2420938"/>
            <a:ext cx="8458200" cy="1558925"/>
          </a:xfrm>
        </p:spPr>
        <p:txBody>
          <a:bodyPr/>
          <a:lstStyle/>
          <a:p>
            <a:pPr algn="l" eaLnBrk="1" hangingPunct="1">
              <a:lnSpc>
                <a:spcPct val="90000"/>
              </a:lnSpc>
            </a:pPr>
            <a:r>
              <a:rPr lang="zh-CN" altLang="en-US" sz="2800" b="1" smtClean="0"/>
              <a:t>称为</a:t>
            </a:r>
            <a:r>
              <a:rPr lang="zh-CN" altLang="en-US" sz="2800" b="1" smtClean="0">
                <a:solidFill>
                  <a:srgbClr val="FF0000"/>
                </a:solidFill>
              </a:rPr>
              <a:t>全电流定律</a:t>
            </a:r>
            <a:r>
              <a:rPr lang="zh-CN" altLang="en-US" sz="2800" b="1" smtClean="0"/>
              <a:t>。</a:t>
            </a:r>
            <a:r>
              <a:rPr lang="zh-CN" altLang="en-US" sz="2800" smtClean="0"/>
              <a:t> </a:t>
            </a:r>
          </a:p>
          <a:p>
            <a:pPr algn="l" eaLnBrk="1" hangingPunct="1">
              <a:lnSpc>
                <a:spcPct val="90000"/>
              </a:lnSpc>
            </a:pPr>
            <a:r>
              <a:rPr lang="zh-CN" altLang="en-US" sz="2800" b="1" smtClean="0">
                <a:solidFill>
                  <a:srgbClr val="000000"/>
                </a:solidFill>
              </a:rPr>
              <a:t>  </a:t>
            </a:r>
            <a:r>
              <a:rPr lang="zh-CN" altLang="en-US" sz="1400" b="1" smtClean="0">
                <a:solidFill>
                  <a:srgbClr val="000000"/>
                </a:solidFill>
              </a:rPr>
              <a:t>     </a:t>
            </a:r>
            <a:endParaRPr lang="en-US" altLang="zh-CN" sz="1400" b="1" smtClean="0">
              <a:solidFill>
                <a:srgbClr val="000000"/>
              </a:solidFill>
            </a:endParaRPr>
          </a:p>
          <a:p>
            <a:pPr algn="l" eaLnBrk="1" hangingPunct="1">
              <a:lnSpc>
                <a:spcPct val="90000"/>
              </a:lnSpc>
            </a:pPr>
            <a:r>
              <a:rPr lang="en-US" altLang="zh-CN" sz="2800" b="1" smtClean="0">
                <a:solidFill>
                  <a:srgbClr val="000000"/>
                </a:solidFill>
              </a:rPr>
              <a:t> </a:t>
            </a:r>
            <a:r>
              <a:rPr lang="zh-CN" altLang="en-US" sz="2800" b="1" smtClean="0">
                <a:solidFill>
                  <a:srgbClr val="000000"/>
                </a:solidFill>
              </a:rPr>
              <a:t>在</a:t>
            </a:r>
            <a:r>
              <a:rPr lang="zh-CN" altLang="en-US" sz="2800" b="1" smtClean="0">
                <a:solidFill>
                  <a:srgbClr val="0000FF"/>
                </a:solidFill>
              </a:rPr>
              <a:t>真空中</a:t>
            </a:r>
            <a:r>
              <a:rPr lang="zh-CN" altLang="en-US" sz="2800" b="1" smtClean="0">
                <a:solidFill>
                  <a:srgbClr val="FF0000"/>
                </a:solidFill>
              </a:rPr>
              <a:t>安培环路定理</a:t>
            </a:r>
            <a:r>
              <a:rPr lang="zh-CN" altLang="en-US" sz="2800" b="1" smtClean="0">
                <a:solidFill>
                  <a:srgbClr val="000000"/>
                </a:solidFill>
              </a:rPr>
              <a:t>表示成更为简洁的形式</a:t>
            </a:r>
            <a:endParaRPr lang="zh-CN" altLang="en-US" sz="2800" smtClean="0"/>
          </a:p>
        </p:txBody>
      </p:sp>
      <p:sp>
        <p:nvSpPr>
          <p:cNvPr id="11268" name="Rectangle 5"/>
          <p:cNvSpPr>
            <a:spLocks noChangeArrowheads="1"/>
          </p:cNvSpPr>
          <p:nvPr/>
        </p:nvSpPr>
        <p:spPr bwMode="auto">
          <a:xfrm>
            <a:off x="384333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11269" name="Rectangle 7"/>
          <p:cNvSpPr>
            <a:spLocks noChangeArrowheads="1"/>
          </p:cNvSpPr>
          <p:nvPr/>
        </p:nvSpPr>
        <p:spPr bwMode="auto">
          <a:xfrm>
            <a:off x="38814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aphicFrame>
        <p:nvGraphicFramePr>
          <p:cNvPr id="11270" name="Object 9"/>
          <p:cNvGraphicFramePr>
            <a:graphicFrameLocks noChangeAspect="1"/>
          </p:cNvGraphicFramePr>
          <p:nvPr/>
        </p:nvGraphicFramePr>
        <p:xfrm>
          <a:off x="2411413" y="3860800"/>
          <a:ext cx="3384550" cy="1066800"/>
        </p:xfrm>
        <a:graphic>
          <a:graphicData uri="http://schemas.openxmlformats.org/presentationml/2006/ole">
            <mc:AlternateContent xmlns:mc="http://schemas.openxmlformats.org/markup-compatibility/2006">
              <mc:Choice xmlns:v="urn:schemas-microsoft-com:vml" Requires="v">
                <p:oleObj spid="_x0000_s128002" name="公式" r:id="rId3" imgW="1320227" imgH="418918" progId="Equation.3">
                  <p:embed/>
                </p:oleObj>
              </mc:Choice>
              <mc:Fallback>
                <p:oleObj name="公式" r:id="rId3" imgW="1320227" imgH="4189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860800"/>
                        <a:ext cx="33845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1" name="Object 10"/>
          <p:cNvGraphicFramePr>
            <a:graphicFrameLocks noChangeAspect="1"/>
          </p:cNvGraphicFramePr>
          <p:nvPr/>
        </p:nvGraphicFramePr>
        <p:xfrm>
          <a:off x="1116013" y="1341438"/>
          <a:ext cx="6985000" cy="1014412"/>
        </p:xfrm>
        <a:graphic>
          <a:graphicData uri="http://schemas.openxmlformats.org/presentationml/2006/ole">
            <mc:AlternateContent xmlns:mc="http://schemas.openxmlformats.org/markup-compatibility/2006">
              <mc:Choice xmlns:v="urn:schemas-microsoft-com:vml" Requires="v">
                <p:oleObj spid="_x0000_s128003" name="公式" r:id="rId5" imgW="2857500" imgH="419100" progId="Equation.3">
                  <p:embed/>
                </p:oleObj>
              </mc:Choice>
              <mc:Fallback>
                <p:oleObj name="公式" r:id="rId5" imgW="2857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341438"/>
                        <a:ext cx="6985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
          <p:cNvSpPr txBox="1">
            <a:spLocks noChangeArrowheads="1"/>
          </p:cNvSpPr>
          <p:nvPr/>
        </p:nvSpPr>
        <p:spPr bwMode="auto">
          <a:xfrm>
            <a:off x="468313" y="4724400"/>
            <a:ext cx="8496300" cy="1584325"/>
          </a:xfrm>
          <a:prstGeom prst="rect">
            <a:avLst/>
          </a:prstGeom>
          <a:noFill/>
          <a:ln w="9525">
            <a:noFill/>
            <a:miter lim="800000"/>
            <a:headEnd/>
            <a:tailEnd/>
          </a:ln>
        </p:spPr>
        <p:txBody>
          <a:bodyPr anchor="ctr"/>
          <a:lstStyle/>
          <a:p>
            <a:pPr>
              <a:defRPr/>
            </a:pPr>
            <a:r>
              <a:rPr lang="zh-CN" altLang="en-US" sz="2800" b="1" kern="0" dirty="0">
                <a:solidFill>
                  <a:srgbClr val="000000"/>
                </a:solidFill>
                <a:latin typeface="+mj-lt"/>
                <a:ea typeface="+mj-ea"/>
                <a:cs typeface="+mj-cs"/>
              </a:rPr>
              <a:t>此式揭示了变化的电场可以激发磁场</a:t>
            </a:r>
            <a:endParaRPr lang="zh-CN" altLang="en-US" sz="2800" kern="0" dirty="0">
              <a:solidFill>
                <a:srgbClr val="000000"/>
              </a:solidFill>
              <a:latin typeface="+mj-lt"/>
              <a:ea typeface="Arial Unicode MS" pitchFamily="34" charset="-122"/>
              <a:cs typeface="Arial Unicode MS" pitchFamily="34" charset="-122"/>
            </a:endParaRPr>
          </a:p>
        </p:txBody>
      </p:sp>
    </p:spTree>
    <p:extLst>
      <p:ext uri="{BB962C8B-B14F-4D97-AF65-F5344CB8AC3E}">
        <p14:creationId xmlns:p14="http://schemas.microsoft.com/office/powerpoint/2010/main" val="28102601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4"/>
          <p:cNvGraphicFramePr>
            <a:graphicFrameLocks noChangeAspect="1"/>
          </p:cNvGraphicFramePr>
          <p:nvPr/>
        </p:nvGraphicFramePr>
        <p:xfrm>
          <a:off x="6443663" y="2060575"/>
          <a:ext cx="2505075" cy="2808288"/>
        </p:xfrm>
        <a:graphic>
          <a:graphicData uri="http://schemas.openxmlformats.org/presentationml/2006/ole">
            <mc:AlternateContent xmlns:mc="http://schemas.openxmlformats.org/markup-compatibility/2006">
              <mc:Choice xmlns:v="urn:schemas-microsoft-com:vml" Requires="v">
                <p:oleObj spid="_x0000_s129026" name="BMP 图象" r:id="rId3" imgW="1343212" imgH="1504762" progId="Paint.Picture">
                  <p:embed/>
                </p:oleObj>
              </mc:Choice>
              <mc:Fallback>
                <p:oleObj name="BMP 图象" r:id="rId3" imgW="1343212" imgH="15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2060575"/>
                        <a:ext cx="250507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1" name="TextBox 4"/>
          <p:cNvSpPr txBox="1">
            <a:spLocks noChangeArrowheads="1"/>
          </p:cNvSpPr>
          <p:nvPr/>
        </p:nvSpPr>
        <p:spPr bwMode="auto">
          <a:xfrm>
            <a:off x="285750" y="2428875"/>
            <a:ext cx="607218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30000"/>
              </a:lnSpc>
            </a:pPr>
            <a:r>
              <a:rPr lang="zh-CN" altLang="en-US" sz="2800" b="1">
                <a:solidFill>
                  <a:srgbClr val="000000"/>
                </a:solidFill>
              </a:rPr>
              <a:t>（</a:t>
            </a:r>
            <a:r>
              <a:rPr lang="en-US" altLang="zh-CN" sz="2800" b="1">
                <a:solidFill>
                  <a:srgbClr val="000000"/>
                </a:solidFill>
              </a:rPr>
              <a:t>1</a:t>
            </a:r>
            <a:r>
              <a:rPr lang="zh-CN" altLang="en-US" sz="2800" b="1">
                <a:solidFill>
                  <a:srgbClr val="000000"/>
                </a:solidFill>
              </a:rPr>
              <a:t>）两极板间的</a:t>
            </a:r>
            <a:r>
              <a:rPr lang="zh-CN" altLang="en-US" sz="2800" b="1">
                <a:solidFill>
                  <a:srgbClr val="FF0000"/>
                </a:solidFill>
              </a:rPr>
              <a:t>位移电流强度</a:t>
            </a:r>
            <a:r>
              <a:rPr lang="zh-CN" altLang="en-US" sz="2800" b="1">
                <a:solidFill>
                  <a:srgbClr val="000000"/>
                </a:solidFill>
              </a:rPr>
              <a:t>；</a:t>
            </a:r>
            <a:br>
              <a:rPr lang="zh-CN" altLang="en-US" sz="2800" b="1">
                <a:solidFill>
                  <a:srgbClr val="000000"/>
                </a:solidFill>
              </a:rPr>
            </a:br>
            <a:r>
              <a:rPr lang="zh-CN" altLang="en-US" sz="2800" b="1">
                <a:solidFill>
                  <a:srgbClr val="000000"/>
                </a:solidFill>
              </a:rPr>
              <a:t>（</a:t>
            </a:r>
            <a:r>
              <a:rPr lang="en-US" altLang="zh-CN" sz="2800" b="1">
                <a:solidFill>
                  <a:srgbClr val="000000"/>
                </a:solidFill>
              </a:rPr>
              <a:t>2</a:t>
            </a:r>
            <a:r>
              <a:rPr lang="zh-CN" altLang="en-US" sz="2800" b="1">
                <a:solidFill>
                  <a:srgbClr val="000000"/>
                </a:solidFill>
              </a:rPr>
              <a:t>）对电容器充电的</a:t>
            </a:r>
            <a:r>
              <a:rPr lang="zh-CN" altLang="en-US" sz="2800" b="1">
                <a:solidFill>
                  <a:srgbClr val="FF0000"/>
                </a:solidFill>
              </a:rPr>
              <a:t>电流强度</a:t>
            </a:r>
            <a:r>
              <a:rPr lang="zh-CN" altLang="en-US" sz="2800" b="1">
                <a:solidFill>
                  <a:srgbClr val="000000"/>
                </a:solidFill>
              </a:rPr>
              <a:t>；</a:t>
            </a:r>
            <a:br>
              <a:rPr lang="zh-CN" altLang="en-US" sz="2800" b="1">
                <a:solidFill>
                  <a:srgbClr val="000000"/>
                </a:solidFill>
              </a:rPr>
            </a:br>
            <a:r>
              <a:rPr lang="zh-CN" altLang="en-US" sz="2800" b="1">
                <a:solidFill>
                  <a:srgbClr val="000000"/>
                </a:solidFill>
              </a:rPr>
              <a:t>（</a:t>
            </a:r>
            <a:r>
              <a:rPr lang="en-US" altLang="zh-CN" sz="2800" b="1">
                <a:solidFill>
                  <a:srgbClr val="000000"/>
                </a:solidFill>
              </a:rPr>
              <a:t>3</a:t>
            </a:r>
            <a:r>
              <a:rPr lang="zh-CN" altLang="en-US" sz="2800" b="1">
                <a:solidFill>
                  <a:srgbClr val="000000"/>
                </a:solidFill>
              </a:rPr>
              <a:t>）极板间距两极板圆心连线为</a:t>
            </a:r>
            <a:r>
              <a:rPr lang="en-US" altLang="zh-CN" sz="2800" b="1">
                <a:solidFill>
                  <a:srgbClr val="000000"/>
                </a:solidFill>
              </a:rPr>
              <a:t>r </a:t>
            </a:r>
            <a:r>
              <a:rPr lang="zh-CN" altLang="en-US" sz="2800" b="1">
                <a:solidFill>
                  <a:srgbClr val="000000"/>
                </a:solidFill>
              </a:rPr>
              <a:t>点的</a:t>
            </a:r>
            <a:r>
              <a:rPr lang="zh-CN" altLang="en-US" sz="2800" b="1">
                <a:solidFill>
                  <a:srgbClr val="FF0000"/>
                </a:solidFill>
              </a:rPr>
              <a:t>磁感应强度</a:t>
            </a:r>
            <a:r>
              <a:rPr lang="zh-CN" altLang="en-US" sz="2800" b="1">
                <a:solidFill>
                  <a:srgbClr val="000000"/>
                </a:solidFill>
              </a:rPr>
              <a:t>的大小。</a:t>
            </a:r>
          </a:p>
          <a:p>
            <a:pPr eaLnBrk="1" hangingPunct="1">
              <a:lnSpc>
                <a:spcPct val="130000"/>
              </a:lnSpc>
            </a:pPr>
            <a:endParaRPr lang="zh-CN" altLang="en-US" sz="2800"/>
          </a:p>
        </p:txBody>
      </p:sp>
      <p:sp>
        <p:nvSpPr>
          <p:cNvPr id="12292" name="TextBox 5"/>
          <p:cNvSpPr txBox="1">
            <a:spLocks noChangeArrowheads="1"/>
          </p:cNvSpPr>
          <p:nvPr/>
        </p:nvSpPr>
        <p:spPr bwMode="auto">
          <a:xfrm>
            <a:off x="214313" y="428625"/>
            <a:ext cx="8643937"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30000"/>
              </a:lnSpc>
            </a:pPr>
            <a:r>
              <a:rPr lang="zh-CN" altLang="en-US" sz="2800" b="1"/>
              <a:t>例题</a:t>
            </a:r>
            <a:r>
              <a:rPr lang="en-US" altLang="zh-CN" sz="2800" b="1"/>
              <a:t>1</a:t>
            </a:r>
            <a:r>
              <a:rPr lang="zh-CN" altLang="en-US" sz="2800" b="1"/>
              <a:t>：</a:t>
            </a:r>
            <a:r>
              <a:rPr lang="zh-CN" altLang="en-US" sz="2800" b="1">
                <a:solidFill>
                  <a:srgbClr val="000000"/>
                </a:solidFill>
              </a:rPr>
              <a:t>在真空中，半径为</a:t>
            </a:r>
            <a:r>
              <a:rPr lang="en-US" altLang="zh-CN" sz="2800" b="1">
                <a:solidFill>
                  <a:srgbClr val="000000"/>
                </a:solidFill>
              </a:rPr>
              <a:t>R </a:t>
            </a:r>
            <a:r>
              <a:rPr lang="zh-CN" altLang="en-US" sz="2800" b="1">
                <a:solidFill>
                  <a:srgbClr val="000000"/>
                </a:solidFill>
              </a:rPr>
              <a:t>的两块圆板构成一平板电容器，在电容器充电时，两极板间电场的变化率为</a:t>
            </a:r>
            <a:r>
              <a:rPr lang="en-US" altLang="zh-CN" sz="2800" b="1"/>
              <a:t>dE/dt</a:t>
            </a:r>
            <a:r>
              <a:rPr lang="zh-CN" altLang="en-US" sz="2800" b="1"/>
              <a:t>，</a:t>
            </a:r>
            <a:r>
              <a:rPr lang="zh-CN" altLang="en-US" sz="2800" b="1">
                <a:solidFill>
                  <a:srgbClr val="000000"/>
                </a:solidFill>
              </a:rPr>
              <a:t>求：</a:t>
            </a:r>
            <a:endParaRPr lang="zh-CN" altLang="en-US" sz="2800"/>
          </a:p>
        </p:txBody>
      </p:sp>
    </p:spTree>
    <p:extLst>
      <p:ext uri="{BB962C8B-B14F-4D97-AF65-F5344CB8AC3E}">
        <p14:creationId xmlns:p14="http://schemas.microsoft.com/office/powerpoint/2010/main" val="1458021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142875" y="357188"/>
            <a:ext cx="8353425" cy="593725"/>
          </a:xfrm>
        </p:spPr>
        <p:txBody>
          <a:bodyPr>
            <a:normAutofit fontScale="55000" lnSpcReduction="20000"/>
          </a:bodyPr>
          <a:lstStyle/>
          <a:p>
            <a:pPr algn="l" eaLnBrk="1" hangingPunct="1"/>
            <a:r>
              <a:rPr lang="zh-CN" altLang="en-US" b="1" smtClean="0"/>
              <a:t>解：</a:t>
            </a:r>
            <a:r>
              <a:rPr lang="zh-CN" altLang="en-US" b="1" smtClean="0">
                <a:solidFill>
                  <a:srgbClr val="000000"/>
                </a:solidFill>
              </a:rPr>
              <a:t>（</a:t>
            </a:r>
            <a:r>
              <a:rPr lang="en-US" altLang="zh-CN" b="1" smtClean="0">
                <a:solidFill>
                  <a:srgbClr val="000000"/>
                </a:solidFill>
              </a:rPr>
              <a:t>1</a:t>
            </a:r>
            <a:r>
              <a:rPr lang="zh-CN" altLang="en-US" b="1" smtClean="0">
                <a:solidFill>
                  <a:srgbClr val="000000"/>
                </a:solidFill>
              </a:rPr>
              <a:t>）位移电流强度      </a:t>
            </a:r>
          </a:p>
          <a:p>
            <a:pPr algn="l" eaLnBrk="1" hangingPunct="1"/>
            <a:r>
              <a:rPr lang="zh-CN" altLang="en-US" b="1" smtClean="0">
                <a:solidFill>
                  <a:srgbClr val="000000"/>
                </a:solidFill>
              </a:rPr>
              <a:t>       </a:t>
            </a:r>
          </a:p>
        </p:txBody>
      </p:sp>
      <p:graphicFrame>
        <p:nvGraphicFramePr>
          <p:cNvPr id="13315" name="Object 4"/>
          <p:cNvGraphicFramePr>
            <a:graphicFrameLocks noChangeAspect="1"/>
          </p:cNvGraphicFramePr>
          <p:nvPr/>
        </p:nvGraphicFramePr>
        <p:xfrm>
          <a:off x="6219825" y="3214688"/>
          <a:ext cx="2924175" cy="3276600"/>
        </p:xfrm>
        <a:graphic>
          <a:graphicData uri="http://schemas.openxmlformats.org/presentationml/2006/ole">
            <mc:AlternateContent xmlns:mc="http://schemas.openxmlformats.org/markup-compatibility/2006">
              <mc:Choice xmlns:v="urn:schemas-microsoft-com:vml" Requires="v">
                <p:oleObj spid="_x0000_s130050" name="BMP 图象" r:id="rId3" imgW="1343212" imgH="1504762" progId="Paint.Picture">
                  <p:embed/>
                </p:oleObj>
              </mc:Choice>
              <mc:Fallback>
                <p:oleObj name="BMP 图象" r:id="rId3" imgW="1343212" imgH="15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825" y="3214688"/>
                        <a:ext cx="29241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6" name="Rectangle 11"/>
          <p:cNvSpPr>
            <a:spLocks noChangeArrowheads="1"/>
          </p:cNvSpPr>
          <p:nvPr/>
        </p:nvSpPr>
        <p:spPr bwMode="auto">
          <a:xfrm>
            <a:off x="1184275" y="1071563"/>
            <a:ext cx="7959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solidFill>
                  <a:srgbClr val="000000"/>
                </a:solidFill>
              </a:rPr>
              <a:t>由定义，通过</a:t>
            </a:r>
            <a:r>
              <a:rPr lang="zh-CN" altLang="en-US" sz="2800" b="1">
                <a:solidFill>
                  <a:srgbClr val="FF0000"/>
                </a:solidFill>
              </a:rPr>
              <a:t>变化电场</a:t>
            </a:r>
            <a:r>
              <a:rPr lang="zh-CN" altLang="en-US" sz="2800" b="1">
                <a:solidFill>
                  <a:srgbClr val="000000"/>
                </a:solidFill>
              </a:rPr>
              <a:t>中某一截面</a:t>
            </a:r>
            <a:r>
              <a:rPr lang="en-US" altLang="zh-CN" sz="2800" b="1">
                <a:solidFill>
                  <a:srgbClr val="000000"/>
                </a:solidFill>
              </a:rPr>
              <a:t>S</a:t>
            </a:r>
            <a:r>
              <a:rPr lang="zh-CN" altLang="en-US" sz="2800" b="1">
                <a:solidFill>
                  <a:srgbClr val="000000"/>
                </a:solidFill>
              </a:rPr>
              <a:t>的</a:t>
            </a:r>
            <a:r>
              <a:rPr lang="zh-CN" altLang="en-US" sz="2800" b="1">
                <a:solidFill>
                  <a:srgbClr val="FF0000"/>
                </a:solidFill>
              </a:rPr>
              <a:t>位移电流</a:t>
            </a:r>
            <a:r>
              <a:rPr lang="zh-CN" altLang="en-US" sz="2800" b="1">
                <a:solidFill>
                  <a:srgbClr val="000000"/>
                </a:solidFill>
              </a:rPr>
              <a:t>为</a:t>
            </a:r>
          </a:p>
        </p:txBody>
      </p:sp>
      <p:graphicFrame>
        <p:nvGraphicFramePr>
          <p:cNvPr id="13317" name="Object 9"/>
          <p:cNvGraphicFramePr>
            <a:graphicFrameLocks noChangeAspect="1"/>
          </p:cNvGraphicFramePr>
          <p:nvPr/>
        </p:nvGraphicFramePr>
        <p:xfrm>
          <a:off x="3286125" y="1643063"/>
          <a:ext cx="1692275" cy="1001712"/>
        </p:xfrm>
        <a:graphic>
          <a:graphicData uri="http://schemas.openxmlformats.org/presentationml/2006/ole">
            <mc:AlternateContent xmlns:mc="http://schemas.openxmlformats.org/markup-compatibility/2006">
              <mc:Choice xmlns:v="urn:schemas-microsoft-com:vml" Requires="v">
                <p:oleObj spid="_x0000_s130051" name="Equation" r:id="rId5" imgW="660113" imgH="393529" progId="Equation.DSMT4">
                  <p:embed/>
                </p:oleObj>
              </mc:Choice>
              <mc:Fallback>
                <p:oleObj name="Equation" r:id="rId5" imgW="660113"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1643063"/>
                        <a:ext cx="169227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TextBox 10"/>
          <p:cNvSpPr txBox="1">
            <a:spLocks noChangeArrowheads="1"/>
          </p:cNvSpPr>
          <p:nvPr/>
        </p:nvSpPr>
        <p:spPr bwMode="auto">
          <a:xfrm>
            <a:off x="857250" y="3143250"/>
            <a:ext cx="6929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solidFill>
                  <a:srgbClr val="000000"/>
                </a:solidFill>
              </a:rPr>
              <a:t>平板电容器内的电场为均匀场，所以</a:t>
            </a:r>
            <a:endParaRPr lang="zh-CN" altLang="en-US" sz="2800"/>
          </a:p>
        </p:txBody>
      </p:sp>
      <p:graphicFrame>
        <p:nvGraphicFramePr>
          <p:cNvPr id="13319" name="Object 10"/>
          <p:cNvGraphicFramePr>
            <a:graphicFrameLocks noChangeAspect="1"/>
          </p:cNvGraphicFramePr>
          <p:nvPr/>
        </p:nvGraphicFramePr>
        <p:xfrm>
          <a:off x="1143000" y="4071938"/>
          <a:ext cx="4491038" cy="582612"/>
        </p:xfrm>
        <a:graphic>
          <a:graphicData uri="http://schemas.openxmlformats.org/presentationml/2006/ole">
            <mc:AlternateContent xmlns:mc="http://schemas.openxmlformats.org/markup-compatibility/2006">
              <mc:Choice xmlns:v="urn:schemas-microsoft-com:vml" Requires="v">
                <p:oleObj spid="_x0000_s130052" name="Equation" r:id="rId7" imgW="1752600" imgH="228600" progId="Equation.DSMT4">
                  <p:embed/>
                </p:oleObj>
              </mc:Choice>
              <mc:Fallback>
                <p:oleObj name="Equation" r:id="rId7" imgW="17526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071938"/>
                        <a:ext cx="449103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11"/>
          <p:cNvGraphicFramePr>
            <a:graphicFrameLocks noChangeAspect="1"/>
          </p:cNvGraphicFramePr>
          <p:nvPr/>
        </p:nvGraphicFramePr>
        <p:xfrm>
          <a:off x="1000125" y="5072063"/>
          <a:ext cx="4133850" cy="1001712"/>
        </p:xfrm>
        <a:graphic>
          <a:graphicData uri="http://schemas.openxmlformats.org/presentationml/2006/ole">
            <mc:AlternateContent xmlns:mc="http://schemas.openxmlformats.org/markup-compatibility/2006">
              <mc:Choice xmlns:v="urn:schemas-microsoft-com:vml" Requires="v">
                <p:oleObj spid="_x0000_s130053" name="Equation" r:id="rId9" imgW="1612900" imgH="393700" progId="Equation.DSMT4">
                  <p:embed/>
                </p:oleObj>
              </mc:Choice>
              <mc:Fallback>
                <p:oleObj name="Equation" r:id="rId9" imgW="1612900" imgH="39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25" y="5072063"/>
                        <a:ext cx="413385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420104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subTitle" idx="1"/>
          </p:nvPr>
        </p:nvSpPr>
        <p:spPr>
          <a:xfrm>
            <a:off x="179388" y="357188"/>
            <a:ext cx="8640762" cy="522287"/>
          </a:xfrm>
        </p:spPr>
        <p:txBody>
          <a:bodyPr>
            <a:normAutofit fontScale="92500" lnSpcReduction="10000"/>
          </a:bodyPr>
          <a:lstStyle/>
          <a:p>
            <a:pPr algn="just" eaLnBrk="1" hangingPunct="1"/>
            <a:r>
              <a:rPr lang="zh-CN" altLang="en-US" b="1" smtClean="0">
                <a:solidFill>
                  <a:srgbClr val="000000"/>
                </a:solidFill>
              </a:rPr>
              <a:t>（</a:t>
            </a:r>
            <a:r>
              <a:rPr lang="en-US" altLang="zh-CN" b="1" smtClean="0">
                <a:solidFill>
                  <a:srgbClr val="000000"/>
                </a:solidFill>
              </a:rPr>
              <a:t>2</a:t>
            </a:r>
            <a:r>
              <a:rPr lang="zh-CN" altLang="en-US" b="1" smtClean="0">
                <a:solidFill>
                  <a:srgbClr val="000000"/>
                </a:solidFill>
              </a:rPr>
              <a:t>）对电容器充电的</a:t>
            </a:r>
            <a:r>
              <a:rPr lang="zh-CN" altLang="en-US" b="1" smtClean="0">
                <a:solidFill>
                  <a:srgbClr val="FF0000"/>
                </a:solidFill>
              </a:rPr>
              <a:t>电流强度</a:t>
            </a:r>
            <a:endParaRPr lang="en-US" altLang="zh-CN" smtClean="0">
              <a:solidFill>
                <a:srgbClr val="000000"/>
              </a:solidFill>
              <a:ea typeface="Arial Unicode MS" pitchFamily="34" charset="-122"/>
              <a:cs typeface="Arial Unicode MS" pitchFamily="34" charset="-122"/>
            </a:endParaRPr>
          </a:p>
          <a:p>
            <a:pPr algn="just" eaLnBrk="1" hangingPunct="1"/>
            <a:endParaRPr lang="en-US" altLang="zh-CN" b="1" smtClean="0">
              <a:solidFill>
                <a:srgbClr val="000000"/>
              </a:solidFill>
            </a:endParaRPr>
          </a:p>
          <a:p>
            <a:pPr algn="just" eaLnBrk="1" hangingPunct="1"/>
            <a:endParaRPr lang="zh-CN" altLang="en-US" b="1" smtClean="0">
              <a:solidFill>
                <a:srgbClr val="000000"/>
              </a:solidFill>
            </a:endParaRPr>
          </a:p>
        </p:txBody>
      </p:sp>
      <p:sp>
        <p:nvSpPr>
          <p:cNvPr id="16387" name="Rectangle 6"/>
          <p:cNvSpPr>
            <a:spLocks noChangeArrowheads="1"/>
          </p:cNvSpPr>
          <p:nvPr/>
        </p:nvSpPr>
        <p:spPr bwMode="auto">
          <a:xfrm>
            <a:off x="1071563" y="4357688"/>
            <a:ext cx="6215062" cy="523875"/>
          </a:xfrm>
          <a:prstGeom prst="rect">
            <a:avLst/>
          </a:prstGeom>
          <a:noFill/>
          <a:ln w="9525">
            <a:noFill/>
            <a:miter lim="800000"/>
            <a:headEnd/>
            <a:tailEnd/>
          </a:ln>
        </p:spPr>
        <p:txBody>
          <a:bodyPr>
            <a:spAutoFit/>
          </a:bodyPr>
          <a:lstStyle/>
          <a:p>
            <a:pPr>
              <a:defRPr/>
            </a:pPr>
            <a:r>
              <a:rPr lang="zh-CN" altLang="en-US" sz="2800" b="1" dirty="0">
                <a:solidFill>
                  <a:srgbClr val="0000FF"/>
                </a:solidFill>
                <a:latin typeface="黑体" pitchFamily="49" charset="-122"/>
                <a:ea typeface="黑体" pitchFamily="49" charset="-122"/>
              </a:rPr>
              <a:t>可以看到：</a:t>
            </a:r>
            <a:r>
              <a:rPr lang="en-US" altLang="zh-CN" sz="2800" b="1" dirty="0">
                <a:solidFill>
                  <a:srgbClr val="0000FF"/>
                </a:solidFill>
                <a:latin typeface="+mn-lt"/>
                <a:ea typeface="黑体" pitchFamily="49" charset="-122"/>
              </a:rPr>
              <a:t>I</a:t>
            </a:r>
            <a:r>
              <a:rPr lang="en-US" altLang="zh-CN" sz="2800" b="1" baseline="-25000" dirty="0">
                <a:solidFill>
                  <a:srgbClr val="0000FF"/>
                </a:solidFill>
                <a:latin typeface="+mn-lt"/>
                <a:ea typeface="黑体" pitchFamily="49" charset="-122"/>
              </a:rPr>
              <a:t> d </a:t>
            </a:r>
            <a:r>
              <a:rPr lang="zh-CN" altLang="en-US" sz="2800" b="1" dirty="0">
                <a:solidFill>
                  <a:srgbClr val="0000FF"/>
                </a:solidFill>
                <a:latin typeface="黑体" pitchFamily="49" charset="-122"/>
                <a:ea typeface="黑体" pitchFamily="49" charset="-122"/>
              </a:rPr>
              <a:t>和</a:t>
            </a:r>
            <a:r>
              <a:rPr lang="en-US" altLang="zh-CN" sz="2800" b="1" dirty="0">
                <a:solidFill>
                  <a:srgbClr val="0000FF"/>
                </a:solidFill>
                <a:latin typeface="+mn-lt"/>
                <a:ea typeface="黑体" pitchFamily="49" charset="-122"/>
              </a:rPr>
              <a:t>I</a:t>
            </a:r>
            <a:r>
              <a:rPr lang="en-US" altLang="zh-CN" sz="2800" b="1" baseline="-25000" dirty="0">
                <a:solidFill>
                  <a:srgbClr val="0000FF"/>
                </a:solidFill>
                <a:latin typeface="+mn-lt"/>
                <a:ea typeface="黑体" pitchFamily="49" charset="-122"/>
              </a:rPr>
              <a:t>C</a:t>
            </a:r>
            <a:r>
              <a:rPr lang="zh-CN" altLang="en-US" sz="2800" b="1" dirty="0">
                <a:solidFill>
                  <a:srgbClr val="0000FF"/>
                </a:solidFill>
                <a:latin typeface="黑体" pitchFamily="49" charset="-122"/>
                <a:ea typeface="黑体" pitchFamily="49" charset="-122"/>
              </a:rPr>
              <a:t>大小相等。</a:t>
            </a:r>
          </a:p>
        </p:txBody>
      </p:sp>
      <p:sp>
        <p:nvSpPr>
          <p:cNvPr id="16389" name="Rectangle 12"/>
          <p:cNvSpPr>
            <a:spLocks noChangeArrowheads="1"/>
          </p:cNvSpPr>
          <p:nvPr/>
        </p:nvSpPr>
        <p:spPr bwMode="auto">
          <a:xfrm>
            <a:off x="7199313" y="3308350"/>
            <a:ext cx="1944687" cy="461963"/>
          </a:xfrm>
          <a:prstGeom prst="rect">
            <a:avLst/>
          </a:prstGeom>
          <a:noFill/>
          <a:ln w="9525">
            <a:noFill/>
            <a:miter lim="800000"/>
            <a:headEnd/>
            <a:tailEnd/>
          </a:ln>
        </p:spPr>
        <p:txBody>
          <a:bodyPr>
            <a:spAutoFit/>
          </a:bodyPr>
          <a:lstStyle/>
          <a:p>
            <a:pPr>
              <a:defRPr/>
            </a:pPr>
            <a:r>
              <a:rPr lang="zh-CN" altLang="en-US" b="1" dirty="0">
                <a:solidFill>
                  <a:srgbClr val="0000FF"/>
                </a:solidFill>
                <a:latin typeface="+mn-lt"/>
                <a:ea typeface="宋体" pitchFamily="2" charset="-122"/>
              </a:rPr>
              <a:t>（</a:t>
            </a:r>
            <a:r>
              <a:rPr lang="en-US" altLang="zh-CN" b="1" dirty="0">
                <a:solidFill>
                  <a:srgbClr val="0000FF"/>
                </a:solidFill>
                <a:latin typeface="+mn-lt"/>
                <a:ea typeface="宋体" pitchFamily="2" charset="-122"/>
              </a:rPr>
              <a:t>D = </a:t>
            </a:r>
            <a:r>
              <a:rPr lang="en-US" altLang="zh-CN" b="1" dirty="0">
                <a:solidFill>
                  <a:srgbClr val="0000FF"/>
                </a:solidFill>
                <a:latin typeface="+mn-lt"/>
                <a:ea typeface="宋体" pitchFamily="2" charset="-122"/>
                <a:sym typeface="Symbol" pitchFamily="18" charset="2"/>
              </a:rPr>
              <a:t></a:t>
            </a:r>
            <a:r>
              <a:rPr lang="en-US" altLang="zh-CN" b="1" baseline="-25000" dirty="0">
                <a:solidFill>
                  <a:srgbClr val="0000FF"/>
                </a:solidFill>
                <a:latin typeface="+mn-lt"/>
                <a:ea typeface="宋体" pitchFamily="2" charset="-122"/>
                <a:sym typeface="Symbol" pitchFamily="18" charset="2"/>
              </a:rPr>
              <a:t>0</a:t>
            </a:r>
            <a:r>
              <a:rPr lang="en-US" altLang="zh-CN" b="1" dirty="0">
                <a:solidFill>
                  <a:srgbClr val="0000FF"/>
                </a:solidFill>
                <a:latin typeface="+mn-lt"/>
                <a:ea typeface="宋体" pitchFamily="2" charset="-122"/>
                <a:sym typeface="Symbol" pitchFamily="18" charset="2"/>
              </a:rPr>
              <a:t> E</a:t>
            </a:r>
            <a:r>
              <a:rPr lang="zh-CN" altLang="en-US" b="1" dirty="0">
                <a:solidFill>
                  <a:srgbClr val="0000FF"/>
                </a:solidFill>
                <a:latin typeface="+mn-lt"/>
                <a:ea typeface="宋体" pitchFamily="2" charset="-122"/>
                <a:sym typeface="Symbol" pitchFamily="18" charset="2"/>
              </a:rPr>
              <a:t>）</a:t>
            </a:r>
            <a:endParaRPr lang="en-US" altLang="en-US" b="1" dirty="0">
              <a:solidFill>
                <a:srgbClr val="0000FF"/>
              </a:solidFill>
              <a:latin typeface="+mn-lt"/>
              <a:ea typeface="宋体" pitchFamily="2" charset="-122"/>
              <a:sym typeface="Symbol" pitchFamily="18" charset="2"/>
            </a:endParaRPr>
          </a:p>
        </p:txBody>
      </p:sp>
      <p:graphicFrame>
        <p:nvGraphicFramePr>
          <p:cNvPr id="14341" name="Object 9"/>
          <p:cNvGraphicFramePr>
            <a:graphicFrameLocks noChangeAspect="1"/>
          </p:cNvGraphicFramePr>
          <p:nvPr/>
        </p:nvGraphicFramePr>
        <p:xfrm>
          <a:off x="1643063" y="1093788"/>
          <a:ext cx="4297362" cy="1001712"/>
        </p:xfrm>
        <a:graphic>
          <a:graphicData uri="http://schemas.openxmlformats.org/presentationml/2006/ole">
            <mc:AlternateContent xmlns:mc="http://schemas.openxmlformats.org/markup-compatibility/2006">
              <mc:Choice xmlns:v="urn:schemas-microsoft-com:vml" Requires="v">
                <p:oleObj spid="_x0000_s131074" name="Equation" r:id="rId3" imgW="1675673" imgH="393529" progId="Equation.DSMT4">
                  <p:embed/>
                </p:oleObj>
              </mc:Choice>
              <mc:Fallback>
                <p:oleObj name="Equation" r:id="rId3" imgW="1675673"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1093788"/>
                        <a:ext cx="4297362"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TextBox 7"/>
          <p:cNvSpPr txBox="1">
            <a:spLocks noChangeArrowheads="1"/>
          </p:cNvSpPr>
          <p:nvPr/>
        </p:nvSpPr>
        <p:spPr bwMode="auto">
          <a:xfrm>
            <a:off x="6429375" y="1165225"/>
            <a:ext cx="25003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a:solidFill>
                  <a:srgbClr val="000000"/>
                </a:solidFill>
              </a:rPr>
              <a:t>σ</a:t>
            </a:r>
            <a:r>
              <a:rPr lang="zh-CN" altLang="en-US" sz="2800" b="1">
                <a:solidFill>
                  <a:srgbClr val="000000"/>
                </a:solidFill>
              </a:rPr>
              <a:t>是极板上电荷面密度</a:t>
            </a:r>
            <a:endParaRPr lang="zh-CN" altLang="en-US" sz="2800"/>
          </a:p>
        </p:txBody>
      </p:sp>
      <p:sp>
        <p:nvSpPr>
          <p:cNvPr id="14343" name="TextBox 8"/>
          <p:cNvSpPr txBox="1">
            <a:spLocks noChangeArrowheads="1"/>
          </p:cNvSpPr>
          <p:nvPr/>
        </p:nvSpPr>
        <p:spPr bwMode="auto">
          <a:xfrm>
            <a:off x="1071563" y="2379663"/>
            <a:ext cx="5214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solidFill>
                  <a:srgbClr val="000000"/>
                </a:solidFill>
              </a:rPr>
              <a:t>对平板电容器，有</a:t>
            </a:r>
            <a:r>
              <a:rPr lang="en-US" altLang="zh-CN" sz="2800" b="1">
                <a:solidFill>
                  <a:srgbClr val="000000"/>
                </a:solidFill>
              </a:rPr>
              <a:t>σ = D </a:t>
            </a:r>
            <a:r>
              <a:rPr lang="zh-CN" altLang="en-US" sz="2800" b="1">
                <a:solidFill>
                  <a:srgbClr val="000000"/>
                </a:solidFill>
              </a:rPr>
              <a:t>，所以</a:t>
            </a:r>
            <a:endParaRPr lang="zh-CN" altLang="en-US" sz="2800"/>
          </a:p>
        </p:txBody>
      </p:sp>
      <p:graphicFrame>
        <p:nvGraphicFramePr>
          <p:cNvPr id="14344" name="Object 8"/>
          <p:cNvGraphicFramePr>
            <a:graphicFrameLocks noChangeAspect="1"/>
          </p:cNvGraphicFramePr>
          <p:nvPr/>
        </p:nvGraphicFramePr>
        <p:xfrm>
          <a:off x="1357313" y="3094038"/>
          <a:ext cx="5534025" cy="1001712"/>
        </p:xfrm>
        <a:graphic>
          <a:graphicData uri="http://schemas.openxmlformats.org/presentationml/2006/ole">
            <mc:AlternateContent xmlns:mc="http://schemas.openxmlformats.org/markup-compatibility/2006">
              <mc:Choice xmlns:v="urn:schemas-microsoft-com:vml" Requires="v">
                <p:oleObj spid="_x0000_s131075" name="Equation" r:id="rId5" imgW="2159000" imgH="393700" progId="Equation.DSMT4">
                  <p:embed/>
                </p:oleObj>
              </mc:Choice>
              <mc:Fallback>
                <p:oleObj name="Equation" r:id="rId5" imgW="21590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3094038"/>
                        <a:ext cx="553402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Rectangle 2"/>
          <p:cNvSpPr>
            <a:spLocks noGrp="1" noChangeArrowheads="1"/>
          </p:cNvSpPr>
          <p:nvPr>
            <p:ph type="ctrTitle"/>
          </p:nvPr>
        </p:nvSpPr>
        <p:spPr>
          <a:xfrm>
            <a:off x="142875" y="5214938"/>
            <a:ext cx="7772400" cy="650875"/>
          </a:xfrm>
        </p:spPr>
        <p:txBody>
          <a:bodyPr/>
          <a:lstStyle/>
          <a:p>
            <a:pPr algn="l" eaLnBrk="1" hangingPunct="1"/>
            <a:r>
              <a:rPr lang="zh-CN" altLang="en-US" sz="3200" b="1" smtClean="0">
                <a:solidFill>
                  <a:srgbClr val="000000"/>
                </a:solidFill>
              </a:rPr>
              <a:t>（</a:t>
            </a:r>
            <a:r>
              <a:rPr lang="en-US" altLang="zh-CN" sz="3200" b="1" smtClean="0">
                <a:solidFill>
                  <a:srgbClr val="000000"/>
                </a:solidFill>
              </a:rPr>
              <a:t>3</a:t>
            </a:r>
            <a:r>
              <a:rPr lang="zh-CN" altLang="en-US" sz="3200" b="1" smtClean="0">
                <a:solidFill>
                  <a:srgbClr val="000000"/>
                </a:solidFill>
              </a:rPr>
              <a:t>）根据</a:t>
            </a:r>
            <a:r>
              <a:rPr lang="zh-CN" altLang="en-US" sz="3200" b="1" smtClean="0">
                <a:solidFill>
                  <a:srgbClr val="FF0000"/>
                </a:solidFill>
              </a:rPr>
              <a:t>安培环路定理</a:t>
            </a:r>
            <a:endParaRPr lang="zh-CN" altLang="en-US" sz="3200" smtClean="0">
              <a:solidFill>
                <a:srgbClr val="000000"/>
              </a:solidFill>
              <a:ea typeface="Arial Unicode MS" pitchFamily="34" charset="-122"/>
              <a:cs typeface="Arial Unicode MS" pitchFamily="34" charset="-122"/>
            </a:endParaRPr>
          </a:p>
        </p:txBody>
      </p:sp>
      <p:graphicFrame>
        <p:nvGraphicFramePr>
          <p:cNvPr id="14346" name="Object 12"/>
          <p:cNvGraphicFramePr>
            <a:graphicFrameLocks noChangeAspect="1"/>
          </p:cNvGraphicFramePr>
          <p:nvPr/>
        </p:nvGraphicFramePr>
        <p:xfrm>
          <a:off x="2214563" y="5929313"/>
          <a:ext cx="4500562" cy="809625"/>
        </p:xfrm>
        <a:graphic>
          <a:graphicData uri="http://schemas.openxmlformats.org/presentationml/2006/ole">
            <mc:AlternateContent xmlns:mc="http://schemas.openxmlformats.org/markup-compatibility/2006">
              <mc:Choice xmlns:v="urn:schemas-microsoft-com:vml" Requires="v">
                <p:oleObj spid="_x0000_s131076" name="公式" r:id="rId7" imgW="1612900" imgH="292100" progId="Equation.3">
                  <p:embed/>
                </p:oleObj>
              </mc:Choice>
              <mc:Fallback>
                <p:oleObj name="公式" r:id="rId7" imgW="1612900" imgH="292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63" y="5929313"/>
                        <a:ext cx="45005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900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1" name="Text Box 2"/>
          <p:cNvSpPr txBox="1">
            <a:spLocks noChangeArrowheads="1"/>
          </p:cNvSpPr>
          <p:nvPr/>
        </p:nvSpPr>
        <p:spPr bwMode="auto">
          <a:xfrm>
            <a:off x="395288" y="620713"/>
            <a:ext cx="8066087" cy="579437"/>
          </a:xfrm>
          <a:prstGeom prst="rect">
            <a:avLst/>
          </a:prstGeom>
          <a:noFill/>
          <a:ln w="9525">
            <a:noFill/>
            <a:miter lim="800000"/>
            <a:headEnd/>
            <a:tailEnd/>
          </a:ln>
        </p:spPr>
        <p:txBody>
          <a:bodyPr>
            <a:spAutoFit/>
          </a:bodyPr>
          <a:lstStyle/>
          <a:p>
            <a:pPr eaLnBrk="0" hangingPunct="0">
              <a:spcBef>
                <a:spcPct val="50000"/>
              </a:spcBef>
              <a:defRPr/>
            </a:pPr>
            <a:r>
              <a:rPr kumimoji="1" lang="en-US" altLang="zh-CN" dirty="0">
                <a:solidFill>
                  <a:schemeClr val="tx1"/>
                </a:solidFill>
              </a:rPr>
              <a:t>2.  </a:t>
            </a:r>
            <a:r>
              <a:rPr kumimoji="1" lang="zh-CN" altLang="en-US" dirty="0">
                <a:solidFill>
                  <a:schemeClr val="tx1"/>
                </a:solidFill>
                <a:latin typeface="+mj-ea"/>
                <a:ea typeface="+mj-ea"/>
              </a:rPr>
              <a:t>闭合回路由</a:t>
            </a:r>
            <a:r>
              <a:rPr kumimoji="1" lang="zh-CN" altLang="en-US" i="1" dirty="0">
                <a:solidFill>
                  <a:schemeClr val="tx1"/>
                </a:solidFill>
                <a:latin typeface="+mj-ea"/>
                <a:ea typeface="+mj-ea"/>
              </a:rPr>
              <a:t> </a:t>
            </a:r>
            <a:r>
              <a:rPr kumimoji="1" lang="en-US" altLang="zh-CN" sz="3200" b="0" i="1" dirty="0">
                <a:solidFill>
                  <a:schemeClr val="tx1"/>
                </a:solidFill>
                <a:latin typeface="+mj-ea"/>
                <a:ea typeface="+mj-ea"/>
              </a:rPr>
              <a:t>N</a:t>
            </a:r>
            <a:r>
              <a:rPr kumimoji="1" lang="en-US" altLang="zh-CN" dirty="0">
                <a:solidFill>
                  <a:srgbClr val="CC0000"/>
                </a:solidFill>
                <a:latin typeface="+mj-ea"/>
                <a:ea typeface="+mj-ea"/>
              </a:rPr>
              <a:t> </a:t>
            </a:r>
            <a:r>
              <a:rPr kumimoji="1" lang="zh-CN" altLang="en-US" dirty="0">
                <a:solidFill>
                  <a:schemeClr val="tx1"/>
                </a:solidFill>
                <a:latin typeface="+mj-ea"/>
                <a:ea typeface="+mj-ea"/>
              </a:rPr>
              <a:t>匝线圈</a:t>
            </a:r>
            <a:r>
              <a:rPr kumimoji="1" lang="zh-CN" altLang="en-US" sz="3200" dirty="0">
                <a:solidFill>
                  <a:srgbClr val="3333CC"/>
                </a:solidFill>
                <a:latin typeface="+mj-ea"/>
                <a:ea typeface="+mj-ea"/>
              </a:rPr>
              <a:t>串联</a:t>
            </a:r>
            <a:r>
              <a:rPr kumimoji="1" lang="zh-CN" altLang="en-US" dirty="0">
                <a:solidFill>
                  <a:schemeClr val="tx1"/>
                </a:solidFill>
                <a:latin typeface="+mj-ea"/>
                <a:ea typeface="+mj-ea"/>
              </a:rPr>
              <a:t>组成</a:t>
            </a:r>
          </a:p>
        </p:txBody>
      </p:sp>
      <p:graphicFrame>
        <p:nvGraphicFramePr>
          <p:cNvPr id="249859" name="Object 3"/>
          <p:cNvGraphicFramePr>
            <a:graphicFrameLocks noChangeAspect="1"/>
          </p:cNvGraphicFramePr>
          <p:nvPr/>
        </p:nvGraphicFramePr>
        <p:xfrm>
          <a:off x="1619250" y="4941888"/>
          <a:ext cx="1873250" cy="933450"/>
        </p:xfrm>
        <a:graphic>
          <a:graphicData uri="http://schemas.openxmlformats.org/presentationml/2006/ole">
            <mc:AlternateContent xmlns:mc="http://schemas.openxmlformats.org/markup-compatibility/2006">
              <mc:Choice xmlns:v="urn:schemas-microsoft-com:vml" Requires="v">
                <p:oleObj spid="_x0000_s3181" name="公式" r:id="rId3" imgW="647419" imgH="393529" progId="Equation.3">
                  <p:embed/>
                </p:oleObj>
              </mc:Choice>
              <mc:Fallback>
                <p:oleObj name="公式" r:id="rId3" imgW="647419" imgH="393529"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941888"/>
                        <a:ext cx="18732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4"/>
          <p:cNvSpPr>
            <a:spLocks noChangeArrowheads="1"/>
          </p:cNvSpPr>
          <p:nvPr/>
        </p:nvSpPr>
        <p:spPr bwMode="auto">
          <a:xfrm>
            <a:off x="684213" y="3141663"/>
            <a:ext cx="6048375" cy="519112"/>
          </a:xfrm>
          <a:prstGeom prst="rect">
            <a:avLst/>
          </a:prstGeom>
          <a:noFill/>
          <a:ln w="9525">
            <a:noFill/>
            <a:miter lim="800000"/>
            <a:headEnd/>
            <a:tailEnd/>
          </a:ln>
        </p:spPr>
        <p:txBody>
          <a:bodyPr>
            <a:spAutoFit/>
          </a:bodyPr>
          <a:lstStyle/>
          <a:p>
            <a:pPr>
              <a:defRPr/>
            </a:pPr>
            <a:r>
              <a:rPr kumimoji="1" lang="zh-CN" altLang="en-US" dirty="0">
                <a:solidFill>
                  <a:schemeClr val="tx1"/>
                </a:solidFill>
                <a:latin typeface="+mj-ea"/>
                <a:ea typeface="+mj-ea"/>
              </a:rPr>
              <a:t>密绕时，总磁通（</a:t>
            </a:r>
            <a:r>
              <a:rPr kumimoji="1" lang="zh-CN" altLang="en-US" dirty="0">
                <a:solidFill>
                  <a:srgbClr val="FF0000"/>
                </a:solidFill>
                <a:latin typeface="+mj-ea"/>
                <a:ea typeface="+mj-ea"/>
              </a:rPr>
              <a:t>磁链</a:t>
            </a:r>
            <a:r>
              <a:rPr kumimoji="1" lang="zh-CN" altLang="en-US" dirty="0">
                <a:solidFill>
                  <a:schemeClr val="tx1"/>
                </a:solidFill>
                <a:latin typeface="+mj-ea"/>
                <a:ea typeface="+mj-ea"/>
              </a:rPr>
              <a:t>）</a:t>
            </a:r>
          </a:p>
        </p:txBody>
      </p:sp>
      <p:graphicFrame>
        <p:nvGraphicFramePr>
          <p:cNvPr id="249861" name="Object 5"/>
          <p:cNvGraphicFramePr>
            <a:graphicFrameLocks noChangeAspect="1"/>
          </p:cNvGraphicFramePr>
          <p:nvPr/>
        </p:nvGraphicFramePr>
        <p:xfrm>
          <a:off x="4859338" y="1484313"/>
          <a:ext cx="2449512" cy="508000"/>
        </p:xfrm>
        <a:graphic>
          <a:graphicData uri="http://schemas.openxmlformats.org/presentationml/2006/ole">
            <mc:AlternateContent xmlns:mc="http://schemas.openxmlformats.org/markup-compatibility/2006">
              <mc:Choice xmlns:v="urn:schemas-microsoft-com:vml" Requires="v">
                <p:oleObj spid="_x0000_s3182" name="公式" r:id="rId5" imgW="1054100" imgH="228600" progId="Equation.3">
                  <p:embed/>
                </p:oleObj>
              </mc:Choice>
              <mc:Fallback>
                <p:oleObj name="公式" r:id="rId5" imgW="1054100" imgH="228600" progId="Equation.3">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484313"/>
                        <a:ext cx="244951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Rectangle 6"/>
          <p:cNvSpPr>
            <a:spLocks noChangeArrowheads="1"/>
          </p:cNvSpPr>
          <p:nvPr/>
        </p:nvSpPr>
        <p:spPr bwMode="auto">
          <a:xfrm>
            <a:off x="827088" y="1431925"/>
            <a:ext cx="4113212" cy="519113"/>
          </a:xfrm>
          <a:prstGeom prst="rect">
            <a:avLst/>
          </a:prstGeom>
          <a:noFill/>
          <a:ln w="9525">
            <a:noFill/>
            <a:miter lim="800000"/>
            <a:headEnd/>
            <a:tailEnd/>
          </a:ln>
        </p:spPr>
        <p:txBody>
          <a:bodyPr wrap="none">
            <a:spAutoFit/>
          </a:bodyPr>
          <a:lstStyle/>
          <a:p>
            <a:pPr>
              <a:defRPr/>
            </a:pPr>
            <a:r>
              <a:rPr kumimoji="1" lang="zh-CN" altLang="en-US" dirty="0">
                <a:solidFill>
                  <a:schemeClr val="tx1"/>
                </a:solidFill>
                <a:latin typeface="+mj-ea"/>
                <a:ea typeface="+mj-ea"/>
              </a:rPr>
              <a:t>每匝中穿过的磁通分别为</a:t>
            </a:r>
          </a:p>
        </p:txBody>
      </p:sp>
      <p:graphicFrame>
        <p:nvGraphicFramePr>
          <p:cNvPr id="249863" name="Object 7"/>
          <p:cNvGraphicFramePr>
            <a:graphicFrameLocks/>
          </p:cNvGraphicFramePr>
          <p:nvPr/>
        </p:nvGraphicFramePr>
        <p:xfrm>
          <a:off x="3348038" y="2133600"/>
          <a:ext cx="1660525" cy="914400"/>
        </p:xfrm>
        <a:graphic>
          <a:graphicData uri="http://schemas.openxmlformats.org/presentationml/2006/ole">
            <mc:AlternateContent xmlns:mc="http://schemas.openxmlformats.org/markup-compatibility/2006">
              <mc:Choice xmlns:v="urn:schemas-microsoft-com:vml" Requires="v">
                <p:oleObj spid="_x0000_s3183" name="公式" r:id="rId7" imgW="672808" imgH="342751" progId="Equation.3">
                  <p:embed/>
                </p:oleObj>
              </mc:Choice>
              <mc:Fallback>
                <p:oleObj name="公式" r:id="rId7" imgW="672808" imgH="342751" progId="Equation.3">
                  <p:embed/>
                  <p:pic>
                    <p:nvPicPr>
                      <p:cNvPr id="0" name="Picture 3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2133600"/>
                        <a:ext cx="16605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4" name="Object 8"/>
          <p:cNvGraphicFramePr>
            <a:graphicFrameLocks noChangeAspect="1"/>
          </p:cNvGraphicFramePr>
          <p:nvPr/>
        </p:nvGraphicFramePr>
        <p:xfrm>
          <a:off x="2124075" y="3789363"/>
          <a:ext cx="4032250" cy="484187"/>
        </p:xfrm>
        <a:graphic>
          <a:graphicData uri="http://schemas.openxmlformats.org/presentationml/2006/ole">
            <mc:AlternateContent xmlns:mc="http://schemas.openxmlformats.org/markup-compatibility/2006">
              <mc:Choice xmlns:v="urn:schemas-microsoft-com:vml" Requires="v">
                <p:oleObj spid="_x0000_s3184" name="Equation" r:id="rId9" imgW="2349500" imgH="228600" progId="Equation.DSMT4">
                  <p:embed/>
                </p:oleObj>
              </mc:Choice>
              <mc:Fallback>
                <p:oleObj name="Equation" r:id="rId9" imgW="2349500" imgH="228600"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3789363"/>
                        <a:ext cx="403225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9"/>
          <p:cNvSpPr>
            <a:spLocks noChangeArrowheads="1"/>
          </p:cNvSpPr>
          <p:nvPr/>
        </p:nvSpPr>
        <p:spPr bwMode="auto">
          <a:xfrm>
            <a:off x="1643063" y="2286000"/>
            <a:ext cx="1728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r>
              <a:rPr kumimoji="1" lang="zh-CN" altLang="en-US">
                <a:solidFill>
                  <a:schemeClr val="tx1"/>
                </a:solidFill>
              </a:rPr>
              <a:t>总磁通</a:t>
            </a:r>
          </a:p>
        </p:txBody>
      </p:sp>
      <p:graphicFrame>
        <p:nvGraphicFramePr>
          <p:cNvPr id="249866" name="Object 10"/>
          <p:cNvGraphicFramePr>
            <a:graphicFrameLocks noChangeAspect="1"/>
          </p:cNvGraphicFramePr>
          <p:nvPr/>
        </p:nvGraphicFramePr>
        <p:xfrm>
          <a:off x="3851275" y="4581525"/>
          <a:ext cx="2736850" cy="742950"/>
        </p:xfrm>
        <a:graphic>
          <a:graphicData uri="http://schemas.openxmlformats.org/presentationml/2006/ole">
            <mc:AlternateContent xmlns:mc="http://schemas.openxmlformats.org/markup-compatibility/2006">
              <mc:Choice xmlns:v="urn:schemas-microsoft-com:vml" Requires="v">
                <p:oleObj spid="_x0000_s3185" name="公式" r:id="rId11" imgW="1663700" imgH="393700" progId="Equation.3">
                  <p:embed/>
                </p:oleObj>
              </mc:Choice>
              <mc:Fallback>
                <p:oleObj name="公式" r:id="rId11" imgW="1663700" imgH="393700" progId="Equation.3">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4581525"/>
                        <a:ext cx="27368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7" name="Object 11"/>
          <p:cNvGraphicFramePr>
            <a:graphicFrameLocks noChangeAspect="1"/>
          </p:cNvGraphicFramePr>
          <p:nvPr/>
        </p:nvGraphicFramePr>
        <p:xfrm>
          <a:off x="3924300" y="5516563"/>
          <a:ext cx="1562100" cy="927100"/>
        </p:xfrm>
        <a:graphic>
          <a:graphicData uri="http://schemas.openxmlformats.org/presentationml/2006/ole">
            <mc:AlternateContent xmlns:mc="http://schemas.openxmlformats.org/markup-compatibility/2006">
              <mc:Choice xmlns:v="urn:schemas-microsoft-com:vml" Requires="v">
                <p:oleObj spid="_x0000_s3186" name="Equation" r:id="rId13" imgW="622030" imgH="393529" progId="Equation.DSMT4">
                  <p:embed/>
                </p:oleObj>
              </mc:Choice>
              <mc:Fallback>
                <p:oleObj name="Equation" r:id="rId13" imgW="622030" imgH="393529" progId="Equation.DSMT4">
                  <p:embed/>
                  <p:pic>
                    <p:nvPicPr>
                      <p:cNvPr id="0" name="Picture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5516563"/>
                        <a:ext cx="1562100" cy="927100"/>
                      </a:xfrm>
                      <a:prstGeom prst="rect">
                        <a:avLst/>
                      </a:prstGeom>
                      <a:solidFill>
                        <a:srgbClr val="FFEBFF"/>
                      </a:solidFill>
                      <a:ln w="12700">
                        <a:solidFill>
                          <a:srgbClr val="CC0099"/>
                        </a:solidFill>
                        <a:miter lim="800000"/>
                        <a:headEnd/>
                        <a:tailEnd/>
                      </a:ln>
                    </p:spPr>
                  </p:pic>
                </p:oleObj>
              </mc:Fallback>
            </mc:AlternateContent>
          </a:graphicData>
        </a:graphic>
      </p:graphicFrame>
      <p:sp>
        <p:nvSpPr>
          <p:cNvPr id="3084" name="AutoShape 12"/>
          <p:cNvSpPr>
            <a:spLocks/>
          </p:cNvSpPr>
          <p:nvPr/>
        </p:nvSpPr>
        <p:spPr bwMode="auto">
          <a:xfrm>
            <a:off x="3635375" y="4941888"/>
            <a:ext cx="73025" cy="1223962"/>
          </a:xfrm>
          <a:prstGeom prst="leftBrace">
            <a:avLst>
              <a:gd name="adj1" fmla="val 13967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861"/>
                                        </p:tgtEl>
                                        <p:attrNameLst>
                                          <p:attrName>style.visibility</p:attrName>
                                        </p:attrNameLst>
                                      </p:cBhvr>
                                      <p:to>
                                        <p:strVal val="visible"/>
                                      </p:to>
                                    </p:set>
                                    <p:animEffect transition="in" filter="blinds(horizontal)">
                                      <p:cBhvr>
                                        <p:cTn id="7" dur="500"/>
                                        <p:tgtEl>
                                          <p:spTgt spid="249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863"/>
                                        </p:tgtEl>
                                        <p:attrNameLst>
                                          <p:attrName>style.visibility</p:attrName>
                                        </p:attrNameLst>
                                      </p:cBhvr>
                                      <p:to>
                                        <p:strVal val="visible"/>
                                      </p:to>
                                    </p:set>
                                    <p:animEffect transition="in" filter="blinds(horizontal)">
                                      <p:cBhvr>
                                        <p:cTn id="12" dur="500"/>
                                        <p:tgtEl>
                                          <p:spTgt spid="249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9864"/>
                                        </p:tgtEl>
                                        <p:attrNameLst>
                                          <p:attrName>style.visibility</p:attrName>
                                        </p:attrNameLst>
                                      </p:cBhvr>
                                      <p:to>
                                        <p:strVal val="visible"/>
                                      </p:to>
                                    </p:set>
                                    <p:animEffect transition="in" filter="blinds(horizontal)">
                                      <p:cBhvr>
                                        <p:cTn id="17" dur="500"/>
                                        <p:tgtEl>
                                          <p:spTgt spid="2498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249859"/>
                                        </p:tgtEl>
                                        <p:attrNameLst>
                                          <p:attrName>style.visibility</p:attrName>
                                        </p:attrNameLst>
                                      </p:cBhvr>
                                      <p:to>
                                        <p:strVal val="visible"/>
                                      </p:to>
                                    </p:set>
                                    <p:animEffect transition="in" filter="blinds(vertical)">
                                      <p:cBhvr>
                                        <p:cTn id="22" dur="500"/>
                                        <p:tgtEl>
                                          <p:spTgt spid="2498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249866"/>
                                        </p:tgtEl>
                                        <p:attrNameLst>
                                          <p:attrName>style.visibility</p:attrName>
                                        </p:attrNameLst>
                                      </p:cBhvr>
                                      <p:to>
                                        <p:strVal val="visible"/>
                                      </p:to>
                                    </p:set>
                                    <p:animEffect transition="in" filter="blinds(vertical)">
                                      <p:cBhvr>
                                        <p:cTn id="27" dur="500"/>
                                        <p:tgtEl>
                                          <p:spTgt spid="2498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249867"/>
                                        </p:tgtEl>
                                        <p:attrNameLst>
                                          <p:attrName>style.visibility</p:attrName>
                                        </p:attrNameLst>
                                      </p:cBhvr>
                                      <p:to>
                                        <p:strVal val="visible"/>
                                      </p:to>
                                    </p:set>
                                    <p:animEffect transition="in" filter="blinds(vertical)">
                                      <p:cBhvr>
                                        <p:cTn id="32" dur="500"/>
                                        <p:tgtEl>
                                          <p:spTgt spid="249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357188" y="428625"/>
            <a:ext cx="8286750" cy="1000125"/>
          </a:xfrm>
        </p:spPr>
        <p:txBody>
          <a:bodyPr>
            <a:normAutofit fontScale="92500" lnSpcReduction="20000"/>
          </a:bodyPr>
          <a:lstStyle/>
          <a:p>
            <a:pPr algn="just" eaLnBrk="1" hangingPunct="1">
              <a:lnSpc>
                <a:spcPct val="130000"/>
              </a:lnSpc>
            </a:pPr>
            <a:r>
              <a:rPr lang="zh-CN" altLang="en-US" sz="2800" b="1" smtClean="0">
                <a:solidFill>
                  <a:srgbClr val="000000"/>
                </a:solidFill>
              </a:rPr>
              <a:t>在电容器中取一半径为</a:t>
            </a:r>
            <a:r>
              <a:rPr lang="en-US" altLang="zh-CN" sz="2800" b="1" smtClean="0">
                <a:solidFill>
                  <a:srgbClr val="000000"/>
                </a:solidFill>
              </a:rPr>
              <a:t>r</a:t>
            </a:r>
            <a:r>
              <a:rPr lang="zh-CN" altLang="en-US" sz="2800" b="1" smtClean="0">
                <a:solidFill>
                  <a:srgbClr val="000000"/>
                </a:solidFill>
              </a:rPr>
              <a:t>的同心回路，通过它的是</a:t>
            </a:r>
            <a:r>
              <a:rPr lang="zh-CN" altLang="en-US" sz="2800" b="1" smtClean="0">
                <a:solidFill>
                  <a:srgbClr val="FF0000"/>
                </a:solidFill>
              </a:rPr>
              <a:t>部分位移电流</a:t>
            </a:r>
            <a:r>
              <a:rPr lang="zh-CN" altLang="en-US" sz="2800" b="1" smtClean="0">
                <a:solidFill>
                  <a:srgbClr val="000000"/>
                </a:solidFill>
              </a:rPr>
              <a:t>，所以有</a:t>
            </a:r>
          </a:p>
          <a:p>
            <a:pPr algn="just" eaLnBrk="1" hangingPunct="1"/>
            <a:endParaRPr lang="zh-CN" altLang="en-US" smtClean="0">
              <a:solidFill>
                <a:srgbClr val="000000"/>
              </a:solidFill>
              <a:ea typeface="Arial Unicode MS" pitchFamily="34" charset="-122"/>
              <a:cs typeface="Arial Unicode MS" pitchFamily="34" charset="-122"/>
            </a:endParaRPr>
          </a:p>
        </p:txBody>
      </p:sp>
      <p:sp>
        <p:nvSpPr>
          <p:cNvPr id="15363" name="Rectangle 5"/>
          <p:cNvSpPr>
            <a:spLocks noChangeArrowheads="1"/>
          </p:cNvSpPr>
          <p:nvPr/>
        </p:nvSpPr>
        <p:spPr bwMode="auto">
          <a:xfrm>
            <a:off x="375761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aphicFrame>
        <p:nvGraphicFramePr>
          <p:cNvPr id="15364" name="Object 9"/>
          <p:cNvGraphicFramePr>
            <a:graphicFrameLocks noChangeAspect="1"/>
          </p:cNvGraphicFramePr>
          <p:nvPr/>
        </p:nvGraphicFramePr>
        <p:xfrm>
          <a:off x="2000250" y="1571625"/>
          <a:ext cx="5013325" cy="1035050"/>
        </p:xfrm>
        <a:graphic>
          <a:graphicData uri="http://schemas.openxmlformats.org/presentationml/2006/ole">
            <mc:AlternateContent xmlns:mc="http://schemas.openxmlformats.org/markup-compatibility/2006">
              <mc:Choice xmlns:v="urn:schemas-microsoft-com:vml" Requires="v">
                <p:oleObj spid="_x0000_s132098" name="Equation" r:id="rId3" imgW="1954951" imgH="406224" progId="Equation.DSMT4">
                  <p:embed/>
                </p:oleObj>
              </mc:Choice>
              <mc:Fallback>
                <p:oleObj name="Equation" r:id="rId3" imgW="1954951" imgH="4062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1571625"/>
                        <a:ext cx="50133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TextBox 11"/>
          <p:cNvSpPr txBox="1">
            <a:spLocks noChangeArrowheads="1"/>
          </p:cNvSpPr>
          <p:nvPr/>
        </p:nvSpPr>
        <p:spPr bwMode="auto">
          <a:xfrm>
            <a:off x="500063" y="3071813"/>
            <a:ext cx="4643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solidFill>
                  <a:srgbClr val="000000"/>
                </a:solidFill>
              </a:rPr>
              <a:t>由</a:t>
            </a:r>
            <a:r>
              <a:rPr lang="en-US" altLang="zh-CN" sz="2800" b="1">
                <a:solidFill>
                  <a:srgbClr val="000000"/>
                </a:solidFill>
              </a:rPr>
              <a:t>B</a:t>
            </a:r>
            <a:r>
              <a:rPr lang="zh-CN" altLang="en-US" sz="2800" b="1">
                <a:solidFill>
                  <a:srgbClr val="000000"/>
                </a:solidFill>
              </a:rPr>
              <a:t>和</a:t>
            </a:r>
            <a:r>
              <a:rPr lang="en-US" altLang="zh-CN" sz="2800" b="1">
                <a:solidFill>
                  <a:srgbClr val="000000"/>
                </a:solidFill>
              </a:rPr>
              <a:t>H</a:t>
            </a:r>
            <a:r>
              <a:rPr lang="zh-CN" altLang="en-US" sz="2800" b="1">
                <a:solidFill>
                  <a:srgbClr val="000000"/>
                </a:solidFill>
              </a:rPr>
              <a:t>的关系，得</a:t>
            </a:r>
            <a:endParaRPr lang="zh-CN" altLang="en-US" sz="2800"/>
          </a:p>
        </p:txBody>
      </p:sp>
      <p:graphicFrame>
        <p:nvGraphicFramePr>
          <p:cNvPr id="15366" name="Object 10"/>
          <p:cNvGraphicFramePr>
            <a:graphicFrameLocks noChangeAspect="1"/>
          </p:cNvGraphicFramePr>
          <p:nvPr/>
        </p:nvGraphicFramePr>
        <p:xfrm>
          <a:off x="2214563" y="3571875"/>
          <a:ext cx="3516312" cy="1003300"/>
        </p:xfrm>
        <a:graphic>
          <a:graphicData uri="http://schemas.openxmlformats.org/presentationml/2006/ole">
            <mc:AlternateContent xmlns:mc="http://schemas.openxmlformats.org/markup-compatibility/2006">
              <mc:Choice xmlns:v="urn:schemas-microsoft-com:vml" Requires="v">
                <p:oleObj spid="_x0000_s132099" name="Equation" r:id="rId5" imgW="1371600" imgH="393700" progId="Equation.DSMT4">
                  <p:embed/>
                </p:oleObj>
              </mc:Choice>
              <mc:Fallback>
                <p:oleObj name="Equation" r:id="rId5" imgW="13716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63" y="3571875"/>
                        <a:ext cx="35163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TextBox 13"/>
          <p:cNvSpPr txBox="1">
            <a:spLocks noChangeArrowheads="1"/>
          </p:cNvSpPr>
          <p:nvPr/>
        </p:nvSpPr>
        <p:spPr bwMode="auto">
          <a:xfrm>
            <a:off x="571500" y="4857750"/>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solidFill>
                  <a:srgbClr val="000000"/>
                </a:solidFill>
              </a:rPr>
              <a:t>将</a:t>
            </a:r>
            <a:r>
              <a:rPr lang="zh-CN" altLang="en-US" sz="2800" b="1">
                <a:solidFill>
                  <a:srgbClr val="FF0000"/>
                </a:solidFill>
              </a:rPr>
              <a:t>位移电流</a:t>
            </a:r>
            <a:r>
              <a:rPr lang="zh-CN" altLang="en-US" sz="2800" b="1">
                <a:solidFill>
                  <a:srgbClr val="000000"/>
                </a:solidFill>
              </a:rPr>
              <a:t>代入，得</a:t>
            </a:r>
            <a:endParaRPr lang="zh-CN" altLang="en-US" sz="2800"/>
          </a:p>
        </p:txBody>
      </p:sp>
      <p:graphicFrame>
        <p:nvGraphicFramePr>
          <p:cNvPr id="15368" name="Object 11"/>
          <p:cNvGraphicFramePr>
            <a:graphicFrameLocks noChangeAspect="1"/>
          </p:cNvGraphicFramePr>
          <p:nvPr/>
        </p:nvGraphicFramePr>
        <p:xfrm>
          <a:off x="2500313" y="5500688"/>
          <a:ext cx="2214562" cy="1003300"/>
        </p:xfrm>
        <a:graphic>
          <a:graphicData uri="http://schemas.openxmlformats.org/presentationml/2006/ole">
            <mc:AlternateContent xmlns:mc="http://schemas.openxmlformats.org/markup-compatibility/2006">
              <mc:Choice xmlns:v="urn:schemas-microsoft-com:vml" Requires="v">
                <p:oleObj spid="_x0000_s132100" name="Equation" r:id="rId7" imgW="863225" imgH="393529" progId="Equation.DSMT4">
                  <p:embed/>
                </p:oleObj>
              </mc:Choice>
              <mc:Fallback>
                <p:oleObj name="Equation" r:id="rId7" imgW="863225"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5500688"/>
                        <a:ext cx="221456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554616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250825" y="5805488"/>
            <a:ext cx="8642350" cy="700087"/>
          </a:xfrm>
        </p:spPr>
        <p:txBody>
          <a:bodyPr/>
          <a:lstStyle/>
          <a:p>
            <a:pPr algn="l" eaLnBrk="1" hangingPunct="1"/>
            <a:r>
              <a:rPr lang="en-US" altLang="zh-CN" b="1" smtClean="0"/>
              <a:t> </a:t>
            </a:r>
            <a:endParaRPr lang="zh-CN" altLang="en-US" smtClean="0"/>
          </a:p>
        </p:txBody>
      </p:sp>
      <p:sp>
        <p:nvSpPr>
          <p:cNvPr id="16387" name="Rectangle 5"/>
          <p:cNvSpPr>
            <a:spLocks noChangeArrowheads="1"/>
          </p:cNvSpPr>
          <p:nvPr/>
        </p:nvSpPr>
        <p:spPr bwMode="auto">
          <a:xfrm>
            <a:off x="250825" y="404813"/>
            <a:ext cx="7032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t>三、麦克斯韦方程组</a:t>
            </a:r>
          </a:p>
        </p:txBody>
      </p:sp>
      <p:sp>
        <p:nvSpPr>
          <p:cNvPr id="16388" name="TextBox 4"/>
          <p:cNvSpPr txBox="1">
            <a:spLocks noChangeArrowheads="1"/>
          </p:cNvSpPr>
          <p:nvPr/>
        </p:nvSpPr>
        <p:spPr bwMode="auto">
          <a:xfrm>
            <a:off x="611188" y="1484313"/>
            <a:ext cx="80645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t>麦克斯韦提出的涡旋电场和位移电流假说的核心思想是</a:t>
            </a:r>
            <a:r>
              <a:rPr lang="zh-CN" altLang="en-US" sz="2800" b="1">
                <a:solidFill>
                  <a:srgbClr val="000000"/>
                </a:solidFill>
              </a:rPr>
              <a:t>：</a:t>
            </a:r>
            <a:r>
              <a:rPr lang="zh-CN" altLang="en-US" sz="2800" b="1">
                <a:solidFill>
                  <a:srgbClr val="FF0000"/>
                </a:solidFill>
              </a:rPr>
              <a:t>变化的磁场</a:t>
            </a:r>
            <a:r>
              <a:rPr lang="zh-CN" altLang="en-US" sz="2800" b="1">
                <a:solidFill>
                  <a:srgbClr val="000000"/>
                </a:solidFill>
              </a:rPr>
              <a:t>可以激发</a:t>
            </a:r>
            <a:r>
              <a:rPr lang="zh-CN" altLang="en-US" sz="2800" b="1">
                <a:solidFill>
                  <a:srgbClr val="FF0000"/>
                </a:solidFill>
              </a:rPr>
              <a:t>涡旋电场</a:t>
            </a:r>
            <a:r>
              <a:rPr lang="zh-CN" altLang="en-US" sz="2800" b="1">
                <a:solidFill>
                  <a:srgbClr val="000000"/>
                </a:solidFill>
              </a:rPr>
              <a:t>，变化的电场可以激发涡旋磁场。</a:t>
            </a:r>
            <a:endParaRPr lang="zh-CN" altLang="en-US" sz="2800"/>
          </a:p>
        </p:txBody>
      </p:sp>
      <p:sp>
        <p:nvSpPr>
          <p:cNvPr id="16389" name="TextBox 5"/>
          <p:cNvSpPr txBox="1">
            <a:spLocks noChangeArrowheads="1"/>
          </p:cNvSpPr>
          <p:nvPr/>
        </p:nvSpPr>
        <p:spPr bwMode="auto">
          <a:xfrm>
            <a:off x="611188" y="3429000"/>
            <a:ext cx="80645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solidFill>
                  <a:srgbClr val="FF0000"/>
                </a:solidFill>
              </a:rPr>
              <a:t>麦克斯韦</a:t>
            </a:r>
            <a:r>
              <a:rPr lang="zh-CN" altLang="en-US" sz="2800" b="1">
                <a:solidFill>
                  <a:srgbClr val="000000"/>
                </a:solidFill>
              </a:rPr>
              <a:t>进一步将电场和磁场的所有规律综合起来，建立了完整的</a:t>
            </a:r>
            <a:r>
              <a:rPr lang="zh-CN" altLang="en-US" sz="2800" b="1">
                <a:solidFill>
                  <a:srgbClr val="FF0000"/>
                </a:solidFill>
              </a:rPr>
              <a:t>电磁场理论</a:t>
            </a:r>
            <a:r>
              <a:rPr lang="zh-CN" altLang="en-US" sz="2800" b="1">
                <a:solidFill>
                  <a:srgbClr val="000000"/>
                </a:solidFill>
              </a:rPr>
              <a:t>体系。</a:t>
            </a:r>
            <a:r>
              <a:rPr lang="zh-CN" altLang="en-US" sz="2800" b="1"/>
              <a:t>电磁场理论体系的</a:t>
            </a:r>
            <a:r>
              <a:rPr lang="zh-CN" altLang="en-US" sz="2800" b="1">
                <a:solidFill>
                  <a:srgbClr val="FF0000"/>
                </a:solidFill>
              </a:rPr>
              <a:t>核心</a:t>
            </a:r>
            <a:r>
              <a:rPr lang="zh-CN" altLang="en-US" sz="2800" b="1"/>
              <a:t>就是</a:t>
            </a:r>
            <a:r>
              <a:rPr lang="zh-CN" altLang="en-US" sz="2800" b="1">
                <a:solidFill>
                  <a:srgbClr val="FF0000"/>
                </a:solidFill>
              </a:rPr>
              <a:t>麦克斯韦</a:t>
            </a:r>
            <a:r>
              <a:rPr lang="zh-CN" altLang="en-US" sz="2800" b="1"/>
              <a:t>方程组</a:t>
            </a:r>
            <a:endParaRPr lang="zh-CN" altLang="en-US" sz="2800"/>
          </a:p>
          <a:p>
            <a:pPr eaLnBrk="1" hangingPunct="1"/>
            <a:endParaRPr lang="zh-CN" altLang="en-US"/>
          </a:p>
        </p:txBody>
      </p:sp>
    </p:spTree>
    <p:extLst>
      <p:ext uri="{BB962C8B-B14F-4D97-AF65-F5344CB8AC3E}">
        <p14:creationId xmlns:p14="http://schemas.microsoft.com/office/powerpoint/2010/main" val="6655981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395288" y="549275"/>
            <a:ext cx="632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3200" b="1">
                <a:solidFill>
                  <a:srgbClr val="FF0000"/>
                </a:solidFill>
              </a:rPr>
              <a:t>麦克斯韦方程组</a:t>
            </a:r>
            <a:r>
              <a:rPr lang="zh-CN" altLang="en-US" sz="3200" b="1">
                <a:solidFill>
                  <a:srgbClr val="0000FF"/>
                </a:solidFill>
              </a:rPr>
              <a:t>的积分形式</a:t>
            </a:r>
            <a:r>
              <a:rPr lang="zh-CN" altLang="en-US" sz="1400"/>
              <a:t> </a:t>
            </a:r>
            <a:endParaRPr lang="zh-CN" altLang="en-US"/>
          </a:p>
        </p:txBody>
      </p:sp>
      <p:graphicFrame>
        <p:nvGraphicFramePr>
          <p:cNvPr id="17411" name="Object 13"/>
          <p:cNvGraphicFramePr>
            <a:graphicFrameLocks noChangeAspect="1"/>
          </p:cNvGraphicFramePr>
          <p:nvPr/>
        </p:nvGraphicFramePr>
        <p:xfrm>
          <a:off x="2627313" y="4581525"/>
          <a:ext cx="4608512" cy="998538"/>
        </p:xfrm>
        <a:graphic>
          <a:graphicData uri="http://schemas.openxmlformats.org/presentationml/2006/ole">
            <mc:AlternateContent xmlns:mc="http://schemas.openxmlformats.org/markup-compatibility/2006">
              <mc:Choice xmlns:v="urn:schemas-microsoft-com:vml" Requires="v">
                <p:oleObj spid="_x0000_s133122" name="公式" r:id="rId3" imgW="1917700" imgH="419100" progId="Equation.3">
                  <p:embed/>
                </p:oleObj>
              </mc:Choice>
              <mc:Fallback>
                <p:oleObj name="公式" r:id="rId3" imgW="1917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581525"/>
                        <a:ext cx="4608512"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14"/>
          <p:cNvGraphicFramePr>
            <a:graphicFrameLocks noChangeAspect="1"/>
          </p:cNvGraphicFramePr>
          <p:nvPr/>
        </p:nvGraphicFramePr>
        <p:xfrm>
          <a:off x="2555875" y="3357563"/>
          <a:ext cx="3787775" cy="1149350"/>
        </p:xfrm>
        <a:graphic>
          <a:graphicData uri="http://schemas.openxmlformats.org/presentationml/2006/ole">
            <mc:AlternateContent xmlns:mc="http://schemas.openxmlformats.org/markup-compatibility/2006">
              <mc:Choice xmlns:v="urn:schemas-microsoft-com:vml" Requires="v">
                <p:oleObj spid="_x0000_s133123" name="公式" r:id="rId5" imgW="1371600" imgH="419100" progId="Equation.3">
                  <p:embed/>
                </p:oleObj>
              </mc:Choice>
              <mc:Fallback>
                <p:oleObj name="公式" r:id="rId5" imgW="13716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357563"/>
                        <a:ext cx="37877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15"/>
          <p:cNvGraphicFramePr>
            <a:graphicFrameLocks noChangeAspect="1"/>
          </p:cNvGraphicFramePr>
          <p:nvPr/>
        </p:nvGraphicFramePr>
        <p:xfrm>
          <a:off x="2571750" y="1500188"/>
          <a:ext cx="2903538" cy="974725"/>
        </p:xfrm>
        <a:graphic>
          <a:graphicData uri="http://schemas.openxmlformats.org/presentationml/2006/ole">
            <mc:AlternateContent xmlns:mc="http://schemas.openxmlformats.org/markup-compatibility/2006">
              <mc:Choice xmlns:v="urn:schemas-microsoft-com:vml" Requires="v">
                <p:oleObj spid="_x0000_s133124" name="Equation" r:id="rId7" imgW="990170" imgH="355446" progId="Equation.3">
                  <p:embed/>
                </p:oleObj>
              </mc:Choice>
              <mc:Fallback>
                <p:oleObj name="Equation" r:id="rId7" imgW="990170"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750" y="1500188"/>
                        <a:ext cx="290353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16"/>
          <p:cNvGraphicFramePr>
            <a:graphicFrameLocks noChangeAspect="1"/>
          </p:cNvGraphicFramePr>
          <p:nvPr/>
        </p:nvGraphicFramePr>
        <p:xfrm>
          <a:off x="2555875" y="2492375"/>
          <a:ext cx="2208213" cy="800100"/>
        </p:xfrm>
        <a:graphic>
          <a:graphicData uri="http://schemas.openxmlformats.org/presentationml/2006/ole">
            <mc:AlternateContent xmlns:mc="http://schemas.openxmlformats.org/markup-compatibility/2006">
              <mc:Choice xmlns:v="urn:schemas-microsoft-com:vml" Requires="v">
                <p:oleObj spid="_x0000_s133125" name="公式" r:id="rId9" imgW="799753" imgH="291973" progId="Equation.3">
                  <p:embed/>
                </p:oleObj>
              </mc:Choice>
              <mc:Fallback>
                <p:oleObj name="公式" r:id="rId9" imgW="799753" imgH="29197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2492375"/>
                        <a:ext cx="22082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27581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250825" y="188913"/>
            <a:ext cx="8496300" cy="2736850"/>
          </a:xfrm>
        </p:spPr>
        <p:txBody>
          <a:bodyPr/>
          <a:lstStyle/>
          <a:p>
            <a:pPr algn="l" eaLnBrk="1" hangingPunct="1"/>
            <a:r>
              <a:rPr lang="zh-CN" altLang="en-US" sz="2800" b="1" smtClean="0">
                <a:solidFill>
                  <a:srgbClr val="FF0000"/>
                </a:solidFill>
              </a:rPr>
              <a:t>麦克斯韦方程组</a:t>
            </a:r>
            <a:r>
              <a:rPr lang="zh-CN" altLang="en-US" sz="2800" b="1" smtClean="0"/>
              <a:t>中的第一个方程描述了</a:t>
            </a:r>
            <a:r>
              <a:rPr lang="zh-CN" altLang="en-US" sz="2800" b="1" smtClean="0">
                <a:solidFill>
                  <a:srgbClr val="0000FF"/>
                </a:solidFill>
              </a:rPr>
              <a:t>电场的性质</a:t>
            </a:r>
            <a:r>
              <a:rPr lang="zh-CN" altLang="en-US" sz="2800" b="1" smtClean="0"/>
              <a:t>。在一般情况下，电场可以是库仑电场也可以是变化磁场激发的感应电场，而感应电场是涡旋场，它的电位移线是闭合的，对封闭曲面的通量无贡献。</a:t>
            </a:r>
            <a:r>
              <a:rPr lang="zh-CN" altLang="en-US" sz="2800" smtClean="0"/>
              <a:t> </a:t>
            </a:r>
          </a:p>
        </p:txBody>
      </p:sp>
      <p:sp>
        <p:nvSpPr>
          <p:cNvPr id="18435" name="Rectangle 3"/>
          <p:cNvSpPr>
            <a:spLocks noGrp="1" noChangeArrowheads="1"/>
          </p:cNvSpPr>
          <p:nvPr>
            <p:ph type="subTitle" idx="1"/>
          </p:nvPr>
        </p:nvSpPr>
        <p:spPr>
          <a:xfrm>
            <a:off x="395288" y="2781300"/>
            <a:ext cx="8424862" cy="2209800"/>
          </a:xfrm>
        </p:spPr>
        <p:txBody>
          <a:bodyPr/>
          <a:lstStyle/>
          <a:p>
            <a:pPr algn="l" eaLnBrk="1" hangingPunct="1"/>
            <a:r>
              <a:rPr lang="zh-CN" altLang="en-US" sz="2800" b="1" smtClean="0"/>
              <a:t>第二个方程描述了</a:t>
            </a:r>
            <a:r>
              <a:rPr lang="zh-CN" altLang="en-US" sz="2800" b="1" smtClean="0">
                <a:solidFill>
                  <a:srgbClr val="0000FF"/>
                </a:solidFill>
              </a:rPr>
              <a:t>磁场的性质</a:t>
            </a:r>
            <a:r>
              <a:rPr lang="zh-CN" altLang="en-US" sz="2800" b="1" smtClean="0"/>
              <a:t>。磁场可以由传导电流激发，也可以由变化电场的位移电流所激发，它们的磁场都是涡旋场，磁感应线都是闭合线，对封闭曲面的通量无贡献。</a:t>
            </a:r>
            <a:r>
              <a:rPr lang="zh-CN" altLang="en-US" sz="2800" smtClean="0"/>
              <a:t> </a:t>
            </a:r>
          </a:p>
        </p:txBody>
      </p:sp>
      <p:sp>
        <p:nvSpPr>
          <p:cNvPr id="18436" name="矩形 3"/>
          <p:cNvSpPr>
            <a:spLocks noChangeArrowheads="1"/>
          </p:cNvSpPr>
          <p:nvPr/>
        </p:nvSpPr>
        <p:spPr bwMode="auto">
          <a:xfrm>
            <a:off x="468313" y="4941888"/>
            <a:ext cx="83518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a:t>第三个和第四个方程描述了</a:t>
            </a:r>
            <a:r>
              <a:rPr lang="zh-CN" altLang="en-US" sz="2800" b="1">
                <a:solidFill>
                  <a:srgbClr val="0000FF"/>
                </a:solidFill>
              </a:rPr>
              <a:t>变化的</a:t>
            </a:r>
            <a:r>
              <a:rPr lang="zh-CN" altLang="en-US" sz="2800" b="1">
                <a:solidFill>
                  <a:srgbClr val="FF0000"/>
                </a:solidFill>
              </a:rPr>
              <a:t>电场</a:t>
            </a:r>
            <a:r>
              <a:rPr lang="zh-CN" altLang="en-US" sz="2800" b="1"/>
              <a:t>和</a:t>
            </a:r>
            <a:r>
              <a:rPr lang="zh-CN" altLang="en-US" sz="2800" b="1">
                <a:solidFill>
                  <a:srgbClr val="FF0000"/>
                </a:solidFill>
              </a:rPr>
              <a:t>磁场</a:t>
            </a:r>
            <a:r>
              <a:rPr lang="zh-CN" altLang="en-US" sz="2800" b="1">
                <a:solidFill>
                  <a:srgbClr val="0000FF"/>
                </a:solidFill>
              </a:rPr>
              <a:t>相互激发的规律</a:t>
            </a:r>
            <a:r>
              <a:rPr lang="zh-CN" altLang="en-US" sz="2800" b="1"/>
              <a:t>。</a:t>
            </a:r>
            <a:endParaRPr lang="zh-CN" altLang="en-US" sz="2800"/>
          </a:p>
        </p:txBody>
      </p:sp>
    </p:spTree>
    <p:extLst>
      <p:ext uri="{BB962C8B-B14F-4D97-AF65-F5344CB8AC3E}">
        <p14:creationId xmlns:p14="http://schemas.microsoft.com/office/powerpoint/2010/main" val="41702711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214313" y="339725"/>
            <a:ext cx="85010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30000"/>
              </a:lnSpc>
            </a:pPr>
            <a:r>
              <a:rPr lang="en-US" altLang="zh-CN">
                <a:cs typeface="Times New Roman" pitchFamily="18" charset="0"/>
              </a:rPr>
              <a:t>1. </a:t>
            </a:r>
            <a:r>
              <a:rPr lang="zh-CN" altLang="en-US">
                <a:cs typeface="Times New Roman" pitchFamily="18" charset="0"/>
              </a:rPr>
              <a:t>图示为一圆柱体横截面，圆柱体内有一均匀电场，其方向垂直纸面向内，</a:t>
            </a:r>
            <a:r>
              <a:rPr lang="en-US" altLang="zh-CN">
                <a:cs typeface="Times New Roman" pitchFamily="18" charset="0"/>
              </a:rPr>
              <a:t>E</a:t>
            </a:r>
            <a:r>
              <a:rPr lang="zh-CN" altLang="en-US">
                <a:cs typeface="Times New Roman" pitchFamily="18" charset="0"/>
              </a:rPr>
              <a:t>的大小随时间线性增加，</a:t>
            </a:r>
            <a:r>
              <a:rPr lang="en-US" altLang="zh-CN">
                <a:cs typeface="Times New Roman" pitchFamily="18" charset="0"/>
              </a:rPr>
              <a:t>P</a:t>
            </a:r>
            <a:r>
              <a:rPr lang="zh-CN" altLang="en-US">
                <a:cs typeface="Times New Roman" pitchFamily="18" charset="0"/>
              </a:rPr>
              <a:t>为圆柱体内与轴线相距为</a:t>
            </a:r>
            <a:r>
              <a:rPr lang="en-US" altLang="zh-CN">
                <a:cs typeface="Times New Roman" pitchFamily="18" charset="0"/>
              </a:rPr>
              <a:t>r</a:t>
            </a:r>
            <a:r>
              <a:rPr lang="zh-CN" altLang="en-US">
                <a:cs typeface="Times New Roman" pitchFamily="18" charset="0"/>
              </a:rPr>
              <a:t>的一点，则：</a:t>
            </a:r>
            <a:endParaRPr lang="en-US" altLang="zh-CN">
              <a:cs typeface="Times New Roman" pitchFamily="18" charset="0"/>
            </a:endParaRPr>
          </a:p>
          <a:p>
            <a:pPr eaLnBrk="1" hangingPunct="1">
              <a:lnSpc>
                <a:spcPct val="130000"/>
              </a:lnSpc>
            </a:pPr>
            <a:r>
              <a:rPr lang="en-US" altLang="zh-CN">
                <a:cs typeface="Times New Roman" pitchFamily="18" charset="0"/>
              </a:rPr>
              <a:t>1</a:t>
            </a:r>
            <a:r>
              <a:rPr lang="zh-CN" altLang="en-US">
                <a:cs typeface="Times New Roman" pitchFamily="18" charset="0"/>
              </a:rPr>
              <a:t>）</a:t>
            </a:r>
            <a:r>
              <a:rPr lang="en-US" altLang="zh-CN">
                <a:cs typeface="Times New Roman" pitchFamily="18" charset="0"/>
              </a:rPr>
              <a:t>P</a:t>
            </a:r>
            <a:r>
              <a:rPr lang="zh-CN" altLang="en-US">
                <a:cs typeface="Times New Roman" pitchFamily="18" charset="0"/>
              </a:rPr>
              <a:t>点的位移电流密度方向为</a:t>
            </a:r>
            <a:r>
              <a:rPr lang="en-US" altLang="zh-CN">
                <a:cs typeface="Times New Roman" pitchFamily="18" charset="0"/>
              </a:rPr>
              <a:t>_____ </a:t>
            </a:r>
            <a:r>
              <a:rPr lang="zh-CN" altLang="en-US" u="sng">
                <a:cs typeface="Times New Roman" pitchFamily="18" charset="0"/>
              </a:rPr>
              <a:t>             </a:t>
            </a:r>
            <a:endParaRPr lang="en-US" altLang="zh-CN">
              <a:cs typeface="Times New Roman" pitchFamily="18" charset="0"/>
            </a:endParaRPr>
          </a:p>
          <a:p>
            <a:pPr eaLnBrk="1" hangingPunct="1">
              <a:lnSpc>
                <a:spcPct val="130000"/>
              </a:lnSpc>
            </a:pPr>
            <a:r>
              <a:rPr lang="en-US" altLang="zh-CN">
                <a:cs typeface="Times New Roman" pitchFamily="18" charset="0"/>
              </a:rPr>
              <a:t>2</a:t>
            </a:r>
            <a:r>
              <a:rPr lang="zh-CN" altLang="en-US">
                <a:cs typeface="Times New Roman" pitchFamily="18" charset="0"/>
              </a:rPr>
              <a:t>）</a:t>
            </a:r>
            <a:r>
              <a:rPr lang="en-US" altLang="zh-CN">
                <a:cs typeface="Times New Roman" pitchFamily="18" charset="0"/>
              </a:rPr>
              <a:t>P</a:t>
            </a:r>
            <a:r>
              <a:rPr lang="zh-CN" altLang="en-US">
                <a:cs typeface="Times New Roman" pitchFamily="18" charset="0"/>
              </a:rPr>
              <a:t>点感生磁场方向为</a:t>
            </a:r>
            <a:r>
              <a:rPr lang="en-US" altLang="zh-CN">
                <a:cs typeface="Times New Roman" pitchFamily="18" charset="0"/>
              </a:rPr>
              <a:t>_____</a:t>
            </a:r>
            <a:endParaRPr lang="zh-CN" altLang="en-US">
              <a:cs typeface="Times New Roman" pitchFamily="18" charset="0"/>
            </a:endParaRPr>
          </a:p>
        </p:txBody>
      </p:sp>
      <p:sp>
        <p:nvSpPr>
          <p:cNvPr id="19459" name="TextBox 2"/>
          <p:cNvSpPr txBox="1">
            <a:spLocks noChangeArrowheads="1"/>
          </p:cNvSpPr>
          <p:nvPr/>
        </p:nvSpPr>
        <p:spPr bwMode="auto">
          <a:xfrm>
            <a:off x="185738" y="2840038"/>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t>解：</a:t>
            </a:r>
          </a:p>
        </p:txBody>
      </p:sp>
      <p:sp>
        <p:nvSpPr>
          <p:cNvPr id="19460" name="矩形 3"/>
          <p:cNvSpPr>
            <a:spLocks noChangeArrowheads="1"/>
          </p:cNvSpPr>
          <p:nvPr/>
        </p:nvSpPr>
        <p:spPr bwMode="auto">
          <a:xfrm>
            <a:off x="474663" y="4270375"/>
            <a:ext cx="8415337"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lnSpc>
                <a:spcPct val="130000"/>
              </a:lnSpc>
            </a:pPr>
            <a:r>
              <a:rPr lang="en-US" altLang="zh-CN"/>
              <a:t>2</a:t>
            </a:r>
            <a:r>
              <a:rPr lang="zh-CN" altLang="en-US"/>
              <a:t>）</a:t>
            </a:r>
            <a:r>
              <a:rPr lang="zh-CN" altLang="zh-CN"/>
              <a:t>位移电流产生的感生磁场方向的判断和普通电流一样都是右手螺旋</a:t>
            </a:r>
            <a:r>
              <a:rPr lang="zh-CN" altLang="en-US"/>
              <a:t>：大拇指指向磁场方向，四指环绕方向即为</a:t>
            </a:r>
            <a:r>
              <a:rPr lang="zh-CN" altLang="zh-CN"/>
              <a:t>感生磁场方向</a:t>
            </a:r>
            <a:r>
              <a:rPr lang="zh-CN" altLang="en-US"/>
              <a:t>，即</a:t>
            </a:r>
            <a:r>
              <a:rPr lang="zh-CN" altLang="zh-CN"/>
              <a:t>为顺时针</a:t>
            </a:r>
            <a:r>
              <a:rPr lang="zh-CN" altLang="en-US"/>
              <a:t>，</a:t>
            </a:r>
            <a:r>
              <a:rPr lang="zh-CN" altLang="zh-CN"/>
              <a:t>即</a:t>
            </a:r>
            <a:r>
              <a:rPr lang="en-US" altLang="zh-CN"/>
              <a:t>P</a:t>
            </a:r>
            <a:r>
              <a:rPr lang="zh-CN" altLang="zh-CN"/>
              <a:t>点的感生磁场的方向为沿纸面垂直</a:t>
            </a:r>
            <a:r>
              <a:rPr lang="en-US" altLang="zh-CN"/>
              <a:t>OP</a:t>
            </a:r>
            <a:r>
              <a:rPr lang="zh-CN" altLang="zh-CN"/>
              <a:t>向下</a:t>
            </a:r>
          </a:p>
        </p:txBody>
      </p:sp>
      <p:sp>
        <p:nvSpPr>
          <p:cNvPr id="19461" name="TextBox 5"/>
          <p:cNvSpPr txBox="1">
            <a:spLocks noChangeArrowheads="1"/>
          </p:cNvSpPr>
          <p:nvPr/>
        </p:nvSpPr>
        <p:spPr bwMode="auto">
          <a:xfrm>
            <a:off x="512763" y="3270250"/>
            <a:ext cx="84185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lnSpc>
                <a:spcPct val="130000"/>
              </a:lnSpc>
            </a:pPr>
            <a:r>
              <a:rPr lang="en-US" altLang="zh-CN"/>
              <a:t>1</a:t>
            </a:r>
            <a:r>
              <a:rPr lang="zh-CN" altLang="en-US"/>
              <a:t>）</a:t>
            </a:r>
            <a:r>
              <a:rPr lang="zh-CN" altLang="zh-CN"/>
              <a:t>由定义</a:t>
            </a:r>
            <a:r>
              <a:rPr lang="en-US" altLang="zh-CN"/>
              <a:t>j=εdE/dt,</a:t>
            </a:r>
            <a:r>
              <a:rPr lang="zh-CN" altLang="zh-CN"/>
              <a:t>题中</a:t>
            </a:r>
            <a:r>
              <a:rPr lang="en-US" altLang="zh-CN"/>
              <a:t>E</a:t>
            </a:r>
            <a:r>
              <a:rPr lang="zh-CN" altLang="zh-CN"/>
              <a:t>线性增加</a:t>
            </a:r>
            <a:r>
              <a:rPr lang="zh-CN" altLang="en-US"/>
              <a:t>，</a:t>
            </a:r>
            <a:r>
              <a:rPr lang="zh-CN" altLang="zh-CN"/>
              <a:t>所以位移电流方向与</a:t>
            </a:r>
            <a:r>
              <a:rPr lang="en-US" altLang="zh-CN"/>
              <a:t>E</a:t>
            </a:r>
            <a:r>
              <a:rPr lang="zh-CN" altLang="zh-CN"/>
              <a:t>一致：垂直纸面向内</a:t>
            </a:r>
            <a:endParaRPr lang="zh-CN" altLang="en-US"/>
          </a:p>
        </p:txBody>
      </p:sp>
      <p:pic>
        <p:nvPicPr>
          <p:cNvPr id="194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1514475"/>
            <a:ext cx="1655763"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5212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214313" y="339725"/>
            <a:ext cx="8501062"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20000"/>
              </a:lnSpc>
            </a:pPr>
            <a:r>
              <a:rPr lang="en-US" altLang="zh-CN">
                <a:cs typeface="Times New Roman" pitchFamily="18" charset="0"/>
              </a:rPr>
              <a:t>2. </a:t>
            </a:r>
            <a:r>
              <a:rPr lang="zh-CN" altLang="en-US">
                <a:cs typeface="Times New Roman" pitchFamily="18" charset="0"/>
              </a:rPr>
              <a:t>如图所示，一电荷为</a:t>
            </a:r>
            <a:r>
              <a:rPr lang="en-US" altLang="zh-CN">
                <a:cs typeface="Times New Roman" pitchFamily="18" charset="0"/>
              </a:rPr>
              <a:t>q</a:t>
            </a:r>
            <a:r>
              <a:rPr lang="zh-CN" altLang="en-US">
                <a:cs typeface="Times New Roman" pitchFamily="18" charset="0"/>
              </a:rPr>
              <a:t>的点电荷，以匀角速度     作圆周运动，圆周的半径为</a:t>
            </a:r>
            <a:r>
              <a:rPr lang="en-US" altLang="zh-CN">
                <a:cs typeface="Times New Roman" pitchFamily="18" charset="0"/>
              </a:rPr>
              <a:t>R</a:t>
            </a:r>
            <a:r>
              <a:rPr lang="zh-CN" altLang="en-US">
                <a:cs typeface="Times New Roman" pitchFamily="18" charset="0"/>
              </a:rPr>
              <a:t>。设</a:t>
            </a:r>
            <a:r>
              <a:rPr lang="en-US" altLang="zh-CN">
                <a:cs typeface="Times New Roman" pitchFamily="18" charset="0"/>
              </a:rPr>
              <a:t>t=0</a:t>
            </a:r>
            <a:r>
              <a:rPr lang="zh-CN" altLang="en-US">
                <a:cs typeface="Times New Roman" pitchFamily="18" charset="0"/>
              </a:rPr>
              <a:t>时</a:t>
            </a:r>
            <a:r>
              <a:rPr lang="en-US" altLang="zh-CN">
                <a:cs typeface="Times New Roman" pitchFamily="18" charset="0"/>
              </a:rPr>
              <a:t>q</a:t>
            </a:r>
            <a:r>
              <a:rPr lang="zh-CN" altLang="en-US">
                <a:cs typeface="Times New Roman" pitchFamily="18" charset="0"/>
              </a:rPr>
              <a:t>所在点的坐标为                        ，以 </a:t>
            </a:r>
            <a:endParaRPr lang="en-US" altLang="zh-CN">
              <a:cs typeface="Times New Roman" pitchFamily="18" charset="0"/>
            </a:endParaRPr>
          </a:p>
          <a:p>
            <a:pPr eaLnBrk="1" hangingPunct="1">
              <a:lnSpc>
                <a:spcPct val="120000"/>
              </a:lnSpc>
            </a:pPr>
            <a:r>
              <a:rPr lang="zh-CN" altLang="en-US">
                <a:cs typeface="Times New Roman" pitchFamily="18" charset="0"/>
              </a:rPr>
              <a:t>       分别表示</a:t>
            </a:r>
            <a:r>
              <a:rPr lang="en-US" altLang="zh-CN">
                <a:cs typeface="Times New Roman" pitchFamily="18" charset="0"/>
              </a:rPr>
              <a:t>x</a:t>
            </a:r>
            <a:r>
              <a:rPr lang="zh-CN" altLang="en-US">
                <a:cs typeface="Times New Roman" pitchFamily="18" charset="0"/>
              </a:rPr>
              <a:t>轴和</a:t>
            </a:r>
            <a:r>
              <a:rPr lang="en-US" altLang="zh-CN">
                <a:cs typeface="Times New Roman" pitchFamily="18" charset="0"/>
              </a:rPr>
              <a:t>y</a:t>
            </a:r>
            <a:r>
              <a:rPr lang="zh-CN" altLang="en-US">
                <a:cs typeface="Times New Roman" pitchFamily="18" charset="0"/>
              </a:rPr>
              <a:t>轴上的单位矢量，则圆心处</a:t>
            </a:r>
            <a:r>
              <a:rPr lang="en-US" altLang="zh-CN">
                <a:cs typeface="Times New Roman" pitchFamily="18" charset="0"/>
              </a:rPr>
              <a:t>O</a:t>
            </a:r>
            <a:r>
              <a:rPr lang="zh-CN" altLang="en-US">
                <a:cs typeface="Times New Roman" pitchFamily="18" charset="0"/>
              </a:rPr>
              <a:t>点的位移电流密度为</a:t>
            </a:r>
          </a:p>
        </p:txBody>
      </p:sp>
      <p:graphicFrame>
        <p:nvGraphicFramePr>
          <p:cNvPr id="20483" name="Object 2"/>
          <p:cNvGraphicFramePr>
            <a:graphicFrameLocks noChangeAspect="1"/>
          </p:cNvGraphicFramePr>
          <p:nvPr/>
        </p:nvGraphicFramePr>
        <p:xfrm>
          <a:off x="6000750" y="839788"/>
          <a:ext cx="1800225" cy="438150"/>
        </p:xfrm>
        <a:graphic>
          <a:graphicData uri="http://schemas.openxmlformats.org/presentationml/2006/ole">
            <mc:AlternateContent xmlns:mc="http://schemas.openxmlformats.org/markup-compatibility/2006">
              <mc:Choice xmlns:v="urn:schemas-microsoft-com:vml" Requires="v">
                <p:oleObj spid="_x0000_s134146" name="Equation" r:id="rId3" imgW="901309" imgH="228501" progId="Equation.DSMT4">
                  <p:embed/>
                </p:oleObj>
              </mc:Choice>
              <mc:Fallback>
                <p:oleObj name="Equation" r:id="rId3" imgW="901309"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839788"/>
                        <a:ext cx="18002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0484" name="Object 3"/>
          <p:cNvGraphicFramePr>
            <a:graphicFrameLocks noChangeAspect="1"/>
          </p:cNvGraphicFramePr>
          <p:nvPr/>
        </p:nvGraphicFramePr>
        <p:xfrm>
          <a:off x="6588125" y="476250"/>
          <a:ext cx="300038" cy="263525"/>
        </p:xfrm>
        <a:graphic>
          <a:graphicData uri="http://schemas.openxmlformats.org/presentationml/2006/ole">
            <mc:AlternateContent xmlns:mc="http://schemas.openxmlformats.org/markup-compatibility/2006">
              <mc:Choice xmlns:v="urn:schemas-microsoft-com:vml" Requires="v">
                <p:oleObj spid="_x0000_s134147" name="Equation" r:id="rId5" imgW="152334" imgH="139639" progId="Equation.DSMT4">
                  <p:embed/>
                </p:oleObj>
              </mc:Choice>
              <mc:Fallback>
                <p:oleObj name="Equation" r:id="rId5" imgW="152334" imgH="13963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476250"/>
                        <a:ext cx="300038" cy="26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0485" name="Object 4"/>
          <p:cNvGraphicFramePr>
            <a:graphicFrameLocks noChangeAspect="1"/>
          </p:cNvGraphicFramePr>
          <p:nvPr/>
        </p:nvGraphicFramePr>
        <p:xfrm>
          <a:off x="285750" y="1196975"/>
          <a:ext cx="592138" cy="541338"/>
        </p:xfrm>
        <a:graphic>
          <a:graphicData uri="http://schemas.openxmlformats.org/presentationml/2006/ole">
            <mc:AlternateContent xmlns:mc="http://schemas.openxmlformats.org/markup-compatibility/2006">
              <mc:Choice xmlns:v="urn:schemas-microsoft-com:vml" Requires="v">
                <p:oleObj spid="_x0000_s134148" name="Equation" r:id="rId7" imgW="253890" imgH="241195" progId="Equation.DSMT4">
                  <p:embed/>
                </p:oleObj>
              </mc:Choice>
              <mc:Fallback>
                <p:oleObj name="Equation" r:id="rId7" imgW="253890"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 y="1196975"/>
                        <a:ext cx="592138"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0486" name="TextBox 5"/>
          <p:cNvSpPr txBox="1">
            <a:spLocks noChangeArrowheads="1"/>
          </p:cNvSpPr>
          <p:nvPr/>
        </p:nvSpPr>
        <p:spPr bwMode="auto">
          <a:xfrm>
            <a:off x="300038" y="2349500"/>
            <a:ext cx="5784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t>解：</a:t>
            </a:r>
            <a:r>
              <a:rPr lang="en-US" altLang="zh-CN"/>
              <a:t>t</a:t>
            </a:r>
            <a:r>
              <a:rPr lang="zh-CN" altLang="en-US"/>
              <a:t>时刻点电荷在圆心处产生的电位移</a:t>
            </a:r>
          </a:p>
        </p:txBody>
      </p:sp>
      <p:graphicFrame>
        <p:nvGraphicFramePr>
          <p:cNvPr id="20487" name="Object 5"/>
          <p:cNvGraphicFramePr>
            <a:graphicFrameLocks noChangeAspect="1"/>
          </p:cNvGraphicFramePr>
          <p:nvPr/>
        </p:nvGraphicFramePr>
        <p:xfrm>
          <a:off x="684213" y="2992438"/>
          <a:ext cx="5224462" cy="1581150"/>
        </p:xfrm>
        <a:graphic>
          <a:graphicData uri="http://schemas.openxmlformats.org/presentationml/2006/ole">
            <mc:AlternateContent xmlns:mc="http://schemas.openxmlformats.org/markup-compatibility/2006">
              <mc:Choice xmlns:v="urn:schemas-microsoft-com:vml" Requires="v">
                <p:oleObj spid="_x0000_s134149" name="Equation" r:id="rId9" imgW="2578100" imgH="812800" progId="Equation.DSMT4">
                  <p:embed/>
                </p:oleObj>
              </mc:Choice>
              <mc:Fallback>
                <p:oleObj name="Equation" r:id="rId9" imgW="2578100" imgH="812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2992438"/>
                        <a:ext cx="5224462"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TextBox 7"/>
          <p:cNvSpPr txBox="1">
            <a:spLocks noChangeArrowheads="1"/>
          </p:cNvSpPr>
          <p:nvPr/>
        </p:nvSpPr>
        <p:spPr bwMode="auto">
          <a:xfrm>
            <a:off x="468313" y="50847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t>圆心处的电流密度为</a:t>
            </a:r>
          </a:p>
        </p:txBody>
      </p:sp>
      <p:graphicFrame>
        <p:nvGraphicFramePr>
          <p:cNvPr id="20489" name="Object 6"/>
          <p:cNvGraphicFramePr>
            <a:graphicFrameLocks noChangeAspect="1"/>
          </p:cNvGraphicFramePr>
          <p:nvPr/>
        </p:nvGraphicFramePr>
        <p:xfrm>
          <a:off x="3419475" y="4797425"/>
          <a:ext cx="4465638" cy="1663700"/>
        </p:xfrm>
        <a:graphic>
          <a:graphicData uri="http://schemas.openxmlformats.org/presentationml/2006/ole">
            <mc:AlternateContent xmlns:mc="http://schemas.openxmlformats.org/markup-compatibility/2006">
              <mc:Choice xmlns:v="urn:schemas-microsoft-com:vml" Requires="v">
                <p:oleObj spid="_x0000_s134150" name="Equation" r:id="rId11" imgW="2159000" imgH="838200" progId="Equation.DSMT4">
                  <p:embed/>
                </p:oleObj>
              </mc:Choice>
              <mc:Fallback>
                <p:oleObj name="Equation" r:id="rId11" imgW="2159000" imgH="838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4797425"/>
                        <a:ext cx="4465638"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90" name="Picture 7" descr="F:\教学\大学物理多媒体课件\物理II_2014\未标题-5.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2225" y="2581275"/>
            <a:ext cx="2016125"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3928518"/>
      </p:ext>
    </p:extLst>
  </p:cSld>
  <p:clrMapOvr>
    <a:masterClrMapping/>
  </p:clrMapOvr>
</p:sld>
</file>

<file path=ppt/theme/theme1.xml><?xml version="1.0" encoding="utf-8"?>
<a:theme xmlns:a="http://schemas.openxmlformats.org/drawingml/2006/main" name="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Balloons</Template>
  <TotalTime>3961</TotalTime>
  <Words>4844</Words>
  <Application>Microsoft Office PowerPoint</Application>
  <PresentationFormat>全屏显示(4:3)</PresentationFormat>
  <Paragraphs>587</Paragraphs>
  <Slides>95</Slides>
  <Notes>3</Notes>
  <HiddenSlides>0</HiddenSlides>
  <MMClips>0</MMClips>
  <ScaleCrop>false</ScaleCrop>
  <HeadingPairs>
    <vt:vector size="6" baseType="variant">
      <vt:variant>
        <vt:lpstr>主题</vt:lpstr>
      </vt:variant>
      <vt:variant>
        <vt:i4>3</vt:i4>
      </vt:variant>
      <vt:variant>
        <vt:lpstr>嵌入 OLE 服务器</vt:lpstr>
      </vt:variant>
      <vt:variant>
        <vt:i4>7</vt:i4>
      </vt:variant>
      <vt:variant>
        <vt:lpstr>幻灯片标题</vt:lpstr>
      </vt:variant>
      <vt:variant>
        <vt:i4>95</vt:i4>
      </vt:variant>
    </vt:vector>
  </HeadingPairs>
  <TitlesOfParts>
    <vt:vector size="105" baseType="lpstr">
      <vt:lpstr>Balloons</vt:lpstr>
      <vt:lpstr>Office 主题​​</vt:lpstr>
      <vt:lpstr>1_Balloons</vt:lpstr>
      <vt:lpstr>公式</vt:lpstr>
      <vt:lpstr>Equation</vt:lpstr>
      <vt:lpstr>MathType 5.0 Equation</vt:lpstr>
      <vt:lpstr>Microsoft 公式 3.0</vt:lpstr>
      <vt:lpstr>MathType 6.0 Equation</vt:lpstr>
      <vt:lpstr>BMP 图象</vt:lpstr>
      <vt:lpstr>Microsoft Equation 3.0</vt:lpstr>
      <vt:lpstr>PowerPoint 演示文稿</vt:lpstr>
      <vt:lpstr>PowerPoint 演示文稿</vt:lpstr>
      <vt:lpstr>PowerPoint 演示文稿</vt:lpstr>
      <vt:lpstr>PowerPoint 演示文稿</vt:lpstr>
      <vt:lpstr>二、电磁感应现象的分类</vt:lpstr>
      <vt:lpstr>三、感应电流和感应电动势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   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一、互感现象、互感系数、互感电动势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第六节  位移电流  电磁场基本方程</vt:lpstr>
      <vt:lpstr>PowerPoint 演示文稿</vt:lpstr>
      <vt:lpstr>1、位移电流假设 </vt:lpstr>
      <vt:lpstr>PowerPoint 演示文稿</vt:lpstr>
      <vt:lpstr>共同点: 都可以在空间激发磁场 </vt:lpstr>
      <vt:lpstr> 对稳恒电流的磁场，有安培环路定理 </vt:lpstr>
      <vt:lpstr>PowerPoint 演示文稿</vt:lpstr>
      <vt:lpstr>对非稳恒电流，如电容器充放电时的电路，在以Ｌ为边界的环路上作两个曲面 S1 和 S2</vt:lpstr>
      <vt:lpstr>        对于普遍的情况，麦克斯韦认为 I 和 I d 都可能存在，他提出了全电流的概念： I 和 I d 之和称为全电流，用IT表示</vt:lpstr>
      <vt:lpstr>借助于位移电流和全电流的概念，麦克斯韦把安培环路定理推广到变化的电磁场也适用的普遍形式，得到</vt:lpstr>
      <vt:lpstr>PowerPoint 演示文稿</vt:lpstr>
      <vt:lpstr>PowerPoint 演示文稿</vt:lpstr>
      <vt:lpstr>（3）根据安培环路定理</vt:lpstr>
      <vt:lpstr>PowerPoint 演示文稿</vt:lpstr>
      <vt:lpstr>PowerPoint 演示文稿</vt:lpstr>
      <vt:lpstr>PowerPoint 演示文稿</vt:lpstr>
      <vt:lpstr>麦克斯韦方程组中的第一个方程描述了电场的性质。在一般情况下，电场可以是库仑电场也可以是变化磁场激发的感应电场，而感应电场是涡旋场，它的电位移线是闭合的，对封闭曲面的通量无贡献。 </vt:lpstr>
      <vt:lpstr>PowerPoint 演示文稿</vt:lpstr>
      <vt:lpstr>PowerPoint 演示文稿</vt:lpstr>
    </vt:vector>
  </TitlesOfParts>
  <Company>南京建筑工程学院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基础部</dc:creator>
  <cp:lastModifiedBy>shaox</cp:lastModifiedBy>
  <cp:revision>289</cp:revision>
  <dcterms:created xsi:type="dcterms:W3CDTF">2001-03-15T01:39:43Z</dcterms:created>
  <dcterms:modified xsi:type="dcterms:W3CDTF">2017-10-12T08:03:38Z</dcterms:modified>
</cp:coreProperties>
</file>