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CCFF"/>
    <a:srgbClr val="FFFF66"/>
    <a:srgbClr val="CC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83193" autoAdjust="0"/>
  </p:normalViewPr>
  <p:slideViewPr>
    <p:cSldViewPr>
      <p:cViewPr varScale="1">
        <p:scale>
          <a:sx n="58" d="100"/>
          <a:sy n="58" d="100"/>
        </p:scale>
        <p:origin x="-148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6D4F44-FF49-4D8C-8D47-A8C115741AE7}" type="datetimeFigureOut">
              <a:rPr lang="zh-CN" altLang="en-US"/>
              <a:pPr>
                <a:defRPr/>
              </a:pPr>
              <a:t>2015/3/11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4404B4E-471C-4EAB-B976-A192DD661E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30DAD-D90C-49B1-88D8-DC7AE69984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9A997-0653-47AA-95EE-F10F3A3902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06614-2F73-4F09-8CFB-85C0F7ED6E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FFE5E-BB7C-41D4-945B-ECDBD0A98C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D4E5D-BCB2-43A2-A308-9FE3B2AABF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68FB2-6DE6-4D14-AF97-133C819D70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E2CD-D2E9-4003-A02C-F73F1BF9FA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02DB9-F813-4DEF-88BD-65B0337896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5135-8282-4329-B594-9CD7487F17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F18E7-CAA3-46F6-9BF4-3406CCAB1B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6951D-A87B-43D8-A18A-B07BA89090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99B06-12A2-413D-B6EC-5353A21B8E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D6D889E3-B06D-4EBF-B88E-C760FFE8D2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Galton%20board.MOV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内容占位符 4"/>
          <p:cNvSpPr>
            <a:spLocks noGrp="1"/>
          </p:cNvSpPr>
          <p:nvPr>
            <p:ph/>
          </p:nvPr>
        </p:nvSpPr>
        <p:spPr>
          <a:xfrm>
            <a:off x="683568" y="692696"/>
            <a:ext cx="7772400" cy="5486400"/>
          </a:xfrm>
        </p:spPr>
        <p:txBody>
          <a:bodyPr/>
          <a:lstStyle/>
          <a:p>
            <a:pPr algn="just">
              <a:buNone/>
              <a:defRPr/>
            </a:pPr>
            <a:endParaRPr lang="en-US" altLang="zh-CN" sz="4800" b="1" dirty="0" smtClean="0">
              <a:solidFill>
                <a:srgbClr val="FF3300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buNone/>
              <a:defRPr/>
            </a:pPr>
            <a:r>
              <a:rPr lang="en-US" altLang="zh-CN" sz="4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4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概率论与数理统计</a:t>
            </a:r>
            <a:r>
              <a:rPr lang="en-US" altLang="zh-CN" sz="4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》</a:t>
            </a:r>
            <a:r>
              <a:rPr lang="zh-CN" altLang="en-US" sz="4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是一门探讨</a:t>
            </a:r>
            <a:r>
              <a:rPr lang="zh-CN" altLang="en-US" sz="4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随机现象</a:t>
            </a:r>
            <a:r>
              <a:rPr lang="zh-CN" altLang="en-US" sz="4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4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统计规律</a:t>
            </a:r>
            <a:r>
              <a:rPr lang="zh-CN" altLang="en-US" sz="4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的数学课程</a:t>
            </a:r>
            <a:r>
              <a:rPr lang="en-US" altLang="zh-CN" sz="4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  <a:p>
            <a:pPr>
              <a:buNone/>
              <a:defRPr/>
            </a:pP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46274" y="-27384"/>
            <a:ext cx="1382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1-0</a:t>
            </a:r>
            <a:r>
              <a:rPr lang="zh-CN" altLang="en-US" dirty="0" smtClean="0">
                <a:solidFill>
                  <a:srgbClr val="FF0000"/>
                </a:solidFill>
              </a:rPr>
              <a:t>引言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随机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现象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</a:t>
            </a:r>
            <a:endParaRPr lang="en-US" altLang="zh-CN" b="1" dirty="0" smtClean="0">
              <a:solidFill>
                <a:srgbClr val="FF33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914400" y="2495550"/>
            <a:ext cx="3935413" cy="1158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在一定条件下必然发生</a:t>
            </a:r>
          </a:p>
          <a:p>
            <a:pPr algn="l">
              <a:lnSpc>
                <a:spcPct val="125000"/>
              </a:lnSpc>
            </a:pPr>
            <a:r>
              <a:rPr lang="zh-CN" altLang="en-US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的现象称为确定性现象</a:t>
            </a:r>
            <a:r>
              <a:rPr lang="en-US" altLang="zh-CN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.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457200" y="4343400"/>
            <a:ext cx="3427541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rgbClr val="000000"/>
                </a:solidFill>
                <a:ea typeface="黑体" pitchFamily="2" charset="-122"/>
              </a:rPr>
              <a:t>     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“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太阳东升西落”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,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827088" y="2028825"/>
            <a:ext cx="2677336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rgbClr val="0000FF"/>
                </a:solidFill>
                <a:ea typeface="黑体" pitchFamily="2" charset="-122"/>
              </a:rPr>
              <a:t>(1)  </a:t>
            </a:r>
            <a:r>
              <a:rPr lang="zh-CN" altLang="en-US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确定性现象</a:t>
            </a:r>
            <a:r>
              <a:rPr lang="zh-CN" altLang="en-US" dirty="0" smtClean="0">
                <a:solidFill>
                  <a:srgbClr val="000000"/>
                </a:solidFill>
                <a:ea typeface="黑体" pitchFamily="2" charset="-122"/>
              </a:rPr>
              <a:t> </a:t>
            </a: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914400" y="5562600"/>
            <a:ext cx="370005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“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同种电荷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互相排斥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”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,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914400" y="4953000"/>
            <a:ext cx="34861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mtClean="0">
                <a:solidFill>
                  <a:srgbClr val="000000"/>
                </a:solidFill>
                <a:ea typeface="宋体" charset="-122"/>
              </a:rPr>
              <a:t>“</a:t>
            </a:r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水从高处流向低处”</a:t>
            </a:r>
            <a:r>
              <a:rPr lang="en-US" altLang="zh-CN" smtClean="0">
                <a:solidFill>
                  <a:srgbClr val="000000"/>
                </a:solidFill>
                <a:ea typeface="宋体" charset="-122"/>
              </a:rPr>
              <a:t>,</a:t>
            </a: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914400" y="3711575"/>
            <a:ext cx="8985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实例</a:t>
            </a: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827088" y="1470025"/>
            <a:ext cx="3875087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自然界所观察到的现象</a:t>
            </a:r>
            <a:r>
              <a:rPr lang="en-US" altLang="zh-CN" dirty="0" smtClean="0">
                <a:solidFill>
                  <a:srgbClr val="000000"/>
                </a:solidFill>
                <a:ea typeface="黑体" pitchFamily="2" charset="-122"/>
              </a:rPr>
              <a:t>:</a:t>
            </a:r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4737100" y="1447800"/>
            <a:ext cx="21971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确定性现象</a:t>
            </a: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6794500" y="1447800"/>
            <a:ext cx="18923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ea typeface="黑体" pitchFamily="2" charset="-122"/>
              </a:rPr>
              <a:t>随机现象</a:t>
            </a:r>
          </a:p>
        </p:txBody>
      </p:sp>
      <p:pic>
        <p:nvPicPr>
          <p:cNvPr id="12" name="Picture 23" descr="BD19543_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2667000"/>
            <a:ext cx="2895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5" descr="瀑布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343400"/>
            <a:ext cx="2438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6646274" y="-27384"/>
            <a:ext cx="1382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1-0</a:t>
            </a:r>
            <a:r>
              <a:rPr lang="zh-CN" altLang="en-US" dirty="0" smtClean="0">
                <a:solidFill>
                  <a:srgbClr val="FF0000"/>
                </a:solidFill>
              </a:rPr>
              <a:t>引言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8"/>
          <p:cNvSpPr txBox="1">
            <a:spLocks noChangeArrowheads="1"/>
          </p:cNvSpPr>
          <p:nvPr/>
        </p:nvSpPr>
        <p:spPr bwMode="auto">
          <a:xfrm>
            <a:off x="838200" y="2759075"/>
            <a:ext cx="7478216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30000"/>
              </a:lnSpc>
            </a:pPr>
            <a:r>
              <a:rPr kumimoji="0" lang="en-US" altLang="zh-CN" dirty="0" smtClean="0">
                <a:solidFill>
                  <a:srgbClr val="000000"/>
                </a:solidFill>
                <a:ea typeface="宋体" charset="-122"/>
              </a:rPr>
              <a:t>        </a:t>
            </a:r>
            <a:r>
              <a:rPr kumimoji="0" lang="zh-CN" altLang="en-US" dirty="0" smtClean="0">
                <a:solidFill>
                  <a:srgbClr val="000000"/>
                </a:solidFill>
                <a:ea typeface="宋体" charset="-122"/>
              </a:rPr>
              <a:t>在一定条件下，可能发生也可能不发生的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宋体" charset="-122"/>
              </a:rPr>
              <a:t>现象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称为随机现象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.</a:t>
            </a:r>
            <a:endParaRPr kumimoji="0" lang="en-US" altLang="zh-CN" dirty="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90588" y="2301875"/>
            <a:ext cx="2514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dirty="0" smtClean="0">
                <a:solidFill>
                  <a:srgbClr val="0000FF"/>
                </a:solidFill>
                <a:ea typeface="黑体" pitchFamily="2" charset="-122"/>
              </a:rPr>
              <a:t>(2)  </a:t>
            </a:r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随机现象         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14400" y="762000"/>
            <a:ext cx="53609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“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函数在间断点处不存在导数” 等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.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914400" y="1333500"/>
            <a:ext cx="3794629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确定性现象的</a:t>
            </a:r>
            <a:r>
              <a:rPr lang="zh-CN" altLang="en-US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特征</a:t>
            </a:r>
            <a:r>
              <a:rPr lang="en-US" altLang="zh-CN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   </a:t>
            </a:r>
            <a:endParaRPr lang="zh-CN" altLang="en-US" dirty="0" smtClean="0">
              <a:solidFill>
                <a:srgbClr val="0066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4572000" y="1333500"/>
            <a:ext cx="30416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zh-CN" altLang="en-US" dirty="0" smtClean="0">
                <a:solidFill>
                  <a:srgbClr val="3333CC"/>
                </a:solidFill>
                <a:ea typeface="黑体" pitchFamily="2" charset="-122"/>
              </a:rPr>
              <a:t>条件完全决定结果</a:t>
            </a: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838200" y="4114800"/>
            <a:ext cx="7848600" cy="1158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实例</a:t>
            </a:r>
            <a:r>
              <a:rPr lang="en-US" altLang="zh-CN" smtClean="0">
                <a:solidFill>
                  <a:srgbClr val="0000FF"/>
                </a:solidFill>
                <a:ea typeface="黑体" pitchFamily="2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ea typeface="宋体" charset="-122"/>
              </a:rPr>
              <a:t>   “</a:t>
            </a:r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在相同条件下掷一枚均匀的硬币</a:t>
            </a:r>
            <a:r>
              <a:rPr lang="en-US" altLang="zh-CN" smtClean="0">
                <a:solidFill>
                  <a:srgbClr val="000000"/>
                </a:solidFill>
                <a:ea typeface="宋体" charset="-122"/>
              </a:rPr>
              <a:t>,</a:t>
            </a:r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观</a:t>
            </a:r>
          </a:p>
          <a:p>
            <a:pPr algn="l">
              <a:lnSpc>
                <a:spcPct val="125000"/>
              </a:lnSpc>
            </a:pPr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察正反两面出现的情况”</a:t>
            </a:r>
            <a:r>
              <a:rPr lang="en-US" altLang="zh-CN" smtClean="0">
                <a:solidFill>
                  <a:srgbClr val="000000"/>
                </a:solidFill>
                <a:ea typeface="宋体" charset="-122"/>
              </a:rPr>
              <a:t>.</a:t>
            </a: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876300" y="5346700"/>
            <a:ext cx="59880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结果有可能</a:t>
            </a:r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出现正面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也可能</a:t>
            </a:r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出现反面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.</a:t>
            </a:r>
          </a:p>
        </p:txBody>
      </p:sp>
      <p:pic>
        <p:nvPicPr>
          <p:cNvPr id="11" name="Picture 31" descr="yb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  <a:lum contrast="54000"/>
          </a:blip>
          <a:srcRect/>
          <a:stretch>
            <a:fillRect/>
          </a:stretch>
        </p:blipFill>
        <p:spPr bwMode="auto">
          <a:xfrm>
            <a:off x="7596336" y="4725144"/>
            <a:ext cx="96056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2" descr="yb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8224" y="4725144"/>
            <a:ext cx="1008112" cy="91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6646274" y="-27384"/>
            <a:ext cx="1382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1-0</a:t>
            </a:r>
            <a:r>
              <a:rPr lang="zh-CN" altLang="en-US" dirty="0" smtClean="0">
                <a:solidFill>
                  <a:srgbClr val="FF0000"/>
                </a:solidFill>
              </a:rPr>
              <a:t>引言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6" grpId="0" autoUpdateAnimBg="0"/>
      <p:bldP spid="7" grpId="0" autoUpdateAnimBg="0"/>
      <p:bldP spid="9" grpId="0" autoUpdateAnimBg="0"/>
      <p:bldP spid="1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796136" y="4005064"/>
            <a:ext cx="244633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结果有可能为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: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5791200" y="4648200"/>
            <a:ext cx="2586038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“1”,  “2”,  “3”, </a:t>
            </a:r>
          </a:p>
          <a:p>
            <a:pPr algn="l"/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“4”, “5” </a:t>
            </a:r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或 “</a:t>
            </a:r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6”.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914400" y="3352800"/>
            <a:ext cx="4379913" cy="1158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 smtClean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实例</a:t>
            </a:r>
            <a:r>
              <a:rPr lang="en-US" altLang="zh-CN" dirty="0" smtClean="0">
                <a:solidFill>
                  <a:srgbClr val="3333FF"/>
                </a:solidFill>
                <a:ea typeface="黑体" pitchFamily="2" charset="-122"/>
              </a:rPr>
              <a:t>3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    “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抛掷一枚骰子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观</a:t>
            </a:r>
          </a:p>
          <a:p>
            <a:pPr algn="l">
              <a:lnSpc>
                <a:spcPct val="125000"/>
              </a:lnSpc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  察出现的点数”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.</a:t>
            </a:r>
          </a:p>
        </p:txBody>
      </p:sp>
      <p:sp>
        <p:nvSpPr>
          <p:cNvPr id="6" name="Text Box 53"/>
          <p:cNvSpPr txBox="1">
            <a:spLocks noChangeArrowheads="1"/>
          </p:cNvSpPr>
          <p:nvPr/>
        </p:nvSpPr>
        <p:spPr bwMode="auto">
          <a:xfrm>
            <a:off x="914400" y="762000"/>
            <a:ext cx="4876800" cy="1692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 smtClean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实例</a:t>
            </a:r>
            <a:r>
              <a:rPr lang="en-US" altLang="zh-CN" dirty="0" smtClean="0">
                <a:solidFill>
                  <a:srgbClr val="3333FF"/>
                </a:solidFill>
                <a:ea typeface="黑体" pitchFamily="2" charset="-122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    “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用同一门炮向同</a:t>
            </a:r>
          </a:p>
          <a:p>
            <a:pPr algn="l">
              <a:lnSpc>
                <a:spcPct val="125000"/>
              </a:lnSpc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  一目标发射同一种炮弹多</a:t>
            </a:r>
          </a:p>
          <a:p>
            <a:pPr algn="l">
              <a:lnSpc>
                <a:spcPct val="125000"/>
              </a:lnSpc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  发 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, 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观察弹着点的情况”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.</a:t>
            </a:r>
            <a:endParaRPr lang="en-US" altLang="zh-CN" b="0" dirty="0" smtClean="0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7" name="Picture 55" descr="骰子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876800"/>
            <a:ext cx="4114800" cy="685800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86" descr="火炮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860425"/>
            <a:ext cx="2660650" cy="177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7"/>
          <p:cNvSpPr>
            <a:spLocks noChangeArrowheads="1"/>
          </p:cNvSpPr>
          <p:nvPr/>
        </p:nvSpPr>
        <p:spPr bwMode="auto">
          <a:xfrm>
            <a:off x="1066800" y="2514600"/>
            <a:ext cx="4631396" cy="63094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结果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: </a:t>
            </a:r>
            <a:r>
              <a:rPr lang="en-US" altLang="zh-CN" dirty="0" smtClean="0">
                <a:solidFill>
                  <a:srgbClr val="000000"/>
                </a:solidFill>
                <a:ea typeface="黑体" pitchFamily="2" charset="-122"/>
              </a:rPr>
              <a:t>“</a:t>
            </a:r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弹着点会各不相同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”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.</a:t>
            </a:r>
            <a:endParaRPr lang="en-US" altLang="zh-CN" b="0" dirty="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46274" y="-27384"/>
            <a:ext cx="1382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1-0</a:t>
            </a:r>
            <a:r>
              <a:rPr lang="zh-CN" altLang="en-US" dirty="0" smtClean="0">
                <a:solidFill>
                  <a:srgbClr val="FF0000"/>
                </a:solidFill>
              </a:rPr>
              <a:t>引言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838200" y="990600"/>
            <a:ext cx="4267200" cy="1949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145000"/>
              </a:lnSpc>
              <a:spcBef>
                <a:spcPct val="55000"/>
              </a:spcBef>
              <a:spcAft>
                <a:spcPct val="55000"/>
              </a:spcAft>
            </a:pPr>
            <a:r>
              <a:rPr lang="zh-CN" altLang="en-US" dirty="0" smtClean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实例</a:t>
            </a:r>
            <a:r>
              <a:rPr lang="en-US" altLang="zh-CN" dirty="0" smtClean="0">
                <a:solidFill>
                  <a:srgbClr val="3333FF"/>
                </a:solidFill>
                <a:ea typeface="黑体" pitchFamily="2" charset="-122"/>
              </a:rPr>
              <a:t>4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    “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从一批含有正品和次品的产品中任意抽取一个产品”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.</a:t>
            </a:r>
          </a:p>
        </p:txBody>
      </p:sp>
      <p:sp>
        <p:nvSpPr>
          <p:cNvPr id="4" name="Rectangle 1027"/>
          <p:cNvSpPr>
            <a:spLocks noChangeArrowheads="1"/>
          </p:cNvSpPr>
          <p:nvPr/>
        </p:nvSpPr>
        <p:spPr bwMode="auto">
          <a:xfrm>
            <a:off x="5791200" y="1219200"/>
            <a:ext cx="244633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其结果可能为</a:t>
            </a:r>
            <a:r>
              <a:rPr lang="en-US" altLang="zh-CN" smtClean="0">
                <a:solidFill>
                  <a:srgbClr val="000000"/>
                </a:solidFill>
                <a:ea typeface="宋体" charset="-122"/>
              </a:rPr>
              <a:t>:</a:t>
            </a:r>
          </a:p>
        </p:txBody>
      </p:sp>
      <p:sp>
        <p:nvSpPr>
          <p:cNvPr id="5" name="Rectangle 1028"/>
          <p:cNvSpPr>
            <a:spLocks noChangeArrowheads="1"/>
          </p:cNvSpPr>
          <p:nvPr/>
        </p:nvSpPr>
        <p:spPr bwMode="auto">
          <a:xfrm>
            <a:off x="5638800" y="1828800"/>
            <a:ext cx="24161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mtClean="0">
                <a:solidFill>
                  <a:srgbClr val="0099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正品</a:t>
            </a:r>
            <a:r>
              <a:rPr lang="zh-CN" altLang="en-US" smtClean="0">
                <a:solidFill>
                  <a:srgbClr val="009900"/>
                </a:solidFill>
                <a:ea typeface="宋体" charset="-122"/>
              </a:rPr>
              <a:t>  </a:t>
            </a:r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、</a:t>
            </a:r>
            <a:r>
              <a:rPr lang="zh-CN" altLang="en-US" smtClean="0">
                <a:solidFill>
                  <a:srgbClr val="FF0000"/>
                </a:solidFill>
                <a:ea typeface="黑体" pitchFamily="2" charset="-122"/>
              </a:rPr>
              <a:t>次品</a:t>
            </a:r>
            <a:r>
              <a:rPr lang="en-US" altLang="zh-CN" smtClean="0">
                <a:solidFill>
                  <a:srgbClr val="000000"/>
                </a:solidFill>
                <a:ea typeface="宋体" charset="-122"/>
              </a:rPr>
              <a:t>.</a:t>
            </a:r>
          </a:p>
        </p:txBody>
      </p:sp>
      <p:sp>
        <p:nvSpPr>
          <p:cNvPr id="6" name="Rectangle 1029"/>
          <p:cNvSpPr>
            <a:spLocks noChangeArrowheads="1"/>
          </p:cNvSpPr>
          <p:nvPr/>
        </p:nvSpPr>
        <p:spPr bwMode="auto">
          <a:xfrm>
            <a:off x="838200" y="3200400"/>
            <a:ext cx="4198938" cy="18430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spcBef>
                <a:spcPct val="55000"/>
              </a:spcBef>
            </a:pPr>
            <a:r>
              <a:rPr lang="zh-CN" altLang="en-US" smtClean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实例</a:t>
            </a:r>
            <a:r>
              <a:rPr lang="en-US" altLang="zh-CN" smtClean="0">
                <a:solidFill>
                  <a:srgbClr val="3333FF"/>
                </a:solidFill>
                <a:ea typeface="黑体" pitchFamily="2" charset="-122"/>
              </a:rPr>
              <a:t>5</a:t>
            </a:r>
            <a:r>
              <a:rPr lang="en-US" altLang="zh-CN" smtClean="0">
                <a:solidFill>
                  <a:srgbClr val="000000"/>
                </a:solidFill>
                <a:ea typeface="宋体" charset="-122"/>
              </a:rPr>
              <a:t>    “</a:t>
            </a:r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过马路交叉口时</a:t>
            </a:r>
            <a:r>
              <a:rPr lang="en-US" altLang="zh-CN" smtClean="0">
                <a:solidFill>
                  <a:srgbClr val="000000"/>
                </a:solidFill>
                <a:ea typeface="宋体" charset="-122"/>
              </a:rPr>
              <a:t>,</a:t>
            </a:r>
          </a:p>
          <a:p>
            <a:pPr algn="l">
              <a:spcBef>
                <a:spcPct val="55000"/>
              </a:spcBef>
            </a:pPr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可能遇上各种颜色的交通</a:t>
            </a:r>
          </a:p>
          <a:p>
            <a:pPr algn="l">
              <a:spcBef>
                <a:spcPct val="55000"/>
              </a:spcBef>
            </a:pPr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指挥灯”</a:t>
            </a:r>
            <a:r>
              <a:rPr lang="en-US" altLang="zh-CN" smtClean="0">
                <a:solidFill>
                  <a:srgbClr val="000000"/>
                </a:solidFill>
                <a:ea typeface="宋体" charset="-122"/>
              </a:rPr>
              <a:t>.</a:t>
            </a:r>
          </a:p>
        </p:txBody>
      </p:sp>
      <p:pic>
        <p:nvPicPr>
          <p:cNvPr id="7" name="Picture 1031" descr="BD07304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924944"/>
            <a:ext cx="1822450" cy="181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035"/>
          <p:cNvSpPr>
            <a:spLocks noChangeArrowheads="1"/>
          </p:cNvSpPr>
          <p:nvPr/>
        </p:nvSpPr>
        <p:spPr bwMode="auto">
          <a:xfrm>
            <a:off x="914400" y="5410200"/>
            <a:ext cx="6096000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dirty="0" smtClean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实例</a:t>
            </a:r>
            <a:r>
              <a:rPr lang="en-US" altLang="zh-CN" dirty="0" smtClean="0">
                <a:solidFill>
                  <a:srgbClr val="3333FF"/>
                </a:solidFill>
                <a:ea typeface="黑体" pitchFamily="2" charset="-122"/>
              </a:rPr>
              <a:t>6  </a:t>
            </a:r>
            <a:r>
              <a:rPr lang="en-US" altLang="zh-CN" dirty="0" smtClean="0">
                <a:solidFill>
                  <a:srgbClr val="000000"/>
                </a:solidFill>
                <a:ea typeface="黑体" pitchFamily="2" charset="-122"/>
              </a:rPr>
              <a:t>“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一只灯泡的使用寿命”   可长可短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.</a:t>
            </a:r>
          </a:p>
        </p:txBody>
      </p:sp>
      <p:pic>
        <p:nvPicPr>
          <p:cNvPr id="9" name="图片 8" descr="dengpao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80312" y="4869160"/>
            <a:ext cx="1276747" cy="156714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646274" y="-27384"/>
            <a:ext cx="1382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1-0</a:t>
            </a:r>
            <a:r>
              <a:rPr lang="zh-CN" altLang="en-US" dirty="0" smtClean="0">
                <a:solidFill>
                  <a:srgbClr val="FF0000"/>
                </a:solidFill>
              </a:rPr>
              <a:t>引言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统计规律性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</a:t>
            </a:r>
            <a:endParaRPr lang="en-US" altLang="zh-CN" b="1" dirty="0" smtClean="0">
              <a:solidFill>
                <a:srgbClr val="FF33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/>
              <a:t>随机现象有其偶然性的一面，但也有其必然性的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/>
              <a:t>一面，这种必然性表现为</a:t>
            </a:r>
            <a:r>
              <a:rPr lang="en-US" altLang="zh-CN" sz="2800" b="1" dirty="0" smtClean="0"/>
              <a:t>: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在相同条件下进行大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量观察时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随机现象都呈现某种规律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因而也是可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以预言的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这种规律性我们称之为统计规律性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/>
              <a:t>例如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根据有关的人口统计资料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新生婴儿中男婴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smtClean="0"/>
              <a:t>和</a:t>
            </a:r>
            <a:r>
              <a:rPr lang="zh-CN" altLang="en-US" sz="2800" b="1" dirty="0" smtClean="0"/>
              <a:t>女婴的比例正常</a:t>
            </a:r>
            <a:r>
              <a:rPr lang="zh-CN" altLang="en-US" sz="2800" b="1" smtClean="0"/>
              <a:t>情况下大致为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1.05:1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6646274" y="-27384"/>
            <a:ext cx="1382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1-0</a:t>
            </a:r>
            <a:r>
              <a:rPr lang="zh-CN" altLang="en-US" dirty="0" smtClean="0">
                <a:solidFill>
                  <a:srgbClr val="FF0000"/>
                </a:solidFill>
              </a:rPr>
              <a:t>引言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/>
              <a:t>再如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掷一枚硬币虽然不能预先知道出现正面还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/>
              <a:t>是反面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但通过大量试验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人们发现出现正面和反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/>
              <a:t>面的机会几乎均等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各占</a:t>
            </a:r>
            <a:r>
              <a:rPr lang="en-US" altLang="zh-CN" sz="2800" b="1" dirty="0" smtClean="0"/>
              <a:t>50%. </a:t>
            </a:r>
            <a:endParaRPr lang="zh-CN" altLang="en-US" sz="2800" b="1" dirty="0"/>
          </a:p>
        </p:txBody>
      </p:sp>
      <p:pic>
        <p:nvPicPr>
          <p:cNvPr id="3" name="图片 2" descr="2015-03-10_121011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2348880"/>
            <a:ext cx="8439068" cy="273630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646274" y="-27384"/>
            <a:ext cx="1382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1-0</a:t>
            </a:r>
            <a:r>
              <a:rPr lang="zh-CN" altLang="en-US" dirty="0" smtClean="0">
                <a:solidFill>
                  <a:srgbClr val="FF0000"/>
                </a:solidFill>
              </a:rPr>
              <a:t>引言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/>
              <a:t>又如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高尔顿钉板</a:t>
            </a:r>
            <a:r>
              <a:rPr lang="en-US" altLang="zh-CN" sz="2800" b="1" dirty="0" smtClean="0"/>
              <a:t>:</a:t>
            </a:r>
            <a:endParaRPr lang="zh-CN" altLang="en-US" sz="2800" b="1" dirty="0"/>
          </a:p>
        </p:txBody>
      </p:sp>
      <p:pic>
        <p:nvPicPr>
          <p:cNvPr id="5" name="图片 4" descr="Quincunx_(Galton_Box)_-_Galton_1889_diagram.png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9632" y="1268760"/>
            <a:ext cx="6408712" cy="497019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646274" y="-27384"/>
            <a:ext cx="1382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1-0</a:t>
            </a:r>
            <a:r>
              <a:rPr lang="zh-CN" altLang="en-US" dirty="0" smtClean="0">
                <a:solidFill>
                  <a:srgbClr val="FF0000"/>
                </a:solidFill>
              </a:rPr>
              <a:t>引言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三章">
  <a:themeElements>
    <a:clrScheme name="第三章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第三章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第三章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三章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D:\数学文献检索&amp;论文写作\第三章.ppt</Template>
  <TotalTime>3320</TotalTime>
  <Words>428</Words>
  <Application>Microsoft Office PowerPoint</Application>
  <PresentationFormat>全屏显示(4:3)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第三章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>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恒基用户</dc:creator>
  <cp:lastModifiedBy>think</cp:lastModifiedBy>
  <cp:revision>253</cp:revision>
  <dcterms:created xsi:type="dcterms:W3CDTF">2002-02-05T15:49:25Z</dcterms:created>
  <dcterms:modified xsi:type="dcterms:W3CDTF">2015-03-11T01:42:44Z</dcterms:modified>
</cp:coreProperties>
</file>