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57" r:id="rId5"/>
    <p:sldId id="258" r:id="rId6"/>
    <p:sldId id="259" r:id="rId7"/>
    <p:sldId id="265" r:id="rId8"/>
    <p:sldId id="262" r:id="rId9"/>
    <p:sldId id="260" r:id="rId10"/>
    <p:sldId id="263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2" Type="http://schemas.openxmlformats.org/officeDocument/2006/relationships/image" Target="../media/image20.png"/><Relationship Id="rId1" Type="http://schemas.openxmlformats.org/officeDocument/2006/relationships/image" Target="../media/image19.wmf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2016/3/15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10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21FCA8-8B54-47D3-B5CA-33F575D0EA0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e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45.wmf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0.wmf"/><Relationship Id="rId22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1.wmf"/><Relationship Id="rId18" Type="http://schemas.openxmlformats.org/officeDocument/2006/relationships/image" Target="../media/image57.emf"/><Relationship Id="rId3" Type="http://schemas.openxmlformats.org/officeDocument/2006/relationships/image" Target="../media/image52.jpe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4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9.wmf"/><Relationship Id="rId14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55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wmf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24" Type="http://schemas.openxmlformats.org/officeDocument/2006/relationships/image" Target="../media/image18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0.bin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1.bin"/><Relationship Id="rId7" Type="http://schemas.openxmlformats.org/officeDocument/2006/relationships/slide" Target="slide8.xml"/><Relationship Id="rId12" Type="http://schemas.openxmlformats.org/officeDocument/2006/relationships/slide" Target="slide5.xml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685800" y="966936"/>
            <a:ext cx="7772400" cy="54864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随机试验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>
                <a:latin typeface="+mn-ea"/>
              </a:rPr>
              <a:t>一种试验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>
                <a:latin typeface="+mn-ea"/>
              </a:rPr>
              <a:t>或观察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如果满足</a:t>
            </a:r>
            <a:r>
              <a:rPr lang="en-US" altLang="zh-CN" sz="2800" b="1" dirty="0" smtClean="0">
                <a:latin typeface="+mn-ea"/>
              </a:rPr>
              <a:t>: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sz="2800" b="1" dirty="0" smtClean="0">
                <a:ea typeface="黑体" pitchFamily="49" charset="-122"/>
              </a:rPr>
              <a:t>(1) </a:t>
            </a:r>
            <a:r>
              <a:rPr lang="zh-CN" altLang="en-US" sz="2800" b="1" dirty="0" smtClean="0"/>
              <a:t>试验在相同的条件下可重复进行</a:t>
            </a:r>
            <a:r>
              <a:rPr lang="en-US" altLang="zh-CN" sz="2800" b="1" dirty="0" smtClean="0"/>
              <a:t>;</a:t>
            </a:r>
            <a:endParaRPr lang="zh-CN" altLang="en-US" sz="2800" b="1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  <a:defRPr/>
            </a:pPr>
            <a:r>
              <a:rPr lang="en-US" altLang="zh-CN" sz="2800" b="1" dirty="0" smtClean="0"/>
              <a:t>(2) </a:t>
            </a:r>
            <a:r>
              <a:rPr lang="zh-CN" altLang="en-US" sz="2800" b="1" dirty="0" smtClean="0"/>
              <a:t>每次试验的结果具有多种可能性，而且在试</a:t>
            </a:r>
            <a:endParaRPr lang="en-US" altLang="zh-CN" sz="2800" b="1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  <a:defRPr/>
            </a:pPr>
            <a:r>
              <a:rPr lang="zh-CN" altLang="en-US" sz="2800" b="1" dirty="0" smtClean="0"/>
              <a:t>验之前可以确定试验的所有可能结果</a:t>
            </a:r>
            <a:r>
              <a:rPr lang="en-US" altLang="zh-CN" sz="2800" b="1" dirty="0" smtClean="0"/>
              <a:t>;</a:t>
            </a:r>
            <a:endParaRPr lang="zh-CN" altLang="en-US" sz="2800" b="1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  <a:defRPr/>
            </a:pPr>
            <a:r>
              <a:rPr lang="en-US" altLang="zh-CN" sz="2800" b="1" dirty="0" smtClean="0"/>
              <a:t>(3) </a:t>
            </a:r>
            <a:r>
              <a:rPr lang="zh-CN" altLang="en-US" sz="2800" b="1" dirty="0" smtClean="0"/>
              <a:t>每次试验前不能准确预言试验后会出现哪一</a:t>
            </a:r>
            <a:endParaRPr lang="en-US" altLang="zh-CN" sz="2800" b="1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  <a:defRPr/>
            </a:pPr>
            <a:r>
              <a:rPr lang="zh-CN" altLang="en-US" sz="2800" b="1" dirty="0" smtClean="0"/>
              <a:t>种结果</a:t>
            </a:r>
            <a:r>
              <a:rPr lang="en-US" altLang="zh-CN" sz="2800" b="1" dirty="0" smtClean="0"/>
              <a:t>, 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  <a:defRPr/>
            </a:pPr>
            <a:r>
              <a:rPr lang="zh-CN" altLang="en-US" sz="2800" b="1" dirty="0" smtClean="0"/>
              <a:t>就称为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随机试验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简称试验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记作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E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        </a:t>
            </a:r>
          </a:p>
          <a:p>
            <a:pPr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143000" y="8382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a typeface="黑体" pitchFamily="2" charset="-122"/>
              </a:rPr>
              <a:t>4. </a:t>
            </a:r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对偶律</a:t>
            </a:r>
            <a:r>
              <a:rPr lang="en-US" altLang="zh-CN" sz="2800" b="1">
                <a:solidFill>
                  <a:schemeClr val="tx2"/>
                </a:solidFill>
                <a:ea typeface="黑体" pitchFamily="2" charset="-122"/>
              </a:rPr>
              <a:t>(De Morgan</a:t>
            </a:r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chemeClr val="tx2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178176" name="Object 0"/>
          <p:cNvGraphicFramePr>
            <a:graphicFrameLocks noChangeAspect="1"/>
          </p:cNvGraphicFramePr>
          <p:nvPr/>
        </p:nvGraphicFramePr>
        <p:xfrm>
          <a:off x="2057400" y="1447800"/>
          <a:ext cx="2546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3" imgW="952200" imgH="228600" progId="Equation.3">
                  <p:embed/>
                </p:oleObj>
              </mc:Choice>
              <mc:Fallback>
                <p:oleObj name="Equation" r:id="rId3" imgW="9522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25463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295400" y="2133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意义：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438400" y="2133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a typeface="黑体" pitchFamily="2" charset="-122"/>
              </a:rPr>
              <a:t>“</a:t>
            </a:r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，</a:t>
            </a:r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至少有一发生”的对立事件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514600" y="27432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是“</a:t>
            </a:r>
            <a:r>
              <a:rPr lang="en-US" altLang="zh-CN" sz="2800" b="1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r>
              <a:rPr lang="en-US" altLang="zh-CN" sz="2800" b="1" i="1" dirty="0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均不发生”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78177" name="Object 1"/>
          <p:cNvGraphicFramePr>
            <a:graphicFrameLocks noChangeAspect="1"/>
          </p:cNvGraphicFramePr>
          <p:nvPr/>
        </p:nvGraphicFramePr>
        <p:xfrm>
          <a:off x="1752600" y="3352800"/>
          <a:ext cx="28495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28495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295400" y="4114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意义：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362200" y="4191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a typeface="黑体" pitchFamily="2" charset="-122"/>
              </a:rPr>
              <a:t>“</a:t>
            </a:r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，</a:t>
            </a:r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均发生”的对立事件是“</a:t>
            </a:r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，</a:t>
            </a:r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438400" y="48768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至少有一个不发生”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3" grpId="0" autoUpdateAnimBg="0"/>
      <p:bldP spid="150534" grpId="0" autoUpdateAnimBg="0"/>
      <p:bldP spid="150536" grpId="0" autoUpdateAnimBg="0"/>
      <p:bldP spid="150537" grpId="0" autoUpdateAnimBg="0"/>
      <p:bldP spid="1505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990600" y="914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推广：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514600" y="762000"/>
          <a:ext cx="17716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3" imgW="799920" imgH="469800" progId="Equation.3">
                  <p:embed/>
                </p:oleObj>
              </mc:Choice>
              <mc:Fallback>
                <p:oleObj name="Equation" r:id="rId3" imgW="79992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17716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5004048" y="764704"/>
          <a:ext cx="17716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5" imgW="799920" imgH="469800" progId="Equation.3">
                  <p:embed/>
                </p:oleObj>
              </mc:Choice>
              <mc:Fallback>
                <p:oleObj name="Equation" r:id="rId5" imgW="7999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764704"/>
                        <a:ext cx="17716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11560" y="3429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7</a:t>
            </a:r>
            <a:r>
              <a:rPr lang="en-US" altLang="zh-CN" sz="2800" b="1" dirty="0" smtClean="0">
                <a:solidFill>
                  <a:schemeClr val="tx2"/>
                </a:solidFill>
                <a:ea typeface="黑体" pitchFamily="2" charset="-122"/>
              </a:rPr>
              <a:t>. </a:t>
            </a:r>
            <a:endParaRPr lang="en-US" altLang="zh-CN" sz="2800" b="1" dirty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373560" y="3429000"/>
          <a:ext cx="5613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7" imgW="2082600" imgH="203040" progId="Equation.3">
                  <p:embed/>
                </p:oleObj>
              </mc:Choice>
              <mc:Fallback>
                <p:oleObj name="Equation" r:id="rId7" imgW="20826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560" y="3429000"/>
                        <a:ext cx="56134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990600" y="41148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特别地，</a:t>
            </a:r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2667000" y="4143380"/>
          <a:ext cx="11985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9" imgW="444240" imgH="203040" progId="Equation.3">
                  <p:embed/>
                </p:oleObj>
              </mc:Choice>
              <mc:Fallback>
                <p:oleObj name="Equation" r:id="rId9" imgW="4442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43380"/>
                        <a:ext cx="119856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2819400" y="4737581"/>
          <a:ext cx="514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11" imgW="190440" imgH="190440" progId="Equation.3">
                  <p:embed/>
                </p:oleObj>
              </mc:Choice>
              <mc:Fallback>
                <p:oleObj name="Equation" r:id="rId11" imgW="19044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37581"/>
                        <a:ext cx="5143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131840" y="4124333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b="1" dirty="0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</a:t>
            </a:r>
            <a:endParaRPr kumimoji="0" lang="en-US" altLang="zh-CN" sz="2800" b="1" dirty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3923928" y="4143380"/>
          <a:ext cx="8207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13" imgW="304560" imgH="177480" progId="Equation.3">
                  <p:embed/>
                </p:oleObj>
              </mc:Choice>
              <mc:Fallback>
                <p:oleObj name="Equation" r:id="rId13" imgW="30456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143380"/>
                        <a:ext cx="82073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64" name="Picture 1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53000" y="4156080"/>
            <a:ext cx="1600200" cy="471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3059832" y="4714884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b="1" dirty="0" smtClean="0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 =</a:t>
            </a:r>
            <a:endParaRPr kumimoji="0" lang="en-US" altLang="zh-CN" sz="2800" b="1" dirty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3491880" y="4714884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b="1" dirty="0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</a:t>
            </a:r>
            <a:r>
              <a:rPr kumimoji="0" lang="zh-CN" altLang="en-US" sz="2800" b="1" dirty="0">
                <a:solidFill>
                  <a:schemeClr val="tx2"/>
                </a:solidFill>
                <a:ea typeface="黑体" pitchFamily="2" charset="-122"/>
                <a:sym typeface="Symbol" pitchFamily="18" charset="2"/>
              </a:rPr>
              <a:t>，</a:t>
            </a:r>
            <a:endParaRPr kumimoji="0" lang="zh-CN" altLang="en-US" sz="2800" b="1" dirty="0">
              <a:solidFill>
                <a:schemeClr val="tx2"/>
              </a:solidFill>
              <a:ea typeface="黑体" pitchFamily="2" charset="-122"/>
            </a:endParaRPr>
          </a:p>
        </p:txBody>
      </p:sp>
      <p:pic>
        <p:nvPicPr>
          <p:cNvPr id="151567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76800" y="4737581"/>
            <a:ext cx="1371600" cy="411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043608" y="1988840"/>
          <a:ext cx="4104456" cy="53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17" imgW="1562040" imgH="203040" progId="Equation.DSMT4">
                  <p:embed/>
                </p:oleObj>
              </mc:Choice>
              <mc:Fallback>
                <p:oleObj name="Equation" r:id="rId17" imgW="156204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4104456" cy="53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043607" y="2708920"/>
          <a:ext cx="4752529" cy="55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19" imgW="1841400" imgH="215640" progId="Equation.DSMT4">
                  <p:embed/>
                </p:oleObj>
              </mc:Choice>
              <mc:Fallback>
                <p:oleObj name="Equation" r:id="rId19" imgW="1841400" imgH="215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2708920"/>
                        <a:ext cx="4752529" cy="557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071538" y="5275279"/>
          <a:ext cx="36401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21" imgW="1422360" imgH="228600" progId="Equation.DSMT4">
                  <p:embed/>
                </p:oleObj>
              </mc:Choice>
              <mc:Fallback>
                <p:oleObj name="Equation" r:id="rId21" imgW="142236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275279"/>
                        <a:ext cx="36401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071538" y="5884863"/>
          <a:ext cx="1785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23" imgW="698400" imgH="228600" progId="Equation.DSMT4">
                  <p:embed/>
                </p:oleObj>
              </mc:Choice>
              <mc:Fallback>
                <p:oleObj name="Equation" r:id="rId23" imgW="6984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884863"/>
                        <a:ext cx="17859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  <p:bldP spid="151559" grpId="0" autoUpdateAnimBg="0"/>
      <p:bldP spid="151562" grpId="0" autoUpdateAnimBg="0"/>
      <p:bldP spid="151565" grpId="0" autoUpdateAnimBg="0"/>
      <p:bldP spid="1515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33129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dirty="0"/>
          </a:p>
        </p:txBody>
      </p:sp>
      <p:pic>
        <p:nvPicPr>
          <p:cNvPr id="4" name="图片 3" descr="2015-03-11_09292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363" y="548680"/>
            <a:ext cx="8826125" cy="237626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251520" y="2318544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2627784" y="2174528"/>
            <a:ext cx="3168352" cy="720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156176" y="2030512"/>
            <a:ext cx="2664296" cy="720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755576" y="2822600"/>
            <a:ext cx="3024336" cy="720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4139952" y="2678584"/>
            <a:ext cx="30243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11095"/>
              </p:ext>
            </p:extLst>
          </p:nvPr>
        </p:nvGraphicFramePr>
        <p:xfrm>
          <a:off x="-32" y="2202949"/>
          <a:ext cx="357190" cy="33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Equation" r:id="rId4" imgW="215640" imgH="203040" progId="Equation.DSMT4">
                  <p:embed/>
                </p:oleObj>
              </mc:Choice>
              <mc:Fallback>
                <p:oleObj name="Equation" r:id="rId4" imgW="2156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" y="2202949"/>
                        <a:ext cx="357190" cy="33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43350"/>
              </p:ext>
            </p:extLst>
          </p:nvPr>
        </p:nvGraphicFramePr>
        <p:xfrm>
          <a:off x="2346325" y="2038499"/>
          <a:ext cx="379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038499"/>
                        <a:ext cx="379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333598"/>
              </p:ext>
            </p:extLst>
          </p:nvPr>
        </p:nvGraphicFramePr>
        <p:xfrm>
          <a:off x="5919788" y="1844824"/>
          <a:ext cx="377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Equation" r:id="rId8" imgW="228600" imgH="203040" progId="Equation.DSMT4">
                  <p:embed/>
                </p:oleObj>
              </mc:Choice>
              <mc:Fallback>
                <p:oleObj name="Equation" r:id="rId8" imgW="2286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1844824"/>
                        <a:ext cx="3778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09136"/>
              </p:ext>
            </p:extLst>
          </p:nvPr>
        </p:nvGraphicFramePr>
        <p:xfrm>
          <a:off x="419100" y="2702074"/>
          <a:ext cx="377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Equation" r:id="rId10" imgW="228600" imgH="203040" progId="Equation.DSMT4">
                  <p:embed/>
                </p:oleObj>
              </mc:Choice>
              <mc:Fallback>
                <p:oleObj name="Equation" r:id="rId10" imgW="2286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702074"/>
                        <a:ext cx="3778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79672"/>
              </p:ext>
            </p:extLst>
          </p:nvPr>
        </p:nvGraphicFramePr>
        <p:xfrm>
          <a:off x="3775075" y="2538562"/>
          <a:ext cx="379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4" name="Equation" r:id="rId12" imgW="228600" imgH="203040" progId="Equation.DSMT4">
                  <p:embed/>
                </p:oleObj>
              </mc:Choice>
              <mc:Fallback>
                <p:oleObj name="Equation" r:id="rId12" imgW="228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2538562"/>
                        <a:ext cx="379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7" name="Picture 7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5" y="3140968"/>
            <a:ext cx="1894419" cy="56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8" name="Picture 7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32" y="3140968"/>
            <a:ext cx="2549998" cy="52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9" name="Picture 7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4752528" cy="59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5" name="Picture 8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6588733" cy="61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7" name="Picture 9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5013176"/>
            <a:ext cx="3528391" cy="63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8" name="Picture 9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5722838"/>
            <a:ext cx="2016224" cy="62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9" name="Picture 9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733256"/>
            <a:ext cx="2304256" cy="61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53498"/>
              </p:ext>
            </p:extLst>
          </p:nvPr>
        </p:nvGraphicFramePr>
        <p:xfrm>
          <a:off x="827088" y="980728"/>
          <a:ext cx="7416800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3" imgW="3403600" imgH="927100" progId="Equation.DSMT4">
                  <p:embed/>
                </p:oleObj>
              </mc:Choice>
              <mc:Fallback>
                <p:oleObj name="Equation" r:id="rId3" imgW="34036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0728"/>
                        <a:ext cx="7416800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27584" y="3265820"/>
                <a:ext cx="17908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/>
                          <a:ea typeface="+mn-ea"/>
                        </a:rPr>
                        <m:t>应选</m:t>
                      </m:r>
                      <m:r>
                        <a:rPr lang="zh-CN" altLang="en-US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  <a:ea typeface="+mn-ea"/>
                        </a:rPr>
                        <m:t>𝐴</m:t>
                      </m:r>
                      <m:r>
                        <a:rPr lang="zh-CN" altLang="en-US">
                          <a:latin typeface="Cambria Math"/>
                          <a:ea typeface="+mn-ea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+mn-ea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65820"/>
                <a:ext cx="179087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18459" y="3265820"/>
                <a:ext cx="20974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r>
                        <a:rPr lang="zh-CN" altLang="en-US" i="0">
                          <a:latin typeface="Cambria Math"/>
                        </a:rPr>
                        <m:t>∪</m:t>
                      </m:r>
                      <m:r>
                        <a:rPr lang="zh-CN" altLang="en-US" i="1">
                          <a:latin typeface="Cambria Math"/>
                        </a:rPr>
                        <m:t>𝐵</m:t>
                      </m:r>
                      <m:r>
                        <a:rPr lang="zh-CN" altLang="en-US" i="0">
                          <a:latin typeface="Cambria Math"/>
                        </a:rPr>
                        <m:t>)−</m:t>
                      </m:r>
                      <m:r>
                        <a:rPr lang="zh-CN" altLang="en-US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59" y="3265820"/>
                <a:ext cx="209743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88475" y="3265820"/>
                <a:ext cx="20437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/>
                        </a:rPr>
                        <m:t>=(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r>
                        <a:rPr lang="zh-CN" altLang="en-US">
                          <a:latin typeface="Cambria Math"/>
                        </a:rPr>
                        <m:t>∪</m:t>
                      </m:r>
                      <m:r>
                        <a:rPr lang="zh-CN" altLang="en-US" i="1">
                          <a:latin typeface="Cambria Math"/>
                        </a:rPr>
                        <m:t>𝐵</m:t>
                      </m:r>
                      <m:r>
                        <a:rPr lang="zh-CN" altLang="en-US">
                          <a:latin typeface="Cambria Math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75" y="3265820"/>
                <a:ext cx="204376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98664" y="4129916"/>
                <a:ext cx="19812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zh-CN" altLang="en-US">
                          <a:latin typeface="Cambria Math"/>
                        </a:rPr>
                        <m:t>∪</m:t>
                      </m:r>
                      <m:r>
                        <a:rPr lang="zh-CN" altLang="en-US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64" y="4129916"/>
                <a:ext cx="19812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05701" y="4129916"/>
                <a:ext cx="2666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zh-CN" altLang="en-US">
                          <a:latin typeface="Cambria Math"/>
                        </a:rPr>
                        <m:t>∪∅=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01" y="4129916"/>
                <a:ext cx="266649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279953" y="4129916"/>
                <a:ext cx="15324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r>
                        <a:rPr lang="zh-CN" altLang="en-US">
                          <a:latin typeface="Cambria Math"/>
                        </a:rPr>
                        <m:t>−</m:t>
                      </m:r>
                      <m:r>
                        <a:rPr lang="zh-CN" altLang="en-US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953" y="4129916"/>
                <a:ext cx="153240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238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3568" y="62068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随机试验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① 将一枚硬币连续抛三次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zh-CN" altLang="en-US" sz="2800" b="1" dirty="0" smtClean="0">
                <a:latin typeface="+mn-ea"/>
              </a:rPr>
              <a:t>观察“币值”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>
                <a:latin typeface="+mn-ea"/>
              </a:rPr>
              <a:t>正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面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朝上的次数</a:t>
            </a:r>
            <a:r>
              <a:rPr lang="en-US" altLang="zh-CN" sz="2800" b="1" dirty="0" smtClean="0">
                <a:latin typeface="+mn-ea"/>
              </a:rPr>
              <a:t>;   </a:t>
            </a:r>
          </a:p>
          <a:p>
            <a:pPr>
              <a:buNone/>
            </a:pPr>
            <a:r>
              <a:rPr lang="en-US" altLang="zh-CN" sz="2800" b="1" dirty="0" smtClean="0">
                <a:latin typeface="+mn-ea"/>
              </a:rPr>
              <a:t>             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ea"/>
              </a:rPr>
              <a:t>{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0, 1, 2, 3}</a:t>
            </a: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② 掷一颗骰子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观察其出现的点数</a:t>
            </a:r>
            <a:r>
              <a:rPr lang="en-US" altLang="zh-CN" sz="2800" b="1" dirty="0" smtClean="0">
                <a:latin typeface="+mn-ea"/>
              </a:rPr>
              <a:t>;</a:t>
            </a:r>
          </a:p>
          <a:p>
            <a:pPr>
              <a:buNone/>
            </a:pPr>
            <a:r>
              <a:rPr lang="en-US" altLang="zh-CN" sz="2800" b="1" dirty="0" smtClean="0"/>
              <a:t>                        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{1, 2, 3, 4, 5, 6}</a:t>
            </a: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③ 记录某城市</a:t>
            </a:r>
            <a:r>
              <a:rPr lang="en-US" altLang="zh-CN" sz="2800" b="1" dirty="0" smtClean="0"/>
              <a:t>120</a:t>
            </a:r>
            <a:r>
              <a:rPr lang="zh-CN" altLang="en-US" sz="2800" b="1" dirty="0" smtClean="0"/>
              <a:t>电话台一昼夜内接到的呼叫次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数</a:t>
            </a:r>
            <a:r>
              <a:rPr lang="en-US" altLang="zh-CN" sz="2800" b="1" dirty="0" smtClean="0"/>
              <a:t>;</a:t>
            </a:r>
          </a:p>
          <a:p>
            <a:pPr>
              <a:buNone/>
            </a:pPr>
            <a:r>
              <a:rPr lang="en-US" altLang="zh-CN" sz="2800" b="1" dirty="0" smtClean="0"/>
              <a:t>                    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{0, 1, 2, 3, …, 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…}</a:t>
            </a: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④ 观察某个地区一月份的平均气温</a:t>
            </a:r>
            <a:r>
              <a:rPr lang="en-US" altLang="zh-CN" sz="2800" b="1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zh-CN" sz="2800" b="1" dirty="0" smtClean="0">
                <a:latin typeface="+mn-ea"/>
              </a:rPr>
              <a:t>             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800" b="1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sym typeface="Symbol"/>
              </a:rPr>
              <a:t></a:t>
            </a:r>
            <a:r>
              <a:rPr lang="en-US" altLang="zh-CN" sz="2800" b="1" i="1" dirty="0" smtClean="0">
                <a:solidFill>
                  <a:schemeClr val="accent2"/>
                </a:solidFill>
                <a:sym typeface="Symbol"/>
              </a:rPr>
              <a:t> t </a:t>
            </a:r>
            <a:r>
              <a:rPr lang="en-US" altLang="zh-CN" sz="2800" b="1" dirty="0" smtClean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altLang="zh-CN" sz="2800" b="1" i="1" dirty="0" smtClean="0">
                <a:solidFill>
                  <a:schemeClr val="accent2"/>
                </a:solidFill>
                <a:sym typeface="Symbol"/>
              </a:rPr>
              <a:t>T</a:t>
            </a:r>
            <a:r>
              <a:rPr lang="en-US" altLang="zh-CN" sz="2800" b="1" baseline="-25000" dirty="0" smtClean="0">
                <a:solidFill>
                  <a:schemeClr val="accent2"/>
                </a:solidFill>
                <a:sym typeface="Symbol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sym typeface="Symbol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latin typeface="+mn-ea"/>
              </a:rPr>
              <a:t>           </a:t>
            </a:r>
          </a:p>
          <a:p>
            <a:pPr>
              <a:buNone/>
            </a:pPr>
            <a:r>
              <a:rPr lang="en-US" altLang="zh-CN" sz="2800" b="1" dirty="0" smtClean="0">
                <a:latin typeface="+mn-ea"/>
              </a:rPr>
              <a:t>           </a:t>
            </a:r>
          </a:p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3568" y="62068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我们把随机试验的每一种可能的结果或这些结果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的任何集合称为一个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随机事件</a:t>
            </a:r>
            <a:r>
              <a:rPr lang="en-US" altLang="zh-CN" sz="2800" b="1" dirty="0" smtClean="0"/>
              <a:t>.</a:t>
            </a: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① “三次币值全朝上”；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② “出现偶数点”；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   “出现点数</a:t>
            </a:r>
            <a:r>
              <a:rPr lang="en-US" altLang="zh-CN" sz="2800" b="1" dirty="0" smtClean="0">
                <a:latin typeface="+mn-ea"/>
              </a:rPr>
              <a:t>7</a:t>
            </a:r>
            <a:r>
              <a:rPr lang="zh-CN" altLang="en-US" sz="2800" b="1" dirty="0" smtClean="0">
                <a:latin typeface="+mn-ea"/>
              </a:rPr>
              <a:t>”</a:t>
            </a:r>
            <a:r>
              <a:rPr lang="en-US" altLang="zh-CN" sz="2800" b="1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③ “呼叫次数超过</a:t>
            </a:r>
            <a:r>
              <a:rPr lang="en-US" altLang="zh-CN" sz="2800" b="1" dirty="0" smtClean="0">
                <a:latin typeface="+mn-ea"/>
              </a:rPr>
              <a:t>10</a:t>
            </a:r>
            <a:r>
              <a:rPr lang="zh-CN" altLang="en-US" sz="2800" b="1" dirty="0" smtClean="0">
                <a:latin typeface="+mn-ea"/>
              </a:rPr>
              <a:t>次”；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④ “平均气温不低于</a:t>
            </a:r>
            <a:r>
              <a:rPr lang="en-US" altLang="zh-CN" sz="2800" b="1" dirty="0" smtClean="0">
                <a:sym typeface="Symbol"/>
              </a:rPr>
              <a:t>273</a:t>
            </a:r>
            <a:r>
              <a:rPr lang="zh-CN" altLang="en-US" sz="2800" b="1" dirty="0" smtClean="0">
                <a:sym typeface="Symbol"/>
              </a:rPr>
              <a:t>℃</a:t>
            </a:r>
            <a:r>
              <a:rPr lang="zh-CN" altLang="en-US" sz="2800" b="1" dirty="0" smtClean="0">
                <a:latin typeface="+mn-ea"/>
              </a:rPr>
              <a:t>”；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en-US" altLang="zh-CN" sz="2800" b="1" dirty="0" smtClean="0">
                <a:latin typeface="+mn-ea"/>
              </a:rPr>
              <a:t>              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143504" y="4714884"/>
          <a:ext cx="1872208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9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714884"/>
                        <a:ext cx="1872208" cy="46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215074" y="3214686"/>
          <a:ext cx="2138784" cy="45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0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214686"/>
                        <a:ext cx="2138784" cy="450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076056" y="2204863"/>
          <a:ext cx="576064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name="Equation" r:id="rId7" imgW="228600" imgH="203040" progId="Equation.DSMT4">
                  <p:embed/>
                </p:oleObj>
              </mc:Choice>
              <mc:Fallback>
                <p:oleObj name="Equation" r:id="rId7" imgW="228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204863"/>
                        <a:ext cx="576064" cy="512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788024" y="2708920"/>
          <a:ext cx="1224136" cy="50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708920"/>
                        <a:ext cx="1224136" cy="502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110163" y="3776668"/>
          <a:ext cx="2165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3" name="Equation" r:id="rId11" imgW="863280" imgH="203040" progId="Equation.DSMT4">
                  <p:embed/>
                </p:oleObj>
              </mc:Choice>
              <mc:Fallback>
                <p:oleObj name="Equation" r:id="rId11" imgW="8632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776668"/>
                        <a:ext cx="2165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411760" y="4736374"/>
          <a:ext cx="1944216" cy="47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Equation" r:id="rId13" imgW="825480" imgH="203040" progId="Equation.DSMT4">
                  <p:embed/>
                </p:oleObj>
              </mc:Choice>
              <mc:Fallback>
                <p:oleObj name="Equation" r:id="rId13" imgW="8254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36374"/>
                        <a:ext cx="1944216" cy="478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4853192" y="3214686"/>
          <a:ext cx="576064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Equation" r:id="rId15" imgW="228600" imgH="203040" progId="Equation.DSMT4">
                  <p:embed/>
                </p:oleObj>
              </mc:Choice>
              <mc:Fallback>
                <p:oleObj name="Equation" r:id="rId15" imgW="2286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192" y="3214686"/>
                        <a:ext cx="576064" cy="512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20688"/>
            <a:ext cx="7772400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样本空间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buFontTx/>
              <a:buNone/>
              <a:defRPr/>
            </a:pPr>
            <a:r>
              <a:rPr lang="zh-CN" altLang="en-US" sz="2800" b="1" dirty="0" smtClean="0"/>
              <a:t>随机试验 </a:t>
            </a:r>
            <a:r>
              <a:rPr lang="en-US" altLang="zh-CN" sz="2800" b="1" i="1" dirty="0" smtClean="0"/>
              <a:t>E </a:t>
            </a:r>
            <a:r>
              <a:rPr lang="zh-CN" altLang="en-US" sz="2800" b="1" dirty="0" smtClean="0"/>
              <a:t>的所有可能结果组成的集合称为 </a:t>
            </a:r>
            <a:r>
              <a:rPr lang="en-US" altLang="zh-CN" sz="2800" b="1" i="1" dirty="0" smtClean="0"/>
              <a:t>E </a:t>
            </a:r>
          </a:p>
          <a:p>
            <a:pPr>
              <a:buFontTx/>
              <a:buNone/>
              <a:defRPr/>
            </a:pP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样本空间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记为 </a:t>
            </a:r>
            <a:r>
              <a:rPr lang="zh-CN" altLang="en-US" sz="2800" b="1" dirty="0" smtClean="0">
                <a:sym typeface="Symbol"/>
              </a:rPr>
              <a:t></a:t>
            </a:r>
            <a:r>
              <a:rPr lang="zh-CN" altLang="en-US" sz="2800" b="1" i="1" dirty="0" smtClean="0"/>
              <a:t> </a:t>
            </a:r>
            <a:r>
              <a:rPr lang="en-US" altLang="zh-CN" sz="2800" b="1" dirty="0" smtClean="0"/>
              <a:t>.</a:t>
            </a:r>
          </a:p>
          <a:p>
            <a:pPr>
              <a:buFontTx/>
              <a:buNone/>
              <a:defRPr/>
            </a:pPr>
            <a:endParaRPr lang="en-US" altLang="zh-CN" sz="1000" b="1" dirty="0" smtClean="0"/>
          </a:p>
          <a:p>
            <a:pPr>
              <a:buFontTx/>
              <a:buNone/>
              <a:defRPr/>
            </a:pPr>
            <a:r>
              <a:rPr lang="zh-CN" altLang="en-US" sz="2800" b="1" dirty="0" smtClean="0"/>
              <a:t>样本空间的元素 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即试验</a:t>
            </a:r>
            <a:r>
              <a:rPr lang="en-US" altLang="zh-CN" sz="2800" b="1" i="1" dirty="0" smtClean="0"/>
              <a:t>E </a:t>
            </a:r>
            <a:r>
              <a:rPr lang="zh-CN" altLang="en-US" sz="2800" b="1" dirty="0" smtClean="0"/>
              <a:t>的每一个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最简单的不</a:t>
            </a:r>
            <a:endParaRPr lang="en-US" altLang="zh-CN" sz="2800" b="1" dirty="0" smtClean="0"/>
          </a:p>
          <a:p>
            <a:pPr>
              <a:buFontTx/>
              <a:buNone/>
              <a:defRPr/>
            </a:pPr>
            <a:r>
              <a:rPr lang="zh-CN" altLang="en-US" sz="2800" b="1" dirty="0" smtClean="0"/>
              <a:t>能再分解的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可能结果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称为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样本点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记作</a:t>
            </a:r>
            <a:r>
              <a:rPr lang="zh-CN" altLang="en-US" sz="2800" b="1" dirty="0" smtClean="0">
                <a:sym typeface="Symbol"/>
              </a:rPr>
              <a:t></a:t>
            </a:r>
            <a:r>
              <a:rPr lang="zh-CN" altLang="en-US" sz="2800" b="1" dirty="0" smtClean="0">
                <a:sym typeface="Euclid Symbol" pitchFamily="18" charset="2"/>
              </a:rPr>
              <a:t>或</a:t>
            </a:r>
            <a:r>
              <a:rPr lang="en-US" altLang="zh-CN" sz="2800" b="1" dirty="0" smtClean="0">
                <a:sym typeface="Euclid Symbol" pitchFamily="18" charset="2"/>
              </a:rPr>
              <a:t>e.</a:t>
            </a:r>
          </a:p>
          <a:p>
            <a:pPr>
              <a:buFontTx/>
              <a:buNone/>
              <a:defRPr/>
            </a:pPr>
            <a:endParaRPr lang="en-US" altLang="zh-CN" sz="1000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样本空间的元素是由试验目的确定的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.</a:t>
            </a:r>
          </a:p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将一枚硬币连续抛三次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观察所有可能结果</a:t>
            </a:r>
            <a:r>
              <a:rPr lang="en-US" altLang="zh-CN" sz="2800" b="1" dirty="0" smtClean="0">
                <a:latin typeface="+mn-ea"/>
              </a:rPr>
              <a:t>.</a:t>
            </a:r>
          </a:p>
          <a:p>
            <a:pPr>
              <a:buFontTx/>
              <a:buNone/>
              <a:defRPr/>
            </a:pPr>
            <a:r>
              <a:rPr lang="zh-CN" altLang="en-US" sz="2800" b="1" dirty="0" smtClean="0">
                <a:ea typeface="黑体" pitchFamily="49" charset="-122"/>
                <a:sym typeface="Symbol"/>
              </a:rPr>
              <a:t> </a:t>
            </a:r>
            <a:r>
              <a:rPr lang="en-US" altLang="zh-CN" sz="2800" b="1" dirty="0" smtClean="0">
                <a:ea typeface="黑体" pitchFamily="49" charset="-122"/>
                <a:sym typeface="Symbol"/>
              </a:rPr>
              <a:t>= {(H,H,H), (H,H,T), (H,T,H), (H,T,T), </a:t>
            </a:r>
          </a:p>
          <a:p>
            <a:pPr>
              <a:buFontTx/>
              <a:buNone/>
              <a:defRPr/>
            </a:pPr>
            <a:r>
              <a:rPr lang="en-US" altLang="zh-CN" sz="2800" b="1" dirty="0" smtClean="0">
                <a:ea typeface="黑体" pitchFamily="49" charset="-122"/>
                <a:sym typeface="Symbol"/>
              </a:rPr>
              <a:t>(T,H,H,), (T,H,T), (T,T,H), (T,T,T)}. H=“</a:t>
            </a:r>
            <a:r>
              <a:rPr lang="zh-CN" altLang="en-US" sz="2800" b="1" dirty="0" smtClean="0">
                <a:latin typeface="+mn-ea"/>
                <a:sym typeface="Symbol"/>
              </a:rPr>
              <a:t>币值</a:t>
            </a:r>
            <a:r>
              <a:rPr lang="en-US" altLang="zh-CN" sz="2800" b="1" dirty="0" smtClean="0">
                <a:ea typeface="黑体" pitchFamily="49" charset="-122"/>
                <a:sym typeface="Symbol"/>
              </a:rPr>
              <a:t>”,</a:t>
            </a:r>
          </a:p>
          <a:p>
            <a:pPr>
              <a:buFontTx/>
              <a:buNone/>
              <a:defRPr/>
            </a:pPr>
            <a:r>
              <a:rPr lang="en-US" altLang="zh-CN" sz="2800" b="1" dirty="0" smtClean="0">
                <a:ea typeface="黑体" pitchFamily="49" charset="-122"/>
                <a:sym typeface="Symbol"/>
              </a:rPr>
              <a:t>T=“</a:t>
            </a:r>
            <a:r>
              <a:rPr lang="zh-CN" altLang="en-US" sz="2800" b="1" dirty="0" smtClean="0">
                <a:latin typeface="+mn-ea"/>
                <a:sym typeface="Symbol"/>
              </a:rPr>
              <a:t>国徽</a:t>
            </a:r>
            <a:r>
              <a:rPr lang="en-US" altLang="zh-CN" sz="2800" b="1" dirty="0" smtClean="0">
                <a:ea typeface="黑体" pitchFamily="49" charset="-122"/>
                <a:sym typeface="Symbol"/>
              </a:rPr>
              <a:t>”.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2699791" y="5733256"/>
          <a:ext cx="3744417" cy="485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3" imgW="1663560" imgH="215640" progId="Equation.DSMT4">
                  <p:embed/>
                </p:oleObj>
              </mc:Choice>
              <mc:Fallback>
                <p:oleObj name="Equation" r:id="rId3" imgW="166356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1" y="5733256"/>
                        <a:ext cx="3744417" cy="485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随机事件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/>
              <a:t>随机试验 </a:t>
            </a:r>
            <a:r>
              <a:rPr lang="en-US" altLang="zh-CN" sz="2800" b="1" i="1" dirty="0" smtClean="0"/>
              <a:t>E </a:t>
            </a:r>
            <a:r>
              <a:rPr lang="zh-CN" altLang="en-US" sz="2800" b="1" dirty="0" smtClean="0"/>
              <a:t>的样本空间 </a:t>
            </a:r>
            <a:r>
              <a:rPr lang="zh-CN" altLang="en-US" sz="2800" b="1" dirty="0" smtClean="0">
                <a:sym typeface="Symbol" pitchFamily="18" charset="2"/>
              </a:rPr>
              <a:t></a:t>
            </a:r>
            <a:r>
              <a:rPr lang="zh-CN" altLang="en-US" sz="2800" b="1" dirty="0" smtClean="0"/>
              <a:t>的子集</a:t>
            </a:r>
            <a:endParaRPr lang="en-US" altLang="zh-CN" sz="2800" b="1" dirty="0" smtClean="0"/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 smtClean="0"/>
              <a:t>称为 </a:t>
            </a:r>
            <a:r>
              <a:rPr lang="en-US" altLang="zh-CN" sz="2800" b="1" i="1" dirty="0" smtClean="0"/>
              <a:t>E 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随机事件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简称事件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由一个样本点组成</a:t>
            </a:r>
            <a:endParaRPr lang="en-US" altLang="zh-CN" sz="2800" b="1" dirty="0" smtClean="0"/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 smtClean="0"/>
              <a:t>的单点集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称为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基本事件</a:t>
            </a:r>
            <a:r>
              <a:rPr lang="en-US" altLang="zh-CN" sz="2800" b="1" dirty="0" smtClean="0"/>
              <a:t>.</a:t>
            </a:r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任何一个事件都是由若干个基本事件组成的</a:t>
            </a:r>
            <a:r>
              <a:rPr lang="en-US" altLang="zh-CN" sz="2800" b="1" dirty="0" smtClean="0"/>
              <a:t>.</a:t>
            </a:r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 smtClean="0"/>
              <a:t>当且仅当事件</a:t>
            </a:r>
            <a:r>
              <a:rPr lang="en-US" altLang="zh-CN" sz="2800" b="1" i="1" dirty="0" smtClean="0"/>
              <a:t>A</a:t>
            </a:r>
            <a:r>
              <a:rPr lang="zh-CN" altLang="en-US" sz="2800" b="1" dirty="0" smtClean="0"/>
              <a:t>所包含的一个基本事件发生时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称</a:t>
            </a:r>
            <a:endParaRPr lang="en-US" altLang="zh-CN" sz="2800" b="1" dirty="0" smtClean="0"/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事件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发生</a:t>
            </a:r>
            <a:r>
              <a:rPr lang="en-US" altLang="zh-CN" sz="2800" b="1" dirty="0" smtClean="0"/>
              <a:t>.</a:t>
            </a:r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54B29"/>
                </a:solidFill>
                <a:ea typeface="黑体" pitchFamily="49" charset="-122"/>
              </a:rPr>
              <a:t>必然事件</a:t>
            </a:r>
            <a:r>
              <a:rPr lang="zh-CN" altLang="en-US" sz="2800" b="1" dirty="0" smtClean="0"/>
              <a:t>   随机试验中必然会出现的结果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即</a:t>
            </a:r>
            <a:r>
              <a:rPr lang="zh-CN" altLang="en-US" sz="2800" b="1" dirty="0" smtClean="0">
                <a:sym typeface="Symbol" pitchFamily="18" charset="2"/>
              </a:rPr>
              <a:t></a:t>
            </a:r>
            <a:r>
              <a:rPr lang="en-US" altLang="zh-CN" sz="2800" b="1" dirty="0" smtClean="0"/>
              <a:t>.</a:t>
            </a:r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54B29"/>
                </a:solidFill>
                <a:ea typeface="黑体" pitchFamily="49" charset="-122"/>
              </a:rPr>
              <a:t>不可能事件</a:t>
            </a:r>
            <a:r>
              <a:rPr lang="zh-CN" altLang="en-US" sz="2800" b="1" dirty="0" smtClean="0"/>
              <a:t>   随机试验中不可能出现的结果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记作</a:t>
            </a:r>
            <a:endParaRPr lang="en-US" altLang="zh-CN" sz="2800" b="1" dirty="0" smtClean="0"/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r>
              <a:rPr lang="zh-CN" altLang="zh-CN" sz="2800" b="1" dirty="0" smtClean="0">
                <a:sym typeface="Symbol" pitchFamily="18" charset="2"/>
              </a:rPr>
              <a:t></a:t>
            </a:r>
            <a:r>
              <a:rPr lang="en-US" altLang="zh-CN" sz="2800" b="1" dirty="0" smtClean="0"/>
              <a:t>.</a:t>
            </a:r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endParaRPr lang="en-US" altLang="zh-CN" sz="2800" b="1" dirty="0" smtClean="0"/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endParaRPr lang="en-US" altLang="zh-CN" sz="28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事件间的关系和事件的运算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7750" y="1700213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样本点</a:t>
            </a:r>
            <a:r>
              <a:rPr lang="en-US" altLang="zh-CN" dirty="0" smtClean="0">
                <a:solidFill>
                  <a:srgbClr val="002060"/>
                </a:solidFill>
                <a:sym typeface="Symbol"/>
              </a:rPr>
              <a:t>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=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基本事件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7750" y="2419350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样本空间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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</a:rPr>
              <a:t> {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全体样本点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52750" y="299561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必然事件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7750" y="3571875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随机事件是由具有某些特征的基本事件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3304" y="4219575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所组成，所以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71550" y="4868863"/>
            <a:ext cx="670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随机事件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样本空间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的一个子集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.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4537075" cy="1143000"/>
          </a:xfrm>
        </p:spPr>
        <p:txBody>
          <a:bodyPr/>
          <a:lstStyle/>
          <a:p>
            <a:pPr algn="just" eaLnBrk="1" hangingPunct="1"/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 (1)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事件间的关系</a:t>
            </a:r>
          </a:p>
        </p:txBody>
      </p:sp>
      <p:graphicFrame>
        <p:nvGraphicFramePr>
          <p:cNvPr id="146435" name="Group 3"/>
          <p:cNvGraphicFramePr>
            <a:graphicFrameLocks noGrp="1"/>
          </p:cNvGraphicFramePr>
          <p:nvPr/>
        </p:nvGraphicFramePr>
        <p:xfrm>
          <a:off x="762000" y="1371600"/>
          <a:ext cx="7391400" cy="4851400"/>
        </p:xfrm>
        <a:graphic>
          <a:graphicData uri="http://schemas.openxmlformats.org/drawingml/2006/table">
            <a:tbl>
              <a:tblPr/>
              <a:tblGrid>
                <a:gridCol w="1066800"/>
                <a:gridCol w="1524000"/>
                <a:gridCol w="1844675"/>
                <a:gridCol w="1584325"/>
                <a:gridCol w="13716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关系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概率论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集合论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Venn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81" name="Text Box 49"/>
          <p:cNvSpPr txBox="1">
            <a:spLocks noChangeArrowheads="1"/>
          </p:cNvSpPr>
          <p:nvPr/>
        </p:nvSpPr>
        <p:spPr bwMode="auto">
          <a:xfrm>
            <a:off x="838200" y="243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ea typeface="黑体" pitchFamily="49" charset="-122"/>
              </a:rPr>
              <a:t>包含</a:t>
            </a:r>
          </a:p>
        </p:txBody>
      </p:sp>
      <p:graphicFrame>
        <p:nvGraphicFramePr>
          <p:cNvPr id="146482" name="Object 50"/>
          <p:cNvGraphicFramePr>
            <a:graphicFrameLocks noChangeAspect="1"/>
          </p:cNvGraphicFramePr>
          <p:nvPr/>
        </p:nvGraphicFramePr>
        <p:xfrm>
          <a:off x="2057400" y="2438400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0" name="Equation" r:id="rId4" imgW="419040" imgH="152280" progId="Equation.3">
                  <p:embed/>
                </p:oleObj>
              </mc:Choice>
              <mc:Fallback>
                <p:oleObj name="Equation" r:id="rId4" imgW="419040" imgH="152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1047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83" name="Text Box 51"/>
          <p:cNvSpPr txBox="1">
            <a:spLocks noChangeArrowheads="1"/>
          </p:cNvSpPr>
          <p:nvPr/>
        </p:nvSpPr>
        <p:spPr bwMode="auto">
          <a:xfrm>
            <a:off x="3505200" y="2209800"/>
            <a:ext cx="152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发生则</a:t>
            </a: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必然发生</a:t>
            </a:r>
          </a:p>
        </p:txBody>
      </p:sp>
      <p:sp>
        <p:nvSpPr>
          <p:cNvPr id="146484" name="Text Box 52"/>
          <p:cNvSpPr txBox="1">
            <a:spLocks noChangeArrowheads="1"/>
          </p:cNvSpPr>
          <p:nvPr/>
        </p:nvSpPr>
        <p:spPr bwMode="auto">
          <a:xfrm>
            <a:off x="5253038" y="2209800"/>
            <a:ext cx="12636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是</a:t>
            </a: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的子集</a:t>
            </a:r>
          </a:p>
        </p:txBody>
      </p:sp>
      <p:sp>
        <p:nvSpPr>
          <p:cNvPr id="146485" name="Text Box 53"/>
          <p:cNvSpPr txBox="1">
            <a:spLocks noChangeArrowheads="1"/>
          </p:cNvSpPr>
          <p:nvPr/>
        </p:nvSpPr>
        <p:spPr bwMode="auto">
          <a:xfrm>
            <a:off x="8382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相等</a:t>
            </a:r>
            <a:endParaRPr kumimoji="0" lang="zh-CN" altLang="en-US" sz="2400" dirty="0">
              <a:solidFill>
                <a:schemeClr val="tx2"/>
              </a:solidFill>
              <a:ea typeface="黑体" pitchFamily="49" charset="-122"/>
            </a:endParaRPr>
          </a:p>
        </p:txBody>
      </p:sp>
      <p:graphicFrame>
        <p:nvGraphicFramePr>
          <p:cNvPr id="146486" name="Object 54"/>
          <p:cNvGraphicFramePr>
            <a:graphicFrameLocks noChangeAspect="1"/>
          </p:cNvGraphicFramePr>
          <p:nvPr/>
        </p:nvGraphicFramePr>
        <p:xfrm>
          <a:off x="2089150" y="3276600"/>
          <a:ext cx="984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1" name="Equation" r:id="rId6" imgW="393480" imgH="152280" progId="Equation.3">
                  <p:embed/>
                </p:oleObj>
              </mc:Choice>
              <mc:Fallback>
                <p:oleObj name="Equation" r:id="rId6" imgW="393480" imgH="1522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276600"/>
                        <a:ext cx="984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89" name="Text Box 57"/>
          <p:cNvSpPr txBox="1">
            <a:spLocks noChangeArrowheads="1"/>
          </p:cNvSpPr>
          <p:nvPr/>
        </p:nvSpPr>
        <p:spPr bwMode="auto">
          <a:xfrm>
            <a:off x="5148263" y="3182938"/>
            <a:ext cx="167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与</a:t>
            </a: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相等</a:t>
            </a:r>
          </a:p>
        </p:txBody>
      </p:sp>
      <p:sp>
        <p:nvSpPr>
          <p:cNvPr id="146490" name="Text Box 58"/>
          <p:cNvSpPr txBox="1">
            <a:spLocks noChangeArrowheads="1"/>
          </p:cNvSpPr>
          <p:nvPr/>
        </p:nvSpPr>
        <p:spPr bwMode="auto">
          <a:xfrm>
            <a:off x="755650" y="3810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>
                <a:solidFill>
                  <a:schemeClr val="tx2"/>
                </a:solidFill>
                <a:ea typeface="黑体" pitchFamily="49" charset="-122"/>
              </a:rPr>
              <a:t>互斥</a:t>
            </a:r>
          </a:p>
        </p:txBody>
      </p:sp>
      <p:sp>
        <p:nvSpPr>
          <p:cNvPr id="146491" name="Text Box 59"/>
          <p:cNvSpPr txBox="1">
            <a:spLocks noChangeArrowheads="1"/>
          </p:cNvSpPr>
          <p:nvPr/>
        </p:nvSpPr>
        <p:spPr bwMode="auto">
          <a:xfrm>
            <a:off x="762000" y="4191000"/>
            <a:ext cx="91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40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ea typeface="黑体" pitchFamily="49" charset="-122"/>
              </a:rPr>
              <a:t>互不相容</a:t>
            </a:r>
            <a:r>
              <a:rPr kumimoji="0" lang="en-US" altLang="zh-CN" sz="2400">
                <a:solidFill>
                  <a:schemeClr val="tx2"/>
                </a:solidFill>
                <a:ea typeface="黑体" pitchFamily="49" charset="-122"/>
              </a:rPr>
              <a:t>)</a:t>
            </a:r>
          </a:p>
        </p:txBody>
      </p:sp>
      <p:graphicFrame>
        <p:nvGraphicFramePr>
          <p:cNvPr id="146492" name="Object 60"/>
          <p:cNvGraphicFramePr>
            <a:graphicFrameLocks noChangeAspect="1"/>
          </p:cNvGraphicFramePr>
          <p:nvPr/>
        </p:nvGraphicFramePr>
        <p:xfrm>
          <a:off x="1979613" y="4221163"/>
          <a:ext cx="1169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2" name="公式" r:id="rId8" imgW="545760" imgH="177480" progId="Equation.3">
                  <p:embed/>
                </p:oleObj>
              </mc:Choice>
              <mc:Fallback>
                <p:oleObj name="公式" r:id="rId8" imgW="545760" imgH="1774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21163"/>
                        <a:ext cx="11699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94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17954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不能同时发生</a:t>
            </a:r>
          </a:p>
        </p:txBody>
      </p:sp>
      <p:sp>
        <p:nvSpPr>
          <p:cNvPr id="146495" name="Text Box 63"/>
          <p:cNvSpPr txBox="1">
            <a:spLocks noChangeArrowheads="1"/>
          </p:cNvSpPr>
          <p:nvPr/>
        </p:nvSpPr>
        <p:spPr bwMode="auto">
          <a:xfrm>
            <a:off x="5181600" y="3962400"/>
            <a:ext cx="1295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不相交</a:t>
            </a:r>
          </a:p>
        </p:txBody>
      </p:sp>
      <p:sp>
        <p:nvSpPr>
          <p:cNvPr id="146496" name="Text Box 64"/>
          <p:cNvSpPr txBox="1">
            <a:spLocks noChangeArrowheads="1"/>
          </p:cNvSpPr>
          <p:nvPr/>
        </p:nvSpPr>
        <p:spPr bwMode="auto">
          <a:xfrm>
            <a:off x="762000" y="518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>
                <a:solidFill>
                  <a:schemeClr val="tx2"/>
                </a:solidFill>
                <a:ea typeface="黑体" pitchFamily="49" charset="-122"/>
              </a:rPr>
              <a:t>对立</a:t>
            </a:r>
          </a:p>
        </p:txBody>
      </p:sp>
      <p:sp>
        <p:nvSpPr>
          <p:cNvPr id="146497" name="Text Box 65"/>
          <p:cNvSpPr txBox="1">
            <a:spLocks noChangeArrowheads="1"/>
          </p:cNvSpPr>
          <p:nvPr/>
        </p:nvSpPr>
        <p:spPr bwMode="auto">
          <a:xfrm>
            <a:off x="468313" y="5638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400">
                <a:solidFill>
                  <a:schemeClr val="tx2"/>
                </a:solidFill>
                <a:ea typeface="黑体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ea typeface="黑体" pitchFamily="49" charset="-122"/>
              </a:rPr>
              <a:t>互逆</a:t>
            </a:r>
            <a:r>
              <a:rPr kumimoji="0" lang="en-US" altLang="zh-CN" sz="2400">
                <a:solidFill>
                  <a:schemeClr val="tx2"/>
                </a:solidFill>
                <a:ea typeface="黑体" pitchFamily="49" charset="-122"/>
              </a:rPr>
              <a:t>)</a:t>
            </a:r>
          </a:p>
        </p:txBody>
      </p:sp>
      <p:graphicFrame>
        <p:nvGraphicFramePr>
          <p:cNvPr id="146498" name="Object 66"/>
          <p:cNvGraphicFramePr>
            <a:graphicFrameLocks noChangeAspect="1"/>
          </p:cNvGraphicFramePr>
          <p:nvPr/>
        </p:nvGraphicFramePr>
        <p:xfrm>
          <a:off x="1979613" y="4941888"/>
          <a:ext cx="1370012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3" name="公式" r:id="rId10" imgW="799920" imgH="711000" progId="Equation.3">
                  <p:embed/>
                </p:oleObj>
              </mc:Choice>
              <mc:Fallback>
                <p:oleObj name="公式" r:id="rId10" imgW="799920" imgH="7110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1370012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99" name="Text Box 67"/>
          <p:cNvSpPr txBox="1">
            <a:spLocks noChangeArrowheads="1"/>
          </p:cNvSpPr>
          <p:nvPr/>
        </p:nvSpPr>
        <p:spPr bwMode="auto">
          <a:xfrm>
            <a:off x="3428992" y="5072074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</a:rPr>
              <a:t>对立</a:t>
            </a:r>
            <a:r>
              <a:rPr lang="en-US" altLang="zh-CN" sz="2400" dirty="0" smtClean="0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</a:rPr>
              <a:t>逆</a:t>
            </a:r>
            <a:r>
              <a:rPr lang="en-US" altLang="zh-CN" sz="2400" dirty="0" smtClean="0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</a:rPr>
              <a:t>事件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发生</a:t>
            </a:r>
          </a:p>
        </p:txBody>
      </p:sp>
      <p:sp>
        <p:nvSpPr>
          <p:cNvPr id="146500" name="Text Box 68"/>
          <p:cNvSpPr txBox="1">
            <a:spLocks noChangeArrowheads="1"/>
          </p:cNvSpPr>
          <p:nvPr/>
        </p:nvSpPr>
        <p:spPr bwMode="auto">
          <a:xfrm>
            <a:off x="5292725" y="53736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的余集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3419475" y="3030538"/>
            <a:ext cx="1800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发生等价于</a:t>
            </a:r>
            <a:r>
              <a:rPr lang="en-US" altLang="zh-CN" sz="2400" i="1" dirty="0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发生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04248" y="2204864"/>
            <a:ext cx="1440160" cy="864096"/>
            <a:chOff x="385" y="2523"/>
            <a:chExt cx="1588" cy="1083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85" y="2523"/>
              <a:ext cx="1588" cy="10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528" y="2704"/>
              <a:ext cx="1056" cy="720"/>
            </a:xfrm>
            <a:prstGeom prst="ellipse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1248" y="2976"/>
              <a:ext cx="76" cy="50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24" y="2884"/>
              <a:ext cx="528" cy="432"/>
            </a:xfrm>
            <a:prstGeom prst="ellipse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719" y="2884"/>
              <a:ext cx="334" cy="50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1584" y="2640"/>
            <a:ext cx="29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4" r:id="rId12" imgW="164885" imgH="164885" progId="Equation.DSMT4">
                    <p:embed/>
                  </p:oleObj>
                </mc:Choice>
                <mc:Fallback>
                  <p:oleObj r:id="rId12" imgW="164885" imgH="16488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40"/>
                          <a:ext cx="291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04794" y="3068687"/>
            <a:ext cx="1439614" cy="720353"/>
            <a:chOff x="768" y="2016"/>
            <a:chExt cx="1920" cy="1392"/>
          </a:xfrm>
        </p:grpSpPr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1920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12" y="2304"/>
              <a:ext cx="1200" cy="9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584" y="2496"/>
              <a:ext cx="288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248" y="2434"/>
              <a:ext cx="336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 dirty="0">
                  <a:latin typeface="Times New Roman" pitchFamily="18" charset="0"/>
                </a:rPr>
                <a:t>A</a:t>
              </a:r>
            </a:p>
          </p:txBody>
        </p:sp>
        <p:graphicFrame>
          <p:nvGraphicFramePr>
            <p:cNvPr id="43" name="Object 11"/>
            <p:cNvGraphicFramePr>
              <a:graphicFrameLocks noChangeAspect="1"/>
            </p:cNvGraphicFramePr>
            <p:nvPr/>
          </p:nvGraphicFramePr>
          <p:xfrm>
            <a:off x="2096" y="2208"/>
            <a:ext cx="451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5" r:id="rId14" imgW="164885" imgH="164885" progId="Equation.DSMT4">
                    <p:embed/>
                  </p:oleObj>
                </mc:Choice>
                <mc:Fallback>
                  <p:oleObj r:id="rId14" imgW="164885" imgH="164885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2208"/>
                          <a:ext cx="451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804248" y="3789040"/>
            <a:ext cx="1440160" cy="1224136"/>
            <a:chOff x="240" y="2160"/>
            <a:chExt cx="2016" cy="1488"/>
          </a:xfrm>
        </p:grpSpPr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240" y="2160"/>
              <a:ext cx="201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1296" y="2812"/>
              <a:ext cx="720" cy="52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auto">
            <a:xfrm>
              <a:off x="336" y="2496"/>
              <a:ext cx="768" cy="6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529" y="2685"/>
            <a:ext cx="36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name="Equation" r:id="rId15" imgW="164880" imgH="164880" progId="Equation.DSMT4">
                    <p:embed/>
                  </p:oleObj>
                </mc:Choice>
                <mc:Fallback>
                  <p:oleObj name="Equation" r:id="rId15" imgW="164880" imgH="1648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" y="2685"/>
                          <a:ext cx="360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1"/>
            <p:cNvGraphicFramePr>
              <a:graphicFrameLocks noChangeAspect="1"/>
            </p:cNvGraphicFramePr>
            <p:nvPr/>
          </p:nvGraphicFramePr>
          <p:xfrm>
            <a:off x="1450" y="2979"/>
            <a:ext cx="50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979"/>
                          <a:ext cx="504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1488" y="2352"/>
            <a:ext cx="29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8" r:id="rId19" imgW="164885" imgH="164885" progId="Equation.DSMT4">
                    <p:embed/>
                  </p:oleObj>
                </mc:Choice>
                <mc:Fallback>
                  <p:oleObj r:id="rId19" imgW="164885" imgH="164885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2"/>
                          <a:ext cx="291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804249" y="5013176"/>
            <a:ext cx="1440159" cy="1152128"/>
            <a:chOff x="192" y="2400"/>
            <a:chExt cx="1872" cy="1440"/>
          </a:xfrm>
          <a:solidFill>
            <a:srgbClr val="CCFF66"/>
          </a:solidFill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92" y="2400"/>
              <a:ext cx="1872" cy="14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432" y="2880"/>
              <a:ext cx="816" cy="76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15"/>
            <p:cNvGraphicFramePr>
              <a:graphicFrameLocks noChangeAspect="1"/>
            </p:cNvGraphicFramePr>
            <p:nvPr/>
          </p:nvGraphicFramePr>
          <p:xfrm>
            <a:off x="1488" y="264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r:id="rId20" imgW="164885" imgH="164885" progId="Equation.DSMT4">
                    <p:embed/>
                  </p:oleObj>
                </mc:Choice>
                <mc:Fallback>
                  <p:oleObj r:id="rId20" imgW="164885" imgH="164885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40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16"/>
            <p:cNvGraphicFramePr>
              <a:graphicFrameLocks noChangeAspect="1"/>
            </p:cNvGraphicFramePr>
            <p:nvPr/>
          </p:nvGraphicFramePr>
          <p:xfrm>
            <a:off x="706" y="3072"/>
            <a:ext cx="3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0"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3072"/>
                          <a:ext cx="37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7"/>
            <p:cNvGraphicFramePr>
              <a:graphicFrameLocks noChangeAspect="1"/>
            </p:cNvGraphicFramePr>
            <p:nvPr/>
          </p:nvGraphicFramePr>
          <p:xfrm>
            <a:off x="1477" y="3312"/>
            <a:ext cx="2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1" name="Equation" r:id="rId23" imgW="164880" imgH="203040" progId="Equation.DSMT4">
                    <p:embed/>
                  </p:oleObj>
                </mc:Choice>
                <mc:Fallback>
                  <p:oleObj name="Equation" r:id="rId23" imgW="164880" imgH="2030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3312"/>
                          <a:ext cx="27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矩形 50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81" grpId="0" autoUpdateAnimBg="0"/>
      <p:bldP spid="146483" grpId="0" autoUpdateAnimBg="0"/>
      <p:bldP spid="146484" grpId="0" autoUpdateAnimBg="0"/>
      <p:bldP spid="146485" grpId="0" autoUpdateAnimBg="0"/>
      <p:bldP spid="146489" grpId="0" autoUpdateAnimBg="0"/>
      <p:bldP spid="146490" grpId="0" autoUpdateAnimBg="0"/>
      <p:bldP spid="146491" grpId="0" autoUpdateAnimBg="0"/>
      <p:bldP spid="146494" grpId="0" autoUpdateAnimBg="0"/>
      <p:bldP spid="146495" grpId="0" autoUpdateAnimBg="0"/>
      <p:bldP spid="146496" grpId="0" autoUpdateAnimBg="0"/>
      <p:bldP spid="146497" grpId="0" autoUpdateAnimBg="0"/>
      <p:bldP spid="146499" grpId="0" autoUpdateAnimBg="0"/>
      <p:bldP spid="146500" grpId="0" autoUpdateAnimBg="0"/>
      <p:bldP spid="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4572000" cy="1143000"/>
          </a:xfrm>
        </p:spPr>
        <p:txBody>
          <a:bodyPr/>
          <a:lstStyle/>
          <a:p>
            <a:pPr algn="just" eaLnBrk="1" hangingPunct="1"/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事件的运算</a:t>
            </a:r>
          </a:p>
        </p:txBody>
      </p:sp>
      <p:graphicFrame>
        <p:nvGraphicFramePr>
          <p:cNvPr id="144442" name="Group 58"/>
          <p:cNvGraphicFramePr>
            <a:graphicFrameLocks noGrp="1"/>
          </p:cNvGraphicFramePr>
          <p:nvPr/>
        </p:nvGraphicFramePr>
        <p:xfrm>
          <a:off x="762000" y="1447800"/>
          <a:ext cx="8077200" cy="4648201"/>
        </p:xfrm>
        <a:graphic>
          <a:graphicData uri="http://schemas.openxmlformats.org/drawingml/2006/table">
            <a:tbl>
              <a:tblPr/>
              <a:tblGrid>
                <a:gridCol w="1143000"/>
                <a:gridCol w="1295400"/>
                <a:gridCol w="2133600"/>
                <a:gridCol w="1905000"/>
                <a:gridCol w="1600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运算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概率论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集合论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Venn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425" name="Object 41"/>
          <p:cNvGraphicFramePr>
            <a:graphicFrameLocks noChangeAspect="1"/>
          </p:cNvGraphicFramePr>
          <p:nvPr/>
        </p:nvGraphicFramePr>
        <p:xfrm>
          <a:off x="2092325" y="2462213"/>
          <a:ext cx="8239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3" imgW="393480" imgH="190440" progId="Equation.3">
                  <p:embed/>
                </p:oleObj>
              </mc:Choice>
              <mc:Fallback>
                <p:oleObj name="Equation" r:id="rId3" imgW="393480" imgH="1904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462213"/>
                        <a:ext cx="82391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6" name="Text Box 4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和</a:t>
            </a:r>
          </a:p>
        </p:txBody>
      </p:sp>
      <p:graphicFrame>
        <p:nvGraphicFramePr>
          <p:cNvPr id="144427" name="Object 43"/>
          <p:cNvGraphicFramePr>
            <a:graphicFrameLocks noChangeAspect="1"/>
          </p:cNvGraphicFramePr>
          <p:nvPr/>
        </p:nvGraphicFramePr>
        <p:xfrm>
          <a:off x="7315200" y="2060848"/>
          <a:ext cx="1468072" cy="122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BMP 图象" r:id="rId5" imgW="1668925" imgH="1516190" progId="PBrush">
                  <p:embed/>
                </p:oleObj>
              </mc:Choice>
              <mc:Fallback>
                <p:oleObj name="BMP 图象" r:id="rId5" imgW="1668925" imgH="1516190" progId="PBrush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060848"/>
                        <a:ext cx="1468072" cy="122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8" name="Text Box 4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差</a:t>
            </a:r>
          </a:p>
        </p:txBody>
      </p:sp>
      <p:graphicFrame>
        <p:nvGraphicFramePr>
          <p:cNvPr id="144429" name="Object 45"/>
          <p:cNvGraphicFramePr>
            <a:graphicFrameLocks noChangeAspect="1"/>
          </p:cNvGraphicFramePr>
          <p:nvPr/>
        </p:nvGraphicFramePr>
        <p:xfrm>
          <a:off x="1981200" y="3852863"/>
          <a:ext cx="838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8" imgW="380880" imgH="152280" progId="Equation.3">
                  <p:embed/>
                </p:oleObj>
              </mc:Choice>
              <mc:Fallback>
                <p:oleObj name="Equation" r:id="rId8" imgW="380880" imgH="152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52863"/>
                        <a:ext cx="838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30" name="Text Box 46"/>
          <p:cNvSpPr txBox="1">
            <a:spLocks noChangeArrowheads="1"/>
          </p:cNvSpPr>
          <p:nvPr/>
        </p:nvSpPr>
        <p:spPr bwMode="auto">
          <a:xfrm>
            <a:off x="3276600" y="3733800"/>
            <a:ext cx="1828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事件</a:t>
            </a: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发生而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不发生</a:t>
            </a:r>
          </a:p>
        </p:txBody>
      </p:sp>
      <p:graphicFrame>
        <p:nvGraphicFramePr>
          <p:cNvPr id="144431" name="Object 47"/>
          <p:cNvGraphicFramePr>
            <a:graphicFrameLocks noChangeAspect="1"/>
          </p:cNvGraphicFramePr>
          <p:nvPr/>
        </p:nvGraphicFramePr>
        <p:xfrm>
          <a:off x="7315200" y="3352800"/>
          <a:ext cx="1447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BMP 图象" r:id="rId10" imgW="1691787" imgH="1394581" progId="PBrush">
                  <p:embed/>
                </p:oleObj>
              </mc:Choice>
              <mc:Fallback>
                <p:oleObj name="BMP 图象" r:id="rId10" imgW="1691787" imgH="1394581" progId="PBrush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352800"/>
                        <a:ext cx="1447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32" name="Text Box 48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5257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49" charset="-122"/>
              </a:rPr>
              <a:t>积</a:t>
            </a:r>
          </a:p>
        </p:txBody>
      </p:sp>
      <p:graphicFrame>
        <p:nvGraphicFramePr>
          <p:cNvPr id="144433" name="Object 49"/>
          <p:cNvGraphicFramePr>
            <a:graphicFrameLocks noChangeAspect="1"/>
          </p:cNvGraphicFramePr>
          <p:nvPr/>
        </p:nvGraphicFramePr>
        <p:xfrm>
          <a:off x="2195513" y="5229225"/>
          <a:ext cx="638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3" imgW="241200" imgH="152280" progId="Equation.3">
                  <p:embed/>
                </p:oleObj>
              </mc:Choice>
              <mc:Fallback>
                <p:oleObj name="Equation" r:id="rId13" imgW="241200" imgH="152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6381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352800" y="5105400"/>
            <a:ext cx="1828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事件</a:t>
            </a: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同时发生</a:t>
            </a:r>
          </a:p>
        </p:txBody>
      </p:sp>
      <p:graphicFrame>
        <p:nvGraphicFramePr>
          <p:cNvPr id="144436" name="Object 52"/>
          <p:cNvGraphicFramePr>
            <a:graphicFrameLocks noChangeAspect="1"/>
          </p:cNvGraphicFramePr>
          <p:nvPr/>
        </p:nvGraphicFramePr>
        <p:xfrm>
          <a:off x="7315200" y="4876800"/>
          <a:ext cx="144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BMP 图像" r:id="rId15" imgW="1973333" imgH="1607619" progId="PBrush">
                  <p:embed/>
                </p:oleObj>
              </mc:Choice>
              <mc:Fallback>
                <p:oleObj name="BMP 图像" r:id="rId15" imgW="1973333" imgH="1607619" progId="PBrush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76800"/>
                        <a:ext cx="144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37" name="Text Box 53"/>
          <p:cNvSpPr txBox="1">
            <a:spLocks noChangeArrowheads="1"/>
          </p:cNvSpPr>
          <p:nvPr/>
        </p:nvSpPr>
        <p:spPr bwMode="auto">
          <a:xfrm>
            <a:off x="5334000" y="2438400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的并集</a:t>
            </a:r>
          </a:p>
        </p:txBody>
      </p:sp>
      <p:sp>
        <p:nvSpPr>
          <p:cNvPr id="144438" name="Text Box 54"/>
          <p:cNvSpPr txBox="1">
            <a:spLocks noChangeArrowheads="1"/>
          </p:cNvSpPr>
          <p:nvPr/>
        </p:nvSpPr>
        <p:spPr bwMode="auto">
          <a:xfrm>
            <a:off x="5334000" y="3810000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的差集</a:t>
            </a:r>
          </a:p>
        </p:txBody>
      </p:sp>
      <p:sp>
        <p:nvSpPr>
          <p:cNvPr id="144439" name="Text Box 55"/>
          <p:cNvSpPr txBox="1">
            <a:spLocks noChangeArrowheads="1"/>
          </p:cNvSpPr>
          <p:nvPr/>
        </p:nvSpPr>
        <p:spPr bwMode="auto">
          <a:xfrm>
            <a:off x="5334000" y="525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的交集</a:t>
            </a:r>
          </a:p>
        </p:txBody>
      </p:sp>
      <p:sp>
        <p:nvSpPr>
          <p:cNvPr id="144440" name="Text Box 56"/>
          <p:cNvSpPr txBox="1">
            <a:spLocks noChangeArrowheads="1"/>
          </p:cNvSpPr>
          <p:nvPr/>
        </p:nvSpPr>
        <p:spPr bwMode="auto">
          <a:xfrm>
            <a:off x="3200400" y="2209800"/>
            <a:ext cx="20923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事件</a:t>
            </a:r>
            <a:r>
              <a:rPr lang="en-US" altLang="zh-CN" sz="2400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至少有一个发生</a:t>
            </a:r>
            <a:endParaRPr lang="zh-CN" altLang="en-US" sz="2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7596337" y="2348880"/>
          <a:ext cx="220876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r:id="rId17" imgW="164885" imgH="164885" progId="Equation.DSMT4">
                  <p:embed/>
                </p:oleObj>
              </mc:Choice>
              <mc:Fallback>
                <p:oleObj r:id="rId17" imgW="164885" imgH="164885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7" y="2348880"/>
                        <a:ext cx="220876" cy="216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8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7" name="Object 49"/>
          <p:cNvGraphicFramePr>
            <a:graphicFrameLocks noChangeAspect="1"/>
          </p:cNvGraphicFramePr>
          <p:nvPr/>
        </p:nvGraphicFramePr>
        <p:xfrm>
          <a:off x="7524328" y="3645148"/>
          <a:ext cx="2206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r:id="rId19" imgW="164885" imgH="164885" progId="Equation.DSMT4">
                  <p:embed/>
                </p:oleObj>
              </mc:Choice>
              <mc:Fallback>
                <p:oleObj r:id="rId19" imgW="164885" imgH="164885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645148"/>
                        <a:ext cx="220662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8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8" name="Object 50"/>
          <p:cNvGraphicFramePr>
            <a:graphicFrameLocks noChangeAspect="1"/>
          </p:cNvGraphicFramePr>
          <p:nvPr/>
        </p:nvGraphicFramePr>
        <p:xfrm>
          <a:off x="7447682" y="5085184"/>
          <a:ext cx="2206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r:id="rId20" imgW="164885" imgH="164885" progId="Equation.DSMT4">
                  <p:embed/>
                </p:oleObj>
              </mc:Choice>
              <mc:Fallback>
                <p:oleObj r:id="rId20" imgW="164885" imgH="164885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682" y="5085184"/>
                        <a:ext cx="220662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8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1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6" grpId="0" autoUpdateAnimBg="0"/>
      <p:bldP spid="144428" grpId="0" autoUpdateAnimBg="0"/>
      <p:bldP spid="144430" grpId="0" autoUpdateAnimBg="0"/>
      <p:bldP spid="144432" grpId="0" autoUpdateAnimBg="0"/>
      <p:bldP spid="144435" grpId="0" autoUpdateAnimBg="0"/>
      <p:bldP spid="144437" grpId="0" autoUpdateAnimBg="0"/>
      <p:bldP spid="144438" grpId="0" autoUpdateAnimBg="0"/>
      <p:bldP spid="144439" grpId="0" autoUpdateAnimBg="0"/>
      <p:bldP spid="1444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事件满足以下运算规律</a:t>
            </a:r>
          </a:p>
          <a:p>
            <a:pPr algn="just">
              <a:buFontTx/>
              <a:buNone/>
            </a:pPr>
            <a:endParaRPr lang="zh-CN" altLang="en-US" sz="2800" b="1" dirty="0" smtClean="0"/>
          </a:p>
        </p:txBody>
      </p:sp>
      <p:graphicFrame>
        <p:nvGraphicFramePr>
          <p:cNvPr id="177152" name="Object 0"/>
          <p:cNvGraphicFramePr>
            <a:graphicFrameLocks noChangeAspect="1"/>
          </p:cNvGraphicFramePr>
          <p:nvPr/>
        </p:nvGraphicFramePr>
        <p:xfrm>
          <a:off x="1143000" y="1676400"/>
          <a:ext cx="46497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3" imgW="1739880" imgH="215640" progId="Equation.3">
                  <p:embed/>
                </p:oleObj>
              </mc:Choice>
              <mc:Fallback>
                <p:oleObj name="Equation" r:id="rId3" imgW="1739880" imgH="215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46497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2667000" y="2286000"/>
          <a:ext cx="23749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5" imgW="888840" imgH="190440" progId="Equation.3">
                  <p:embed/>
                </p:oleObj>
              </mc:Choice>
              <mc:Fallback>
                <p:oleObj name="Equation" r:id="rId5" imgW="88884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23749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1066800" y="2819400"/>
          <a:ext cx="6515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7" imgW="2438280" imgH="215640" progId="Equation.3">
                  <p:embed/>
                </p:oleObj>
              </mc:Choice>
              <mc:Fallback>
                <p:oleObj name="Equation" r:id="rId7" imgW="24382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65151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2590800" y="3429000"/>
          <a:ext cx="3527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9" imgW="1320480" imgH="190440" progId="Equation.3">
                  <p:embed/>
                </p:oleObj>
              </mc:Choice>
              <mc:Fallback>
                <p:oleObj name="Equation" r:id="rId9" imgW="13204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35274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2590800" y="5280045"/>
          <a:ext cx="5156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11" imgW="1930320" imgH="203040" progId="Equation.3">
                  <p:embed/>
                </p:oleObj>
              </mc:Choice>
              <mc:Fallback>
                <p:oleObj name="Equation" r:id="rId11" imgW="1930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80045"/>
                        <a:ext cx="51562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1066800" y="3962400"/>
          <a:ext cx="5803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13" imgW="2171520" imgH="215640" progId="Equation.3">
                  <p:embed/>
                </p:oleObj>
              </mc:Choice>
              <mc:Fallback>
                <p:oleObj name="Equation" r:id="rId13" imgW="21715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58039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3352800" y="5813445"/>
          <a:ext cx="43767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15" imgW="1638000" imgH="203040" progId="Equation.3">
                  <p:embed/>
                </p:oleObj>
              </mc:Choice>
              <mc:Fallback>
                <p:oleObj name="Equation" r:id="rId15" imgW="16380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13445"/>
                        <a:ext cx="437673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635854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1-1</a:t>
            </a:r>
            <a:r>
              <a:rPr lang="zh-CN" altLang="en-US" dirty="0" smtClean="0">
                <a:solidFill>
                  <a:srgbClr val="FF0000"/>
                </a:solidFill>
              </a:rPr>
              <a:t>随机事件及其运算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428992" y="4643438"/>
          <a:ext cx="37322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公式" r:id="rId17" imgW="1396800" imgH="203040" progId="Equation.3">
                  <p:embed/>
                </p:oleObj>
              </mc:Choice>
              <mc:Fallback>
                <p:oleObj name="公式" r:id="rId17" imgW="139680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643438"/>
                        <a:ext cx="373221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3155</TotalTime>
  <Words>797</Words>
  <Application>Microsoft Office PowerPoint</Application>
  <PresentationFormat>全屏显示(4:3)</PresentationFormat>
  <Paragraphs>133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第三章</vt:lpstr>
      <vt:lpstr>Equation</vt:lpstr>
      <vt:lpstr>公式</vt:lpstr>
      <vt:lpstr>MathType 6.0 Equation</vt:lpstr>
      <vt:lpstr>BMP 图象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(1) 事件间的关系</vt:lpstr>
      <vt:lpstr>(2) 事件的运算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273</cp:revision>
  <dcterms:created xsi:type="dcterms:W3CDTF">2002-02-05T15:49:25Z</dcterms:created>
  <dcterms:modified xsi:type="dcterms:W3CDTF">2016-03-15T14:46:00Z</dcterms:modified>
</cp:coreProperties>
</file>