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3" r:id="rId9"/>
    <p:sldId id="272" r:id="rId10"/>
    <p:sldId id="274" r:id="rId11"/>
    <p:sldId id="275" r:id="rId12"/>
    <p:sldId id="276" r:id="rId13"/>
    <p:sldId id="260" r:id="rId14"/>
    <p:sldId id="277" r:id="rId15"/>
    <p:sldId id="279" r:id="rId16"/>
    <p:sldId id="262" r:id="rId17"/>
    <p:sldId id="263" r:id="rId18"/>
    <p:sldId id="264" r:id="rId19"/>
    <p:sldId id="265" r:id="rId20"/>
    <p:sldId id="266" r:id="rId21"/>
    <p:sldId id="268" r:id="rId22"/>
    <p:sldId id="278" r:id="rId2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F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3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jpeg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em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51.wmf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54.emf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7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7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>
          <a:xfrm>
            <a:off x="832048" y="609600"/>
            <a:ext cx="7772400" cy="54864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频率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  <a:endParaRPr lang="en-US" altLang="zh-CN" b="1" dirty="0" smtClean="0">
              <a:latin typeface="+mn-ea"/>
            </a:endParaRPr>
          </a:p>
          <a:p>
            <a:pPr>
              <a:buNone/>
              <a:defRPr/>
            </a:pP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04910" y="692696"/>
          <a:ext cx="769953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4" imgW="3187440" imgH="1117440" progId="Equation.DSMT4">
                  <p:embed/>
                </p:oleObj>
              </mc:Choice>
              <mc:Fallback>
                <p:oleObj name="Equation" r:id="rId4" imgW="3187440" imgH="1117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910" y="692696"/>
                        <a:ext cx="7699538" cy="25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00955" y="4005113"/>
          <a:ext cx="2590925" cy="45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6" imgW="2514600" imgH="431800" progId="Equation.3">
                  <p:embed/>
                </p:oleObj>
              </mc:Choice>
              <mc:Fallback>
                <p:oleObj name="Equation" r:id="rId6" imgW="2514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955" y="4005113"/>
                        <a:ext cx="2590925" cy="455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827584" y="4581128"/>
          <a:ext cx="3888432" cy="51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8" imgW="1536480" imgH="203040" progId="Equation.DSMT4">
                  <p:embed/>
                </p:oleObj>
              </mc:Choice>
              <mc:Fallback>
                <p:oleObj name="Equation" r:id="rId8" imgW="15364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81128"/>
                        <a:ext cx="3888432" cy="513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827584" y="5229200"/>
          <a:ext cx="7920880" cy="110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10" imgW="3365280" imgH="469800" progId="Equation.DSMT4">
                  <p:embed/>
                </p:oleObj>
              </mc:Choice>
              <mc:Fallback>
                <p:oleObj name="Equation" r:id="rId10" imgW="336528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229200"/>
                        <a:ext cx="7920880" cy="110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5576" y="3337828"/>
            <a:ext cx="38234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频率</a:t>
            </a:r>
            <a:r>
              <a:rPr lang="en-US" altLang="zh-CN" i="1" dirty="0" smtClean="0">
                <a:solidFill>
                  <a:schemeClr val="accent2"/>
                </a:solidFill>
                <a:latin typeface="+mn-lt"/>
                <a:ea typeface="+mn-ea"/>
              </a:rPr>
              <a:t>f</a:t>
            </a:r>
            <a:r>
              <a:rPr lang="en-US" altLang="zh-CN" i="1" baseline="-25000" dirty="0" smtClean="0">
                <a:solidFill>
                  <a:schemeClr val="accent2"/>
                </a:solidFill>
                <a:latin typeface="+mn-lt"/>
                <a:ea typeface="+mn-ea"/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(A)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具有下列性质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2015-03-12_084825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124744"/>
            <a:ext cx="8424935" cy="53285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755576" y="4941168"/>
          <a:ext cx="7344816" cy="55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4" imgW="2857320" imgH="215640" progId="Equation.DSMT4">
                  <p:embed/>
                </p:oleObj>
              </mc:Choice>
              <mc:Fallback>
                <p:oleObj name="Equation" r:id="rId4" imgW="285732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941168"/>
                        <a:ext cx="7344816" cy="554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生日问题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假设每人的生日在一年</a:t>
            </a:r>
            <a:r>
              <a:rPr lang="en-US" altLang="zh-CN" sz="2800" b="1" dirty="0" smtClean="0"/>
              <a:t>365</a:t>
            </a:r>
            <a:r>
              <a:rPr lang="zh-CN" altLang="en-US" sz="2800" b="1" dirty="0" smtClean="0"/>
              <a:t>天</a:t>
            </a:r>
            <a:r>
              <a:rPr lang="zh-CN" altLang="en-US" sz="2800" b="1" dirty="0" smtClean="0">
                <a:latin typeface="+mn-ea"/>
              </a:rPr>
              <a:t>中的任一天是等可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能的，即都等于</a:t>
            </a:r>
            <a:r>
              <a:rPr lang="en-US" altLang="zh-CN" sz="2800" b="1" dirty="0" smtClean="0"/>
              <a:t>1/365</a:t>
            </a:r>
            <a:r>
              <a:rPr lang="zh-CN" altLang="en-US" sz="2800" b="1" dirty="0" smtClean="0">
                <a:latin typeface="+mn-ea"/>
              </a:rPr>
              <a:t>，那么随机选取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/>
              </a:rPr>
              <a:t> </a:t>
            </a:r>
            <a:r>
              <a:rPr lang="en-US" altLang="zh-CN" sz="2800" b="1" dirty="0" smtClean="0"/>
              <a:t>365</a:t>
            </a:r>
            <a:r>
              <a:rPr lang="en-US" altLang="zh-CN" sz="280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个人，他们的生日各不相同的概率是多少</a:t>
            </a:r>
            <a:r>
              <a:rPr lang="en-US" altLang="zh-CN" sz="2800" b="1" dirty="0" smtClean="0">
                <a:latin typeface="+mn-ea"/>
              </a:rPr>
              <a:t>?</a:t>
            </a:r>
            <a:r>
              <a:rPr lang="zh-CN" altLang="en-US" sz="2800" b="1" dirty="0" smtClean="0">
                <a:latin typeface="+mn-ea"/>
              </a:rPr>
              <a:t> 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>
                <a:latin typeface="+mn-ea"/>
              </a:rPr>
              <a:t>个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人中至少有两人生日相同的概率是多少</a:t>
            </a:r>
            <a:r>
              <a:rPr lang="en-US" altLang="zh-CN" sz="2800" b="1" dirty="0" smtClean="0">
                <a:latin typeface="+mn-ea"/>
              </a:rPr>
              <a:t>?</a:t>
            </a:r>
          </a:p>
          <a:p>
            <a:pPr>
              <a:buNone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899592" y="825976"/>
          <a:ext cx="7488832" cy="368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3" imgW="3098520" imgH="1523880" progId="Equation.DSMT4">
                  <p:embed/>
                </p:oleObj>
              </mc:Choice>
              <mc:Fallback>
                <p:oleObj name="Equation" r:id="rId3" imgW="3098520" imgH="1523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825976"/>
                        <a:ext cx="7488832" cy="3683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2015-03-12_10373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155108"/>
            <a:ext cx="9144000" cy="8661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几何</a:t>
            </a:r>
            <a:r>
              <a:rPr lang="zh-CN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概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型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2178" y="1186706"/>
            <a:ext cx="8642350" cy="9461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Clr>
                <a:schemeClr val="accent2"/>
              </a:buClr>
              <a:buSzPct val="90000"/>
            </a:pPr>
            <a:r>
              <a:rPr kumimoji="1" lang="zh-CN" altLang="en-US" dirty="0" smtClean="0">
                <a:latin typeface="+mn-ea"/>
                <a:ea typeface="+mn-ea"/>
              </a:rPr>
              <a:t>将</a:t>
            </a:r>
            <a:r>
              <a:rPr kumimoji="1" lang="zh-CN" altLang="en-US" dirty="0">
                <a:latin typeface="+mn-ea"/>
                <a:ea typeface="+mn-ea"/>
              </a:rPr>
              <a:t>古典概型中的有限性推广到无限性，而保留</a:t>
            </a:r>
            <a:r>
              <a:rPr kumimoji="1" lang="zh-CN" altLang="en-US" dirty="0" smtClean="0">
                <a:latin typeface="+mn-ea"/>
                <a:ea typeface="+mn-ea"/>
              </a:rPr>
              <a:t>等</a:t>
            </a:r>
            <a:endParaRPr kumimoji="1" lang="en-US" altLang="zh-CN" dirty="0" smtClean="0">
              <a:latin typeface="+mn-ea"/>
              <a:ea typeface="+mn-ea"/>
            </a:endParaRPr>
          </a:p>
          <a:p>
            <a:pPr algn="just">
              <a:buClr>
                <a:schemeClr val="accent2"/>
              </a:buClr>
              <a:buSzPct val="90000"/>
            </a:pPr>
            <a:r>
              <a:rPr kumimoji="1" lang="zh-CN" altLang="en-US" dirty="0" smtClean="0">
                <a:latin typeface="+mn-ea"/>
                <a:ea typeface="+mn-ea"/>
              </a:rPr>
              <a:t>可能性</a:t>
            </a:r>
            <a:r>
              <a:rPr kumimoji="1" lang="zh-CN" altLang="en-US" dirty="0">
                <a:latin typeface="+mn-ea"/>
                <a:ea typeface="+mn-ea"/>
              </a:rPr>
              <a:t>，就得到</a:t>
            </a:r>
            <a:r>
              <a:rPr kumimoji="1" lang="zh-CN" altLang="en-US" dirty="0">
                <a:solidFill>
                  <a:schemeClr val="accent2"/>
                </a:solidFill>
                <a:latin typeface="+mn-ea"/>
                <a:ea typeface="+mn-ea"/>
              </a:rPr>
              <a:t>几何概</a:t>
            </a:r>
            <a:r>
              <a:rPr kumimoji="1"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型</a:t>
            </a:r>
            <a:r>
              <a:rPr kumimoji="1" lang="en-US" altLang="zh-CN" dirty="0" smtClean="0">
                <a:latin typeface="+mn-ea"/>
                <a:ea typeface="+mn-ea"/>
              </a:rPr>
              <a:t>.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3568" y="3717032"/>
            <a:ext cx="8569325" cy="5191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SzPct val="90000"/>
            </a:pPr>
            <a:r>
              <a:rPr kumimoji="1" lang="zh-CN" altLang="en-US" dirty="0">
                <a:latin typeface="+mn-ea"/>
                <a:ea typeface="+mn-ea"/>
              </a:rPr>
              <a:t>事件</a:t>
            </a:r>
            <a:r>
              <a:rPr kumimoji="1" lang="en-US" altLang="zh-CN" i="1" dirty="0">
                <a:latin typeface="+mn-lt"/>
                <a:ea typeface="+mn-ea"/>
              </a:rPr>
              <a:t>A</a:t>
            </a:r>
            <a:r>
              <a:rPr kumimoji="1" lang="zh-CN" altLang="en-US" dirty="0">
                <a:latin typeface="+mn-ea"/>
                <a:ea typeface="+mn-ea"/>
              </a:rPr>
              <a:t>就是所投掷的点落</a:t>
            </a:r>
            <a:r>
              <a:rPr kumimoji="1"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sym typeface="Symbol"/>
              </a:rPr>
              <a:t></a:t>
            </a:r>
            <a:r>
              <a:rPr kumimoji="1" lang="zh-CN" altLang="en-US" dirty="0" smtClean="0">
                <a:latin typeface="+mn-ea"/>
                <a:ea typeface="+mn-ea"/>
              </a:rPr>
              <a:t>中</a:t>
            </a:r>
            <a:r>
              <a:rPr kumimoji="1" lang="zh-CN" altLang="en-US" dirty="0">
                <a:latin typeface="+mn-ea"/>
                <a:ea typeface="+mn-ea"/>
              </a:rPr>
              <a:t>的可度量图形</a:t>
            </a:r>
            <a:r>
              <a:rPr kumimoji="1" lang="en-US" altLang="zh-CN" i="1" dirty="0">
                <a:latin typeface="+mn-lt"/>
                <a:ea typeface="+mn-ea"/>
              </a:rPr>
              <a:t>A</a:t>
            </a:r>
            <a:r>
              <a:rPr kumimoji="1" lang="zh-CN" altLang="en-US" dirty="0">
                <a:latin typeface="+mn-ea"/>
                <a:ea typeface="+mn-ea"/>
              </a:rPr>
              <a:t>中</a:t>
            </a:r>
            <a:r>
              <a:rPr kumimoji="1" lang="zh-CN" altLang="en-US" b="0" dirty="0">
                <a:latin typeface="+mn-ea"/>
                <a:ea typeface="+mn-ea"/>
              </a:rPr>
              <a:t>  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814514" y="4381501"/>
          <a:ext cx="4582352" cy="919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1460160" imgH="419040" progId="Equation.DSMT4">
                  <p:embed/>
                </p:oleObj>
              </mc:Choice>
              <mc:Fallback>
                <p:oleObj name="Equation" r:id="rId3" imgW="146016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4" y="4381501"/>
                        <a:ext cx="4582352" cy="919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02848" y="5661248"/>
            <a:ext cx="7037504" cy="52322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buClr>
                <a:schemeClr val="accent2"/>
              </a:buClr>
              <a:buSzPct val="90000"/>
            </a:pPr>
            <a:r>
              <a:rPr kumimoji="1" lang="zh-CN" altLang="en-US" dirty="0" smtClean="0">
                <a:latin typeface="+mn-ea"/>
                <a:ea typeface="+mn-ea"/>
              </a:rPr>
              <a:t>这里的几何度量是指</a:t>
            </a:r>
            <a:r>
              <a:rPr kumimoji="1" lang="zh-CN" altLang="en-US" dirty="0">
                <a:latin typeface="+mn-ea"/>
                <a:ea typeface="+mn-ea"/>
              </a:rPr>
              <a:t>长度、</a:t>
            </a:r>
            <a:r>
              <a:rPr kumimoji="1" lang="zh-CN" altLang="en-US" dirty="0" smtClean="0">
                <a:latin typeface="+mn-ea"/>
                <a:ea typeface="+mn-ea"/>
              </a:rPr>
              <a:t>面积和体积等</a:t>
            </a:r>
            <a:r>
              <a:rPr kumimoji="1" lang="en-US" altLang="zh-CN" dirty="0" smtClean="0">
                <a:latin typeface="+mn-ea"/>
                <a:ea typeface="+mn-ea"/>
              </a:rPr>
              <a:t>.</a:t>
            </a:r>
            <a:r>
              <a:rPr kumimoji="1" lang="zh-CN" altLang="en-US" b="0" dirty="0" smtClean="0">
                <a:latin typeface="+mn-ea"/>
                <a:ea typeface="+mn-ea"/>
              </a:rPr>
              <a:t> </a:t>
            </a:r>
            <a:endParaRPr kumimoji="1" lang="zh-CN" altLang="en-US" b="0" dirty="0">
              <a:latin typeface="+mn-ea"/>
              <a:ea typeface="+mn-ea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83568" y="2133600"/>
            <a:ext cx="2808288" cy="519113"/>
          </a:xfrm>
          <a:prstGeom prst="rect">
            <a:avLst/>
          </a:prstGeom>
          <a:noFill/>
          <a:ln w="381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SzPct val="90000"/>
            </a:pPr>
            <a:r>
              <a:rPr lang="zh-CN" altLang="en-US" dirty="0" smtClean="0">
                <a:latin typeface="+mn-ea"/>
                <a:ea typeface="+mn-ea"/>
              </a:rPr>
              <a:t>特点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53381" y="2617748"/>
            <a:ext cx="5142755" cy="523220"/>
          </a:xfrm>
          <a:prstGeom prst="rect">
            <a:avLst/>
          </a:prstGeom>
          <a:noFill/>
          <a:ln w="381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buSzPct val="90000"/>
            </a:pPr>
            <a:r>
              <a:rPr kumimoji="1" lang="en-US" altLang="zh-CN" dirty="0" smtClean="0">
                <a:latin typeface="+mn-lt"/>
                <a:ea typeface="+mn-ea"/>
              </a:rPr>
              <a:t>(1) </a:t>
            </a:r>
            <a:r>
              <a:rPr kumimoji="1" lang="zh-CN" altLang="en-US" dirty="0" smtClean="0">
                <a:latin typeface="+mn-ea"/>
                <a:ea typeface="+mn-ea"/>
              </a:rPr>
              <a:t>有一</a:t>
            </a:r>
            <a:r>
              <a:rPr kumimoji="1" lang="zh-CN" altLang="en-US" dirty="0">
                <a:latin typeface="+mn-ea"/>
                <a:ea typeface="+mn-ea"/>
              </a:rPr>
              <a:t>个可度量的</a:t>
            </a:r>
            <a:r>
              <a:rPr kumimoji="1" lang="zh-CN" altLang="en-US" dirty="0" smtClean="0">
                <a:latin typeface="+mn-ea"/>
                <a:ea typeface="+mn-ea"/>
              </a:rPr>
              <a:t>几何图形</a:t>
            </a:r>
            <a:r>
              <a:rPr lang="en-US" altLang="zh-CN" dirty="0" smtClean="0">
                <a:latin typeface="+mn-lt"/>
                <a:ea typeface="+mn-ea"/>
                <a:sym typeface="Symbol"/>
              </a:rPr>
              <a:t></a:t>
            </a:r>
            <a:r>
              <a:rPr kumimoji="1" lang="en-US" altLang="zh-CN" dirty="0" smtClean="0">
                <a:latin typeface="+mn-lt"/>
                <a:ea typeface="+mn-ea"/>
              </a:rPr>
              <a:t>;</a:t>
            </a:r>
            <a:endParaRPr kumimoji="1" lang="en-US" altLang="zh-CN" i="1" dirty="0">
              <a:latin typeface="+mn-lt"/>
              <a:ea typeface="+mn-ea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40381" y="3121804"/>
            <a:ext cx="6163867" cy="523220"/>
          </a:xfrm>
          <a:prstGeom prst="rect">
            <a:avLst/>
          </a:prstGeom>
          <a:noFill/>
          <a:ln w="381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buSzPct val="90000"/>
            </a:pPr>
            <a:r>
              <a:rPr kumimoji="1" lang="en-US" altLang="zh-CN" dirty="0" smtClean="0">
                <a:latin typeface="+mn-lt"/>
                <a:ea typeface="+mn-ea"/>
              </a:rPr>
              <a:t>(2) </a:t>
            </a:r>
            <a:r>
              <a:rPr kumimoji="1" lang="zh-CN" altLang="en-US" dirty="0" smtClean="0">
                <a:latin typeface="+mn-ea"/>
                <a:ea typeface="+mn-ea"/>
              </a:rPr>
              <a:t>试验</a:t>
            </a:r>
            <a:r>
              <a:rPr kumimoji="1" lang="en-US" altLang="zh-CN" i="1" dirty="0">
                <a:latin typeface="+mn-lt"/>
                <a:ea typeface="+mn-ea"/>
              </a:rPr>
              <a:t>E</a:t>
            </a:r>
            <a:r>
              <a:rPr kumimoji="1" lang="zh-CN" altLang="en-US" dirty="0">
                <a:latin typeface="+mn-ea"/>
                <a:ea typeface="+mn-ea"/>
              </a:rPr>
              <a:t>看成</a:t>
            </a:r>
            <a:r>
              <a:rPr kumimoji="1"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lt"/>
                <a:ea typeface="+mn-ea"/>
                <a:sym typeface="Symbol"/>
              </a:rPr>
              <a:t></a:t>
            </a:r>
            <a:r>
              <a:rPr kumimoji="1" lang="zh-CN" altLang="en-US" dirty="0" smtClean="0">
                <a:latin typeface="+mn-ea"/>
                <a:ea typeface="+mn-ea"/>
              </a:rPr>
              <a:t>中</a:t>
            </a:r>
            <a:r>
              <a:rPr kumimoji="1" lang="zh-CN" altLang="en-US" dirty="0">
                <a:latin typeface="+mn-ea"/>
                <a:ea typeface="+mn-ea"/>
              </a:rPr>
              <a:t>随机地投掷</a:t>
            </a:r>
            <a:r>
              <a:rPr kumimoji="1" lang="zh-CN" altLang="en-US" dirty="0" smtClean="0">
                <a:latin typeface="+mn-ea"/>
                <a:ea typeface="+mn-ea"/>
              </a:rPr>
              <a:t>一点</a:t>
            </a:r>
            <a:r>
              <a:rPr kumimoji="1" lang="en-US" altLang="zh-CN" dirty="0" smtClean="0">
                <a:latin typeface="+mn-ea"/>
                <a:ea typeface="+mn-ea"/>
              </a:rPr>
              <a:t>.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 descr="2015-03-12_104817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476672"/>
            <a:ext cx="8519712" cy="1602598"/>
          </a:xfrm>
          <a:prstGeom prst="rect">
            <a:avLst/>
          </a:prstGeom>
        </p:spPr>
      </p:pic>
      <p:pic>
        <p:nvPicPr>
          <p:cNvPr id="5" name="图片 4" descr="2015-03-12_111318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737" y="2276872"/>
            <a:ext cx="3305175" cy="3095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899400" y="2276872"/>
                <a:ext cx="59175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+mn-ea"/>
                          <a:ea typeface="+mn-ea"/>
                        </a:rPr>
                        <m:t>设</m:t>
                      </m:r>
                      <m:r>
                        <a:rPr lang="zh-CN" altLang="en-US" b="1" i="1">
                          <a:latin typeface="+mn-ea"/>
                          <a:ea typeface="+mn-ea"/>
                        </a:rPr>
                        <m:t>𝒙</m:t>
                      </m:r>
                      <m:r>
                        <a:rPr lang="zh-CN" altLang="en-US" b="1">
                          <a:latin typeface="+mn-ea"/>
                          <a:ea typeface="+mn-ea"/>
                        </a:rPr>
                        <m:t>,</m:t>
                      </m:r>
                      <m:r>
                        <a:rPr lang="zh-CN" altLang="en-US" b="1" i="1">
                          <a:latin typeface="+mn-ea"/>
                          <a:ea typeface="+mn-ea"/>
                        </a:rPr>
                        <m:t>𝒚</m:t>
                      </m:r>
                      <m:r>
                        <a:rPr lang="zh-CN" altLang="en-US" b="1">
                          <a:latin typeface="+mn-ea"/>
                          <a:ea typeface="+mn-ea"/>
                        </a:rPr>
                        <m:t>为二人分别到达的时刻，则有</m:t>
                      </m:r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00" y="2276872"/>
                <a:ext cx="59175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168352" y="2780928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0</m:t>
                      </m:r>
                      <m:r>
                        <a:rPr lang="zh-CN" altLang="en-US"/>
                        <m:t>≤</m:t>
                      </m:r>
                      <m:r>
                        <a:rPr lang="zh-CN" altLang="en-US" i="1"/>
                        <m:t>𝑥</m:t>
                      </m:r>
                      <m:r>
                        <a:rPr lang="zh-CN" altLang="en-US"/>
                        <m:t>≤60,</m:t>
                      </m:r>
                      <m:r>
                        <m:rPr>
                          <m:nor/>
                        </m:rPr>
                        <a:rPr lang="en-US" altLang="zh-CN" b="1" i="1" smtClean="0"/>
                        <m:t> </m:t>
                      </m:r>
                      <m:r>
                        <a:rPr lang="zh-CN" altLang="en-US"/>
                        <m:t>0≤</m:t>
                      </m:r>
                      <m:r>
                        <a:rPr lang="zh-CN" altLang="en-US" i="1"/>
                        <m:t>𝑦</m:t>
                      </m:r>
                      <m:r>
                        <a:rPr lang="zh-CN" altLang="en-US"/>
                        <m:t>≤60.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352" y="2780928"/>
                <a:ext cx="45720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320784" y="3284984"/>
                <a:ext cx="3956531" cy="189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mtClean="0">
                              <a:latin typeface="+mn-ea"/>
                              <a:ea typeface="+mn-ea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zh-CN" altLang="en-US">
                                    <a:latin typeface="+mn-ea"/>
                                    <a:ea typeface="+mn-ea"/>
                                  </a:rPr>
                                </m:ctrlPr>
                              </m:eqArrPr>
                              <m:e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能够会面的充要条件：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≤20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 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≥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),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>
                                    <a:latin typeface="+mn-ea"/>
                                    <a:ea typeface="+mn-ea"/>
                                  </a:rPr>
                                </m:ctrlPr>
                              </m:eqArrPr>
                              <m:e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或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≤20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 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≥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),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即|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|≤20.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84" y="3284984"/>
                <a:ext cx="3956531" cy="18979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66239" y="5182939"/>
                <a:ext cx="7211076" cy="1233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/>
                        <m:t>𝑝</m:t>
                      </m:r>
                      <m:r>
                        <a:rPr lang="zh-CN" altLang="en-US"/>
                        <m:t>=</m:t>
                      </m:r>
                      <m:f>
                        <m:fPr>
                          <m:ctrlPr>
                            <a:rPr lang="zh-CN" alt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/>
                              </m:ctrlPr>
                            </m:sSupPr>
                            <m:e>
                              <m:r>
                                <a:rPr lang="zh-CN" altLang="en-US"/>
                                <m:t>60</m:t>
                              </m:r>
                            </m:e>
                            <m:sup>
                              <m:r>
                                <a:rPr lang="zh-CN" altLang="en-US"/>
                                <m:t>2</m:t>
                              </m:r>
                            </m:sup>
                          </m:sSup>
                          <m:r>
                            <a:rPr lang="zh-CN" altLang="en-US"/>
                            <m:t>−2×</m:t>
                          </m:r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zh-CN" altLang="en-US"/>
                                <m:t>1</m:t>
                              </m:r>
                            </m:num>
                            <m:den>
                              <m:r>
                                <a:rPr lang="zh-CN" altLang="en-US"/>
                                <m:t>2</m:t>
                              </m:r>
                            </m:den>
                          </m:f>
                          <m:r>
                            <a:rPr lang="zh-CN" altLang="en-US"/>
                            <m:t>×40×40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/>
                              </m:ctrlPr>
                            </m:sSupPr>
                            <m:e>
                              <m:r>
                                <a:rPr lang="zh-CN" altLang="en-US"/>
                                <m:t>60</m:t>
                              </m:r>
                            </m:e>
                            <m:sup>
                              <m:r>
                                <a:rPr lang="zh-CN" altLang="en-US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/>
                        <m:t>=</m:t>
                      </m:r>
                      <m:f>
                        <m:fPr>
                          <m:ctrlPr>
                            <a:rPr lang="zh-CN" altLang="en-US" i="1"/>
                          </m:ctrlPr>
                        </m:fPr>
                        <m:num>
                          <m:r>
                            <a:rPr lang="zh-CN" altLang="en-US"/>
                            <m:t>5</m:t>
                          </m:r>
                        </m:num>
                        <m:den>
                          <m:r>
                            <a:rPr lang="zh-CN" altLang="en-US"/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9" y="5182939"/>
                <a:ext cx="7211076" cy="12335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3-12_110436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620688"/>
            <a:ext cx="8280920" cy="1527738"/>
          </a:xfrm>
          <a:prstGeom prst="rect">
            <a:avLst/>
          </a:prstGeom>
        </p:spPr>
      </p:pic>
      <p:pic>
        <p:nvPicPr>
          <p:cNvPr id="5" name="图片 4" descr="2015-03-12_111338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947" y="3284984"/>
            <a:ext cx="3819525" cy="3514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2" y="764704"/>
            <a:ext cx="545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58479" y="2204864"/>
                <a:ext cx="7270773" cy="974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+mn-ea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设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𝐴𝐷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=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𝑎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,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𝐴𝐵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,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𝐵𝐶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,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𝐶𝐷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三个线段长分别为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,则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𝑎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  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&gt;0,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&gt;0,</m:t>
                                </m:r>
                                <m:r>
                                  <a:rPr lang="zh-CN" altLang="en-US" i="1">
                                    <a:latin typeface="+mn-ea"/>
                                    <a:ea typeface="+mn-ea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+mn-ea"/>
                                    <a:ea typeface="+mn-ea"/>
                                  </a:rPr>
                                  <m:t>&gt;0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9" y="2204864"/>
                <a:ext cx="7270773" cy="9747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23528" y="3212976"/>
                <a:ext cx="5449953" cy="936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+mn-ea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三线段构成三角形还需满足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𝑥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&lt;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𝑦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+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𝑧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+mn-ea"/>
                                <a:ea typeface="+mn-ea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𝑦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&lt;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𝑥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+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𝑧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+mn-ea"/>
                                <a:ea typeface="+mn-ea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𝑧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&lt;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𝑥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+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𝑦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12976"/>
                <a:ext cx="5449953" cy="9368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77843" y="4259646"/>
                <a:ext cx="5033749" cy="140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+mn-ea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在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𝛥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𝑃𝑄𝑅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中满足这三个不等式</m:t>
                            </m:r>
                          </m:e>
                        </m:mr>
                        <m:mr>
                          <m:e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的点的集合为其三边中点连线</m:t>
                            </m:r>
                          </m:e>
                        </m:mr>
                        <m:mr>
                          <m:e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构成的三角形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𝛥</m:t>
                            </m:r>
                            <m:r>
                              <a:rPr lang="zh-CN" altLang="en-US" i="1">
                                <a:latin typeface="+mn-ea"/>
                                <a:ea typeface="+mn-ea"/>
                              </a:rPr>
                              <m:t>𝐸𝐹𝐺</m:t>
                            </m:r>
                            <m:r>
                              <a:rPr lang="zh-CN" altLang="en-US">
                                <a:latin typeface="+mn-ea"/>
                                <a:ea typeface="+mn-ea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43" y="4259646"/>
                <a:ext cx="5033749" cy="14016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22" y="5736611"/>
            <a:ext cx="2236282" cy="106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2281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55576" y="692696"/>
            <a:ext cx="41044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概率的公理化定义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sz="3200" dirty="0" smtClean="0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83568" y="1340768"/>
            <a:ext cx="7920880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设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E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是随机试验，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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是它的样本空间，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对于</a:t>
            </a:r>
            <a:r>
              <a:rPr lang="en-US" altLang="zh-CN" i="1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的每一事件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 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赋予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一个实数，记作</a:t>
            </a:r>
            <a:r>
              <a:rPr lang="en-US" altLang="zh-CN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，若</a:t>
            </a:r>
            <a:r>
              <a:rPr lang="en-US" altLang="zh-CN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满足下列三条公理：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819150" y="2996952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(1)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1538808" y="2996952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非负性</a:t>
            </a: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：</a:t>
            </a:r>
            <a:r>
              <a:rPr lang="zh-CN" altLang="en-US" dirty="0">
                <a:solidFill>
                  <a:srgbClr val="141400"/>
                </a:solidFill>
                <a:latin typeface="+mn-ea"/>
                <a:ea typeface="+mn-ea"/>
              </a:rPr>
              <a:t>对于每一事件</a:t>
            </a:r>
            <a:r>
              <a:rPr lang="en-US" altLang="zh-CN" i="1" dirty="0">
                <a:solidFill>
                  <a:srgbClr val="141400"/>
                </a:solidFill>
              </a:rPr>
              <a:t>A</a:t>
            </a:r>
            <a:r>
              <a:rPr lang="zh-CN" altLang="en-US" dirty="0">
                <a:solidFill>
                  <a:srgbClr val="141400"/>
                </a:solidFill>
              </a:rPr>
              <a:t>，</a:t>
            </a:r>
            <a:r>
              <a:rPr lang="zh-CN" altLang="en-US" dirty="0">
                <a:solidFill>
                  <a:srgbClr val="141400"/>
                </a:solidFill>
                <a:latin typeface="+mn-ea"/>
                <a:ea typeface="+mn-ea"/>
              </a:rPr>
              <a:t>有</a:t>
            </a:r>
            <a:r>
              <a:rPr lang="zh-CN" altLang="en-US" dirty="0">
                <a:solidFill>
                  <a:srgbClr val="141400"/>
                </a:solidFill>
              </a:rPr>
              <a:t> </a:t>
            </a:r>
            <a:r>
              <a:rPr lang="en-US" altLang="zh-CN" i="1" dirty="0">
                <a:solidFill>
                  <a:srgbClr val="141400"/>
                </a:solidFill>
              </a:rPr>
              <a:t>P</a:t>
            </a:r>
            <a:r>
              <a:rPr lang="en-US" altLang="zh-CN" dirty="0">
                <a:solidFill>
                  <a:srgbClr val="141400"/>
                </a:solidFill>
              </a:rPr>
              <a:t>(</a:t>
            </a:r>
            <a:r>
              <a:rPr lang="en-US" altLang="zh-CN" i="1" dirty="0">
                <a:solidFill>
                  <a:srgbClr val="141400"/>
                </a:solidFill>
              </a:rPr>
              <a:t>A</a:t>
            </a:r>
            <a:r>
              <a:rPr lang="en-US" altLang="zh-CN" dirty="0">
                <a:solidFill>
                  <a:srgbClr val="141400"/>
                </a:solidFill>
              </a:rPr>
              <a:t>)≥0;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838200" y="3573016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(2)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1538808" y="3573016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规范性</a:t>
            </a: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：</a:t>
            </a:r>
            <a:r>
              <a:rPr lang="en-US" altLang="zh-CN" i="1" dirty="0">
                <a:solidFill>
                  <a:srgbClr val="141400"/>
                </a:solidFill>
                <a:ea typeface="黑体" pitchFamily="49" charset="-122"/>
              </a:rPr>
              <a:t>P</a:t>
            </a:r>
            <a:r>
              <a:rPr lang="en-US" altLang="zh-CN" dirty="0">
                <a:solidFill>
                  <a:srgbClr val="141400"/>
                </a:solidFill>
                <a:ea typeface="黑体" pitchFamily="49" charset="-122"/>
              </a:rPr>
              <a:t>(</a:t>
            </a:r>
            <a:r>
              <a:rPr lang="en-US" altLang="zh-CN" dirty="0">
                <a:solidFill>
                  <a:srgbClr val="141400"/>
                </a:solidFill>
                <a:ea typeface="黑体" pitchFamily="49" charset="-122"/>
                <a:sym typeface="Symbol" pitchFamily="18" charset="2"/>
              </a:rPr>
              <a:t></a:t>
            </a:r>
            <a:r>
              <a:rPr lang="en-US" altLang="zh-CN" dirty="0">
                <a:solidFill>
                  <a:srgbClr val="141400"/>
                </a:solidFill>
                <a:ea typeface="黑体" pitchFamily="49" charset="-122"/>
              </a:rPr>
              <a:t>)</a:t>
            </a:r>
            <a:r>
              <a:rPr lang="en-US" altLang="zh-CN" dirty="0">
                <a:solidFill>
                  <a:srgbClr val="141400"/>
                </a:solidFill>
                <a:ea typeface="仿宋_GB2312" pitchFamily="49" charset="-122"/>
              </a:rPr>
              <a:t>=1;</a:t>
            </a:r>
            <a:endParaRPr lang="en-US" altLang="zh-CN" dirty="0">
              <a:solidFill>
                <a:srgbClr val="141400"/>
              </a:solidFill>
              <a:ea typeface="黑体" pitchFamily="49" charset="-122"/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838200" y="414908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dirty="0">
                <a:solidFill>
                  <a:schemeClr val="tx2"/>
                </a:solidFill>
                <a:ea typeface="黑体" pitchFamily="49" charset="-122"/>
              </a:rPr>
              <a:t>(3)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1538808" y="414908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dirty="0">
                <a:solidFill>
                  <a:srgbClr val="FF0000"/>
                </a:solidFill>
                <a:ea typeface="黑体" pitchFamily="49" charset="-122"/>
              </a:rPr>
              <a:t>可列可加性</a:t>
            </a:r>
            <a:r>
              <a:rPr kumimoji="0" lang="zh-CN" altLang="en-US" dirty="0">
                <a:solidFill>
                  <a:schemeClr val="tx2"/>
                </a:solidFill>
                <a:ea typeface="黑体" pitchFamily="49" charset="-122"/>
              </a:rPr>
              <a:t>：</a:t>
            </a: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3779911" y="4221088"/>
          <a:ext cx="508223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公式" r:id="rId3" imgW="2095200" imgH="215640" progId="Equation.3">
                  <p:embed/>
                </p:oleObj>
              </mc:Choice>
              <mc:Fallback>
                <p:oleObj name="公式" r:id="rId3" imgW="209520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1" y="4221088"/>
                        <a:ext cx="5082237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3" name="Object 13"/>
          <p:cNvGraphicFramePr>
            <a:graphicFrameLocks noChangeAspect="1"/>
          </p:cNvGraphicFramePr>
          <p:nvPr/>
        </p:nvGraphicFramePr>
        <p:xfrm>
          <a:off x="858489" y="4868863"/>
          <a:ext cx="5729735" cy="59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公式" r:id="rId5" imgW="2234880" imgH="241200" progId="Equation.3">
                  <p:embed/>
                </p:oleObj>
              </mc:Choice>
              <mc:Fallback>
                <p:oleObj name="公式" r:id="rId5" imgW="22348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489" y="4868863"/>
                        <a:ext cx="5729735" cy="597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6640016" y="486916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141400"/>
                </a:solidFill>
                <a:latin typeface="+mn-ea"/>
                <a:ea typeface="+mn-ea"/>
              </a:rPr>
              <a:t>有</a:t>
            </a:r>
            <a:endParaRPr lang="zh-CN" altLang="en-US" dirty="0">
              <a:solidFill>
                <a:srgbClr val="141400"/>
              </a:solidFill>
              <a:latin typeface="+mn-ea"/>
              <a:ea typeface="+mn-ea"/>
            </a:endParaRPr>
          </a:p>
        </p:txBody>
      </p:sp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899592" y="5373216"/>
          <a:ext cx="3105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公式" r:id="rId7" imgW="1460160" imgH="444240" progId="Equation.3">
                  <p:embed/>
                </p:oleObj>
              </mc:Choice>
              <mc:Fallback>
                <p:oleObj name="公式" r:id="rId7" imgW="146016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73216"/>
                        <a:ext cx="310515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007296" y="5646191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dirty="0">
                <a:solidFill>
                  <a:schemeClr val="tx2"/>
                </a:solidFill>
                <a:latin typeface="+mn-ea"/>
                <a:ea typeface="+mn-ea"/>
              </a:rPr>
              <a:t>则称</a:t>
            </a:r>
            <a:r>
              <a:rPr kumimoji="0" lang="en-US" altLang="zh-CN" i="1" dirty="0">
                <a:solidFill>
                  <a:schemeClr val="tx2"/>
                </a:solidFill>
                <a:ea typeface="黑体" pitchFamily="49" charset="-122"/>
              </a:rPr>
              <a:t>P</a:t>
            </a:r>
            <a:r>
              <a:rPr kumimoji="0" lang="en-US" altLang="zh-CN" dirty="0">
                <a:solidFill>
                  <a:schemeClr val="tx2"/>
                </a:solidFill>
                <a:ea typeface="黑体" pitchFamily="49" charset="-122"/>
              </a:rPr>
              <a:t>(</a:t>
            </a:r>
            <a:r>
              <a:rPr kumimoji="0" lang="en-US" altLang="zh-CN" i="1" dirty="0">
                <a:solidFill>
                  <a:schemeClr val="tx2"/>
                </a:solidFill>
                <a:ea typeface="黑体" pitchFamily="49" charset="-122"/>
              </a:rPr>
              <a:t>A</a:t>
            </a:r>
            <a:r>
              <a:rPr kumimoji="0" lang="en-US" altLang="zh-CN" dirty="0">
                <a:solidFill>
                  <a:schemeClr val="tx2"/>
                </a:solidFill>
                <a:ea typeface="黑体" pitchFamily="49" charset="-122"/>
              </a:rPr>
              <a:t>)</a:t>
            </a:r>
            <a:r>
              <a:rPr kumimoji="0" lang="zh-CN" altLang="en-US" dirty="0">
                <a:solidFill>
                  <a:schemeClr val="tx2"/>
                </a:solidFill>
                <a:latin typeface="+mn-ea"/>
                <a:ea typeface="+mn-ea"/>
              </a:rPr>
              <a:t>为</a:t>
            </a:r>
            <a:r>
              <a:rPr kumimoji="0" lang="zh-CN" altLang="en-US" dirty="0">
                <a:solidFill>
                  <a:schemeClr val="accent2"/>
                </a:solidFill>
                <a:latin typeface="+mn-ea"/>
                <a:ea typeface="+mn-ea"/>
              </a:rPr>
              <a:t>事件</a:t>
            </a:r>
            <a:r>
              <a:rPr kumimoji="0" lang="en-US" altLang="zh-CN" i="1" dirty="0">
                <a:solidFill>
                  <a:schemeClr val="accent2"/>
                </a:solidFill>
                <a:latin typeface="+mn-lt"/>
                <a:ea typeface="+mn-ea"/>
              </a:rPr>
              <a:t>A</a:t>
            </a:r>
            <a:r>
              <a:rPr kumimoji="0" lang="zh-CN" altLang="en-US" dirty="0">
                <a:solidFill>
                  <a:schemeClr val="accent2"/>
                </a:solidFill>
                <a:latin typeface="+mn-ea"/>
                <a:ea typeface="+mn-ea"/>
              </a:rPr>
              <a:t>的概率</a:t>
            </a:r>
            <a:r>
              <a:rPr kumimoji="0" lang="en-US" altLang="zh-CN" dirty="0">
                <a:solidFill>
                  <a:schemeClr val="tx2"/>
                </a:solidFill>
                <a:ea typeface="黑体" pitchFamily="49" charset="-122"/>
              </a:rPr>
              <a:t>.</a:t>
            </a:r>
          </a:p>
        </p:txBody>
      </p:sp>
      <p:sp>
        <p:nvSpPr>
          <p:cNvPr id="15" name="矩形 14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utoUpdateAnimBg="0"/>
      <p:bldP spid="153606" grpId="0" autoUpdateAnimBg="0"/>
      <p:bldP spid="153607" grpId="0" autoUpdateAnimBg="0"/>
      <p:bldP spid="153608" grpId="0" autoUpdateAnimBg="0"/>
      <p:bldP spid="153609" grpId="0" autoUpdateAnimBg="0"/>
      <p:bldP spid="153610" grpId="0" autoUpdateAnimBg="0"/>
      <p:bldP spid="153611" grpId="0" autoUpdateAnimBg="0"/>
      <p:bldP spid="153617" grpId="0" autoUpdateAnimBg="0"/>
      <p:bldP spid="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7704" y="476672"/>
            <a:ext cx="4724400" cy="6858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概率的性质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827584" y="1340768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(1)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619672" y="1340768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i="1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()=0</a:t>
            </a:r>
            <a:endParaRPr lang="en-US" altLang="zh-CN" dirty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904528" y="2132856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证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775792" y="2852936"/>
            <a:ext cx="632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i="1" dirty="0">
                <a:solidFill>
                  <a:schemeClr val="tx2"/>
                </a:solidFill>
                <a:ea typeface="黑体" pitchFamily="49" charset="-12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(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)=</a:t>
            </a:r>
            <a:r>
              <a:rPr lang="en-US" altLang="zh-CN" i="1" dirty="0">
                <a:solidFill>
                  <a:schemeClr val="tx2"/>
                </a:solidFill>
                <a:ea typeface="黑体" pitchFamily="49" charset="-12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(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)+</a:t>
            </a:r>
            <a:r>
              <a:rPr lang="en-US" altLang="zh-CN" i="1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()+</a:t>
            </a:r>
            <a:r>
              <a:rPr lang="en-US" altLang="zh-CN" i="1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()+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···</a:t>
            </a:r>
            <a:endParaRPr lang="en-US" altLang="zh-CN" dirty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1619672" y="3573016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chemeClr val="tx2"/>
                </a:solidFill>
                <a:ea typeface="黑体" pitchFamily="49" charset="-12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(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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)=1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1259632" y="4221088"/>
            <a:ext cx="56886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  </a:t>
            </a:r>
            <a:r>
              <a:rPr lang="en-US" altLang="zh-CN" i="1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(</a:t>
            </a:r>
            <a:r>
              <a:rPr lang="en-US" altLang="zh-CN" dirty="0" smtClean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) +</a:t>
            </a:r>
            <a:r>
              <a:rPr lang="en-US" altLang="zh-CN" i="1" dirty="0" smtClean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dirty="0" smtClean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()+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···</a:t>
            </a:r>
            <a:r>
              <a:rPr lang="en-US" altLang="zh-CN" dirty="0" smtClean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0</a:t>
            </a:r>
          </a:p>
        </p:txBody>
      </p:sp>
      <p:sp>
        <p:nvSpPr>
          <p:cNvPr id="30732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15200" y="6324600"/>
            <a:ext cx="609600" cy="381000"/>
          </a:xfrm>
          <a:prstGeom prst="actionButtonForwardNex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835696" y="2204864"/>
          <a:ext cx="3148931" cy="47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3" imgW="1257120" imgH="190440" progId="Equation.DSMT4">
                  <p:embed/>
                </p:oleObj>
              </mc:Choice>
              <mc:Fallback>
                <p:oleObj name="Equation" r:id="rId3" imgW="125712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204864"/>
                        <a:ext cx="3148931" cy="477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403648" y="4941168"/>
          <a:ext cx="509986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5" imgW="2184120" imgH="215640" progId="Equation.DSMT4">
                  <p:embed/>
                </p:oleObj>
              </mc:Choice>
              <mc:Fallback>
                <p:oleObj name="Equation" r:id="rId5" imgW="21841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941168"/>
                        <a:ext cx="5099861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  <p:bldP spid="154630" grpId="0" autoUpdateAnimBg="0"/>
      <p:bldP spid="154631" grpId="0" autoUpdateAnimBg="0"/>
      <p:bldP spid="154632" grpId="0" autoUpdateAnimBg="0"/>
      <p:bldP spid="154634" grpId="0" autoUpdateAnimBg="0"/>
      <p:bldP spid="1546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黑体" pitchFamily="49" charset="-122"/>
              </a:rPr>
              <a:t>(2) </a:t>
            </a:r>
            <a:r>
              <a:rPr lang="zh-CN" altLang="en-US">
                <a:solidFill>
                  <a:schemeClr val="accent2"/>
                </a:solidFill>
                <a:ea typeface="黑体" pitchFamily="49" charset="-122"/>
              </a:rPr>
              <a:t>有限可加性</a:t>
            </a:r>
            <a:r>
              <a:rPr lang="en-US" altLang="zh-CN">
                <a:solidFill>
                  <a:schemeClr val="accent2"/>
                </a:solidFill>
                <a:ea typeface="黑体" pitchFamily="49" charset="-122"/>
              </a:rPr>
              <a:t>:</a:t>
            </a:r>
            <a:endParaRPr lang="en-US" altLang="zh-CN">
              <a:solidFill>
                <a:schemeClr val="tx2"/>
              </a:solidFill>
              <a:ea typeface="黑体" pitchFamily="49" charset="-122"/>
            </a:endParaRPr>
          </a:p>
        </p:txBody>
      </p:sp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1371600" y="1143000"/>
          <a:ext cx="6826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Equation" r:id="rId3" imgW="2692400" imgH="215900" progId="Equation.3">
                  <p:embed/>
                </p:oleObj>
              </mc:Choice>
              <mc:Fallback>
                <p:oleObj name="Equation" r:id="rId3" imgW="26924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68262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2590800" y="1676400"/>
          <a:ext cx="29019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Equation" r:id="rId5" imgW="1231366" imgH="444307" progId="Equation.3">
                  <p:embed/>
                </p:oleObj>
              </mc:Choice>
              <mc:Fallback>
                <p:oleObj name="Equation" r:id="rId5" imgW="1231366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76400"/>
                        <a:ext cx="29019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1547664" y="2708920"/>
          <a:ext cx="6858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公式" r:id="rId7" imgW="2666880" imgH="228600" progId="Equation.3">
                  <p:embed/>
                </p:oleObj>
              </mc:Choice>
              <mc:Fallback>
                <p:oleObj name="公式" r:id="rId7" imgW="2666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08920"/>
                        <a:ext cx="68580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914400" y="2667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黑体" pitchFamily="49" charset="-122"/>
              </a:rPr>
              <a:t>证</a:t>
            </a:r>
          </a:p>
        </p:txBody>
      </p:sp>
      <p:graphicFrame>
        <p:nvGraphicFramePr>
          <p:cNvPr id="155658" name="Object 10"/>
          <p:cNvGraphicFramePr>
            <a:graphicFrameLocks noChangeAspect="1"/>
          </p:cNvGraphicFramePr>
          <p:nvPr/>
        </p:nvGraphicFramePr>
        <p:xfrm>
          <a:off x="1259632" y="3933056"/>
          <a:ext cx="52546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公式" r:id="rId9" imgW="2311200" imgH="457200" progId="Equation.3">
                  <p:embed/>
                </p:oleObj>
              </mc:Choice>
              <mc:Fallback>
                <p:oleObj name="公式" r:id="rId9" imgW="2311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933056"/>
                        <a:ext cx="525462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1" name="Object 13"/>
          <p:cNvGraphicFramePr>
            <a:graphicFrameLocks noChangeAspect="1"/>
          </p:cNvGraphicFramePr>
          <p:nvPr/>
        </p:nvGraphicFramePr>
        <p:xfrm>
          <a:off x="1371600" y="5029200"/>
          <a:ext cx="4330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11" imgW="1905000" imgH="203200" progId="Equation.3">
                  <p:embed/>
                </p:oleObj>
              </mc:Choice>
              <mc:Fallback>
                <p:oleObj name="Equation" r:id="rId11" imgW="19050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4330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5638800" y="5029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P()+ P(</a:t>
            </a:r>
            <a:r>
              <a:rPr kumimoji="0" lang="en-US" altLang="zh-CN" dirty="0" smtClean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)+</a:t>
            </a:r>
            <a:r>
              <a:rPr kumimoji="0" lang="en-US" altLang="zh-CN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···</a:t>
            </a:r>
            <a:endParaRPr kumimoji="0" lang="en-US" altLang="zh-CN" dirty="0">
              <a:solidFill>
                <a:schemeClr val="tx2"/>
              </a:solidFill>
              <a:ea typeface="黑体" pitchFamily="49" charset="-122"/>
              <a:sym typeface="Symbol" pitchFamily="18" charset="2"/>
            </a:endParaRPr>
          </a:p>
        </p:txBody>
      </p:sp>
      <p:graphicFrame>
        <p:nvGraphicFramePr>
          <p:cNvPr id="155663" name="Object 15"/>
          <p:cNvGraphicFramePr>
            <a:graphicFrameLocks noChangeAspect="1"/>
          </p:cNvGraphicFramePr>
          <p:nvPr/>
        </p:nvGraphicFramePr>
        <p:xfrm>
          <a:off x="1371600" y="5638800"/>
          <a:ext cx="41005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13" imgW="1803400" imgH="203200" progId="Equation.3">
                  <p:embed/>
                </p:oleObj>
              </mc:Choice>
              <mc:Fallback>
                <p:oleObj name="Equation" r:id="rId13" imgW="18034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38800"/>
                        <a:ext cx="41005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762" name="Ink 18"/>
          <p:cNvPicPr>
            <a:picLocks noRot="1" noChangeAspect="1" noEditPoints="1" noChangeArrowheads="1" noChangeShapeType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17800" y="6173788"/>
            <a:ext cx="84138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355976" y="3429000"/>
          <a:ext cx="1281163" cy="44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16" imgW="545760" imgH="190440" progId="Equation.DSMT4">
                  <p:embed/>
                </p:oleObj>
              </mc:Choice>
              <mc:Fallback>
                <p:oleObj name="Equation" r:id="rId16" imgW="54576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429000"/>
                        <a:ext cx="1281163" cy="446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 autoUpdateAnimBg="0"/>
      <p:bldP spid="15566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Text Box 2"/>
          <p:cNvSpPr txBox="1">
            <a:spLocks noChangeArrowheads="1"/>
          </p:cNvSpPr>
          <p:nvPr/>
        </p:nvSpPr>
        <p:spPr bwMode="auto">
          <a:xfrm>
            <a:off x="914400" y="54868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(3) </a:t>
            </a:r>
            <a:r>
              <a:rPr lang="zh-CN" altLang="en-US" dirty="0">
                <a:solidFill>
                  <a:schemeClr val="accent2"/>
                </a:solidFill>
                <a:ea typeface="黑体" pitchFamily="49" charset="-122"/>
              </a:rPr>
              <a:t>逆事件的概率</a:t>
            </a:r>
            <a:r>
              <a:rPr lang="en-US" altLang="zh-CN" dirty="0">
                <a:solidFill>
                  <a:schemeClr val="accent2"/>
                </a:solidFill>
                <a:ea typeface="黑体" pitchFamily="49" charset="-122"/>
              </a:rPr>
              <a:t>: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   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对于任意事件</a:t>
            </a:r>
            <a:r>
              <a:rPr lang="en-US" altLang="zh-CN" i="1" dirty="0">
                <a:solidFill>
                  <a:schemeClr val="tx2"/>
                </a:solidFill>
                <a:ea typeface="黑体" pitchFamily="49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有</a:t>
            </a: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2743200" y="1082080"/>
          <a:ext cx="25146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Equation" r:id="rId3" imgW="1015559" imgH="215806" progId="Equation.3">
                  <p:embed/>
                </p:oleObj>
              </mc:Choice>
              <mc:Fallback>
                <p:oleObj name="Equation" r:id="rId3" imgW="1015559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82080"/>
                        <a:ext cx="25146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838200" y="161548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证</a:t>
            </a:r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389063" y="1677393"/>
          <a:ext cx="31162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9" name="公式" r:id="rId5" imgW="1307880" imgH="228600" progId="Equation.3">
                  <p:embed/>
                </p:oleObj>
              </mc:Choice>
              <mc:Fallback>
                <p:oleObj name="公式" r:id="rId5" imgW="1307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1677393"/>
                        <a:ext cx="311626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4343400" y="1685751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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914400" y="2301280"/>
          <a:ext cx="37830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" name="Equation" r:id="rId7" imgW="1586811" imgH="215806" progId="Equation.3">
                  <p:embed/>
                </p:oleObj>
              </mc:Choice>
              <mc:Fallback>
                <p:oleObj name="Equation" r:id="rId7" imgW="1586811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01280"/>
                        <a:ext cx="37830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914400" y="2910880"/>
          <a:ext cx="32369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1" name="Equation" r:id="rId9" imgW="1307532" imgH="215806" progId="Equation.3">
                  <p:embed/>
                </p:oleObj>
              </mc:Choice>
              <mc:Fallback>
                <p:oleObj name="Equation" r:id="rId9" imgW="1307532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10880"/>
                        <a:ext cx="3236913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1023392" y="3429000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 smtClean="0">
                <a:solidFill>
                  <a:schemeClr val="tx2"/>
                </a:solidFill>
                <a:ea typeface="黑体" pitchFamily="49" charset="-122"/>
              </a:rPr>
              <a:t>(4)</a:t>
            </a:r>
            <a:endParaRPr lang="en-US" altLang="zh-CN" dirty="0">
              <a:solidFill>
                <a:schemeClr val="tx2"/>
              </a:solidFill>
              <a:ea typeface="黑体" pitchFamily="49" charset="-122"/>
            </a:endParaRPr>
          </a:p>
        </p:txBody>
      </p:sp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1907704" y="3476625"/>
          <a:ext cx="5638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name="Equation" r:id="rId11" imgW="2286000" imgH="203200" progId="Equation.3">
                  <p:embed/>
                </p:oleObj>
              </mc:Choice>
              <mc:Fallback>
                <p:oleObj name="Equation" r:id="rId11" imgW="22860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476625"/>
                        <a:ext cx="56388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912912" y="4114800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证</a:t>
            </a:r>
          </a:p>
        </p:txBody>
      </p:sp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1610296" y="4160798"/>
          <a:ext cx="1449536" cy="42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name="公式" r:id="rId13" imgW="571320" imgH="164880" progId="Equation.3">
                  <p:embed/>
                </p:oleObj>
              </mc:Choice>
              <mc:Fallback>
                <p:oleObj name="公式" r:id="rId13" imgW="57132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296" y="4160798"/>
                        <a:ext cx="1449536" cy="420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5" name="Object 13"/>
          <p:cNvGraphicFramePr>
            <a:graphicFrameLocks noChangeAspect="1"/>
          </p:cNvGraphicFramePr>
          <p:nvPr/>
        </p:nvGraphicFramePr>
        <p:xfrm>
          <a:off x="3419872" y="4180061"/>
          <a:ext cx="2717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公式" r:id="rId15" imgW="1168200" imgH="203040" progId="Equation.3">
                  <p:embed/>
                </p:oleObj>
              </mc:Choice>
              <mc:Fallback>
                <p:oleObj name="公式" r:id="rId15" imgW="116820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180061"/>
                        <a:ext cx="27178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1131490" y="4737100"/>
          <a:ext cx="45926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name="公式" r:id="rId17" imgW="1815840" imgH="228600" progId="Equation.3">
                  <p:embed/>
                </p:oleObj>
              </mc:Choice>
              <mc:Fallback>
                <p:oleObj name="公式" r:id="rId17" imgW="181584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490" y="4737100"/>
                        <a:ext cx="4592638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15200" y="6324600"/>
            <a:ext cx="609600" cy="381000"/>
          </a:xfrm>
          <a:prstGeom prst="actionButtonForwardNex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06" name="Object 2"/>
          <p:cNvGraphicFramePr>
            <a:graphicFrameLocks noChangeAspect="1"/>
          </p:cNvGraphicFramePr>
          <p:nvPr/>
        </p:nvGraphicFramePr>
        <p:xfrm>
          <a:off x="1547664" y="5404197"/>
          <a:ext cx="4536504" cy="48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Equation" r:id="rId19" imgW="1778000" imgH="190500" progId="Equation.3">
                  <p:embed/>
                </p:oleObj>
              </mc:Choice>
              <mc:Fallback>
                <p:oleObj name="Equation" r:id="rId19" imgW="1778000" imgH="19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404197"/>
                        <a:ext cx="4536504" cy="48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115616" y="5942161"/>
          <a:ext cx="4479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Equation" r:id="rId21" imgW="1816100" imgH="203200" progId="Equation.3">
                  <p:embed/>
                </p:oleObj>
              </mc:Choice>
              <mc:Fallback>
                <p:oleObj name="Equation" r:id="rId21" imgW="1816100" imgH="203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942161"/>
                        <a:ext cx="44799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utoUpdateAnimBg="0"/>
      <p:bldP spid="156678" grpId="0" autoUpdateAnimBg="0"/>
      <p:bldP spid="156681" grpId="0" autoUpdateAnimBg="0"/>
      <p:bldP spid="1566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概率的统计定义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5576" y="1341785"/>
            <a:ext cx="6696075" cy="358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在随机试验中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,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若事件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出现的频率    随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395536" y="2484785"/>
            <a:ext cx="700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则定义事件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的概率为</a:t>
            </a:r>
            <a:r>
              <a:rPr lang="en-US" altLang="zh-CN" i="1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记作</a:t>
            </a:r>
            <a:r>
              <a:rPr lang="en-US" altLang="zh-CN" i="1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宋体" charset="-122"/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</a:rPr>
              <a:t>p</a:t>
            </a:r>
            <a:r>
              <a:rPr lang="en-US" altLang="zh-CN" b="0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宋体" charset="-122"/>
              </a:rPr>
              <a:t>.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358604" y="1889473"/>
            <a:ext cx="7742234" cy="563562"/>
            <a:chOff x="633" y="1689"/>
            <a:chExt cx="4877" cy="355"/>
          </a:xfrm>
        </p:grpSpPr>
        <p:graphicFrame>
          <p:nvGraphicFramePr>
            <p:cNvPr id="12" name="Object 30"/>
            <p:cNvGraphicFramePr>
              <a:graphicFrameLocks noChangeAspect="1"/>
            </p:cNvGraphicFramePr>
            <p:nvPr/>
          </p:nvGraphicFramePr>
          <p:xfrm>
            <a:off x="4585" y="1728"/>
            <a:ext cx="92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0" name="Equation" r:id="rId3" imgW="583920" imgH="203040" progId="Equation.DSMT4">
                    <p:embed/>
                  </p:oleObj>
                </mc:Choice>
                <mc:Fallback>
                  <p:oleObj name="Equation" r:id="rId3" imgW="583920" imgH="2030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5" y="1728"/>
                          <a:ext cx="925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633" y="1689"/>
              <a:ext cx="4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</a:rPr>
                <a:t>着试验次数</a:t>
              </a:r>
              <a:r>
                <a:rPr lang="en-US" altLang="zh-CN" i="1" dirty="0">
                  <a:solidFill>
                    <a:schemeClr val="tx1"/>
                  </a:solidFill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</a:rPr>
                <a:t>的增加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</a:rPr>
                <a:t>趋于某一</a:t>
              </a:r>
              <a:r>
                <a:rPr lang="zh-CN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常数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</a:p>
          </p:txBody>
        </p:sp>
      </p:grpSp>
      <p:graphicFrame>
        <p:nvGraphicFramePr>
          <p:cNvPr id="14" name="Object 58"/>
          <p:cNvGraphicFramePr>
            <a:graphicFrameLocks noChangeAspect="1"/>
          </p:cNvGraphicFramePr>
          <p:nvPr/>
        </p:nvGraphicFramePr>
        <p:xfrm>
          <a:off x="6273800" y="1268413"/>
          <a:ext cx="7159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公式" r:id="rId5" imgW="304560" imgH="177480" progId="Equation.3">
                  <p:embed/>
                </p:oleObj>
              </mc:Choice>
              <mc:Fallback>
                <p:oleObj name="公式" r:id="rId5" imgW="304560" imgH="1774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1268413"/>
                        <a:ext cx="71596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827584" y="3501008"/>
          <a:ext cx="7496417" cy="165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7" imgW="3276360" imgH="723600" progId="Equation.DSMT4">
                  <p:embed/>
                </p:oleObj>
              </mc:Choice>
              <mc:Fallback>
                <p:oleObj name="Equation" r:id="rId7" imgW="3276360" imgH="723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01008"/>
                        <a:ext cx="7496417" cy="165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757238" y="620688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ea typeface="黑体" pitchFamily="49" charset="-122"/>
              </a:rPr>
              <a:t>推论</a:t>
            </a:r>
            <a:r>
              <a:rPr lang="en-US" altLang="zh-CN" dirty="0" smtClean="0">
                <a:solidFill>
                  <a:schemeClr val="tx2"/>
                </a:solidFill>
                <a:ea typeface="黑体" pitchFamily="49" charset="-122"/>
              </a:rPr>
              <a:t>1(</a:t>
            </a:r>
            <a:r>
              <a:rPr lang="zh-CN" altLang="en-US" dirty="0">
                <a:solidFill>
                  <a:schemeClr val="accent2"/>
                </a:solidFill>
                <a:ea typeface="黑体" pitchFamily="49" charset="-122"/>
              </a:rPr>
              <a:t>单调性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)</a:t>
            </a:r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3271838" y="649263"/>
          <a:ext cx="4038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3" imgW="1625600" imgH="203200" progId="Equation.3">
                  <p:embed/>
                </p:oleObj>
              </mc:Choice>
              <mc:Fallback>
                <p:oleObj name="Equation" r:id="rId3" imgW="16256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649263"/>
                        <a:ext cx="40386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762000" y="1382688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141400"/>
                </a:solidFill>
                <a:ea typeface="黑体" pitchFamily="49" charset="-122"/>
              </a:rPr>
              <a:t>证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466850" y="1396976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141400"/>
                </a:solidFill>
                <a:latin typeface="+mn-ea"/>
                <a:ea typeface="+mn-ea"/>
              </a:rPr>
              <a:t>由</a:t>
            </a:r>
            <a:r>
              <a:rPr lang="zh-CN" altLang="en-US" dirty="0" smtClean="0">
                <a:solidFill>
                  <a:srgbClr val="141400"/>
                </a:solidFill>
                <a:latin typeface="+mn-ea"/>
                <a:ea typeface="+mn-ea"/>
              </a:rPr>
              <a:t>性质</a:t>
            </a:r>
            <a:r>
              <a:rPr lang="en-US" altLang="zh-CN" dirty="0" smtClean="0">
                <a:solidFill>
                  <a:srgbClr val="141400"/>
                </a:solidFill>
                <a:latin typeface="+mn-lt"/>
                <a:ea typeface="+mn-ea"/>
              </a:rPr>
              <a:t>(</a:t>
            </a:r>
            <a:r>
              <a:rPr lang="en-US" altLang="zh-CN" dirty="0" smtClean="0">
                <a:solidFill>
                  <a:srgbClr val="141400"/>
                </a:solidFill>
                <a:latin typeface="+mn-lt"/>
              </a:rPr>
              <a:t>4)</a:t>
            </a:r>
            <a:r>
              <a:rPr lang="zh-CN" altLang="en-US" dirty="0" smtClean="0">
                <a:solidFill>
                  <a:srgbClr val="141400"/>
                </a:solidFill>
              </a:rPr>
              <a:t>，</a:t>
            </a:r>
            <a:r>
              <a:rPr lang="zh-CN" altLang="en-US" dirty="0">
                <a:solidFill>
                  <a:srgbClr val="141400"/>
                </a:solidFill>
                <a:latin typeface="+mn-ea"/>
                <a:ea typeface="+mn-ea"/>
              </a:rPr>
              <a:t>及</a:t>
            </a:r>
            <a:r>
              <a:rPr lang="zh-CN" altLang="en-US" dirty="0">
                <a:solidFill>
                  <a:srgbClr val="141400"/>
                </a:solidFill>
              </a:rPr>
              <a:t> </a:t>
            </a:r>
            <a:r>
              <a:rPr lang="en-US" altLang="zh-CN" i="1" dirty="0">
                <a:solidFill>
                  <a:srgbClr val="141400"/>
                </a:solidFill>
              </a:rPr>
              <a:t>P</a:t>
            </a:r>
            <a:r>
              <a:rPr lang="en-US" altLang="zh-CN" dirty="0">
                <a:solidFill>
                  <a:srgbClr val="141400"/>
                </a:solidFill>
              </a:rPr>
              <a:t>(</a:t>
            </a:r>
            <a:r>
              <a:rPr lang="en-US" altLang="zh-CN" i="1" dirty="0">
                <a:solidFill>
                  <a:srgbClr val="141400"/>
                </a:solidFill>
              </a:rPr>
              <a:t>A</a:t>
            </a:r>
            <a:r>
              <a:rPr lang="en-US" altLang="zh-CN" dirty="0">
                <a:solidFill>
                  <a:srgbClr val="141400"/>
                </a:solidFill>
                <a:cs typeface="Times New Roman" pitchFamily="18" charset="0"/>
              </a:rPr>
              <a:t>– </a:t>
            </a:r>
            <a:r>
              <a:rPr lang="en-US" altLang="zh-CN" i="1" dirty="0">
                <a:solidFill>
                  <a:srgbClr val="141400"/>
                </a:solidFill>
              </a:rPr>
              <a:t>B</a:t>
            </a:r>
            <a:r>
              <a:rPr lang="en-US" altLang="zh-CN" dirty="0">
                <a:solidFill>
                  <a:srgbClr val="141400"/>
                </a:solidFill>
              </a:rPr>
              <a:t>)≥0,  </a:t>
            </a:r>
            <a:r>
              <a:rPr lang="zh-CN" altLang="en-US" dirty="0">
                <a:solidFill>
                  <a:srgbClr val="141400"/>
                </a:solidFill>
                <a:latin typeface="+mn-ea"/>
                <a:ea typeface="+mn-ea"/>
              </a:rPr>
              <a:t>知命题成立</a:t>
            </a:r>
            <a:r>
              <a:rPr lang="en-US" altLang="zh-CN" dirty="0">
                <a:solidFill>
                  <a:srgbClr val="141400"/>
                </a:solidFill>
              </a:rPr>
              <a:t>.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683568" y="2132856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(5)  </a:t>
            </a:r>
            <a:r>
              <a:rPr lang="zh-CN" altLang="en-US" dirty="0">
                <a:solidFill>
                  <a:schemeClr val="accent2"/>
                </a:solidFill>
                <a:ea typeface="黑体" pitchFamily="49" charset="-122"/>
              </a:rPr>
              <a:t>概率的加法公式</a:t>
            </a:r>
            <a:r>
              <a:rPr lang="en-US" altLang="zh-CN" dirty="0">
                <a:solidFill>
                  <a:schemeClr val="accent2"/>
                </a:solidFill>
                <a:ea typeface="黑体" pitchFamily="49" charset="-122"/>
              </a:rPr>
              <a:t>: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067944" y="2132856"/>
            <a:ext cx="4608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对于任意两个事件</a:t>
            </a: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有</a:t>
            </a:r>
          </a:p>
        </p:txBody>
      </p:sp>
      <p:graphicFrame>
        <p:nvGraphicFramePr>
          <p:cNvPr id="157706" name="Object 10"/>
          <p:cNvGraphicFramePr>
            <a:graphicFrameLocks noChangeAspect="1"/>
          </p:cNvGraphicFramePr>
          <p:nvPr/>
        </p:nvGraphicFramePr>
        <p:xfrm>
          <a:off x="1806475" y="2780928"/>
          <a:ext cx="53578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7" name="Equation" r:id="rId5" imgW="2171700" imgH="203200" progId="Equation.3">
                  <p:embed/>
                </p:oleObj>
              </mc:Choice>
              <mc:Fallback>
                <p:oleObj name="Equation" r:id="rId5" imgW="21717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475" y="2780928"/>
                        <a:ext cx="535781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15200" y="6324600"/>
            <a:ext cx="609600" cy="381000"/>
          </a:xfrm>
          <a:prstGeom prst="actionButtonForwardNex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19150" y="3421881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证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674813" y="3422352"/>
          <a:ext cx="41989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8" name="公式" r:id="rId7" imgW="1536480" imgH="203040" progId="Equation.3">
                  <p:embed/>
                </p:oleObj>
              </mc:Choice>
              <mc:Fallback>
                <p:oleObj name="公式" r:id="rId7" imgW="15364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422352"/>
                        <a:ext cx="4198937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411760" y="3925937"/>
          <a:ext cx="362743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9" name="公式" r:id="rId9" imgW="1409400" imgH="241200" progId="Equation.3">
                  <p:embed/>
                </p:oleObj>
              </mc:Choice>
              <mc:Fallback>
                <p:oleObj name="公式" r:id="rId9" imgW="1409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925937"/>
                        <a:ext cx="3627437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619672" y="4574009"/>
          <a:ext cx="55514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Equation" r:id="rId11" imgW="2032000" imgH="203200" progId="Equation.3">
                  <p:embed/>
                </p:oleObj>
              </mc:Choice>
              <mc:Fallback>
                <p:oleObj name="Equation" r:id="rId11" imgW="20320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574009"/>
                        <a:ext cx="5551488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971600" y="5294089"/>
          <a:ext cx="17002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1" name="Equation" r:id="rId13" imgW="622030" imgH="152334" progId="Equation.3">
                  <p:embed/>
                </p:oleObj>
              </mc:Choice>
              <mc:Fallback>
                <p:oleObj name="Equation" r:id="rId13" imgW="622030" imgH="15233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294089"/>
                        <a:ext cx="170021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3059832" y="5294089"/>
          <a:ext cx="51704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Equation" r:id="rId15" imgW="1892300" imgH="190500" progId="Equation.3">
                  <p:embed/>
                </p:oleObj>
              </mc:Choice>
              <mc:Fallback>
                <p:oleObj name="Equation" r:id="rId15" imgW="1892300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294089"/>
                        <a:ext cx="5170488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1331640" y="5942161"/>
          <a:ext cx="60150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Equation" r:id="rId17" imgW="2438400" imgH="203200" progId="Equation.3">
                  <p:embed/>
                </p:oleObj>
              </mc:Choice>
              <mc:Fallback>
                <p:oleObj name="Equation" r:id="rId17" imgW="24384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942161"/>
                        <a:ext cx="60150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utoUpdateAnimBg="0"/>
      <p:bldP spid="157703" grpId="0" autoUpdateAnimBg="0"/>
      <p:bldP spid="157704" grpId="0" autoUpdateAnimBg="0"/>
      <p:bldP spid="157705" grpId="0" autoUpdateAnimBg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推论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2.</a:t>
            </a: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1981200" y="930275"/>
          <a:ext cx="3886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3" imgW="1625600" imgH="203200" progId="Equation.3">
                  <p:embed/>
                </p:oleObj>
              </mc:Choice>
              <mc:Fallback>
                <p:oleObj name="Equation" r:id="rId3" imgW="16256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30275"/>
                        <a:ext cx="3886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3589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一般地</a:t>
            </a: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accent2"/>
                </a:solidFill>
                <a:ea typeface="黑体" pitchFamily="49" charset="-122"/>
              </a:rPr>
              <a:t>次可加性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)</a:t>
            </a:r>
          </a:p>
        </p:txBody>
      </p:sp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4284663" y="1484313"/>
          <a:ext cx="2743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Equation" r:id="rId5" imgW="1218671" imgH="444307" progId="Equation.3">
                  <p:embed/>
                </p:oleObj>
              </mc:Choice>
              <mc:Fallback>
                <p:oleObj name="Equation" r:id="rId5" imgW="1218671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484313"/>
                        <a:ext cx="27432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28675" y="2549847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推论</a:t>
            </a:r>
            <a:r>
              <a:rPr lang="en-US" altLang="zh-CN" dirty="0">
                <a:solidFill>
                  <a:schemeClr val="tx2"/>
                </a:solidFill>
                <a:ea typeface="黑体" pitchFamily="49" charset="-122"/>
              </a:rPr>
              <a:t>3.</a:t>
            </a:r>
          </a:p>
        </p:txBody>
      </p:sp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899592" y="3284984"/>
          <a:ext cx="6172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7" imgW="2171700" imgH="215900" progId="Equation.3">
                  <p:embed/>
                </p:oleObj>
              </mc:Choice>
              <mc:Fallback>
                <p:oleObj name="Equation" r:id="rId7" imgW="21717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84984"/>
                        <a:ext cx="61722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1628775" y="3933056"/>
          <a:ext cx="50577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公式" r:id="rId9" imgW="2247840" imgH="457200" progId="Equation.3">
                  <p:embed/>
                </p:oleObj>
              </mc:Choice>
              <mc:Fallback>
                <p:oleObj name="公式" r:id="rId9" imgW="22478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3933056"/>
                        <a:ext cx="50577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1535113" y="5172075"/>
          <a:ext cx="32861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公式" r:id="rId11" imgW="1460160" imgH="355320" progId="Equation.3">
                  <p:embed/>
                </p:oleObj>
              </mc:Choice>
              <mc:Fallback>
                <p:oleObj name="公式" r:id="rId11" imgW="1460160" imgH="355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5172075"/>
                        <a:ext cx="32861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9760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4788024" y="5203031"/>
          <a:ext cx="32400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公式" r:id="rId13" imgW="1473120" imgH="241200" progId="Equation.3">
                  <p:embed/>
                </p:oleObj>
              </mc:Choice>
              <mc:Fallback>
                <p:oleObj name="公式" r:id="rId13" imgW="1473120" imgH="241200" progId="Equation.3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203031"/>
                        <a:ext cx="32400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1907704" y="2545740"/>
            <a:ext cx="5401096" cy="523220"/>
          </a:xfrm>
          <a:prstGeom prst="rect">
            <a:avLst/>
          </a:prstGeom>
          <a:noFill/>
          <a:ln w="28575">
            <a:noFill/>
            <a:miter lim="800000"/>
            <a:headEnd type="none" w="sm" len="med"/>
            <a:tailEnd type="none" w="sm" len="med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概率的一般加法公式</a:t>
            </a:r>
            <a:r>
              <a:rPr lang="en-US" altLang="zh-CN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):</a:t>
            </a:r>
            <a:endParaRPr lang="en-US" altLang="zh-CN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50" grpId="0" autoUpdateAnimBg="0"/>
      <p:bldP spid="1597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908720"/>
            <a:ext cx="545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2015-03-12_15415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623326"/>
            <a:ext cx="8640960" cy="2373626"/>
          </a:xfrm>
          <a:prstGeom prst="rect">
            <a:avLst/>
          </a:prstGeom>
        </p:spPr>
      </p:pic>
      <p:pic>
        <p:nvPicPr>
          <p:cNvPr id="7" name="图片 6" descr="2015-03-12_15422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624" y="2132856"/>
            <a:ext cx="3816424" cy="14311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861048"/>
            <a:ext cx="545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9" descr="2015-03-12_160437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3717032"/>
            <a:ext cx="8640960" cy="167761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836712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古典概型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90872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dirty="0" smtClean="0">
                <a:latin typeface="+mn-ea"/>
                <a:ea typeface="+mn-ea"/>
              </a:rPr>
              <a:t>             若一个随机试验具有以下两个特征：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marL="514350" indent="-514350" algn="just"/>
            <a:r>
              <a:rPr lang="en-US" altLang="zh-CN" dirty="0" smtClean="0">
                <a:latin typeface="+mn-lt"/>
                <a:ea typeface="+mn-ea"/>
              </a:rPr>
              <a:t>(1)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有限性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样本空间的样本点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zh-CN" altLang="en-US" dirty="0" smtClean="0">
                <a:latin typeface="+mn-ea"/>
                <a:ea typeface="+mn-ea"/>
              </a:rPr>
              <a:t>基本事件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  <a:r>
              <a:rPr lang="zh-CN" altLang="en-US" dirty="0" smtClean="0">
                <a:latin typeface="+mn-ea"/>
                <a:ea typeface="+mn-ea"/>
              </a:rPr>
              <a:t>只有有限个，即</a:t>
            </a:r>
            <a:r>
              <a:rPr lang="en-US" altLang="zh-CN" dirty="0" smtClean="0">
                <a:latin typeface="+mn-lt"/>
                <a:ea typeface="+mn-ea"/>
              </a:rPr>
              <a:t>Ω={ω</a:t>
            </a:r>
            <a:r>
              <a:rPr lang="en-US" altLang="zh-CN" baseline="-25000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altLang="zh-CN" dirty="0" smtClean="0">
                <a:latin typeface="+mn-lt"/>
                <a:ea typeface="+mn-ea"/>
              </a:rPr>
              <a:t>ω</a:t>
            </a:r>
            <a:r>
              <a:rPr lang="en-US" altLang="zh-CN" baseline="-25000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altLang="zh-CN" dirty="0" smtClean="0">
                <a:latin typeface="+mn-lt"/>
                <a:ea typeface="+mn-ea"/>
              </a:rPr>
              <a:t>…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altLang="zh-CN" dirty="0" err="1" smtClean="0">
                <a:latin typeface="+mn-lt"/>
                <a:ea typeface="+mn-ea"/>
              </a:rPr>
              <a:t>ω</a:t>
            </a:r>
            <a:r>
              <a:rPr lang="en-US" altLang="zh-CN" baseline="-25000" dirty="0" err="1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}</a:t>
            </a:r>
            <a:r>
              <a:rPr lang="zh-CN" altLang="en-US" dirty="0" smtClean="0">
                <a:latin typeface="+mn-ea"/>
                <a:ea typeface="+mn-ea"/>
              </a:rPr>
              <a:t>；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 algn="just"/>
            <a:r>
              <a:rPr lang="en-US" altLang="zh-CN" dirty="0" smtClean="0">
                <a:latin typeface="+mn-lt"/>
                <a:ea typeface="+mn-ea"/>
              </a:rPr>
              <a:t>(2)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等可能性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每个基本事件发生的可能性是相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 algn="dist"/>
            <a:r>
              <a:rPr lang="en-US" altLang="zh-CN" dirty="0" smtClean="0">
                <a:latin typeface="+mn-ea"/>
                <a:ea typeface="+mn-ea"/>
              </a:rPr>
              <a:t>   </a:t>
            </a:r>
            <a:r>
              <a:rPr lang="zh-CN" altLang="en-US" dirty="0" smtClean="0">
                <a:latin typeface="+mn-ea"/>
                <a:ea typeface="+mn-ea"/>
              </a:rPr>
              <a:t>等的，即 </a:t>
            </a:r>
            <a:r>
              <a:rPr lang="en-US" altLang="zh-CN" i="1" dirty="0" smtClean="0">
                <a:latin typeface="+mn-lt"/>
                <a:ea typeface="+mn-ea"/>
              </a:rPr>
              <a:t>P</a:t>
            </a:r>
            <a:r>
              <a:rPr lang="en-US" altLang="zh-CN" dirty="0" smtClean="0">
                <a:latin typeface="+mn-lt"/>
                <a:ea typeface="+mn-ea"/>
              </a:rPr>
              <a:t>(ω</a:t>
            </a:r>
            <a:r>
              <a:rPr lang="en-US" altLang="zh-CN" baseline="-25000" dirty="0" smtClean="0">
                <a:latin typeface="+mn-lt"/>
                <a:ea typeface="+mn-ea"/>
              </a:rPr>
              <a:t>1</a:t>
            </a:r>
            <a:r>
              <a:rPr lang="en-US" altLang="zh-CN" dirty="0" smtClean="0">
                <a:latin typeface="+mn-lt"/>
                <a:ea typeface="+mn-ea"/>
              </a:rPr>
              <a:t>)=</a:t>
            </a:r>
            <a:r>
              <a:rPr lang="en-US" altLang="zh-CN" i="1" dirty="0" smtClean="0">
                <a:latin typeface="+mn-lt"/>
                <a:ea typeface="+mn-ea"/>
              </a:rPr>
              <a:t>P</a:t>
            </a:r>
            <a:r>
              <a:rPr lang="en-US" altLang="zh-CN" dirty="0" smtClean="0">
                <a:latin typeface="+mn-lt"/>
                <a:ea typeface="+mn-ea"/>
              </a:rPr>
              <a:t>(ω</a:t>
            </a:r>
            <a:r>
              <a:rPr lang="en-US" altLang="zh-CN" baseline="-25000" dirty="0" smtClean="0">
                <a:latin typeface="+mn-lt"/>
                <a:ea typeface="+mn-ea"/>
              </a:rPr>
              <a:t>2</a:t>
            </a:r>
            <a:r>
              <a:rPr lang="en-US" altLang="zh-CN" dirty="0" smtClean="0">
                <a:latin typeface="+mn-lt"/>
                <a:ea typeface="+mn-ea"/>
              </a:rPr>
              <a:t>)=…=</a:t>
            </a:r>
            <a:r>
              <a:rPr lang="en-US" altLang="zh-CN" i="1" dirty="0" smtClean="0">
                <a:latin typeface="+mn-lt"/>
                <a:ea typeface="+mn-ea"/>
              </a:rPr>
              <a:t>P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en-US" altLang="zh-CN" dirty="0" err="1" smtClean="0">
                <a:latin typeface="+mn-lt"/>
                <a:ea typeface="+mn-ea"/>
              </a:rPr>
              <a:t>ω</a:t>
            </a:r>
            <a:r>
              <a:rPr lang="en-US" altLang="zh-CN" i="1" baseline="-25000" dirty="0" err="1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).</a:t>
            </a:r>
          </a:p>
          <a:p>
            <a:pPr marL="457200" indent="-457200" algn="dist"/>
            <a:r>
              <a:rPr lang="zh-CN" altLang="en-US" dirty="0" smtClean="0">
                <a:latin typeface="+mn-ea"/>
                <a:ea typeface="+mn-ea"/>
              </a:rPr>
              <a:t>则称这类随机试验的数学模型为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古典概型</a:t>
            </a:r>
            <a:r>
              <a:rPr lang="en-US" altLang="zh-CN" dirty="0" smtClean="0">
                <a:latin typeface="+mn-ea"/>
                <a:ea typeface="+mn-ea"/>
              </a:rPr>
              <a:t>.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概率的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古典</a:t>
            </a:r>
            <a:r>
              <a:rPr lang="zh-CN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340768"/>
            <a:ext cx="763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ea typeface="宋体" pitchFamily="2" charset="-122"/>
              </a:rPr>
              <a:t>若试验结果一共有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zh-CN" altLang="en-US" dirty="0" smtClean="0">
                <a:ea typeface="宋体" pitchFamily="2" charset="-122"/>
              </a:rPr>
              <a:t>个基本事件组成，且这些事</a:t>
            </a:r>
          </a:p>
          <a:p>
            <a:pPr algn="just"/>
            <a:r>
              <a:rPr lang="zh-CN" altLang="en-US" dirty="0" smtClean="0">
                <a:ea typeface="宋体" pitchFamily="2" charset="-122"/>
              </a:rPr>
              <a:t>件的出现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具有相同的可能性</a:t>
            </a:r>
            <a:r>
              <a:rPr lang="zh-CN" altLang="en-US" dirty="0" smtClean="0">
                <a:ea typeface="宋体" pitchFamily="2" charset="-122"/>
              </a:rPr>
              <a:t>，而事件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由其中的</a:t>
            </a:r>
            <a:r>
              <a:rPr lang="en-US" altLang="zh-CN" i="1" dirty="0" smtClean="0">
                <a:ea typeface="宋体" pitchFamily="2" charset="-122"/>
              </a:rPr>
              <a:t>m</a:t>
            </a:r>
            <a:r>
              <a:rPr lang="zh-CN" altLang="en-US" dirty="0" smtClean="0">
                <a:ea typeface="宋体" pitchFamily="2" charset="-122"/>
              </a:rPr>
              <a:t>个基本事件组成，则事件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的概率为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055688" y="2922588"/>
          <a:ext cx="674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2844720" imgH="482400" progId="Equation.DSMT4">
                  <p:embed/>
                </p:oleObj>
              </mc:Choice>
              <mc:Fallback>
                <p:oleObj name="Equation" r:id="rId3" imgW="284472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922588"/>
                        <a:ext cx="674687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FF33CC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计 数</a:t>
            </a:r>
            <a:endParaRPr lang="en-US" altLang="zh-CN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① 排列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乘法原理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:</a:t>
            </a:r>
            <a:r>
              <a:rPr lang="zh-CN" altLang="en-US" sz="2800" b="1" dirty="0" smtClean="0">
                <a:latin typeface="+mn-ea"/>
              </a:rPr>
              <a:t>如果进行甲过程有</a:t>
            </a:r>
            <a:r>
              <a:rPr lang="en-US" altLang="zh-CN" sz="2800" b="1" i="1" dirty="0" smtClean="0">
                <a:solidFill>
                  <a:srgbClr val="FF3300"/>
                </a:solidFill>
              </a:rPr>
              <a:t>m</a:t>
            </a:r>
            <a:r>
              <a:rPr lang="zh-CN" altLang="en-US" sz="2800" b="1" dirty="0" smtClean="0">
                <a:latin typeface="+mn-ea"/>
              </a:rPr>
              <a:t>种方法</a:t>
            </a:r>
            <a:r>
              <a:rPr lang="en-US" altLang="zh-CN" sz="2800" b="1" dirty="0" smtClean="0">
                <a:latin typeface="+mn-ea"/>
              </a:rPr>
              <a:t>,</a:t>
            </a:r>
          </a:p>
          <a:p>
            <a:pPr algn="just">
              <a:buNone/>
            </a:pPr>
            <a:r>
              <a:rPr lang="zh-CN" altLang="en-US" sz="2800" b="1" dirty="0" smtClean="0">
                <a:latin typeface="+mn-ea"/>
              </a:rPr>
              <a:t>进行乙过程有</a:t>
            </a:r>
            <a:r>
              <a:rPr lang="en-US" altLang="zh-CN" sz="2800" b="1" i="1" dirty="0" smtClean="0">
                <a:solidFill>
                  <a:srgbClr val="FF3300"/>
                </a:solidFill>
              </a:rPr>
              <a:t>n</a:t>
            </a:r>
            <a:r>
              <a:rPr lang="zh-CN" altLang="en-US" sz="2800" b="1" dirty="0" smtClean="0">
                <a:latin typeface="+mn-ea"/>
              </a:rPr>
              <a:t>种方法</a:t>
            </a:r>
            <a:r>
              <a:rPr lang="en-US" altLang="zh-CN" sz="2800" b="1" dirty="0" smtClean="0">
                <a:latin typeface="+mn-ea"/>
              </a:rPr>
              <a:t>, </a:t>
            </a:r>
            <a:r>
              <a:rPr lang="zh-CN" altLang="en-US" sz="2800" b="1" dirty="0" smtClean="0">
                <a:latin typeface="+mn-ea"/>
              </a:rPr>
              <a:t>则进行甲过程后紧接着</a:t>
            </a:r>
            <a:endParaRPr lang="en-US" altLang="zh-CN" sz="2800" b="1" dirty="0" smtClean="0">
              <a:latin typeface="+mn-ea"/>
            </a:endParaRPr>
          </a:p>
          <a:p>
            <a:pPr algn="just">
              <a:buNone/>
            </a:pPr>
            <a:r>
              <a:rPr lang="zh-CN" altLang="en-US" sz="2800" b="1" dirty="0" smtClean="0">
                <a:latin typeface="+mn-ea"/>
              </a:rPr>
              <a:t>进行乙过程共有</a:t>
            </a:r>
            <a:r>
              <a:rPr lang="en-US" altLang="zh-CN" sz="2800" b="1" i="1" dirty="0" err="1" smtClean="0">
                <a:solidFill>
                  <a:srgbClr val="FF3300"/>
                </a:solidFill>
              </a:rPr>
              <a:t>mn</a:t>
            </a:r>
            <a:r>
              <a:rPr lang="zh-CN" altLang="en-US" sz="2800" b="1" dirty="0" smtClean="0">
                <a:latin typeface="+mn-ea"/>
              </a:rPr>
              <a:t>种方法</a:t>
            </a:r>
            <a:r>
              <a:rPr lang="en-US" altLang="zh-CN" sz="2800" b="1" dirty="0" smtClean="0">
                <a:latin typeface="+mn-ea"/>
              </a:rPr>
              <a:t>.(</a:t>
            </a:r>
            <a:r>
              <a:rPr lang="zh-CN" altLang="en-US" sz="2800" b="1" dirty="0" smtClean="0">
                <a:latin typeface="+mn-ea"/>
              </a:rPr>
              <a:t>可以推广</a:t>
            </a:r>
            <a:r>
              <a:rPr lang="en-US" altLang="zh-CN" sz="2800" b="1" dirty="0" smtClean="0">
                <a:latin typeface="+mn-ea"/>
              </a:rPr>
              <a:t>)</a:t>
            </a:r>
          </a:p>
          <a:p>
            <a:pPr algn="just">
              <a:buNone/>
            </a:pPr>
            <a:endParaRPr lang="en-US" altLang="zh-CN" sz="2800" b="1" dirty="0" smtClean="0">
              <a:solidFill>
                <a:srgbClr val="FF3300"/>
              </a:solidFill>
              <a:latin typeface="+mn-ea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+mn-ea"/>
              </a:rPr>
              <a:t>重复排列</a:t>
            </a:r>
            <a:r>
              <a:rPr lang="en-US" altLang="zh-CN" sz="2800" b="1" dirty="0" smtClean="0">
                <a:solidFill>
                  <a:srgbClr val="FF3300"/>
                </a:solidFill>
                <a:latin typeface="+mn-ea"/>
              </a:rPr>
              <a:t>:</a:t>
            </a:r>
          </a:p>
          <a:p>
            <a:pPr algn="just">
              <a:buNone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+mn-ea"/>
              </a:rPr>
              <a:t>非重复排列</a:t>
            </a:r>
            <a:r>
              <a:rPr lang="en-US" altLang="zh-CN" sz="2800" b="1" dirty="0" smtClean="0">
                <a:solidFill>
                  <a:srgbClr val="FF3300"/>
                </a:solidFill>
                <a:latin typeface="+mn-ea"/>
              </a:rPr>
              <a:t>:</a:t>
            </a:r>
          </a:p>
          <a:p>
            <a:pPr algn="just">
              <a:buNone/>
            </a:pPr>
            <a:endParaRPr lang="en-US" altLang="zh-CN" sz="2800" b="1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+mn-ea"/>
              </a:rPr>
              <a:t>全排列公式</a:t>
            </a:r>
            <a:r>
              <a:rPr lang="en-US" altLang="zh-CN" sz="2800" b="1" dirty="0" smtClean="0">
                <a:solidFill>
                  <a:srgbClr val="FF3300"/>
                </a:solidFill>
                <a:latin typeface="+mn-ea"/>
              </a:rPr>
              <a:t>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2967637" y="3214686"/>
          <a:ext cx="289024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3" imgW="1231560" imgH="368280" progId="Equation.DSMT4">
                  <p:embed/>
                </p:oleObj>
              </mc:Choice>
              <mc:Fallback>
                <p:oleObj name="Equation" r:id="rId3" imgW="1231560" imgH="368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637" y="3214686"/>
                        <a:ext cx="2890247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027912" y="4071942"/>
          <a:ext cx="5544616" cy="9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5" imgW="2489040" imgH="431640" progId="Equation.DSMT4">
                  <p:embed/>
                </p:oleObj>
              </mc:Choice>
              <mc:Fallback>
                <p:oleObj name="Equation" r:id="rId5" imgW="24890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912" y="4071942"/>
                        <a:ext cx="5544616" cy="961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059833" y="5312563"/>
          <a:ext cx="4968551" cy="545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7" imgW="2082600" imgH="228600" progId="Equation.DSMT4">
                  <p:embed/>
                </p:oleObj>
              </mc:Choice>
              <mc:Fallback>
                <p:oleObj name="Equation" r:id="rId7" imgW="2082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3" y="5312563"/>
                        <a:ext cx="4968551" cy="545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+mn-ea"/>
              </a:rPr>
              <a:t>不全相异元素的全排列公式</a:t>
            </a:r>
            <a:r>
              <a:rPr lang="en-US" altLang="zh-CN" sz="2800" b="1" dirty="0" smtClean="0">
                <a:solidFill>
                  <a:srgbClr val="FF3300"/>
                </a:solidFill>
                <a:latin typeface="+mn-ea"/>
              </a:rPr>
              <a:t>: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② 组合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+mn-ea"/>
              </a:rPr>
              <a:t>组合数公式</a:t>
            </a:r>
            <a:r>
              <a:rPr lang="en-US" altLang="zh-CN" sz="2800" b="1" dirty="0" smtClean="0">
                <a:solidFill>
                  <a:srgbClr val="FF3300"/>
                </a:solidFill>
                <a:latin typeface="+mn-ea"/>
              </a:rPr>
              <a:t>: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solidFill>
                <a:srgbClr val="FF3300"/>
              </a:solidFill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259632" y="3414082"/>
          <a:ext cx="597693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3" imgW="2209680" imgH="419040" progId="Equation.DSMT4">
                  <p:embed/>
                </p:oleObj>
              </mc:Choice>
              <mc:Fallback>
                <p:oleObj name="Equation" r:id="rId3" imgW="220968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414082"/>
                        <a:ext cx="597693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835696" y="4854242"/>
          <a:ext cx="3456384" cy="121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5" imgW="1333440" imgH="469800" progId="Equation.DSMT4">
                  <p:embed/>
                </p:oleObj>
              </mc:Choice>
              <mc:Fallback>
                <p:oleObj name="Equation" r:id="rId5" imgW="133344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854242"/>
                        <a:ext cx="3456384" cy="1217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244725" y="1214422"/>
          <a:ext cx="50974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7" imgW="2311200" imgH="444240" progId="Equation.DSMT4">
                  <p:embed/>
                </p:oleObj>
              </mc:Choice>
              <mc:Fallback>
                <p:oleObj name="Equation" r:id="rId7" imgW="231120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214422"/>
                        <a:ext cx="50974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56900" y="54868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3-11_2238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548680"/>
            <a:ext cx="8583161" cy="1944216"/>
          </a:xfrm>
          <a:prstGeom prst="rect">
            <a:avLst/>
          </a:prstGeom>
        </p:spPr>
      </p:pic>
      <p:pic>
        <p:nvPicPr>
          <p:cNvPr id="6" name="图片 5" descr="2015-03-11_224224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5" y="2996952"/>
            <a:ext cx="8280921" cy="1368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38245" y="4924769"/>
                <a:ext cx="2913875" cy="10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𝑃</m:t>
                      </m:r>
                      <m:r>
                        <a:rPr lang="zh-CN" altLang="en-US"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  <m:r>
                        <a:rPr lang="zh-CN" altLang="en-US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r>
                            <a:rPr lang="zh-CN" altLang="en-US">
                              <a:latin typeface="Cambria Math"/>
                            </a:rPr>
                            <m:t>·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45" y="4924769"/>
                <a:ext cx="2913875" cy="10965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古典概率具有如下性质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>
              <a:buNone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55576" y="1412777"/>
          <a:ext cx="5256584" cy="52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Equation" r:id="rId3" imgW="2171520" imgH="215640" progId="Equation.DSMT4">
                  <p:embed/>
                </p:oleObj>
              </mc:Choice>
              <mc:Fallback>
                <p:oleObj name="Equation" r:id="rId3" imgW="217152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7"/>
                        <a:ext cx="5256584" cy="522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55576" y="2127974"/>
          <a:ext cx="3532628" cy="5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Equation" r:id="rId5" imgW="1498320" imgH="215640" progId="Equation.DSMT4">
                  <p:embed/>
                </p:oleObj>
              </mc:Choice>
              <mc:Fallback>
                <p:oleObj name="Equation" r:id="rId5" imgW="149832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27974"/>
                        <a:ext cx="3532628" cy="50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55575" y="2780928"/>
          <a:ext cx="6984777" cy="164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Equation" r:id="rId7" imgW="2908080" imgH="685800" progId="Equation.DSMT4">
                  <p:embed/>
                </p:oleObj>
              </mc:Choice>
              <mc:Fallback>
                <p:oleObj name="Equation" r:id="rId7" imgW="290808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2780928"/>
                        <a:ext cx="6984777" cy="1647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78842" y="4725144"/>
          <a:ext cx="7465566" cy="51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Equation" r:id="rId9" imgW="3136680" imgH="215640" progId="Equation.DSMT4">
                  <p:embed/>
                </p:oleObj>
              </mc:Choice>
              <mc:Fallback>
                <p:oleObj name="Equation" r:id="rId9" imgW="313668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42" y="4725144"/>
                        <a:ext cx="7465566" cy="51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827584" y="5445126"/>
          <a:ext cx="3384376" cy="54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Equation" r:id="rId11" imgW="1422360" imgH="228600" progId="Equation.DSMT4">
                  <p:embed/>
                </p:oleObj>
              </mc:Choice>
              <mc:Fallback>
                <p:oleObj name="Equation" r:id="rId11" imgW="14223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45126"/>
                        <a:ext cx="3384376" cy="543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6935" y="-27384"/>
            <a:ext cx="3177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</a:t>
            </a:r>
            <a:r>
              <a:rPr lang="zh-CN" altLang="en-US" dirty="0" smtClean="0">
                <a:solidFill>
                  <a:srgbClr val="FF0000"/>
                </a:solidFill>
              </a:rPr>
              <a:t>随机事件的概率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3-12_081234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3" y="645785"/>
            <a:ext cx="7560840" cy="2279159"/>
          </a:xfrm>
          <a:prstGeom prst="rect">
            <a:avLst/>
          </a:prstGeom>
        </p:spPr>
      </p:pic>
      <p:pic>
        <p:nvPicPr>
          <p:cNvPr id="5" name="图片 4" descr="2015-03-12_081647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44" y="3212976"/>
            <a:ext cx="8362376" cy="338437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4211960" y="4509120"/>
            <a:ext cx="11521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5580112" y="4941168"/>
            <a:ext cx="10801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3752</TotalTime>
  <Words>962</Words>
  <Application>Microsoft Office PowerPoint</Application>
  <PresentationFormat>全屏显示(4:3)</PresentationFormat>
  <Paragraphs>134</Paragraphs>
  <Slides>22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第三章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概率的性质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348</cp:revision>
  <dcterms:created xsi:type="dcterms:W3CDTF">2002-02-05T15:49:25Z</dcterms:created>
  <dcterms:modified xsi:type="dcterms:W3CDTF">2016-03-17T14:34:18Z</dcterms:modified>
</cp:coreProperties>
</file>