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70" r:id="rId4"/>
    <p:sldId id="258" r:id="rId5"/>
    <p:sldId id="259" r:id="rId6"/>
    <p:sldId id="260" r:id="rId7"/>
    <p:sldId id="271" r:id="rId8"/>
    <p:sldId id="261" r:id="rId9"/>
    <p:sldId id="262" r:id="rId10"/>
    <p:sldId id="272" r:id="rId11"/>
    <p:sldId id="263" r:id="rId12"/>
    <p:sldId id="264" r:id="rId13"/>
    <p:sldId id="265" r:id="rId14"/>
    <p:sldId id="267" r:id="rId15"/>
    <p:sldId id="273" r:id="rId16"/>
    <p:sldId id="266" r:id="rId17"/>
    <p:sldId id="268" r:id="rId18"/>
    <p:sldId id="274" r:id="rId19"/>
  </p:sldIdLst>
  <p:sldSz cx="9144000" cy="6858000" type="screen4x3"/>
  <p:notesSz cx="6858000" cy="9144000"/>
  <p:defaultTextStyle>
    <a:defPPr>
      <a:defRPr lang="zh-CN"/>
    </a:defPPr>
    <a:lvl1pPr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1pPr>
    <a:lvl2pPr marL="457200"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2pPr>
    <a:lvl3pPr marL="914400"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3pPr>
    <a:lvl4pPr marL="1371600"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4pPr>
    <a:lvl5pPr marL="1828800"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5pPr>
    <a:lvl6pPr marL="2286000" algn="l" defTabSz="914400" rtl="0" eaLnBrk="1" latinLnBrk="0" hangingPunct="1">
      <a:defRPr kumimoji="1" sz="2800" b="1" kern="1200">
        <a:solidFill>
          <a:schemeClr val="tx1"/>
        </a:solidFill>
        <a:latin typeface="Times New Roman" pitchFamily="18" charset="0"/>
        <a:ea typeface="华文新魏" pitchFamily="2" charset="-122"/>
        <a:cs typeface="+mn-cs"/>
      </a:defRPr>
    </a:lvl6pPr>
    <a:lvl7pPr marL="2743200" algn="l" defTabSz="914400" rtl="0" eaLnBrk="1" latinLnBrk="0" hangingPunct="1">
      <a:defRPr kumimoji="1" sz="2800" b="1" kern="1200">
        <a:solidFill>
          <a:schemeClr val="tx1"/>
        </a:solidFill>
        <a:latin typeface="Times New Roman" pitchFamily="18" charset="0"/>
        <a:ea typeface="华文新魏" pitchFamily="2" charset="-122"/>
        <a:cs typeface="+mn-cs"/>
      </a:defRPr>
    </a:lvl7pPr>
    <a:lvl8pPr marL="3200400" algn="l" defTabSz="914400" rtl="0" eaLnBrk="1" latinLnBrk="0" hangingPunct="1">
      <a:defRPr kumimoji="1" sz="2800" b="1" kern="1200">
        <a:solidFill>
          <a:schemeClr val="tx1"/>
        </a:solidFill>
        <a:latin typeface="Times New Roman" pitchFamily="18" charset="0"/>
        <a:ea typeface="华文新魏" pitchFamily="2" charset="-122"/>
        <a:cs typeface="+mn-cs"/>
      </a:defRPr>
    </a:lvl8pPr>
    <a:lvl9pPr marL="3657600" algn="l" defTabSz="914400" rtl="0" eaLnBrk="1" latinLnBrk="0" hangingPunct="1">
      <a:defRPr kumimoji="1" sz="2800" b="1" kern="1200">
        <a:solidFill>
          <a:schemeClr val="tx1"/>
        </a:solidFill>
        <a:latin typeface="Times New Roman" pitchFamily="18" charset="0"/>
        <a:ea typeface="华文新魏"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66"/>
    <a:srgbClr val="CCFF66"/>
    <a:srgbClr val="FF33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83193" autoAdjust="0"/>
  </p:normalViewPr>
  <p:slideViewPr>
    <p:cSldViewPr>
      <p:cViewPr varScale="1">
        <p:scale>
          <a:sx n="58" d="100"/>
          <a:sy n="58" d="100"/>
        </p:scale>
        <p:origin x="-148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86D4F44-FF49-4D8C-8D47-A8C115741AE7}" type="datetimeFigureOut">
              <a:rPr lang="zh-CN" altLang="en-US"/>
              <a:pPr>
                <a:defRPr/>
              </a:pPr>
              <a:t>2015/3/12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4404B4E-471C-4EAB-B976-A192DD661E7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4404B4E-471C-4EAB-B976-A192DD661E76}" type="slidenum">
              <a:rPr lang="zh-CN" altLang="en-US" smtClean="0"/>
              <a:pPr>
                <a:defRPr/>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4404B4E-471C-4EAB-B976-A192DD661E76}" type="slidenum">
              <a:rPr lang="zh-CN" altLang="en-US" smtClean="0"/>
              <a:pPr>
                <a:defRPr/>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C30DAD-D90C-49B1-88D8-DC7AE69984B8}" type="slidenum">
              <a:rPr lang="en-US" altLang="zh-CN"/>
              <a:pPr>
                <a:defRPr/>
              </a:pPr>
              <a:t>‹#›</a:t>
            </a:fld>
            <a:endParaRPr lang="en-US" altLang="zh-CN"/>
          </a:p>
        </p:txBody>
      </p:sp>
    </p:spTree>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69A997-0653-47AA-95EE-F10F3A3902F0}" type="slidenum">
              <a:rPr lang="en-US" altLang="zh-CN"/>
              <a:pPr>
                <a:defRPr/>
              </a:pPr>
              <a:t>‹#›</a:t>
            </a:fld>
            <a:endParaRPr lang="en-US" altLang="zh-CN"/>
          </a:p>
        </p:txBody>
      </p:sp>
    </p:spTree>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206614-2F73-4F09-8CFB-85C0F7ED6EDE}" type="slidenum">
              <a:rPr lang="en-US" altLang="zh-CN"/>
              <a:pPr>
                <a:defRPr/>
              </a:pPr>
              <a:t>‹#›</a:t>
            </a:fld>
            <a:endParaRPr lang="en-US" altLang="zh-CN"/>
          </a:p>
        </p:txBody>
      </p:sp>
    </p:spTree>
  </p:cSld>
  <p:clrMapOvr>
    <a:masterClrMapping/>
  </p:clrMapOvr>
  <p:transition spd="med">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62FFE5E-BB7C-41D4-945B-ECDBD0A98CC1}" type="slidenum">
              <a:rPr lang="en-US" altLang="zh-CN"/>
              <a:pPr>
                <a:defRPr/>
              </a:pPr>
              <a:t>‹#›</a:t>
            </a:fld>
            <a:endParaRPr lang="en-US" altLang="zh-CN"/>
          </a:p>
        </p:txBody>
      </p:sp>
    </p:spTree>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BD4E5D-BCB2-43A2-A308-9FE3B2AABF23}" type="slidenum">
              <a:rPr lang="en-US" altLang="zh-CN"/>
              <a:pPr>
                <a:defRPr/>
              </a:pPr>
              <a:t>‹#›</a:t>
            </a:fld>
            <a:endParaRPr lang="en-US" altLang="zh-CN"/>
          </a:p>
        </p:txBody>
      </p:sp>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A68FB2-6DE6-4D14-AF97-133C819D708F}" type="slidenum">
              <a:rPr lang="en-US" altLang="zh-CN"/>
              <a:pPr>
                <a:defRPr/>
              </a:pPr>
              <a:t>‹#›</a:t>
            </a:fld>
            <a:endParaRPr lang="en-US" altLang="zh-CN"/>
          </a:p>
        </p:txBody>
      </p:sp>
    </p:spTree>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E3DE2CD-D2E9-4003-A02C-F73F1BF9FA3F}" type="slidenum">
              <a:rPr lang="en-US" altLang="zh-CN"/>
              <a:pPr>
                <a:defRPr/>
              </a:pPr>
              <a:t>‹#›</a:t>
            </a:fld>
            <a:endParaRPr lang="en-US" altLang="zh-CN"/>
          </a:p>
        </p:txBody>
      </p:sp>
    </p:spTree>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F602DB9-F813-4DEF-88BD-65B033789650}" type="slidenum">
              <a:rPr lang="en-US" altLang="zh-CN"/>
              <a:pPr>
                <a:defRPr/>
              </a:pPr>
              <a:t>‹#›</a:t>
            </a:fld>
            <a:endParaRPr lang="en-US" altLang="zh-CN"/>
          </a:p>
        </p:txBody>
      </p:sp>
    </p:spTree>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ADD5135-8282-4329-B594-9CD7487F17FF}" type="slidenum">
              <a:rPr lang="en-US" altLang="zh-CN"/>
              <a:pPr>
                <a:defRPr/>
              </a:pPr>
              <a:t>‹#›</a:t>
            </a:fld>
            <a:endParaRPr lang="en-US" altLang="zh-CN"/>
          </a:p>
        </p:txBody>
      </p:sp>
    </p:spTree>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CAF18E7-CAA3-46F6-9BF4-3406CCAB1B99}" type="slidenum">
              <a:rPr lang="en-US" altLang="zh-CN"/>
              <a:pPr>
                <a:defRPr/>
              </a:pPr>
              <a:t>‹#›</a:t>
            </a:fld>
            <a:endParaRPr lang="en-US" altLang="zh-CN"/>
          </a:p>
        </p:txBody>
      </p:sp>
    </p:spTree>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536951D-A87B-43D8-A18A-B07BA890904D}" type="slidenum">
              <a:rPr lang="en-US" altLang="zh-CN"/>
              <a:pPr>
                <a:defRPr/>
              </a:pPr>
              <a:t>‹#›</a:t>
            </a:fld>
            <a:endParaRPr lang="en-US" altLang="zh-CN"/>
          </a:p>
        </p:txBody>
      </p:sp>
    </p:spTree>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A199B06-12A2-413D-B6EC-5353A21B8E35}" type="slidenum">
              <a:rPr lang="en-US" altLang="zh-CN"/>
              <a:pPr>
                <a:defRPr/>
              </a:pPr>
              <a:t>‹#›</a:t>
            </a:fld>
            <a:endParaRPr lang="en-US" altLang="zh-CN"/>
          </a:p>
        </p:txBody>
      </p:sp>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defRPr>
            </a:lvl1pPr>
          </a:lstStyle>
          <a:p>
            <a:pPr>
              <a:defRPr/>
            </a:pPr>
            <a:fld id="{D6D889E3-B06D-4EBF-B88E-C760FFE8D28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wipe/>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2.xml"/><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1.bin"/><Relationship Id="rId5" Type="http://schemas.openxmlformats.org/officeDocument/2006/relationships/oleObject" Target="../embeddings/oleObject50.bin"/><Relationship Id="rId10" Type="http://schemas.openxmlformats.org/officeDocument/2006/relationships/oleObject" Target="../embeddings/oleObject55.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15.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jpeg"/><Relationship Id="rId4" Type="http://schemas.openxmlformats.org/officeDocument/2006/relationships/oleObject" Target="../embeddings/oleObject6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18.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xml"/><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内容占位符 4"/>
          <p:cNvSpPr>
            <a:spLocks noGrp="1"/>
          </p:cNvSpPr>
          <p:nvPr>
            <p:ph/>
          </p:nvPr>
        </p:nvSpPr>
        <p:spPr>
          <a:xfrm>
            <a:off x="685800" y="822920"/>
            <a:ext cx="7772400" cy="5486400"/>
          </a:xfrm>
        </p:spPr>
        <p:txBody>
          <a:bodyPr/>
          <a:lstStyle/>
          <a:p>
            <a:pPr>
              <a:spcBef>
                <a:spcPct val="50000"/>
              </a:spcBef>
              <a:buClr>
                <a:srgbClr val="FF0000"/>
              </a:buClr>
              <a:buSzPct val="90000"/>
              <a:buNone/>
              <a:defRPr/>
            </a:pPr>
            <a:r>
              <a:rPr lang="en-US" altLang="zh-CN" b="1" dirty="0" smtClean="0">
                <a:solidFill>
                  <a:schemeClr val="accent2"/>
                </a:solidFill>
                <a:latin typeface="黑体" pitchFamily="49" charset="-122"/>
                <a:ea typeface="黑体" pitchFamily="49" charset="-122"/>
              </a:rPr>
              <a:t>1.</a:t>
            </a:r>
            <a:r>
              <a:rPr lang="zh-CN" altLang="en-US" b="1" dirty="0" smtClean="0">
                <a:solidFill>
                  <a:schemeClr val="accent2"/>
                </a:solidFill>
                <a:latin typeface="黑体" pitchFamily="49" charset="-122"/>
                <a:ea typeface="黑体" pitchFamily="49" charset="-122"/>
              </a:rPr>
              <a:t>条件概率</a:t>
            </a:r>
            <a:r>
              <a:rPr lang="en-US" altLang="zh-CN" b="1" dirty="0" smtClean="0">
                <a:latin typeface="黑体" pitchFamily="49" charset="-122"/>
                <a:ea typeface="黑体" pitchFamily="49" charset="-122"/>
              </a:rPr>
              <a:t>.</a:t>
            </a:r>
            <a:r>
              <a:rPr lang="zh-CN" altLang="en-US" sz="2800" b="1" dirty="0" smtClean="0">
                <a:solidFill>
                  <a:schemeClr val="tx2"/>
                </a:solidFill>
              </a:rPr>
              <a:t>设</a:t>
            </a:r>
            <a:r>
              <a:rPr lang="en-US" altLang="zh-CN" sz="2800" b="1" i="1" dirty="0" smtClean="0">
                <a:solidFill>
                  <a:schemeClr val="tx2"/>
                </a:solidFill>
              </a:rPr>
              <a:t>A</a:t>
            </a:r>
            <a:r>
              <a:rPr lang="zh-CN" altLang="en-US" sz="2800" b="1" dirty="0" smtClean="0">
                <a:solidFill>
                  <a:schemeClr val="tx2"/>
                </a:solidFill>
              </a:rPr>
              <a:t>，</a:t>
            </a:r>
            <a:r>
              <a:rPr lang="en-US" altLang="zh-CN" sz="2800" b="1" i="1" dirty="0" smtClean="0">
                <a:solidFill>
                  <a:schemeClr val="tx2"/>
                </a:solidFill>
              </a:rPr>
              <a:t>B</a:t>
            </a:r>
            <a:r>
              <a:rPr lang="zh-CN" altLang="en-US" sz="2800" b="1" dirty="0" smtClean="0">
                <a:solidFill>
                  <a:schemeClr val="tx2"/>
                </a:solidFill>
              </a:rPr>
              <a:t>是两个事件，且</a:t>
            </a:r>
            <a:r>
              <a:rPr lang="en-US" altLang="zh-CN" sz="2800" b="1" i="1" dirty="0" smtClean="0">
                <a:solidFill>
                  <a:schemeClr val="tx2"/>
                </a:solidFill>
              </a:rPr>
              <a:t>P</a:t>
            </a:r>
            <a:r>
              <a:rPr lang="en-US" altLang="zh-CN" sz="2800" b="1" dirty="0" smtClean="0">
                <a:solidFill>
                  <a:schemeClr val="tx2"/>
                </a:solidFill>
              </a:rPr>
              <a:t>(</a:t>
            </a:r>
            <a:r>
              <a:rPr lang="en-US" altLang="zh-CN" sz="2800" b="1" i="1" dirty="0" smtClean="0">
                <a:solidFill>
                  <a:schemeClr val="tx2"/>
                </a:solidFill>
              </a:rPr>
              <a:t>B</a:t>
            </a:r>
            <a:r>
              <a:rPr lang="en-US" altLang="zh-CN" sz="2800" b="1" dirty="0" smtClean="0">
                <a:solidFill>
                  <a:schemeClr val="tx2"/>
                </a:solidFill>
              </a:rPr>
              <a:t>) &gt; 0, </a:t>
            </a:r>
          </a:p>
          <a:p>
            <a:pPr>
              <a:spcBef>
                <a:spcPct val="50000"/>
              </a:spcBef>
              <a:buClr>
                <a:srgbClr val="FF0000"/>
              </a:buClr>
              <a:buSzPct val="90000"/>
              <a:buNone/>
              <a:defRPr/>
            </a:pPr>
            <a:r>
              <a:rPr lang="zh-CN" altLang="en-US" sz="2800" b="1" dirty="0" smtClean="0">
                <a:solidFill>
                  <a:schemeClr val="tx2"/>
                </a:solidFill>
              </a:rPr>
              <a:t>则称</a:t>
            </a:r>
          </a:p>
          <a:p>
            <a:pPr>
              <a:spcBef>
                <a:spcPct val="50000"/>
              </a:spcBef>
              <a:buClr>
                <a:srgbClr val="FF0000"/>
              </a:buClr>
              <a:buSzPct val="90000"/>
              <a:buFontTx/>
              <a:buNone/>
              <a:defRPr/>
            </a:pPr>
            <a:endParaRPr lang="en-US" altLang="zh-CN" sz="2800" b="1" dirty="0" smtClean="0">
              <a:latin typeface="+mn-ea"/>
            </a:endParaRPr>
          </a:p>
        </p:txBody>
      </p:sp>
      <p:graphicFrame>
        <p:nvGraphicFramePr>
          <p:cNvPr id="3" name="Object 1028"/>
          <p:cNvGraphicFramePr>
            <a:graphicFrameLocks noChangeAspect="1"/>
          </p:cNvGraphicFramePr>
          <p:nvPr/>
        </p:nvGraphicFramePr>
        <p:xfrm>
          <a:off x="3098800" y="1938089"/>
          <a:ext cx="2698750" cy="1058863"/>
        </p:xfrm>
        <a:graphic>
          <a:graphicData uri="http://schemas.openxmlformats.org/presentationml/2006/ole">
            <p:oleObj spid="_x0000_s32769" name="公式" r:id="rId3" imgW="1143000" imgH="431640" progId="Equation.3">
              <p:embed/>
            </p:oleObj>
          </a:graphicData>
        </a:graphic>
      </p:graphicFrame>
      <p:sp>
        <p:nvSpPr>
          <p:cNvPr id="4" name="Text Box 1029"/>
          <p:cNvSpPr txBox="1">
            <a:spLocks noChangeArrowheads="1"/>
          </p:cNvSpPr>
          <p:nvPr/>
        </p:nvSpPr>
        <p:spPr bwMode="auto">
          <a:xfrm>
            <a:off x="755576" y="3077846"/>
            <a:ext cx="7618784" cy="523220"/>
          </a:xfrm>
          <a:prstGeom prst="rect">
            <a:avLst/>
          </a:prstGeom>
          <a:noFill/>
          <a:ln w="9525">
            <a:noFill/>
            <a:miter lim="800000"/>
            <a:headEnd/>
            <a:tailEnd/>
          </a:ln>
          <a:effectLst/>
        </p:spPr>
        <p:txBody>
          <a:bodyPr wrap="square">
            <a:spAutoFit/>
          </a:bodyPr>
          <a:lstStyle/>
          <a:p>
            <a:pPr algn="just">
              <a:spcBef>
                <a:spcPct val="50000"/>
              </a:spcBef>
            </a:pPr>
            <a:r>
              <a:rPr lang="zh-CN" altLang="en-US" dirty="0">
                <a:solidFill>
                  <a:schemeClr val="tx2"/>
                </a:solidFill>
                <a:latin typeface="+mn-ea"/>
                <a:ea typeface="+mn-ea"/>
              </a:rPr>
              <a:t>为事件</a:t>
            </a:r>
            <a:r>
              <a:rPr lang="en-US" altLang="zh-CN" i="1" dirty="0">
                <a:solidFill>
                  <a:schemeClr val="tx2"/>
                </a:solidFill>
                <a:latin typeface="+mn-lt"/>
                <a:ea typeface="+mn-ea"/>
              </a:rPr>
              <a:t>B</a:t>
            </a:r>
            <a:r>
              <a:rPr lang="zh-CN" altLang="en-US" dirty="0">
                <a:solidFill>
                  <a:schemeClr val="tx2"/>
                </a:solidFill>
                <a:latin typeface="+mn-ea"/>
                <a:ea typeface="+mn-ea"/>
              </a:rPr>
              <a:t>发生的条件下，事件</a:t>
            </a:r>
            <a:r>
              <a:rPr lang="en-US" altLang="zh-CN" i="1" dirty="0">
                <a:solidFill>
                  <a:schemeClr val="tx2"/>
                </a:solidFill>
                <a:latin typeface="+mn-lt"/>
                <a:ea typeface="+mn-ea"/>
              </a:rPr>
              <a:t>A</a:t>
            </a:r>
            <a:r>
              <a:rPr lang="zh-CN" altLang="en-US" dirty="0">
                <a:solidFill>
                  <a:schemeClr val="tx2"/>
                </a:solidFill>
                <a:latin typeface="+mn-ea"/>
                <a:ea typeface="+mn-ea"/>
              </a:rPr>
              <a:t>发生的</a:t>
            </a:r>
            <a:r>
              <a:rPr lang="zh-CN" altLang="en-US" dirty="0">
                <a:solidFill>
                  <a:schemeClr val="accent2"/>
                </a:solidFill>
                <a:latin typeface="+mn-ea"/>
                <a:ea typeface="+mn-ea"/>
              </a:rPr>
              <a:t>条件概率</a:t>
            </a:r>
            <a:r>
              <a:rPr lang="en-US" altLang="zh-CN" dirty="0">
                <a:solidFill>
                  <a:schemeClr val="tx2"/>
                </a:solidFill>
                <a:latin typeface="+mn-ea"/>
                <a:ea typeface="+mn-ea"/>
              </a:rPr>
              <a:t>.</a:t>
            </a:r>
          </a:p>
        </p:txBody>
      </p:sp>
      <p:graphicFrame>
        <p:nvGraphicFramePr>
          <p:cNvPr id="32770" name="Object 2"/>
          <p:cNvGraphicFramePr>
            <a:graphicFrameLocks noChangeAspect="1"/>
          </p:cNvGraphicFramePr>
          <p:nvPr/>
        </p:nvGraphicFramePr>
        <p:xfrm>
          <a:off x="899591" y="4013950"/>
          <a:ext cx="7272809" cy="495170"/>
        </p:xfrm>
        <a:graphic>
          <a:graphicData uri="http://schemas.openxmlformats.org/presentationml/2006/ole">
            <p:oleObj spid="_x0000_s32770" name="Equation" r:id="rId4" imgW="2984400" imgH="203040" progId="Equation.DSMT4">
              <p:embed/>
            </p:oleObj>
          </a:graphicData>
        </a:graphic>
      </p:graphicFrame>
      <p:sp>
        <p:nvSpPr>
          <p:cNvPr id="6" name="矩形 5"/>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graphicFrame>
        <p:nvGraphicFramePr>
          <p:cNvPr id="32771" name="Object 3"/>
          <p:cNvGraphicFramePr>
            <a:graphicFrameLocks noChangeAspect="1"/>
          </p:cNvGraphicFramePr>
          <p:nvPr/>
        </p:nvGraphicFramePr>
        <p:xfrm>
          <a:off x="1043608" y="4797152"/>
          <a:ext cx="5530850" cy="976313"/>
        </p:xfrm>
        <a:graphic>
          <a:graphicData uri="http://schemas.openxmlformats.org/presentationml/2006/ole">
            <p:oleObj spid="_x0000_s32771" name="公式" r:id="rId5" imgW="2539800" imgH="431640" progId="Equation.3">
              <p:embed/>
            </p:oleObj>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0"/>
                                        </p:tgtEl>
                                        <p:attrNameLst>
                                          <p:attrName>style.visibility</p:attrName>
                                        </p:attrNameLst>
                                      </p:cBhvr>
                                      <p:to>
                                        <p:strVal val="visible"/>
                                      </p:to>
                                    </p:set>
                                    <p:animEffect transition="in" filter="wipe(left)">
                                      <p:cBhvr>
                                        <p:cTn id="17" dur="500"/>
                                        <p:tgtEl>
                                          <p:spTgt spid="327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771"/>
                                        </p:tgtEl>
                                        <p:attrNameLst>
                                          <p:attrName>style.visibility</p:attrName>
                                        </p:attrNameLst>
                                      </p:cBhvr>
                                      <p:to>
                                        <p:strVal val="visible"/>
                                      </p:to>
                                    </p:set>
                                    <p:animEffect transition="in" filter="wipe(left)">
                                      <p:cBhvr>
                                        <p:cTn id="22"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92696"/>
            <a:ext cx="7772400" cy="5403304"/>
          </a:xfrm>
        </p:spPr>
        <p:txBody>
          <a:bodyPr/>
          <a:lstStyle/>
          <a:p>
            <a:pPr>
              <a:buNone/>
            </a:pPr>
            <a:r>
              <a:rPr lang="zh-CN" altLang="en-US" sz="2800" b="1" dirty="0" smtClean="0">
                <a:solidFill>
                  <a:schemeClr val="accent2"/>
                </a:solidFill>
                <a:latin typeface="黑体" pitchFamily="49" charset="-122"/>
                <a:ea typeface="黑体" pitchFamily="49" charset="-122"/>
              </a:rPr>
              <a:t>例</a:t>
            </a:r>
            <a:endParaRPr lang="en-US" altLang="zh-CN" sz="2800" b="1" dirty="0" smtClean="0">
              <a:solidFill>
                <a:schemeClr val="accent2"/>
              </a:solidFill>
              <a:latin typeface="黑体" pitchFamily="49" charset="-122"/>
              <a:ea typeface="黑体" pitchFamily="49" charset="-122"/>
            </a:endParaRPr>
          </a:p>
          <a:p>
            <a:pPr>
              <a:buNone/>
            </a:pPr>
            <a:endParaRPr lang="en-US" altLang="zh-CN" sz="2800" b="1" dirty="0" smtClean="0">
              <a:solidFill>
                <a:schemeClr val="accent2"/>
              </a:solidFill>
              <a:latin typeface="黑体" pitchFamily="49" charset="-122"/>
              <a:ea typeface="黑体" pitchFamily="49" charset="-122"/>
            </a:endParaRPr>
          </a:p>
          <a:p>
            <a:pPr>
              <a:buNone/>
            </a:pPr>
            <a:endParaRPr lang="en-US" altLang="zh-CN" sz="2800" b="1" dirty="0" smtClean="0">
              <a:solidFill>
                <a:schemeClr val="accent2"/>
              </a:solidFill>
              <a:latin typeface="黑体" pitchFamily="49" charset="-122"/>
              <a:ea typeface="黑体" pitchFamily="49" charset="-122"/>
            </a:endParaRPr>
          </a:p>
          <a:p>
            <a:pPr>
              <a:buNone/>
            </a:pPr>
            <a:endParaRPr lang="en-US" altLang="zh-CN" sz="2800" b="1" dirty="0" smtClean="0">
              <a:solidFill>
                <a:schemeClr val="accent2"/>
              </a:solidFill>
              <a:latin typeface="黑体" pitchFamily="49" charset="-122"/>
              <a:ea typeface="黑体" pitchFamily="49" charset="-122"/>
            </a:endParaRPr>
          </a:p>
          <a:p>
            <a:pPr>
              <a:buNone/>
            </a:pPr>
            <a:endParaRPr lang="en-US" altLang="zh-CN" sz="2800" b="1" dirty="0" smtClean="0">
              <a:solidFill>
                <a:schemeClr val="accent2"/>
              </a:solidFill>
              <a:latin typeface="黑体" pitchFamily="49" charset="-122"/>
              <a:ea typeface="黑体" pitchFamily="49" charset="-122"/>
            </a:endParaRPr>
          </a:p>
          <a:p>
            <a:pPr>
              <a:buNone/>
            </a:pPr>
            <a:endParaRPr lang="en-US" altLang="zh-CN" sz="2800" b="1" dirty="0" smtClean="0">
              <a:solidFill>
                <a:schemeClr val="accent2"/>
              </a:solidFill>
              <a:latin typeface="黑体" pitchFamily="49" charset="-122"/>
              <a:ea typeface="黑体" pitchFamily="49" charset="-122"/>
            </a:endParaRPr>
          </a:p>
          <a:p>
            <a:pPr>
              <a:buNone/>
            </a:pPr>
            <a:endParaRPr lang="zh-CN" altLang="en-US" sz="2800" b="1" dirty="0">
              <a:solidFill>
                <a:schemeClr val="accent2"/>
              </a:solidFill>
              <a:latin typeface="黑体" pitchFamily="49" charset="-122"/>
              <a:ea typeface="黑体" pitchFamily="49" charset="-122"/>
            </a:endParaRPr>
          </a:p>
        </p:txBody>
      </p:sp>
      <p:pic>
        <p:nvPicPr>
          <p:cNvPr id="4" name="图片 3" descr="2015-03-12_185627.jpg"/>
          <p:cNvPicPr>
            <a:picLocks noChangeAspect="1"/>
          </p:cNvPicPr>
          <p:nvPr/>
        </p:nvPicPr>
        <p:blipFill>
          <a:blip r:embed="rId3" cstate="print">
            <a:clrChange>
              <a:clrFrom>
                <a:srgbClr val="FFFFFF"/>
              </a:clrFrom>
              <a:clrTo>
                <a:srgbClr val="FFFFFF">
                  <a:alpha val="0"/>
                </a:srgbClr>
              </a:clrTo>
            </a:clrChange>
          </a:blip>
          <a:stretch>
            <a:fillRect/>
          </a:stretch>
        </p:blipFill>
        <p:spPr>
          <a:xfrm>
            <a:off x="179512" y="548680"/>
            <a:ext cx="8640960" cy="2088232"/>
          </a:xfrm>
          <a:prstGeom prst="rect">
            <a:avLst/>
          </a:prstGeom>
        </p:spPr>
      </p:pic>
      <p:sp>
        <p:nvSpPr>
          <p:cNvPr id="5" name="矩形 4"/>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graphicFrame>
        <p:nvGraphicFramePr>
          <p:cNvPr id="67585" name="Object 1"/>
          <p:cNvGraphicFramePr>
            <a:graphicFrameLocks noChangeAspect="1"/>
          </p:cNvGraphicFramePr>
          <p:nvPr/>
        </p:nvGraphicFramePr>
        <p:xfrm>
          <a:off x="683568" y="2780928"/>
          <a:ext cx="7656146" cy="1080120"/>
        </p:xfrm>
        <a:graphic>
          <a:graphicData uri="http://schemas.openxmlformats.org/presentationml/2006/ole">
            <p:oleObj spid="_x0000_s67585" name="Equation" r:id="rId4" imgW="3060360" imgH="431640" progId="Equation.DSMT4">
              <p:embed/>
            </p:oleObj>
          </a:graphicData>
        </a:graphic>
      </p:graphicFrame>
      <p:graphicFrame>
        <p:nvGraphicFramePr>
          <p:cNvPr id="67586" name="Object 2"/>
          <p:cNvGraphicFramePr>
            <a:graphicFrameLocks noChangeAspect="1"/>
          </p:cNvGraphicFramePr>
          <p:nvPr/>
        </p:nvGraphicFramePr>
        <p:xfrm>
          <a:off x="827584" y="3933056"/>
          <a:ext cx="7416824" cy="1107907"/>
        </p:xfrm>
        <a:graphic>
          <a:graphicData uri="http://schemas.openxmlformats.org/presentationml/2006/ole">
            <p:oleObj spid="_x0000_s67586" name="Equation" r:id="rId5" imgW="3060360" imgH="457200" progId="Equation.DSMT4">
              <p:embed/>
            </p:oleObj>
          </a:graphicData>
        </a:graphic>
      </p:graphicFrame>
      <p:graphicFrame>
        <p:nvGraphicFramePr>
          <p:cNvPr id="67587" name="Object 3"/>
          <p:cNvGraphicFramePr>
            <a:graphicFrameLocks noChangeAspect="1"/>
          </p:cNvGraphicFramePr>
          <p:nvPr/>
        </p:nvGraphicFramePr>
        <p:xfrm>
          <a:off x="827584" y="5229200"/>
          <a:ext cx="7416824" cy="534263"/>
        </p:xfrm>
        <a:graphic>
          <a:graphicData uri="http://schemas.openxmlformats.org/presentationml/2006/ole">
            <p:oleObj spid="_x0000_s67587" name="Equation" r:id="rId6" imgW="2997000" imgH="215640" progId="Equation.DSMT4">
              <p:embed/>
            </p:oleObj>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85"/>
                                        </p:tgtEl>
                                        <p:attrNameLst>
                                          <p:attrName>style.visibility</p:attrName>
                                        </p:attrNameLst>
                                      </p:cBhvr>
                                      <p:to>
                                        <p:strVal val="visible"/>
                                      </p:to>
                                    </p:set>
                                    <p:animEffect transition="in" filter="wipe(left)">
                                      <p:cBhvr>
                                        <p:cTn id="7" dur="500"/>
                                        <p:tgtEl>
                                          <p:spTgt spid="675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wipe(left)">
                                      <p:cBhvr>
                                        <p:cTn id="12" dur="500"/>
                                        <p:tgtEl>
                                          <p:spTgt spid="675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587"/>
                                        </p:tgtEl>
                                        <p:attrNameLst>
                                          <p:attrName>style.visibility</p:attrName>
                                        </p:attrNameLst>
                                      </p:cBhvr>
                                      <p:to>
                                        <p:strVal val="visible"/>
                                      </p:to>
                                    </p:set>
                                    <p:animEffect transition="in" filter="wipe(left)">
                                      <p:cBhvr>
                                        <p:cTn id="1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548680"/>
            <a:ext cx="7772400" cy="5403304"/>
          </a:xfrm>
        </p:spPr>
        <p:txBody>
          <a:bodyPr/>
          <a:lstStyle/>
          <a:p>
            <a:pPr>
              <a:buNone/>
            </a:pPr>
            <a:r>
              <a:rPr lang="en-US" altLang="zh-CN" b="1" dirty="0" smtClean="0">
                <a:solidFill>
                  <a:schemeClr val="accent2"/>
                </a:solidFill>
                <a:latin typeface="黑体" pitchFamily="49" charset="-122"/>
                <a:ea typeface="黑体" pitchFamily="49" charset="-122"/>
              </a:rPr>
              <a:t>3.</a:t>
            </a:r>
            <a:r>
              <a:rPr lang="zh-CN" altLang="en-US" b="1" dirty="0" smtClean="0">
                <a:solidFill>
                  <a:schemeClr val="accent2"/>
                </a:solidFill>
                <a:latin typeface="黑体" pitchFamily="49" charset="-122"/>
                <a:ea typeface="黑体" pitchFamily="49" charset="-122"/>
              </a:rPr>
              <a:t>全概率公式</a:t>
            </a:r>
            <a:r>
              <a:rPr lang="en-US" altLang="zh-CN" b="1" dirty="0" smtClean="0">
                <a:latin typeface="黑体" pitchFamily="49" charset="-122"/>
                <a:ea typeface="黑体" pitchFamily="49" charset="-122"/>
              </a:rPr>
              <a:t>.</a:t>
            </a:r>
          </a:p>
          <a:p>
            <a:pPr>
              <a:buNone/>
            </a:pPr>
            <a:endParaRPr lang="zh-CN" altLang="en-US" dirty="0"/>
          </a:p>
        </p:txBody>
      </p:sp>
      <p:graphicFrame>
        <p:nvGraphicFramePr>
          <p:cNvPr id="55299" name="Object 3"/>
          <p:cNvGraphicFramePr>
            <a:graphicFrameLocks noChangeAspect="1"/>
          </p:cNvGraphicFramePr>
          <p:nvPr/>
        </p:nvGraphicFramePr>
        <p:xfrm>
          <a:off x="1187624" y="1556792"/>
          <a:ext cx="6984776" cy="2931112"/>
        </p:xfrm>
        <a:graphic>
          <a:graphicData uri="http://schemas.openxmlformats.org/presentationml/2006/ole">
            <p:oleObj spid="_x0000_s55299" name="Equation" r:id="rId3" imgW="2844720" imgH="1193760" progId="Equation.DSMT4">
              <p:embed/>
            </p:oleObj>
          </a:graphicData>
        </a:graphic>
      </p:graphicFrame>
      <p:grpSp>
        <p:nvGrpSpPr>
          <p:cNvPr id="6" name="Group 44"/>
          <p:cNvGrpSpPr>
            <a:grpSpLocks/>
          </p:cNvGrpSpPr>
          <p:nvPr/>
        </p:nvGrpSpPr>
        <p:grpSpPr bwMode="auto">
          <a:xfrm>
            <a:off x="2627313" y="5013325"/>
            <a:ext cx="3733800" cy="1223963"/>
            <a:chOff x="1655" y="3158"/>
            <a:chExt cx="2352" cy="771"/>
          </a:xfrm>
        </p:grpSpPr>
        <p:grpSp>
          <p:nvGrpSpPr>
            <p:cNvPr id="7" name="Group 41"/>
            <p:cNvGrpSpPr>
              <a:grpSpLocks/>
            </p:cNvGrpSpPr>
            <p:nvPr/>
          </p:nvGrpSpPr>
          <p:grpSpPr bwMode="auto">
            <a:xfrm>
              <a:off x="1655" y="3158"/>
              <a:ext cx="2352" cy="768"/>
              <a:chOff x="1662" y="3022"/>
              <a:chExt cx="2352" cy="768"/>
            </a:xfrm>
          </p:grpSpPr>
          <p:sp>
            <p:nvSpPr>
              <p:cNvPr id="9" name="Rectangle 23"/>
              <p:cNvSpPr>
                <a:spLocks noChangeArrowheads="1"/>
              </p:cNvSpPr>
              <p:nvPr/>
            </p:nvSpPr>
            <p:spPr bwMode="auto">
              <a:xfrm>
                <a:off x="1662" y="3022"/>
                <a:ext cx="2352" cy="768"/>
              </a:xfrm>
              <a:prstGeom prst="rect">
                <a:avLst/>
              </a:prstGeom>
              <a:solidFill>
                <a:srgbClr val="66FFFF"/>
              </a:solidFill>
              <a:ln w="28575" cap="sq">
                <a:solidFill>
                  <a:schemeClr val="tx1"/>
                </a:solidFill>
                <a:miter lim="800000"/>
                <a:headEnd type="none" w="sm" len="sm"/>
                <a:tailEnd type="none" w="sm" len="sm"/>
              </a:ln>
              <a:effectLst/>
            </p:spPr>
            <p:txBody>
              <a:bodyPr wrap="none" anchor="ctr"/>
              <a:lstStyle/>
              <a:p>
                <a:endParaRPr lang="zh-CN" altLang="en-US"/>
              </a:p>
            </p:txBody>
          </p:sp>
          <p:sp>
            <p:nvSpPr>
              <p:cNvPr id="10" name="Freeform 25"/>
              <p:cNvSpPr>
                <a:spLocks/>
              </p:cNvSpPr>
              <p:nvPr/>
            </p:nvSpPr>
            <p:spPr bwMode="auto">
              <a:xfrm>
                <a:off x="3003" y="3022"/>
                <a:ext cx="1011" cy="384"/>
              </a:xfrm>
              <a:custGeom>
                <a:avLst/>
                <a:gdLst/>
                <a:ahLst/>
                <a:cxnLst>
                  <a:cxn ang="0">
                    <a:pos x="24" y="0"/>
                  </a:cxn>
                  <a:cxn ang="0">
                    <a:pos x="168" y="480"/>
                  </a:cxn>
                  <a:cxn ang="0">
                    <a:pos x="1032" y="576"/>
                  </a:cxn>
                </a:cxnLst>
                <a:rect l="0" t="0" r="r" b="b"/>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a:effectLst/>
            </p:spPr>
            <p:txBody>
              <a:bodyPr wrap="none"/>
              <a:lstStyle/>
              <a:p>
                <a:endParaRPr lang="zh-CN" altLang="en-US"/>
              </a:p>
            </p:txBody>
          </p:sp>
          <p:sp>
            <p:nvSpPr>
              <p:cNvPr id="11" name="Freeform 26"/>
              <p:cNvSpPr>
                <a:spLocks/>
              </p:cNvSpPr>
              <p:nvPr/>
            </p:nvSpPr>
            <p:spPr bwMode="auto">
              <a:xfrm>
                <a:off x="1662" y="3182"/>
                <a:ext cx="1458" cy="379"/>
              </a:xfrm>
              <a:custGeom>
                <a:avLst/>
                <a:gdLst/>
                <a:ahLst/>
                <a:cxnLst>
                  <a:cxn ang="0">
                    <a:pos x="1488" y="240"/>
                  </a:cxn>
                  <a:cxn ang="0">
                    <a:pos x="912" y="528"/>
                  </a:cxn>
                  <a:cxn ang="0">
                    <a:pos x="0" y="0"/>
                  </a:cxn>
                </a:cxnLst>
                <a:rect l="0" t="0" r="r" b="b"/>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a:effectLst/>
            </p:spPr>
            <p:txBody>
              <a:bodyPr wrap="none"/>
              <a:lstStyle/>
              <a:p>
                <a:endParaRPr lang="zh-CN" altLang="en-US"/>
              </a:p>
            </p:txBody>
          </p:sp>
          <p:sp>
            <p:nvSpPr>
              <p:cNvPr id="12" name="Freeform 27"/>
              <p:cNvSpPr>
                <a:spLocks/>
              </p:cNvSpPr>
              <p:nvPr/>
            </p:nvSpPr>
            <p:spPr bwMode="auto">
              <a:xfrm>
                <a:off x="2697" y="3534"/>
                <a:ext cx="102" cy="256"/>
              </a:xfrm>
              <a:custGeom>
                <a:avLst/>
                <a:gdLst/>
                <a:ahLst/>
                <a:cxnLst>
                  <a:cxn ang="0">
                    <a:pos x="0" y="0"/>
                  </a:cxn>
                  <a:cxn ang="0">
                    <a:pos x="96" y="192"/>
                  </a:cxn>
                  <a:cxn ang="0">
                    <a:pos x="48" y="384"/>
                  </a:cxn>
                </a:cxnLst>
                <a:rect l="0" t="0" r="r" b="b"/>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a:effectLst/>
            </p:spPr>
            <p:txBody>
              <a:bodyPr wrap="none"/>
              <a:lstStyle/>
              <a:p>
                <a:endParaRPr lang="zh-CN" altLang="en-US"/>
              </a:p>
            </p:txBody>
          </p:sp>
          <p:graphicFrame>
            <p:nvGraphicFramePr>
              <p:cNvPr id="13" name="Object 30"/>
              <p:cNvGraphicFramePr>
                <a:graphicFrameLocks noChangeAspect="1"/>
              </p:cNvGraphicFramePr>
              <p:nvPr/>
            </p:nvGraphicFramePr>
            <p:xfrm>
              <a:off x="3396" y="3045"/>
              <a:ext cx="360" cy="277"/>
            </p:xfrm>
            <a:graphic>
              <a:graphicData uri="http://schemas.openxmlformats.org/presentationml/2006/ole">
                <p:oleObj spid="_x0000_s55300" name="公式" r:id="rId4" imgW="190440" imgH="215640" progId="Equation.3">
                  <p:embed/>
                </p:oleObj>
              </a:graphicData>
            </a:graphic>
          </p:graphicFrame>
          <p:graphicFrame>
            <p:nvGraphicFramePr>
              <p:cNvPr id="14" name="Object 31"/>
              <p:cNvGraphicFramePr>
                <a:graphicFrameLocks noChangeAspect="1"/>
              </p:cNvGraphicFramePr>
              <p:nvPr/>
            </p:nvGraphicFramePr>
            <p:xfrm>
              <a:off x="2146" y="3090"/>
              <a:ext cx="344" cy="249"/>
            </p:xfrm>
            <a:graphic>
              <a:graphicData uri="http://schemas.openxmlformats.org/presentationml/2006/ole">
                <p:oleObj spid="_x0000_s55301" name="公式" r:id="rId5" imgW="203040" imgH="215640" progId="Equation.3">
                  <p:embed/>
                </p:oleObj>
              </a:graphicData>
            </a:graphic>
          </p:graphicFrame>
          <p:graphicFrame>
            <p:nvGraphicFramePr>
              <p:cNvPr id="15" name="Object 32"/>
              <p:cNvGraphicFramePr>
                <a:graphicFrameLocks noChangeAspect="1"/>
              </p:cNvGraphicFramePr>
              <p:nvPr/>
            </p:nvGraphicFramePr>
            <p:xfrm>
              <a:off x="1861" y="3442"/>
              <a:ext cx="359" cy="276"/>
            </p:xfrm>
            <a:graphic>
              <a:graphicData uri="http://schemas.openxmlformats.org/presentationml/2006/ole">
                <p:oleObj spid="_x0000_s55302" name="公式" r:id="rId6" imgW="203040" imgH="228600" progId="Equation.3">
                  <p:embed/>
                </p:oleObj>
              </a:graphicData>
            </a:graphic>
          </p:graphicFrame>
          <p:graphicFrame>
            <p:nvGraphicFramePr>
              <p:cNvPr id="16" name="Object 33"/>
              <p:cNvGraphicFramePr>
                <a:graphicFrameLocks noChangeAspect="1"/>
              </p:cNvGraphicFramePr>
              <p:nvPr/>
            </p:nvGraphicFramePr>
            <p:xfrm>
              <a:off x="2810" y="3484"/>
              <a:ext cx="764" cy="290"/>
            </p:xfrm>
            <a:graphic>
              <a:graphicData uri="http://schemas.openxmlformats.org/presentationml/2006/ole">
                <p:oleObj spid="_x0000_s55303" name="公式" r:id="rId7" imgW="444240" imgH="228600" progId="Equation.3">
                  <p:embed/>
                </p:oleObj>
              </a:graphicData>
            </a:graphic>
          </p:graphicFrame>
          <p:graphicFrame>
            <p:nvGraphicFramePr>
              <p:cNvPr id="17" name="Object 34"/>
              <p:cNvGraphicFramePr>
                <a:graphicFrameLocks noChangeAspect="1"/>
              </p:cNvGraphicFramePr>
              <p:nvPr/>
            </p:nvGraphicFramePr>
            <p:xfrm>
              <a:off x="3581" y="3456"/>
              <a:ext cx="394" cy="300"/>
            </p:xfrm>
            <a:graphic>
              <a:graphicData uri="http://schemas.openxmlformats.org/presentationml/2006/ole">
                <p:oleObj spid="_x0000_s55304" name="公式" r:id="rId8" imgW="203040" imgH="228600" progId="Equation.3">
                  <p:embed/>
                </p:oleObj>
              </a:graphicData>
            </a:graphic>
          </p:graphicFrame>
        </p:grpSp>
        <p:sp>
          <p:nvSpPr>
            <p:cNvPr id="8" name="Freeform 43"/>
            <p:cNvSpPr>
              <a:spLocks/>
            </p:cNvSpPr>
            <p:nvPr/>
          </p:nvSpPr>
          <p:spPr bwMode="auto">
            <a:xfrm>
              <a:off x="3500" y="3521"/>
              <a:ext cx="151" cy="408"/>
            </a:xfrm>
            <a:custGeom>
              <a:avLst/>
              <a:gdLst/>
              <a:ahLst/>
              <a:cxnLst>
                <a:cxn ang="0">
                  <a:pos x="60" y="0"/>
                </a:cxn>
                <a:cxn ang="0">
                  <a:pos x="15" y="136"/>
                </a:cxn>
                <a:cxn ang="0">
                  <a:pos x="151" y="408"/>
                </a:cxn>
              </a:cxnLst>
              <a:rect l="0" t="0" r="r" b="b"/>
              <a:pathLst>
                <a:path w="151" h="408">
                  <a:moveTo>
                    <a:pt x="60" y="0"/>
                  </a:moveTo>
                  <a:cubicBezTo>
                    <a:pt x="30" y="34"/>
                    <a:pt x="0" y="68"/>
                    <a:pt x="15" y="136"/>
                  </a:cubicBezTo>
                  <a:cubicBezTo>
                    <a:pt x="30" y="204"/>
                    <a:pt x="128" y="363"/>
                    <a:pt x="151" y="408"/>
                  </a:cubicBezTo>
                </a:path>
              </a:pathLst>
            </a:custGeom>
            <a:noFill/>
            <a:ln w="22225" cap="flat" cmpd="sng">
              <a:solidFill>
                <a:schemeClr val="tx1"/>
              </a:solidFill>
              <a:prstDash val="solid"/>
              <a:round/>
              <a:headEnd type="none" w="sm" len="sm"/>
              <a:tailEnd type="none" w="sm" len="sm"/>
            </a:ln>
            <a:effectLst/>
          </p:spPr>
          <p:txBody>
            <a:bodyPr wrap="none"/>
            <a:lstStyle/>
            <a:p>
              <a:endParaRPr lang="zh-CN" altLang="en-US"/>
            </a:p>
          </p:txBody>
        </p:sp>
      </p:grpSp>
      <p:sp>
        <p:nvSpPr>
          <p:cNvPr id="18" name="矩形 17"/>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nvGraphicFramePr>
        <p:xfrm>
          <a:off x="899592" y="1196752"/>
          <a:ext cx="7616578" cy="1728192"/>
        </p:xfrm>
        <a:graphic>
          <a:graphicData uri="http://schemas.openxmlformats.org/presentationml/2006/ole">
            <p:oleObj spid="_x0000_s56322" name="公式" r:id="rId3" imgW="2997000" imgH="698400" progId="Equation.3">
              <p:embed/>
            </p:oleObj>
          </a:graphicData>
        </a:graphic>
      </p:graphicFrame>
      <p:graphicFrame>
        <p:nvGraphicFramePr>
          <p:cNvPr id="56323" name="Object 3"/>
          <p:cNvGraphicFramePr>
            <a:graphicFrameLocks noChangeAspect="1"/>
          </p:cNvGraphicFramePr>
          <p:nvPr/>
        </p:nvGraphicFramePr>
        <p:xfrm>
          <a:off x="971600" y="3088109"/>
          <a:ext cx="5881687" cy="1997075"/>
        </p:xfrm>
        <a:graphic>
          <a:graphicData uri="http://schemas.openxmlformats.org/presentationml/2006/ole">
            <p:oleObj spid="_x0000_s56323" name="公式" r:id="rId4" imgW="2908080" imgH="901440" progId="Equation.3">
              <p:embed/>
            </p:oleObj>
          </a:graphicData>
        </a:graphic>
      </p:graphicFrame>
      <p:sp>
        <p:nvSpPr>
          <p:cNvPr id="6" name="Rectangle 14"/>
          <p:cNvSpPr>
            <a:spLocks noGrp="1" noChangeArrowheads="1"/>
          </p:cNvSpPr>
          <p:nvPr>
            <p:ph type="title" idx="4294967295"/>
          </p:nvPr>
        </p:nvSpPr>
        <p:spPr>
          <a:xfrm>
            <a:off x="762000" y="836712"/>
            <a:ext cx="2133600" cy="1143000"/>
          </a:xfrm>
        </p:spPr>
        <p:txBody>
          <a:bodyPr/>
          <a:lstStyle/>
          <a:p>
            <a:pPr algn="just"/>
            <a:r>
              <a:rPr lang="zh-CN" altLang="en-US" sz="2800" b="1" dirty="0">
                <a:solidFill>
                  <a:schemeClr val="accent2"/>
                </a:solidFill>
                <a:latin typeface="黑体" pitchFamily="49" charset="-122"/>
                <a:ea typeface="黑体" pitchFamily="49" charset="-122"/>
              </a:rPr>
              <a:t>定理</a:t>
            </a:r>
          </a:p>
        </p:txBody>
      </p:sp>
      <p:sp>
        <p:nvSpPr>
          <p:cNvPr id="5" name="矩形 4"/>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graphicFrame>
        <p:nvGraphicFramePr>
          <p:cNvPr id="56324" name="Object 4"/>
          <p:cNvGraphicFramePr>
            <a:graphicFrameLocks noChangeAspect="1"/>
          </p:cNvGraphicFramePr>
          <p:nvPr/>
        </p:nvGraphicFramePr>
        <p:xfrm>
          <a:off x="1691680" y="5229200"/>
          <a:ext cx="2880320" cy="500925"/>
        </p:xfrm>
        <a:graphic>
          <a:graphicData uri="http://schemas.openxmlformats.org/presentationml/2006/ole">
            <p:oleObj spid="_x0000_s56324" name="Equation" r:id="rId5" imgW="1168200" imgH="203040" progId="Equation.DSMT4">
              <p:embed/>
            </p:oleObj>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wipe(left)">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wipe(left)">
                                      <p:cBhvr>
                                        <p:cTn id="12" dur="500"/>
                                        <p:tgtEl>
                                          <p:spTgt spid="56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0"/>
          <p:cNvGraphicFramePr>
            <a:graphicFrameLocks noChangeAspect="1"/>
          </p:cNvGraphicFramePr>
          <p:nvPr/>
        </p:nvGraphicFramePr>
        <p:xfrm>
          <a:off x="1032666" y="2276872"/>
          <a:ext cx="2027166" cy="612865"/>
        </p:xfrm>
        <a:graphic>
          <a:graphicData uri="http://schemas.openxmlformats.org/presentationml/2006/ole">
            <p:oleObj spid="_x0000_s57346" name="公式" r:id="rId4" imgW="799920" imgH="241200" progId="Equation.3">
              <p:embed/>
            </p:oleObj>
          </a:graphicData>
        </a:graphic>
      </p:graphicFrame>
      <p:graphicFrame>
        <p:nvGraphicFramePr>
          <p:cNvPr id="5" name="Object 1"/>
          <p:cNvGraphicFramePr>
            <a:graphicFrameLocks noChangeAspect="1"/>
          </p:cNvGraphicFramePr>
          <p:nvPr/>
        </p:nvGraphicFramePr>
        <p:xfrm>
          <a:off x="3173413" y="2269877"/>
          <a:ext cx="4332287" cy="582613"/>
        </p:xfrm>
        <a:graphic>
          <a:graphicData uri="http://schemas.openxmlformats.org/presentationml/2006/ole">
            <p:oleObj spid="_x0000_s57347" name="公式" r:id="rId5" imgW="1803240" imgH="241200" progId="Equation.3">
              <p:embed/>
            </p:oleObj>
          </a:graphicData>
        </a:graphic>
      </p:graphicFrame>
      <p:graphicFrame>
        <p:nvGraphicFramePr>
          <p:cNvPr id="6" name="Object 2"/>
          <p:cNvGraphicFramePr>
            <a:graphicFrameLocks noChangeAspect="1"/>
          </p:cNvGraphicFramePr>
          <p:nvPr/>
        </p:nvGraphicFramePr>
        <p:xfrm>
          <a:off x="1228725" y="3068391"/>
          <a:ext cx="6151587" cy="551284"/>
        </p:xfrm>
        <a:graphic>
          <a:graphicData uri="http://schemas.openxmlformats.org/presentationml/2006/ole">
            <p:oleObj spid="_x0000_s57348" name="公式" r:id="rId6" imgW="2565360" imgH="228600" progId="Equation.3">
              <p:embed/>
            </p:oleObj>
          </a:graphicData>
        </a:graphic>
      </p:graphicFrame>
      <p:sp>
        <p:nvSpPr>
          <p:cNvPr id="7" name="Text Box 19"/>
          <p:cNvSpPr txBox="1">
            <a:spLocks noChangeArrowheads="1"/>
          </p:cNvSpPr>
          <p:nvPr/>
        </p:nvSpPr>
        <p:spPr bwMode="auto">
          <a:xfrm>
            <a:off x="611560" y="1397719"/>
            <a:ext cx="1296144" cy="523220"/>
          </a:xfrm>
          <a:prstGeom prst="rect">
            <a:avLst/>
          </a:prstGeom>
          <a:noFill/>
          <a:ln w="12700" cap="sq">
            <a:noFill/>
            <a:miter lim="800000"/>
            <a:headEnd type="none" w="sm" len="sm"/>
            <a:tailEnd type="none" w="sm" len="sm"/>
          </a:ln>
          <a:effectLst/>
        </p:spPr>
        <p:txBody>
          <a:bodyPr wrap="square">
            <a:spAutoFit/>
          </a:bodyPr>
          <a:lstStyle/>
          <a:p>
            <a:r>
              <a:rPr lang="zh-CN" altLang="en-US" dirty="0" smtClean="0">
                <a:ea typeface="黑体" pitchFamily="2" charset="-122"/>
              </a:rPr>
              <a:t>        </a:t>
            </a:r>
            <a:endParaRPr lang="zh-CN" altLang="en-US" dirty="0"/>
          </a:p>
        </p:txBody>
      </p:sp>
      <p:graphicFrame>
        <p:nvGraphicFramePr>
          <p:cNvPr id="8" name="Object 9"/>
          <p:cNvGraphicFramePr>
            <a:graphicFrameLocks noChangeAspect="1"/>
          </p:cNvGraphicFramePr>
          <p:nvPr/>
        </p:nvGraphicFramePr>
        <p:xfrm>
          <a:off x="1187623" y="1554238"/>
          <a:ext cx="4069113" cy="578618"/>
        </p:xfrm>
        <a:graphic>
          <a:graphicData uri="http://schemas.openxmlformats.org/presentationml/2006/ole">
            <p:oleObj spid="_x0000_s57349" name="公式" r:id="rId7" imgW="1612800" imgH="228600" progId="Equation.3">
              <p:embed/>
            </p:oleObj>
          </a:graphicData>
        </a:graphic>
      </p:graphicFrame>
      <p:graphicFrame>
        <p:nvGraphicFramePr>
          <p:cNvPr id="9" name="Object 10"/>
          <p:cNvGraphicFramePr>
            <a:graphicFrameLocks noChangeAspect="1"/>
          </p:cNvGraphicFramePr>
          <p:nvPr/>
        </p:nvGraphicFramePr>
        <p:xfrm>
          <a:off x="1691680" y="980728"/>
          <a:ext cx="4464497" cy="542094"/>
        </p:xfrm>
        <a:graphic>
          <a:graphicData uri="http://schemas.openxmlformats.org/presentationml/2006/ole">
            <p:oleObj spid="_x0000_s57350" name="公式" r:id="rId8" imgW="1879560" imgH="228600" progId="Equation.3">
              <p:embed/>
            </p:oleObj>
          </a:graphicData>
        </a:graphic>
      </p:graphicFrame>
      <p:graphicFrame>
        <p:nvGraphicFramePr>
          <p:cNvPr id="10" name="Object 11"/>
          <p:cNvGraphicFramePr>
            <a:graphicFrameLocks noChangeAspect="1"/>
          </p:cNvGraphicFramePr>
          <p:nvPr/>
        </p:nvGraphicFramePr>
        <p:xfrm>
          <a:off x="2051720" y="3789040"/>
          <a:ext cx="6336704" cy="1153119"/>
        </p:xfrm>
        <a:graphic>
          <a:graphicData uri="http://schemas.openxmlformats.org/presentationml/2006/ole">
            <p:oleObj spid="_x0000_s57351" name="公式" r:id="rId9" imgW="2514600" imgH="457200" progId="Equation.3">
              <p:embed/>
            </p:oleObj>
          </a:graphicData>
        </a:graphic>
      </p:graphicFrame>
      <p:graphicFrame>
        <p:nvGraphicFramePr>
          <p:cNvPr id="57352" name="Object 8"/>
          <p:cNvGraphicFramePr>
            <a:graphicFrameLocks noChangeAspect="1"/>
          </p:cNvGraphicFramePr>
          <p:nvPr/>
        </p:nvGraphicFramePr>
        <p:xfrm>
          <a:off x="2051720" y="4797152"/>
          <a:ext cx="3096121" cy="1021061"/>
        </p:xfrm>
        <a:graphic>
          <a:graphicData uri="http://schemas.openxmlformats.org/presentationml/2006/ole">
            <p:oleObj spid="_x0000_s57352" name="公式" r:id="rId10" imgW="1307880" imgH="431640" progId="Equation.3">
              <p:embed/>
            </p:oleObj>
          </a:graphicData>
        </a:graphic>
      </p:graphicFrame>
      <p:sp>
        <p:nvSpPr>
          <p:cNvPr id="12" name="矩形 11"/>
          <p:cNvSpPr/>
          <p:nvPr/>
        </p:nvSpPr>
        <p:spPr>
          <a:xfrm>
            <a:off x="755576" y="961564"/>
            <a:ext cx="648072" cy="523220"/>
          </a:xfrm>
          <a:prstGeom prst="rect">
            <a:avLst/>
          </a:prstGeom>
        </p:spPr>
        <p:txBody>
          <a:bodyPr wrap="square">
            <a:spAutoFit/>
          </a:bodyPr>
          <a:lstStyle/>
          <a:p>
            <a:r>
              <a:rPr lang="zh-CN" altLang="en-US" dirty="0" smtClean="0">
                <a:ea typeface="黑体" pitchFamily="2" charset="-122"/>
              </a:rPr>
              <a:t>证</a:t>
            </a:r>
            <a:endParaRPr lang="zh-CN" altLang="en-US" dirty="0"/>
          </a:p>
        </p:txBody>
      </p:sp>
      <p:sp>
        <p:nvSpPr>
          <p:cNvPr id="11" name="矩形 10"/>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352"/>
                                        </p:tgtEl>
                                        <p:attrNameLst>
                                          <p:attrName>style.visibility</p:attrName>
                                        </p:attrNameLst>
                                      </p:cBhvr>
                                      <p:to>
                                        <p:strVal val="visible"/>
                                      </p:to>
                                    </p:set>
                                    <p:animEffect transition="in" filter="wipe(left)">
                                      <p:cBhvr>
                                        <p:cTn id="32"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2627784" y="4445171"/>
            <a:ext cx="3886200" cy="1856650"/>
            <a:chOff x="1750" y="2069"/>
            <a:chExt cx="2400" cy="1152"/>
          </a:xfrm>
        </p:grpSpPr>
        <p:sp>
          <p:nvSpPr>
            <p:cNvPr id="22543" name="Rectangle 32"/>
            <p:cNvSpPr>
              <a:spLocks noChangeArrowheads="1"/>
            </p:cNvSpPr>
            <p:nvPr/>
          </p:nvSpPr>
          <p:spPr bwMode="auto">
            <a:xfrm>
              <a:off x="1750" y="2069"/>
              <a:ext cx="2400" cy="1152"/>
            </a:xfrm>
            <a:prstGeom prst="rect">
              <a:avLst/>
            </a:prstGeom>
            <a:solidFill>
              <a:srgbClr val="66FFFF"/>
            </a:solidFill>
            <a:ln w="28575" cap="sq">
              <a:solidFill>
                <a:schemeClr val="tx1"/>
              </a:solidFill>
              <a:miter lim="800000"/>
              <a:headEnd type="none" w="sm" len="sm"/>
              <a:tailEnd type="none" w="sm" len="sm"/>
            </a:ln>
          </p:spPr>
          <p:txBody>
            <a:bodyPr wrap="none" anchor="ctr"/>
            <a:lstStyle/>
            <a:p>
              <a:endParaRPr lang="zh-CN" altLang="en-US"/>
            </a:p>
          </p:txBody>
        </p:sp>
        <p:sp>
          <p:nvSpPr>
            <p:cNvPr id="22544" name="Oval 33"/>
            <p:cNvSpPr>
              <a:spLocks noChangeArrowheads="1"/>
            </p:cNvSpPr>
            <p:nvPr/>
          </p:nvSpPr>
          <p:spPr bwMode="auto">
            <a:xfrm>
              <a:off x="2422" y="2213"/>
              <a:ext cx="1152" cy="768"/>
            </a:xfrm>
            <a:prstGeom prst="ellipse">
              <a:avLst/>
            </a:prstGeom>
            <a:solidFill>
              <a:srgbClr val="FF66FF"/>
            </a:solidFill>
            <a:ln w="28575" cap="sq">
              <a:solidFill>
                <a:schemeClr val="tx1"/>
              </a:solidFill>
              <a:round/>
              <a:headEnd type="none" w="sm" len="sm"/>
              <a:tailEnd type="none" w="sm" len="sm"/>
            </a:ln>
          </p:spPr>
          <p:txBody>
            <a:bodyPr wrap="none" anchor="ctr"/>
            <a:lstStyle/>
            <a:p>
              <a:endParaRPr lang="zh-CN" altLang="en-US"/>
            </a:p>
          </p:txBody>
        </p:sp>
        <p:sp>
          <p:nvSpPr>
            <p:cNvPr id="22545" name="Freeform 34"/>
            <p:cNvSpPr>
              <a:spLocks/>
            </p:cNvSpPr>
            <p:nvPr/>
          </p:nvSpPr>
          <p:spPr bwMode="auto">
            <a:xfrm>
              <a:off x="3118" y="2069"/>
              <a:ext cx="1032" cy="576"/>
            </a:xfrm>
            <a:custGeom>
              <a:avLst/>
              <a:gdLst>
                <a:gd name="T0" fmla="*/ 24 w 1032"/>
                <a:gd name="T1" fmla="*/ 0 h 576"/>
                <a:gd name="T2" fmla="*/ 168 w 1032"/>
                <a:gd name="T3" fmla="*/ 480 h 576"/>
                <a:gd name="T4" fmla="*/ 1032 w 1032"/>
                <a:gd name="T5" fmla="*/ 576 h 576"/>
                <a:gd name="T6" fmla="*/ 0 60000 65536"/>
                <a:gd name="T7" fmla="*/ 0 60000 65536"/>
                <a:gd name="T8" fmla="*/ 0 60000 65536"/>
                <a:gd name="T9" fmla="*/ 0 w 1032"/>
                <a:gd name="T10" fmla="*/ 0 h 576"/>
                <a:gd name="T11" fmla="*/ 1032 w 1032"/>
                <a:gd name="T12" fmla="*/ 576 h 576"/>
              </a:gdLst>
              <a:ahLst/>
              <a:cxnLst>
                <a:cxn ang="T6">
                  <a:pos x="T0" y="T1"/>
                </a:cxn>
                <a:cxn ang="T7">
                  <a:pos x="T2" y="T3"/>
                </a:cxn>
                <a:cxn ang="T8">
                  <a:pos x="T4" y="T5"/>
                </a:cxn>
              </a:cxnLst>
              <a:rect l="T9" t="T10" r="T11" b="T12"/>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p:spPr>
          <p:txBody>
            <a:bodyPr wrap="none"/>
            <a:lstStyle/>
            <a:p>
              <a:endParaRPr lang="zh-CN" altLang="en-US"/>
            </a:p>
          </p:txBody>
        </p:sp>
        <p:sp>
          <p:nvSpPr>
            <p:cNvPr id="22546" name="Freeform 35"/>
            <p:cNvSpPr>
              <a:spLocks/>
            </p:cNvSpPr>
            <p:nvPr/>
          </p:nvSpPr>
          <p:spPr bwMode="auto">
            <a:xfrm>
              <a:off x="1750" y="2309"/>
              <a:ext cx="1488" cy="568"/>
            </a:xfrm>
            <a:custGeom>
              <a:avLst/>
              <a:gdLst>
                <a:gd name="T0" fmla="*/ 1488 w 1488"/>
                <a:gd name="T1" fmla="*/ 240 h 568"/>
                <a:gd name="T2" fmla="*/ 912 w 1488"/>
                <a:gd name="T3" fmla="*/ 528 h 568"/>
                <a:gd name="T4" fmla="*/ 0 w 1488"/>
                <a:gd name="T5" fmla="*/ 0 h 568"/>
                <a:gd name="T6" fmla="*/ 0 60000 65536"/>
                <a:gd name="T7" fmla="*/ 0 60000 65536"/>
                <a:gd name="T8" fmla="*/ 0 60000 65536"/>
                <a:gd name="T9" fmla="*/ 0 w 1488"/>
                <a:gd name="T10" fmla="*/ 0 h 568"/>
                <a:gd name="T11" fmla="*/ 1488 w 1488"/>
                <a:gd name="T12" fmla="*/ 568 h 568"/>
              </a:gdLst>
              <a:ahLst/>
              <a:cxnLst>
                <a:cxn ang="T6">
                  <a:pos x="T0" y="T1"/>
                </a:cxn>
                <a:cxn ang="T7">
                  <a:pos x="T2" y="T3"/>
                </a:cxn>
                <a:cxn ang="T8">
                  <a:pos x="T4" y="T5"/>
                </a:cxn>
              </a:cxnLst>
              <a:rect l="T9" t="T10" r="T11" b="T12"/>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p:spPr>
          <p:txBody>
            <a:bodyPr wrap="none"/>
            <a:lstStyle/>
            <a:p>
              <a:endParaRPr lang="zh-CN" altLang="en-US"/>
            </a:p>
          </p:txBody>
        </p:sp>
        <p:sp>
          <p:nvSpPr>
            <p:cNvPr id="22547" name="Freeform 36"/>
            <p:cNvSpPr>
              <a:spLocks/>
            </p:cNvSpPr>
            <p:nvPr/>
          </p:nvSpPr>
          <p:spPr bwMode="auto">
            <a:xfrm>
              <a:off x="2806" y="2837"/>
              <a:ext cx="104" cy="384"/>
            </a:xfrm>
            <a:custGeom>
              <a:avLst/>
              <a:gdLst>
                <a:gd name="T0" fmla="*/ 0 w 104"/>
                <a:gd name="T1" fmla="*/ 0 h 384"/>
                <a:gd name="T2" fmla="*/ 96 w 104"/>
                <a:gd name="T3" fmla="*/ 192 h 384"/>
                <a:gd name="T4" fmla="*/ 48 w 104"/>
                <a:gd name="T5" fmla="*/ 384 h 384"/>
                <a:gd name="T6" fmla="*/ 0 60000 65536"/>
                <a:gd name="T7" fmla="*/ 0 60000 65536"/>
                <a:gd name="T8" fmla="*/ 0 60000 65536"/>
                <a:gd name="T9" fmla="*/ 0 w 104"/>
                <a:gd name="T10" fmla="*/ 0 h 384"/>
                <a:gd name="T11" fmla="*/ 104 w 104"/>
                <a:gd name="T12" fmla="*/ 384 h 384"/>
              </a:gdLst>
              <a:ahLst/>
              <a:cxnLst>
                <a:cxn ang="T6">
                  <a:pos x="T0" y="T1"/>
                </a:cxn>
                <a:cxn ang="T7">
                  <a:pos x="T2" y="T3"/>
                </a:cxn>
                <a:cxn ang="T8">
                  <a:pos x="T4" y="T5"/>
                </a:cxn>
              </a:cxnLst>
              <a:rect l="T9" t="T10" r="T11" b="T12"/>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p:spPr>
          <p:txBody>
            <a:bodyPr wrap="none"/>
            <a:lstStyle/>
            <a:p>
              <a:endParaRPr lang="zh-CN" altLang="en-US"/>
            </a:p>
          </p:txBody>
        </p:sp>
        <p:sp>
          <p:nvSpPr>
            <p:cNvPr id="22548" name="Freeform 37"/>
            <p:cNvSpPr>
              <a:spLocks/>
            </p:cNvSpPr>
            <p:nvPr/>
          </p:nvSpPr>
          <p:spPr bwMode="auto">
            <a:xfrm>
              <a:off x="3430" y="2597"/>
              <a:ext cx="168" cy="624"/>
            </a:xfrm>
            <a:custGeom>
              <a:avLst/>
              <a:gdLst>
                <a:gd name="T0" fmla="*/ 24 w 168"/>
                <a:gd name="T1" fmla="*/ 0 h 624"/>
                <a:gd name="T2" fmla="*/ 24 w 168"/>
                <a:gd name="T3" fmla="*/ 384 h 624"/>
                <a:gd name="T4" fmla="*/ 168 w 168"/>
                <a:gd name="T5" fmla="*/ 624 h 624"/>
                <a:gd name="T6" fmla="*/ 0 60000 65536"/>
                <a:gd name="T7" fmla="*/ 0 60000 65536"/>
                <a:gd name="T8" fmla="*/ 0 60000 65536"/>
                <a:gd name="T9" fmla="*/ 0 w 168"/>
                <a:gd name="T10" fmla="*/ 0 h 624"/>
                <a:gd name="T11" fmla="*/ 168 w 168"/>
                <a:gd name="T12" fmla="*/ 624 h 624"/>
              </a:gdLst>
              <a:ahLst/>
              <a:cxnLst>
                <a:cxn ang="T6">
                  <a:pos x="T0" y="T1"/>
                </a:cxn>
                <a:cxn ang="T7">
                  <a:pos x="T2" y="T3"/>
                </a:cxn>
                <a:cxn ang="T8">
                  <a:pos x="T4" y="T5"/>
                </a:cxn>
              </a:cxnLst>
              <a:rect l="T9" t="T10" r="T11" b="T12"/>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p:spPr>
          <p:txBody>
            <a:bodyPr wrap="none"/>
            <a:lstStyle/>
            <a:p>
              <a:endParaRPr lang="zh-CN" altLang="en-US"/>
            </a:p>
          </p:txBody>
        </p:sp>
        <p:graphicFrame>
          <p:nvGraphicFramePr>
            <p:cNvPr id="22531" name="Object 38"/>
            <p:cNvGraphicFramePr>
              <a:graphicFrameLocks noChangeAspect="1"/>
            </p:cNvGraphicFramePr>
            <p:nvPr/>
          </p:nvGraphicFramePr>
          <p:xfrm>
            <a:off x="2728" y="2377"/>
            <a:ext cx="268" cy="268"/>
          </p:xfrm>
          <a:graphic>
            <a:graphicData uri="http://schemas.openxmlformats.org/presentationml/2006/ole">
              <p:oleObj spid="_x0000_s58371" name="公式" r:id="rId3" imgW="164880" imgH="164880" progId="Equation.3">
                <p:embed/>
              </p:oleObj>
            </a:graphicData>
          </a:graphic>
        </p:graphicFrame>
        <p:graphicFrame>
          <p:nvGraphicFramePr>
            <p:cNvPr id="22532" name="Object 39"/>
            <p:cNvGraphicFramePr>
              <a:graphicFrameLocks noChangeAspect="1"/>
            </p:cNvGraphicFramePr>
            <p:nvPr/>
          </p:nvGraphicFramePr>
          <p:xfrm>
            <a:off x="3646" y="2153"/>
            <a:ext cx="283" cy="321"/>
          </p:xfrm>
          <a:graphic>
            <a:graphicData uri="http://schemas.openxmlformats.org/presentationml/2006/ole">
              <p:oleObj spid="_x0000_s58372" name="公式" r:id="rId4" imgW="190440" imgH="215640" progId="Equation.3">
                <p:embed/>
              </p:oleObj>
            </a:graphicData>
          </a:graphic>
        </p:graphicFrame>
        <p:graphicFrame>
          <p:nvGraphicFramePr>
            <p:cNvPr id="22533" name="Object 40"/>
            <p:cNvGraphicFramePr>
              <a:graphicFrameLocks noChangeAspect="1"/>
            </p:cNvGraphicFramePr>
            <p:nvPr/>
          </p:nvGraphicFramePr>
          <p:xfrm>
            <a:off x="1982" y="2112"/>
            <a:ext cx="317" cy="336"/>
          </p:xfrm>
          <a:graphic>
            <a:graphicData uri="http://schemas.openxmlformats.org/presentationml/2006/ole">
              <p:oleObj spid="_x0000_s58373" name="公式" r:id="rId5" imgW="203040" imgH="215640" progId="Equation.3">
                <p:embed/>
              </p:oleObj>
            </a:graphicData>
          </a:graphic>
        </p:graphicFrame>
        <p:graphicFrame>
          <p:nvGraphicFramePr>
            <p:cNvPr id="22534" name="Object 41"/>
            <p:cNvGraphicFramePr>
              <a:graphicFrameLocks noChangeAspect="1"/>
            </p:cNvGraphicFramePr>
            <p:nvPr/>
          </p:nvGraphicFramePr>
          <p:xfrm>
            <a:off x="2006" y="2736"/>
            <a:ext cx="278" cy="313"/>
          </p:xfrm>
          <a:graphic>
            <a:graphicData uri="http://schemas.openxmlformats.org/presentationml/2006/ole">
              <p:oleObj spid="_x0000_s58374" name="公式" r:id="rId6" imgW="203040" imgH="228600" progId="Equation.3">
                <p:embed/>
              </p:oleObj>
            </a:graphicData>
          </a:graphic>
        </p:graphicFrame>
        <p:graphicFrame>
          <p:nvGraphicFramePr>
            <p:cNvPr id="22535" name="Object 42"/>
            <p:cNvGraphicFramePr>
              <a:graphicFrameLocks noChangeAspect="1"/>
            </p:cNvGraphicFramePr>
            <p:nvPr/>
          </p:nvGraphicFramePr>
          <p:xfrm>
            <a:off x="2860" y="2880"/>
            <a:ext cx="625" cy="321"/>
          </p:xfrm>
          <a:graphic>
            <a:graphicData uri="http://schemas.openxmlformats.org/presentationml/2006/ole">
              <p:oleObj spid="_x0000_s58375" name="公式" r:id="rId7" imgW="444240" imgH="228600" progId="Equation.3">
                <p:embed/>
              </p:oleObj>
            </a:graphicData>
          </a:graphic>
        </p:graphicFrame>
        <p:graphicFrame>
          <p:nvGraphicFramePr>
            <p:cNvPr id="22536" name="Object 43"/>
            <p:cNvGraphicFramePr>
              <a:graphicFrameLocks noChangeAspect="1"/>
            </p:cNvGraphicFramePr>
            <p:nvPr/>
          </p:nvGraphicFramePr>
          <p:xfrm>
            <a:off x="3726" y="2734"/>
            <a:ext cx="320" cy="359"/>
          </p:xfrm>
          <a:graphic>
            <a:graphicData uri="http://schemas.openxmlformats.org/presentationml/2006/ole">
              <p:oleObj spid="_x0000_s58376" name="公式" r:id="rId8" imgW="203040" imgH="228600" progId="Equation.3">
                <p:embed/>
              </p:oleObj>
            </a:graphicData>
          </a:graphic>
        </p:graphicFrame>
      </p:grpSp>
      <p:sp>
        <p:nvSpPr>
          <p:cNvPr id="22539" name="Rectangle 50"/>
          <p:cNvSpPr>
            <a:spLocks noGrp="1" noChangeArrowheads="1"/>
          </p:cNvSpPr>
          <p:nvPr>
            <p:ph type="title" idx="4294967295"/>
          </p:nvPr>
        </p:nvSpPr>
        <p:spPr>
          <a:xfrm>
            <a:off x="1259632" y="260648"/>
            <a:ext cx="5999385" cy="1143000"/>
          </a:xfrm>
        </p:spPr>
        <p:txBody>
          <a:bodyPr/>
          <a:lstStyle/>
          <a:p>
            <a:pPr eaLnBrk="1" hangingPunct="1"/>
            <a:r>
              <a:rPr lang="zh-CN" altLang="en-US" sz="3200" b="1" dirty="0" smtClean="0">
                <a:solidFill>
                  <a:srgbClr val="0000FF"/>
                </a:solidFill>
                <a:latin typeface="黑体" pitchFamily="49" charset="-122"/>
                <a:ea typeface="黑体" pitchFamily="49" charset="-122"/>
              </a:rPr>
              <a:t>全概率公式的直观意义</a:t>
            </a:r>
          </a:p>
        </p:txBody>
      </p:sp>
      <p:sp>
        <p:nvSpPr>
          <p:cNvPr id="17464" name="Text Box 56"/>
          <p:cNvSpPr txBox="1">
            <a:spLocks noChangeArrowheads="1"/>
          </p:cNvSpPr>
          <p:nvPr/>
        </p:nvSpPr>
        <p:spPr bwMode="auto">
          <a:xfrm>
            <a:off x="971600" y="1340768"/>
            <a:ext cx="7272808" cy="2117503"/>
          </a:xfrm>
          <a:prstGeom prst="rect">
            <a:avLst/>
          </a:prstGeom>
          <a:noFill/>
          <a:ln w="9525">
            <a:noFill/>
            <a:miter lim="800000"/>
            <a:headEnd type="none" w="sm" len="sm"/>
            <a:tailEnd type="none" w="sm" len="sm"/>
          </a:ln>
        </p:spPr>
        <p:txBody>
          <a:bodyPr wrap="square">
            <a:spAutoFit/>
          </a:bodyPr>
          <a:lstStyle/>
          <a:p>
            <a:pPr algn="just">
              <a:lnSpc>
                <a:spcPct val="80000"/>
              </a:lnSpc>
              <a:spcBef>
                <a:spcPct val="50000"/>
              </a:spcBef>
            </a:pPr>
            <a:r>
              <a:rPr lang="zh-CN" altLang="en-US" dirty="0">
                <a:latin typeface="+mn-ea"/>
                <a:ea typeface="+mn-ea"/>
              </a:rPr>
              <a:t>某</a:t>
            </a:r>
            <a:r>
              <a:rPr lang="zh-CN" altLang="en-US" dirty="0" smtClean="0">
                <a:latin typeface="+mn-ea"/>
                <a:ea typeface="+mn-ea"/>
              </a:rPr>
              <a:t>事件</a:t>
            </a:r>
            <a:r>
              <a:rPr lang="en-US" altLang="zh-CN" i="1" dirty="0" smtClean="0">
                <a:latin typeface="+mn-lt"/>
                <a:ea typeface="+mn-ea"/>
              </a:rPr>
              <a:t>A</a:t>
            </a:r>
            <a:r>
              <a:rPr lang="zh-CN" altLang="en-US" dirty="0" smtClean="0">
                <a:latin typeface="+mn-ea"/>
                <a:ea typeface="+mn-ea"/>
              </a:rPr>
              <a:t>的</a:t>
            </a:r>
            <a:r>
              <a:rPr lang="zh-CN" altLang="en-US" dirty="0">
                <a:latin typeface="+mn-ea"/>
                <a:ea typeface="+mn-ea"/>
              </a:rPr>
              <a:t>发生由各种可能的</a:t>
            </a:r>
            <a:r>
              <a:rPr lang="zh-CN" altLang="en-US" dirty="0" smtClean="0">
                <a:latin typeface="+mn-ea"/>
                <a:ea typeface="+mn-ea"/>
              </a:rPr>
              <a:t>“原因”</a:t>
            </a:r>
            <a:r>
              <a:rPr lang="en-US" altLang="zh-CN" i="1" dirty="0" smtClean="0"/>
              <a:t>B</a:t>
            </a:r>
            <a:r>
              <a:rPr lang="en-US" altLang="zh-CN" i="1" baseline="-25000" dirty="0" smtClean="0"/>
              <a:t>i</a:t>
            </a:r>
            <a:r>
              <a:rPr lang="en-US" altLang="zh-CN" dirty="0" smtClean="0"/>
              <a:t> </a:t>
            </a:r>
          </a:p>
          <a:p>
            <a:pPr algn="just">
              <a:lnSpc>
                <a:spcPct val="80000"/>
              </a:lnSpc>
              <a:spcBef>
                <a:spcPct val="50000"/>
              </a:spcBef>
            </a:pPr>
            <a:r>
              <a:rPr lang="en-US" altLang="zh-CN" dirty="0" smtClean="0"/>
              <a:t>(</a:t>
            </a:r>
            <a:r>
              <a:rPr lang="en-US" altLang="zh-CN" i="1" dirty="0" err="1"/>
              <a:t>i</a:t>
            </a:r>
            <a:r>
              <a:rPr lang="en-US" altLang="zh-CN" dirty="0"/>
              <a:t>=1,2,</a:t>
            </a:r>
            <a:r>
              <a:rPr lang="en-US" altLang="zh-CN" dirty="0">
                <a:sym typeface="Symbol" pitchFamily="18" charset="2"/>
              </a:rPr>
              <a:t>,</a:t>
            </a:r>
            <a:r>
              <a:rPr lang="en-US" altLang="zh-CN" i="1" dirty="0">
                <a:sym typeface="Symbol" pitchFamily="18" charset="2"/>
              </a:rPr>
              <a:t>n</a:t>
            </a:r>
            <a:r>
              <a:rPr lang="en-US" altLang="zh-CN" dirty="0">
                <a:sym typeface="Symbol" pitchFamily="18" charset="2"/>
              </a:rPr>
              <a:t>)</a:t>
            </a:r>
            <a:r>
              <a:rPr lang="zh-CN" altLang="en-US" dirty="0">
                <a:latin typeface="+mn-ea"/>
                <a:ea typeface="+mn-ea"/>
                <a:sym typeface="Symbol" pitchFamily="18" charset="2"/>
              </a:rPr>
              <a:t>引起，</a:t>
            </a:r>
            <a:r>
              <a:rPr lang="zh-CN" altLang="en-US" dirty="0" smtClean="0">
                <a:latin typeface="+mn-ea"/>
                <a:ea typeface="+mn-ea"/>
                <a:sym typeface="Symbol" pitchFamily="18" charset="2"/>
              </a:rPr>
              <a:t>而</a:t>
            </a:r>
            <a:r>
              <a:rPr lang="en-US" altLang="zh-CN" i="1" dirty="0" smtClean="0">
                <a:sym typeface="Symbol" pitchFamily="18" charset="2"/>
              </a:rPr>
              <a:t>B</a:t>
            </a:r>
            <a:r>
              <a:rPr lang="en-US" altLang="zh-CN" i="1" baseline="-25000" dirty="0" smtClean="0"/>
              <a:t>i</a:t>
            </a:r>
            <a:r>
              <a:rPr lang="zh-CN" altLang="en-US" dirty="0" smtClean="0">
                <a:latin typeface="+mn-ea"/>
                <a:ea typeface="+mn-ea"/>
              </a:rPr>
              <a:t>与</a:t>
            </a:r>
            <a:r>
              <a:rPr lang="en-US" altLang="zh-CN" i="1" dirty="0" err="1" smtClean="0"/>
              <a:t>B</a:t>
            </a:r>
            <a:r>
              <a:rPr lang="en-US" altLang="zh-CN" i="1" baseline="-25000" dirty="0" err="1" smtClean="0"/>
              <a:t>j</a:t>
            </a:r>
            <a:r>
              <a:rPr lang="en-US" altLang="zh-CN" i="1" baseline="-25000" dirty="0" smtClean="0"/>
              <a:t> </a:t>
            </a:r>
            <a:r>
              <a:rPr lang="en-US" altLang="zh-CN" dirty="0"/>
              <a:t>(</a:t>
            </a:r>
            <a:r>
              <a:rPr lang="en-US" altLang="zh-CN" i="1" dirty="0" err="1"/>
              <a:t>i</a:t>
            </a:r>
            <a:r>
              <a:rPr lang="en-US" altLang="zh-CN" dirty="0"/>
              <a:t> </a:t>
            </a:r>
            <a:r>
              <a:rPr lang="en-US" altLang="zh-CN" dirty="0">
                <a:sym typeface="Symbol" pitchFamily="18" charset="2"/>
              </a:rPr>
              <a:t> </a:t>
            </a:r>
            <a:r>
              <a:rPr lang="en-US" altLang="zh-CN" i="1" dirty="0">
                <a:sym typeface="Symbol" pitchFamily="18" charset="2"/>
              </a:rPr>
              <a:t>j</a:t>
            </a:r>
            <a:r>
              <a:rPr lang="en-US" altLang="zh-CN" dirty="0"/>
              <a:t>)</a:t>
            </a:r>
            <a:r>
              <a:rPr lang="en-US" altLang="zh-CN" i="1" baseline="-25000" dirty="0"/>
              <a:t>   </a:t>
            </a:r>
            <a:r>
              <a:rPr lang="zh-CN" altLang="en-US" dirty="0">
                <a:latin typeface="+mn-ea"/>
                <a:ea typeface="+mn-ea"/>
                <a:sym typeface="Symbol" pitchFamily="18" charset="2"/>
              </a:rPr>
              <a:t>互斥，</a:t>
            </a:r>
          </a:p>
          <a:p>
            <a:pPr algn="just">
              <a:lnSpc>
                <a:spcPct val="80000"/>
              </a:lnSpc>
              <a:spcBef>
                <a:spcPct val="50000"/>
              </a:spcBef>
            </a:pPr>
            <a:r>
              <a:rPr lang="zh-CN" altLang="en-US" dirty="0" smtClean="0">
                <a:latin typeface="+mn-ea"/>
                <a:ea typeface="+mn-ea"/>
                <a:sym typeface="Symbol" pitchFamily="18" charset="2"/>
              </a:rPr>
              <a:t>则</a:t>
            </a:r>
            <a:r>
              <a:rPr lang="en-US" altLang="zh-CN" i="1" dirty="0" smtClean="0">
                <a:latin typeface="+mn-lt"/>
                <a:ea typeface="+mn-ea"/>
                <a:sym typeface="Symbol" pitchFamily="18" charset="2"/>
              </a:rPr>
              <a:t>A</a:t>
            </a:r>
            <a:r>
              <a:rPr lang="zh-CN" altLang="en-US" dirty="0" smtClean="0">
                <a:latin typeface="+mn-ea"/>
                <a:ea typeface="+mn-ea"/>
                <a:sym typeface="Symbol" pitchFamily="18" charset="2"/>
              </a:rPr>
              <a:t>发生</a:t>
            </a:r>
            <a:r>
              <a:rPr lang="zh-CN" altLang="en-US" dirty="0">
                <a:latin typeface="+mn-ea"/>
                <a:ea typeface="+mn-ea"/>
                <a:sym typeface="Symbol" pitchFamily="18" charset="2"/>
              </a:rPr>
              <a:t>的概率与 </a:t>
            </a:r>
            <a:r>
              <a:rPr lang="en-US" altLang="zh-CN" i="1" dirty="0" smtClean="0">
                <a:sym typeface="Symbol" pitchFamily="18" charset="2"/>
              </a:rPr>
              <a:t>P</a:t>
            </a:r>
            <a:r>
              <a:rPr lang="en-US" altLang="zh-CN" dirty="0" smtClean="0">
                <a:sym typeface="Symbol" pitchFamily="18" charset="2"/>
              </a:rPr>
              <a:t>(</a:t>
            </a:r>
            <a:r>
              <a:rPr lang="en-US" altLang="zh-CN" i="1" dirty="0" err="1" smtClean="0">
                <a:sym typeface="Symbol" pitchFamily="18" charset="2"/>
              </a:rPr>
              <a:t>AB</a:t>
            </a:r>
            <a:r>
              <a:rPr lang="en-US" altLang="zh-CN" i="1" baseline="-25000" dirty="0" err="1" smtClean="0">
                <a:sym typeface="Symbol" pitchFamily="18" charset="2"/>
              </a:rPr>
              <a:t>i</a:t>
            </a:r>
            <a:r>
              <a:rPr lang="en-US" altLang="zh-CN" dirty="0">
                <a:sym typeface="Symbol" pitchFamily="18" charset="2"/>
              </a:rPr>
              <a:t>)</a:t>
            </a:r>
            <a:r>
              <a:rPr lang="en-US" altLang="zh-CN" dirty="0"/>
              <a:t>(</a:t>
            </a:r>
            <a:r>
              <a:rPr lang="en-US" altLang="zh-CN" i="1" dirty="0" err="1"/>
              <a:t>i</a:t>
            </a:r>
            <a:r>
              <a:rPr lang="en-US" altLang="zh-CN" dirty="0"/>
              <a:t>=1,2,</a:t>
            </a:r>
            <a:r>
              <a:rPr lang="en-US" altLang="zh-CN" dirty="0">
                <a:sym typeface="Symbol" pitchFamily="18" charset="2"/>
              </a:rPr>
              <a:t>,</a:t>
            </a:r>
            <a:r>
              <a:rPr lang="en-US" altLang="zh-CN" i="1" dirty="0">
                <a:sym typeface="Symbol" pitchFamily="18" charset="2"/>
              </a:rPr>
              <a:t>n</a:t>
            </a:r>
            <a:r>
              <a:rPr lang="en-US" altLang="zh-CN" dirty="0">
                <a:sym typeface="Symbol" pitchFamily="18" charset="2"/>
              </a:rPr>
              <a:t>)</a:t>
            </a:r>
            <a:r>
              <a:rPr lang="zh-CN" altLang="en-US" dirty="0">
                <a:latin typeface="+mn-ea"/>
                <a:ea typeface="+mn-ea"/>
                <a:sym typeface="Symbol" pitchFamily="18" charset="2"/>
              </a:rPr>
              <a:t>有关，</a:t>
            </a:r>
          </a:p>
          <a:p>
            <a:pPr algn="just">
              <a:lnSpc>
                <a:spcPct val="80000"/>
              </a:lnSpc>
              <a:spcBef>
                <a:spcPct val="50000"/>
              </a:spcBef>
            </a:pPr>
            <a:r>
              <a:rPr lang="zh-CN" altLang="en-US" dirty="0">
                <a:latin typeface="+mn-ea"/>
                <a:ea typeface="+mn-ea"/>
                <a:sym typeface="Symbol" pitchFamily="18" charset="2"/>
              </a:rPr>
              <a:t>且等于它们的总和：</a:t>
            </a:r>
          </a:p>
        </p:txBody>
      </p:sp>
      <p:graphicFrame>
        <p:nvGraphicFramePr>
          <p:cNvPr id="17465" name="Object 57"/>
          <p:cNvGraphicFramePr>
            <a:graphicFrameLocks noChangeAspect="1"/>
          </p:cNvGraphicFramePr>
          <p:nvPr/>
        </p:nvGraphicFramePr>
        <p:xfrm>
          <a:off x="4139952" y="2996952"/>
          <a:ext cx="3113287" cy="1080120"/>
        </p:xfrm>
        <a:graphic>
          <a:graphicData uri="http://schemas.openxmlformats.org/presentationml/2006/ole">
            <p:oleObj spid="_x0000_s58370" name="公式" r:id="rId9" imgW="1244520" imgH="431640" progId="Equation.3">
              <p:embed/>
            </p:oleObj>
          </a:graphicData>
        </a:graphic>
      </p:graphicFrame>
      <p:sp>
        <p:nvSpPr>
          <p:cNvPr id="18" name="矩形 17"/>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
        <p:nvSpPr>
          <p:cNvPr id="3" name="内容占位符 1"/>
          <p:cNvSpPr txBox="1">
            <a:spLocks/>
          </p:cNvSpPr>
          <p:nvPr/>
        </p:nvSpPr>
        <p:spPr>
          <a:xfrm>
            <a:off x="685800" y="609600"/>
            <a:ext cx="7772400" cy="54864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rPr>
              <a:t>例</a:t>
            </a:r>
            <a:endParaRPr kumimoji="1" lang="zh-CN" altLang="en-US" sz="2800" b="1" i="0" u="none" strike="noStrike" kern="0" cap="none" spc="0" normalizeH="0" baseline="0" noProof="0" dirty="0">
              <a:ln>
                <a:noFill/>
              </a:ln>
              <a:solidFill>
                <a:schemeClr val="tx1"/>
              </a:solidFill>
              <a:effectLst/>
              <a:uLnTx/>
              <a:uFillTx/>
              <a:latin typeface="+mn-ea"/>
              <a:ea typeface="+mn-ea"/>
              <a:cs typeface="+mn-cs"/>
            </a:endParaRPr>
          </a:p>
        </p:txBody>
      </p:sp>
      <p:pic>
        <p:nvPicPr>
          <p:cNvPr id="4" name="图片 3" descr="2015-03-12_212511.jpg"/>
          <p:cNvPicPr>
            <a:picLocks noChangeAspect="1"/>
          </p:cNvPicPr>
          <p:nvPr/>
        </p:nvPicPr>
        <p:blipFill>
          <a:blip r:embed="rId2" cstate="print">
            <a:clrChange>
              <a:clrFrom>
                <a:srgbClr val="FFFFFF"/>
              </a:clrFrom>
              <a:clrTo>
                <a:srgbClr val="FFFFFF">
                  <a:alpha val="0"/>
                </a:srgbClr>
              </a:clrTo>
            </a:clrChange>
          </a:blip>
          <a:stretch>
            <a:fillRect/>
          </a:stretch>
        </p:blipFill>
        <p:spPr>
          <a:xfrm>
            <a:off x="216024" y="980728"/>
            <a:ext cx="8604448" cy="2520280"/>
          </a:xfrm>
          <a:prstGeom prst="rect">
            <a:avLst/>
          </a:prstGeom>
        </p:spPr>
      </p:pic>
    </p:spTree>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871" y="692696"/>
            <a:ext cx="2864888" cy="584775"/>
          </a:xfrm>
          <a:prstGeom prst="rect">
            <a:avLst/>
          </a:prstGeom>
        </p:spPr>
        <p:txBody>
          <a:bodyPr wrap="none">
            <a:spAutoFit/>
          </a:bodyPr>
          <a:lstStyle/>
          <a:p>
            <a:pPr>
              <a:buNone/>
            </a:pPr>
            <a:r>
              <a:rPr lang="en-US" altLang="zh-CN" sz="3200" dirty="0" smtClean="0">
                <a:solidFill>
                  <a:schemeClr val="accent2"/>
                </a:solidFill>
                <a:latin typeface="黑体" pitchFamily="49" charset="-122"/>
                <a:ea typeface="黑体" pitchFamily="49" charset="-122"/>
              </a:rPr>
              <a:t>4.</a:t>
            </a:r>
            <a:r>
              <a:rPr lang="zh-CN" altLang="en-US" sz="3200" dirty="0" smtClean="0">
                <a:solidFill>
                  <a:schemeClr val="accent2"/>
                </a:solidFill>
                <a:latin typeface="黑体" pitchFamily="49" charset="-122"/>
                <a:ea typeface="黑体" pitchFamily="49" charset="-122"/>
              </a:rPr>
              <a:t>贝叶斯公式</a:t>
            </a:r>
            <a:r>
              <a:rPr lang="en-US" altLang="zh-CN" sz="3200" dirty="0" smtClean="0">
                <a:latin typeface="黑体" pitchFamily="49" charset="-122"/>
                <a:ea typeface="黑体" pitchFamily="49" charset="-122"/>
              </a:rPr>
              <a:t>.</a:t>
            </a:r>
          </a:p>
        </p:txBody>
      </p:sp>
      <p:sp>
        <p:nvSpPr>
          <p:cNvPr id="5" name="Rectangle 14"/>
          <p:cNvSpPr>
            <a:spLocks noGrp="1" noChangeArrowheads="1"/>
          </p:cNvSpPr>
          <p:nvPr>
            <p:ph type="title" idx="4294967295"/>
          </p:nvPr>
        </p:nvSpPr>
        <p:spPr>
          <a:xfrm>
            <a:off x="762000" y="1205880"/>
            <a:ext cx="2133600" cy="1143000"/>
          </a:xfrm>
        </p:spPr>
        <p:txBody>
          <a:bodyPr/>
          <a:lstStyle/>
          <a:p>
            <a:pPr algn="just"/>
            <a:r>
              <a:rPr lang="zh-CN" altLang="en-US" sz="2800" b="1" dirty="0">
                <a:solidFill>
                  <a:schemeClr val="accent2"/>
                </a:solidFill>
                <a:latin typeface="黑体" pitchFamily="49" charset="-122"/>
                <a:ea typeface="黑体" pitchFamily="49" charset="-122"/>
              </a:rPr>
              <a:t>定理</a:t>
            </a:r>
          </a:p>
        </p:txBody>
      </p:sp>
      <p:graphicFrame>
        <p:nvGraphicFramePr>
          <p:cNvPr id="19485" name="Object 29"/>
          <p:cNvGraphicFramePr>
            <a:graphicFrameLocks noChangeAspect="1"/>
          </p:cNvGraphicFramePr>
          <p:nvPr/>
        </p:nvGraphicFramePr>
        <p:xfrm>
          <a:off x="755576" y="1556792"/>
          <a:ext cx="5330825" cy="2227262"/>
        </p:xfrm>
        <a:graphic>
          <a:graphicData uri="http://schemas.openxmlformats.org/presentationml/2006/ole">
            <p:oleObj spid="_x0000_s59394" name="公式" r:id="rId3" imgW="2184120" imgH="939600" progId="Equation.3">
              <p:embed/>
            </p:oleObj>
          </a:graphicData>
        </a:graphic>
      </p:graphicFrame>
      <p:graphicFrame>
        <p:nvGraphicFramePr>
          <p:cNvPr id="19487" name="Object 31"/>
          <p:cNvGraphicFramePr>
            <a:graphicFrameLocks noChangeAspect="1"/>
          </p:cNvGraphicFramePr>
          <p:nvPr/>
        </p:nvGraphicFramePr>
        <p:xfrm>
          <a:off x="827584" y="4005064"/>
          <a:ext cx="7231062" cy="1490663"/>
        </p:xfrm>
        <a:graphic>
          <a:graphicData uri="http://schemas.openxmlformats.org/presentationml/2006/ole">
            <p:oleObj spid="_x0000_s59395" name="公式" r:id="rId4" imgW="2933640" imgH="647640" progId="Equation.3">
              <p:embed/>
            </p:oleObj>
          </a:graphicData>
        </a:graphic>
      </p:graphicFrame>
      <p:sp>
        <p:nvSpPr>
          <p:cNvPr id="8" name="Rectangle 9"/>
          <p:cNvSpPr>
            <a:spLocks noChangeArrowheads="1"/>
          </p:cNvSpPr>
          <p:nvPr/>
        </p:nvSpPr>
        <p:spPr bwMode="auto">
          <a:xfrm>
            <a:off x="853104" y="5714092"/>
            <a:ext cx="6311183" cy="523220"/>
          </a:xfrm>
          <a:prstGeom prst="rect">
            <a:avLst/>
          </a:prstGeom>
          <a:noFill/>
          <a:ln w="12700" cap="sq">
            <a:noFill/>
            <a:miter lim="800000"/>
            <a:headEnd type="none" w="sm" len="sm"/>
            <a:tailEnd type="none" w="sm" len="sm"/>
          </a:ln>
        </p:spPr>
        <p:txBody>
          <a:bodyPr wrap="square">
            <a:spAutoFit/>
          </a:bodyPr>
          <a:lstStyle/>
          <a:p>
            <a:pPr algn="just"/>
            <a:r>
              <a:rPr lang="zh-CN" altLang="en-US" dirty="0" smtClean="0">
                <a:latin typeface="+mn-ea"/>
                <a:ea typeface="+mn-ea"/>
              </a:rPr>
              <a:t>称为</a:t>
            </a:r>
            <a:r>
              <a:rPr lang="zh-CN" altLang="en-US" dirty="0">
                <a:solidFill>
                  <a:schemeClr val="accent2"/>
                </a:solidFill>
                <a:ea typeface="黑体" pitchFamily="49" charset="-122"/>
              </a:rPr>
              <a:t>贝叶斯公式</a:t>
            </a:r>
            <a:r>
              <a:rPr lang="en-US" altLang="zh-CN" dirty="0" smtClean="0"/>
              <a:t>. </a:t>
            </a:r>
            <a:r>
              <a:rPr lang="zh-CN" altLang="en-US" dirty="0" smtClean="0">
                <a:latin typeface="+mn-ea"/>
                <a:ea typeface="+mn-ea"/>
              </a:rPr>
              <a:t>也称为</a:t>
            </a:r>
            <a:r>
              <a:rPr lang="zh-CN" altLang="en-US" dirty="0" smtClean="0">
                <a:solidFill>
                  <a:schemeClr val="accent2"/>
                </a:solidFill>
                <a:latin typeface="+mn-ea"/>
                <a:ea typeface="+mn-ea"/>
              </a:rPr>
              <a:t>逆概率公式</a:t>
            </a:r>
            <a:r>
              <a:rPr lang="en-US" altLang="zh-CN" dirty="0" smtClean="0">
                <a:latin typeface="+mn-ea"/>
                <a:ea typeface="+mn-ea"/>
              </a:rPr>
              <a:t>.</a:t>
            </a:r>
            <a:r>
              <a:rPr lang="en-US" altLang="zh-CN" dirty="0" smtClean="0"/>
              <a:t> </a:t>
            </a:r>
            <a:endParaRPr lang="en-US" altLang="zh-CN" dirty="0"/>
          </a:p>
        </p:txBody>
      </p:sp>
      <p:pic>
        <p:nvPicPr>
          <p:cNvPr id="10" name="Picture 3" descr="Bayes"/>
          <p:cNvPicPr>
            <a:picLocks noChangeAspect="1" noChangeArrowheads="1"/>
          </p:cNvPicPr>
          <p:nvPr/>
        </p:nvPicPr>
        <p:blipFill>
          <a:blip r:embed="rId5" cstate="print"/>
          <a:srcRect/>
          <a:stretch>
            <a:fillRect/>
          </a:stretch>
        </p:blipFill>
        <p:spPr bwMode="auto">
          <a:xfrm>
            <a:off x="6228184" y="620688"/>
            <a:ext cx="2216744" cy="2376264"/>
          </a:xfrm>
          <a:prstGeom prst="rect">
            <a:avLst/>
          </a:prstGeom>
          <a:noFill/>
          <a:ln w="38100" cmpd="dbl">
            <a:noFill/>
            <a:miter lim="800000"/>
            <a:headEnd/>
            <a:tailEnd/>
          </a:ln>
        </p:spPr>
      </p:pic>
      <p:sp>
        <p:nvSpPr>
          <p:cNvPr id="11" name="TextBox 10"/>
          <p:cNvSpPr txBox="1"/>
          <p:nvPr/>
        </p:nvSpPr>
        <p:spPr>
          <a:xfrm>
            <a:off x="6156176" y="3429000"/>
            <a:ext cx="2448272" cy="523220"/>
          </a:xfrm>
          <a:prstGeom prst="rect">
            <a:avLst/>
          </a:prstGeom>
          <a:noFill/>
        </p:spPr>
        <p:txBody>
          <a:bodyPr wrap="square" rtlCol="0">
            <a:spAutoFit/>
          </a:bodyPr>
          <a:lstStyle/>
          <a:p>
            <a:r>
              <a:rPr lang="en-US" altLang="zh-CN" dirty="0" smtClean="0"/>
              <a:t>(1702---1761)</a:t>
            </a:r>
            <a:endParaRPr lang="zh-CN" altLang="en-US" dirty="0"/>
          </a:p>
        </p:txBody>
      </p:sp>
      <p:sp>
        <p:nvSpPr>
          <p:cNvPr id="12" name="矩形 11"/>
          <p:cNvSpPr/>
          <p:nvPr/>
        </p:nvSpPr>
        <p:spPr>
          <a:xfrm>
            <a:off x="6196416" y="2996952"/>
            <a:ext cx="2408032" cy="523220"/>
          </a:xfrm>
          <a:prstGeom prst="rect">
            <a:avLst/>
          </a:prstGeom>
        </p:spPr>
        <p:txBody>
          <a:bodyPr wrap="none">
            <a:spAutoFit/>
          </a:bodyPr>
          <a:lstStyle/>
          <a:p>
            <a:pPr>
              <a:spcBef>
                <a:spcPct val="50000"/>
              </a:spcBef>
            </a:pPr>
            <a:r>
              <a:rPr lang="en-US" altLang="zh-CN" dirty="0" smtClean="0">
                <a:solidFill>
                  <a:schemeClr val="accent2"/>
                </a:solidFill>
              </a:rPr>
              <a:t>Thomas </a:t>
            </a:r>
            <a:r>
              <a:rPr lang="en-US" altLang="zh-CN" dirty="0" err="1" smtClean="0">
                <a:solidFill>
                  <a:schemeClr val="accent2"/>
                </a:solidFill>
              </a:rPr>
              <a:t>Bayes</a:t>
            </a:r>
            <a:endParaRPr lang="en-US" altLang="zh-CN" b="0" dirty="0">
              <a:solidFill>
                <a:schemeClr val="accent2"/>
              </a:solidFill>
            </a:endParaRPr>
          </a:p>
        </p:txBody>
      </p:sp>
      <p:sp>
        <p:nvSpPr>
          <p:cNvPr id="13" name="矩形 12"/>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85"/>
                                        </p:tgtEl>
                                        <p:attrNameLst>
                                          <p:attrName>style.visibility</p:attrName>
                                        </p:attrNameLst>
                                      </p:cBhvr>
                                      <p:to>
                                        <p:strVal val="visible"/>
                                      </p:to>
                                    </p:set>
                                    <p:animEffect transition="in" filter="wipe(left)">
                                      <p:cBhvr>
                                        <p:cTn id="7" dur="500"/>
                                        <p:tgtEl>
                                          <p:spTgt spid="194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87"/>
                                        </p:tgtEl>
                                        <p:attrNameLst>
                                          <p:attrName>style.visibility</p:attrName>
                                        </p:attrNameLst>
                                      </p:cBhvr>
                                      <p:to>
                                        <p:strVal val="visible"/>
                                      </p:to>
                                    </p:set>
                                    <p:animEffect transition="in" filter="wipe(left)">
                                      <p:cBhvr>
                                        <p:cTn id="12" dur="500"/>
                                        <p:tgtEl>
                                          <p:spTgt spid="194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Text Box 2"/>
          <p:cNvSpPr txBox="1">
            <a:spLocks noChangeArrowheads="1"/>
          </p:cNvSpPr>
          <p:nvPr/>
        </p:nvSpPr>
        <p:spPr bwMode="auto">
          <a:xfrm>
            <a:off x="812800" y="1079500"/>
            <a:ext cx="541338" cy="519113"/>
          </a:xfrm>
          <a:prstGeom prst="rect">
            <a:avLst/>
          </a:prstGeom>
          <a:noFill/>
          <a:ln w="12700" cap="sq">
            <a:noFill/>
            <a:miter lim="800000"/>
            <a:headEnd type="none" w="sm" len="sm"/>
            <a:tailEnd type="none" w="sm" len="sm"/>
          </a:ln>
        </p:spPr>
        <p:txBody>
          <a:bodyPr wrap="none">
            <a:spAutoFit/>
          </a:bodyPr>
          <a:lstStyle/>
          <a:p>
            <a:r>
              <a:rPr lang="zh-CN" altLang="en-US" dirty="0">
                <a:ea typeface="黑体" pitchFamily="49" charset="-122"/>
              </a:rPr>
              <a:t>证</a:t>
            </a:r>
            <a:endParaRPr lang="zh-CN" altLang="en-US" dirty="0"/>
          </a:p>
        </p:txBody>
      </p:sp>
      <p:graphicFrame>
        <p:nvGraphicFramePr>
          <p:cNvPr id="141312" name="Object 1024"/>
          <p:cNvGraphicFramePr>
            <a:graphicFrameLocks noChangeAspect="1"/>
          </p:cNvGraphicFramePr>
          <p:nvPr/>
        </p:nvGraphicFramePr>
        <p:xfrm>
          <a:off x="1835695" y="1484784"/>
          <a:ext cx="3312369" cy="1181581"/>
        </p:xfrm>
        <a:graphic>
          <a:graphicData uri="http://schemas.openxmlformats.org/presentationml/2006/ole">
            <p:oleObj spid="_x0000_s60418" name="公式" r:id="rId3" imgW="1244520" imgH="444240" progId="Equation.3">
              <p:embed/>
            </p:oleObj>
          </a:graphicData>
        </a:graphic>
      </p:graphicFrame>
      <p:graphicFrame>
        <p:nvGraphicFramePr>
          <p:cNvPr id="141313" name="Object 1025"/>
          <p:cNvGraphicFramePr>
            <a:graphicFrameLocks noChangeAspect="1"/>
          </p:cNvGraphicFramePr>
          <p:nvPr/>
        </p:nvGraphicFramePr>
        <p:xfrm>
          <a:off x="5796136" y="1844824"/>
          <a:ext cx="2146302" cy="504056"/>
        </p:xfrm>
        <a:graphic>
          <a:graphicData uri="http://schemas.openxmlformats.org/presentationml/2006/ole">
            <p:oleObj spid="_x0000_s60419" name="公式" r:id="rId4" imgW="838080" imgH="203040" progId="Equation.3">
              <p:embed/>
            </p:oleObj>
          </a:graphicData>
        </a:graphic>
      </p:graphicFrame>
      <p:graphicFrame>
        <p:nvGraphicFramePr>
          <p:cNvPr id="141314" name="Object 1026"/>
          <p:cNvGraphicFramePr>
            <a:graphicFrameLocks noChangeAspect="1"/>
          </p:cNvGraphicFramePr>
          <p:nvPr/>
        </p:nvGraphicFramePr>
        <p:xfrm>
          <a:off x="1691680" y="4149080"/>
          <a:ext cx="4005314" cy="1814224"/>
        </p:xfrm>
        <a:graphic>
          <a:graphicData uri="http://schemas.openxmlformats.org/presentationml/2006/ole">
            <p:oleObj spid="_x0000_s60420" name="公式" r:id="rId5" imgW="1333440" imgH="647640" progId="Equation.3">
              <p:embed/>
            </p:oleObj>
          </a:graphicData>
        </a:graphic>
      </p:graphicFrame>
      <p:graphicFrame>
        <p:nvGraphicFramePr>
          <p:cNvPr id="141315" name="Object 1027"/>
          <p:cNvGraphicFramePr>
            <a:graphicFrameLocks noChangeAspect="1"/>
          </p:cNvGraphicFramePr>
          <p:nvPr/>
        </p:nvGraphicFramePr>
        <p:xfrm>
          <a:off x="1691680" y="2852936"/>
          <a:ext cx="3672408" cy="1193323"/>
        </p:xfrm>
        <a:graphic>
          <a:graphicData uri="http://schemas.openxmlformats.org/presentationml/2006/ole">
            <p:oleObj spid="_x0000_s60421" name="公式" r:id="rId6" imgW="1168200" imgH="444240" progId="Equation.3">
              <p:embed/>
            </p:oleObj>
          </a:graphicData>
        </a:graphic>
      </p:graphicFrame>
      <p:sp>
        <p:nvSpPr>
          <p:cNvPr id="7" name="矩形 6"/>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1312"/>
                                        </p:tgtEl>
                                        <p:attrNameLst>
                                          <p:attrName>style.visibility</p:attrName>
                                        </p:attrNameLst>
                                      </p:cBhvr>
                                      <p:to>
                                        <p:strVal val="visible"/>
                                      </p:to>
                                    </p:set>
                                    <p:animEffect transition="in" filter="wipe(left)">
                                      <p:cBhvr>
                                        <p:cTn id="7" dur="500"/>
                                        <p:tgtEl>
                                          <p:spTgt spid="1413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3"/>
                                        </p:tgtEl>
                                        <p:attrNameLst>
                                          <p:attrName>style.visibility</p:attrName>
                                        </p:attrNameLst>
                                      </p:cBhvr>
                                      <p:to>
                                        <p:strVal val="visible"/>
                                      </p:to>
                                    </p:set>
                                    <p:animEffect transition="in" filter="wipe(left)">
                                      <p:cBhvr>
                                        <p:cTn id="12" dur="500"/>
                                        <p:tgtEl>
                                          <p:spTgt spid="1413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5"/>
                                        </p:tgtEl>
                                        <p:attrNameLst>
                                          <p:attrName>style.visibility</p:attrName>
                                        </p:attrNameLst>
                                      </p:cBhvr>
                                      <p:to>
                                        <p:strVal val="visible"/>
                                      </p:to>
                                    </p:set>
                                    <p:animEffect transition="in" filter="wipe(left)">
                                      <p:cBhvr>
                                        <p:cTn id="17" dur="500"/>
                                        <p:tgtEl>
                                          <p:spTgt spid="1413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1314"/>
                                        </p:tgtEl>
                                        <p:attrNameLst>
                                          <p:attrName>style.visibility</p:attrName>
                                        </p:attrNameLst>
                                      </p:cBhvr>
                                      <p:to>
                                        <p:strVal val="visible"/>
                                      </p:to>
                                    </p:set>
                                    <p:animEffect transition="in" filter="wipe(left)">
                                      <p:cBhvr>
                                        <p:cTn id="22" dur="500"/>
                                        <p:tgtEl>
                                          <p:spTgt spid="14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a:spLocks/>
          </p:cNvSpPr>
          <p:nvPr/>
        </p:nvSpPr>
        <p:spPr>
          <a:xfrm>
            <a:off x="685800" y="609600"/>
            <a:ext cx="7772400" cy="54864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rPr>
              <a:t>例</a:t>
            </a:r>
            <a:endParaRPr kumimoji="1" lang="zh-CN" altLang="en-US" sz="2800" b="1" i="0" u="none" strike="noStrike" kern="0" cap="none" spc="0" normalizeH="0" baseline="0" noProof="0" dirty="0">
              <a:ln>
                <a:noFill/>
              </a:ln>
              <a:solidFill>
                <a:schemeClr val="tx1"/>
              </a:solidFill>
              <a:effectLst/>
              <a:uLnTx/>
              <a:uFillTx/>
              <a:latin typeface="+mn-ea"/>
              <a:ea typeface="+mn-ea"/>
              <a:cs typeface="+mn-cs"/>
            </a:endParaRPr>
          </a:p>
        </p:txBody>
      </p:sp>
      <p:pic>
        <p:nvPicPr>
          <p:cNvPr id="3" name="图片 2" descr="2015-03-12_214259.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67544" y="980728"/>
            <a:ext cx="8352928" cy="2376264"/>
          </a:xfrm>
          <a:prstGeom prst="rect">
            <a:avLst/>
          </a:prstGeom>
        </p:spPr>
      </p:pic>
    </p:spTree>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pPr>
              <a:buNone/>
            </a:pPr>
            <a:endParaRPr lang="en-US" altLang="zh-CN" sz="2800" b="1" dirty="0" smtClean="0">
              <a:solidFill>
                <a:schemeClr val="accent2"/>
              </a:solidFill>
              <a:latin typeface="黑体" pitchFamily="49" charset="-122"/>
              <a:ea typeface="黑体" pitchFamily="49" charset="-122"/>
            </a:endParaRPr>
          </a:p>
          <a:p>
            <a:pPr>
              <a:buNone/>
            </a:pPr>
            <a:r>
              <a:rPr lang="zh-CN" altLang="en-US" sz="2800" b="1" dirty="0" smtClean="0">
                <a:solidFill>
                  <a:schemeClr val="accent2"/>
                </a:solidFill>
                <a:latin typeface="黑体" pitchFamily="49" charset="-122"/>
                <a:ea typeface="黑体" pitchFamily="49" charset="-122"/>
              </a:rPr>
              <a:t>例 </a:t>
            </a:r>
            <a:r>
              <a:rPr lang="zh-CN" altLang="en-US" sz="2800" b="1" dirty="0" smtClean="0">
                <a:latin typeface="+mn-ea"/>
              </a:rPr>
              <a:t>盒中装有</a:t>
            </a:r>
            <a:r>
              <a:rPr lang="en-US" altLang="zh-CN" sz="2800" b="1" dirty="0" smtClean="0"/>
              <a:t>16</a:t>
            </a:r>
            <a:r>
              <a:rPr lang="zh-CN" altLang="en-US" sz="2800" b="1" dirty="0" smtClean="0">
                <a:latin typeface="+mn-ea"/>
              </a:rPr>
              <a:t>个球</a:t>
            </a:r>
            <a:r>
              <a:rPr lang="en-US" altLang="zh-CN" sz="2800" b="1" dirty="0" smtClean="0">
                <a:latin typeface="+mn-ea"/>
              </a:rPr>
              <a:t>, </a:t>
            </a:r>
            <a:r>
              <a:rPr lang="zh-CN" altLang="en-US" sz="2800" b="1" dirty="0" smtClean="0">
                <a:latin typeface="+mn-ea"/>
              </a:rPr>
              <a:t>其中</a:t>
            </a:r>
            <a:r>
              <a:rPr lang="en-US" altLang="zh-CN" sz="2800" b="1" dirty="0" smtClean="0"/>
              <a:t>6</a:t>
            </a:r>
            <a:r>
              <a:rPr lang="zh-CN" altLang="en-US" sz="2800" b="1" dirty="0" smtClean="0">
                <a:latin typeface="+mn-ea"/>
              </a:rPr>
              <a:t>个是玻璃球</a:t>
            </a:r>
            <a:r>
              <a:rPr lang="en-US" altLang="zh-CN" sz="2800" b="1" dirty="0" smtClean="0">
                <a:latin typeface="+mn-ea"/>
              </a:rPr>
              <a:t>,</a:t>
            </a:r>
            <a:r>
              <a:rPr lang="zh-CN" altLang="en-US" sz="2800" b="1" dirty="0" smtClean="0">
                <a:latin typeface="+mn-ea"/>
              </a:rPr>
              <a:t>另外</a:t>
            </a:r>
            <a:r>
              <a:rPr lang="en-US" altLang="zh-CN" sz="2800" b="1" dirty="0" smtClean="0"/>
              <a:t>10</a:t>
            </a:r>
          </a:p>
          <a:p>
            <a:pPr>
              <a:buNone/>
            </a:pPr>
            <a:r>
              <a:rPr lang="zh-CN" altLang="en-US" sz="2800" b="1" dirty="0" smtClean="0">
                <a:latin typeface="+mn-ea"/>
              </a:rPr>
              <a:t>个是木制球</a:t>
            </a:r>
            <a:r>
              <a:rPr lang="en-US" altLang="zh-CN" sz="2800" b="1" dirty="0" smtClean="0">
                <a:latin typeface="+mn-ea"/>
              </a:rPr>
              <a:t>;</a:t>
            </a:r>
            <a:r>
              <a:rPr lang="zh-CN" altLang="en-US" sz="2800" b="1" dirty="0" smtClean="0">
                <a:latin typeface="+mn-ea"/>
              </a:rPr>
              <a:t>而玻璃球中有</a:t>
            </a:r>
            <a:r>
              <a:rPr lang="en-US" altLang="zh-CN" sz="2800" b="1" dirty="0" smtClean="0"/>
              <a:t>2</a:t>
            </a:r>
            <a:r>
              <a:rPr lang="zh-CN" altLang="en-US" sz="2800" b="1" dirty="0" smtClean="0">
                <a:latin typeface="+mn-ea"/>
              </a:rPr>
              <a:t>个是红色的</a:t>
            </a:r>
            <a:r>
              <a:rPr lang="en-US" altLang="zh-CN" sz="2800" b="1" dirty="0" smtClean="0">
                <a:latin typeface="+mn-ea"/>
              </a:rPr>
              <a:t>, </a:t>
            </a:r>
            <a:r>
              <a:rPr lang="en-US" altLang="zh-CN" sz="2800" b="1" dirty="0" smtClean="0"/>
              <a:t>4</a:t>
            </a:r>
            <a:r>
              <a:rPr lang="zh-CN" altLang="en-US" sz="2800" b="1" dirty="0" smtClean="0">
                <a:latin typeface="+mn-ea"/>
              </a:rPr>
              <a:t>个是</a:t>
            </a:r>
            <a:endParaRPr lang="en-US" altLang="zh-CN" sz="2800" b="1" dirty="0" smtClean="0">
              <a:latin typeface="+mn-ea"/>
            </a:endParaRPr>
          </a:p>
          <a:p>
            <a:pPr>
              <a:buNone/>
            </a:pPr>
            <a:r>
              <a:rPr lang="zh-CN" altLang="en-US" sz="2800" b="1" dirty="0" smtClean="0">
                <a:latin typeface="+mn-ea"/>
              </a:rPr>
              <a:t>蓝色的</a:t>
            </a:r>
            <a:r>
              <a:rPr lang="en-US" altLang="zh-CN" sz="2800" b="1" dirty="0" smtClean="0">
                <a:latin typeface="+mn-ea"/>
              </a:rPr>
              <a:t>, </a:t>
            </a:r>
            <a:r>
              <a:rPr lang="zh-CN" altLang="en-US" sz="2800" b="1" dirty="0" smtClean="0">
                <a:latin typeface="+mn-ea"/>
              </a:rPr>
              <a:t>木制球中有</a:t>
            </a:r>
            <a:r>
              <a:rPr lang="en-US" altLang="zh-CN" sz="2800" b="1" dirty="0" smtClean="0"/>
              <a:t>3</a:t>
            </a:r>
            <a:r>
              <a:rPr lang="zh-CN" altLang="en-US" sz="2800" b="1" dirty="0" smtClean="0">
                <a:latin typeface="+mn-ea"/>
              </a:rPr>
              <a:t>个是红色的</a:t>
            </a:r>
            <a:r>
              <a:rPr lang="en-US" altLang="zh-CN" sz="2800" b="1" dirty="0" smtClean="0">
                <a:latin typeface="+mn-ea"/>
              </a:rPr>
              <a:t>,</a:t>
            </a:r>
            <a:r>
              <a:rPr lang="en-US" altLang="zh-CN" sz="2800" b="1" dirty="0" smtClean="0"/>
              <a:t>7</a:t>
            </a:r>
            <a:r>
              <a:rPr lang="zh-CN" altLang="en-US" sz="2800" b="1" dirty="0" smtClean="0">
                <a:latin typeface="+mn-ea"/>
              </a:rPr>
              <a:t>个是蓝色的</a:t>
            </a:r>
            <a:r>
              <a:rPr lang="en-US" altLang="zh-CN" sz="2800" b="1" dirty="0" smtClean="0">
                <a:latin typeface="+mn-ea"/>
              </a:rPr>
              <a:t>;</a:t>
            </a:r>
          </a:p>
          <a:p>
            <a:pPr>
              <a:buNone/>
            </a:pPr>
            <a:r>
              <a:rPr lang="zh-CN" altLang="en-US" sz="2800" b="1" dirty="0" smtClean="0">
                <a:latin typeface="+mn-ea"/>
              </a:rPr>
              <a:t>现从盒中任取一球</a:t>
            </a:r>
            <a:r>
              <a:rPr lang="en-US" altLang="zh-CN" sz="2800" b="1" dirty="0" smtClean="0">
                <a:latin typeface="+mn-ea"/>
              </a:rPr>
              <a:t>,</a:t>
            </a:r>
            <a:r>
              <a:rPr lang="zh-CN" altLang="en-US" sz="2800" b="1" dirty="0" smtClean="0">
                <a:latin typeface="+mn-ea"/>
              </a:rPr>
              <a:t>已知是蓝色的</a:t>
            </a:r>
            <a:r>
              <a:rPr lang="en-US" altLang="zh-CN" sz="2800" b="1" dirty="0" smtClean="0">
                <a:latin typeface="+mn-ea"/>
              </a:rPr>
              <a:t>,</a:t>
            </a:r>
            <a:r>
              <a:rPr lang="zh-CN" altLang="en-US" sz="2800" b="1" dirty="0" smtClean="0">
                <a:latin typeface="+mn-ea"/>
              </a:rPr>
              <a:t>问该球是玻璃</a:t>
            </a:r>
            <a:endParaRPr lang="en-US" altLang="zh-CN" sz="2800" b="1" dirty="0" smtClean="0">
              <a:latin typeface="+mn-ea"/>
            </a:endParaRPr>
          </a:p>
          <a:p>
            <a:pPr>
              <a:buNone/>
            </a:pPr>
            <a:r>
              <a:rPr lang="zh-CN" altLang="en-US" sz="2800" b="1" dirty="0" smtClean="0">
                <a:latin typeface="+mn-ea"/>
              </a:rPr>
              <a:t>球的概率是多少</a:t>
            </a:r>
            <a:r>
              <a:rPr lang="en-US" altLang="zh-CN" sz="2800" b="1" dirty="0" smtClean="0">
                <a:latin typeface="+mn-ea"/>
              </a:rPr>
              <a:t>?</a:t>
            </a:r>
          </a:p>
          <a:p>
            <a:pPr>
              <a:buNone/>
            </a:pPr>
            <a:endParaRPr lang="zh-CN" altLang="en-US" sz="2800" b="1" dirty="0">
              <a:latin typeface="+mn-ea"/>
            </a:endParaRPr>
          </a:p>
        </p:txBody>
      </p:sp>
      <p:sp>
        <p:nvSpPr>
          <p:cNvPr id="4" name="矩形 3"/>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899592" y="908720"/>
          <a:ext cx="7500937" cy="1081088"/>
        </p:xfrm>
        <a:graphic>
          <a:graphicData uri="http://schemas.openxmlformats.org/presentationml/2006/ole">
            <p:oleObj spid="_x0000_s63490" name="Equation" r:id="rId4" imgW="3174840" imgH="457200" progId="Equation.DSMT4">
              <p:embed/>
            </p:oleObj>
          </a:graphicData>
        </a:graphic>
      </p:graphicFrame>
      <p:sp>
        <p:nvSpPr>
          <p:cNvPr id="4" name="矩形 3"/>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graphicFrame>
        <p:nvGraphicFramePr>
          <p:cNvPr id="5" name="表格 4"/>
          <p:cNvGraphicFramePr>
            <a:graphicFrameLocks noGrp="1"/>
          </p:cNvGraphicFramePr>
          <p:nvPr/>
        </p:nvGraphicFramePr>
        <p:xfrm>
          <a:off x="1043608" y="2132856"/>
          <a:ext cx="3384376" cy="2088232"/>
        </p:xfrm>
        <a:graphic>
          <a:graphicData uri="http://schemas.openxmlformats.org/drawingml/2006/table">
            <a:tbl>
              <a:tblPr firstRow="1" bandRow="1">
                <a:tableStyleId>{5C22544A-7EE6-4342-B048-85BDC9FD1C3A}</a:tableStyleId>
              </a:tblPr>
              <a:tblGrid>
                <a:gridCol w="846094"/>
                <a:gridCol w="846094"/>
                <a:gridCol w="846094"/>
                <a:gridCol w="846094"/>
              </a:tblGrid>
              <a:tr h="522058">
                <a:tc>
                  <a:txBody>
                    <a:bodyPr/>
                    <a:lstStyle/>
                    <a:p>
                      <a:endParaRPr lang="zh-CN" altLang="en-US" dirty="0"/>
                    </a:p>
                  </a:txBody>
                  <a:tcPr/>
                </a:tc>
                <a:tc>
                  <a:txBody>
                    <a:bodyPr/>
                    <a:lstStyle/>
                    <a:p>
                      <a:pPr algn="ctr"/>
                      <a:r>
                        <a:rPr lang="zh-CN" altLang="en-US" dirty="0" smtClean="0"/>
                        <a:t>玻璃</a:t>
                      </a:r>
                      <a:endParaRPr lang="zh-CN" altLang="en-US" dirty="0"/>
                    </a:p>
                  </a:txBody>
                  <a:tcPr/>
                </a:tc>
                <a:tc>
                  <a:txBody>
                    <a:bodyPr/>
                    <a:lstStyle/>
                    <a:p>
                      <a:pPr algn="ctr"/>
                      <a:r>
                        <a:rPr lang="zh-CN" altLang="en-US" dirty="0" smtClean="0"/>
                        <a:t>木质</a:t>
                      </a:r>
                      <a:endParaRPr lang="zh-CN" altLang="en-US" dirty="0"/>
                    </a:p>
                  </a:txBody>
                  <a:tcPr/>
                </a:tc>
                <a:tc>
                  <a:txBody>
                    <a:bodyPr/>
                    <a:lstStyle/>
                    <a:p>
                      <a:endParaRPr lang="zh-CN" altLang="en-US"/>
                    </a:p>
                  </a:txBody>
                  <a:tcPr/>
                </a:tc>
              </a:tr>
              <a:tr h="522058">
                <a:tc>
                  <a:txBody>
                    <a:bodyPr/>
                    <a:lstStyle/>
                    <a:p>
                      <a:pPr algn="ctr"/>
                      <a:r>
                        <a:rPr lang="zh-CN" altLang="en-US" b="1" dirty="0" smtClean="0"/>
                        <a:t>红</a:t>
                      </a:r>
                      <a:endParaRPr lang="zh-CN" altLang="en-US" b="1" dirty="0"/>
                    </a:p>
                  </a:txBody>
                  <a:tcPr/>
                </a:tc>
                <a:tc>
                  <a:txBody>
                    <a:bodyPr/>
                    <a:lstStyle/>
                    <a:p>
                      <a:pPr algn="ctr"/>
                      <a:r>
                        <a:rPr lang="en-US" altLang="zh-CN" b="1" dirty="0" smtClean="0"/>
                        <a:t>2</a:t>
                      </a:r>
                      <a:endParaRPr lang="zh-CN" altLang="en-US" b="1" dirty="0"/>
                    </a:p>
                  </a:txBody>
                  <a:tcPr/>
                </a:tc>
                <a:tc>
                  <a:txBody>
                    <a:bodyPr/>
                    <a:lstStyle/>
                    <a:p>
                      <a:pPr algn="ctr"/>
                      <a:r>
                        <a:rPr lang="en-US" altLang="zh-CN" b="1" dirty="0" smtClean="0"/>
                        <a:t>3</a:t>
                      </a:r>
                      <a:endParaRPr lang="zh-CN" altLang="en-US" b="1" dirty="0"/>
                    </a:p>
                  </a:txBody>
                  <a:tcPr/>
                </a:tc>
                <a:tc>
                  <a:txBody>
                    <a:bodyPr/>
                    <a:lstStyle/>
                    <a:p>
                      <a:pPr algn="ctr"/>
                      <a:r>
                        <a:rPr lang="en-US" altLang="zh-CN" b="1" dirty="0" smtClean="0"/>
                        <a:t>5</a:t>
                      </a:r>
                      <a:endParaRPr lang="zh-CN" altLang="en-US" b="1" dirty="0"/>
                    </a:p>
                  </a:txBody>
                  <a:tcPr/>
                </a:tc>
              </a:tr>
              <a:tr h="522058">
                <a:tc>
                  <a:txBody>
                    <a:bodyPr/>
                    <a:lstStyle/>
                    <a:p>
                      <a:pPr algn="ctr"/>
                      <a:r>
                        <a:rPr lang="zh-CN" altLang="en-US" b="1" dirty="0" smtClean="0"/>
                        <a:t>蓝</a:t>
                      </a:r>
                      <a:endParaRPr lang="zh-CN" altLang="en-US" b="1" dirty="0"/>
                    </a:p>
                  </a:txBody>
                  <a:tcPr/>
                </a:tc>
                <a:tc>
                  <a:txBody>
                    <a:bodyPr/>
                    <a:lstStyle/>
                    <a:p>
                      <a:pPr algn="ctr"/>
                      <a:r>
                        <a:rPr lang="en-US" altLang="zh-CN" b="1" dirty="0" smtClean="0"/>
                        <a:t>4</a:t>
                      </a:r>
                      <a:endParaRPr lang="zh-CN" altLang="en-US" b="1" dirty="0"/>
                    </a:p>
                  </a:txBody>
                  <a:tcPr/>
                </a:tc>
                <a:tc>
                  <a:txBody>
                    <a:bodyPr/>
                    <a:lstStyle/>
                    <a:p>
                      <a:pPr algn="ctr"/>
                      <a:r>
                        <a:rPr lang="en-US" altLang="zh-CN" b="1" dirty="0" smtClean="0"/>
                        <a:t>7</a:t>
                      </a:r>
                      <a:endParaRPr lang="zh-CN" altLang="en-US" b="1" dirty="0"/>
                    </a:p>
                  </a:txBody>
                  <a:tcPr/>
                </a:tc>
                <a:tc>
                  <a:txBody>
                    <a:bodyPr/>
                    <a:lstStyle/>
                    <a:p>
                      <a:pPr algn="ctr"/>
                      <a:r>
                        <a:rPr lang="en-US" altLang="zh-CN" b="1" dirty="0" smtClean="0"/>
                        <a:t>11</a:t>
                      </a:r>
                      <a:endParaRPr lang="zh-CN" altLang="en-US" b="1" dirty="0"/>
                    </a:p>
                  </a:txBody>
                  <a:tcPr/>
                </a:tc>
              </a:tr>
              <a:tr h="522058">
                <a:tc>
                  <a:txBody>
                    <a:bodyPr/>
                    <a:lstStyle/>
                    <a:p>
                      <a:endParaRPr lang="zh-CN" altLang="en-US"/>
                    </a:p>
                  </a:txBody>
                  <a:tcPr/>
                </a:tc>
                <a:tc>
                  <a:txBody>
                    <a:bodyPr/>
                    <a:lstStyle/>
                    <a:p>
                      <a:pPr algn="ctr"/>
                      <a:r>
                        <a:rPr lang="en-US" altLang="zh-CN" b="1" dirty="0" smtClean="0"/>
                        <a:t>6</a:t>
                      </a:r>
                      <a:endParaRPr lang="zh-CN" altLang="en-US" b="1" dirty="0"/>
                    </a:p>
                  </a:txBody>
                  <a:tcPr/>
                </a:tc>
                <a:tc>
                  <a:txBody>
                    <a:bodyPr/>
                    <a:lstStyle/>
                    <a:p>
                      <a:pPr algn="ctr"/>
                      <a:r>
                        <a:rPr lang="en-US" altLang="zh-CN" b="1" dirty="0" smtClean="0"/>
                        <a:t>10</a:t>
                      </a:r>
                      <a:endParaRPr lang="zh-CN" altLang="en-US" b="1" dirty="0"/>
                    </a:p>
                  </a:txBody>
                  <a:tcPr/>
                </a:tc>
                <a:tc>
                  <a:txBody>
                    <a:bodyPr/>
                    <a:lstStyle/>
                    <a:p>
                      <a:pPr algn="ctr"/>
                      <a:r>
                        <a:rPr lang="en-US" altLang="zh-CN" b="1" dirty="0" smtClean="0"/>
                        <a:t>16</a:t>
                      </a:r>
                      <a:endParaRPr lang="zh-CN" altLang="en-US" b="1" dirty="0"/>
                    </a:p>
                  </a:txBody>
                  <a:tcPr/>
                </a:tc>
              </a:tr>
            </a:tbl>
          </a:graphicData>
        </a:graphic>
      </p:graphicFrame>
      <p:graphicFrame>
        <p:nvGraphicFramePr>
          <p:cNvPr id="63491" name="Object 3"/>
          <p:cNvGraphicFramePr>
            <a:graphicFrameLocks noChangeAspect="1"/>
          </p:cNvGraphicFramePr>
          <p:nvPr/>
        </p:nvGraphicFramePr>
        <p:xfrm>
          <a:off x="4851400" y="1916832"/>
          <a:ext cx="3537024" cy="885873"/>
        </p:xfrm>
        <a:graphic>
          <a:graphicData uri="http://schemas.openxmlformats.org/presentationml/2006/ole">
            <p:oleObj spid="_x0000_s63491" name="Equation" r:id="rId5" imgW="1625400" imgH="406080" progId="Equation.DSMT4">
              <p:embed/>
            </p:oleObj>
          </a:graphicData>
        </a:graphic>
      </p:graphicFrame>
      <p:graphicFrame>
        <p:nvGraphicFramePr>
          <p:cNvPr id="63492" name="Object 4"/>
          <p:cNvGraphicFramePr>
            <a:graphicFrameLocks noChangeAspect="1"/>
          </p:cNvGraphicFramePr>
          <p:nvPr/>
        </p:nvGraphicFramePr>
        <p:xfrm>
          <a:off x="4860031" y="2708920"/>
          <a:ext cx="3459061" cy="1800200"/>
        </p:xfrm>
        <a:graphic>
          <a:graphicData uri="http://schemas.openxmlformats.org/presentationml/2006/ole">
            <p:oleObj spid="_x0000_s63492" name="Equation" r:id="rId6" imgW="1562040" imgH="812520" progId="Equation.DSMT4">
              <p:embed/>
            </p:oleObj>
          </a:graphicData>
        </a:graphic>
      </p:graphicFrame>
      <p:graphicFrame>
        <p:nvGraphicFramePr>
          <p:cNvPr id="63493" name="Object 5"/>
          <p:cNvGraphicFramePr>
            <a:graphicFrameLocks noChangeAspect="1"/>
          </p:cNvGraphicFramePr>
          <p:nvPr/>
        </p:nvGraphicFramePr>
        <p:xfrm>
          <a:off x="1979713" y="4509120"/>
          <a:ext cx="6264696" cy="996134"/>
        </p:xfrm>
        <a:graphic>
          <a:graphicData uri="http://schemas.openxmlformats.org/presentationml/2006/ole">
            <p:oleObj spid="_x0000_s63493" name="Equation" r:id="rId7" imgW="2717640" imgH="431640" progId="Equation.DSMT4">
              <p:embed/>
            </p:oleObj>
          </a:graphicData>
        </a:graphic>
      </p:graphicFrame>
      <p:graphicFrame>
        <p:nvGraphicFramePr>
          <p:cNvPr id="63494" name="Object 6"/>
          <p:cNvGraphicFramePr>
            <a:graphicFrameLocks noChangeAspect="1"/>
          </p:cNvGraphicFramePr>
          <p:nvPr/>
        </p:nvGraphicFramePr>
        <p:xfrm>
          <a:off x="5004048" y="5445224"/>
          <a:ext cx="3240360" cy="1029648"/>
        </p:xfrm>
        <a:graphic>
          <a:graphicData uri="http://schemas.openxmlformats.org/presentationml/2006/ole">
            <p:oleObj spid="_x0000_s63494" name="Equation" r:id="rId8" imgW="1358640" imgH="431640" progId="Equation.DSMT4">
              <p:embed/>
            </p:oleObj>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wipe(left)">
                                      <p:cBhvr>
                                        <p:cTn id="12" dur="500"/>
                                        <p:tgtEl>
                                          <p:spTgt spid="634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wipe(left)">
                                      <p:cBhvr>
                                        <p:cTn id="17" dur="500"/>
                                        <p:tgtEl>
                                          <p:spTgt spid="634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93"/>
                                        </p:tgtEl>
                                        <p:attrNameLst>
                                          <p:attrName>style.visibility</p:attrName>
                                        </p:attrNameLst>
                                      </p:cBhvr>
                                      <p:to>
                                        <p:strVal val="visible"/>
                                      </p:to>
                                    </p:set>
                                    <p:animEffect transition="in" filter="wipe(left)">
                                      <p:cBhvr>
                                        <p:cTn id="22" dur="500"/>
                                        <p:tgtEl>
                                          <p:spTgt spid="634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94"/>
                                        </p:tgtEl>
                                        <p:attrNameLst>
                                          <p:attrName>style.visibility</p:attrName>
                                        </p:attrNameLst>
                                      </p:cBhvr>
                                      <p:to>
                                        <p:strVal val="visible"/>
                                      </p:to>
                                    </p:set>
                                    <p:animEffect transition="in" filter="wipe(left)">
                                      <p:cBhvr>
                                        <p:cTn id="27"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0" name="Object 0"/>
          <p:cNvGraphicFramePr>
            <a:graphicFrameLocks noChangeAspect="1"/>
          </p:cNvGraphicFramePr>
          <p:nvPr/>
        </p:nvGraphicFramePr>
        <p:xfrm>
          <a:off x="2895600" y="1295400"/>
          <a:ext cx="2590800" cy="465138"/>
        </p:xfrm>
        <a:graphic>
          <a:graphicData uri="http://schemas.openxmlformats.org/presentationml/2006/ole">
            <p:oleObj spid="_x0000_s49154" name="Equation" r:id="rId3" imgW="2234880" imgH="444240" progId="Equation.3">
              <p:embed/>
            </p:oleObj>
          </a:graphicData>
        </a:graphic>
      </p:graphicFrame>
      <p:sp>
        <p:nvSpPr>
          <p:cNvPr id="117764" name="Text Box 4"/>
          <p:cNvSpPr txBox="1">
            <a:spLocks noChangeArrowheads="1"/>
          </p:cNvSpPr>
          <p:nvPr/>
        </p:nvSpPr>
        <p:spPr bwMode="auto">
          <a:xfrm>
            <a:off x="762000" y="1851025"/>
            <a:ext cx="1219200" cy="519113"/>
          </a:xfrm>
          <a:prstGeom prst="rect">
            <a:avLst/>
          </a:prstGeom>
          <a:noFill/>
          <a:ln w="9525">
            <a:noFill/>
            <a:miter lim="800000"/>
            <a:headEnd/>
            <a:tailEnd/>
          </a:ln>
          <a:effectLst/>
        </p:spPr>
        <p:txBody>
          <a:bodyPr>
            <a:spAutoFit/>
          </a:bodyPr>
          <a:lstStyle/>
          <a:p>
            <a:pPr>
              <a:spcBef>
                <a:spcPct val="50000"/>
              </a:spcBef>
            </a:pPr>
            <a:r>
              <a:rPr lang="zh-CN" altLang="en-US">
                <a:solidFill>
                  <a:srgbClr val="006600"/>
                </a:solidFill>
                <a:ea typeface="黑体" pitchFamily="2" charset="-122"/>
              </a:rPr>
              <a:t>证</a:t>
            </a:r>
          </a:p>
        </p:txBody>
      </p:sp>
      <p:graphicFrame>
        <p:nvGraphicFramePr>
          <p:cNvPr id="133121" name="Object 1"/>
          <p:cNvGraphicFramePr>
            <a:graphicFrameLocks noChangeAspect="1"/>
          </p:cNvGraphicFramePr>
          <p:nvPr/>
        </p:nvGraphicFramePr>
        <p:xfrm>
          <a:off x="1676400" y="1927225"/>
          <a:ext cx="1687513" cy="468313"/>
        </p:xfrm>
        <a:graphic>
          <a:graphicData uri="http://schemas.openxmlformats.org/presentationml/2006/ole">
            <p:oleObj spid="_x0000_s49155" name="Equation" r:id="rId4" imgW="622080" imgH="190440" progId="Equation.3">
              <p:embed/>
            </p:oleObj>
          </a:graphicData>
        </a:graphic>
      </p:graphicFrame>
      <p:graphicFrame>
        <p:nvGraphicFramePr>
          <p:cNvPr id="133122" name="Object 2"/>
          <p:cNvGraphicFramePr>
            <a:graphicFrameLocks noChangeAspect="1"/>
          </p:cNvGraphicFramePr>
          <p:nvPr/>
        </p:nvGraphicFramePr>
        <p:xfrm>
          <a:off x="3657600" y="1927225"/>
          <a:ext cx="3340100" cy="468313"/>
        </p:xfrm>
        <a:graphic>
          <a:graphicData uri="http://schemas.openxmlformats.org/presentationml/2006/ole">
            <p:oleObj spid="_x0000_s49156" name="Equation" r:id="rId5" imgW="1231560" imgH="190440" progId="Equation.3">
              <p:embed/>
            </p:oleObj>
          </a:graphicData>
        </a:graphic>
      </p:graphicFrame>
      <p:graphicFrame>
        <p:nvGraphicFramePr>
          <p:cNvPr id="133123" name="Object 3"/>
          <p:cNvGraphicFramePr>
            <a:graphicFrameLocks noChangeAspect="1"/>
          </p:cNvGraphicFramePr>
          <p:nvPr/>
        </p:nvGraphicFramePr>
        <p:xfrm>
          <a:off x="762000" y="2613025"/>
          <a:ext cx="2306638" cy="498475"/>
        </p:xfrm>
        <a:graphic>
          <a:graphicData uri="http://schemas.openxmlformats.org/presentationml/2006/ole">
            <p:oleObj spid="_x0000_s49157" name="Equation" r:id="rId6" imgW="850680" imgH="203040" progId="Equation.3">
              <p:embed/>
            </p:oleObj>
          </a:graphicData>
        </a:graphic>
      </p:graphicFrame>
      <p:graphicFrame>
        <p:nvGraphicFramePr>
          <p:cNvPr id="133124" name="Object 4"/>
          <p:cNvGraphicFramePr>
            <a:graphicFrameLocks noChangeAspect="1"/>
          </p:cNvGraphicFramePr>
          <p:nvPr/>
        </p:nvGraphicFramePr>
        <p:xfrm>
          <a:off x="3429000" y="2384425"/>
          <a:ext cx="2822575" cy="966788"/>
        </p:xfrm>
        <a:graphic>
          <a:graphicData uri="http://schemas.openxmlformats.org/presentationml/2006/ole">
            <p:oleObj spid="_x0000_s49158" name="Equation" r:id="rId7" imgW="1041120" imgH="393480" progId="Equation.3">
              <p:embed/>
            </p:oleObj>
          </a:graphicData>
        </a:graphic>
      </p:graphicFrame>
      <p:graphicFrame>
        <p:nvGraphicFramePr>
          <p:cNvPr id="133125" name="Object 5"/>
          <p:cNvGraphicFramePr>
            <a:graphicFrameLocks noChangeAspect="1"/>
          </p:cNvGraphicFramePr>
          <p:nvPr/>
        </p:nvGraphicFramePr>
        <p:xfrm>
          <a:off x="762000" y="3222625"/>
          <a:ext cx="3030538" cy="592138"/>
        </p:xfrm>
        <a:graphic>
          <a:graphicData uri="http://schemas.openxmlformats.org/presentationml/2006/ole">
            <p:oleObj spid="_x0000_s49159" name="Equation" r:id="rId8" imgW="1117440" imgH="241200" progId="Equation.3">
              <p:embed/>
            </p:oleObj>
          </a:graphicData>
        </a:graphic>
      </p:graphicFrame>
      <p:sp>
        <p:nvSpPr>
          <p:cNvPr id="117771" name="Text Box 11"/>
          <p:cNvSpPr txBox="1">
            <a:spLocks noChangeArrowheads="1"/>
          </p:cNvSpPr>
          <p:nvPr/>
        </p:nvSpPr>
        <p:spPr bwMode="auto">
          <a:xfrm>
            <a:off x="838200" y="4518025"/>
            <a:ext cx="1219200" cy="519113"/>
          </a:xfrm>
          <a:prstGeom prst="rect">
            <a:avLst/>
          </a:prstGeom>
          <a:noFill/>
          <a:ln w="9525">
            <a:noFill/>
            <a:miter lim="800000"/>
            <a:headEnd/>
            <a:tailEnd/>
          </a:ln>
          <a:effectLst/>
        </p:spPr>
        <p:txBody>
          <a:bodyPr>
            <a:spAutoFit/>
          </a:bodyPr>
          <a:lstStyle/>
          <a:p>
            <a:pPr>
              <a:spcBef>
                <a:spcPct val="50000"/>
              </a:spcBef>
            </a:pPr>
            <a:r>
              <a:rPr lang="zh-CN" altLang="en-US">
                <a:solidFill>
                  <a:srgbClr val="006600"/>
                </a:solidFill>
                <a:ea typeface="黑体" pitchFamily="2" charset="-122"/>
              </a:rPr>
              <a:t>证</a:t>
            </a:r>
          </a:p>
        </p:txBody>
      </p:sp>
      <p:graphicFrame>
        <p:nvGraphicFramePr>
          <p:cNvPr id="133126" name="Object 6"/>
          <p:cNvGraphicFramePr>
            <a:graphicFrameLocks noChangeAspect="1"/>
          </p:cNvGraphicFramePr>
          <p:nvPr/>
        </p:nvGraphicFramePr>
        <p:xfrm>
          <a:off x="1693863" y="4594225"/>
          <a:ext cx="1652587" cy="468313"/>
        </p:xfrm>
        <a:graphic>
          <a:graphicData uri="http://schemas.openxmlformats.org/presentationml/2006/ole">
            <p:oleObj spid="_x0000_s49160" name="Equation" r:id="rId9" imgW="609480" imgH="190440" progId="Equation.3">
              <p:embed/>
            </p:oleObj>
          </a:graphicData>
        </a:graphic>
      </p:graphicFrame>
      <p:graphicFrame>
        <p:nvGraphicFramePr>
          <p:cNvPr id="133127" name="Object 7"/>
          <p:cNvGraphicFramePr>
            <a:graphicFrameLocks noChangeAspect="1"/>
          </p:cNvGraphicFramePr>
          <p:nvPr/>
        </p:nvGraphicFramePr>
        <p:xfrm>
          <a:off x="914400" y="5051425"/>
          <a:ext cx="5062538" cy="968375"/>
        </p:xfrm>
        <a:graphic>
          <a:graphicData uri="http://schemas.openxmlformats.org/presentationml/2006/ole">
            <p:oleObj spid="_x0000_s49161" name="Equation" r:id="rId10" imgW="1866600" imgH="393480" progId="Equation.3">
              <p:embed/>
            </p:oleObj>
          </a:graphicData>
        </a:graphic>
      </p:graphicFrame>
      <p:graphicFrame>
        <p:nvGraphicFramePr>
          <p:cNvPr id="133128" name="Object 8"/>
          <p:cNvGraphicFramePr>
            <a:graphicFrameLocks noChangeAspect="1"/>
          </p:cNvGraphicFramePr>
          <p:nvPr/>
        </p:nvGraphicFramePr>
        <p:xfrm>
          <a:off x="899592" y="1268760"/>
          <a:ext cx="1897624" cy="504056"/>
        </p:xfrm>
        <a:graphic>
          <a:graphicData uri="http://schemas.openxmlformats.org/presentationml/2006/ole">
            <p:oleObj spid="_x0000_s49162" name="公式" r:id="rId11" imgW="812520" imgH="215640" progId="Equation.3">
              <p:embed/>
            </p:oleObj>
          </a:graphicData>
        </a:graphic>
      </p:graphicFrame>
      <p:sp>
        <p:nvSpPr>
          <p:cNvPr id="117777" name="Text Box 17"/>
          <p:cNvSpPr txBox="1">
            <a:spLocks noChangeArrowheads="1"/>
          </p:cNvSpPr>
          <p:nvPr/>
        </p:nvSpPr>
        <p:spPr bwMode="auto">
          <a:xfrm>
            <a:off x="838200" y="3886200"/>
            <a:ext cx="2438400" cy="519113"/>
          </a:xfrm>
          <a:prstGeom prst="rect">
            <a:avLst/>
          </a:prstGeom>
          <a:noFill/>
          <a:ln w="9525">
            <a:noFill/>
            <a:miter lim="800000"/>
            <a:headEnd type="none" w="sm" len="sm"/>
            <a:tailEnd type="none" w="sm" len="sm"/>
          </a:ln>
          <a:effectLst/>
        </p:spPr>
        <p:txBody>
          <a:bodyPr>
            <a:spAutoFit/>
          </a:bodyPr>
          <a:lstStyle/>
          <a:p>
            <a:pPr algn="just">
              <a:spcBef>
                <a:spcPct val="50000"/>
              </a:spcBef>
            </a:pPr>
            <a:r>
              <a:rPr lang="en-US" altLang="zh-CN" dirty="0">
                <a:solidFill>
                  <a:srgbClr val="FF0000"/>
                </a:solidFill>
              </a:rPr>
              <a:t>(2) </a:t>
            </a:r>
            <a:r>
              <a:rPr lang="zh-CN" altLang="en-US" dirty="0">
                <a:solidFill>
                  <a:srgbClr val="FF0000"/>
                </a:solidFill>
                <a:latin typeface="黑体" pitchFamily="49" charset="-122"/>
                <a:ea typeface="黑体" pitchFamily="49" charset="-122"/>
              </a:rPr>
              <a:t>规</a:t>
            </a:r>
            <a:r>
              <a:rPr lang="zh-CN" altLang="en-US" dirty="0">
                <a:solidFill>
                  <a:srgbClr val="FF0000"/>
                </a:solidFill>
                <a:ea typeface="黑体" pitchFamily="2" charset="-122"/>
              </a:rPr>
              <a:t>范性：</a:t>
            </a:r>
          </a:p>
        </p:txBody>
      </p:sp>
      <p:graphicFrame>
        <p:nvGraphicFramePr>
          <p:cNvPr id="133129" name="Object 9"/>
          <p:cNvGraphicFramePr>
            <a:graphicFrameLocks noChangeAspect="1"/>
          </p:cNvGraphicFramePr>
          <p:nvPr/>
        </p:nvGraphicFramePr>
        <p:xfrm>
          <a:off x="3049589" y="3861048"/>
          <a:ext cx="1954460" cy="589464"/>
        </p:xfrm>
        <a:graphic>
          <a:graphicData uri="http://schemas.openxmlformats.org/presentationml/2006/ole">
            <p:oleObj spid="_x0000_s49163" name="公式" r:id="rId12" imgW="799920" imgH="241200" progId="Equation.3">
              <p:embed/>
            </p:oleObj>
          </a:graphicData>
        </a:graphic>
      </p:graphicFrame>
      <p:sp>
        <p:nvSpPr>
          <p:cNvPr id="17" name="矩形 16"/>
          <p:cNvSpPr/>
          <p:nvPr/>
        </p:nvSpPr>
        <p:spPr>
          <a:xfrm>
            <a:off x="2808288" y="476672"/>
            <a:ext cx="3068469" cy="584775"/>
          </a:xfrm>
          <a:prstGeom prst="rect">
            <a:avLst/>
          </a:prstGeom>
        </p:spPr>
        <p:txBody>
          <a:bodyPr wrap="none">
            <a:spAutoFit/>
          </a:bodyPr>
          <a:lstStyle/>
          <a:p>
            <a:r>
              <a:rPr lang="zh-CN" altLang="en-US" sz="3200" dirty="0" smtClean="0">
                <a:solidFill>
                  <a:schemeClr val="accent2"/>
                </a:solidFill>
                <a:latin typeface="黑体" pitchFamily="49" charset="-122"/>
                <a:ea typeface="黑体" pitchFamily="49" charset="-122"/>
              </a:rPr>
              <a:t>条件概率的性质</a:t>
            </a:r>
            <a:endParaRPr lang="en-US" altLang="zh-CN" sz="3200" dirty="0" smtClean="0">
              <a:solidFill>
                <a:schemeClr val="accent2"/>
              </a:solidFill>
              <a:latin typeface="黑体" pitchFamily="49" charset="-122"/>
              <a:ea typeface="黑体" pitchFamily="49" charset="-122"/>
            </a:endParaRPr>
          </a:p>
        </p:txBody>
      </p:sp>
      <p:sp>
        <p:nvSpPr>
          <p:cNvPr id="16" name="矩形 15"/>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Effect transition="in" filter="wipe(left)">
                                      <p:cBhvr>
                                        <p:cTn id="7" dur="500"/>
                                        <p:tgtEl>
                                          <p:spTgt spid="1331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20"/>
                                        </p:tgtEl>
                                        <p:attrNameLst>
                                          <p:attrName>style.visibility</p:attrName>
                                        </p:attrNameLst>
                                      </p:cBhvr>
                                      <p:to>
                                        <p:strVal val="visible"/>
                                      </p:to>
                                    </p:set>
                                    <p:animEffect transition="in" filter="wipe(left)">
                                      <p:cBhvr>
                                        <p:cTn id="12" dur="500"/>
                                        <p:tgtEl>
                                          <p:spTgt spid="1331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4"/>
                                        </p:tgtEl>
                                        <p:attrNameLst>
                                          <p:attrName>style.visibility</p:attrName>
                                        </p:attrNameLst>
                                      </p:cBhvr>
                                      <p:to>
                                        <p:strVal val="visible"/>
                                      </p:to>
                                    </p:set>
                                    <p:animEffect transition="in" filter="wipe(left)">
                                      <p:cBhvr>
                                        <p:cTn id="17" dur="500"/>
                                        <p:tgtEl>
                                          <p:spTgt spid="1177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21"/>
                                        </p:tgtEl>
                                        <p:attrNameLst>
                                          <p:attrName>style.visibility</p:attrName>
                                        </p:attrNameLst>
                                      </p:cBhvr>
                                      <p:to>
                                        <p:strVal val="visible"/>
                                      </p:to>
                                    </p:set>
                                    <p:animEffect transition="in" filter="wipe(left)">
                                      <p:cBhvr>
                                        <p:cTn id="22" dur="500"/>
                                        <p:tgtEl>
                                          <p:spTgt spid="1331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22"/>
                                        </p:tgtEl>
                                        <p:attrNameLst>
                                          <p:attrName>style.visibility</p:attrName>
                                        </p:attrNameLst>
                                      </p:cBhvr>
                                      <p:to>
                                        <p:strVal val="visible"/>
                                      </p:to>
                                    </p:set>
                                    <p:animEffect transition="in" filter="wipe(left)">
                                      <p:cBhvr>
                                        <p:cTn id="27" dur="500"/>
                                        <p:tgtEl>
                                          <p:spTgt spid="1331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23"/>
                                        </p:tgtEl>
                                        <p:attrNameLst>
                                          <p:attrName>style.visibility</p:attrName>
                                        </p:attrNameLst>
                                      </p:cBhvr>
                                      <p:to>
                                        <p:strVal val="visible"/>
                                      </p:to>
                                    </p:set>
                                    <p:animEffect transition="in" filter="wipe(left)">
                                      <p:cBhvr>
                                        <p:cTn id="32" dur="500"/>
                                        <p:tgtEl>
                                          <p:spTgt spid="1331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124"/>
                                        </p:tgtEl>
                                        <p:attrNameLst>
                                          <p:attrName>style.visibility</p:attrName>
                                        </p:attrNameLst>
                                      </p:cBhvr>
                                      <p:to>
                                        <p:strVal val="visible"/>
                                      </p:to>
                                    </p:set>
                                    <p:animEffect transition="in" filter="wipe(left)">
                                      <p:cBhvr>
                                        <p:cTn id="37" dur="500"/>
                                        <p:tgtEl>
                                          <p:spTgt spid="1331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3125"/>
                                        </p:tgtEl>
                                        <p:attrNameLst>
                                          <p:attrName>style.visibility</p:attrName>
                                        </p:attrNameLst>
                                      </p:cBhvr>
                                      <p:to>
                                        <p:strVal val="visible"/>
                                      </p:to>
                                    </p:set>
                                    <p:animEffect transition="in" filter="wipe(left)">
                                      <p:cBhvr>
                                        <p:cTn id="42" dur="500"/>
                                        <p:tgtEl>
                                          <p:spTgt spid="1331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7777"/>
                                        </p:tgtEl>
                                        <p:attrNameLst>
                                          <p:attrName>style.visibility</p:attrName>
                                        </p:attrNameLst>
                                      </p:cBhvr>
                                      <p:to>
                                        <p:strVal val="visible"/>
                                      </p:to>
                                    </p:set>
                                    <p:animEffect transition="in" filter="wipe(left)">
                                      <p:cBhvr>
                                        <p:cTn id="47" dur="500"/>
                                        <p:tgtEl>
                                          <p:spTgt spid="11777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3129"/>
                                        </p:tgtEl>
                                        <p:attrNameLst>
                                          <p:attrName>style.visibility</p:attrName>
                                        </p:attrNameLst>
                                      </p:cBhvr>
                                      <p:to>
                                        <p:strVal val="visible"/>
                                      </p:to>
                                    </p:set>
                                    <p:animEffect transition="in" filter="wipe(left)">
                                      <p:cBhvr>
                                        <p:cTn id="52" dur="500"/>
                                        <p:tgtEl>
                                          <p:spTgt spid="1331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7771"/>
                                        </p:tgtEl>
                                        <p:attrNameLst>
                                          <p:attrName>style.visibility</p:attrName>
                                        </p:attrNameLst>
                                      </p:cBhvr>
                                      <p:to>
                                        <p:strVal val="visible"/>
                                      </p:to>
                                    </p:set>
                                    <p:animEffect transition="in" filter="wipe(left)">
                                      <p:cBhvr>
                                        <p:cTn id="57" dur="500"/>
                                        <p:tgtEl>
                                          <p:spTgt spid="11777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3126"/>
                                        </p:tgtEl>
                                        <p:attrNameLst>
                                          <p:attrName>style.visibility</p:attrName>
                                        </p:attrNameLst>
                                      </p:cBhvr>
                                      <p:to>
                                        <p:strVal val="visible"/>
                                      </p:to>
                                    </p:set>
                                    <p:animEffect transition="in" filter="wipe(left)">
                                      <p:cBhvr>
                                        <p:cTn id="62" dur="500"/>
                                        <p:tgtEl>
                                          <p:spTgt spid="1331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3127"/>
                                        </p:tgtEl>
                                        <p:attrNameLst>
                                          <p:attrName>style.visibility</p:attrName>
                                        </p:attrNameLst>
                                      </p:cBhvr>
                                      <p:to>
                                        <p:strVal val="visible"/>
                                      </p:to>
                                    </p:set>
                                    <p:animEffect transition="in" filter="wipe(left)">
                                      <p:cBhvr>
                                        <p:cTn id="67"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P spid="117771" grpId="0" autoUpdateAnimBg="0"/>
      <p:bldP spid="11777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4" name="Object 0"/>
          <p:cNvGraphicFramePr>
            <a:graphicFrameLocks noChangeAspect="1"/>
          </p:cNvGraphicFramePr>
          <p:nvPr/>
        </p:nvGraphicFramePr>
        <p:xfrm>
          <a:off x="1371600" y="1062038"/>
          <a:ext cx="6172200" cy="479425"/>
        </p:xfrm>
        <a:graphic>
          <a:graphicData uri="http://schemas.openxmlformats.org/presentationml/2006/ole">
            <p:oleObj spid="_x0000_s50178" name="Equation" r:id="rId3" imgW="5918040" imgH="469800" progId="Equation.3">
              <p:embed/>
            </p:oleObj>
          </a:graphicData>
        </a:graphic>
      </p:graphicFrame>
      <p:graphicFrame>
        <p:nvGraphicFramePr>
          <p:cNvPr id="134145" name="Object 1"/>
          <p:cNvGraphicFramePr>
            <a:graphicFrameLocks noChangeAspect="1"/>
          </p:cNvGraphicFramePr>
          <p:nvPr/>
        </p:nvGraphicFramePr>
        <p:xfrm>
          <a:off x="1455738" y="1612900"/>
          <a:ext cx="4957762" cy="1154113"/>
        </p:xfrm>
        <a:graphic>
          <a:graphicData uri="http://schemas.openxmlformats.org/presentationml/2006/ole">
            <p:oleObj spid="_x0000_s50179" name="公式" r:id="rId4" imgW="1828800" imgH="469800" progId="Equation.3">
              <p:embed/>
            </p:oleObj>
          </a:graphicData>
        </a:graphic>
      </p:graphicFrame>
      <p:sp>
        <p:nvSpPr>
          <p:cNvPr id="118788" name="Text Box 4"/>
          <p:cNvSpPr txBox="1">
            <a:spLocks noChangeArrowheads="1"/>
          </p:cNvSpPr>
          <p:nvPr/>
        </p:nvSpPr>
        <p:spPr bwMode="auto">
          <a:xfrm>
            <a:off x="838200" y="3429000"/>
            <a:ext cx="1219200" cy="519113"/>
          </a:xfrm>
          <a:prstGeom prst="rect">
            <a:avLst/>
          </a:prstGeom>
          <a:noFill/>
          <a:ln w="9525">
            <a:noFill/>
            <a:miter lim="800000"/>
            <a:headEnd/>
            <a:tailEnd/>
          </a:ln>
          <a:effectLst/>
        </p:spPr>
        <p:txBody>
          <a:bodyPr>
            <a:spAutoFit/>
          </a:bodyPr>
          <a:lstStyle/>
          <a:p>
            <a:pPr algn="just">
              <a:spcBef>
                <a:spcPct val="50000"/>
              </a:spcBef>
            </a:pPr>
            <a:r>
              <a:rPr lang="zh-CN" altLang="en-US" dirty="0">
                <a:ea typeface="黑体" pitchFamily="2" charset="-122"/>
              </a:rPr>
              <a:t>证</a:t>
            </a:r>
          </a:p>
        </p:txBody>
      </p:sp>
      <p:graphicFrame>
        <p:nvGraphicFramePr>
          <p:cNvPr id="134146" name="Object 2"/>
          <p:cNvGraphicFramePr>
            <a:graphicFrameLocks noChangeAspect="1"/>
          </p:cNvGraphicFramePr>
          <p:nvPr/>
        </p:nvGraphicFramePr>
        <p:xfrm>
          <a:off x="1493838" y="2681288"/>
          <a:ext cx="5027612" cy="1622425"/>
        </p:xfrm>
        <a:graphic>
          <a:graphicData uri="http://schemas.openxmlformats.org/presentationml/2006/ole">
            <p:oleObj spid="_x0000_s50180" name="公式" r:id="rId5" imgW="1854000" imgH="660240" progId="Equation.3">
              <p:embed/>
            </p:oleObj>
          </a:graphicData>
        </a:graphic>
      </p:graphicFrame>
      <p:graphicFrame>
        <p:nvGraphicFramePr>
          <p:cNvPr id="134147" name="Object 3"/>
          <p:cNvGraphicFramePr>
            <a:graphicFrameLocks noChangeAspect="1"/>
          </p:cNvGraphicFramePr>
          <p:nvPr/>
        </p:nvGraphicFramePr>
        <p:xfrm>
          <a:off x="3733800" y="4305300"/>
          <a:ext cx="2203450" cy="1465263"/>
        </p:xfrm>
        <a:graphic>
          <a:graphicData uri="http://schemas.openxmlformats.org/presentationml/2006/ole">
            <p:oleObj spid="_x0000_s50181" name="Equation" r:id="rId6" imgW="812520" imgH="596880" progId="Equation.3">
              <p:embed/>
            </p:oleObj>
          </a:graphicData>
        </a:graphic>
      </p:graphicFrame>
      <p:graphicFrame>
        <p:nvGraphicFramePr>
          <p:cNvPr id="134148" name="Object 4"/>
          <p:cNvGraphicFramePr>
            <a:graphicFrameLocks noChangeAspect="1"/>
          </p:cNvGraphicFramePr>
          <p:nvPr/>
        </p:nvGraphicFramePr>
        <p:xfrm>
          <a:off x="5867400" y="4762500"/>
          <a:ext cx="2238375" cy="1028700"/>
        </p:xfrm>
        <a:graphic>
          <a:graphicData uri="http://schemas.openxmlformats.org/presentationml/2006/ole">
            <p:oleObj spid="_x0000_s50182" name="Equation" r:id="rId7" imgW="825480" imgH="419040" progId="Equation.3">
              <p:embed/>
            </p:oleObj>
          </a:graphicData>
        </a:graphic>
      </p:graphicFrame>
      <p:sp>
        <p:nvSpPr>
          <p:cNvPr id="118792" name="Text Box 8"/>
          <p:cNvSpPr txBox="1">
            <a:spLocks noChangeArrowheads="1"/>
          </p:cNvSpPr>
          <p:nvPr/>
        </p:nvSpPr>
        <p:spPr bwMode="auto">
          <a:xfrm>
            <a:off x="828675" y="433388"/>
            <a:ext cx="2743200" cy="519112"/>
          </a:xfrm>
          <a:prstGeom prst="rect">
            <a:avLst/>
          </a:prstGeom>
          <a:noFill/>
          <a:ln w="9525">
            <a:noFill/>
            <a:miter lim="800000"/>
            <a:headEnd type="none" w="sm" len="sm"/>
            <a:tailEnd type="none" w="sm" len="sm"/>
          </a:ln>
          <a:effectLst/>
        </p:spPr>
        <p:txBody>
          <a:bodyPr>
            <a:spAutoFit/>
          </a:bodyPr>
          <a:lstStyle/>
          <a:p>
            <a:pPr>
              <a:spcBef>
                <a:spcPct val="50000"/>
              </a:spcBef>
            </a:pPr>
            <a:r>
              <a:rPr lang="en-US" altLang="zh-CN">
                <a:solidFill>
                  <a:srgbClr val="FF0000"/>
                </a:solidFill>
                <a:ea typeface="黑体" pitchFamily="2" charset="-122"/>
              </a:rPr>
              <a:t>(3) </a:t>
            </a:r>
            <a:r>
              <a:rPr lang="zh-CN" altLang="en-US">
                <a:solidFill>
                  <a:srgbClr val="FF0000"/>
                </a:solidFill>
                <a:ea typeface="黑体" pitchFamily="2" charset="-122"/>
              </a:rPr>
              <a:t>可列可加性：</a:t>
            </a:r>
          </a:p>
        </p:txBody>
      </p:sp>
      <p:graphicFrame>
        <p:nvGraphicFramePr>
          <p:cNvPr id="50183" name="Object 7"/>
          <p:cNvGraphicFramePr>
            <a:graphicFrameLocks noChangeAspect="1"/>
          </p:cNvGraphicFramePr>
          <p:nvPr/>
        </p:nvGraphicFramePr>
        <p:xfrm>
          <a:off x="1739685" y="4293096"/>
          <a:ext cx="1920214" cy="1440160"/>
        </p:xfrm>
        <a:graphic>
          <a:graphicData uri="http://schemas.openxmlformats.org/presentationml/2006/ole">
            <p:oleObj spid="_x0000_s50183" name="公式" r:id="rId8" imgW="863280" imgH="647640" progId="Equation.3">
              <p:embed/>
            </p:oleObj>
          </a:graphicData>
        </a:graphic>
      </p:graphicFrame>
      <p:sp>
        <p:nvSpPr>
          <p:cNvPr id="10" name="矩形 9"/>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144"/>
                                        </p:tgtEl>
                                        <p:attrNameLst>
                                          <p:attrName>style.visibility</p:attrName>
                                        </p:attrNameLst>
                                      </p:cBhvr>
                                      <p:to>
                                        <p:strVal val="visible"/>
                                      </p:to>
                                    </p:set>
                                    <p:animEffect transition="in" filter="wipe(left)">
                                      <p:cBhvr>
                                        <p:cTn id="7" dur="500"/>
                                        <p:tgtEl>
                                          <p:spTgt spid="1341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145"/>
                                        </p:tgtEl>
                                        <p:attrNameLst>
                                          <p:attrName>style.visibility</p:attrName>
                                        </p:attrNameLst>
                                      </p:cBhvr>
                                      <p:to>
                                        <p:strVal val="visible"/>
                                      </p:to>
                                    </p:set>
                                    <p:animEffect transition="in" filter="wipe(left)">
                                      <p:cBhvr>
                                        <p:cTn id="12" dur="500"/>
                                        <p:tgtEl>
                                          <p:spTgt spid="1341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8"/>
                                        </p:tgtEl>
                                        <p:attrNameLst>
                                          <p:attrName>style.visibility</p:attrName>
                                        </p:attrNameLst>
                                      </p:cBhvr>
                                      <p:to>
                                        <p:strVal val="visible"/>
                                      </p:to>
                                    </p:set>
                                    <p:animEffect transition="in" filter="wipe(left)">
                                      <p:cBhvr>
                                        <p:cTn id="17" dur="500"/>
                                        <p:tgtEl>
                                          <p:spTgt spid="1187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146"/>
                                        </p:tgtEl>
                                        <p:attrNameLst>
                                          <p:attrName>style.visibility</p:attrName>
                                        </p:attrNameLst>
                                      </p:cBhvr>
                                      <p:to>
                                        <p:strVal val="visible"/>
                                      </p:to>
                                    </p:set>
                                    <p:animEffect transition="in" filter="wipe(left)">
                                      <p:cBhvr>
                                        <p:cTn id="22" dur="500"/>
                                        <p:tgtEl>
                                          <p:spTgt spid="1341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transition="in" filter="wipe(left)">
                                      <p:cBhvr>
                                        <p:cTn id="27" dur="500"/>
                                        <p:tgtEl>
                                          <p:spTgt spid="501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4147"/>
                                        </p:tgtEl>
                                        <p:attrNameLst>
                                          <p:attrName>style.visibility</p:attrName>
                                        </p:attrNameLst>
                                      </p:cBhvr>
                                      <p:to>
                                        <p:strVal val="visible"/>
                                      </p:to>
                                    </p:set>
                                    <p:animEffect transition="in" filter="wipe(left)">
                                      <p:cBhvr>
                                        <p:cTn id="32" dur="500"/>
                                        <p:tgtEl>
                                          <p:spTgt spid="1341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4148"/>
                                        </p:tgtEl>
                                        <p:attrNameLst>
                                          <p:attrName>style.visibility</p:attrName>
                                        </p:attrNameLst>
                                      </p:cBhvr>
                                      <p:to>
                                        <p:strVal val="visible"/>
                                      </p:to>
                                    </p:set>
                                    <p:animEffect transition="in" filter="wipe(left)">
                                      <p:cBhvr>
                                        <p:cTn id="3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nvGraphicFramePr>
        <p:xfrm>
          <a:off x="1295400" y="1384300"/>
          <a:ext cx="5264150" cy="1089025"/>
        </p:xfrm>
        <a:graphic>
          <a:graphicData uri="http://schemas.openxmlformats.org/presentationml/2006/ole">
            <p:oleObj spid="_x0000_s52226" name="Equation" r:id="rId3" imgW="4991040" imgH="1054080" progId="Equation.3">
              <p:embed/>
            </p:oleObj>
          </a:graphicData>
        </a:graphic>
      </p:graphicFrame>
      <p:sp>
        <p:nvSpPr>
          <p:cNvPr id="119811" name="Text Box 3"/>
          <p:cNvSpPr txBox="1">
            <a:spLocks noChangeArrowheads="1"/>
          </p:cNvSpPr>
          <p:nvPr/>
        </p:nvSpPr>
        <p:spPr bwMode="auto">
          <a:xfrm>
            <a:off x="827088" y="2736850"/>
            <a:ext cx="719137" cy="519113"/>
          </a:xfrm>
          <a:prstGeom prst="rect">
            <a:avLst/>
          </a:prstGeom>
          <a:noFill/>
          <a:ln w="9525">
            <a:noFill/>
            <a:miter lim="800000"/>
            <a:headEnd/>
            <a:tailEnd/>
          </a:ln>
          <a:effectLst/>
        </p:spPr>
        <p:txBody>
          <a:bodyPr>
            <a:spAutoFit/>
          </a:bodyPr>
          <a:lstStyle/>
          <a:p>
            <a:pPr>
              <a:spcBef>
                <a:spcPct val="50000"/>
              </a:spcBef>
            </a:pPr>
            <a:r>
              <a:rPr lang="zh-CN" altLang="en-US" dirty="0">
                <a:ea typeface="黑体" pitchFamily="2" charset="-122"/>
              </a:rPr>
              <a:t>证</a:t>
            </a:r>
          </a:p>
        </p:txBody>
      </p:sp>
      <p:graphicFrame>
        <p:nvGraphicFramePr>
          <p:cNvPr id="119812" name="Object 4"/>
          <p:cNvGraphicFramePr>
            <a:graphicFrameLocks noChangeAspect="1"/>
          </p:cNvGraphicFramePr>
          <p:nvPr/>
        </p:nvGraphicFramePr>
        <p:xfrm>
          <a:off x="1476375" y="3429000"/>
          <a:ext cx="5154613" cy="530225"/>
        </p:xfrm>
        <a:graphic>
          <a:graphicData uri="http://schemas.openxmlformats.org/presentationml/2006/ole">
            <p:oleObj spid="_x0000_s52227" name="公式" r:id="rId4" imgW="2057400" imgH="215640" progId="Equation.3">
              <p:embed/>
            </p:oleObj>
          </a:graphicData>
        </a:graphic>
      </p:graphicFrame>
      <p:graphicFrame>
        <p:nvGraphicFramePr>
          <p:cNvPr id="119813" name="Object 5"/>
          <p:cNvGraphicFramePr>
            <a:graphicFrameLocks noChangeAspect="1"/>
          </p:cNvGraphicFramePr>
          <p:nvPr/>
        </p:nvGraphicFramePr>
        <p:xfrm>
          <a:off x="1763713" y="3933825"/>
          <a:ext cx="4838700" cy="530225"/>
        </p:xfrm>
        <a:graphic>
          <a:graphicData uri="http://schemas.openxmlformats.org/presentationml/2006/ole">
            <p:oleObj spid="_x0000_s52228" name="Equation" r:id="rId5" imgW="1930320" imgH="215640" progId="Equation.3">
              <p:embed/>
            </p:oleObj>
          </a:graphicData>
        </a:graphic>
      </p:graphicFrame>
      <p:graphicFrame>
        <p:nvGraphicFramePr>
          <p:cNvPr id="119814" name="Object 6"/>
          <p:cNvGraphicFramePr>
            <a:graphicFrameLocks noChangeAspect="1"/>
          </p:cNvGraphicFramePr>
          <p:nvPr/>
        </p:nvGraphicFramePr>
        <p:xfrm>
          <a:off x="1692275" y="5300663"/>
          <a:ext cx="3200400" cy="520700"/>
        </p:xfrm>
        <a:graphic>
          <a:graphicData uri="http://schemas.openxmlformats.org/presentationml/2006/ole">
            <p:oleObj spid="_x0000_s52229" name="Equation" r:id="rId6" imgW="3200400" imgH="520560" progId="Equation.3">
              <p:embed/>
            </p:oleObj>
          </a:graphicData>
        </a:graphic>
      </p:graphicFrame>
      <p:sp>
        <p:nvSpPr>
          <p:cNvPr id="119815" name="Text Box 7"/>
          <p:cNvSpPr txBox="1">
            <a:spLocks noChangeArrowheads="1"/>
          </p:cNvSpPr>
          <p:nvPr/>
        </p:nvSpPr>
        <p:spPr bwMode="auto">
          <a:xfrm>
            <a:off x="828675" y="827088"/>
            <a:ext cx="2743200" cy="519112"/>
          </a:xfrm>
          <a:prstGeom prst="rect">
            <a:avLst/>
          </a:prstGeom>
          <a:noFill/>
          <a:ln w="9525">
            <a:noFill/>
            <a:miter lim="800000"/>
            <a:headEnd type="none" w="sm" len="sm"/>
            <a:tailEnd type="none" w="sm" len="sm"/>
          </a:ln>
          <a:effectLst/>
        </p:spPr>
        <p:txBody>
          <a:bodyPr>
            <a:spAutoFit/>
          </a:bodyPr>
          <a:lstStyle/>
          <a:p>
            <a:pPr>
              <a:spcBef>
                <a:spcPct val="50000"/>
              </a:spcBef>
            </a:pPr>
            <a:r>
              <a:rPr lang="en-US" altLang="zh-CN">
                <a:solidFill>
                  <a:srgbClr val="FF0000"/>
                </a:solidFill>
                <a:ea typeface="黑体" pitchFamily="2" charset="-122"/>
              </a:rPr>
              <a:t>(4)  </a:t>
            </a:r>
            <a:r>
              <a:rPr lang="zh-CN" altLang="en-US">
                <a:solidFill>
                  <a:srgbClr val="FF0000"/>
                </a:solidFill>
                <a:ea typeface="黑体" pitchFamily="2" charset="-122"/>
              </a:rPr>
              <a:t>加法公式：</a:t>
            </a:r>
          </a:p>
        </p:txBody>
      </p:sp>
      <p:sp>
        <p:nvSpPr>
          <p:cNvPr id="119816" name="Text Box 8"/>
          <p:cNvSpPr txBox="1">
            <a:spLocks noChangeArrowheads="1"/>
          </p:cNvSpPr>
          <p:nvPr/>
        </p:nvSpPr>
        <p:spPr bwMode="auto">
          <a:xfrm>
            <a:off x="755650" y="4581525"/>
            <a:ext cx="4648200" cy="519113"/>
          </a:xfrm>
          <a:prstGeom prst="rect">
            <a:avLst/>
          </a:prstGeom>
          <a:noFill/>
          <a:ln w="9525">
            <a:noFill/>
            <a:miter lim="800000"/>
            <a:headEnd type="none" w="sm" len="sm"/>
            <a:tailEnd type="none" w="sm" len="sm"/>
          </a:ln>
          <a:effectLst/>
        </p:spPr>
        <p:txBody>
          <a:bodyPr>
            <a:spAutoFit/>
          </a:bodyPr>
          <a:lstStyle/>
          <a:p>
            <a:pPr>
              <a:spcBef>
                <a:spcPct val="50000"/>
              </a:spcBef>
            </a:pPr>
            <a:r>
              <a:rPr lang="en-US" altLang="zh-CN">
                <a:solidFill>
                  <a:srgbClr val="FF0000"/>
                </a:solidFill>
                <a:ea typeface="黑体" pitchFamily="2" charset="-122"/>
              </a:rPr>
              <a:t>(5)  </a:t>
            </a:r>
            <a:r>
              <a:rPr lang="zh-CN" altLang="en-US">
                <a:solidFill>
                  <a:srgbClr val="FF0000"/>
                </a:solidFill>
                <a:ea typeface="黑体" pitchFamily="2" charset="-122"/>
              </a:rPr>
              <a:t>逆事件的条件概率：</a:t>
            </a:r>
          </a:p>
        </p:txBody>
      </p:sp>
      <p:sp>
        <p:nvSpPr>
          <p:cNvPr id="119817" name="Text Box 9"/>
          <p:cNvSpPr txBox="1">
            <a:spLocks noChangeArrowheads="1"/>
          </p:cNvSpPr>
          <p:nvPr/>
        </p:nvSpPr>
        <p:spPr bwMode="auto">
          <a:xfrm>
            <a:off x="1403350" y="2708920"/>
            <a:ext cx="6840538" cy="519113"/>
          </a:xfrm>
          <a:prstGeom prst="rect">
            <a:avLst/>
          </a:prstGeom>
          <a:noFill/>
          <a:ln w="9525">
            <a:noFill/>
            <a:miter lim="800000"/>
            <a:headEnd type="none" w="sm" len="sm"/>
            <a:tailEnd type="none" w="sm" len="sm"/>
          </a:ln>
          <a:effectLst/>
        </p:spPr>
        <p:txBody>
          <a:bodyPr>
            <a:spAutoFit/>
          </a:bodyPr>
          <a:lstStyle/>
          <a:p>
            <a:pPr>
              <a:spcBef>
                <a:spcPct val="50000"/>
              </a:spcBef>
            </a:pPr>
            <a:r>
              <a:rPr lang="zh-CN" altLang="en-US" dirty="0">
                <a:latin typeface="+mn-ea"/>
                <a:ea typeface="+mn-ea"/>
              </a:rPr>
              <a:t>因为分母相同</a:t>
            </a:r>
            <a:r>
              <a:rPr lang="en-US" altLang="zh-CN" dirty="0">
                <a:latin typeface="+mn-ea"/>
                <a:ea typeface="+mn-ea"/>
              </a:rPr>
              <a:t>,</a:t>
            </a:r>
            <a:r>
              <a:rPr lang="zh-CN" altLang="en-US" dirty="0">
                <a:latin typeface="+mn-ea"/>
                <a:ea typeface="+mn-ea"/>
              </a:rPr>
              <a:t>只证明等式两端分子相等</a:t>
            </a:r>
          </a:p>
        </p:txBody>
      </p:sp>
      <p:sp>
        <p:nvSpPr>
          <p:cNvPr id="10" name="矩形 9"/>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wipe(left)">
                                      <p:cBhvr>
                                        <p:cTn id="7" dur="5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wipe(left)">
                                      <p:cBhvr>
                                        <p:cTn id="12" dur="500"/>
                                        <p:tgtEl>
                                          <p:spTgt spid="119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7"/>
                                        </p:tgtEl>
                                        <p:attrNameLst>
                                          <p:attrName>style.visibility</p:attrName>
                                        </p:attrNameLst>
                                      </p:cBhvr>
                                      <p:to>
                                        <p:strVal val="visible"/>
                                      </p:to>
                                    </p:set>
                                    <p:animEffect transition="in" filter="wipe(left)">
                                      <p:cBhvr>
                                        <p:cTn id="17" dur="500"/>
                                        <p:tgtEl>
                                          <p:spTgt spid="1198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9812"/>
                                        </p:tgtEl>
                                        <p:attrNameLst>
                                          <p:attrName>style.visibility</p:attrName>
                                        </p:attrNameLst>
                                      </p:cBhvr>
                                      <p:to>
                                        <p:strVal val="visible"/>
                                      </p:to>
                                    </p:set>
                                    <p:animEffect transition="in" filter="wipe(left)">
                                      <p:cBhvr>
                                        <p:cTn id="22" dur="500"/>
                                        <p:tgtEl>
                                          <p:spTgt spid="1198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9813"/>
                                        </p:tgtEl>
                                        <p:attrNameLst>
                                          <p:attrName>style.visibility</p:attrName>
                                        </p:attrNameLst>
                                      </p:cBhvr>
                                      <p:to>
                                        <p:strVal val="visible"/>
                                      </p:to>
                                    </p:set>
                                    <p:animEffect transition="in" filter="wipe(left)">
                                      <p:cBhvr>
                                        <p:cTn id="27" dur="500"/>
                                        <p:tgtEl>
                                          <p:spTgt spid="1198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9816">
                                            <p:txEl>
                                              <p:pRg st="0" end="0"/>
                                            </p:txEl>
                                          </p:spTgt>
                                        </p:tgtEl>
                                        <p:attrNameLst>
                                          <p:attrName>style.visibility</p:attrName>
                                        </p:attrNameLst>
                                      </p:cBhvr>
                                      <p:to>
                                        <p:strVal val="visible"/>
                                      </p:to>
                                    </p:set>
                                    <p:animEffect transition="in" filter="wipe(left)">
                                      <p:cBhvr>
                                        <p:cTn id="32" dur="500"/>
                                        <p:tgtEl>
                                          <p:spTgt spid="1198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9814"/>
                                        </p:tgtEl>
                                        <p:attrNameLst>
                                          <p:attrName>style.visibility</p:attrName>
                                        </p:attrNameLst>
                                      </p:cBhvr>
                                      <p:to>
                                        <p:strVal val="visible"/>
                                      </p:to>
                                    </p:set>
                                    <p:animEffect transition="in" filter="wipe(left)">
                                      <p:cBhvr>
                                        <p:cTn id="37" dur="500"/>
                                        <p:tgtEl>
                                          <p:spTgt spid="119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6" grpId="0" build="p" autoUpdateAnimBg="0"/>
      <p:bldP spid="1198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36712"/>
            <a:ext cx="7772400" cy="5259288"/>
          </a:xfrm>
        </p:spPr>
        <p:txBody>
          <a:bodyPr/>
          <a:lstStyle/>
          <a:p>
            <a:pPr>
              <a:buNone/>
            </a:pPr>
            <a:r>
              <a:rPr lang="zh-CN" altLang="en-US" sz="2800" b="1" dirty="0" smtClean="0">
                <a:solidFill>
                  <a:schemeClr val="accent2"/>
                </a:solidFill>
                <a:latin typeface="黑体" pitchFamily="49" charset="-122"/>
                <a:ea typeface="黑体" pitchFamily="49" charset="-122"/>
              </a:rPr>
              <a:t>例</a:t>
            </a:r>
            <a:endParaRPr lang="en-US" altLang="zh-CN" sz="2800" b="1" dirty="0" smtClean="0">
              <a:solidFill>
                <a:schemeClr val="accent2"/>
              </a:solidFill>
              <a:latin typeface="黑体" pitchFamily="49" charset="-122"/>
              <a:ea typeface="黑体" pitchFamily="49" charset="-122"/>
            </a:endParaRPr>
          </a:p>
          <a:p>
            <a:pPr>
              <a:buNone/>
            </a:pPr>
            <a:endParaRPr lang="en-US" altLang="zh-CN" sz="2800" b="1" dirty="0" smtClean="0">
              <a:solidFill>
                <a:schemeClr val="accent2"/>
              </a:solidFill>
              <a:latin typeface="黑体" pitchFamily="49" charset="-122"/>
              <a:ea typeface="黑体" pitchFamily="49" charset="-122"/>
            </a:endParaRPr>
          </a:p>
          <a:p>
            <a:pPr>
              <a:buNone/>
            </a:pPr>
            <a:endParaRPr lang="en-US" altLang="zh-CN" sz="2800" b="1" dirty="0" smtClean="0">
              <a:solidFill>
                <a:schemeClr val="accent2"/>
              </a:solidFill>
              <a:latin typeface="黑体" pitchFamily="49" charset="-122"/>
              <a:ea typeface="黑体" pitchFamily="49" charset="-122"/>
            </a:endParaRPr>
          </a:p>
          <a:p>
            <a:pPr>
              <a:buNone/>
            </a:pPr>
            <a:r>
              <a:rPr lang="zh-CN" altLang="en-US" sz="2800" b="1" dirty="0" smtClean="0">
                <a:solidFill>
                  <a:schemeClr val="accent2"/>
                </a:solidFill>
                <a:latin typeface="黑体" pitchFamily="49" charset="-122"/>
                <a:ea typeface="黑体" pitchFamily="49" charset="-122"/>
              </a:rPr>
              <a:t>例</a:t>
            </a:r>
            <a:endParaRPr lang="en-US" altLang="zh-CN" sz="2800" b="1" dirty="0" smtClean="0">
              <a:solidFill>
                <a:schemeClr val="accent2"/>
              </a:solidFill>
              <a:latin typeface="黑体" pitchFamily="49" charset="-122"/>
              <a:ea typeface="黑体" pitchFamily="49" charset="-122"/>
            </a:endParaRPr>
          </a:p>
          <a:p>
            <a:pPr>
              <a:buNone/>
            </a:pPr>
            <a:endParaRPr lang="zh-CN" altLang="en-US" sz="2800" b="1" dirty="0">
              <a:solidFill>
                <a:schemeClr val="accent2"/>
              </a:solidFill>
              <a:latin typeface="黑体" pitchFamily="49" charset="-122"/>
              <a:ea typeface="黑体" pitchFamily="49" charset="-122"/>
            </a:endParaRPr>
          </a:p>
        </p:txBody>
      </p:sp>
      <p:pic>
        <p:nvPicPr>
          <p:cNvPr id="5" name="图片 4" descr="2015-03-12_182115.jpg"/>
          <p:cNvPicPr>
            <a:picLocks noChangeAspect="1"/>
          </p:cNvPicPr>
          <p:nvPr/>
        </p:nvPicPr>
        <p:blipFill>
          <a:blip r:embed="rId2" cstate="print">
            <a:clrChange>
              <a:clrFrom>
                <a:srgbClr val="FFFFFF"/>
              </a:clrFrom>
              <a:clrTo>
                <a:srgbClr val="FFFFFF">
                  <a:alpha val="0"/>
                </a:srgbClr>
              </a:clrTo>
            </a:clrChange>
          </a:blip>
          <a:stretch>
            <a:fillRect/>
          </a:stretch>
        </p:blipFill>
        <p:spPr>
          <a:xfrm>
            <a:off x="180044" y="692696"/>
            <a:ext cx="8712436" cy="1584176"/>
          </a:xfrm>
          <a:prstGeom prst="rect">
            <a:avLst/>
          </a:prstGeom>
        </p:spPr>
      </p:pic>
      <p:pic>
        <p:nvPicPr>
          <p:cNvPr id="6" name="图片 5" descr="2015-03-12_182459.jpg"/>
          <p:cNvPicPr>
            <a:picLocks noChangeAspect="1"/>
          </p:cNvPicPr>
          <p:nvPr/>
        </p:nvPicPr>
        <p:blipFill>
          <a:blip r:embed="rId3" cstate="print">
            <a:clrChange>
              <a:clrFrom>
                <a:srgbClr val="FFFFFF"/>
              </a:clrFrom>
              <a:clrTo>
                <a:srgbClr val="FFFFFF">
                  <a:alpha val="0"/>
                </a:srgbClr>
              </a:clrTo>
            </a:clrChange>
          </a:blip>
          <a:stretch>
            <a:fillRect/>
          </a:stretch>
        </p:blipFill>
        <p:spPr>
          <a:xfrm>
            <a:off x="179512" y="2276872"/>
            <a:ext cx="8784976" cy="2153635"/>
          </a:xfrm>
          <a:prstGeom prst="rect">
            <a:avLst/>
          </a:prstGeom>
        </p:spPr>
      </p:pic>
      <p:sp>
        <p:nvSpPr>
          <p:cNvPr id="7" name="矩形 6"/>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48680"/>
            <a:ext cx="7772400" cy="5547320"/>
          </a:xfrm>
        </p:spPr>
        <p:txBody>
          <a:bodyPr/>
          <a:lstStyle/>
          <a:p>
            <a:pPr>
              <a:buNone/>
            </a:pPr>
            <a:r>
              <a:rPr lang="en-US" altLang="zh-CN" b="1" dirty="0" smtClean="0">
                <a:solidFill>
                  <a:schemeClr val="accent2"/>
                </a:solidFill>
                <a:latin typeface="黑体" pitchFamily="49" charset="-122"/>
                <a:ea typeface="黑体" pitchFamily="49" charset="-122"/>
              </a:rPr>
              <a:t>2.</a:t>
            </a:r>
            <a:r>
              <a:rPr lang="zh-CN" altLang="en-US" b="1" dirty="0" smtClean="0">
                <a:solidFill>
                  <a:schemeClr val="accent2"/>
                </a:solidFill>
                <a:latin typeface="黑体" pitchFamily="49" charset="-122"/>
                <a:ea typeface="黑体" pitchFamily="49" charset="-122"/>
              </a:rPr>
              <a:t>乘法公式</a:t>
            </a:r>
            <a:r>
              <a:rPr lang="en-US" altLang="zh-CN" b="1" dirty="0" smtClean="0">
                <a:latin typeface="黑体" pitchFamily="49" charset="-122"/>
                <a:ea typeface="黑体" pitchFamily="49" charset="-122"/>
              </a:rPr>
              <a:t>.</a:t>
            </a:r>
          </a:p>
          <a:p>
            <a:pPr>
              <a:buNone/>
            </a:pPr>
            <a:endParaRPr lang="zh-CN" altLang="en-US" sz="2800" dirty="0"/>
          </a:p>
        </p:txBody>
      </p:sp>
      <p:graphicFrame>
        <p:nvGraphicFramePr>
          <p:cNvPr id="4" name="Object 0"/>
          <p:cNvGraphicFramePr>
            <a:graphicFrameLocks noChangeAspect="1"/>
          </p:cNvGraphicFramePr>
          <p:nvPr/>
        </p:nvGraphicFramePr>
        <p:xfrm>
          <a:off x="1812056" y="1419225"/>
          <a:ext cx="5824538" cy="587375"/>
        </p:xfrm>
        <a:graphic>
          <a:graphicData uri="http://schemas.openxmlformats.org/presentationml/2006/ole">
            <p:oleObj spid="_x0000_s53250" name="Equation" r:id="rId3" imgW="2349360" imgH="241200" progId="Equation.3">
              <p:embed/>
            </p:oleObj>
          </a:graphicData>
        </a:graphic>
      </p:graphicFrame>
      <p:graphicFrame>
        <p:nvGraphicFramePr>
          <p:cNvPr id="5" name="Object 1"/>
          <p:cNvGraphicFramePr>
            <a:graphicFrameLocks noChangeAspect="1"/>
          </p:cNvGraphicFramePr>
          <p:nvPr/>
        </p:nvGraphicFramePr>
        <p:xfrm>
          <a:off x="1812056" y="2057400"/>
          <a:ext cx="5856288" cy="587375"/>
        </p:xfrm>
        <a:graphic>
          <a:graphicData uri="http://schemas.openxmlformats.org/presentationml/2006/ole">
            <p:oleObj spid="_x0000_s53251" name="Equation" r:id="rId4" imgW="2361960" imgH="241200" progId="Equation.3">
              <p:embed/>
            </p:oleObj>
          </a:graphicData>
        </a:graphic>
      </p:graphicFrame>
      <p:sp>
        <p:nvSpPr>
          <p:cNvPr id="6" name="Text Box 5"/>
          <p:cNvSpPr txBox="1">
            <a:spLocks noChangeArrowheads="1"/>
          </p:cNvSpPr>
          <p:nvPr/>
        </p:nvSpPr>
        <p:spPr bwMode="auto">
          <a:xfrm>
            <a:off x="814388" y="2590800"/>
            <a:ext cx="949300" cy="738664"/>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zh-CN" altLang="en-US" dirty="0">
                <a:solidFill>
                  <a:srgbClr val="FF0000"/>
                </a:solidFill>
                <a:ea typeface="黑体" pitchFamily="2" charset="-122"/>
              </a:rPr>
              <a:t>意义：</a:t>
            </a:r>
          </a:p>
        </p:txBody>
      </p:sp>
      <p:sp>
        <p:nvSpPr>
          <p:cNvPr id="7" name="Text Box 6"/>
          <p:cNvSpPr txBox="1">
            <a:spLocks noChangeArrowheads="1"/>
          </p:cNvSpPr>
          <p:nvPr/>
        </p:nvSpPr>
        <p:spPr bwMode="auto">
          <a:xfrm>
            <a:off x="1981200" y="2590800"/>
            <a:ext cx="6019800" cy="1930337"/>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dirty="0">
                <a:latin typeface="+mn-ea"/>
                <a:ea typeface="+mn-ea"/>
              </a:rPr>
              <a:t>两事件积的概率等于其中的某一事件的概率乘以另一事件在前一事件已发生的条件下的条件概率</a:t>
            </a:r>
            <a:r>
              <a:rPr lang="en-US" altLang="zh-CN" dirty="0">
                <a:latin typeface="+mn-ea"/>
                <a:ea typeface="+mn-ea"/>
              </a:rPr>
              <a:t>.</a:t>
            </a:r>
          </a:p>
        </p:txBody>
      </p:sp>
      <p:sp>
        <p:nvSpPr>
          <p:cNvPr id="8" name="Text Box 12"/>
          <p:cNvSpPr txBox="1">
            <a:spLocks noChangeArrowheads="1"/>
          </p:cNvSpPr>
          <p:nvPr/>
        </p:nvSpPr>
        <p:spPr bwMode="auto">
          <a:xfrm>
            <a:off x="804863" y="4718050"/>
            <a:ext cx="2133600" cy="519113"/>
          </a:xfrm>
          <a:prstGeom prst="rect">
            <a:avLst/>
          </a:prstGeom>
          <a:noFill/>
          <a:ln w="9525">
            <a:noFill/>
            <a:miter lim="800000"/>
            <a:headEnd/>
            <a:tailEnd/>
          </a:ln>
          <a:effectLst/>
        </p:spPr>
        <p:txBody>
          <a:bodyPr>
            <a:spAutoFit/>
          </a:bodyPr>
          <a:lstStyle/>
          <a:p>
            <a:pPr algn="just">
              <a:spcBef>
                <a:spcPct val="50000"/>
              </a:spcBef>
            </a:pPr>
            <a:r>
              <a:rPr lang="zh-CN" altLang="en-US" dirty="0">
                <a:solidFill>
                  <a:srgbClr val="FF0000"/>
                </a:solidFill>
                <a:ea typeface="黑体" pitchFamily="2" charset="-122"/>
              </a:rPr>
              <a:t>推广：</a:t>
            </a:r>
          </a:p>
        </p:txBody>
      </p:sp>
      <p:graphicFrame>
        <p:nvGraphicFramePr>
          <p:cNvPr id="9" name="Object 2"/>
          <p:cNvGraphicFramePr>
            <a:graphicFrameLocks noChangeAspect="1"/>
          </p:cNvGraphicFramePr>
          <p:nvPr/>
        </p:nvGraphicFramePr>
        <p:xfrm>
          <a:off x="2057400" y="4797425"/>
          <a:ext cx="5638800" cy="431800"/>
        </p:xfrm>
        <a:graphic>
          <a:graphicData uri="http://schemas.openxmlformats.org/presentationml/2006/ole">
            <p:oleObj spid="_x0000_s53252" name="Equation" r:id="rId5" imgW="5638680" imgH="431640" progId="Equation.3">
              <p:embed/>
            </p:oleObj>
          </a:graphicData>
        </a:graphic>
      </p:graphicFrame>
      <p:graphicFrame>
        <p:nvGraphicFramePr>
          <p:cNvPr id="10" name="Object 3"/>
          <p:cNvGraphicFramePr>
            <a:graphicFrameLocks noChangeAspect="1"/>
          </p:cNvGraphicFramePr>
          <p:nvPr/>
        </p:nvGraphicFramePr>
        <p:xfrm>
          <a:off x="2514600" y="5353050"/>
          <a:ext cx="5334000" cy="612775"/>
        </p:xfrm>
        <a:graphic>
          <a:graphicData uri="http://schemas.openxmlformats.org/presentationml/2006/ole">
            <p:oleObj spid="_x0000_s53253" name="Equation" r:id="rId6" imgW="2209680" imgH="253800" progId="Equation.DSMT4">
              <p:embed/>
            </p:oleObj>
          </a:graphicData>
        </a:graphic>
      </p:graphicFrame>
      <p:sp>
        <p:nvSpPr>
          <p:cNvPr id="11" name="Rectangle 14"/>
          <p:cNvSpPr>
            <a:spLocks noGrp="1" noChangeArrowheads="1"/>
          </p:cNvSpPr>
          <p:nvPr>
            <p:ph type="title" idx="4294967295"/>
          </p:nvPr>
        </p:nvSpPr>
        <p:spPr>
          <a:xfrm>
            <a:off x="762000" y="1061864"/>
            <a:ext cx="2133600" cy="1143000"/>
          </a:xfrm>
        </p:spPr>
        <p:txBody>
          <a:bodyPr/>
          <a:lstStyle/>
          <a:p>
            <a:pPr algn="just"/>
            <a:r>
              <a:rPr lang="zh-CN" altLang="en-US" sz="2800" b="1" dirty="0">
                <a:solidFill>
                  <a:schemeClr val="accent2"/>
                </a:solidFill>
                <a:latin typeface="黑体" pitchFamily="49" charset="-122"/>
                <a:ea typeface="黑体" pitchFamily="49" charset="-122"/>
              </a:rPr>
              <a:t>定理</a:t>
            </a:r>
          </a:p>
        </p:txBody>
      </p:sp>
      <p:sp>
        <p:nvSpPr>
          <p:cNvPr id="12" name="矩形 11"/>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7"/>
                                        </p:tgtEl>
                                        <p:attrNameLst>
                                          <p:attrName>style.visibility</p:attrName>
                                        </p:attrNameLst>
                                      </p:cBhvr>
                                      <p:to>
                                        <p:strVal val="visible"/>
                                      </p:to>
                                    </p:set>
                                    <p:animEffect transition="in" filter="wipe(left)">
                                      <p:cBhvr>
                                        <p:cTn id="22" dur="3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800100" y="650875"/>
            <a:ext cx="7772400" cy="1143000"/>
          </a:xfrm>
        </p:spPr>
        <p:txBody>
          <a:bodyPr/>
          <a:lstStyle/>
          <a:p>
            <a:pPr algn="just"/>
            <a:r>
              <a:rPr lang="zh-CN" altLang="en-US" sz="2800" b="1" dirty="0">
                <a:solidFill>
                  <a:schemeClr val="tx1"/>
                </a:solidFill>
                <a:ea typeface="宋体" charset="-122"/>
              </a:rPr>
              <a:t>一般地，设</a:t>
            </a:r>
          </a:p>
        </p:txBody>
      </p:sp>
      <p:graphicFrame>
        <p:nvGraphicFramePr>
          <p:cNvPr id="10" name="Object 0"/>
          <p:cNvGraphicFramePr>
            <a:graphicFrameLocks noChangeAspect="1"/>
          </p:cNvGraphicFramePr>
          <p:nvPr/>
        </p:nvGraphicFramePr>
        <p:xfrm>
          <a:off x="2743200" y="1040284"/>
          <a:ext cx="4853136" cy="456612"/>
        </p:xfrm>
        <a:graphic>
          <a:graphicData uri="http://schemas.openxmlformats.org/presentationml/2006/ole">
            <p:oleObj spid="_x0000_s54277" name="Equation" r:id="rId3" imgW="4572000" imgH="469800" progId="Equation.3">
              <p:embed/>
            </p:oleObj>
          </a:graphicData>
        </a:graphic>
      </p:graphicFrame>
      <p:graphicFrame>
        <p:nvGraphicFramePr>
          <p:cNvPr id="11" name="Object 1"/>
          <p:cNvGraphicFramePr>
            <a:graphicFrameLocks noChangeAspect="1"/>
          </p:cNvGraphicFramePr>
          <p:nvPr/>
        </p:nvGraphicFramePr>
        <p:xfrm>
          <a:off x="2438400" y="1865313"/>
          <a:ext cx="3200400" cy="430212"/>
        </p:xfrm>
        <a:graphic>
          <a:graphicData uri="http://schemas.openxmlformats.org/presentationml/2006/ole">
            <p:oleObj spid="_x0000_s54278" name="Equation" r:id="rId4" imgW="3009600" imgH="444240" progId="Equation.3">
              <p:embed/>
            </p:oleObj>
          </a:graphicData>
        </a:graphic>
      </p:graphicFrame>
      <p:graphicFrame>
        <p:nvGraphicFramePr>
          <p:cNvPr id="12" name="Object 2"/>
          <p:cNvGraphicFramePr>
            <a:graphicFrameLocks noChangeAspect="1"/>
          </p:cNvGraphicFramePr>
          <p:nvPr/>
        </p:nvGraphicFramePr>
        <p:xfrm>
          <a:off x="611560" y="2636912"/>
          <a:ext cx="4392488" cy="1114141"/>
        </p:xfrm>
        <a:graphic>
          <a:graphicData uri="http://schemas.openxmlformats.org/presentationml/2006/ole">
            <p:oleObj spid="_x0000_s54279" name="公式" r:id="rId5" imgW="1866600" imgH="482400" progId="Equation.3">
              <p:embed/>
            </p:oleObj>
          </a:graphicData>
        </a:graphic>
      </p:graphicFrame>
      <p:graphicFrame>
        <p:nvGraphicFramePr>
          <p:cNvPr id="13" name="Object 3"/>
          <p:cNvGraphicFramePr>
            <a:graphicFrameLocks noChangeAspect="1"/>
          </p:cNvGraphicFramePr>
          <p:nvPr/>
        </p:nvGraphicFramePr>
        <p:xfrm>
          <a:off x="4932040" y="3212976"/>
          <a:ext cx="3313050" cy="591368"/>
        </p:xfrm>
        <a:graphic>
          <a:graphicData uri="http://schemas.openxmlformats.org/presentationml/2006/ole">
            <p:oleObj spid="_x0000_s54280" name="公式" r:id="rId6" imgW="1396800" imgH="253800" progId="Equation.3">
              <p:embed/>
            </p:oleObj>
          </a:graphicData>
        </a:graphic>
      </p:graphicFrame>
      <p:sp>
        <p:nvSpPr>
          <p:cNvPr id="14" name="Text Box 9"/>
          <p:cNvSpPr txBox="1">
            <a:spLocks noChangeArrowheads="1"/>
          </p:cNvSpPr>
          <p:nvPr/>
        </p:nvSpPr>
        <p:spPr bwMode="auto">
          <a:xfrm>
            <a:off x="814388" y="2549847"/>
            <a:ext cx="914400" cy="519113"/>
          </a:xfrm>
          <a:prstGeom prst="rect">
            <a:avLst/>
          </a:prstGeom>
          <a:noFill/>
          <a:ln w="9525">
            <a:noFill/>
            <a:miter lim="800000"/>
            <a:headEnd type="none" w="sm" len="sm"/>
            <a:tailEnd type="none" w="sm" len="sm"/>
          </a:ln>
          <a:effectLst/>
        </p:spPr>
        <p:txBody>
          <a:bodyPr>
            <a:spAutoFit/>
          </a:bodyPr>
          <a:lstStyle/>
          <a:p>
            <a:pPr algn="just">
              <a:spcBef>
                <a:spcPct val="50000"/>
              </a:spcBef>
            </a:pPr>
            <a:r>
              <a:rPr lang="zh-CN" altLang="en-US" dirty="0">
                <a:latin typeface="+mn-ea"/>
                <a:ea typeface="+mn-ea"/>
              </a:rPr>
              <a:t>则</a:t>
            </a:r>
          </a:p>
        </p:txBody>
      </p:sp>
      <p:sp>
        <p:nvSpPr>
          <p:cNvPr id="8" name="矩形 7"/>
          <p:cNvSpPr/>
          <p:nvPr/>
        </p:nvSpPr>
        <p:spPr>
          <a:xfrm>
            <a:off x="5568089" y="-27384"/>
            <a:ext cx="2100255" cy="523220"/>
          </a:xfrm>
          <a:prstGeom prst="rect">
            <a:avLst/>
          </a:prstGeom>
        </p:spPr>
        <p:txBody>
          <a:bodyPr wrap="none">
            <a:spAutoFit/>
          </a:bodyPr>
          <a:lstStyle/>
          <a:p>
            <a:r>
              <a:rPr lang="en-US" altLang="zh-CN" dirty="0" smtClean="0">
                <a:solidFill>
                  <a:srgbClr val="FF0000"/>
                </a:solidFill>
              </a:rPr>
              <a:t>1-3</a:t>
            </a:r>
            <a:r>
              <a:rPr lang="zh-CN" altLang="en-US" dirty="0" smtClean="0">
                <a:solidFill>
                  <a:srgbClr val="FF0000"/>
                </a:solidFill>
              </a:rPr>
              <a:t>条件概率</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theme/theme1.xml><?xml version="1.0" encoding="utf-8"?>
<a:theme xmlns:a="http://schemas.openxmlformats.org/drawingml/2006/main" name="第三章">
  <a:themeElements>
    <a:clrScheme name="第三章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第三章">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defRPr>
        </a:defPPr>
      </a:lstStyle>
    </a:lnDef>
  </a:objectDefaults>
  <a:extraClrSchemeLst>
    <a:extraClrScheme>
      <a:clrScheme name="第三章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三章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三章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三章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三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三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三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D:\数学文献检索&amp;论文写作\第三章.ppt</Template>
  <TotalTime>3393</TotalTime>
  <Words>342</Words>
  <Application>Microsoft Office PowerPoint</Application>
  <PresentationFormat>全屏显示(4:3)</PresentationFormat>
  <Paragraphs>86</Paragraphs>
  <Slides>18</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22" baseType="lpstr">
      <vt:lpstr>第三章</vt:lpstr>
      <vt:lpstr>公式</vt:lpstr>
      <vt:lpstr>Equation</vt:lpstr>
      <vt:lpstr>MathType 6.0 Equation</vt:lpstr>
      <vt:lpstr>幻灯片 1</vt:lpstr>
      <vt:lpstr>幻灯片 2</vt:lpstr>
      <vt:lpstr>幻灯片 3</vt:lpstr>
      <vt:lpstr>幻灯片 4</vt:lpstr>
      <vt:lpstr>幻灯片 5</vt:lpstr>
      <vt:lpstr>幻灯片 6</vt:lpstr>
      <vt:lpstr>幻灯片 7</vt:lpstr>
      <vt:lpstr>定理</vt:lpstr>
      <vt:lpstr>一般地，设</vt:lpstr>
      <vt:lpstr>幻灯片 10</vt:lpstr>
      <vt:lpstr>幻灯片 11</vt:lpstr>
      <vt:lpstr>定理</vt:lpstr>
      <vt:lpstr>幻灯片 13</vt:lpstr>
      <vt:lpstr>全概率公式的直观意义</vt:lpstr>
      <vt:lpstr>幻灯片 15</vt:lpstr>
      <vt:lpstr>定理</vt:lpstr>
      <vt:lpstr>幻灯片 17</vt:lpstr>
      <vt:lpstr>幻灯片 18</vt:lpstr>
    </vt:vector>
  </TitlesOfParts>
  <Company>no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恒基用户</dc:creator>
  <cp:lastModifiedBy>think</cp:lastModifiedBy>
  <cp:revision>288</cp:revision>
  <dcterms:created xsi:type="dcterms:W3CDTF">2002-02-05T15:49:25Z</dcterms:created>
  <dcterms:modified xsi:type="dcterms:W3CDTF">2015-03-12T13:54:07Z</dcterms:modified>
</cp:coreProperties>
</file>