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66" r:id="rId13"/>
    <p:sldId id="267" r:id="rId14"/>
    <p:sldId id="270" r:id="rId15"/>
    <p:sldId id="271" r:id="rId1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66"/>
    <a:srgbClr val="CCFF66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15" autoAdjust="0"/>
    <p:restoredTop sz="83193" autoAdjust="0"/>
  </p:normalViewPr>
  <p:slideViewPr>
    <p:cSldViewPr>
      <p:cViewPr varScale="1">
        <p:scale>
          <a:sx n="58" d="100"/>
          <a:sy n="58" d="100"/>
        </p:scale>
        <p:origin x="-148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86D4F44-FF49-4D8C-8D47-A8C115741AE7}" type="datetimeFigureOut">
              <a:rPr lang="zh-CN" altLang="en-US"/>
              <a:pPr>
                <a:defRPr/>
              </a:pPr>
              <a:t>2015/9/28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4404B4E-471C-4EAB-B976-A192DD661E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404B4E-471C-4EAB-B976-A192DD661E76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30DAD-D90C-49B1-88D8-DC7AE69984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9A997-0653-47AA-95EE-F10F3A3902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06614-2F73-4F09-8CFB-85C0F7ED6E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FFE5E-BB7C-41D4-945B-ECDBD0A98C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D4E5D-BCB2-43A2-A308-9FE3B2AABF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68FB2-6DE6-4D14-AF97-133C819D70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DE2CD-D2E9-4003-A02C-F73F1BF9FA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02DB9-F813-4DEF-88BD-65B0337896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D5135-8282-4329-B594-9CD7487F17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F18E7-CAA3-46F6-9BF4-3406CCAB1B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6951D-A87B-43D8-A18A-B07BA89090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99B06-12A2-413D-B6EC-5353A21B8E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D6D889E3-B06D-4EBF-B88E-C760FFE8D2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3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内容占位符 4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spcBef>
                <a:spcPct val="50000"/>
              </a:spcBef>
              <a:buClr>
                <a:srgbClr val="FF0000"/>
              </a:buClr>
              <a:buSzPct val="90000"/>
              <a:buFontTx/>
              <a:buNone/>
              <a:defRPr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事件的相互独立性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 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SzPct val="90000"/>
              <a:buFontTx/>
              <a:buNone/>
              <a:defRPr/>
            </a:pPr>
            <a:endParaRPr lang="en-US" altLang="zh-CN" sz="2800" b="1" dirty="0" smtClean="0">
              <a:latin typeface="+mn-ea"/>
            </a:endParaRPr>
          </a:p>
          <a:p>
            <a:pPr>
              <a:buNone/>
              <a:defRPr/>
            </a:pPr>
            <a:endParaRPr lang="zh-CN" altLang="en-US" sz="2800" b="1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899592" y="2420888"/>
          <a:ext cx="7272808" cy="1744157"/>
        </p:xfrm>
        <a:graphic>
          <a:graphicData uri="http://schemas.openxmlformats.org/presentationml/2006/ole">
            <p:oleObj spid="_x0000_s62466" name="公式" r:id="rId3" imgW="2679480" imgH="672840" progId="">
              <p:embed/>
            </p:oleObj>
          </a:graphicData>
        </a:graphic>
      </p:graphicFrame>
      <p:sp>
        <p:nvSpPr>
          <p:cNvPr id="5" name="Rectangle 66"/>
          <p:cNvSpPr>
            <a:spLocks noChangeArrowheads="1"/>
          </p:cNvSpPr>
          <p:nvPr/>
        </p:nvSpPr>
        <p:spPr bwMode="auto">
          <a:xfrm>
            <a:off x="899592" y="4278040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0"/>
              </a:spcBef>
            </a:pPr>
            <a:r>
              <a:rPr kumimoji="0" lang="zh-CN" altLang="en-US" dirty="0">
                <a:solidFill>
                  <a:srgbClr val="FF0000"/>
                </a:solidFill>
                <a:ea typeface="黑体" pitchFamily="2" charset="-122"/>
              </a:rPr>
              <a:t>说明</a:t>
            </a:r>
            <a:r>
              <a:rPr kumimoji="0" lang="zh-CN" altLang="en-US" dirty="0">
                <a:solidFill>
                  <a:srgbClr val="3333FF"/>
                </a:solidFill>
                <a:ea typeface="黑体" pitchFamily="2" charset="-122"/>
              </a:rPr>
              <a:t>     </a:t>
            </a:r>
          </a:p>
        </p:txBody>
      </p:sp>
      <p:sp>
        <p:nvSpPr>
          <p:cNvPr id="10" name="矩形 9"/>
          <p:cNvSpPr/>
          <p:nvPr/>
        </p:nvSpPr>
        <p:spPr>
          <a:xfrm>
            <a:off x="827584" y="4246754"/>
            <a:ext cx="684076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</a:pPr>
            <a:r>
              <a:rPr kumimoji="0" lang="zh-CN" altLang="en-US" dirty="0" smtClean="0">
                <a:latin typeface="+mn-ea"/>
                <a:ea typeface="+mn-ea"/>
              </a:rPr>
              <a:t>      事件 </a:t>
            </a:r>
            <a:r>
              <a:rPr kumimoji="0" lang="en-US" altLang="zh-CN" i="1" dirty="0" smtClean="0">
                <a:latin typeface="+mn-lt"/>
                <a:ea typeface="+mn-ea"/>
              </a:rPr>
              <a:t>A </a:t>
            </a:r>
            <a:r>
              <a:rPr kumimoji="0" lang="zh-CN" altLang="en-US" dirty="0" smtClean="0">
                <a:latin typeface="+mn-ea"/>
                <a:ea typeface="+mn-ea"/>
              </a:rPr>
              <a:t>与 </a:t>
            </a:r>
            <a:r>
              <a:rPr kumimoji="0" lang="en-US" altLang="zh-CN" i="1" dirty="0" smtClean="0">
                <a:latin typeface="+mn-lt"/>
                <a:ea typeface="+mn-ea"/>
              </a:rPr>
              <a:t>B </a:t>
            </a:r>
            <a:r>
              <a:rPr kumimoji="0" lang="zh-CN" altLang="en-US" dirty="0" smtClean="0">
                <a:latin typeface="+mn-ea"/>
                <a:ea typeface="+mn-ea"/>
              </a:rPr>
              <a:t>相互独立</a:t>
            </a:r>
            <a:r>
              <a:rPr kumimoji="0" lang="en-US" altLang="zh-CN" dirty="0" smtClean="0">
                <a:latin typeface="+mn-ea"/>
                <a:ea typeface="+mn-ea"/>
              </a:rPr>
              <a:t>,</a:t>
            </a:r>
            <a:r>
              <a:rPr kumimoji="0" lang="zh-CN" altLang="en-US" dirty="0" smtClean="0">
                <a:latin typeface="+mn-ea"/>
                <a:ea typeface="+mn-ea"/>
              </a:rPr>
              <a:t>是指事件 </a:t>
            </a:r>
            <a:r>
              <a:rPr kumimoji="0" lang="en-US" altLang="zh-CN" i="1" dirty="0" smtClean="0">
                <a:latin typeface="+mn-lt"/>
                <a:ea typeface="+mn-ea"/>
              </a:rPr>
              <a:t>A</a:t>
            </a:r>
            <a:r>
              <a:rPr kumimoji="0" lang="en-US" altLang="zh-CN" i="1" dirty="0" smtClean="0">
                <a:latin typeface="+mn-ea"/>
                <a:ea typeface="+mn-ea"/>
              </a:rPr>
              <a:t> </a:t>
            </a:r>
            <a:r>
              <a:rPr kumimoji="0" lang="zh-CN" altLang="en-US" dirty="0" smtClean="0">
                <a:latin typeface="+mn-ea"/>
                <a:ea typeface="+mn-ea"/>
              </a:rPr>
              <a:t>的发生与事件 </a:t>
            </a:r>
            <a:r>
              <a:rPr kumimoji="0" lang="en-US" altLang="zh-CN" i="1" dirty="0" smtClean="0">
                <a:latin typeface="+mn-lt"/>
                <a:ea typeface="+mn-ea"/>
              </a:rPr>
              <a:t>B </a:t>
            </a:r>
            <a:r>
              <a:rPr kumimoji="0" lang="zh-CN" altLang="en-US" dirty="0" smtClean="0">
                <a:latin typeface="+mn-ea"/>
                <a:ea typeface="+mn-ea"/>
              </a:rPr>
              <a:t>发生的概率无关</a:t>
            </a:r>
            <a:r>
              <a:rPr kumimoji="0" lang="en-US" altLang="zh-CN" dirty="0" smtClean="0">
                <a:latin typeface="+mn-ea"/>
                <a:ea typeface="+mn-ea"/>
              </a:rPr>
              <a:t>.</a:t>
            </a:r>
            <a:endParaRPr kumimoji="0" lang="en-US" altLang="zh-CN" sz="3600" dirty="0">
              <a:latin typeface="+mn-ea"/>
              <a:ea typeface="+mn-ea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67544" y="1528763"/>
            <a:ext cx="472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ea typeface="黑体" pitchFamily="2" charset="-122"/>
              </a:rPr>
              <a:t>(</a:t>
            </a:r>
            <a:r>
              <a:rPr lang="zh-CN" altLang="en-US" dirty="0">
                <a:solidFill>
                  <a:schemeClr val="accent2"/>
                </a:solidFill>
                <a:ea typeface="黑体" pitchFamily="2" charset="-122"/>
              </a:rPr>
              <a:t>一</a:t>
            </a:r>
            <a:r>
              <a:rPr lang="en-US" altLang="zh-CN" dirty="0">
                <a:solidFill>
                  <a:schemeClr val="accent2"/>
                </a:solidFill>
                <a:ea typeface="黑体" pitchFamily="2" charset="-122"/>
              </a:rPr>
              <a:t>) </a:t>
            </a:r>
            <a:r>
              <a:rPr lang="zh-CN" altLang="en-US" dirty="0">
                <a:solidFill>
                  <a:schemeClr val="accent2"/>
                </a:solidFill>
                <a:ea typeface="黑体" pitchFamily="2" charset="-122"/>
              </a:rPr>
              <a:t>两个事件的独立性</a:t>
            </a:r>
          </a:p>
        </p:txBody>
      </p:sp>
      <p:sp>
        <p:nvSpPr>
          <p:cNvPr id="7" name="矩形 6"/>
          <p:cNvSpPr/>
          <p:nvPr/>
        </p:nvSpPr>
        <p:spPr>
          <a:xfrm>
            <a:off x="4564814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1-4</a:t>
            </a:r>
            <a:r>
              <a:rPr lang="zh-CN" altLang="en-US" dirty="0" smtClean="0">
                <a:solidFill>
                  <a:srgbClr val="FF0000"/>
                </a:solidFill>
              </a:rPr>
              <a:t>独立性与伯努利概型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" name="图片 2" descr="2015-03-13_084035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321" y="476672"/>
            <a:ext cx="8702159" cy="25922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564814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1-4</a:t>
            </a:r>
            <a:r>
              <a:rPr lang="zh-CN" altLang="en-US" dirty="0" smtClean="0">
                <a:solidFill>
                  <a:srgbClr val="FF0000"/>
                </a:solidFill>
              </a:rPr>
              <a:t>独立性与伯努利概型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 descr="2015-03-13_084732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528" y="2996952"/>
            <a:ext cx="8292199" cy="1584176"/>
          </a:xfrm>
          <a:prstGeom prst="rect">
            <a:avLst/>
          </a:prstGeom>
        </p:spPr>
      </p:pic>
      <p:pic>
        <p:nvPicPr>
          <p:cNvPr id="7" name="图片 6" descr="2015-03-13_084744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51720" y="4653136"/>
            <a:ext cx="4848225" cy="1800225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zh-CN" altLang="en-US" sz="28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小概率事件</a:t>
            </a:r>
            <a:r>
              <a:rPr lang="en-US" altLang="zh-CN" sz="28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800" b="1" dirty="0" smtClean="0">
                <a:latin typeface="+mn-ea"/>
              </a:rPr>
              <a:t>设随机试验</a:t>
            </a:r>
            <a:r>
              <a:rPr lang="en-US" altLang="zh-CN" sz="2800" b="1" i="1" dirty="0" smtClean="0"/>
              <a:t>E</a:t>
            </a:r>
            <a:r>
              <a:rPr lang="zh-CN" altLang="en-US" sz="2800" b="1" dirty="0" smtClean="0">
                <a:latin typeface="+mn-ea"/>
              </a:rPr>
              <a:t>中某一事件</a:t>
            </a:r>
            <a:r>
              <a:rPr lang="en-US" altLang="zh-CN" sz="2800" b="1" i="1" dirty="0" smtClean="0"/>
              <a:t>A</a:t>
            </a:r>
            <a:r>
              <a:rPr lang="zh-CN" altLang="en-US" sz="2800" b="1" dirty="0" smtClean="0"/>
              <a:t>出现</a:t>
            </a:r>
            <a:endParaRPr lang="en-US" altLang="zh-CN" sz="2800" b="1" dirty="0" smtClean="0"/>
          </a:p>
          <a:p>
            <a:pPr>
              <a:buNone/>
            </a:pPr>
            <a:r>
              <a:rPr lang="zh-CN" altLang="en-US" sz="2800" b="1" dirty="0" smtClean="0"/>
              <a:t>的概率为</a:t>
            </a:r>
            <a:r>
              <a:rPr lang="en-US" altLang="zh-CN" sz="2800" b="1" dirty="0" smtClean="0">
                <a:sym typeface="Symbol"/>
              </a:rPr>
              <a:t> &gt;0. </a:t>
            </a:r>
            <a:r>
              <a:rPr lang="zh-CN" altLang="en-US" sz="2800" b="1" dirty="0" smtClean="0">
                <a:sym typeface="Symbol"/>
              </a:rPr>
              <a:t>试证不断独立地重复做试验</a:t>
            </a:r>
            <a:r>
              <a:rPr lang="en-US" altLang="zh-CN" sz="2800" b="1" i="1" dirty="0" smtClean="0"/>
              <a:t>E</a:t>
            </a:r>
            <a:r>
              <a:rPr lang="en-US" altLang="zh-CN" sz="2800" b="1" dirty="0" smtClean="0">
                <a:sym typeface="Symbol"/>
              </a:rPr>
              <a:t>, A</a:t>
            </a:r>
            <a:r>
              <a:rPr lang="zh-CN" altLang="en-US" sz="2800" b="1" dirty="0" smtClean="0">
                <a:sym typeface="Symbol"/>
              </a:rPr>
              <a:t>迟</a:t>
            </a:r>
            <a:endParaRPr lang="en-US" altLang="zh-CN" sz="2800" b="1" dirty="0" smtClean="0">
              <a:sym typeface="Symbol"/>
            </a:endParaRPr>
          </a:p>
          <a:p>
            <a:pPr>
              <a:buNone/>
            </a:pPr>
            <a:r>
              <a:rPr lang="zh-CN" altLang="en-US" sz="2800" b="1" dirty="0" smtClean="0">
                <a:sym typeface="Symbol"/>
              </a:rPr>
              <a:t>早会出现的概率为</a:t>
            </a:r>
            <a:r>
              <a:rPr lang="en-US" altLang="zh-CN" sz="2800" b="1" dirty="0" smtClean="0">
                <a:sym typeface="Symbol"/>
              </a:rPr>
              <a:t>1, </a:t>
            </a:r>
            <a:r>
              <a:rPr lang="zh-CN" altLang="en-US" sz="2800" b="1" dirty="0" smtClean="0">
                <a:sym typeface="Symbol"/>
              </a:rPr>
              <a:t>不论如何小</a:t>
            </a:r>
            <a:r>
              <a:rPr lang="en-US" altLang="zh-CN" sz="2800" b="1" dirty="0" smtClean="0">
                <a:sym typeface="Symbol"/>
              </a:rPr>
              <a:t>.</a:t>
            </a:r>
          </a:p>
          <a:p>
            <a:pPr>
              <a:buNone/>
            </a:pPr>
            <a:endParaRPr lang="zh-CN" altLang="en-US" sz="2800" dirty="0">
              <a:solidFill>
                <a:schemeClr val="accent2"/>
              </a:solidFill>
              <a:ea typeface="黑体" pitchFamily="49" charset="-122"/>
            </a:endParaRPr>
          </a:p>
        </p:txBody>
      </p:sp>
      <p:graphicFrame>
        <p:nvGraphicFramePr>
          <p:cNvPr id="89090" name="Object 2"/>
          <p:cNvGraphicFramePr>
            <a:graphicFrameLocks noChangeAspect="1"/>
          </p:cNvGraphicFramePr>
          <p:nvPr/>
        </p:nvGraphicFramePr>
        <p:xfrm>
          <a:off x="755577" y="2420889"/>
          <a:ext cx="6768751" cy="505550"/>
        </p:xfrm>
        <a:graphic>
          <a:graphicData uri="http://schemas.openxmlformats.org/presentationml/2006/ole">
            <p:oleObj spid="_x0000_s89090" name="Equation" r:id="rId3" imgW="3060360" imgH="228600" progId="Equation.DSMT4">
              <p:embed/>
            </p:oleObj>
          </a:graphicData>
        </a:graphic>
      </p:graphicFrame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827584" y="3140968"/>
          <a:ext cx="6984776" cy="1110550"/>
        </p:xfrm>
        <a:graphic>
          <a:graphicData uri="http://schemas.openxmlformats.org/presentationml/2006/ole">
            <p:oleObj spid="_x0000_s89091" name="Equation" r:id="rId4" imgW="3035160" imgH="482400" progId="Equation.DSMT4">
              <p:embed/>
            </p:oleObj>
          </a:graphicData>
        </a:graphic>
      </p:graphicFrame>
      <p:graphicFrame>
        <p:nvGraphicFramePr>
          <p:cNvPr id="89092" name="Object 4"/>
          <p:cNvGraphicFramePr>
            <a:graphicFrameLocks noChangeAspect="1"/>
          </p:cNvGraphicFramePr>
          <p:nvPr/>
        </p:nvGraphicFramePr>
        <p:xfrm>
          <a:off x="827583" y="4509120"/>
          <a:ext cx="6624737" cy="1108987"/>
        </p:xfrm>
        <a:graphic>
          <a:graphicData uri="http://schemas.openxmlformats.org/presentationml/2006/ole">
            <p:oleObj spid="_x0000_s89092" name="Equation" r:id="rId5" imgW="2882880" imgH="482400" progId="Equation.DSMT4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4564814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1-4</a:t>
            </a:r>
            <a:r>
              <a:rPr lang="zh-CN" altLang="en-US" dirty="0" smtClean="0">
                <a:solidFill>
                  <a:srgbClr val="FF0000"/>
                </a:solidFill>
              </a:rPr>
              <a:t>独立性与伯努利概型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伯努利概型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 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0" name="Text Box 16"/>
          <p:cNvSpPr txBox="1">
            <a:spLocks noChangeArrowheads="1"/>
          </p:cNvSpPr>
          <p:nvPr/>
        </p:nvSpPr>
        <p:spPr bwMode="auto">
          <a:xfrm>
            <a:off x="685800" y="4267200"/>
            <a:ext cx="7467600" cy="1203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则称这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n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次重复试验为</a:t>
            </a:r>
            <a:r>
              <a:rPr lang="en-US" altLang="zh-CN" i="1" dirty="0" smtClean="0">
                <a:solidFill>
                  <a:schemeClr val="accent2"/>
                </a:solidFill>
                <a:ea typeface="宋体" charset="-122"/>
              </a:rPr>
              <a:t>n</a:t>
            </a:r>
            <a:r>
              <a:rPr lang="zh-CN" altLang="en-US" dirty="0" smtClean="0">
                <a:solidFill>
                  <a:schemeClr val="accent2"/>
                </a:solidFill>
                <a:ea typeface="宋体" charset="-122"/>
              </a:rPr>
              <a:t>重伯努利试验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，简称为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伯努利概型</a:t>
            </a:r>
            <a:r>
              <a:rPr lang="en-US" altLang="zh-CN" dirty="0" smtClean="0">
                <a:solidFill>
                  <a:srgbClr val="FF0000"/>
                </a:solidFill>
                <a:ea typeface="黑体" pitchFamily="2" charset="-122"/>
              </a:rPr>
              <a:t>.</a:t>
            </a:r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1295400" y="1447800"/>
            <a:ext cx="53340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若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n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次重复试验具有下列</a:t>
            </a:r>
            <a:r>
              <a:rPr lang="zh-CN" altLang="en-US" dirty="0" smtClean="0">
                <a:ea typeface="黑体" pitchFamily="2" charset="-122"/>
              </a:rPr>
              <a:t>特点：</a:t>
            </a: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1066800" y="2016125"/>
            <a:ext cx="6529536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(1)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每次试验的可能结果只有两个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A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或</a:t>
            </a:r>
          </a:p>
        </p:txBody>
      </p:sp>
      <p:graphicFrame>
        <p:nvGraphicFramePr>
          <p:cNvPr id="43" name="Object 13"/>
          <p:cNvGraphicFramePr>
            <a:graphicFrameLocks noChangeAspect="1"/>
          </p:cNvGraphicFramePr>
          <p:nvPr/>
        </p:nvGraphicFramePr>
        <p:xfrm>
          <a:off x="1691680" y="2564904"/>
          <a:ext cx="4114800" cy="536575"/>
        </p:xfrm>
        <a:graphic>
          <a:graphicData uri="http://schemas.openxmlformats.org/presentationml/2006/ole">
            <p:oleObj spid="_x0000_s70658" name="Equation" r:id="rId4" imgW="1562040" imgH="215640" progId="">
              <p:embed/>
            </p:oleObj>
          </a:graphicData>
        </a:graphic>
      </p:graphicFrame>
      <p:sp>
        <p:nvSpPr>
          <p:cNvPr id="44" name="Text Box 14"/>
          <p:cNvSpPr txBox="1">
            <a:spLocks noChangeArrowheads="1"/>
          </p:cNvSpPr>
          <p:nvPr/>
        </p:nvSpPr>
        <p:spPr bwMode="auto">
          <a:xfrm>
            <a:off x="1104900" y="3706813"/>
            <a:ext cx="51816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(2)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各次试验的结果相互独立，</a:t>
            </a:r>
          </a:p>
        </p:txBody>
      </p:sp>
      <p:sp>
        <p:nvSpPr>
          <p:cNvPr id="45" name="Text Box 15"/>
          <p:cNvSpPr txBox="1">
            <a:spLocks noChangeArrowheads="1"/>
          </p:cNvSpPr>
          <p:nvPr/>
        </p:nvSpPr>
        <p:spPr bwMode="auto">
          <a:xfrm>
            <a:off x="1524000" y="3082925"/>
            <a:ext cx="6324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mtClean="0">
                <a:solidFill>
                  <a:srgbClr val="000000"/>
                </a:solidFill>
                <a:ea typeface="宋体" charset="-122"/>
              </a:rPr>
              <a:t>( </a:t>
            </a:r>
            <a:r>
              <a:rPr lang="zh-CN" altLang="en-US" smtClean="0">
                <a:solidFill>
                  <a:srgbClr val="000000"/>
                </a:solidFill>
                <a:ea typeface="宋体" charset="-122"/>
              </a:rPr>
              <a:t>在各次试验中</a:t>
            </a:r>
            <a:r>
              <a:rPr lang="en-US" altLang="zh-CN" i="1" smtClean="0">
                <a:solidFill>
                  <a:srgbClr val="000000"/>
                </a:solidFill>
                <a:ea typeface="宋体" charset="-122"/>
              </a:rPr>
              <a:t>p</a:t>
            </a:r>
            <a:r>
              <a:rPr lang="zh-CN" altLang="en-US" smtClean="0">
                <a:solidFill>
                  <a:srgbClr val="000000"/>
                </a:solidFill>
                <a:ea typeface="宋体" charset="-122"/>
              </a:rPr>
              <a:t>是常数，保持不变）</a:t>
            </a:r>
          </a:p>
        </p:txBody>
      </p:sp>
      <p:sp>
        <p:nvSpPr>
          <p:cNvPr id="9" name="矩形 8"/>
          <p:cNvSpPr/>
          <p:nvPr/>
        </p:nvSpPr>
        <p:spPr>
          <a:xfrm>
            <a:off x="4564814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1-4</a:t>
            </a:r>
            <a:r>
              <a:rPr lang="zh-CN" altLang="en-US" dirty="0" smtClean="0">
                <a:solidFill>
                  <a:srgbClr val="FF0000"/>
                </a:solidFill>
              </a:rPr>
              <a:t>独立性与伯努利概型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61804" name="Object 12"/>
          <p:cNvGraphicFramePr>
            <a:graphicFrameLocks noChangeAspect="1"/>
          </p:cNvGraphicFramePr>
          <p:nvPr/>
        </p:nvGraphicFramePr>
        <p:xfrm>
          <a:off x="6948488" y="2016125"/>
          <a:ext cx="561975" cy="528638"/>
        </p:xfrm>
        <a:graphic>
          <a:graphicData uri="http://schemas.openxmlformats.org/presentationml/2006/ole">
            <p:oleObj spid="_x0000_s70659" name="Equation" r:id="rId5" imgW="203040" imgH="203040" progId="">
              <p:embed/>
            </p:oleObj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utoUpdateAnimBg="0"/>
      <p:bldP spid="41" grpId="0" autoUpdateAnimBg="0"/>
      <p:bldP spid="42" grpId="0" autoUpdateAnimBg="0"/>
      <p:bldP spid="44" grpId="0" autoUpdateAnimBg="0"/>
      <p:bldP spid="4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14374" y="1268760"/>
            <a:ext cx="5441802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>
              <a:spcBef>
                <a:spcPct val="50000"/>
              </a:spcBef>
            </a:pPr>
            <a:r>
              <a:rPr lang="zh-CN" altLang="en-US" dirty="0" smtClean="0">
                <a:solidFill>
                  <a:srgbClr val="3333CC"/>
                </a:solidFill>
                <a:ea typeface="黑体" pitchFamily="2" charset="-122"/>
              </a:rPr>
              <a:t>定理</a:t>
            </a:r>
            <a:r>
              <a:rPr lang="en-US" altLang="zh-CN" dirty="0" smtClean="0">
                <a:solidFill>
                  <a:srgbClr val="3333CC"/>
                </a:solidFill>
                <a:ea typeface="黑体" pitchFamily="2" charset="-122"/>
              </a:rPr>
              <a:t>(</a:t>
            </a:r>
            <a:r>
              <a:rPr kumimoji="0" lang="zh-CN" altLang="en-US" kern="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二项概率公式</a:t>
            </a:r>
            <a:r>
              <a:rPr lang="en-US" altLang="zh-CN" dirty="0" smtClean="0">
                <a:solidFill>
                  <a:srgbClr val="3333CC"/>
                </a:solidFill>
                <a:ea typeface="黑体" pitchFamily="2" charset="-122"/>
              </a:rPr>
              <a:t>)</a:t>
            </a:r>
            <a:endParaRPr lang="zh-CN" altLang="en-US" dirty="0" smtClean="0">
              <a:solidFill>
                <a:srgbClr val="3333CC"/>
              </a:solidFill>
              <a:ea typeface="黑体" pitchFamily="2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187624" y="2030090"/>
            <a:ext cx="7056784" cy="17589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如果在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n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重伯努利试验中，事件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出现的概率为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p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 (0&lt;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p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&lt;1),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则在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n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次试验中，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恰好出现 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k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次的概率为：</a:t>
            </a:r>
            <a:endParaRPr lang="zh-CN" altLang="en-US" i="1" dirty="0" smtClean="0">
              <a:solidFill>
                <a:srgbClr val="000000"/>
              </a:solidFill>
              <a:ea typeface="宋体" charset="-122"/>
            </a:endParaRP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889000" y="3924300"/>
          <a:ext cx="4014788" cy="600075"/>
        </p:xfrm>
        <a:graphic>
          <a:graphicData uri="http://schemas.openxmlformats.org/presentationml/2006/ole">
            <p:oleObj spid="_x0000_s71682" name="公式" r:id="rId3" imgW="1523880" imgH="241200" progId="">
              <p:embed/>
            </p:oleObj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5114925" y="4005263"/>
          <a:ext cx="2809875" cy="504825"/>
        </p:xfrm>
        <a:graphic>
          <a:graphicData uri="http://schemas.openxmlformats.org/presentationml/2006/ole">
            <p:oleObj spid="_x0000_s71683" name="公式" r:id="rId4" imgW="1066680" imgH="203040" progId="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4564814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1-4</a:t>
            </a:r>
            <a:r>
              <a:rPr lang="zh-CN" altLang="en-US" dirty="0" smtClean="0">
                <a:solidFill>
                  <a:srgbClr val="FF0000"/>
                </a:solidFill>
              </a:rPr>
              <a:t>独立性与伯努利概型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证明</a:t>
            </a: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90114" name="Object 2"/>
          <p:cNvGraphicFramePr>
            <a:graphicFrameLocks noChangeAspect="1"/>
          </p:cNvGraphicFramePr>
          <p:nvPr/>
        </p:nvGraphicFramePr>
        <p:xfrm>
          <a:off x="755576" y="1268760"/>
          <a:ext cx="7560840" cy="1680187"/>
        </p:xfrm>
        <a:graphic>
          <a:graphicData uri="http://schemas.openxmlformats.org/presentationml/2006/ole">
            <p:oleObj spid="_x0000_s90114" name="Equation" r:id="rId3" imgW="3200400" imgH="711000" progId="Equation.DSMT4">
              <p:embed/>
            </p:oleObj>
          </a:graphicData>
        </a:graphic>
      </p:graphicFrame>
      <p:graphicFrame>
        <p:nvGraphicFramePr>
          <p:cNvPr id="90115" name="Object 3"/>
          <p:cNvGraphicFramePr>
            <a:graphicFrameLocks noChangeAspect="1"/>
          </p:cNvGraphicFramePr>
          <p:nvPr/>
        </p:nvGraphicFramePr>
        <p:xfrm>
          <a:off x="827584" y="3140968"/>
          <a:ext cx="6912768" cy="1567267"/>
        </p:xfrm>
        <a:graphic>
          <a:graphicData uri="http://schemas.openxmlformats.org/presentationml/2006/ole">
            <p:oleObj spid="_x0000_s90115" name="Equation" r:id="rId4" imgW="3136680" imgH="711000" progId="Equation.DSMT4">
              <p:embed/>
            </p:oleObj>
          </a:graphicData>
        </a:graphic>
      </p:graphicFrame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899592" y="4869160"/>
          <a:ext cx="7448829" cy="1512168"/>
        </p:xfrm>
        <a:graphic>
          <a:graphicData uri="http://schemas.openxmlformats.org/presentationml/2006/ole">
            <p:oleObj spid="_x0000_s90116" name="Equation" r:id="rId5" imgW="3377880" imgH="685800" progId="Equation.DSMT4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4564814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1-4</a:t>
            </a:r>
            <a:r>
              <a:rPr lang="zh-CN" altLang="en-US" dirty="0" smtClean="0">
                <a:solidFill>
                  <a:srgbClr val="FF0000"/>
                </a:solidFill>
              </a:rPr>
              <a:t>独立性与伯努利概型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64814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1-4</a:t>
            </a:r>
            <a:r>
              <a:rPr lang="zh-CN" altLang="en-US" dirty="0" smtClean="0">
                <a:solidFill>
                  <a:srgbClr val="FF0000"/>
                </a:solidFill>
              </a:rPr>
              <a:t>独立性与伯努利概型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2015-03-13_114252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528" y="404664"/>
            <a:ext cx="8496944" cy="1800200"/>
          </a:xfrm>
          <a:prstGeom prst="rect">
            <a:avLst/>
          </a:prstGeom>
        </p:spPr>
      </p:pic>
      <p:pic>
        <p:nvPicPr>
          <p:cNvPr id="5" name="图片 4" descr="2015-03-13_114617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5536" y="2348880"/>
            <a:ext cx="8280920" cy="1951145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971600" y="1196752"/>
          <a:ext cx="6696744" cy="1030627"/>
        </p:xfrm>
        <a:graphic>
          <a:graphicData uri="http://schemas.openxmlformats.org/presentationml/2006/ole">
            <p:oleObj spid="_x0000_s63490" name="Equation" r:id="rId3" imgW="2806560" imgH="431640" progId="Equation.DSMT4">
              <p:embed/>
            </p:oleObj>
          </a:graphicData>
        </a:graphic>
      </p:graphicFrame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889377" y="2636912"/>
            <a:ext cx="2890535" cy="52322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just" eaLnBrk="0" hangingPunct="0">
              <a:spcBef>
                <a:spcPct val="0"/>
              </a:spcBef>
            </a:pPr>
            <a:r>
              <a:rPr kumimoji="0" lang="zh-CN" altLang="en-US" dirty="0">
                <a:latin typeface="+mn-ea"/>
                <a:ea typeface="+mn-ea"/>
              </a:rPr>
              <a:t>两事件相互</a:t>
            </a:r>
            <a:r>
              <a:rPr kumimoji="0" lang="zh-CN" altLang="en-US" dirty="0" smtClean="0">
                <a:latin typeface="+mn-ea"/>
                <a:ea typeface="+mn-ea"/>
              </a:rPr>
              <a:t>独立 </a:t>
            </a:r>
            <a:endParaRPr kumimoji="0" lang="zh-CN" altLang="en-US" dirty="0">
              <a:latin typeface="+mn-ea"/>
              <a:ea typeface="+mn-ea"/>
            </a:endParaRPr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4211960" y="2708920"/>
          <a:ext cx="2984500" cy="393700"/>
        </p:xfrm>
        <a:graphic>
          <a:graphicData uri="http://schemas.openxmlformats.org/presentationml/2006/ole">
            <p:oleObj spid="_x0000_s63491" name="Equation" r:id="rId4" imgW="2984400" imgH="393480" progId="">
              <p:embed/>
            </p:oleObj>
          </a:graphicData>
        </a:graphic>
      </p:graphicFrame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899592" y="3356992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just" eaLnBrk="0" hangingPunct="0">
              <a:spcBef>
                <a:spcPct val="0"/>
              </a:spcBef>
            </a:pPr>
            <a:r>
              <a:rPr kumimoji="0" lang="zh-CN" altLang="en-US" dirty="0">
                <a:latin typeface="+mn-ea"/>
                <a:ea typeface="+mn-ea"/>
              </a:rPr>
              <a:t>两事件互斥</a:t>
            </a:r>
          </a:p>
        </p:txBody>
      </p:sp>
      <p:graphicFrame>
        <p:nvGraphicFramePr>
          <p:cNvPr id="7" name="Object 14"/>
          <p:cNvGraphicFramePr>
            <a:graphicFrameLocks noChangeAspect="1"/>
          </p:cNvGraphicFramePr>
          <p:nvPr/>
        </p:nvGraphicFramePr>
        <p:xfrm>
          <a:off x="3330575" y="3501008"/>
          <a:ext cx="4067175" cy="989012"/>
        </p:xfrm>
        <a:graphic>
          <a:graphicData uri="http://schemas.openxmlformats.org/presentationml/2006/ole">
            <p:oleObj spid="_x0000_s63492" name="公式" r:id="rId5" imgW="1777680" imgH="431640" progId="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4564814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1-4</a:t>
            </a:r>
            <a:r>
              <a:rPr lang="zh-CN" altLang="en-US" dirty="0" smtClean="0">
                <a:solidFill>
                  <a:srgbClr val="FF0000"/>
                </a:solidFill>
              </a:rPr>
              <a:t>独立性与伯努利概型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1043608" y="4797152"/>
          <a:ext cx="7375677" cy="1080120"/>
        </p:xfrm>
        <a:graphic>
          <a:graphicData uri="http://schemas.openxmlformats.org/presentationml/2006/ole">
            <p:oleObj spid="_x0000_s63493" name="Equation" r:id="rId6" imgW="3035160" imgH="444240" progId="Equation.DSMT4">
              <p:embed/>
            </p:oleObj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6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332656"/>
            <a:ext cx="6048672" cy="1143000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与事件独立性有关的性质</a:t>
            </a:r>
            <a:endParaRPr lang="en-US" altLang="zh-CN" sz="32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585788" y="1300163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黑体" pitchFamily="2" charset="-122"/>
              </a:rPr>
              <a:t>(1) </a:t>
            </a:r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1195388" y="1194079"/>
            <a:ext cx="6477000" cy="1298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 smtClean="0">
                <a:latin typeface="+mn-ea"/>
                <a:ea typeface="+mn-ea"/>
              </a:rPr>
              <a:t> 必然事件</a:t>
            </a:r>
            <a:r>
              <a:rPr lang="zh-CN" altLang="en-US" dirty="0">
                <a:sym typeface="Symbol" pitchFamily="18" charset="2"/>
              </a:rPr>
              <a:t> </a:t>
            </a:r>
            <a:r>
              <a:rPr lang="zh-CN" altLang="en-US" dirty="0">
                <a:latin typeface="+mn-ea"/>
                <a:ea typeface="+mn-ea"/>
                <a:sym typeface="Symbol" pitchFamily="18" charset="2"/>
              </a:rPr>
              <a:t>及不可能事件</a:t>
            </a:r>
            <a:r>
              <a:rPr lang="zh-CN" altLang="en-US" dirty="0">
                <a:sym typeface="Symbol" pitchFamily="18" charset="2"/>
              </a:rPr>
              <a:t></a:t>
            </a:r>
            <a:r>
              <a:rPr lang="zh-CN" altLang="en-US" dirty="0">
                <a:latin typeface="+mn-ea"/>
                <a:ea typeface="+mn-ea"/>
                <a:sym typeface="Symbol" pitchFamily="18" charset="2"/>
              </a:rPr>
              <a:t>与任何事件</a:t>
            </a:r>
            <a:r>
              <a:rPr lang="en-US" altLang="zh-CN" i="1" dirty="0">
                <a:sym typeface="Symbol" pitchFamily="18" charset="2"/>
              </a:rPr>
              <a:t>A</a:t>
            </a:r>
            <a:r>
              <a:rPr lang="zh-CN" altLang="en-US" dirty="0">
                <a:latin typeface="+mn-ea"/>
                <a:ea typeface="+mn-ea"/>
                <a:sym typeface="Symbol" pitchFamily="18" charset="2"/>
              </a:rPr>
              <a:t>相互独立</a:t>
            </a:r>
            <a:r>
              <a:rPr lang="en-US" altLang="zh-CN" dirty="0">
                <a:sym typeface="Symbol" pitchFamily="18" charset="2"/>
              </a:rPr>
              <a:t>.</a:t>
            </a:r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609600" y="25146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6600"/>
                </a:solidFill>
                <a:ea typeface="黑体" pitchFamily="2" charset="-122"/>
              </a:rPr>
              <a:t>证</a:t>
            </a:r>
          </a:p>
        </p:txBody>
      </p:sp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1295400" y="2514600"/>
            <a:ext cx="373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ym typeface="Symbol" pitchFamily="18" charset="2"/>
              </a:rPr>
              <a:t>∵   </a:t>
            </a:r>
            <a:r>
              <a:rPr lang="en-US" altLang="zh-CN" i="1" dirty="0">
                <a:sym typeface="Symbol" pitchFamily="18" charset="2"/>
              </a:rPr>
              <a:t>A</a:t>
            </a:r>
            <a:r>
              <a:rPr lang="en-US" altLang="zh-CN" dirty="0">
                <a:sym typeface="Symbol" pitchFamily="18" charset="2"/>
              </a:rPr>
              <a:t>=</a:t>
            </a:r>
            <a:r>
              <a:rPr lang="en-US" altLang="zh-CN" i="1" dirty="0">
                <a:sym typeface="Symbol" pitchFamily="18" charset="2"/>
              </a:rPr>
              <a:t>A</a:t>
            </a:r>
            <a:r>
              <a:rPr lang="en-US" altLang="zh-CN" dirty="0">
                <a:sym typeface="Symbol" pitchFamily="18" charset="2"/>
              </a:rPr>
              <a:t>,  </a:t>
            </a:r>
            <a:r>
              <a:rPr lang="en-US" altLang="zh-CN" i="1" dirty="0">
                <a:sym typeface="Symbol" pitchFamily="18" charset="2"/>
              </a:rPr>
              <a:t>P</a:t>
            </a:r>
            <a:r>
              <a:rPr lang="en-US" altLang="zh-CN" dirty="0">
                <a:sym typeface="Symbol" pitchFamily="18" charset="2"/>
              </a:rPr>
              <a:t>()=1</a:t>
            </a:r>
          </a:p>
        </p:txBody>
      </p:sp>
      <p:sp>
        <p:nvSpPr>
          <p:cNvPr id="144391" name="Text Box 7"/>
          <p:cNvSpPr txBox="1">
            <a:spLocks noChangeArrowheads="1"/>
          </p:cNvSpPr>
          <p:nvPr/>
        </p:nvSpPr>
        <p:spPr bwMode="auto">
          <a:xfrm>
            <a:off x="1219200" y="3200400"/>
            <a:ext cx="624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∴ 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dirty="0">
                <a:sym typeface="Symbol" pitchFamily="18" charset="2"/>
              </a:rPr>
              <a:t></a:t>
            </a:r>
            <a:r>
              <a:rPr lang="en-US" altLang="zh-CN" i="1" dirty="0">
                <a:sym typeface="Symbol" pitchFamily="18" charset="2"/>
              </a:rPr>
              <a:t>A</a:t>
            </a:r>
            <a:r>
              <a:rPr lang="en-US" altLang="zh-CN" dirty="0">
                <a:sym typeface="Symbol" pitchFamily="18" charset="2"/>
              </a:rPr>
              <a:t>) = </a:t>
            </a:r>
            <a:r>
              <a:rPr lang="en-US" altLang="zh-CN" i="1" dirty="0">
                <a:sym typeface="Symbol" pitchFamily="18" charset="2"/>
              </a:rPr>
              <a:t>P</a:t>
            </a:r>
            <a:r>
              <a:rPr lang="en-US" altLang="zh-CN" dirty="0">
                <a:sym typeface="Symbol" pitchFamily="18" charset="2"/>
              </a:rPr>
              <a:t>(</a:t>
            </a:r>
            <a:r>
              <a:rPr lang="en-US" altLang="zh-CN" i="1" dirty="0">
                <a:sym typeface="Symbol" pitchFamily="18" charset="2"/>
              </a:rPr>
              <a:t>A</a:t>
            </a:r>
            <a:r>
              <a:rPr lang="en-US" altLang="zh-CN" dirty="0">
                <a:sym typeface="Symbol" pitchFamily="18" charset="2"/>
              </a:rPr>
              <a:t>)=</a:t>
            </a:r>
            <a:r>
              <a:rPr lang="en-US" altLang="zh-CN" dirty="0" smtClean="0">
                <a:sym typeface="Symbol" pitchFamily="18" charset="2"/>
              </a:rPr>
              <a:t>1</a:t>
            </a:r>
            <a:r>
              <a:rPr lang="en-US" altLang="zh-CN" sz="2000" dirty="0" smtClean="0">
                <a:sym typeface="Symbol" pitchFamily="18" charset="2"/>
              </a:rPr>
              <a:t>• </a:t>
            </a:r>
            <a:r>
              <a:rPr lang="en-US" altLang="zh-CN" i="1" dirty="0" smtClean="0">
                <a:sym typeface="Symbol" pitchFamily="18" charset="2"/>
              </a:rPr>
              <a:t>P</a:t>
            </a:r>
            <a:r>
              <a:rPr lang="en-US" altLang="zh-CN" dirty="0" smtClean="0">
                <a:sym typeface="Symbol" pitchFamily="18" charset="2"/>
              </a:rPr>
              <a:t>(</a:t>
            </a:r>
            <a:r>
              <a:rPr lang="en-US" altLang="zh-CN" i="1" dirty="0" smtClean="0">
                <a:sym typeface="Symbol" pitchFamily="18" charset="2"/>
              </a:rPr>
              <a:t>A</a:t>
            </a:r>
            <a:r>
              <a:rPr lang="en-US" altLang="zh-CN" dirty="0">
                <a:sym typeface="Symbol" pitchFamily="18" charset="2"/>
              </a:rPr>
              <a:t>)= </a:t>
            </a:r>
            <a:r>
              <a:rPr lang="en-US" altLang="zh-CN" i="1" dirty="0">
                <a:sym typeface="Symbol" pitchFamily="18" charset="2"/>
              </a:rPr>
              <a:t>P</a:t>
            </a:r>
            <a:r>
              <a:rPr lang="en-US" altLang="zh-CN" dirty="0">
                <a:sym typeface="Symbol" pitchFamily="18" charset="2"/>
              </a:rPr>
              <a:t>() </a:t>
            </a:r>
            <a:r>
              <a:rPr lang="en-US" altLang="zh-CN" i="1" dirty="0">
                <a:sym typeface="Symbol" pitchFamily="18" charset="2"/>
              </a:rPr>
              <a:t>P</a:t>
            </a:r>
            <a:r>
              <a:rPr lang="en-US" altLang="zh-CN" dirty="0">
                <a:sym typeface="Symbol" pitchFamily="18" charset="2"/>
              </a:rPr>
              <a:t>(</a:t>
            </a:r>
            <a:r>
              <a:rPr lang="en-US" altLang="zh-CN" i="1" dirty="0">
                <a:sym typeface="Symbol" pitchFamily="18" charset="2"/>
              </a:rPr>
              <a:t>A</a:t>
            </a:r>
            <a:r>
              <a:rPr lang="en-US" altLang="zh-CN" dirty="0">
                <a:sym typeface="Symbol" pitchFamily="18" charset="2"/>
              </a:rPr>
              <a:t>)</a:t>
            </a:r>
          </a:p>
        </p:txBody>
      </p:sp>
      <p:sp>
        <p:nvSpPr>
          <p:cNvPr id="144392" name="Text Box 8"/>
          <p:cNvSpPr txBox="1">
            <a:spLocks noChangeArrowheads="1"/>
          </p:cNvSpPr>
          <p:nvPr/>
        </p:nvSpPr>
        <p:spPr bwMode="auto">
          <a:xfrm>
            <a:off x="1295400" y="38100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+mn-ea"/>
                <a:ea typeface="+mn-ea"/>
              </a:rPr>
              <a:t>即</a:t>
            </a:r>
            <a:r>
              <a:rPr lang="zh-CN" altLang="en-US" dirty="0"/>
              <a:t> </a:t>
            </a:r>
            <a:r>
              <a:rPr lang="zh-CN" altLang="en-US" dirty="0">
                <a:sym typeface="Symbol" pitchFamily="18" charset="2"/>
              </a:rPr>
              <a:t></a:t>
            </a:r>
            <a:r>
              <a:rPr lang="zh-CN" altLang="en-US" dirty="0">
                <a:latin typeface="+mn-ea"/>
                <a:ea typeface="+mn-ea"/>
                <a:sym typeface="Symbol" pitchFamily="18" charset="2"/>
              </a:rPr>
              <a:t>与</a:t>
            </a:r>
            <a:r>
              <a:rPr lang="en-US" altLang="zh-CN" i="1" dirty="0">
                <a:sym typeface="Symbol" pitchFamily="18" charset="2"/>
              </a:rPr>
              <a:t>A</a:t>
            </a:r>
            <a:r>
              <a:rPr lang="zh-CN" altLang="en-US" dirty="0">
                <a:latin typeface="+mn-ea"/>
                <a:ea typeface="+mn-ea"/>
                <a:sym typeface="Symbol" pitchFamily="18" charset="2"/>
              </a:rPr>
              <a:t>独立</a:t>
            </a:r>
            <a:r>
              <a:rPr lang="en-US" altLang="zh-CN" dirty="0">
                <a:sym typeface="Symbol" pitchFamily="18" charset="2"/>
              </a:rPr>
              <a:t>.</a:t>
            </a:r>
          </a:p>
        </p:txBody>
      </p:sp>
      <p:sp>
        <p:nvSpPr>
          <p:cNvPr id="144393" name="Text Box 9"/>
          <p:cNvSpPr txBox="1">
            <a:spLocks noChangeArrowheads="1"/>
          </p:cNvSpPr>
          <p:nvPr/>
        </p:nvSpPr>
        <p:spPr bwMode="auto">
          <a:xfrm>
            <a:off x="1295400" y="4343400"/>
            <a:ext cx="373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0" lang="en-US" altLang="zh-CN" dirty="0"/>
              <a:t>∵   </a:t>
            </a:r>
            <a:r>
              <a:rPr kumimoji="0" lang="en-US" altLang="zh-CN" dirty="0">
                <a:sym typeface="Symbol" pitchFamily="18" charset="2"/>
              </a:rPr>
              <a:t></a:t>
            </a:r>
            <a:r>
              <a:rPr kumimoji="0" lang="en-US" altLang="zh-CN" i="1" dirty="0"/>
              <a:t>A</a:t>
            </a:r>
            <a:r>
              <a:rPr kumimoji="0" lang="en-US" altLang="zh-CN" dirty="0"/>
              <a:t>=</a:t>
            </a:r>
            <a:r>
              <a:rPr kumimoji="0" lang="en-US" altLang="zh-CN" dirty="0">
                <a:sym typeface="Symbol" pitchFamily="18" charset="2"/>
              </a:rPr>
              <a:t></a:t>
            </a:r>
            <a:r>
              <a:rPr kumimoji="0" lang="en-US" altLang="zh-CN" dirty="0"/>
              <a:t>,  </a:t>
            </a:r>
            <a:r>
              <a:rPr kumimoji="0" lang="en-US" altLang="zh-CN" i="1" dirty="0"/>
              <a:t>P</a:t>
            </a:r>
            <a:r>
              <a:rPr kumimoji="0" lang="en-US" altLang="zh-CN" dirty="0"/>
              <a:t>(</a:t>
            </a:r>
            <a:r>
              <a:rPr kumimoji="0" lang="en-US" altLang="zh-CN" dirty="0">
                <a:sym typeface="Symbol" pitchFamily="18" charset="2"/>
              </a:rPr>
              <a:t></a:t>
            </a:r>
            <a:r>
              <a:rPr kumimoji="0" lang="en-US" altLang="zh-CN" dirty="0"/>
              <a:t>)=0</a:t>
            </a:r>
          </a:p>
        </p:txBody>
      </p:sp>
      <p:sp>
        <p:nvSpPr>
          <p:cNvPr id="144394" name="Text Box 10"/>
          <p:cNvSpPr txBox="1">
            <a:spLocks noChangeArrowheads="1"/>
          </p:cNvSpPr>
          <p:nvPr/>
        </p:nvSpPr>
        <p:spPr bwMode="auto">
          <a:xfrm>
            <a:off x="1295400" y="4953000"/>
            <a:ext cx="533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0" lang="en-US" altLang="zh-CN" dirty="0"/>
              <a:t>∴  </a:t>
            </a:r>
            <a:r>
              <a:rPr kumimoji="0" lang="en-US" altLang="zh-CN" i="1" dirty="0"/>
              <a:t>P</a:t>
            </a:r>
            <a:r>
              <a:rPr kumimoji="0" lang="en-US" altLang="zh-CN" dirty="0"/>
              <a:t>(</a:t>
            </a:r>
            <a:r>
              <a:rPr kumimoji="0" lang="en-US" altLang="zh-CN" dirty="0">
                <a:sym typeface="Symbol" pitchFamily="18" charset="2"/>
              </a:rPr>
              <a:t></a:t>
            </a:r>
            <a:r>
              <a:rPr kumimoji="0" lang="en-US" altLang="zh-CN" i="1" dirty="0"/>
              <a:t>A</a:t>
            </a:r>
            <a:r>
              <a:rPr kumimoji="0" lang="en-US" altLang="zh-CN" dirty="0"/>
              <a:t>) = </a:t>
            </a:r>
            <a:r>
              <a:rPr kumimoji="0" lang="en-US" altLang="zh-CN" i="1" dirty="0"/>
              <a:t>P</a:t>
            </a:r>
            <a:r>
              <a:rPr kumimoji="0" lang="en-US" altLang="zh-CN" dirty="0"/>
              <a:t>(</a:t>
            </a:r>
            <a:r>
              <a:rPr kumimoji="0" lang="en-US" altLang="zh-CN" dirty="0">
                <a:sym typeface="Symbol" pitchFamily="18" charset="2"/>
              </a:rPr>
              <a:t></a:t>
            </a:r>
            <a:r>
              <a:rPr kumimoji="0" lang="en-US" altLang="zh-CN" dirty="0"/>
              <a:t>)=0= </a:t>
            </a:r>
            <a:r>
              <a:rPr kumimoji="0" lang="en-US" altLang="zh-CN" i="1" dirty="0"/>
              <a:t>P</a:t>
            </a:r>
            <a:r>
              <a:rPr kumimoji="0" lang="en-US" altLang="zh-CN" dirty="0"/>
              <a:t>(</a:t>
            </a:r>
            <a:r>
              <a:rPr kumimoji="0" lang="en-US" altLang="zh-CN" dirty="0">
                <a:sym typeface="Symbol" pitchFamily="18" charset="2"/>
              </a:rPr>
              <a:t></a:t>
            </a:r>
            <a:r>
              <a:rPr kumimoji="0" lang="en-US" altLang="zh-CN" dirty="0"/>
              <a:t>) </a:t>
            </a:r>
            <a:r>
              <a:rPr kumimoji="0" lang="en-US" altLang="zh-CN" i="1" dirty="0"/>
              <a:t>P</a:t>
            </a:r>
            <a:r>
              <a:rPr kumimoji="0" lang="en-US" altLang="zh-CN" dirty="0"/>
              <a:t>(</a:t>
            </a:r>
            <a:r>
              <a:rPr kumimoji="0" lang="en-US" altLang="zh-CN" i="1" dirty="0"/>
              <a:t>A</a:t>
            </a:r>
            <a:r>
              <a:rPr kumimoji="0" lang="en-US" altLang="zh-CN" dirty="0"/>
              <a:t>)</a:t>
            </a:r>
          </a:p>
        </p:txBody>
      </p:sp>
      <p:sp>
        <p:nvSpPr>
          <p:cNvPr id="144395" name="Text Box 11"/>
          <p:cNvSpPr txBox="1">
            <a:spLocks noChangeArrowheads="1"/>
          </p:cNvSpPr>
          <p:nvPr/>
        </p:nvSpPr>
        <p:spPr bwMode="auto">
          <a:xfrm>
            <a:off x="1371600" y="55626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+mn-ea"/>
                <a:ea typeface="+mn-ea"/>
              </a:rPr>
              <a:t>即</a:t>
            </a:r>
            <a:r>
              <a:rPr lang="zh-CN" altLang="en-US" dirty="0"/>
              <a:t> </a:t>
            </a:r>
            <a:r>
              <a:rPr lang="zh-CN" altLang="en-US" dirty="0">
                <a:sym typeface="Symbol" pitchFamily="18" charset="2"/>
              </a:rPr>
              <a:t></a:t>
            </a:r>
            <a:r>
              <a:rPr lang="zh-CN" altLang="en-US" dirty="0">
                <a:latin typeface="+mn-ea"/>
                <a:ea typeface="+mn-ea"/>
                <a:sym typeface="Symbol" pitchFamily="18" charset="2"/>
              </a:rPr>
              <a:t>与</a:t>
            </a:r>
            <a:r>
              <a:rPr lang="en-US" altLang="zh-CN" i="1" dirty="0">
                <a:sym typeface="Symbol" pitchFamily="18" charset="2"/>
              </a:rPr>
              <a:t>A</a:t>
            </a:r>
            <a:r>
              <a:rPr lang="zh-CN" altLang="en-US" dirty="0">
                <a:latin typeface="+mn-ea"/>
                <a:ea typeface="+mn-ea"/>
                <a:sym typeface="Symbol" pitchFamily="18" charset="2"/>
              </a:rPr>
              <a:t>独立</a:t>
            </a:r>
            <a:r>
              <a:rPr lang="en-US" altLang="zh-CN" dirty="0">
                <a:sym typeface="Symbol" pitchFamily="18" charset="2"/>
              </a:rPr>
              <a:t>.</a:t>
            </a:r>
          </a:p>
        </p:txBody>
      </p:sp>
      <p:sp>
        <p:nvSpPr>
          <p:cNvPr id="12" name="矩形 11"/>
          <p:cNvSpPr/>
          <p:nvPr/>
        </p:nvSpPr>
        <p:spPr>
          <a:xfrm>
            <a:off x="4564814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1-4</a:t>
            </a:r>
            <a:r>
              <a:rPr lang="zh-CN" altLang="en-US" dirty="0" smtClean="0">
                <a:solidFill>
                  <a:srgbClr val="FF0000"/>
                </a:solidFill>
              </a:rPr>
              <a:t>独立性与伯努利概型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autoUpdateAnimBg="0"/>
      <p:bldP spid="144388" grpId="0" autoUpdateAnimBg="0"/>
      <p:bldP spid="144389" grpId="0" autoUpdateAnimBg="0"/>
      <p:bldP spid="144390" grpId="0" autoUpdateAnimBg="0"/>
      <p:bldP spid="144391" grpId="0" autoUpdateAnimBg="0"/>
      <p:bldP spid="144392" grpId="0" autoUpdateAnimBg="0"/>
      <p:bldP spid="144393" grpId="0" autoUpdateAnimBg="0"/>
      <p:bldP spid="144394" grpId="0" autoUpdateAnimBg="0"/>
      <p:bldP spid="14439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Text Box 2"/>
          <p:cNvSpPr txBox="1">
            <a:spLocks noChangeArrowheads="1"/>
          </p:cNvSpPr>
          <p:nvPr/>
        </p:nvSpPr>
        <p:spPr bwMode="auto">
          <a:xfrm>
            <a:off x="762000" y="762000"/>
            <a:ext cx="71943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dirty="0">
                <a:ea typeface="黑体" pitchFamily="2" charset="-122"/>
              </a:rPr>
              <a:t>(2) </a:t>
            </a:r>
            <a:r>
              <a:rPr lang="zh-CN" altLang="en-US" dirty="0">
                <a:latin typeface="+mn-ea"/>
                <a:ea typeface="+mn-ea"/>
              </a:rPr>
              <a:t>若事件</a:t>
            </a:r>
            <a:r>
              <a:rPr lang="en-US" altLang="zh-CN" i="1" dirty="0">
                <a:latin typeface="+mn-lt"/>
                <a:ea typeface="+mn-ea"/>
              </a:rPr>
              <a:t>A</a:t>
            </a:r>
            <a:r>
              <a:rPr lang="zh-CN" altLang="en-US" dirty="0">
                <a:latin typeface="+mn-ea"/>
                <a:ea typeface="+mn-ea"/>
              </a:rPr>
              <a:t>与</a:t>
            </a:r>
            <a:r>
              <a:rPr lang="en-US" altLang="zh-CN" i="1" dirty="0">
                <a:latin typeface="+mn-lt"/>
                <a:ea typeface="+mn-ea"/>
              </a:rPr>
              <a:t>B</a:t>
            </a:r>
            <a:r>
              <a:rPr lang="zh-CN" altLang="en-US" dirty="0">
                <a:latin typeface="+mn-ea"/>
                <a:ea typeface="+mn-ea"/>
              </a:rPr>
              <a:t>相互独立</a:t>
            </a:r>
            <a:r>
              <a:rPr lang="en-US" altLang="zh-CN" dirty="0">
                <a:latin typeface="+mn-ea"/>
                <a:ea typeface="+mn-ea"/>
              </a:rPr>
              <a:t>, </a:t>
            </a:r>
            <a:r>
              <a:rPr lang="zh-CN" altLang="en-US" dirty="0">
                <a:latin typeface="+mn-ea"/>
                <a:ea typeface="+mn-ea"/>
              </a:rPr>
              <a:t>则以下三对事件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1295400" y="1371600"/>
            <a:ext cx="609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>
                <a:latin typeface="+mn-ea"/>
                <a:ea typeface="+mn-ea"/>
              </a:rPr>
              <a:t>也相互独立</a:t>
            </a:r>
            <a:r>
              <a:rPr lang="en-US" altLang="zh-CN" dirty="0">
                <a:latin typeface="+mn-ea"/>
                <a:ea typeface="+mn-ea"/>
              </a:rPr>
              <a:t>.</a:t>
            </a: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1066800" y="20574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dirty="0"/>
              <a:t>①</a:t>
            </a:r>
            <a:endParaRPr lang="en-US" altLang="zh-CN" dirty="0">
              <a:ea typeface="黑体" pitchFamily="2" charset="-122"/>
            </a:endParaRPr>
          </a:p>
        </p:txBody>
      </p:sp>
      <p:graphicFrame>
        <p:nvGraphicFramePr>
          <p:cNvPr id="145413" name="Object 5"/>
          <p:cNvGraphicFramePr>
            <a:graphicFrameLocks noChangeAspect="1"/>
          </p:cNvGraphicFramePr>
          <p:nvPr/>
        </p:nvGraphicFramePr>
        <p:xfrm>
          <a:off x="1828800" y="2057400"/>
          <a:ext cx="1447800" cy="631825"/>
        </p:xfrm>
        <a:graphic>
          <a:graphicData uri="http://schemas.openxmlformats.org/presentationml/2006/ole">
            <p:oleObj spid="_x0000_s64514" name="Equation" r:id="rId3" imgW="495000" imgH="215640" progId="">
              <p:embed/>
            </p:oleObj>
          </a:graphicData>
        </a:graphic>
      </p:graphicFrame>
      <p:sp>
        <p:nvSpPr>
          <p:cNvPr id="145414" name="Text Box 6"/>
          <p:cNvSpPr txBox="1">
            <a:spLocks noChangeArrowheads="1"/>
          </p:cNvSpPr>
          <p:nvPr/>
        </p:nvSpPr>
        <p:spPr bwMode="auto">
          <a:xfrm>
            <a:off x="1066800" y="26670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dirty="0"/>
              <a:t>②</a:t>
            </a:r>
          </a:p>
        </p:txBody>
      </p:sp>
      <p:graphicFrame>
        <p:nvGraphicFramePr>
          <p:cNvPr id="145415" name="Object 7"/>
          <p:cNvGraphicFramePr>
            <a:graphicFrameLocks noChangeAspect="1"/>
          </p:cNvGraphicFramePr>
          <p:nvPr/>
        </p:nvGraphicFramePr>
        <p:xfrm>
          <a:off x="1752600" y="2590800"/>
          <a:ext cx="1447800" cy="631825"/>
        </p:xfrm>
        <a:graphic>
          <a:graphicData uri="http://schemas.openxmlformats.org/presentationml/2006/ole">
            <p:oleObj spid="_x0000_s64515" name="Equation" r:id="rId4" imgW="495000" imgH="215640" progId="">
              <p:embed/>
            </p:oleObj>
          </a:graphicData>
        </a:graphic>
      </p:graphicFrame>
      <p:sp>
        <p:nvSpPr>
          <p:cNvPr id="145416" name="Text Box 8"/>
          <p:cNvSpPr txBox="1">
            <a:spLocks noChangeArrowheads="1"/>
          </p:cNvSpPr>
          <p:nvPr/>
        </p:nvSpPr>
        <p:spPr bwMode="auto">
          <a:xfrm>
            <a:off x="1085850" y="32766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dirty="0"/>
              <a:t>③</a:t>
            </a:r>
          </a:p>
        </p:txBody>
      </p:sp>
      <p:graphicFrame>
        <p:nvGraphicFramePr>
          <p:cNvPr id="145417" name="Object 9"/>
          <p:cNvGraphicFramePr>
            <a:graphicFrameLocks noChangeAspect="1"/>
          </p:cNvGraphicFramePr>
          <p:nvPr/>
        </p:nvGraphicFramePr>
        <p:xfrm>
          <a:off x="1752600" y="3200400"/>
          <a:ext cx="1485900" cy="631825"/>
        </p:xfrm>
        <a:graphic>
          <a:graphicData uri="http://schemas.openxmlformats.org/presentationml/2006/ole">
            <p:oleObj spid="_x0000_s64516" name="Equation" r:id="rId5" imgW="507960" imgH="215640" progId="">
              <p:embed/>
            </p:oleObj>
          </a:graphicData>
        </a:graphic>
      </p:graphicFrame>
      <p:sp>
        <p:nvSpPr>
          <p:cNvPr id="145418" name="Text Box 10"/>
          <p:cNvSpPr txBox="1">
            <a:spLocks noChangeArrowheads="1"/>
          </p:cNvSpPr>
          <p:nvPr/>
        </p:nvSpPr>
        <p:spPr bwMode="auto">
          <a:xfrm>
            <a:off x="609600" y="39624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ea typeface="黑体" pitchFamily="2" charset="-122"/>
              </a:rPr>
              <a:t>证</a:t>
            </a:r>
          </a:p>
        </p:txBody>
      </p:sp>
      <p:sp>
        <p:nvSpPr>
          <p:cNvPr id="145419" name="Text Box 11"/>
          <p:cNvSpPr txBox="1">
            <a:spLocks noChangeArrowheads="1"/>
          </p:cNvSpPr>
          <p:nvPr/>
        </p:nvSpPr>
        <p:spPr bwMode="auto">
          <a:xfrm>
            <a:off x="1412776" y="39624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dirty="0"/>
              <a:t>①</a:t>
            </a:r>
            <a:endParaRPr lang="en-US" altLang="zh-CN" dirty="0">
              <a:ea typeface="黑体" pitchFamily="2" charset="-122"/>
            </a:endParaRPr>
          </a:p>
        </p:txBody>
      </p:sp>
      <p:graphicFrame>
        <p:nvGraphicFramePr>
          <p:cNvPr id="145420" name="Object 12"/>
          <p:cNvGraphicFramePr>
            <a:graphicFrameLocks noChangeAspect="1"/>
          </p:cNvGraphicFramePr>
          <p:nvPr/>
        </p:nvGraphicFramePr>
        <p:xfrm>
          <a:off x="1978422" y="3944939"/>
          <a:ext cx="5617914" cy="583756"/>
        </p:xfrm>
        <a:graphic>
          <a:graphicData uri="http://schemas.openxmlformats.org/presentationml/2006/ole">
            <p:oleObj spid="_x0000_s64517" name="公式" r:id="rId6" imgW="2197080" imgH="228600" progId="">
              <p:embed/>
            </p:oleObj>
          </a:graphicData>
        </a:graphic>
      </p:graphicFrame>
      <p:graphicFrame>
        <p:nvGraphicFramePr>
          <p:cNvPr id="145421" name="Object 13"/>
          <p:cNvGraphicFramePr>
            <a:graphicFrameLocks noChangeAspect="1"/>
          </p:cNvGraphicFramePr>
          <p:nvPr/>
        </p:nvGraphicFramePr>
        <p:xfrm>
          <a:off x="1066800" y="4572000"/>
          <a:ext cx="4616450" cy="593725"/>
        </p:xfrm>
        <a:graphic>
          <a:graphicData uri="http://schemas.openxmlformats.org/presentationml/2006/ole">
            <p:oleObj spid="_x0000_s64518" name="Equation" r:id="rId7" imgW="1676160" imgH="215640" progId="">
              <p:embed/>
            </p:oleObj>
          </a:graphicData>
        </a:graphic>
      </p:graphicFrame>
      <p:graphicFrame>
        <p:nvGraphicFramePr>
          <p:cNvPr id="145422" name="Object 14"/>
          <p:cNvGraphicFramePr>
            <a:graphicFrameLocks noChangeAspect="1"/>
          </p:cNvGraphicFramePr>
          <p:nvPr/>
        </p:nvGraphicFramePr>
        <p:xfrm>
          <a:off x="1447800" y="5257800"/>
          <a:ext cx="4021138" cy="593725"/>
        </p:xfrm>
        <a:graphic>
          <a:graphicData uri="http://schemas.openxmlformats.org/presentationml/2006/ole">
            <p:oleObj spid="_x0000_s64519" name="Equation" r:id="rId8" imgW="1460160" imgH="215640" progId="">
              <p:embed/>
            </p:oleObj>
          </a:graphicData>
        </a:graphic>
      </p:graphicFrame>
      <p:sp>
        <p:nvSpPr>
          <p:cNvPr id="15" name="矩形 14"/>
          <p:cNvSpPr/>
          <p:nvPr/>
        </p:nvSpPr>
        <p:spPr>
          <a:xfrm>
            <a:off x="4564814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1-4</a:t>
            </a:r>
            <a:r>
              <a:rPr lang="zh-CN" altLang="en-US" dirty="0" smtClean="0">
                <a:solidFill>
                  <a:srgbClr val="FF0000"/>
                </a:solidFill>
              </a:rPr>
              <a:t>独立性与伯努利概型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5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5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5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5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 autoUpdateAnimBg="0"/>
      <p:bldP spid="145412" grpId="0" build="p" autoUpdateAnimBg="0"/>
      <p:bldP spid="145414" grpId="0" build="p" autoUpdateAnimBg="0"/>
      <p:bldP spid="145416" grpId="0" build="p" autoUpdateAnimBg="0"/>
      <p:bldP spid="145418" grpId="0" build="p" autoUpdateAnimBg="0"/>
      <p:bldP spid="14541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Text Box 2"/>
          <p:cNvSpPr txBox="1">
            <a:spLocks noChangeArrowheads="1"/>
          </p:cNvSpPr>
          <p:nvPr/>
        </p:nvSpPr>
        <p:spPr bwMode="auto">
          <a:xfrm>
            <a:off x="1066800" y="533400"/>
            <a:ext cx="541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>
                <a:latin typeface="+mn-ea"/>
                <a:ea typeface="+mn-ea"/>
              </a:rPr>
              <a:t>又∵   </a:t>
            </a:r>
            <a:r>
              <a:rPr lang="en-US" altLang="zh-CN" i="1" dirty="0">
                <a:latin typeface="+mn-lt"/>
                <a:ea typeface="+mn-ea"/>
              </a:rPr>
              <a:t>A</a:t>
            </a:r>
            <a:r>
              <a:rPr lang="zh-CN" altLang="en-US" dirty="0">
                <a:latin typeface="+mn-ea"/>
                <a:ea typeface="+mn-ea"/>
              </a:rPr>
              <a:t>与</a:t>
            </a:r>
            <a:r>
              <a:rPr lang="en-US" altLang="zh-CN" i="1" dirty="0">
                <a:latin typeface="+mn-lt"/>
                <a:ea typeface="+mn-ea"/>
              </a:rPr>
              <a:t>B</a:t>
            </a:r>
            <a:r>
              <a:rPr lang="zh-CN" altLang="en-US" dirty="0">
                <a:latin typeface="+mn-ea"/>
                <a:ea typeface="+mn-ea"/>
              </a:rPr>
              <a:t>相互独立</a:t>
            </a:r>
          </a:p>
        </p:txBody>
      </p:sp>
      <p:graphicFrame>
        <p:nvGraphicFramePr>
          <p:cNvPr id="146435" name="Object 3"/>
          <p:cNvGraphicFramePr>
            <a:graphicFrameLocks noChangeAspect="1"/>
          </p:cNvGraphicFramePr>
          <p:nvPr/>
        </p:nvGraphicFramePr>
        <p:xfrm>
          <a:off x="1447800" y="1143000"/>
          <a:ext cx="4614863" cy="593725"/>
        </p:xfrm>
        <a:graphic>
          <a:graphicData uri="http://schemas.openxmlformats.org/presentationml/2006/ole">
            <p:oleObj spid="_x0000_s65538" name="Equation" r:id="rId3" imgW="1676160" imgH="215640" progId="">
              <p:embed/>
            </p:oleObj>
          </a:graphicData>
        </a:graphic>
      </p:graphicFrame>
      <p:graphicFrame>
        <p:nvGraphicFramePr>
          <p:cNvPr id="146436" name="Object 4"/>
          <p:cNvGraphicFramePr>
            <a:graphicFrameLocks noChangeAspect="1"/>
          </p:cNvGraphicFramePr>
          <p:nvPr/>
        </p:nvGraphicFramePr>
        <p:xfrm>
          <a:off x="3200400" y="1828800"/>
          <a:ext cx="3355975" cy="523875"/>
        </p:xfrm>
        <a:graphic>
          <a:graphicData uri="http://schemas.openxmlformats.org/presentationml/2006/ole">
            <p:oleObj spid="_x0000_s65539" name="Equation" r:id="rId4" imgW="1218960" imgH="190440" progId="">
              <p:embed/>
            </p:oleObj>
          </a:graphicData>
        </a:graphic>
      </p:graphicFrame>
      <p:graphicFrame>
        <p:nvGraphicFramePr>
          <p:cNvPr id="146437" name="Object 5"/>
          <p:cNvGraphicFramePr>
            <a:graphicFrameLocks noChangeAspect="1"/>
          </p:cNvGraphicFramePr>
          <p:nvPr/>
        </p:nvGraphicFramePr>
        <p:xfrm>
          <a:off x="3200400" y="2362200"/>
          <a:ext cx="2901950" cy="523875"/>
        </p:xfrm>
        <a:graphic>
          <a:graphicData uri="http://schemas.openxmlformats.org/presentationml/2006/ole">
            <p:oleObj spid="_x0000_s65540" name="Equation" r:id="rId5" imgW="1054080" imgH="190440" progId="">
              <p:embed/>
            </p:oleObj>
          </a:graphicData>
        </a:graphic>
      </p:graphicFrame>
      <p:graphicFrame>
        <p:nvGraphicFramePr>
          <p:cNvPr id="146438" name="Object 6"/>
          <p:cNvGraphicFramePr>
            <a:graphicFrameLocks noChangeAspect="1"/>
          </p:cNvGraphicFramePr>
          <p:nvPr/>
        </p:nvGraphicFramePr>
        <p:xfrm>
          <a:off x="3200400" y="2895600"/>
          <a:ext cx="2201863" cy="593725"/>
        </p:xfrm>
        <a:graphic>
          <a:graphicData uri="http://schemas.openxmlformats.org/presentationml/2006/ole">
            <p:oleObj spid="_x0000_s65541" name="Equation" r:id="rId6" imgW="799920" imgH="215640" progId="">
              <p:embed/>
            </p:oleObj>
          </a:graphicData>
        </a:graphic>
      </p:graphicFrame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1066800" y="36576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dirty="0"/>
              <a:t>③</a:t>
            </a:r>
          </a:p>
        </p:txBody>
      </p:sp>
      <p:graphicFrame>
        <p:nvGraphicFramePr>
          <p:cNvPr id="146440" name="Object 8"/>
          <p:cNvGraphicFramePr>
            <a:graphicFrameLocks noChangeAspect="1"/>
          </p:cNvGraphicFramePr>
          <p:nvPr/>
        </p:nvGraphicFramePr>
        <p:xfrm>
          <a:off x="1897360" y="3657600"/>
          <a:ext cx="4114800" cy="615950"/>
        </p:xfrm>
        <a:graphic>
          <a:graphicData uri="http://schemas.openxmlformats.org/presentationml/2006/ole">
            <p:oleObj spid="_x0000_s65542" name="Equation" r:id="rId7" imgW="1523880" imgH="228600" progId="">
              <p:embed/>
            </p:oleObj>
          </a:graphicData>
        </a:graphic>
      </p:graphicFrame>
      <p:graphicFrame>
        <p:nvGraphicFramePr>
          <p:cNvPr id="146441" name="Object 9"/>
          <p:cNvGraphicFramePr>
            <a:graphicFrameLocks noChangeAspect="1"/>
          </p:cNvGraphicFramePr>
          <p:nvPr/>
        </p:nvGraphicFramePr>
        <p:xfrm>
          <a:off x="1676400" y="4267200"/>
          <a:ext cx="3846513" cy="628650"/>
        </p:xfrm>
        <a:graphic>
          <a:graphicData uri="http://schemas.openxmlformats.org/presentationml/2006/ole">
            <p:oleObj spid="_x0000_s65543" name="Equation" r:id="rId8" imgW="1396800" imgH="228600" progId="">
              <p:embed/>
            </p:oleObj>
          </a:graphicData>
        </a:graphic>
      </p:graphicFrame>
      <p:graphicFrame>
        <p:nvGraphicFramePr>
          <p:cNvPr id="146442" name="Object 10"/>
          <p:cNvGraphicFramePr>
            <a:graphicFrameLocks noChangeAspect="1"/>
          </p:cNvGraphicFramePr>
          <p:nvPr/>
        </p:nvGraphicFramePr>
        <p:xfrm>
          <a:off x="3581400" y="4953000"/>
          <a:ext cx="2438400" cy="549275"/>
        </p:xfrm>
        <a:graphic>
          <a:graphicData uri="http://schemas.openxmlformats.org/presentationml/2006/ole">
            <p:oleObj spid="_x0000_s65544" name="Equation" r:id="rId9" imgW="901440" imgH="203040" progId="">
              <p:embed/>
            </p:oleObj>
          </a:graphicData>
        </a:graphic>
      </p:graphicFrame>
      <p:sp>
        <p:nvSpPr>
          <p:cNvPr id="11" name="矩形 10"/>
          <p:cNvSpPr/>
          <p:nvPr/>
        </p:nvSpPr>
        <p:spPr>
          <a:xfrm>
            <a:off x="4564814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1-4</a:t>
            </a:r>
            <a:r>
              <a:rPr lang="zh-CN" altLang="en-US" dirty="0" smtClean="0">
                <a:solidFill>
                  <a:srgbClr val="FF0000"/>
                </a:solidFill>
              </a:rPr>
              <a:t>独立性与伯努利概型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828800" y="914400"/>
          <a:ext cx="2438400" cy="549275"/>
        </p:xfrm>
        <a:graphic>
          <a:graphicData uri="http://schemas.openxmlformats.org/presentationml/2006/ole">
            <p:oleObj spid="_x0000_s66562" name="Equation" r:id="rId3" imgW="901440" imgH="203040" progId="">
              <p:embed/>
            </p:oleObj>
          </a:graphicData>
        </a:graphic>
      </p:graphicFrame>
      <p:graphicFrame>
        <p:nvGraphicFramePr>
          <p:cNvPr id="147459" name="Object 3"/>
          <p:cNvGraphicFramePr>
            <a:graphicFrameLocks noChangeAspect="1"/>
          </p:cNvGraphicFramePr>
          <p:nvPr/>
        </p:nvGraphicFramePr>
        <p:xfrm>
          <a:off x="1828800" y="1676400"/>
          <a:ext cx="4602163" cy="514350"/>
        </p:xfrm>
        <a:graphic>
          <a:graphicData uri="http://schemas.openxmlformats.org/presentationml/2006/ole">
            <p:oleObj spid="_x0000_s66563" name="Equation" r:id="rId4" imgW="1701720" imgH="190440" progId="">
              <p:embed/>
            </p:oleObj>
          </a:graphicData>
        </a:graphic>
      </p:graphicFrame>
      <p:graphicFrame>
        <p:nvGraphicFramePr>
          <p:cNvPr id="147460" name="Object 4"/>
          <p:cNvGraphicFramePr>
            <a:graphicFrameLocks noChangeAspect="1"/>
          </p:cNvGraphicFramePr>
          <p:nvPr/>
        </p:nvGraphicFramePr>
        <p:xfrm>
          <a:off x="1828800" y="2362200"/>
          <a:ext cx="4876800" cy="506413"/>
        </p:xfrm>
        <a:graphic>
          <a:graphicData uri="http://schemas.openxmlformats.org/presentationml/2006/ole">
            <p:oleObj spid="_x0000_s66564" name="Equation" r:id="rId5" imgW="1917360" imgH="190440" progId="">
              <p:embed/>
            </p:oleObj>
          </a:graphicData>
        </a:graphic>
      </p:graphicFrame>
      <p:graphicFrame>
        <p:nvGraphicFramePr>
          <p:cNvPr id="147461" name="Object 5"/>
          <p:cNvGraphicFramePr>
            <a:graphicFrameLocks noChangeAspect="1"/>
          </p:cNvGraphicFramePr>
          <p:nvPr/>
        </p:nvGraphicFramePr>
        <p:xfrm>
          <a:off x="1828800" y="3124200"/>
          <a:ext cx="4456113" cy="506413"/>
        </p:xfrm>
        <a:graphic>
          <a:graphicData uri="http://schemas.openxmlformats.org/presentationml/2006/ole">
            <p:oleObj spid="_x0000_s66565" name="Equation" r:id="rId6" imgW="1752480" imgH="190440" progId="">
              <p:embed/>
            </p:oleObj>
          </a:graphicData>
        </a:graphic>
      </p:graphicFrame>
      <p:graphicFrame>
        <p:nvGraphicFramePr>
          <p:cNvPr id="147462" name="Object 6"/>
          <p:cNvGraphicFramePr>
            <a:graphicFrameLocks noChangeAspect="1"/>
          </p:cNvGraphicFramePr>
          <p:nvPr/>
        </p:nvGraphicFramePr>
        <p:xfrm>
          <a:off x="1828800" y="3962400"/>
          <a:ext cx="3519488" cy="506413"/>
        </p:xfrm>
        <a:graphic>
          <a:graphicData uri="http://schemas.openxmlformats.org/presentationml/2006/ole">
            <p:oleObj spid="_x0000_s66566" name="Equation" r:id="rId7" imgW="1384200" imgH="190440" progId="">
              <p:embed/>
            </p:oleObj>
          </a:graphicData>
        </a:graphic>
      </p:graphicFrame>
      <p:graphicFrame>
        <p:nvGraphicFramePr>
          <p:cNvPr id="147463" name="Object 7"/>
          <p:cNvGraphicFramePr>
            <a:graphicFrameLocks noChangeAspect="1"/>
          </p:cNvGraphicFramePr>
          <p:nvPr/>
        </p:nvGraphicFramePr>
        <p:xfrm>
          <a:off x="1828800" y="4648200"/>
          <a:ext cx="2130425" cy="574675"/>
        </p:xfrm>
        <a:graphic>
          <a:graphicData uri="http://schemas.openxmlformats.org/presentationml/2006/ole">
            <p:oleObj spid="_x0000_s66567" name="Equation" r:id="rId8" imgW="838080" imgH="215640" progId="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4564814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1-4</a:t>
            </a:r>
            <a:r>
              <a:rPr lang="zh-CN" altLang="en-US" dirty="0" smtClean="0">
                <a:solidFill>
                  <a:srgbClr val="FF0000"/>
                </a:solidFill>
              </a:rPr>
              <a:t>独立性与伯努利概型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785813" y="1600200"/>
            <a:ext cx="5105400" cy="52322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dirty="0" smtClean="0">
                <a:ea typeface="黑体" pitchFamily="2" charset="-122"/>
              </a:rPr>
              <a:t>(1)</a:t>
            </a:r>
            <a:r>
              <a:rPr lang="en-US" altLang="zh-CN" dirty="0" smtClean="0">
                <a:solidFill>
                  <a:srgbClr val="CC0000"/>
                </a:solidFill>
                <a:ea typeface="黑体" pitchFamily="2" charset="-122"/>
              </a:rPr>
              <a:t> </a:t>
            </a:r>
            <a:r>
              <a:rPr lang="zh-CN" altLang="en-US" dirty="0">
                <a:solidFill>
                  <a:srgbClr val="FF3300"/>
                </a:solidFill>
                <a:ea typeface="黑体" pitchFamily="2" charset="-122"/>
              </a:rPr>
              <a:t>三事件两两相互独立</a:t>
            </a:r>
            <a:r>
              <a:rPr lang="zh-CN" altLang="en-US" dirty="0">
                <a:ea typeface="黑体" pitchFamily="2" charset="-122"/>
              </a:rPr>
              <a:t>的概念</a:t>
            </a:r>
          </a:p>
        </p:txBody>
      </p:sp>
      <p:sp>
        <p:nvSpPr>
          <p:cNvPr id="13317" name="Rectangle 10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just" eaLnBrk="1" hangingPunct="1"/>
            <a:r>
              <a:rPr lang="en-US" altLang="zh-CN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) </a:t>
            </a: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多个事件的独立性</a:t>
            </a:r>
          </a:p>
        </p:txBody>
      </p:sp>
      <p:graphicFrame>
        <p:nvGraphicFramePr>
          <p:cNvPr id="68617" name="Object 9"/>
          <p:cNvGraphicFramePr>
            <a:graphicFrameLocks noChangeAspect="1"/>
          </p:cNvGraphicFramePr>
          <p:nvPr/>
        </p:nvGraphicFramePr>
        <p:xfrm>
          <a:off x="1331639" y="2636912"/>
          <a:ext cx="6483851" cy="2736304"/>
        </p:xfrm>
        <a:graphic>
          <a:graphicData uri="http://schemas.openxmlformats.org/presentationml/2006/ole">
            <p:oleObj spid="_x0000_s67586" name="公式" r:id="rId3" imgW="2768400" imgH="1168200" progId="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4564814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1-4</a:t>
            </a:r>
            <a:r>
              <a:rPr lang="zh-CN" altLang="en-US" dirty="0" smtClean="0">
                <a:solidFill>
                  <a:srgbClr val="FF0000"/>
                </a:solidFill>
              </a:rPr>
              <a:t>独立性与伯努利概型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19"/>
          <p:cNvSpPr>
            <a:spLocks noChangeArrowheads="1"/>
          </p:cNvSpPr>
          <p:nvPr/>
        </p:nvSpPr>
        <p:spPr bwMode="auto">
          <a:xfrm>
            <a:off x="746599" y="822325"/>
            <a:ext cx="4301177" cy="52322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just"/>
            <a:r>
              <a:rPr lang="en-US" altLang="zh-CN" dirty="0" smtClean="0">
                <a:ea typeface="黑体" pitchFamily="2" charset="-122"/>
              </a:rPr>
              <a:t>(2) </a:t>
            </a:r>
            <a:r>
              <a:rPr lang="zh-CN" altLang="en-US" dirty="0">
                <a:solidFill>
                  <a:srgbClr val="FF3300"/>
                </a:solidFill>
                <a:ea typeface="黑体" pitchFamily="2" charset="-122"/>
              </a:rPr>
              <a:t>三事件相互独立</a:t>
            </a:r>
            <a:r>
              <a:rPr lang="zh-CN" altLang="en-US" dirty="0">
                <a:ea typeface="黑体" pitchFamily="2" charset="-122"/>
              </a:rPr>
              <a:t>的概念</a:t>
            </a:r>
          </a:p>
        </p:txBody>
      </p:sp>
      <p:graphicFrame>
        <p:nvGraphicFramePr>
          <p:cNvPr id="51224" name="Object 24"/>
          <p:cNvGraphicFramePr>
            <a:graphicFrameLocks noChangeAspect="1"/>
          </p:cNvGraphicFramePr>
          <p:nvPr/>
        </p:nvGraphicFramePr>
        <p:xfrm>
          <a:off x="900113" y="1628775"/>
          <a:ext cx="7315200" cy="3340100"/>
        </p:xfrm>
        <a:graphic>
          <a:graphicData uri="http://schemas.openxmlformats.org/presentationml/2006/ole">
            <p:oleObj spid="_x0000_s68610" name="公式" r:id="rId3" imgW="7061040" imgH="3225600" progId="">
              <p:embed/>
            </p:oleObj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814388" y="5212928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 smtClean="0">
                <a:solidFill>
                  <a:srgbClr val="FF3300"/>
                </a:solidFill>
                <a:ea typeface="黑体" pitchFamily="2" charset="-122"/>
              </a:rPr>
              <a:t>注意</a:t>
            </a:r>
            <a:r>
              <a:rPr lang="en-US" altLang="zh-CN" dirty="0" smtClean="0">
                <a:solidFill>
                  <a:schemeClr val="accent2"/>
                </a:solidFill>
                <a:ea typeface="黑体" pitchFamily="2" charset="-122"/>
              </a:rPr>
              <a:t> </a:t>
            </a:r>
            <a:endParaRPr lang="en-US" altLang="zh-CN" dirty="0">
              <a:solidFill>
                <a:schemeClr val="accent2"/>
              </a:solidFill>
              <a:ea typeface="黑体" pitchFamily="2" charset="-122"/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2195736" y="5229200"/>
          <a:ext cx="2736304" cy="535239"/>
        </p:xfrm>
        <a:graphic>
          <a:graphicData uri="http://schemas.openxmlformats.org/presentationml/2006/ole">
            <p:oleObj spid="_x0000_s68611" name="公式" r:id="rId4" imgW="1104840" imgH="215640" progId="">
              <p:embed/>
            </p:oleObj>
          </a:graphicData>
        </a:graphic>
      </p:graphicFrame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1371600" y="6051128"/>
            <a:ext cx="990600" cy="0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2798763" y="5866497"/>
          <a:ext cx="3357413" cy="514831"/>
        </p:xfrm>
        <a:graphic>
          <a:graphicData uri="http://schemas.openxmlformats.org/presentationml/2006/ole">
            <p:oleObj spid="_x0000_s68612" name="公式" r:id="rId5" imgW="1409400" imgH="215640" progId="">
              <p:embed/>
            </p:oleObj>
          </a:graphicData>
        </a:graphic>
      </p:graphicFrame>
      <p:sp>
        <p:nvSpPr>
          <p:cNvPr id="10" name="Line 6"/>
          <p:cNvSpPr>
            <a:spLocks noChangeShapeType="1"/>
          </p:cNvSpPr>
          <p:nvPr/>
        </p:nvSpPr>
        <p:spPr bwMode="auto">
          <a:xfrm flipH="1">
            <a:off x="1371600" y="6203528"/>
            <a:ext cx="990600" cy="0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1752600" y="6127328"/>
            <a:ext cx="150813" cy="150813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64814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1-4</a:t>
            </a:r>
            <a:r>
              <a:rPr lang="zh-CN" altLang="en-US" dirty="0" smtClean="0">
                <a:solidFill>
                  <a:srgbClr val="FF0000"/>
                </a:solidFill>
              </a:rPr>
              <a:t>独立性与伯努利概型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27584" y="692696"/>
            <a:ext cx="441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zh-CN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(3)</a:t>
            </a:r>
            <a:r>
              <a:rPr kumimoji="1" lang="en-US" altLang="zh-CN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1" lang="en-US" altLang="zh-CN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 </a:t>
            </a:r>
            <a:r>
              <a:rPr kumimoji="1" lang="zh-CN" alt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个事件的独立性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043608" y="1412776"/>
            <a:ext cx="67818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dirty="0" smtClean="0">
                <a:latin typeface="+mn-ea"/>
                <a:ea typeface="+mn-ea"/>
              </a:rPr>
              <a:t> 若</a:t>
            </a:r>
            <a:r>
              <a:rPr lang="zh-CN" altLang="en-US" dirty="0">
                <a:latin typeface="+mn-ea"/>
                <a:ea typeface="+mn-ea"/>
              </a:rPr>
              <a:t>事件 </a:t>
            </a:r>
            <a:r>
              <a:rPr lang="en-US" altLang="zh-CN" i="1" dirty="0"/>
              <a:t>A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，</a:t>
            </a:r>
            <a:r>
              <a:rPr lang="en-US" altLang="zh-CN" i="1" dirty="0"/>
              <a:t>A</a:t>
            </a:r>
            <a:r>
              <a:rPr lang="en-US" altLang="zh-CN" baseline="-25000" dirty="0"/>
              <a:t>2 </a:t>
            </a:r>
            <a:r>
              <a:rPr lang="zh-CN" altLang="en-US" dirty="0"/>
              <a:t>，</a:t>
            </a:r>
            <a:r>
              <a:rPr lang="en-US" altLang="zh-CN" dirty="0"/>
              <a:t>… 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dirty="0"/>
              <a:t> </a:t>
            </a:r>
            <a:r>
              <a:rPr lang="zh-CN" altLang="en-US" dirty="0">
                <a:latin typeface="+mn-ea"/>
                <a:ea typeface="+mn-ea"/>
              </a:rPr>
              <a:t>中任意两个事件相互独立，即对于一切 </a:t>
            </a:r>
            <a:r>
              <a:rPr lang="en-US" altLang="zh-CN" dirty="0"/>
              <a:t>1 </a:t>
            </a:r>
            <a:r>
              <a:rPr lang="en-US" altLang="zh-CN" sz="2400" dirty="0"/>
              <a:t>≤</a:t>
            </a:r>
            <a:r>
              <a:rPr lang="en-US" altLang="zh-CN" i="1" dirty="0" err="1"/>
              <a:t>i</a:t>
            </a:r>
            <a:r>
              <a:rPr lang="en-US" altLang="zh-CN" i="1" dirty="0"/>
              <a:t>&lt; j </a:t>
            </a:r>
            <a:r>
              <a:rPr lang="en-US" altLang="zh-CN" sz="2400" dirty="0"/>
              <a:t>≤</a:t>
            </a:r>
            <a:r>
              <a:rPr lang="en-US" altLang="zh-CN" i="1" dirty="0"/>
              <a:t>n</a:t>
            </a:r>
            <a:r>
              <a:rPr lang="en-US" altLang="zh-CN" dirty="0"/>
              <a:t>, </a:t>
            </a:r>
            <a:r>
              <a:rPr lang="zh-CN" altLang="en-US" dirty="0">
                <a:latin typeface="+mn-ea"/>
                <a:ea typeface="+mn-ea"/>
              </a:rPr>
              <a:t>有</a:t>
            </a:r>
            <a:endParaRPr lang="zh-CN" altLang="en-US" sz="2000" i="1" dirty="0">
              <a:latin typeface="+mn-ea"/>
              <a:ea typeface="+mn-ea"/>
            </a:endParaRP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2451720" y="2482181"/>
          <a:ext cx="3200400" cy="457200"/>
        </p:xfrm>
        <a:graphic>
          <a:graphicData uri="http://schemas.openxmlformats.org/presentationml/2006/ole">
            <p:oleObj spid="_x0000_s69634" name="Equation" r:id="rId3" imgW="3466800" imgH="495000" progId="">
              <p:embed/>
            </p:oleObj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1043607" y="3000376"/>
          <a:ext cx="5184577" cy="538410"/>
        </p:xfrm>
        <a:graphic>
          <a:graphicData uri="http://schemas.openxmlformats.org/presentationml/2006/ole">
            <p:oleObj spid="_x0000_s69635" name="公式" r:id="rId4" imgW="2095200" imgH="228600" progId="">
              <p:embed/>
            </p:oleObj>
          </a:graphicData>
        </a:graphic>
      </p:graphicFrame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971600" y="3708697"/>
            <a:ext cx="78486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dirty="0" smtClean="0">
                <a:latin typeface="+mn-ea"/>
                <a:ea typeface="+mn-ea"/>
              </a:rPr>
              <a:t> 设</a:t>
            </a:r>
            <a:r>
              <a:rPr lang="zh-CN" altLang="en-US" dirty="0" smtClean="0"/>
              <a:t> </a:t>
            </a:r>
            <a:r>
              <a:rPr lang="en-US" altLang="zh-CN" i="1" dirty="0"/>
              <a:t>A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，</a:t>
            </a:r>
            <a:r>
              <a:rPr lang="en-US" altLang="zh-CN" i="1" dirty="0"/>
              <a:t>A</a:t>
            </a:r>
            <a:r>
              <a:rPr lang="en-US" altLang="zh-CN" baseline="-25000" dirty="0"/>
              <a:t>2 </a:t>
            </a:r>
            <a:r>
              <a:rPr lang="zh-CN" altLang="en-US" dirty="0"/>
              <a:t>，</a:t>
            </a:r>
            <a:r>
              <a:rPr lang="en-US" altLang="zh-CN" dirty="0"/>
              <a:t>… 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baseline="-25000" dirty="0"/>
              <a:t>n</a:t>
            </a:r>
            <a:r>
              <a:rPr lang="zh-CN" altLang="en-US" dirty="0">
                <a:latin typeface="+mn-ea"/>
                <a:ea typeface="+mn-ea"/>
              </a:rPr>
              <a:t>为</a:t>
            </a:r>
            <a:r>
              <a:rPr lang="en-US" altLang="zh-CN" i="1" dirty="0"/>
              <a:t>n </a:t>
            </a:r>
            <a:r>
              <a:rPr lang="zh-CN" altLang="en-US" dirty="0">
                <a:latin typeface="+mn-ea"/>
                <a:ea typeface="+mn-ea"/>
              </a:rPr>
              <a:t>个事件</a:t>
            </a:r>
            <a:r>
              <a:rPr lang="zh-CN" altLang="en-US" sz="2400" dirty="0" smtClean="0"/>
              <a:t>，</a:t>
            </a:r>
            <a:r>
              <a:rPr lang="zh-CN" altLang="en-US" dirty="0" smtClean="0">
                <a:latin typeface="+mn-ea"/>
                <a:ea typeface="+mn-ea"/>
              </a:rPr>
              <a:t>若对</a:t>
            </a:r>
            <a:endParaRPr lang="en-US" altLang="zh-CN" dirty="0" smtClean="0">
              <a:latin typeface="+mn-ea"/>
              <a:ea typeface="+mn-ea"/>
            </a:endParaRPr>
          </a:p>
          <a:p>
            <a:pPr algn="just">
              <a:spcBef>
                <a:spcPct val="50000"/>
              </a:spcBef>
            </a:pPr>
            <a:r>
              <a:rPr lang="zh-CN" altLang="en-US" dirty="0" smtClean="0">
                <a:latin typeface="+mn-ea"/>
                <a:ea typeface="+mn-ea"/>
              </a:rPr>
              <a:t>于</a:t>
            </a:r>
            <a:r>
              <a:rPr lang="zh-CN" altLang="en-US" dirty="0">
                <a:latin typeface="+mn-ea"/>
                <a:ea typeface="+mn-ea"/>
              </a:rPr>
              <a:t>任意</a:t>
            </a:r>
            <a:r>
              <a:rPr lang="en-US" altLang="zh-CN" i="1" dirty="0"/>
              <a:t>k</a:t>
            </a:r>
            <a:r>
              <a:rPr lang="en-US" altLang="zh-CN" dirty="0"/>
              <a:t>(1≤</a:t>
            </a:r>
            <a:r>
              <a:rPr lang="en-US" altLang="zh-CN" i="1" dirty="0"/>
              <a:t>k</a:t>
            </a:r>
            <a:r>
              <a:rPr lang="en-US" altLang="zh-CN" dirty="0"/>
              <a:t>≤</a:t>
            </a:r>
            <a:r>
              <a:rPr lang="en-US" altLang="zh-CN" i="1" dirty="0"/>
              <a:t>n</a:t>
            </a:r>
            <a:r>
              <a:rPr lang="en-US" altLang="zh-CN" dirty="0"/>
              <a:t>), </a:t>
            </a:r>
            <a:r>
              <a:rPr lang="zh-CN" altLang="en-US" dirty="0">
                <a:latin typeface="+mn-ea"/>
                <a:ea typeface="+mn-ea"/>
              </a:rPr>
              <a:t>及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en-US" altLang="zh-CN" sz="2400" dirty="0"/>
              <a:t>≤</a:t>
            </a:r>
            <a:r>
              <a:rPr lang="en-US" altLang="zh-CN" i="1" dirty="0"/>
              <a:t>i </a:t>
            </a:r>
            <a:r>
              <a:rPr lang="en-US" altLang="zh-CN" baseline="-25000" dirty="0"/>
              <a:t>1</a:t>
            </a:r>
            <a:r>
              <a:rPr lang="en-US" altLang="zh-CN" sz="2400" dirty="0"/>
              <a:t>&lt; </a:t>
            </a:r>
            <a:r>
              <a:rPr lang="en-US" altLang="zh-CN" i="1" dirty="0" err="1"/>
              <a:t>i</a:t>
            </a:r>
            <a:r>
              <a:rPr lang="en-US" altLang="zh-CN" i="1" dirty="0"/>
              <a:t> </a:t>
            </a:r>
            <a:r>
              <a:rPr lang="en-US" altLang="zh-CN" baseline="-25000" dirty="0"/>
              <a:t>2</a:t>
            </a:r>
            <a:r>
              <a:rPr lang="en-US" altLang="zh-CN" dirty="0"/>
              <a:t>&lt; </a:t>
            </a:r>
            <a:r>
              <a:rPr lang="en-US" altLang="zh-CN" dirty="0">
                <a:cs typeface="Times New Roman" pitchFamily="18" charset="0"/>
              </a:rPr>
              <a:t>··· &lt; </a:t>
            </a:r>
            <a:r>
              <a:rPr lang="en-US" altLang="zh-CN" i="1" dirty="0" err="1"/>
              <a:t>i</a:t>
            </a:r>
            <a:r>
              <a:rPr lang="en-US" altLang="zh-CN" i="1" dirty="0"/>
              <a:t> </a:t>
            </a:r>
            <a:r>
              <a:rPr lang="en-US" altLang="zh-CN" baseline="-25000" dirty="0" err="1"/>
              <a:t>k</a:t>
            </a:r>
            <a:r>
              <a:rPr lang="en-US" altLang="zh-CN" dirty="0" err="1"/>
              <a:t>≤</a:t>
            </a:r>
            <a:r>
              <a:rPr lang="en-US" altLang="zh-CN" i="1" dirty="0" err="1"/>
              <a:t>n</a:t>
            </a:r>
            <a:r>
              <a:rPr lang="en-US" altLang="zh-CN" sz="2400" i="1" dirty="0"/>
              <a:t> </a:t>
            </a:r>
          </a:p>
        </p:txBody>
      </p:sp>
      <p:graphicFrame>
        <p:nvGraphicFramePr>
          <p:cNvPr id="10" name="Object 14"/>
          <p:cNvGraphicFramePr>
            <a:graphicFrameLocks noChangeAspect="1"/>
          </p:cNvGraphicFramePr>
          <p:nvPr/>
        </p:nvGraphicFramePr>
        <p:xfrm>
          <a:off x="1043608" y="5033987"/>
          <a:ext cx="6781800" cy="569912"/>
        </p:xfrm>
        <a:graphic>
          <a:graphicData uri="http://schemas.openxmlformats.org/presentationml/2006/ole">
            <p:oleObj spid="_x0000_s69636" name="Equation" r:id="rId5" imgW="2666880" imgH="228600" progId="">
              <p:embed/>
            </p:oleObj>
          </a:graphicData>
        </a:graphic>
      </p:graphicFrame>
      <p:graphicFrame>
        <p:nvGraphicFramePr>
          <p:cNvPr id="11" name="Object 15"/>
          <p:cNvGraphicFramePr>
            <a:graphicFrameLocks noChangeAspect="1"/>
          </p:cNvGraphicFramePr>
          <p:nvPr/>
        </p:nvGraphicFramePr>
        <p:xfrm>
          <a:off x="1043608" y="5719787"/>
          <a:ext cx="4419600" cy="517525"/>
        </p:xfrm>
        <a:graphic>
          <a:graphicData uri="http://schemas.openxmlformats.org/presentationml/2006/ole">
            <p:oleObj spid="_x0000_s69637" name="Equation" r:id="rId6" imgW="1650960" imgH="203040" progId="">
              <p:embed/>
            </p:oleObj>
          </a:graphicData>
        </a:graphic>
      </p:graphicFrame>
      <p:sp>
        <p:nvSpPr>
          <p:cNvPr id="12" name="矩形 11"/>
          <p:cNvSpPr/>
          <p:nvPr/>
        </p:nvSpPr>
        <p:spPr>
          <a:xfrm>
            <a:off x="4564814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1-4</a:t>
            </a:r>
            <a:r>
              <a:rPr lang="zh-CN" altLang="en-US" dirty="0" smtClean="0">
                <a:solidFill>
                  <a:srgbClr val="FF0000"/>
                </a:solidFill>
              </a:rPr>
              <a:t>独立性与伯努利概型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9" grpId="0" autoUpdateAnimBg="0"/>
    </p:bldLst>
  </p:timing>
</p:sld>
</file>

<file path=ppt/theme/theme1.xml><?xml version="1.0" encoding="utf-8"?>
<a:theme xmlns:a="http://schemas.openxmlformats.org/drawingml/2006/main" name="第三章">
  <a:themeElements>
    <a:clrScheme name="第三章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第三章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lnDef>
  </a:objectDefaults>
  <a:extraClrSchemeLst>
    <a:extraClrScheme>
      <a:clrScheme name="第三章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三章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D:\数学文献检索&amp;论文写作\第三章.ppt</Template>
  <TotalTime>3372</TotalTime>
  <Words>724</Words>
  <Application>Microsoft Office PowerPoint</Application>
  <PresentationFormat>全屏显示(4:3)</PresentationFormat>
  <Paragraphs>72</Paragraphs>
  <Slides>15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第三章</vt:lpstr>
      <vt:lpstr>公式</vt:lpstr>
      <vt:lpstr>Equation</vt:lpstr>
      <vt:lpstr>幻灯片 1</vt:lpstr>
      <vt:lpstr>幻灯片 2</vt:lpstr>
      <vt:lpstr>与事件独立性有关的性质</vt:lpstr>
      <vt:lpstr>幻灯片 4</vt:lpstr>
      <vt:lpstr>幻灯片 5</vt:lpstr>
      <vt:lpstr>幻灯片 6</vt:lpstr>
      <vt:lpstr>(二) 多个事件的独立性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Company>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恒基用户</dc:creator>
  <cp:lastModifiedBy>PortableAppC.com</cp:lastModifiedBy>
  <cp:revision>294</cp:revision>
  <dcterms:created xsi:type="dcterms:W3CDTF">2002-02-05T15:49:25Z</dcterms:created>
  <dcterms:modified xsi:type="dcterms:W3CDTF">2015-09-28T11:11:30Z</dcterms:modified>
</cp:coreProperties>
</file>