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w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99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jpe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7" Type="http://schemas.openxmlformats.org/officeDocument/2006/relationships/image" Target="../media/image25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8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7.png"/><Relationship Id="rId10" Type="http://schemas.openxmlformats.org/officeDocument/2006/relationships/image" Target="../media/image22.wmf"/><Relationship Id="rId19" Type="http://schemas.openxmlformats.org/officeDocument/2006/relationships/image" Target="../media/image26.e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假设检验问题的产生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endParaRPr lang="zh-CN" altLang="en-US" sz="2800" b="1" dirty="0" smtClean="0">
              <a:latin typeface="+mn-ea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27584" y="1340768"/>
          <a:ext cx="7416824" cy="269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3174840" imgH="1155600" progId="Equation.DSMT4">
                  <p:embed/>
                </p:oleObj>
              </mc:Choice>
              <mc:Fallback>
                <p:oleObj name="Equation" r:id="rId3" imgW="3174840" imgH="11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8"/>
                        <a:ext cx="7416824" cy="2699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27584" y="4221088"/>
          <a:ext cx="7488832" cy="213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3213000" imgH="914400" progId="Equation.DSMT4">
                  <p:embed/>
                </p:oleObj>
              </mc:Choice>
              <mc:Fallback>
                <p:oleObj name="Equation" r:id="rId5" imgW="32130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21088"/>
                        <a:ext cx="7488832" cy="2131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84200" y="549275"/>
          <a:ext cx="73533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公式" r:id="rId3" imgW="3327120" imgH="698400" progId="Equation.3">
                  <p:embed/>
                </p:oleObj>
              </mc:Choice>
              <mc:Fallback>
                <p:oleObj name="公式" r:id="rId3" imgW="332712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49275"/>
                        <a:ext cx="73533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55576" y="3501008"/>
          <a:ext cx="7312412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公式" r:id="rId5" imgW="3174840" imgH="939600" progId="Equation.3">
                  <p:embed/>
                </p:oleObj>
              </mc:Choice>
              <mc:Fallback>
                <p:oleObj name="公式" r:id="rId5" imgW="317484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01008"/>
                        <a:ext cx="7312412" cy="216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83568" y="2348880"/>
          <a:ext cx="748153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公式" r:id="rId7" imgW="3251160" imgH="469800" progId="Equation.3">
                  <p:embed/>
                </p:oleObj>
              </mc:Choice>
              <mc:Fallback>
                <p:oleObj name="公式" r:id="rId7" imgW="325116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7481530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827583" y="980728"/>
          <a:ext cx="758833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3" imgW="3200400" imgH="698400" progId="Equation.DSMT4">
                  <p:embed/>
                </p:oleObj>
              </mc:Choice>
              <mc:Fallback>
                <p:oleObj name="Equation" r:id="rId3" imgW="320040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980728"/>
                        <a:ext cx="7588335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2015-02-27_212628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3648" y="2348880"/>
            <a:ext cx="6448425" cy="3800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假设检验的一般步骤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11561" y="1268761"/>
          <a:ext cx="770219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公式" r:id="rId3" imgW="3377880" imgH="469800" progId="Equation.3">
                  <p:embed/>
                </p:oleObj>
              </mc:Choice>
              <mc:Fallback>
                <p:oleObj name="公式" r:id="rId3" imgW="337788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1" y="1268761"/>
                        <a:ext cx="7702194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611560" y="3861048"/>
          <a:ext cx="6000825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公式" r:id="rId5" imgW="2577960" imgH="215640" progId="Equation.3">
                  <p:embed/>
                </p:oleObj>
              </mc:Choice>
              <mc:Fallback>
                <p:oleObj name="公式" r:id="rId5" imgW="25779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1048"/>
                        <a:ext cx="6000825" cy="504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93744" y="5157192"/>
          <a:ext cx="685857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公式" r:id="rId7" imgW="2895480" imgH="457200" progId="Equation.3">
                  <p:embed/>
                </p:oleObj>
              </mc:Choice>
              <mc:Fallback>
                <p:oleObj name="公式" r:id="rId7" imgW="28954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44" y="5157192"/>
                        <a:ext cx="6858576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11560" y="4508500"/>
          <a:ext cx="61102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公式" r:id="rId9" imgW="2539800" imgH="215640" progId="Equation.3">
                  <p:embed/>
                </p:oleObj>
              </mc:Choice>
              <mc:Fallback>
                <p:oleObj name="公式" r:id="rId9" imgW="25398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08500"/>
                        <a:ext cx="61102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611560" y="2564904"/>
          <a:ext cx="7488832" cy="106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公式" r:id="rId11" imgW="3149280" imgH="457200" progId="Equation.3">
                  <p:embed/>
                </p:oleObj>
              </mc:Choice>
              <mc:Fallback>
                <p:oleObj name="公式" r:id="rId11" imgW="314928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64904"/>
                        <a:ext cx="7488832" cy="1064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假设检验中的两类错误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85800" y="3303612"/>
            <a:ext cx="75438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(1)  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弃真错误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当原假设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为真, 观察值却落入拒绝域, 而作出了拒绝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的判断, 也称为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第一类错误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, 这类错误是“以真为假”. 犯第一类错误的概率是显著性水平</a:t>
            </a:r>
            <a:r>
              <a:rPr lang="zh-CN" altLang="en-US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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.</a:t>
            </a:r>
            <a:endParaRPr lang="zh-CN" altLang="en-US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27075" y="1246212"/>
            <a:ext cx="7543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  <a:ea typeface="楷体_GB2312" pitchFamily="49" charset="-122"/>
              </a:rPr>
              <a:t>        假设检验的依据是: 小概率事件在一次试验中很难发生, 但“很难发生”不等于“不发生”, 因而假设检验所作出的结论有可能是错误的. 这种错误有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两类:</a:t>
            </a:r>
          </a:p>
        </p:txBody>
      </p:sp>
      <p:graphicFrame>
        <p:nvGraphicFramePr>
          <p:cNvPr id="5" name="Object 2048"/>
          <p:cNvGraphicFramePr>
            <a:graphicFrameLocks noChangeAspect="1"/>
          </p:cNvGraphicFramePr>
          <p:nvPr/>
        </p:nvGraphicFramePr>
        <p:xfrm>
          <a:off x="2051719" y="5661248"/>
          <a:ext cx="469492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公式" r:id="rId3" imgW="2070000" imgH="253800" progId="Equation.3">
                  <p:embed/>
                </p:oleObj>
              </mc:Choice>
              <mc:Fallback>
                <p:oleObj name="公式" r:id="rId3" imgW="2070000" imgH="2538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19" y="5661248"/>
                        <a:ext cx="4694927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2475" y="500063"/>
            <a:ext cx="75438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(2) 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取伪错误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当原假设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不真, 而观察值却落入接受域, 而作出了接受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的判断, 也称为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第二类错误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, 这类错误是“以假为真”.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Math1" pitchFamily="2" charset="2"/>
              </a:rPr>
              <a:t> </a:t>
            </a:r>
            <a:endParaRPr lang="zh-CN" altLang="en-US" dirty="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/>
        </p:nvGraphicFramePr>
        <p:xfrm>
          <a:off x="2483768" y="2780928"/>
          <a:ext cx="385619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公式" r:id="rId3" imgW="1752480" imgH="228600" progId="Equation.3">
                  <p:embed/>
                </p:oleObj>
              </mc:Choice>
              <mc:Fallback>
                <p:oleObj name="公式" r:id="rId3" imgW="175248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780928"/>
                        <a:ext cx="3856196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3505200"/>
            <a:ext cx="7848600" cy="129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º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当样本容量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n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一定时,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Math1" pitchFamily="2" charset="2"/>
              </a:rPr>
              <a:t> 若减少犯第一类错误的概率, 则犯第二类错误的概率往往增大.</a:t>
            </a:r>
            <a:endParaRPr lang="en-US" altLang="zh-CN" dirty="0" smtClean="0">
              <a:solidFill>
                <a:srgbClr val="000000"/>
              </a:solidFill>
              <a:ea typeface="宋体" charset="-122"/>
              <a:sym typeface="Math1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2133600"/>
            <a:ext cx="49600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犯第二类错误的概率记为 </a:t>
            </a:r>
            <a:r>
              <a:rPr lang="zh-CN" altLang="en-US" i="1" dirty="0" smtClean="0">
                <a:solidFill>
                  <a:srgbClr val="000000"/>
                </a:solidFill>
                <a:ea typeface="宋体" charset="-122"/>
                <a:sym typeface="Symbol"/>
              </a:rPr>
              <a:t>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  <a:sym typeface="Symbol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8200" y="4781550"/>
            <a:ext cx="75438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Math1" pitchFamily="2" charset="2"/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º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Math1" pitchFamily="2" charset="2"/>
              </a:rPr>
              <a:t>若要使犯两类错误的概率都减小, 除非增加样本容量.</a:t>
            </a:r>
          </a:p>
        </p:txBody>
      </p:sp>
      <p:sp>
        <p:nvSpPr>
          <p:cNvPr id="8" name="矩形 7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9552" y="548680"/>
            <a:ext cx="8136904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/>
              <a:t>例如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根据以往资料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某地男性的平均寿命为</a:t>
            </a:r>
            <a:r>
              <a:rPr lang="en-US" altLang="zh-CN" sz="2800" b="1" dirty="0" smtClean="0"/>
              <a:t>71</a:t>
            </a:r>
            <a:r>
              <a:rPr lang="zh-CN" altLang="en-US" sz="2800" b="1" dirty="0" smtClean="0"/>
              <a:t>岁</a:t>
            </a:r>
            <a:r>
              <a:rPr lang="en-US" altLang="zh-CN" sz="2800" b="1" dirty="0" smtClean="0"/>
              <a:t>.</a:t>
            </a:r>
          </a:p>
          <a:p>
            <a:pPr>
              <a:buNone/>
            </a:pPr>
            <a:r>
              <a:rPr lang="zh-CN" altLang="en-US" sz="2800" b="1" dirty="0" smtClean="0"/>
              <a:t>又比如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根据统计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文科各专业的女生比例要高于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理工科各专业的女生比例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这些论断都可作为假设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pic>
        <p:nvPicPr>
          <p:cNvPr id="4" name="图片 3" descr="2015-02-16_1639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204864"/>
            <a:ext cx="5760640" cy="41764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3568" y="62068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/>
              <a:t>假设检验中的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假设</a:t>
            </a:r>
            <a:r>
              <a:rPr lang="zh-CN" altLang="en-US" sz="2800" b="1" dirty="0" smtClean="0"/>
              <a:t>总是包括两个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          ①                  ②                    ③</a:t>
            </a:r>
            <a:endParaRPr lang="zh-CN" altLang="en-US" sz="2800" b="1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55576" y="1268761"/>
          <a:ext cx="7344816" cy="162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3" imgW="3213000" imgH="711000" progId="Equation.DSMT4">
                  <p:embed/>
                </p:oleObj>
              </mc:Choice>
              <mc:Fallback>
                <p:oleObj name="Equation" r:id="rId3" imgW="321300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68761"/>
                        <a:ext cx="7344816" cy="1625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755576" y="2996952"/>
          <a:ext cx="7416824" cy="158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5" imgW="3213000" imgH="685800" progId="Equation.DSMT4">
                  <p:embed/>
                </p:oleObj>
              </mc:Choice>
              <mc:Fallback>
                <p:oleObj name="Equation" r:id="rId5" imgW="32130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96952"/>
                        <a:ext cx="7416824" cy="158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54225" y="4787900"/>
          <a:ext cx="15081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787900"/>
                        <a:ext cx="15081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121150" y="4772025"/>
          <a:ext cx="15509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772025"/>
                        <a:ext cx="15509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228184" y="4797152"/>
          <a:ext cx="1565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797152"/>
                        <a:ext cx="1565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相应地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一个完整的假设就可以有三种形式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r>
              <a:rPr lang="en-US" altLang="zh-CN" sz="2800" b="1" dirty="0" smtClean="0"/>
              <a:t>① </a:t>
            </a:r>
          </a:p>
          <a:p>
            <a:pPr>
              <a:buNone/>
            </a:pPr>
            <a:r>
              <a:rPr lang="en-US" altLang="zh-CN" sz="2800" b="1" dirty="0" smtClean="0"/>
              <a:t>②</a:t>
            </a:r>
          </a:p>
          <a:p>
            <a:pPr>
              <a:buNone/>
            </a:pPr>
            <a:r>
              <a:rPr lang="en-US" altLang="zh-CN" sz="2800" b="1" dirty="0" smtClean="0"/>
              <a:t>③</a:t>
            </a:r>
          </a:p>
          <a:p>
            <a:pPr>
              <a:buNone/>
            </a:pPr>
            <a:r>
              <a:rPr lang="zh-CN" altLang="en-US" sz="2800" b="1" dirty="0" smtClean="0"/>
              <a:t>第一种形式的假设检验问题称为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双边检验</a:t>
            </a:r>
            <a:r>
              <a:rPr lang="zh-CN" altLang="en-US" sz="2800" b="1" dirty="0" smtClean="0"/>
              <a:t>或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双侧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检验</a:t>
            </a:r>
            <a:r>
              <a:rPr lang="en-US" altLang="zh-CN" sz="2800" b="1" dirty="0" smtClean="0"/>
              <a:t>;  </a:t>
            </a:r>
            <a:r>
              <a:rPr lang="zh-CN" altLang="en-US" sz="2800" b="1" dirty="0" smtClean="0"/>
              <a:t>后两种形式的假设检验问题称为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单边检验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b="1" dirty="0" smtClean="0"/>
              <a:t>或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单侧检验</a:t>
            </a:r>
            <a:r>
              <a:rPr lang="en-US" altLang="zh-CN" sz="2800" b="1" dirty="0" smtClean="0"/>
              <a:t>.  </a:t>
            </a:r>
          </a:p>
          <a:p>
            <a:pPr>
              <a:buNone/>
            </a:pPr>
            <a:r>
              <a:rPr lang="en-US" altLang="zh-CN" sz="2800" b="1" dirty="0" smtClean="0"/>
              <a:t>                              </a:t>
            </a:r>
            <a:endParaRPr lang="zh-CN" altLang="en-US" sz="2800" b="1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403648" y="1124744"/>
          <a:ext cx="3581614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124744"/>
                        <a:ext cx="3581614" cy="54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03648" y="1628800"/>
          <a:ext cx="3557613" cy="54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5" imgW="1498320" imgH="228600" progId="Equation.DSMT4">
                  <p:embed/>
                </p:oleObj>
              </mc:Choice>
              <mc:Fallback>
                <p:oleObj name="Equation" r:id="rId5" imgW="14983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28800"/>
                        <a:ext cx="3557613" cy="54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403648" y="2132856"/>
          <a:ext cx="3581615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7" imgW="1498320" imgH="228600" progId="Equation.DSMT4">
                  <p:embed/>
                </p:oleObj>
              </mc:Choice>
              <mc:Fallback>
                <p:oleObj name="Equation" r:id="rId7" imgW="14983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32856"/>
                        <a:ext cx="3581615" cy="54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771880" y="4437112"/>
          <a:ext cx="7472528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9" imgW="3174840" imgH="672840" progId="Equation.DSMT4">
                  <p:embed/>
                </p:oleObj>
              </mc:Choice>
              <mc:Fallback>
                <p:oleObj name="Equation" r:id="rId9" imgW="3174840" imgH="672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80" y="4437112"/>
                        <a:ext cx="7472528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9552" y="609600"/>
            <a:ext cx="8136904" cy="548640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假设检验的基本原理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小概率原理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小概率事件在一次观察中是不可能出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002060"/>
                </a:solidFill>
              </a:rPr>
              <a:t>现的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;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如果在一次观察中出现了小概率事件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,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那么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, </a:t>
            </a:r>
          </a:p>
          <a:p>
            <a:pPr>
              <a:buNone/>
            </a:pPr>
            <a:r>
              <a:rPr lang="zh-CN" altLang="en-US" sz="2800" b="1" dirty="0" smtClean="0">
                <a:solidFill>
                  <a:srgbClr val="002060"/>
                </a:solidFill>
              </a:rPr>
              <a:t>合理的想法是否定原有事件具有小概率的说法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r>
              <a:rPr lang="zh-CN" altLang="en-US" sz="2800" b="1" dirty="0" smtClean="0"/>
              <a:t>        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一般来说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在假设检验中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原假设是我们根据所掌握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的资料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经过周密考虑后提出的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因此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不应该轻易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地否定它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或者说拒绝它时应慎重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那么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合乎情理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的做法是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,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应该使原假设被拒绝这件事成为小概率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事件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. </a:t>
            </a:r>
            <a:r>
              <a:rPr lang="zh-CN" altLang="en-US" sz="2800" b="1" dirty="0" smtClean="0"/>
              <a:t>这样一来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一旦这个小概率事件在一次观察中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发生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我们否定原假设时犯错误的可能性也会很小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918648" cy="5486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 </a:t>
            </a:r>
            <a:r>
              <a:rPr lang="zh-CN" altLang="en-US" sz="2800" b="1" dirty="0">
                <a:latin typeface="+mn-ea"/>
              </a:rPr>
              <a:t>箱中</a:t>
            </a:r>
            <a:r>
              <a:rPr lang="zh-CN" altLang="en-US" sz="2800" b="1" dirty="0" smtClean="0">
                <a:latin typeface="+mn-ea"/>
              </a:rPr>
              <a:t>有白</a:t>
            </a:r>
            <a:r>
              <a:rPr lang="zh-CN" altLang="en-US" sz="2800" b="1" dirty="0">
                <a:latin typeface="+mn-ea"/>
              </a:rPr>
              <a:t>球和黑球，总数为</a:t>
            </a:r>
            <a:r>
              <a:rPr lang="en-US" altLang="zh-CN" sz="2800" b="1" dirty="0" smtClean="0">
                <a:latin typeface="+mn-ea"/>
              </a:rPr>
              <a:t>100. </a:t>
            </a:r>
            <a:r>
              <a:rPr lang="zh-CN" altLang="en-US" sz="2800" b="1" dirty="0" smtClean="0">
                <a:latin typeface="+mn-ea"/>
              </a:rPr>
              <a:t>假设</a:t>
            </a:r>
            <a:r>
              <a:rPr lang="en-US" altLang="zh-CN" sz="2800" b="1" dirty="0" smtClean="0">
                <a:latin typeface="+mn-ea"/>
              </a:rPr>
              <a:t>: “</a:t>
            </a:r>
            <a:r>
              <a:rPr lang="zh-CN" altLang="en-US" sz="2800" b="1" dirty="0" smtClean="0">
                <a:latin typeface="+mn-ea"/>
              </a:rPr>
              <a:t>其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中</a:t>
            </a:r>
            <a:r>
              <a:rPr lang="en-US" altLang="zh-CN" sz="2800" b="1" dirty="0" smtClean="0">
                <a:latin typeface="+mn-ea"/>
              </a:rPr>
              <a:t>99</a:t>
            </a:r>
            <a:r>
              <a:rPr lang="zh-CN" altLang="en-US" sz="2800" b="1" dirty="0">
                <a:latin typeface="+mn-ea"/>
              </a:rPr>
              <a:t>个是白</a:t>
            </a:r>
            <a:r>
              <a:rPr lang="zh-CN" altLang="en-US" sz="2800" b="1" dirty="0" smtClean="0">
                <a:latin typeface="+mn-ea"/>
              </a:rPr>
              <a:t>球</a:t>
            </a:r>
            <a:r>
              <a:rPr lang="en-US" altLang="zh-CN" sz="2800" b="1" dirty="0" smtClean="0">
                <a:latin typeface="+mn-ea"/>
              </a:rPr>
              <a:t>”. 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    现任</a:t>
            </a:r>
            <a:r>
              <a:rPr lang="zh-CN" altLang="en-US" sz="2800" b="1" dirty="0">
                <a:latin typeface="+mn-ea"/>
              </a:rPr>
              <a:t>取一球而居然是黑球，那么通常的做法是否定</a:t>
            </a:r>
            <a:r>
              <a:rPr lang="zh-CN" altLang="en-US" sz="2800" b="1" dirty="0" smtClean="0">
                <a:latin typeface="+mn-ea"/>
              </a:rPr>
              <a:t>假设</a:t>
            </a:r>
            <a:r>
              <a:rPr lang="en-US" altLang="zh-CN" sz="2800" b="1" dirty="0" smtClean="0">
                <a:latin typeface="+mn-ea"/>
              </a:rPr>
              <a:t>.</a:t>
            </a:r>
            <a:r>
              <a:rPr lang="zh-CN" altLang="en-US" sz="2800" b="1" dirty="0">
                <a:latin typeface="+mn-ea"/>
              </a:rPr>
              <a:t>下面来分析一下这个</a:t>
            </a:r>
            <a:r>
              <a:rPr lang="zh-CN" altLang="en-US" sz="2800" b="1" dirty="0" smtClean="0">
                <a:latin typeface="+mn-ea"/>
              </a:rPr>
              <a:t>决定</a:t>
            </a:r>
            <a:r>
              <a:rPr lang="en-US" altLang="zh-CN" sz="2800" b="1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    我们</a:t>
            </a:r>
            <a:r>
              <a:rPr lang="zh-CN" altLang="en-US" sz="2800" b="1" dirty="0">
                <a:latin typeface="+mn-ea"/>
              </a:rPr>
              <a:t>任取一</a:t>
            </a:r>
            <a:r>
              <a:rPr lang="zh-CN" altLang="en-US" sz="2800" b="1" dirty="0" smtClean="0">
                <a:latin typeface="+mn-ea"/>
              </a:rPr>
              <a:t>球而</a:t>
            </a:r>
            <a:r>
              <a:rPr lang="zh-CN" altLang="en-US" sz="2800" b="1" dirty="0">
                <a:latin typeface="+mn-ea"/>
              </a:rPr>
              <a:t>得到黑球，那么</a:t>
            </a:r>
            <a:r>
              <a:rPr lang="zh-CN" altLang="en-US" sz="2800" b="1" dirty="0" smtClean="0">
                <a:latin typeface="+mn-ea"/>
              </a:rPr>
              <a:t>对于原假设我们无非面临</a:t>
            </a:r>
            <a:r>
              <a:rPr lang="zh-CN" altLang="en-US" sz="2800" b="1" dirty="0">
                <a:latin typeface="+mn-ea"/>
              </a:rPr>
              <a:t>两种</a:t>
            </a:r>
            <a:r>
              <a:rPr lang="zh-CN" altLang="en-US" sz="2800" b="1" dirty="0" smtClean="0">
                <a:latin typeface="+mn-ea"/>
              </a:rPr>
              <a:t>选择：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   I.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否定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ea"/>
              </a:rPr>
              <a:t>原假设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也就是说，白球的个数不是</a:t>
            </a:r>
            <a:r>
              <a:rPr lang="en-US" altLang="zh-CN" sz="2800" b="1" dirty="0" smtClean="0">
                <a:latin typeface="+mn-ea"/>
              </a:rPr>
              <a:t>99; </a:t>
            </a: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  II.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坚持原假设</a:t>
            </a:r>
            <a:r>
              <a:rPr lang="zh-CN" altLang="en-US" sz="2800" b="1" dirty="0">
                <a:latin typeface="+mn-ea"/>
              </a:rPr>
              <a:t>，即仍</a:t>
            </a:r>
            <a:r>
              <a:rPr lang="zh-CN" altLang="en-US" sz="2800" b="1" dirty="0" smtClean="0">
                <a:latin typeface="+mn-ea"/>
              </a:rPr>
              <a:t>认为箱</a:t>
            </a:r>
            <a:r>
              <a:rPr lang="zh-CN" altLang="en-US" sz="2800" b="1" dirty="0">
                <a:latin typeface="+mn-ea"/>
              </a:rPr>
              <a:t>中白球的个数为</a:t>
            </a:r>
            <a:r>
              <a:rPr lang="en-US" altLang="zh-CN" sz="2800" b="1" dirty="0" smtClean="0">
                <a:latin typeface="+mn-ea"/>
              </a:rPr>
              <a:t>99.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+mn-ea"/>
              </a:rPr>
              <a:t>事实上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ea"/>
              </a:rPr>
              <a:t>不论拒绝原假设还是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接受原假设，都有可能犯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ea"/>
              </a:rPr>
              <a:t>错误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ea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33056"/>
            <a:ext cx="5717435" cy="504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941168"/>
            <a:ext cx="6048672" cy="5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53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/>
              <a:t>怎样来具体规定这个小概率事件</a:t>
            </a:r>
            <a:r>
              <a:rPr lang="en-US" altLang="zh-CN" sz="2800" b="1" dirty="0" smtClean="0"/>
              <a:t>?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检验统计量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假设检验是先把有关总体情况的论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断作为假设提出来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然后通过对样本的分析来检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验这个假设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以决定是接受原假设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拒绝备择假设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还是相反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拒绝原假设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接受备择假设</a:t>
            </a:r>
            <a:r>
              <a:rPr lang="en-US" altLang="zh-CN" sz="2800" b="1" dirty="0" smtClean="0"/>
              <a:t>.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对样本进行分析离不开统计量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,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假设检验中用到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的统计量称为检验统计量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.</a:t>
            </a: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Grp="1" noChangeAspect="1"/>
          </p:cNvGraphicFramePr>
          <p:nvPr>
            <p:ph/>
          </p:nvPr>
        </p:nvGraphicFramePr>
        <p:xfrm>
          <a:off x="899592" y="1402258"/>
          <a:ext cx="7391400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3" imgW="3149280" imgH="1231560" progId="Equation.DSMT4">
                  <p:embed/>
                </p:oleObj>
              </mc:Choice>
              <mc:Fallback>
                <p:oleObj name="Equation" r:id="rId3" imgW="3149280" imgH="1231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02258"/>
                        <a:ext cx="7391400" cy="28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98350" y="692696"/>
          <a:ext cx="7058026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5" imgW="2869920" imgH="228600" progId="Equation.DSMT4">
                  <p:embed/>
                </p:oleObj>
              </mc:Choice>
              <mc:Fallback>
                <p:oleObj name="Equation" r:id="rId5" imgW="28699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350" y="692696"/>
                        <a:ext cx="7058026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957263" y="3789040"/>
          <a:ext cx="738822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7" imgW="3301920" imgH="1066680" progId="Equation.DSMT4">
                  <p:embed/>
                </p:oleObj>
              </mc:Choice>
              <mc:Fallback>
                <p:oleObj name="Equation" r:id="rId7" imgW="3301920" imgH="1066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789040"/>
                        <a:ext cx="7388225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Grp="1" noChangeAspect="1"/>
          </p:cNvGraphicFramePr>
          <p:nvPr>
            <p:ph/>
          </p:nvPr>
        </p:nvGraphicFramePr>
        <p:xfrm>
          <a:off x="683568" y="548680"/>
          <a:ext cx="7964229" cy="197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" name="公式" r:id="rId3" imgW="3593880" imgH="888840" progId="Equation.3">
                  <p:embed/>
                </p:oleObj>
              </mc:Choice>
              <mc:Fallback>
                <p:oleObj name="公式" r:id="rId3" imgW="359388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8680"/>
                        <a:ext cx="7964229" cy="1970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436096" y="1772816"/>
          <a:ext cx="2005608" cy="44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Equation" r:id="rId5" imgW="2057400" imgH="457200" progId="Equation.3">
                  <p:embed/>
                </p:oleObj>
              </mc:Choice>
              <mc:Fallback>
                <p:oleObj name="Equation" r:id="rId5" imgW="20574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772816"/>
                        <a:ext cx="2005608" cy="445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55576" y="2636912"/>
          <a:ext cx="3300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公式" r:id="rId7" imgW="1358640" imgH="444240" progId="Equation.3">
                  <p:embed/>
                </p:oleObj>
              </mc:Choice>
              <mc:Fallback>
                <p:oleObj name="公式" r:id="rId7" imgW="135864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6912"/>
                        <a:ext cx="330041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755576" y="3861048"/>
          <a:ext cx="3332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公式" r:id="rId9" imgW="1371600" imgH="444240" progId="Equation.3">
                  <p:embed/>
                </p:oleObj>
              </mc:Choice>
              <mc:Fallback>
                <p:oleObj name="公式" r:id="rId9" imgW="13716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861048"/>
                        <a:ext cx="333216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77850" y="5048250"/>
          <a:ext cx="77835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" name="公式" r:id="rId11" imgW="3441600" imgH="215640" progId="Equation.3">
                  <p:embed/>
                </p:oleObj>
              </mc:Choice>
              <mc:Fallback>
                <p:oleObj name="公式" r:id="rId11" imgW="34416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048250"/>
                        <a:ext cx="77835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65150" y="5570538"/>
          <a:ext cx="670401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" name="公式" r:id="rId13" imgW="2793960" imgH="355320" progId="Equation.3">
                  <p:embed/>
                </p:oleObj>
              </mc:Choice>
              <mc:Fallback>
                <p:oleObj name="公式" r:id="rId13" imgW="2793960" imgH="355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570538"/>
                        <a:ext cx="6704013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5796136" y="3717032"/>
            <a:ext cx="2448272" cy="1291035"/>
            <a:chOff x="3216" y="1392"/>
            <a:chExt cx="2256" cy="1539"/>
          </a:xfrm>
        </p:grpSpPr>
        <p:pic>
          <p:nvPicPr>
            <p:cNvPr id="10" name="Picture 13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CCCCCC"/>
                </a:clrFrom>
                <a:clrTo>
                  <a:srgbClr val="CCCCCC">
                    <a:alpha val="0"/>
                  </a:srgbClr>
                </a:clrTo>
              </a:clrChange>
            </a:blip>
            <a:srcRect l="-2174" b="8257"/>
            <a:stretch>
              <a:fillRect/>
            </a:stretch>
          </p:blipFill>
          <p:spPr bwMode="auto">
            <a:xfrm>
              <a:off x="3216" y="1392"/>
              <a:ext cx="2256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1" name="Object 18"/>
            <p:cNvGraphicFramePr>
              <a:graphicFrameLocks noChangeAspect="1"/>
            </p:cNvGraphicFramePr>
            <p:nvPr/>
          </p:nvGraphicFramePr>
          <p:xfrm>
            <a:off x="4752" y="2592"/>
            <a:ext cx="4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6" name="Equation" r:id="rId16" imgW="1282680" imgH="647640" progId="Equation.3">
                    <p:embed/>
                  </p:oleObj>
                </mc:Choice>
                <mc:Fallback>
                  <p:oleObj name="Equation" r:id="rId16" imgW="1282680" imgH="6476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592"/>
                          <a:ext cx="48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9"/>
            <p:cNvGraphicFramePr>
              <a:graphicFrameLocks noChangeAspect="1"/>
            </p:cNvGraphicFramePr>
            <p:nvPr/>
          </p:nvGraphicFramePr>
          <p:xfrm>
            <a:off x="3548" y="2592"/>
            <a:ext cx="58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7" name="Equation" r:id="rId18" imgW="1562040" imgH="647640" progId="Equation.3">
                    <p:embed/>
                  </p:oleObj>
                </mc:Choice>
                <mc:Fallback>
                  <p:oleObj name="Equation" r:id="rId18" imgW="1562040" imgH="6476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592"/>
                          <a:ext cx="585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4" name="图片 33" descr="2015-02-10_225521.jpg"/>
          <p:cNvPicPr>
            <a:picLocks noChangeAspect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2407972"/>
            <a:ext cx="2520280" cy="148617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08830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7-1</a:t>
            </a:r>
            <a:r>
              <a:rPr lang="zh-CN" altLang="en-US" dirty="0" smtClean="0">
                <a:solidFill>
                  <a:srgbClr val="FF0000"/>
                </a:solidFill>
              </a:rPr>
              <a:t>假设检验的基本概念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3942</TotalTime>
  <Words>685</Words>
  <Application>Microsoft Office PowerPoint</Application>
  <PresentationFormat>全屏显示(4:3)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第三章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336</cp:revision>
  <dcterms:created xsi:type="dcterms:W3CDTF">2002-02-05T15:49:25Z</dcterms:created>
  <dcterms:modified xsi:type="dcterms:W3CDTF">2016-06-02T15:32:52Z</dcterms:modified>
</cp:coreProperties>
</file>