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54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image" Target="../media/image31.jpe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683568" y="836613"/>
          <a:ext cx="6532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公式" r:id="rId3" imgW="2565360" imgH="228600" progId="Equation.3">
                  <p:embed/>
                </p:oleObj>
              </mc:Choice>
              <mc:Fallback>
                <p:oleObj name="公式" r:id="rId3" imgW="25653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613"/>
                        <a:ext cx="653256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755576" y="1556791"/>
          <a:ext cx="2376264" cy="57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公式" r:id="rId5" imgW="888840" imgH="215640" progId="Equation.3">
                  <p:embed/>
                </p:oleObj>
              </mc:Choice>
              <mc:Fallback>
                <p:oleObj name="公式" r:id="rId5" imgW="8888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1"/>
                        <a:ext cx="2376264" cy="576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1143000" y="2284512"/>
          <a:ext cx="5715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7" imgW="6019560" imgH="482400" progId="Equation.3">
                  <p:embed/>
                </p:oleObj>
              </mc:Choice>
              <mc:Fallback>
                <p:oleObj name="Equation" r:id="rId7" imgW="60195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512"/>
                        <a:ext cx="57150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827584" y="2852936"/>
          <a:ext cx="504707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9" imgW="2120760" imgH="241200" progId="Equation.3">
                  <p:embed/>
                </p:oleObj>
              </mc:Choice>
              <mc:Fallback>
                <p:oleObj name="公式" r:id="rId9" imgW="2120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52936"/>
                        <a:ext cx="504707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752474" y="3656112"/>
            <a:ext cx="34594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º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选择检验统计量</a:t>
            </a:r>
          </a:p>
        </p:txBody>
      </p:sp>
      <p:graphicFrame>
        <p:nvGraphicFramePr>
          <p:cNvPr id="10" name="Object 30"/>
          <p:cNvGraphicFramePr>
            <a:graphicFrameLocks noChangeAspect="1"/>
          </p:cNvGraphicFramePr>
          <p:nvPr/>
        </p:nvGraphicFramePr>
        <p:xfrm>
          <a:off x="1835696" y="4221088"/>
          <a:ext cx="3312368" cy="105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11" imgW="1396800" imgH="444240" progId="Equation.3">
                  <p:embed/>
                </p:oleObj>
              </mc:Choice>
              <mc:Fallback>
                <p:oleObj name="公式" r:id="rId11" imgW="13968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21088"/>
                        <a:ext cx="3312368" cy="1053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/>
        </p:nvGraphicFramePr>
        <p:xfrm>
          <a:off x="5580112" y="4509120"/>
          <a:ext cx="215624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公式" r:id="rId13" imgW="977760" imgH="228600" progId="Equation.3">
                  <p:embed/>
                </p:oleObj>
              </mc:Choice>
              <mc:Fallback>
                <p:oleObj name="公式" r:id="rId13" imgW="9777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509120"/>
                        <a:ext cx="215624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3-06_212108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044" y="1700808"/>
            <a:ext cx="8917452" cy="310317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7"/>
          <p:cNvSpPr txBox="1">
            <a:spLocks noChangeArrowheads="1"/>
          </p:cNvSpPr>
          <p:nvPr/>
        </p:nvSpPr>
        <p:spPr bwMode="auto">
          <a:xfrm>
            <a:off x="742950" y="6858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º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给定显著性水平</a:t>
            </a:r>
            <a:r>
              <a:rPr lang="zh-CN" altLang="en-US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( 0&lt; </a:t>
            </a:r>
            <a:r>
              <a:rPr lang="zh-CN" altLang="en-US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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≤</a:t>
            </a:r>
            <a:r>
              <a:rPr lang="zh-CN" altLang="en-US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0.05)</a:t>
            </a:r>
            <a:endParaRPr lang="en-US" altLang="zh-CN" dirty="0" smtClean="0">
              <a:solidFill>
                <a:srgbClr val="000000"/>
              </a:solidFill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109788" y="1249363"/>
          <a:ext cx="2622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公式" r:id="rId3" imgW="1079280" imgH="355320" progId="Equation.3">
                  <p:embed/>
                </p:oleObj>
              </mc:Choice>
              <mc:Fallback>
                <p:oleObj name="公式" r:id="rId3" imgW="107928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249363"/>
                        <a:ext cx="26225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5"/>
          <p:cNvGraphicFramePr>
            <a:graphicFrameLocks noChangeAspect="1"/>
          </p:cNvGraphicFramePr>
          <p:nvPr/>
        </p:nvGraphicFramePr>
        <p:xfrm>
          <a:off x="767922" y="2000240"/>
          <a:ext cx="5375714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5" imgW="2184120" imgH="406080" progId="Equation.DSMT4">
                  <p:embed/>
                </p:oleObj>
              </mc:Choice>
              <mc:Fallback>
                <p:oleObj name="Equation" r:id="rId5" imgW="21841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22" y="2000240"/>
                        <a:ext cx="5375714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41"/>
          <p:cNvSpPr txBox="1">
            <a:spLocks noChangeArrowheads="1"/>
          </p:cNvSpPr>
          <p:nvPr/>
        </p:nvSpPr>
        <p:spPr bwMode="auto">
          <a:xfrm>
            <a:off x="685800" y="3048656"/>
            <a:ext cx="2734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宋体" charset="-122"/>
              </a:rPr>
              <a:t>因此得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拒绝域：</a:t>
            </a:r>
          </a:p>
        </p:txBody>
      </p:sp>
      <p:graphicFrame>
        <p:nvGraphicFramePr>
          <p:cNvPr id="8" name="Object 1027"/>
          <p:cNvGraphicFramePr>
            <a:graphicFrameLocks noChangeAspect="1"/>
          </p:cNvGraphicFramePr>
          <p:nvPr/>
        </p:nvGraphicFramePr>
        <p:xfrm>
          <a:off x="3419872" y="2928934"/>
          <a:ext cx="1296144" cy="77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公式" r:id="rId7" imgW="469800" imgH="279360" progId="Equation.3">
                  <p:embed/>
                </p:oleObj>
              </mc:Choice>
              <mc:Fallback>
                <p:oleObj name="公式" r:id="rId7" imgW="46980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28934"/>
                        <a:ext cx="1296144" cy="771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8"/>
          <p:cNvGraphicFramePr>
            <a:graphicFrameLocks noChangeAspect="1"/>
          </p:cNvGraphicFramePr>
          <p:nvPr/>
        </p:nvGraphicFramePr>
        <p:xfrm>
          <a:off x="755576" y="3789040"/>
          <a:ext cx="4104456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9" imgW="3809880" imgH="507960" progId="Equation.3">
                  <p:embed/>
                </p:oleObj>
              </mc:Choice>
              <mc:Fallback>
                <p:oleObj name="Equation" r:id="rId9" imgW="380988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4104456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/>
          <p:cNvGraphicFramePr>
            <a:graphicFrameLocks noChangeAspect="1"/>
          </p:cNvGraphicFramePr>
          <p:nvPr/>
        </p:nvGraphicFramePr>
        <p:xfrm>
          <a:off x="5106988" y="3860800"/>
          <a:ext cx="3611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公式" r:id="rId11" imgW="1638000" imgH="228600" progId="Equation.3">
                  <p:embed/>
                </p:oleObj>
              </mc:Choice>
              <mc:Fallback>
                <p:oleObj name="公式" r:id="rId11" imgW="163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3860800"/>
                        <a:ext cx="36115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/>
          <p:cNvGraphicFramePr>
            <a:graphicFrameLocks noChangeAspect="1"/>
          </p:cNvGraphicFramePr>
          <p:nvPr/>
        </p:nvGraphicFramePr>
        <p:xfrm>
          <a:off x="1043607" y="4509120"/>
          <a:ext cx="272030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公式" r:id="rId13" imgW="1079280" imgH="228600" progId="Equation.3">
                  <p:embed/>
                </p:oleObj>
              </mc:Choice>
              <mc:Fallback>
                <p:oleObj name="公式" r:id="rId13" imgW="10792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4509120"/>
                        <a:ext cx="272030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2_20520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500042"/>
            <a:ext cx="8286808" cy="3643338"/>
          </a:xfrm>
          <a:prstGeom prst="rect">
            <a:avLst/>
          </a:prstGeom>
        </p:spPr>
      </p:pic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857224" y="4214818"/>
          <a:ext cx="6072230" cy="105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4" imgW="2628720" imgH="457200" progId="Equation.DSMT4">
                  <p:embed/>
                </p:oleObj>
              </mc:Choice>
              <mc:Fallback>
                <p:oleObj name="Equation" r:id="rId4" imgW="26287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14818"/>
                        <a:ext cx="6072230" cy="1054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500166" y="5500702"/>
          <a:ext cx="5643602" cy="65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6" imgW="2298600" imgH="266400" progId="Equation.DSMT4">
                  <p:embed/>
                </p:oleObj>
              </mc:Choice>
              <mc:Fallback>
                <p:oleObj name="Equation" r:id="rId6" imgW="229860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500702"/>
                        <a:ext cx="5643602" cy="654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063625" y="555625"/>
          <a:ext cx="6953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3" imgW="2781000" imgH="469800" progId="Equation.DSMT4">
                  <p:embed/>
                </p:oleObj>
              </mc:Choice>
              <mc:Fallback>
                <p:oleObj name="Equation" r:id="rId3" imgW="278100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55625"/>
                        <a:ext cx="6953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071538" y="1928802"/>
          <a:ext cx="6429420" cy="126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5" imgW="2577960" imgH="507960" progId="Equation.DSMT4">
                  <p:embed/>
                </p:oleObj>
              </mc:Choice>
              <mc:Fallback>
                <p:oleObj name="Equation" r:id="rId5" imgW="25779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928802"/>
                        <a:ext cx="6429420" cy="1266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071538" y="3571876"/>
          <a:ext cx="676910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7" imgW="2857320" imgH="711000" progId="Equation.DSMT4">
                  <p:embed/>
                </p:oleObj>
              </mc:Choice>
              <mc:Fallback>
                <p:oleObj name="Equation" r:id="rId7" imgW="285732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571876"/>
                        <a:ext cx="676910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739775" y="908050"/>
          <a:ext cx="2248049" cy="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公式" r:id="rId3" imgW="901440" imgH="215640" progId="Equation.3">
                  <p:embed/>
                </p:oleObj>
              </mc:Choice>
              <mc:Fallback>
                <p:oleObj name="公式" r:id="rId3" imgW="901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908050"/>
                        <a:ext cx="2248049" cy="537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755576" y="1700808"/>
          <a:ext cx="7488832" cy="16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5" imgW="3174840" imgH="685800" progId="Equation.DSMT4">
                  <p:embed/>
                </p:oleObj>
              </mc:Choice>
              <mc:Fallback>
                <p:oleObj name="Equation" r:id="rId5" imgW="317484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7488832" cy="16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755576" y="3429000"/>
          <a:ext cx="4464496" cy="173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7" imgW="1828800" imgH="711000" progId="Equation.DSMT4">
                  <p:embed/>
                </p:oleObj>
              </mc:Choice>
              <mc:Fallback>
                <p:oleObj name="Equation" r:id="rId7" imgW="182880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9000"/>
                        <a:ext cx="4464496" cy="1736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2015-03-06_094413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016" y="3501008"/>
            <a:ext cx="3733800" cy="218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得检验问题的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拒绝域</a:t>
            </a:r>
            <a:r>
              <a:rPr lang="zh-CN" altLang="en-US" sz="2800" b="1" dirty="0" smtClean="0"/>
              <a:t>为</a:t>
            </a:r>
            <a:endParaRPr lang="en-US" altLang="zh-CN" sz="2800" b="1" dirty="0" smtClean="0"/>
          </a:p>
          <a:p>
            <a:pPr>
              <a:buNone/>
            </a:pPr>
            <a:endParaRPr lang="zh-CN" altLang="en-US" sz="2800" b="1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928926" y="1357298"/>
          <a:ext cx="2500330" cy="101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357298"/>
                        <a:ext cx="2500330" cy="101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55576" y="2636912"/>
          <a:ext cx="7896449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5" imgW="3390840" imgH="711000" progId="Equation.DSMT4">
                  <p:embed/>
                </p:oleObj>
              </mc:Choice>
              <mc:Fallback>
                <p:oleObj name="Equation" r:id="rId5" imgW="339084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7896449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83568" y="4437112"/>
          <a:ext cx="5112568" cy="159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7" imgW="2120760" imgH="660240" progId="Equation.DSMT4">
                  <p:embed/>
                </p:oleObj>
              </mc:Choice>
              <mc:Fallback>
                <p:oleObj name="Equation" r:id="rId7" imgW="212076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37112"/>
                        <a:ext cx="5112568" cy="159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Grp="1" noChangeAspect="1"/>
          </p:cNvGraphicFramePr>
          <p:nvPr>
            <p:ph/>
          </p:nvPr>
        </p:nvGraphicFramePr>
        <p:xfrm>
          <a:off x="683568" y="620688"/>
          <a:ext cx="67091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公式" r:id="rId3" imgW="2361960" imgH="228600" progId="Equation.3">
                  <p:embed/>
                </p:oleObj>
              </mc:Choice>
              <mc:Fallback>
                <p:oleObj name="公式" r:id="rId3" imgW="2361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20688"/>
                        <a:ext cx="6709154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55576" y="1412776"/>
          <a:ext cx="5328592" cy="163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5" imgW="2234880" imgH="685800" progId="Equation.DSMT4">
                  <p:embed/>
                </p:oleObj>
              </mc:Choice>
              <mc:Fallback>
                <p:oleObj name="Equation" r:id="rId5" imgW="223488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5328592" cy="163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55650" y="3068960"/>
          <a:ext cx="44640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7" imgW="1828800" imgH="736560" progId="Equation.DSMT4">
                  <p:embed/>
                </p:oleObj>
              </mc:Choice>
              <mc:Fallback>
                <p:oleObj name="Equation" r:id="rId7" imgW="182880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960"/>
                        <a:ext cx="44640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819150" y="4751388"/>
          <a:ext cx="596900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9" imgW="2476440" imgH="698400" progId="Equation.DSMT4">
                  <p:embed/>
                </p:oleObj>
              </mc:Choice>
              <mc:Fallback>
                <p:oleObj name="Equation" r:id="rId9" imgW="247644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751388"/>
                        <a:ext cx="5969000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2015-03-06_105551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056" y="2420888"/>
            <a:ext cx="3733800" cy="2447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3_07584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571480"/>
            <a:ext cx="8286808" cy="3214710"/>
          </a:xfrm>
          <a:prstGeom prst="rect">
            <a:avLst/>
          </a:prstGeom>
        </p:spPr>
      </p:pic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57225" y="3786191"/>
          <a:ext cx="6072230" cy="108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4" imgW="2552400" imgH="457200" progId="Equation.DSMT4">
                  <p:embed/>
                </p:oleObj>
              </mc:Choice>
              <mc:Fallback>
                <p:oleObj name="Equation" r:id="rId4" imgW="2552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5" y="3786191"/>
                        <a:ext cx="6072230" cy="1086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54246"/>
              </p:ext>
            </p:extLst>
          </p:nvPr>
        </p:nvGraphicFramePr>
        <p:xfrm>
          <a:off x="985838" y="4959350"/>
          <a:ext cx="59594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6" imgW="2489040" imgH="660240" progId="Equation.DSMT4">
                  <p:embed/>
                </p:oleObj>
              </mc:Choice>
              <mc:Fallback>
                <p:oleObj name="Equation" r:id="rId6" imgW="248904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959350"/>
                        <a:ext cx="59594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2210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7-2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单个正态总体均值的假设检验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857224" y="857232"/>
          <a:ext cx="7000925" cy="123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3" imgW="2654280" imgH="469800" progId="Equation.DSMT4">
                  <p:embed/>
                </p:oleObj>
              </mc:Choice>
              <mc:Fallback>
                <p:oleObj name="Equation" r:id="rId3" imgW="265428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857232"/>
                        <a:ext cx="7000925" cy="123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857224" y="2214554"/>
          <a:ext cx="6421015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5" imgW="2425680" imgH="431640" progId="Equation.DSMT4">
                  <p:embed/>
                </p:oleObj>
              </mc:Choice>
              <mc:Fallback>
                <p:oleObj name="Equation" r:id="rId5" imgW="24256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214554"/>
                        <a:ext cx="6421015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857224" y="3714752"/>
          <a:ext cx="7197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7" imgW="2958840" imgH="469800" progId="Equation.DSMT4">
                  <p:embed/>
                </p:oleObj>
              </mc:Choice>
              <mc:Fallback>
                <p:oleObj name="Equation" r:id="rId7" imgW="295884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714752"/>
                        <a:ext cx="71977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3431</TotalTime>
  <Words>100</Words>
  <Application>Microsoft Office PowerPoint</Application>
  <PresentationFormat>全屏显示(4:3)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第三章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280</cp:revision>
  <dcterms:created xsi:type="dcterms:W3CDTF">2002-02-05T15:49:25Z</dcterms:created>
  <dcterms:modified xsi:type="dcterms:W3CDTF">2015-12-29T09:06:50Z</dcterms:modified>
</cp:coreProperties>
</file>