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8" r:id="rId4"/>
    <p:sldId id="269" r:id="rId5"/>
    <p:sldId id="270" r:id="rId6"/>
    <p:sldId id="261" r:id="rId7"/>
    <p:sldId id="262" r:id="rId8"/>
    <p:sldId id="271" r:id="rId9"/>
    <p:sldId id="273" r:id="rId10"/>
    <p:sldId id="272" r:id="rId11"/>
    <p:sldId id="266" r:id="rId12"/>
    <p:sldId id="260" r:id="rId13"/>
    <p:sldId id="265" r:id="rId14"/>
    <p:sldId id="274" r:id="rId15"/>
    <p:sldId id="275" r:id="rId16"/>
    <p:sldId id="276" r:id="rId17"/>
    <p:sldId id="267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52.wmf"/><Relationship Id="rId2" Type="http://schemas.openxmlformats.org/officeDocument/2006/relationships/image" Target="../media/image29.wmf"/><Relationship Id="rId1" Type="http://schemas.openxmlformats.org/officeDocument/2006/relationships/image" Target="../media/image48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2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jpeg"/><Relationship Id="rId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>
          <a:xfrm>
            <a:off x="683568" y="548680"/>
            <a:ext cx="7772400" cy="54864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两个正态总体均值的假设检验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115616" y="1340768"/>
          <a:ext cx="3454400" cy="533400"/>
        </p:xfrm>
        <a:graphic>
          <a:graphicData uri="http://schemas.openxmlformats.org/presentationml/2006/ole">
            <p:oleObj spid="_x0000_s32781" name="Equation" r:id="rId3" imgW="3454200" imgH="533160" progId="Equation.3">
              <p:embed/>
            </p:oleObj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4572000" y="1378893"/>
          <a:ext cx="2362200" cy="533400"/>
        </p:xfrm>
        <a:graphic>
          <a:graphicData uri="http://schemas.openxmlformats.org/presentationml/2006/ole">
            <p:oleObj spid="_x0000_s32782" name="Equation" r:id="rId4" imgW="2361960" imgH="533160" progId="Equation.3">
              <p:embed/>
            </p:oleObj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723900" y="2056557"/>
          <a:ext cx="1790700" cy="431800"/>
        </p:xfrm>
        <a:graphic>
          <a:graphicData uri="http://schemas.openxmlformats.org/presentationml/2006/ole">
            <p:oleObj spid="_x0000_s32783" name="公式" r:id="rId5" imgW="1790640" imgH="431640" progId="Equation.3">
              <p:embed/>
            </p:oleObj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2733675" y="2056309"/>
          <a:ext cx="5257800" cy="539750"/>
        </p:xfrm>
        <a:graphic>
          <a:graphicData uri="http://schemas.openxmlformats.org/presentationml/2006/ole">
            <p:oleObj spid="_x0000_s32784" name="Equation" r:id="rId6" imgW="5016240" imgH="545760" progId="Equation.3">
              <p:embed/>
            </p:oleObj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828948" y="2632373"/>
          <a:ext cx="4607148" cy="530647"/>
        </p:xfrm>
        <a:graphic>
          <a:graphicData uri="http://schemas.openxmlformats.org/presentationml/2006/ole">
            <p:oleObj spid="_x0000_s32785" name="公式" r:id="rId7" imgW="2031840" imgH="241200" progId="Equation.3">
              <p:embed/>
            </p:oleObj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838200" y="328044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dirty="0" smtClean="0">
                <a:solidFill>
                  <a:srgbClr val="3333CC"/>
                </a:solidFill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3333CC"/>
                </a:solidFill>
                <a:ea typeface="黑体" pitchFamily="2" charset="-122"/>
              </a:rPr>
              <a:t>1</a:t>
            </a:r>
            <a:r>
              <a:rPr lang="en-US" altLang="zh-CN" dirty="0" smtClean="0">
                <a:solidFill>
                  <a:srgbClr val="3333CC"/>
                </a:solidFill>
                <a:ea typeface="黑体" pitchFamily="2" charset="-122"/>
              </a:rPr>
              <a:t>)</a:t>
            </a:r>
            <a:r>
              <a:rPr lang="zh-CN" altLang="en-US" dirty="0" smtClean="0">
                <a:solidFill>
                  <a:srgbClr val="3333CC"/>
                </a:solidFill>
                <a:ea typeface="黑体" pitchFamily="2" charset="-122"/>
              </a:rPr>
              <a:t>  已知</a:t>
            </a: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658344" y="328044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  <a:ea typeface="宋体" charset="-122"/>
              </a:rPr>
              <a:t>(用</a:t>
            </a:r>
            <a:r>
              <a:rPr lang="en-US" altLang="zh-CN" i="1" dirty="0" smtClean="0">
                <a:solidFill>
                  <a:srgbClr val="008000"/>
                </a:solidFill>
                <a:ea typeface="宋体" charset="-122"/>
              </a:rPr>
              <a:t>U</a:t>
            </a:r>
            <a:r>
              <a:rPr lang="zh-CN" altLang="en-US" dirty="0" smtClean="0">
                <a:solidFill>
                  <a:srgbClr val="008000"/>
                </a:solidFill>
                <a:ea typeface="宋体" charset="-122"/>
              </a:rPr>
              <a:t>检验法)</a:t>
            </a:r>
          </a:p>
        </p:txBody>
      </p:sp>
      <p:graphicFrame>
        <p:nvGraphicFramePr>
          <p:cNvPr id="12" name="Object 45"/>
          <p:cNvGraphicFramePr>
            <a:graphicFrameLocks noChangeAspect="1"/>
          </p:cNvGraphicFramePr>
          <p:nvPr/>
        </p:nvGraphicFramePr>
        <p:xfrm>
          <a:off x="2127176" y="4050383"/>
          <a:ext cx="4953000" cy="474662"/>
        </p:xfrm>
        <a:graphic>
          <a:graphicData uri="http://schemas.openxmlformats.org/presentationml/2006/ole">
            <p:oleObj spid="_x0000_s32786" name="Equation" r:id="rId8" imgW="4622760" imgH="444240" progId="Equation.3">
              <p:embed/>
            </p:oleObj>
          </a:graphicData>
        </a:graphic>
      </p:graphicFrame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755576" y="3975770"/>
            <a:ext cx="2446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Math1" pitchFamily="2" charset="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  <a:sym typeface="Math1" pitchFamily="2" charset="2"/>
              </a:rPr>
              <a:t>°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Math1" pitchFamily="2" charset="2"/>
              </a:rPr>
              <a:t>假设:</a:t>
            </a:r>
          </a:p>
        </p:txBody>
      </p:sp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2433588" y="3285381"/>
          <a:ext cx="1130300" cy="533400"/>
        </p:xfrm>
        <a:graphic>
          <a:graphicData uri="http://schemas.openxmlformats.org/presentationml/2006/ole">
            <p:oleObj spid="_x0000_s32787" name="Equation" r:id="rId9" imgW="1130040" imgH="533160" progId="Equation.3">
              <p:embed/>
            </p:oleObj>
          </a:graphicData>
        </a:graphic>
      </p:graphicFrame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838200" y="4648200"/>
          <a:ext cx="3886200" cy="1714500"/>
        </p:xfrm>
        <a:graphic>
          <a:graphicData uri="http://schemas.openxmlformats.org/presentationml/2006/ole">
            <p:oleObj spid="_x0000_s32788" name="Equation" r:id="rId10" imgW="3886200" imgH="1714320" progId="Equation.DSMT4">
              <p:embed/>
            </p:oleObj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6516216" y="5596334"/>
          <a:ext cx="2209800" cy="476250"/>
        </p:xfrm>
        <a:graphic>
          <a:graphicData uri="http://schemas.openxmlformats.org/presentationml/2006/ole">
            <p:oleObj spid="_x0000_s32789" name="Equation" r:id="rId11" imgW="2120760" imgH="457200" progId="Equation.3">
              <p:embed/>
            </p:oleObj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4867275" y="5672534"/>
          <a:ext cx="1296988" cy="385763"/>
        </p:xfrm>
        <a:graphic>
          <a:graphicData uri="http://schemas.openxmlformats.org/presentationml/2006/ole">
            <p:oleObj spid="_x0000_s32790" name="Equation" r:id="rId12" imgW="1320480" imgH="393480" progId="Equation.3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1" grpId="0" build="p" autoUpdateAnimBg="0"/>
      <p:bldP spid="1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857223" y="714356"/>
          <a:ext cx="6060601" cy="1357322"/>
        </p:xfrm>
        <a:graphic>
          <a:graphicData uri="http://schemas.openxmlformats.org/presentationml/2006/ole">
            <p:oleObj spid="_x0000_s102402" name="Equation" r:id="rId3" imgW="2438280" imgH="545760" progId="Equation.DSMT4">
              <p:embed/>
            </p:oleObj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571500" y="1979613"/>
          <a:ext cx="8350250" cy="2543175"/>
        </p:xfrm>
        <a:graphic>
          <a:graphicData uri="http://schemas.openxmlformats.org/presentationml/2006/ole">
            <p:oleObj spid="_x0000_s102403" name="Equation" r:id="rId4" imgW="3377880" imgH="1028520" progId="Equation.DSMT4">
              <p:embed/>
            </p:oleObj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795338" y="4772025"/>
          <a:ext cx="7197725" cy="1084263"/>
        </p:xfrm>
        <a:graphic>
          <a:graphicData uri="http://schemas.openxmlformats.org/presentationml/2006/ole">
            <p:oleObj spid="_x0000_s102404" name="Equation" r:id="rId5" imgW="2946240" imgH="4442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3-08_19091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04" y="1052736"/>
            <a:ext cx="8892480" cy="4577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两个正态总体方差的假设检验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707832" y="677639"/>
            <a:ext cx="20406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8000"/>
                </a:solidFill>
              </a:rPr>
              <a:t>(</a:t>
            </a:r>
            <a:r>
              <a:rPr lang="en-US" altLang="zh-CN" sz="3200" i="1" dirty="0">
                <a:solidFill>
                  <a:srgbClr val="008000"/>
                </a:solidFill>
              </a:rPr>
              <a:t>F</a:t>
            </a:r>
            <a:r>
              <a:rPr lang="zh-CN" altLang="en-US" sz="3200" dirty="0">
                <a:solidFill>
                  <a:srgbClr val="008000"/>
                </a:solidFill>
                <a:latin typeface="+mn-ea"/>
                <a:ea typeface="+mn-ea"/>
              </a:rPr>
              <a:t>检验法</a:t>
            </a:r>
            <a:r>
              <a:rPr lang="zh-CN" altLang="en-US" sz="3200" dirty="0">
                <a:solidFill>
                  <a:srgbClr val="008000"/>
                </a:solidFill>
              </a:rPr>
              <a:t>)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154238" y="1484313"/>
          <a:ext cx="5915025" cy="515937"/>
        </p:xfrm>
        <a:graphic>
          <a:graphicData uri="http://schemas.openxmlformats.org/presentationml/2006/ole">
            <p:oleObj spid="_x0000_s94209" name="公式" r:id="rId3" imgW="2768400" imgH="241200" progId="Equation.3">
              <p:embed/>
            </p:oleObj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28663" y="1490663"/>
            <a:ext cx="2446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º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 假设: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809624" y="2209800"/>
          <a:ext cx="3474343" cy="508000"/>
        </p:xfrm>
        <a:graphic>
          <a:graphicData uri="http://schemas.openxmlformats.org/presentationml/2006/ole">
            <p:oleObj spid="_x0000_s94210" name="Equation" r:id="rId4" imgW="3288960" imgH="507960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705600" y="3200400"/>
          <a:ext cx="2209800" cy="476250"/>
        </p:xfrm>
        <a:graphic>
          <a:graphicData uri="http://schemas.openxmlformats.org/presentationml/2006/ole">
            <p:oleObj spid="_x0000_s94211" name="Equation" r:id="rId5" imgW="2120760" imgH="457200" progId="Equation.3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4075113" y="3276600"/>
          <a:ext cx="2593975" cy="434975"/>
        </p:xfrm>
        <a:graphic>
          <a:graphicData uri="http://schemas.openxmlformats.org/presentationml/2006/ole">
            <p:oleObj spid="_x0000_s94212" name="Equation" r:id="rId6" imgW="2641320" imgH="44424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403648" y="2913424"/>
          <a:ext cx="1728192" cy="1163648"/>
        </p:xfrm>
        <a:graphic>
          <a:graphicData uri="http://schemas.openxmlformats.org/presentationml/2006/ole">
            <p:oleObj spid="_x0000_s94213" name="公式" r:id="rId7" imgW="736560" imgH="495000" progId="Equation.3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229422" y="2924944"/>
          <a:ext cx="838522" cy="1090439"/>
        </p:xfrm>
        <a:graphic>
          <a:graphicData uri="http://schemas.openxmlformats.org/presentationml/2006/ole">
            <p:oleObj spid="_x0000_s94214" name="公式" r:id="rId8" imgW="380880" imgH="495000" progId="Equation.3">
              <p:embed/>
            </p:oleObj>
          </a:graphicData>
        </a:graphic>
      </p:graphicFrame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742950" y="431165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mtClean="0">
                <a:solidFill>
                  <a:srgbClr val="000000"/>
                </a:solidFill>
                <a:ea typeface="宋体" charset="-122"/>
              </a:rPr>
              <a:t>3º 给定显著水平</a:t>
            </a:r>
            <a:r>
              <a:rPr kumimoji="0" lang="zh-CN" altLang="en-US" i="1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</a:t>
            </a:r>
            <a:r>
              <a:rPr kumimoji="0" lang="zh-CN" altLang="en-US" smtClean="0">
                <a:solidFill>
                  <a:srgbClr val="000000"/>
                </a:solidFill>
                <a:ea typeface="宋体" charset="-122"/>
              </a:rPr>
              <a:t> ( 0&lt; </a:t>
            </a:r>
            <a:r>
              <a:rPr kumimoji="0" lang="zh-CN" altLang="en-US" i="1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</a:t>
            </a:r>
            <a:r>
              <a:rPr kumimoji="0" lang="zh-CN" altLang="en-US" i="1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zh-CN" altLang="en-US" smtClean="0">
                <a:solidFill>
                  <a:srgbClr val="000000"/>
                </a:solidFill>
                <a:ea typeface="宋体" charset="-122"/>
              </a:rPr>
              <a:t>≤</a:t>
            </a:r>
            <a:r>
              <a:rPr kumimoji="0" lang="zh-CN" altLang="en-US" i="1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zh-CN" altLang="en-US" smtClean="0">
                <a:solidFill>
                  <a:srgbClr val="000000"/>
                </a:solidFill>
                <a:ea typeface="宋体" charset="-122"/>
              </a:rPr>
              <a:t>0.05)</a:t>
            </a: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762000" y="4964113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mtClean="0">
                <a:solidFill>
                  <a:srgbClr val="000000"/>
                </a:solidFill>
                <a:ea typeface="宋体" charset="-122"/>
              </a:rPr>
              <a:t>查表得临界值：</a:t>
            </a:r>
          </a:p>
        </p:txBody>
      </p:sp>
      <p:graphicFrame>
        <p:nvGraphicFramePr>
          <p:cNvPr id="13" name="Object 71"/>
          <p:cNvGraphicFramePr>
            <a:graphicFrameLocks noChangeAspect="1"/>
          </p:cNvGraphicFramePr>
          <p:nvPr/>
        </p:nvGraphicFramePr>
        <p:xfrm>
          <a:off x="3429000" y="5105400"/>
          <a:ext cx="4273550" cy="561975"/>
        </p:xfrm>
        <a:graphic>
          <a:graphicData uri="http://schemas.openxmlformats.org/presentationml/2006/ole">
            <p:oleObj spid="_x0000_s94215" name="Equation" r:id="rId9" imgW="5651280" imgH="64764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1" grpId="0" build="p" autoUpdateAnimBg="0"/>
      <p:bldP spid="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24488" y="1143000"/>
            <a:ext cx="3719512" cy="1849438"/>
            <a:chOff x="3273" y="384"/>
            <a:chExt cx="2343" cy="1165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4608" y="1011"/>
              <a:ext cx="707" cy="249"/>
            </a:xfrm>
            <a:custGeom>
              <a:avLst/>
              <a:gdLst>
                <a:gd name="T0" fmla="*/ 10 w 707"/>
                <a:gd name="T1" fmla="*/ 231 h 249"/>
                <a:gd name="T2" fmla="*/ 0 w 707"/>
                <a:gd name="T3" fmla="*/ 0 h 249"/>
                <a:gd name="T4" fmla="*/ 140 w 707"/>
                <a:gd name="T5" fmla="*/ 89 h 249"/>
                <a:gd name="T6" fmla="*/ 326 w 707"/>
                <a:gd name="T7" fmla="*/ 125 h 249"/>
                <a:gd name="T8" fmla="*/ 699 w 707"/>
                <a:gd name="T9" fmla="*/ 178 h 249"/>
                <a:gd name="T10" fmla="*/ 707 w 707"/>
                <a:gd name="T11" fmla="*/ 249 h 249"/>
                <a:gd name="T12" fmla="*/ 10 w 707"/>
                <a:gd name="T13" fmla="*/ 231 h 2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7"/>
                <a:gd name="T22" fmla="*/ 0 h 249"/>
                <a:gd name="T23" fmla="*/ 707 w 707"/>
                <a:gd name="T24" fmla="*/ 249 h 2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7" h="249">
                  <a:moveTo>
                    <a:pt x="10" y="231"/>
                  </a:moveTo>
                  <a:lnTo>
                    <a:pt x="0" y="0"/>
                  </a:lnTo>
                  <a:lnTo>
                    <a:pt x="140" y="89"/>
                  </a:lnTo>
                  <a:lnTo>
                    <a:pt x="326" y="125"/>
                  </a:lnTo>
                  <a:cubicBezTo>
                    <a:pt x="419" y="140"/>
                    <a:pt x="636" y="157"/>
                    <a:pt x="699" y="178"/>
                  </a:cubicBezTo>
                  <a:lnTo>
                    <a:pt x="707" y="249"/>
                  </a:lnTo>
                  <a:lnTo>
                    <a:pt x="10" y="231"/>
                  </a:lnTo>
                  <a:close/>
                </a:path>
              </a:pathLst>
            </a:custGeom>
            <a:solidFill>
              <a:schemeClr val="accent1"/>
            </a:solidFill>
            <a:ln w="22225" cap="flat" cmpd="sng">
              <a:noFill/>
              <a:prstDash val="solid"/>
              <a:round/>
              <a:headEnd type="none" w="med" len="med"/>
              <a:tailEnd type="none" w="sm" len="med"/>
            </a:ln>
          </p:spPr>
          <p:txBody>
            <a:bodyPr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4" name="Object 7"/>
            <p:cNvGraphicFramePr>
              <a:graphicFrameLocks noChangeAspect="1"/>
            </p:cNvGraphicFramePr>
            <p:nvPr/>
          </p:nvGraphicFramePr>
          <p:xfrm>
            <a:off x="4512" y="1248"/>
            <a:ext cx="816" cy="284"/>
          </p:xfrm>
          <a:graphic>
            <a:graphicData uri="http://schemas.openxmlformats.org/presentationml/2006/ole">
              <p:oleObj spid="_x0000_s96257" name="Equation" r:id="rId3" imgW="2514600" imgH="761760" progId="Equation.3">
                <p:embed/>
              </p:oleObj>
            </a:graphicData>
          </a:graphic>
        </p:graphicFrame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V="1">
              <a:off x="4608" y="10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08" y="835"/>
              <a:ext cx="336" cy="416"/>
            </a:xfrm>
            <a:custGeom>
              <a:avLst/>
              <a:gdLst>
                <a:gd name="T0" fmla="*/ 336 w 336"/>
                <a:gd name="T1" fmla="*/ 416 h 416"/>
                <a:gd name="T2" fmla="*/ 328 w 336"/>
                <a:gd name="T3" fmla="*/ 0 h 416"/>
                <a:gd name="T4" fmla="*/ 248 w 336"/>
                <a:gd name="T5" fmla="*/ 141 h 416"/>
                <a:gd name="T6" fmla="*/ 150 w 336"/>
                <a:gd name="T7" fmla="*/ 292 h 416"/>
                <a:gd name="T8" fmla="*/ 0 w 336"/>
                <a:gd name="T9" fmla="*/ 407 h 416"/>
                <a:gd name="T10" fmla="*/ 336 w 336"/>
                <a:gd name="T11" fmla="*/ 416 h 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16"/>
                <a:gd name="T20" fmla="*/ 336 w 336"/>
                <a:gd name="T21" fmla="*/ 416 h 4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16">
                  <a:moveTo>
                    <a:pt x="336" y="416"/>
                  </a:moveTo>
                  <a:lnTo>
                    <a:pt x="328" y="0"/>
                  </a:lnTo>
                  <a:lnTo>
                    <a:pt x="248" y="141"/>
                  </a:lnTo>
                  <a:lnTo>
                    <a:pt x="150" y="292"/>
                  </a:lnTo>
                  <a:lnTo>
                    <a:pt x="0" y="407"/>
                  </a:lnTo>
                  <a:lnTo>
                    <a:pt x="336" y="416"/>
                  </a:lnTo>
                  <a:close/>
                </a:path>
              </a:pathLst>
            </a:custGeom>
            <a:solidFill>
              <a:schemeClr val="accent1"/>
            </a:solidFill>
            <a:ln w="22225" cap="flat" cmpd="sng">
              <a:noFill/>
              <a:prstDash val="solid"/>
              <a:round/>
              <a:headEnd type="none" w="med" len="med"/>
              <a:tailEnd type="none" w="sm" len="med"/>
            </a:ln>
          </p:spPr>
          <p:txBody>
            <a:bodyPr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3552" y="1248"/>
            <a:ext cx="864" cy="301"/>
          </p:xfrm>
          <a:graphic>
            <a:graphicData uri="http://schemas.openxmlformats.org/presentationml/2006/ole">
              <p:oleObj spid="_x0000_s96258" name="Equation" r:id="rId4" imgW="2781000" imgH="761760" progId="Equation.3">
                <p:embed/>
              </p:oleObj>
            </a:graphicData>
          </a:graphic>
        </p:graphicFrame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3840" y="885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3507" y="571"/>
              <a:ext cx="1794" cy="672"/>
            </a:xfrm>
            <a:custGeom>
              <a:avLst/>
              <a:gdLst>
                <a:gd name="T0" fmla="*/ 0 w 1794"/>
                <a:gd name="T1" fmla="*/ 672 h 672"/>
                <a:gd name="T2" fmla="*/ 131 w 1794"/>
                <a:gd name="T3" fmla="*/ 575 h 672"/>
                <a:gd name="T4" fmla="*/ 297 w 1794"/>
                <a:gd name="T5" fmla="*/ 330 h 672"/>
                <a:gd name="T6" fmla="*/ 456 w 1794"/>
                <a:gd name="T7" fmla="*/ 74 h 672"/>
                <a:gd name="T8" fmla="*/ 565 w 1794"/>
                <a:gd name="T9" fmla="*/ 7 h 672"/>
                <a:gd name="T10" fmla="*/ 716 w 1794"/>
                <a:gd name="T11" fmla="*/ 114 h 672"/>
                <a:gd name="T12" fmla="*/ 872 w 1794"/>
                <a:gd name="T13" fmla="*/ 273 h 672"/>
                <a:gd name="T14" fmla="*/ 1262 w 1794"/>
                <a:gd name="T15" fmla="*/ 530 h 672"/>
                <a:gd name="T16" fmla="*/ 1794 w 1794"/>
                <a:gd name="T17" fmla="*/ 61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94"/>
                <a:gd name="T28" fmla="*/ 0 h 672"/>
                <a:gd name="T29" fmla="*/ 1794 w 1794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94" h="672">
                  <a:moveTo>
                    <a:pt x="0" y="672"/>
                  </a:moveTo>
                  <a:cubicBezTo>
                    <a:pt x="22" y="656"/>
                    <a:pt x="82" y="632"/>
                    <a:pt x="131" y="575"/>
                  </a:cubicBezTo>
                  <a:cubicBezTo>
                    <a:pt x="180" y="518"/>
                    <a:pt x="243" y="413"/>
                    <a:pt x="297" y="330"/>
                  </a:cubicBezTo>
                  <a:cubicBezTo>
                    <a:pt x="351" y="247"/>
                    <a:pt x="411" y="128"/>
                    <a:pt x="456" y="74"/>
                  </a:cubicBezTo>
                  <a:cubicBezTo>
                    <a:pt x="501" y="20"/>
                    <a:pt x="522" y="0"/>
                    <a:pt x="565" y="7"/>
                  </a:cubicBezTo>
                  <a:cubicBezTo>
                    <a:pt x="608" y="14"/>
                    <a:pt x="665" y="70"/>
                    <a:pt x="716" y="114"/>
                  </a:cubicBezTo>
                  <a:cubicBezTo>
                    <a:pt x="767" y="158"/>
                    <a:pt x="781" y="204"/>
                    <a:pt x="872" y="273"/>
                  </a:cubicBezTo>
                  <a:cubicBezTo>
                    <a:pt x="963" y="342"/>
                    <a:pt x="1108" y="474"/>
                    <a:pt x="1262" y="530"/>
                  </a:cubicBezTo>
                  <a:cubicBezTo>
                    <a:pt x="1416" y="586"/>
                    <a:pt x="1683" y="593"/>
                    <a:pt x="1794" y="61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4224" y="480"/>
            <a:ext cx="992" cy="304"/>
          </p:xfrm>
          <a:graphic>
            <a:graphicData uri="http://schemas.openxmlformats.org/presentationml/2006/ole">
              <p:oleObj spid="_x0000_s96259" name="Equation" r:id="rId5" imgW="1574640" imgH="482400" progId="Equation.3">
                <p:embed/>
              </p:oleObj>
            </a:graphicData>
          </a:graphic>
        </p:graphicFrame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3273" y="384"/>
              <a:ext cx="2343" cy="1104"/>
              <a:chOff x="3177" y="864"/>
              <a:chExt cx="2343" cy="1104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3379" y="1727"/>
                <a:ext cx="1949" cy="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3408" y="1008"/>
                <a:ext cx="4" cy="96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3177" y="1671"/>
                <a:ext cx="288" cy="288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kumimoji="0" lang="en-US" altLang="zh-CN" sz="2400" i="1" smtClean="0">
                    <a:solidFill>
                      <a:srgbClr val="000000"/>
                    </a:solidFill>
                    <a:ea typeface="宋体" charset="-122"/>
                  </a:rPr>
                  <a:t>O</a:t>
                </a: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5136" y="1632"/>
                <a:ext cx="384" cy="32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kumimoji="0" lang="en-US" altLang="zh-CN" i="1" smtClean="0">
                    <a:solidFill>
                      <a:srgbClr val="000000"/>
                    </a:solidFill>
                    <a:ea typeface="宋体" charset="-122"/>
                  </a:rPr>
                  <a:t>  x</a:t>
                </a: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3408" y="864"/>
                <a:ext cx="432" cy="32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kumimoji="0" lang="en-US" altLang="zh-CN" i="1" smtClean="0">
                    <a:solidFill>
                      <a:srgbClr val="000000"/>
                    </a:solidFill>
                    <a:ea typeface="宋体" charset="-122"/>
                  </a:rPr>
                  <a:t>y</a:t>
                </a:r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3360" y="723"/>
              <a:ext cx="384" cy="432"/>
              <a:chOff x="3360" y="1584"/>
              <a:chExt cx="384" cy="432"/>
            </a:xfrm>
          </p:grpSpPr>
          <p:graphicFrame>
            <p:nvGraphicFramePr>
              <p:cNvPr id="16" name="Object 23"/>
              <p:cNvGraphicFramePr>
                <a:graphicFrameLocks noChangeAspect="1"/>
              </p:cNvGraphicFramePr>
              <p:nvPr/>
            </p:nvGraphicFramePr>
            <p:xfrm>
              <a:off x="3360" y="1584"/>
              <a:ext cx="152" cy="344"/>
            </p:xfrm>
            <a:graphic>
              <a:graphicData uri="http://schemas.openxmlformats.org/presentationml/2006/ole">
                <p:oleObj spid="_x0000_s96260" name="Equation" r:id="rId6" imgW="241200" imgH="545760" progId="Equation.3">
                  <p:embed/>
                </p:oleObj>
              </a:graphicData>
            </a:graphic>
          </p:graphicFrame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240" cy="14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4848" y="819"/>
              <a:ext cx="440" cy="384"/>
              <a:chOff x="4608" y="1632"/>
              <a:chExt cx="440" cy="384"/>
            </a:xfrm>
          </p:grpSpPr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H="1">
                <a:off x="4608" y="1872"/>
                <a:ext cx="288" cy="14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aphicFrame>
            <p:nvGraphicFramePr>
              <p:cNvPr id="15" name="Object 27"/>
              <p:cNvGraphicFramePr>
                <a:graphicFrameLocks noChangeAspect="1"/>
              </p:cNvGraphicFramePr>
              <p:nvPr/>
            </p:nvGraphicFramePr>
            <p:xfrm>
              <a:off x="4896" y="1632"/>
              <a:ext cx="152" cy="344"/>
            </p:xfrm>
            <a:graphic>
              <a:graphicData uri="http://schemas.openxmlformats.org/presentationml/2006/ole">
                <p:oleObj spid="_x0000_s96261" name="Equation" r:id="rId7" imgW="241200" imgH="545760" progId="Equation.3">
                  <p:embed/>
                </p:oleObj>
              </a:graphicData>
            </a:graphic>
          </p:graphicFrame>
        </p:grpSp>
      </p:grpSp>
      <p:graphicFrame>
        <p:nvGraphicFramePr>
          <p:cNvPr id="23" name="Object 31"/>
          <p:cNvGraphicFramePr>
            <a:graphicFrameLocks noChangeAspect="1"/>
          </p:cNvGraphicFramePr>
          <p:nvPr/>
        </p:nvGraphicFramePr>
        <p:xfrm>
          <a:off x="768350" y="765175"/>
          <a:ext cx="4367213" cy="2238375"/>
        </p:xfrm>
        <a:graphic>
          <a:graphicData uri="http://schemas.openxmlformats.org/presentationml/2006/ole">
            <p:oleObj spid="_x0000_s96262" name="Equation" r:id="rId8" imgW="2171520" imgH="1002960" progId="Equation.DSMT4">
              <p:embed/>
            </p:oleObj>
          </a:graphicData>
        </a:graphic>
      </p:graphicFrame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685800" y="3269927"/>
            <a:ext cx="244604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得拒绝域：</a:t>
            </a:r>
          </a:p>
        </p:txBody>
      </p:sp>
      <p:graphicFrame>
        <p:nvGraphicFramePr>
          <p:cNvPr id="25" name="Object 37"/>
          <p:cNvGraphicFramePr>
            <a:graphicFrameLocks noChangeAspect="1"/>
          </p:cNvGraphicFramePr>
          <p:nvPr/>
        </p:nvGraphicFramePr>
        <p:xfrm>
          <a:off x="2427288" y="3844925"/>
          <a:ext cx="4087812" cy="2327275"/>
        </p:xfrm>
        <a:graphic>
          <a:graphicData uri="http://schemas.openxmlformats.org/presentationml/2006/ole">
            <p:oleObj spid="_x0000_s96263" name="Equation" r:id="rId9" imgW="1714320" imgH="927000" progId="Equation.DSMT4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3_12003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472" y="428604"/>
            <a:ext cx="7786710" cy="3929090"/>
          </a:xfrm>
          <a:prstGeom prst="rect">
            <a:avLst/>
          </a:prstGeom>
        </p:spPr>
      </p:pic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706454" y="4327525"/>
          <a:ext cx="6223000" cy="1146175"/>
        </p:xfrm>
        <a:graphic>
          <a:graphicData uri="http://schemas.openxmlformats.org/presentationml/2006/ole">
            <p:oleObj spid="_x0000_s104450" name="Equation" r:id="rId4" imgW="2616120" imgH="4824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785786" y="714356"/>
          <a:ext cx="7866300" cy="1357322"/>
        </p:xfrm>
        <a:graphic>
          <a:graphicData uri="http://schemas.openxmlformats.org/presentationml/2006/ole">
            <p:oleObj spid="_x0000_s105474" name="Equation" r:id="rId3" imgW="3238200" imgH="558720" progId="Equation.DSMT4">
              <p:embed/>
            </p:oleObj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785813" y="2071687"/>
          <a:ext cx="5929312" cy="1357313"/>
        </p:xfrm>
        <a:graphic>
          <a:graphicData uri="http://schemas.openxmlformats.org/presentationml/2006/ole">
            <p:oleObj spid="_x0000_s105476" name="Equation" r:id="rId4" imgW="2108160" imgH="482400" progId="Equation.DSMT4">
              <p:embed/>
            </p:oleObj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000100" y="3571875"/>
          <a:ext cx="6143668" cy="2645598"/>
        </p:xfrm>
        <a:graphic>
          <a:graphicData uri="http://schemas.openxmlformats.org/presentationml/2006/ole">
            <p:oleObj spid="_x0000_s105477" name="Equation" r:id="rId5" imgW="2654280" imgH="11430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2643174" y="1000108"/>
          <a:ext cx="3071835" cy="1228734"/>
        </p:xfrm>
        <a:graphic>
          <a:graphicData uri="http://schemas.openxmlformats.org/presentationml/2006/ole">
            <p:oleObj spid="_x0000_s106498" name="Equation" r:id="rId3" imgW="1143000" imgH="457200" progId="Equation.DSMT4">
              <p:embed/>
            </p:oleObj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643042" y="2643182"/>
          <a:ext cx="5286412" cy="1741034"/>
        </p:xfrm>
        <a:graphic>
          <a:graphicData uri="http://schemas.openxmlformats.org/presentationml/2006/ole">
            <p:oleObj spid="_x0000_s106499" name="Equation" r:id="rId4" imgW="2120760" imgH="6984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5-03-08_193348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39019"/>
            <a:ext cx="9144000" cy="35799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755576" y="620688"/>
          <a:ext cx="5664029" cy="580926"/>
        </p:xfrm>
        <a:graphic>
          <a:graphicData uri="http://schemas.openxmlformats.org/presentationml/2006/ole">
            <p:oleObj spid="_x0000_s78850" name="Equation" r:id="rId3" imgW="2171520" imgH="228600" progId="Equation.DSMT4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979712" y="1341438"/>
          <a:ext cx="3679719" cy="647402"/>
        </p:xfrm>
        <a:graphic>
          <a:graphicData uri="http://schemas.openxmlformats.org/presentationml/2006/ole">
            <p:oleObj spid="_x0000_s78851" name="Equation" r:id="rId4" imgW="1587240" imgH="279360" progId="Equation.DSMT4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838200" y="2120652"/>
          <a:ext cx="5067300" cy="876300"/>
        </p:xfrm>
        <a:graphic>
          <a:graphicData uri="http://schemas.openxmlformats.org/presentationml/2006/ole">
            <p:oleObj spid="_x0000_s78852" name="Equation" r:id="rId5" imgW="5067000" imgH="876240" progId="Equation.3">
              <p:embed/>
            </p:oleObj>
          </a:graphicData>
        </a:graphic>
      </p:graphicFrame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74042" y="3193812"/>
            <a:ext cx="4185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kumimoji="0" lang="zh-CN" altLang="en-US" dirty="0" smtClean="0">
                <a:latin typeface="宋体" pitchFamily="2" charset="-122"/>
                <a:ea typeface="宋体" pitchFamily="2" charset="-122"/>
              </a:rPr>
              <a:t>得检验问题的</a:t>
            </a:r>
            <a:r>
              <a:rPr kumimoji="0"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拒绝域</a:t>
            </a:r>
            <a:r>
              <a:rPr kumimoji="0" lang="zh-CN" altLang="en-US" dirty="0" smtClean="0">
                <a:latin typeface="宋体" pitchFamily="2" charset="-122"/>
                <a:ea typeface="宋体" pitchFamily="2" charset="-122"/>
              </a:rPr>
              <a:t>为：</a:t>
            </a:r>
            <a:endParaRPr kumimoji="0"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1547664" y="3876943"/>
          <a:ext cx="5328592" cy="1568281"/>
        </p:xfrm>
        <a:graphic>
          <a:graphicData uri="http://schemas.openxmlformats.org/presentationml/2006/ole">
            <p:oleObj spid="_x0000_s78853" name="公式" r:id="rId6" imgW="1854000" imgH="54576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7282" name="Object 4"/>
          <p:cNvGraphicFramePr>
            <a:graphicFrameLocks noChangeAspect="1"/>
          </p:cNvGraphicFramePr>
          <p:nvPr/>
        </p:nvGraphicFramePr>
        <p:xfrm>
          <a:off x="809625" y="747713"/>
          <a:ext cx="7288213" cy="3078162"/>
        </p:xfrm>
        <a:graphic>
          <a:graphicData uri="http://schemas.openxmlformats.org/presentationml/2006/ole">
            <p:oleObj spid="_x0000_s97282" name="Equation" r:id="rId3" imgW="7277040" imgH="3136680" progId="Equation.3">
              <p:embed/>
            </p:oleObj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838200" y="3962400"/>
          <a:ext cx="7032625" cy="1981200"/>
        </p:xfrm>
        <a:graphic>
          <a:graphicData uri="http://schemas.openxmlformats.org/presentationml/2006/ole">
            <p:oleObj spid="_x0000_s97283" name="Equation" r:id="rId4" imgW="7022880" imgH="2019240" progId="Equation.3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642910" y="714356"/>
          <a:ext cx="7929618" cy="516346"/>
        </p:xfrm>
        <a:graphic>
          <a:graphicData uri="http://schemas.openxmlformats.org/presentationml/2006/ole">
            <p:oleObj spid="_x0000_s98306" name="Equation" r:id="rId3" imgW="3263760" imgH="215640" progId="Equation.DSMT4">
              <p:embed/>
            </p:oleObj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1000100" y="1428736"/>
          <a:ext cx="4786346" cy="552330"/>
        </p:xfrm>
        <a:graphic>
          <a:graphicData uri="http://schemas.openxmlformats.org/presentationml/2006/ole">
            <p:oleObj spid="_x0000_s98307" name="Equation" r:id="rId4" imgW="2082600" imgH="241200" progId="Equation.DSMT4">
              <p:embed/>
            </p:oleObj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785786" y="2500306"/>
          <a:ext cx="3886200" cy="1714500"/>
        </p:xfrm>
        <a:graphic>
          <a:graphicData uri="http://schemas.openxmlformats.org/presentationml/2006/ole">
            <p:oleObj spid="_x0000_s98308" name="Equation" r:id="rId5" imgW="3886200" imgH="1714320" progId="Equation.3">
              <p:embed/>
            </p:oleObj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6357950" y="3414706"/>
          <a:ext cx="2209800" cy="476250"/>
        </p:xfrm>
        <a:graphic>
          <a:graphicData uri="http://schemas.openxmlformats.org/presentationml/2006/ole">
            <p:oleObj spid="_x0000_s98309" name="Equation" r:id="rId6" imgW="2120760" imgH="457200" progId="Equation.3">
              <p:embed/>
            </p:oleObj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867275" y="3490906"/>
          <a:ext cx="1296988" cy="385763"/>
        </p:xfrm>
        <a:graphic>
          <a:graphicData uri="http://schemas.openxmlformats.org/presentationml/2006/ole">
            <p:oleObj spid="_x0000_s98310" name="Equation" r:id="rId7" imgW="1320480" imgH="393480" progId="Equation.3">
              <p:embed/>
            </p:oleObj>
          </a:graphicData>
        </a:graphic>
      </p:graphicFrame>
      <p:graphicFrame>
        <p:nvGraphicFramePr>
          <p:cNvPr id="161805" name="Object 13"/>
          <p:cNvGraphicFramePr>
            <a:graphicFrameLocks noGrp="1" noChangeAspect="1"/>
          </p:cNvGraphicFramePr>
          <p:nvPr/>
        </p:nvGraphicFramePr>
        <p:xfrm>
          <a:off x="755650" y="1928813"/>
          <a:ext cx="4752975" cy="512762"/>
        </p:xfrm>
        <a:graphic>
          <a:graphicData uri="http://schemas.openxmlformats.org/presentationml/2006/ole">
            <p:oleObj spid="_x0000_s98311" name="公式" r:id="rId8" imgW="2120760" imgH="228600" progId="Equation.3">
              <p:embed/>
            </p:oleObj>
          </a:graphicData>
        </a:graphic>
      </p:graphicFrame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785786" y="4214818"/>
          <a:ext cx="2444767" cy="571504"/>
        </p:xfrm>
        <a:graphic>
          <a:graphicData uri="http://schemas.openxmlformats.org/presentationml/2006/ole">
            <p:oleObj spid="_x0000_s98312" name="Equation" r:id="rId9" imgW="977760" imgH="228600" progId="Equation.DSMT4">
              <p:embed/>
            </p:oleObj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838200" y="4972056"/>
          <a:ext cx="7416800" cy="660400"/>
        </p:xfrm>
        <a:graphic>
          <a:graphicData uri="http://schemas.openxmlformats.org/presentationml/2006/ole">
            <p:oleObj spid="_x0000_s98313" name="Equation" r:id="rId10" imgW="7416720" imgH="660240" progId="Equation.3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857224" y="714356"/>
          <a:ext cx="6964363" cy="577850"/>
        </p:xfrm>
        <a:graphic>
          <a:graphicData uri="http://schemas.openxmlformats.org/presentationml/2006/ole">
            <p:oleObj spid="_x0000_s99331" name="Equation" r:id="rId3" imgW="2933640" imgH="241200" progId="Equation.DSMT4">
              <p:embed/>
            </p:oleObj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928662" y="1643050"/>
          <a:ext cx="6535738" cy="2081212"/>
        </p:xfrm>
        <a:graphic>
          <a:graphicData uri="http://schemas.openxmlformats.org/presentationml/2006/ole">
            <p:oleObj spid="_x0000_s99332" name="Equation" r:id="rId4" imgW="2793960" imgH="888840" progId="Equation.DSMT4">
              <p:embed/>
            </p:oleObj>
          </a:graphicData>
        </a:graphic>
      </p:graphicFrame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838200" y="4183071"/>
          <a:ext cx="6172200" cy="460375"/>
        </p:xfrm>
        <a:graphic>
          <a:graphicData uri="http://schemas.openxmlformats.org/presentationml/2006/ole">
            <p:oleObj spid="_x0000_s99333" name="Equation" r:id="rId5" imgW="6108480" imgH="457200" progId="Equation.3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1029"/>
          <p:cNvSpPr>
            <a:spLocks noChangeArrowheads="1"/>
          </p:cNvSpPr>
          <p:nvPr/>
        </p:nvSpPr>
        <p:spPr bwMode="auto">
          <a:xfrm>
            <a:off x="5882208" y="676275"/>
            <a:ext cx="23622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(用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检验法)</a:t>
            </a:r>
          </a:p>
        </p:txBody>
      </p:sp>
      <p:graphicFrame>
        <p:nvGraphicFramePr>
          <p:cNvPr id="22530" name="Object 1032"/>
          <p:cNvGraphicFramePr>
            <a:graphicFrameLocks noChangeAspect="1"/>
          </p:cNvGraphicFramePr>
          <p:nvPr/>
        </p:nvGraphicFramePr>
        <p:xfrm>
          <a:off x="609451" y="692150"/>
          <a:ext cx="5546725" cy="576263"/>
        </p:xfrm>
        <a:graphic>
          <a:graphicData uri="http://schemas.openxmlformats.org/presentationml/2006/ole">
            <p:oleObj spid="_x0000_s83970" name="公式" r:id="rId3" imgW="2323800" imgH="241200" progId="Equation.3">
              <p:embed/>
            </p:oleObj>
          </a:graphicData>
        </a:graphic>
      </p:graphicFrame>
      <p:graphicFrame>
        <p:nvGraphicFramePr>
          <p:cNvPr id="140297" name="Object 1033"/>
          <p:cNvGraphicFramePr>
            <a:graphicFrameLocks noChangeAspect="1"/>
          </p:cNvGraphicFramePr>
          <p:nvPr/>
        </p:nvGraphicFramePr>
        <p:xfrm>
          <a:off x="2057400" y="1522413"/>
          <a:ext cx="4953000" cy="474662"/>
        </p:xfrm>
        <a:graphic>
          <a:graphicData uri="http://schemas.openxmlformats.org/presentationml/2006/ole">
            <p:oleObj spid="_x0000_s83971" name="Equation" r:id="rId4" imgW="4622760" imgH="444240" progId="Equation.DSMT4">
              <p:embed/>
            </p:oleObj>
          </a:graphicData>
        </a:graphic>
      </p:graphicFrame>
      <p:sp>
        <p:nvSpPr>
          <p:cNvPr id="140298" name="Rectangle 1034"/>
          <p:cNvSpPr>
            <a:spLocks noChangeArrowheads="1"/>
          </p:cNvSpPr>
          <p:nvPr/>
        </p:nvSpPr>
        <p:spPr bwMode="auto">
          <a:xfrm>
            <a:off x="728663" y="1490663"/>
            <a:ext cx="2446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>
                <a:latin typeface="+mn-ea"/>
                <a:ea typeface="+mn-ea"/>
              </a:rPr>
              <a:t>1</a:t>
            </a:r>
            <a:r>
              <a:rPr kumimoji="0" lang="zh-CN" altLang="en-US" dirty="0">
                <a:latin typeface="+mn-ea"/>
                <a:ea typeface="+mn-ea"/>
                <a:cs typeface="Times New Roman" pitchFamily="18" charset="0"/>
              </a:rPr>
              <a:t>º</a:t>
            </a:r>
            <a:r>
              <a:rPr kumimoji="0" lang="zh-CN" altLang="en-US" dirty="0">
                <a:latin typeface="+mn-ea"/>
                <a:ea typeface="+mn-ea"/>
              </a:rPr>
              <a:t> 假设</a:t>
            </a:r>
            <a:r>
              <a:rPr kumimoji="0" lang="zh-CN" altLang="en-US" dirty="0"/>
              <a:t>:</a:t>
            </a:r>
          </a:p>
        </p:txBody>
      </p:sp>
      <p:graphicFrame>
        <p:nvGraphicFramePr>
          <p:cNvPr id="140299" name="Object 1035"/>
          <p:cNvGraphicFramePr>
            <a:graphicFrameLocks noChangeAspect="1"/>
          </p:cNvGraphicFramePr>
          <p:nvPr/>
        </p:nvGraphicFramePr>
        <p:xfrm>
          <a:off x="809624" y="2209800"/>
          <a:ext cx="3474343" cy="508000"/>
        </p:xfrm>
        <a:graphic>
          <a:graphicData uri="http://schemas.openxmlformats.org/presentationml/2006/ole">
            <p:oleObj spid="_x0000_s83972" name="Equation" r:id="rId5" imgW="3288960" imgH="507960" progId="Equation.3">
              <p:embed/>
            </p:oleObj>
          </a:graphicData>
        </a:graphic>
      </p:graphicFrame>
      <p:graphicFrame>
        <p:nvGraphicFramePr>
          <p:cNvPr id="140300" name="Object 1036"/>
          <p:cNvGraphicFramePr>
            <a:graphicFrameLocks noChangeAspect="1"/>
          </p:cNvGraphicFramePr>
          <p:nvPr/>
        </p:nvGraphicFramePr>
        <p:xfrm>
          <a:off x="6672263" y="3119438"/>
          <a:ext cx="2209800" cy="476250"/>
        </p:xfrm>
        <a:graphic>
          <a:graphicData uri="http://schemas.openxmlformats.org/presentationml/2006/ole">
            <p:oleObj spid="_x0000_s83973" name="Equation" r:id="rId6" imgW="2120760" imgH="457200" progId="Equation.3">
              <p:embed/>
            </p:oleObj>
          </a:graphicData>
        </a:graphic>
      </p:graphicFrame>
      <p:graphicFrame>
        <p:nvGraphicFramePr>
          <p:cNvPr id="140301" name="Object 1037"/>
          <p:cNvGraphicFramePr>
            <a:graphicFrameLocks noChangeAspect="1"/>
          </p:cNvGraphicFramePr>
          <p:nvPr/>
        </p:nvGraphicFramePr>
        <p:xfrm>
          <a:off x="4267200" y="3124200"/>
          <a:ext cx="2208213" cy="434975"/>
        </p:xfrm>
        <a:graphic>
          <a:graphicData uri="http://schemas.openxmlformats.org/presentationml/2006/ole">
            <p:oleObj spid="_x0000_s83974" name="Equation" r:id="rId7" imgW="2247840" imgH="444240" progId="Equation.3">
              <p:embed/>
            </p:oleObj>
          </a:graphicData>
        </a:graphic>
      </p:graphicFrame>
      <p:graphicFrame>
        <p:nvGraphicFramePr>
          <p:cNvPr id="140302" name="Object 1038"/>
          <p:cNvGraphicFramePr>
            <a:graphicFrameLocks noChangeAspect="1"/>
          </p:cNvGraphicFramePr>
          <p:nvPr/>
        </p:nvGraphicFramePr>
        <p:xfrm>
          <a:off x="1835696" y="2780928"/>
          <a:ext cx="2376264" cy="1503207"/>
        </p:xfrm>
        <a:graphic>
          <a:graphicData uri="http://schemas.openxmlformats.org/presentationml/2006/ole">
            <p:oleObj spid="_x0000_s83975" name="公式" r:id="rId8" imgW="1104840" imgH="698400" progId="Equation.3">
              <p:embed/>
            </p:oleObj>
          </a:graphicData>
        </a:graphic>
      </p:graphicFrame>
      <p:graphicFrame>
        <p:nvGraphicFramePr>
          <p:cNvPr id="140303" name="Object 1039"/>
          <p:cNvGraphicFramePr>
            <a:graphicFrameLocks noChangeAspect="1"/>
          </p:cNvGraphicFramePr>
          <p:nvPr/>
        </p:nvGraphicFramePr>
        <p:xfrm>
          <a:off x="1331640" y="4509120"/>
          <a:ext cx="5585723" cy="1152128"/>
        </p:xfrm>
        <a:graphic>
          <a:graphicData uri="http://schemas.openxmlformats.org/presentationml/2006/ole">
            <p:oleObj spid="_x0000_s83976" name="公式" r:id="rId9" imgW="2336760" imgH="482400" progId="Equation.3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838200" y="7620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/>
              <a:t>3º </a:t>
            </a:r>
            <a:r>
              <a:rPr kumimoji="0" lang="zh-CN" altLang="en-US" dirty="0">
                <a:latin typeface="+mn-ea"/>
                <a:ea typeface="+mn-ea"/>
              </a:rPr>
              <a:t>给定显著水平</a:t>
            </a:r>
            <a:r>
              <a:rPr kumimoji="0" lang="zh-CN" altLang="en-US" i="1" dirty="0">
                <a:sym typeface="Symbol" pitchFamily="18" charset="2"/>
              </a:rPr>
              <a:t></a:t>
            </a:r>
            <a:r>
              <a:rPr kumimoji="0" lang="zh-CN" altLang="en-US" dirty="0"/>
              <a:t> </a:t>
            </a:r>
          </a:p>
        </p:txBody>
      </p:sp>
      <p:graphicFrame>
        <p:nvGraphicFramePr>
          <p:cNvPr id="9283" name="Object 67"/>
          <p:cNvGraphicFramePr>
            <a:graphicFrameLocks noChangeAspect="1"/>
          </p:cNvGraphicFramePr>
          <p:nvPr/>
        </p:nvGraphicFramePr>
        <p:xfrm>
          <a:off x="2051720" y="1412776"/>
          <a:ext cx="4248472" cy="662882"/>
        </p:xfrm>
        <a:graphic>
          <a:graphicData uri="http://schemas.openxmlformats.org/presentationml/2006/ole">
            <p:oleObj spid="_x0000_s84994" name="公式" r:id="rId3" imgW="1790640" imgH="279360" progId="Equation.3">
              <p:embed/>
            </p:oleObj>
          </a:graphicData>
        </a:graphic>
      </p:graphicFrame>
      <p:graphicFrame>
        <p:nvGraphicFramePr>
          <p:cNvPr id="9284" name="Object 68"/>
          <p:cNvGraphicFramePr>
            <a:graphicFrameLocks noChangeAspect="1"/>
          </p:cNvGraphicFramePr>
          <p:nvPr/>
        </p:nvGraphicFramePr>
        <p:xfrm>
          <a:off x="838200" y="2286000"/>
          <a:ext cx="3746500" cy="660400"/>
        </p:xfrm>
        <a:graphic>
          <a:graphicData uri="http://schemas.openxmlformats.org/presentationml/2006/ole">
            <p:oleObj spid="_x0000_s84995" name="Equation" r:id="rId4" imgW="3746160" imgH="660240" progId="Equation.3">
              <p:embed/>
            </p:oleObj>
          </a:graphicData>
        </a:graphic>
      </p:graphicFrame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752475" y="30670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>
                <a:solidFill>
                  <a:schemeClr val="tx2"/>
                </a:solidFill>
                <a:latin typeface="+mn-ea"/>
                <a:ea typeface="+mn-ea"/>
              </a:rPr>
              <a:t>拒绝域：</a:t>
            </a:r>
          </a:p>
        </p:txBody>
      </p:sp>
      <p:graphicFrame>
        <p:nvGraphicFramePr>
          <p:cNvPr id="9287" name="Object 71"/>
          <p:cNvGraphicFramePr>
            <a:graphicFrameLocks noChangeAspect="1"/>
          </p:cNvGraphicFramePr>
          <p:nvPr/>
        </p:nvGraphicFramePr>
        <p:xfrm>
          <a:off x="1346200" y="2876550"/>
          <a:ext cx="6959600" cy="3049588"/>
        </p:xfrm>
        <a:graphic>
          <a:graphicData uri="http://schemas.openxmlformats.org/presentationml/2006/ole">
            <p:oleObj spid="_x0000_s84996" name="公式" r:id="rId5" imgW="2171520" imgH="95220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1032"/>
          <p:cNvGraphicFramePr>
            <a:graphicFrameLocks noChangeAspect="1"/>
          </p:cNvGraphicFramePr>
          <p:nvPr/>
        </p:nvGraphicFramePr>
        <p:xfrm>
          <a:off x="552477" y="525446"/>
          <a:ext cx="7877175" cy="546100"/>
        </p:xfrm>
        <a:graphic>
          <a:graphicData uri="http://schemas.openxmlformats.org/presentationml/2006/ole">
            <p:oleObj spid="_x0000_s100354" name="Equation" r:id="rId3" imgW="3301920" imgH="22860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785786" y="1142984"/>
          <a:ext cx="7493052" cy="1143008"/>
        </p:xfrm>
        <a:graphic>
          <a:graphicData uri="http://schemas.openxmlformats.org/presentationml/2006/ole">
            <p:oleObj spid="_x0000_s100355" name="Equation" r:id="rId4" imgW="2997000" imgH="457200" progId="Equation.DSMT4">
              <p:embed/>
            </p:oleObj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928662" y="2357430"/>
          <a:ext cx="5320313" cy="1857388"/>
        </p:xfrm>
        <a:graphic>
          <a:graphicData uri="http://schemas.openxmlformats.org/presentationml/2006/ole">
            <p:oleObj spid="_x0000_s100356" name="Equation" r:id="rId5" imgW="2145960" imgH="749160" progId="Equation.DSMT4">
              <p:embed/>
            </p:oleObj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857224" y="4286256"/>
          <a:ext cx="6652893" cy="1143008"/>
        </p:xfrm>
        <a:graphic>
          <a:graphicData uri="http://schemas.openxmlformats.org/presentationml/2006/ole">
            <p:oleObj spid="_x0000_s100357" name="Equation" r:id="rId6" imgW="2882880" imgH="495000" progId="Equation.DSMT4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787650" y="5000625"/>
          <a:ext cx="5181600" cy="1568450"/>
        </p:xfrm>
        <a:graphic>
          <a:graphicData uri="http://schemas.openxmlformats.org/presentationml/2006/ole">
            <p:oleObj spid="_x0000_s100358" name="Equation" r:id="rId7" imgW="1803240" imgH="54576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785786" y="3786188"/>
          <a:ext cx="5981700" cy="1085850"/>
        </p:xfrm>
        <a:graphic>
          <a:graphicData uri="http://schemas.openxmlformats.org/presentationml/2006/ole">
            <p:oleObj spid="_x0000_s101378" name="Equation" r:id="rId3" imgW="2514600" imgH="457200" progId="Equation.DSMT4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590550" y="4868863"/>
          <a:ext cx="6750050" cy="1763712"/>
        </p:xfrm>
        <a:graphic>
          <a:graphicData uri="http://schemas.openxmlformats.org/presentationml/2006/ole">
            <p:oleObj spid="_x0000_s101379" name="Equation" r:id="rId4" imgW="2819160" imgH="73656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862064" y="-273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7-4</a:t>
            </a:r>
            <a:r>
              <a:rPr lang="zh-CN" altLang="en-US" dirty="0" smtClean="0">
                <a:solidFill>
                  <a:srgbClr val="FF0000"/>
                </a:solidFill>
              </a:rPr>
              <a:t>两个正态总体参数的假设检验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 descr="2015-05-23_113704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34" y="357166"/>
            <a:ext cx="8143900" cy="3357586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3407</TotalTime>
  <Words>365</Words>
  <Application>Microsoft Office PowerPoint</Application>
  <PresentationFormat>全屏显示(4:3)</PresentationFormat>
  <Paragraphs>38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第三章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think</cp:lastModifiedBy>
  <cp:revision>290</cp:revision>
  <dcterms:created xsi:type="dcterms:W3CDTF">2002-02-05T15:49:25Z</dcterms:created>
  <dcterms:modified xsi:type="dcterms:W3CDTF">2015-05-23T07:00:03Z</dcterms:modified>
</cp:coreProperties>
</file>