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5" r:id="rId3"/>
    <p:sldId id="269" r:id="rId4"/>
    <p:sldId id="257" r:id="rId5"/>
    <p:sldId id="266" r:id="rId6"/>
    <p:sldId id="267" r:id="rId7"/>
    <p:sldId id="275" r:id="rId8"/>
    <p:sldId id="276" r:id="rId9"/>
    <p:sldId id="277" r:id="rId10"/>
    <p:sldId id="278" r:id="rId11"/>
    <p:sldId id="270" r:id="rId12"/>
    <p:sldId id="258" r:id="rId13"/>
    <p:sldId id="260" r:id="rId14"/>
    <p:sldId id="261" r:id="rId15"/>
    <p:sldId id="263" r:id="rId16"/>
    <p:sldId id="268" r:id="rId17"/>
    <p:sldId id="273" r:id="rId18"/>
    <p:sldId id="271" r:id="rId19"/>
    <p:sldId id="272" r:id="rId20"/>
    <p:sldId id="264" r:id="rId21"/>
    <p:sldId id="274" r:id="rId22"/>
    <p:sldId id="279" r:id="rId23"/>
    <p:sldId id="281" r:id="rId2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CCFF"/>
    <a:srgbClr val="FFFF66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15" autoAdjust="0"/>
    <p:restoredTop sz="83193" autoAdjust="0"/>
  </p:normalViewPr>
  <p:slideViewPr>
    <p:cSldViewPr>
      <p:cViewPr varScale="1">
        <p:scale>
          <a:sx n="58" d="100"/>
          <a:sy n="58" d="100"/>
        </p:scale>
        <p:origin x="-147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emf"/><Relationship Id="rId4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e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86D4F44-FF49-4D8C-8D47-A8C115741AE7}" type="datetimeFigureOut">
              <a:rPr lang="zh-CN" altLang="en-US"/>
              <a:pPr>
                <a:defRPr/>
              </a:pPr>
              <a:t>2015/11/16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4404B4E-471C-4EAB-B976-A192DD661E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842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EE46C5-F172-4943-B989-E10625690B59}" type="slidenum">
              <a:rPr lang="en-US" altLang="zh-CN">
                <a:ea typeface="宋体" charset="-122"/>
              </a:rPr>
              <a:pPr/>
              <a:t>23</a:t>
            </a:fld>
            <a:endParaRPr lang="en-US" altLang="zh-CN">
              <a:ea typeface="宋体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30DAD-D90C-49B1-88D8-DC7AE69984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9A997-0653-47AA-95EE-F10F3A3902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06614-2F73-4F09-8CFB-85C0F7ED6E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FFE5E-BB7C-41D4-945B-ECDBD0A98C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D4E5D-BCB2-43A2-A308-9FE3B2AABF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68FB2-6DE6-4D14-AF97-133C819D70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DE2CD-D2E9-4003-A02C-F73F1BF9FA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02DB9-F813-4DEF-88BD-65B0337896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D5135-8282-4329-B594-9CD7487F17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F18E7-CAA3-46F6-9BF4-3406CCAB1B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6951D-A87B-43D8-A18A-B07BA89090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99B06-12A2-413D-B6EC-5353A21B8E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pPr>
              <a:defRPr/>
            </a:pPr>
            <a:fld id="{D6D889E3-B06D-4EBF-B88E-C760FFE8D2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33.wmf"/><Relationship Id="rId4" Type="http://schemas.openxmlformats.org/officeDocument/2006/relationships/image" Target="../media/image30.emf"/><Relationship Id="rId9" Type="http://schemas.openxmlformats.org/officeDocument/2006/relationships/oleObject" Target="../embeddings/oleObject2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3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3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image" Target="../media/image55.jpeg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5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60.wmf"/><Relationship Id="rId18" Type="http://schemas.openxmlformats.org/officeDocument/2006/relationships/oleObject" Target="../embeddings/oleObject46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7.w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5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59.wmf"/><Relationship Id="rId5" Type="http://schemas.openxmlformats.org/officeDocument/2006/relationships/image" Target="../media/image56.wmf"/><Relationship Id="rId15" Type="http://schemas.openxmlformats.org/officeDocument/2006/relationships/image" Target="../media/image61.wmf"/><Relationship Id="rId10" Type="http://schemas.openxmlformats.org/officeDocument/2006/relationships/oleObject" Target="../embeddings/oleObject42.bin"/><Relationship Id="rId19" Type="http://schemas.openxmlformats.org/officeDocument/2006/relationships/image" Target="../media/image63.w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58.wmf"/><Relationship Id="rId14" Type="http://schemas.openxmlformats.org/officeDocument/2006/relationships/oleObject" Target="../embeddings/oleObject4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内容占位符 4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spcBef>
                <a:spcPct val="50000"/>
              </a:spcBef>
              <a:buClr>
                <a:srgbClr val="FF0000"/>
              </a:buClr>
              <a:buSzPct val="90000"/>
              <a:buFontTx/>
              <a:buNone/>
              <a:defRPr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离散型随机变量的数学期望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. </a:t>
            </a:r>
            <a:endParaRPr lang="zh-CN" altLang="en-US" sz="2800" b="1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96961" name="Object 1"/>
          <p:cNvGraphicFramePr>
            <a:graphicFrameLocks noChangeAspect="1"/>
          </p:cNvGraphicFramePr>
          <p:nvPr/>
        </p:nvGraphicFramePr>
        <p:xfrm>
          <a:off x="947738" y="1428080"/>
          <a:ext cx="7175500" cy="452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公式" r:id="rId3" imgW="3022560" imgH="1904760" progId="Equation.3">
                  <p:embed/>
                </p:oleObj>
              </mc:Choice>
              <mc:Fallback>
                <p:oleObj name="公式" r:id="rId3" imgW="3022560" imgH="19047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1428080"/>
                        <a:ext cx="7175500" cy="452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6000137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3-1</a:t>
            </a:r>
            <a:r>
              <a:rPr lang="zh-CN" altLang="en-US" dirty="0" smtClean="0">
                <a:solidFill>
                  <a:srgbClr val="FF0000"/>
                </a:solidFill>
              </a:rPr>
              <a:t>数学期望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zh-CN" altLang="en-US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注意 </a:t>
            </a:r>
            <a:endParaRPr lang="en-US" altLang="zh-CN" b="1" dirty="0" smtClean="0">
              <a:solidFill>
                <a:srgbClr val="FF33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并非所有随机变量的数学期望都存在</a:t>
            </a:r>
            <a:r>
              <a:rPr lang="en-US" altLang="zh-CN" b="1" dirty="0" smtClean="0">
                <a:latin typeface="+mn-ea"/>
              </a:rPr>
              <a:t>.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例如</a:t>
            </a:r>
            <a:r>
              <a:rPr lang="en-US" altLang="zh-CN" b="1" dirty="0" smtClean="0">
                <a:latin typeface="+mn-ea"/>
              </a:rPr>
              <a:t>,</a:t>
            </a:r>
            <a:r>
              <a:rPr lang="zh-CN" altLang="en-US" b="1" dirty="0" smtClean="0">
                <a:latin typeface="+mn-ea"/>
              </a:rPr>
              <a:t>密度函数为</a:t>
            </a:r>
            <a:endParaRPr lang="en-US" altLang="zh-CN" b="1" dirty="0" smtClean="0">
              <a:latin typeface="+mn-ea"/>
            </a:endParaRPr>
          </a:p>
          <a:p>
            <a:pPr>
              <a:buNone/>
            </a:pPr>
            <a:endParaRPr lang="en-US" altLang="zh-CN" b="1" dirty="0" smtClean="0">
              <a:latin typeface="+mn-ea"/>
            </a:endParaRPr>
          </a:p>
          <a:p>
            <a:pPr>
              <a:buNone/>
            </a:pPr>
            <a:endParaRPr lang="en-US" altLang="zh-CN" b="1" dirty="0" smtClean="0">
              <a:latin typeface="+mn-ea"/>
            </a:endParaRPr>
          </a:p>
          <a:p>
            <a:pPr>
              <a:buNone/>
            </a:pPr>
            <a:endParaRPr lang="en-US" altLang="zh-CN" b="1" dirty="0" smtClean="0">
              <a:latin typeface="+mn-ea"/>
            </a:endParaRP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的随机变量</a:t>
            </a:r>
            <a:r>
              <a:rPr lang="en-US" altLang="zh-CN" b="1" i="1" dirty="0" smtClean="0"/>
              <a:t>X</a:t>
            </a:r>
            <a:r>
              <a:rPr lang="zh-CN" altLang="en-US" b="1" dirty="0" smtClean="0">
                <a:latin typeface="+mn-ea"/>
              </a:rPr>
              <a:t>的数学期望就不存在</a:t>
            </a:r>
            <a:r>
              <a:rPr lang="en-US" altLang="zh-CN" b="1" dirty="0" smtClean="0">
                <a:latin typeface="+mn-ea"/>
              </a:rPr>
              <a:t>,</a:t>
            </a:r>
            <a:r>
              <a:rPr lang="zh-CN" altLang="en-US" b="1" dirty="0" smtClean="0">
                <a:latin typeface="+mn-ea"/>
              </a:rPr>
              <a:t>因为</a:t>
            </a:r>
            <a:endParaRPr lang="en-US" altLang="zh-CN" b="1" dirty="0" smtClean="0">
              <a:latin typeface="+mn-ea"/>
            </a:endParaRP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积分</a:t>
            </a:r>
            <a:endParaRPr lang="en-US" altLang="zh-CN" b="1" dirty="0" smtClean="0">
              <a:latin typeface="+mn-ea"/>
            </a:endParaRPr>
          </a:p>
          <a:p>
            <a:pPr>
              <a:buNone/>
            </a:pPr>
            <a:endParaRPr lang="en-US" altLang="zh-CN" b="1" dirty="0" smtClean="0">
              <a:latin typeface="+mn-ea"/>
            </a:endParaRP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发散</a:t>
            </a:r>
            <a:r>
              <a:rPr lang="en-US" altLang="zh-CN" b="1" dirty="0" smtClean="0">
                <a:latin typeface="+mn-ea"/>
              </a:rPr>
              <a:t>.</a:t>
            </a:r>
            <a:endParaRPr lang="zh-CN" altLang="en-US" b="1" dirty="0">
              <a:latin typeface="+mn-ea"/>
            </a:endParaRPr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1785918" y="2714620"/>
          <a:ext cx="5389367" cy="107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Equation" r:id="rId3" imgW="2171520" imgH="431640" progId="Equation.DSMT4">
                  <p:embed/>
                </p:oleObj>
              </mc:Choice>
              <mc:Fallback>
                <p:oleObj name="Equation" r:id="rId3" imgW="217152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2714620"/>
                        <a:ext cx="5389367" cy="1071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2643174" y="4929198"/>
          <a:ext cx="2071702" cy="841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" name="Equation" r:id="rId5" imgW="812520" imgH="330120" progId="Equation.DSMT4">
                  <p:embed/>
                </p:oleObj>
              </mc:Choice>
              <mc:Fallback>
                <p:oleObj name="Equation" r:id="rId5" imgW="812520" imgH="3301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4929198"/>
                        <a:ext cx="2071702" cy="8416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8001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/>
                <a:ea typeface="黑体"/>
                <a:cs typeface="+mj-cs"/>
              </a:rPr>
              <a:t>常见连续型随机变量的数学期望</a:t>
            </a:r>
          </a:p>
        </p:txBody>
      </p:sp>
      <p:graphicFrame>
        <p:nvGraphicFramePr>
          <p:cNvPr id="6" name="Object 1024"/>
          <p:cNvGraphicFramePr>
            <a:graphicFrameLocks noChangeAspect="1"/>
          </p:cNvGraphicFramePr>
          <p:nvPr/>
        </p:nvGraphicFramePr>
        <p:xfrm>
          <a:off x="609600" y="573088"/>
          <a:ext cx="7673975" cy="6070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Document" r:id="rId3" imgW="7828472" imgH="6356229" progId="Word.Document.8">
                  <p:embed/>
                </p:oleObj>
              </mc:Choice>
              <mc:Fallback>
                <p:oleObj name="Document" r:id="rId3" imgW="7828472" imgH="6356229" progId="Word.Documen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73088"/>
                        <a:ext cx="7673975" cy="60706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6000137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3-1</a:t>
            </a:r>
            <a:r>
              <a:rPr lang="zh-CN" altLang="en-US" dirty="0" smtClean="0">
                <a:solidFill>
                  <a:srgbClr val="FF0000"/>
                </a:solidFill>
              </a:rPr>
              <a:t>数学期望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随机变量函数的数学期望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. </a:t>
            </a:r>
            <a:endParaRPr lang="zh-CN" altLang="en-US" sz="2800" b="1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en-US" sz="2800" dirty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433388" y="1340768"/>
            <a:ext cx="30591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69900" indent="-469900" algn="l">
              <a:spcBef>
                <a:spcPct val="5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kumimoji="0" lang="zh-CN" altLang="en-US" dirty="0" smtClean="0">
                <a:solidFill>
                  <a:srgbClr val="CC0000"/>
                </a:solidFill>
                <a:latin typeface="Verdana" pitchFamily="34" charset="0"/>
                <a:ea typeface="宋体" charset="-122"/>
              </a:rPr>
              <a:t>定理 </a:t>
            </a:r>
            <a:r>
              <a:rPr kumimoji="0" lang="en-US" altLang="zh-CN" dirty="0" smtClean="0">
                <a:solidFill>
                  <a:srgbClr val="CC0000"/>
                </a:solidFill>
                <a:latin typeface="Verdana" pitchFamily="34" charset="0"/>
                <a:ea typeface="宋体" charset="-122"/>
              </a:rPr>
              <a:t>1</a:t>
            </a:r>
            <a:r>
              <a:rPr kumimoji="0" lang="zh-CN" altLang="en-US" dirty="0" smtClean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：一维情形</a:t>
            </a:r>
          </a:p>
        </p:txBody>
      </p:sp>
      <p:grpSp>
        <p:nvGrpSpPr>
          <p:cNvPr id="16" name="Group 4"/>
          <p:cNvGrpSpPr>
            <a:grpSpLocks/>
          </p:cNvGrpSpPr>
          <p:nvPr/>
        </p:nvGrpSpPr>
        <p:grpSpPr bwMode="auto">
          <a:xfrm>
            <a:off x="755650" y="2061493"/>
            <a:ext cx="7189788" cy="482600"/>
            <a:chOff x="476" y="981"/>
            <a:chExt cx="4529" cy="304"/>
          </a:xfrm>
        </p:grpSpPr>
        <p:graphicFrame>
          <p:nvGraphicFramePr>
            <p:cNvPr id="17" name="Object 5"/>
            <p:cNvGraphicFramePr>
              <a:graphicFrameLocks noChangeAspect="1"/>
            </p:cNvGraphicFramePr>
            <p:nvPr/>
          </p:nvGraphicFramePr>
          <p:xfrm>
            <a:off x="1111" y="981"/>
            <a:ext cx="966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5" name="Equation" r:id="rId3" imgW="838080" imgH="241200" progId="Equation.DSMT4">
                    <p:embed/>
                  </p:oleObj>
                </mc:Choice>
                <mc:Fallback>
                  <p:oleObj name="Equation" r:id="rId3" imgW="838080" imgH="2412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981"/>
                          <a:ext cx="966" cy="2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476" y="981"/>
              <a:ext cx="998" cy="3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marL="908050" indent="-436563" algn="l">
                <a:lnSpc>
                  <a:spcPct val="90000"/>
                </a:lnSpc>
                <a:spcBef>
                  <a:spcPct val="5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kumimoji="0" lang="zh-CN" altLang="en-US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charset="-122"/>
                  <a:ea typeface="宋体" charset="-122"/>
                </a:rPr>
                <a:t>设</a:t>
              </a: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1791" y="981"/>
              <a:ext cx="3214" cy="30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Ctr="1">
              <a:spAutoFit/>
            </a:bodyPr>
            <a:lstStyle/>
            <a:p>
              <a:pPr marL="908050" indent="-436563" algn="l">
                <a:lnSpc>
                  <a:spcPct val="90000"/>
                </a:lnSpc>
                <a:spcBef>
                  <a:spcPct val="5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zh-CN" altLang="en-US" dirty="0" smtClean="0">
                  <a:solidFill>
                    <a:srgbClr val="000000"/>
                  </a:solidFill>
                  <a:ea typeface="宋体" charset="-122"/>
                </a:rPr>
                <a:t>是随机变量 </a:t>
              </a:r>
              <a:r>
                <a:rPr lang="en-US" altLang="zh-CN" i="1" dirty="0" smtClean="0">
                  <a:solidFill>
                    <a:srgbClr val="000000"/>
                  </a:solidFill>
                  <a:ea typeface="宋体" charset="-122"/>
                </a:rPr>
                <a:t>X</a:t>
              </a:r>
              <a:r>
                <a:rPr lang="zh-CN" altLang="en-US" dirty="0" smtClean="0">
                  <a:solidFill>
                    <a:srgbClr val="000000"/>
                  </a:solidFill>
                  <a:ea typeface="宋体" charset="-122"/>
                </a:rPr>
                <a:t>的函数</a:t>
              </a:r>
              <a:r>
                <a:rPr lang="en-US" altLang="zh-CN" dirty="0" smtClean="0">
                  <a:solidFill>
                    <a:srgbClr val="000000"/>
                  </a:solidFill>
                  <a:ea typeface="宋体" charset="-122"/>
                </a:rPr>
                <a:t>(</a:t>
              </a:r>
              <a:r>
                <a:rPr lang="en-US" altLang="zh-CN" i="1" dirty="0" smtClean="0">
                  <a:solidFill>
                    <a:srgbClr val="000000"/>
                  </a:solidFill>
                  <a:ea typeface="宋体" charset="-122"/>
                </a:rPr>
                <a:t>g</a:t>
              </a:r>
              <a:r>
                <a:rPr lang="zh-CN" altLang="en-US" dirty="0" smtClean="0">
                  <a:solidFill>
                    <a:srgbClr val="000000"/>
                  </a:solidFill>
                  <a:ea typeface="宋体" charset="-122"/>
                </a:rPr>
                <a:t>连续</a:t>
              </a:r>
              <a:r>
                <a:rPr lang="en-US" altLang="zh-CN" dirty="0" smtClean="0">
                  <a:solidFill>
                    <a:srgbClr val="000000"/>
                  </a:solidFill>
                  <a:ea typeface="宋体" charset="-122"/>
                </a:rPr>
                <a:t>),</a:t>
              </a:r>
            </a:p>
          </p:txBody>
        </p:sp>
      </p:grpSp>
      <p:graphicFrame>
        <p:nvGraphicFramePr>
          <p:cNvPr id="20" name="Object 9"/>
          <p:cNvGraphicFramePr>
            <a:graphicFrameLocks noChangeAspect="1"/>
          </p:cNvGraphicFramePr>
          <p:nvPr/>
        </p:nvGraphicFramePr>
        <p:xfrm>
          <a:off x="2123728" y="5085184"/>
          <a:ext cx="4732338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Equation" r:id="rId5" imgW="1955520" imgH="431640" progId="Equation.DSMT4">
                  <p:embed/>
                </p:oleObj>
              </mc:Choice>
              <mc:Fallback>
                <p:oleObj name="Equation" r:id="rId5" imgW="1955520" imgH="4316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5085184"/>
                        <a:ext cx="4732338" cy="1036637"/>
                      </a:xfrm>
                      <a:prstGeom prst="rect">
                        <a:avLst/>
                      </a:prstGeom>
                      <a:noFill/>
                      <a:ln w="9525" cap="rnd">
                        <a:solidFill>
                          <a:srgbClr val="000000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1"/>
          <p:cNvGraphicFramePr>
            <a:graphicFrameLocks noChangeAspect="1"/>
          </p:cNvGraphicFramePr>
          <p:nvPr/>
        </p:nvGraphicFramePr>
        <p:xfrm>
          <a:off x="2195736" y="3385741"/>
          <a:ext cx="466566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Equation" r:id="rId7" imgW="1815840" imgH="228600" progId="Equation.DSMT4">
                  <p:embed/>
                </p:oleObj>
              </mc:Choice>
              <mc:Fallback>
                <p:oleObj name="Equation" r:id="rId7" imgW="181584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385741"/>
                        <a:ext cx="4665662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1259632" y="2665661"/>
            <a:ext cx="6048672" cy="43204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 anchorCtr="1"/>
          <a:lstStyle/>
          <a:p>
            <a:pPr marL="908050" indent="-436563" algn="just">
              <a:lnSpc>
                <a:spcPct val="9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Char char="Ø"/>
            </a:pPr>
            <a:r>
              <a:rPr kumimoji="0"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宋体" charset="-122"/>
              </a:rPr>
              <a:t>离散型 </a:t>
            </a:r>
            <a:r>
              <a:rPr kumimoji="0" lang="zh-CN" altLang="en-US" dirty="0" smtClean="0">
                <a:latin typeface="宋体" charset="-122"/>
                <a:ea typeface="宋体" charset="-122"/>
              </a:rPr>
              <a:t>若</a:t>
            </a:r>
            <a:r>
              <a:rPr kumimoji="0" lang="en-US" altLang="zh-CN" i="1" dirty="0" smtClean="0">
                <a:latin typeface="+mn-lt"/>
                <a:ea typeface="宋体" charset="-122"/>
              </a:rPr>
              <a:t>X</a:t>
            </a:r>
            <a:r>
              <a:rPr kumimoji="0" lang="zh-CN" altLang="en-US" dirty="0" smtClean="0">
                <a:latin typeface="+mn-lt"/>
                <a:ea typeface="宋体" charset="-122"/>
              </a:rPr>
              <a:t>为离散型随机变量</a:t>
            </a:r>
            <a:r>
              <a:rPr kumimoji="0" lang="en-US" altLang="zh-CN" dirty="0" smtClean="0">
                <a:latin typeface="+mn-lt"/>
                <a:ea typeface="宋体" charset="-122"/>
              </a:rPr>
              <a:t>,</a:t>
            </a:r>
            <a:r>
              <a:rPr kumimoji="0" lang="zh-CN" altLang="en-US" dirty="0" smtClean="0">
                <a:latin typeface="+mn-lt"/>
                <a:ea typeface="宋体" charset="-122"/>
              </a:rPr>
              <a:t>它的分布律为</a:t>
            </a:r>
            <a:endParaRPr kumimoji="0" lang="zh-CN" altLang="en-US" dirty="0" smtClean="0">
              <a:solidFill>
                <a:srgbClr val="FF0000"/>
              </a:solidFill>
              <a:latin typeface="+mn-lt"/>
              <a:ea typeface="宋体" charset="-122"/>
            </a:endParaRPr>
          </a:p>
        </p:txBody>
      </p:sp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1187450" y="4076700"/>
          <a:ext cx="439420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Equation" r:id="rId9" imgW="1930320" imgH="431640" progId="Equation.DSMT4">
                  <p:embed/>
                </p:oleObj>
              </mc:Choice>
              <mc:Fallback>
                <p:oleObj name="Equation" r:id="rId9" imgW="1930320" imgH="4316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076700"/>
                        <a:ext cx="4394200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6000137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3-1</a:t>
            </a:r>
            <a:r>
              <a:rPr lang="zh-CN" altLang="en-US" dirty="0" smtClean="0">
                <a:solidFill>
                  <a:srgbClr val="FF0000"/>
                </a:solidFill>
              </a:rPr>
              <a:t>数学期望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-180528" y="1052165"/>
            <a:ext cx="2736850" cy="36036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 anchorCtr="1"/>
          <a:lstStyle/>
          <a:p>
            <a:pPr marL="908050" indent="-436563" algn="l">
              <a:lnSpc>
                <a:spcPct val="9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Char char="Ø"/>
            </a:pPr>
            <a:r>
              <a:rPr kumimoji="0"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宋体" charset="-122"/>
              </a:rPr>
              <a:t>连续型</a:t>
            </a:r>
          </a:p>
        </p:txBody>
      </p:sp>
      <p:graphicFrame>
        <p:nvGraphicFramePr>
          <p:cNvPr id="4" name="Object 15"/>
          <p:cNvGraphicFramePr>
            <a:graphicFrameLocks noChangeAspect="1"/>
          </p:cNvGraphicFramePr>
          <p:nvPr/>
        </p:nvGraphicFramePr>
        <p:xfrm>
          <a:off x="1691680" y="2780928"/>
          <a:ext cx="5656262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3" imgW="2247840" imgH="330120" progId="Equation.DSMT4">
                  <p:embed/>
                </p:oleObj>
              </mc:Choice>
              <mc:Fallback>
                <p:oleObj name="Equation" r:id="rId3" imgW="2247840" imgH="3301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780928"/>
                        <a:ext cx="5656262" cy="839788"/>
                      </a:xfrm>
                      <a:prstGeom prst="rect">
                        <a:avLst/>
                      </a:prstGeom>
                      <a:noFill/>
                      <a:ln w="9525" cap="rnd">
                        <a:solidFill>
                          <a:srgbClr val="000000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1963583" y="1002471"/>
            <a:ext cx="6665584" cy="4823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Ctr="1">
            <a:spAutoFit/>
          </a:bodyPr>
          <a:lstStyle/>
          <a:p>
            <a:pPr marL="908050" indent="-436563" algn="just">
              <a:lnSpc>
                <a:spcPct val="9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kumimoji="0" lang="zh-CN" altLang="en-US" dirty="0" smtClean="0">
                <a:latin typeface="宋体" charset="-122"/>
                <a:ea typeface="宋体" charset="-122"/>
              </a:rPr>
              <a:t>若</a:t>
            </a:r>
            <a:r>
              <a:rPr kumimoji="0" lang="en-US" altLang="zh-CN" i="1" dirty="0" smtClean="0">
                <a:ea typeface="宋体" charset="-122"/>
              </a:rPr>
              <a:t>X</a:t>
            </a:r>
            <a:r>
              <a:rPr kumimoji="0" lang="zh-CN" altLang="en-US" dirty="0" smtClean="0">
                <a:ea typeface="宋体" charset="-122"/>
              </a:rPr>
              <a:t>为连续型随机变量</a:t>
            </a:r>
            <a:r>
              <a:rPr kumimoji="0" lang="en-US" altLang="zh-CN" dirty="0" smtClean="0">
                <a:ea typeface="宋体" charset="-122"/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  <a:ea typeface="宋体" charset="-122"/>
              </a:rPr>
              <a:t>密度函数为</a:t>
            </a:r>
            <a:r>
              <a:rPr lang="en-US" altLang="zh-CN" i="1" dirty="0" smtClean="0">
                <a:solidFill>
                  <a:srgbClr val="000000"/>
                </a:solidFill>
                <a:latin typeface="+mn-lt"/>
                <a:ea typeface="宋体" charset="-122"/>
              </a:rPr>
              <a:t>f </a:t>
            </a:r>
            <a:r>
              <a:rPr lang="en-US" altLang="zh-CN" dirty="0" smtClean="0">
                <a:solidFill>
                  <a:srgbClr val="000000"/>
                </a:solidFill>
                <a:latin typeface="+mn-lt"/>
                <a:ea typeface="宋体" charset="-122"/>
              </a:rPr>
              <a:t>(</a:t>
            </a:r>
            <a:r>
              <a:rPr lang="en-US" altLang="zh-CN" i="1" dirty="0" smtClean="0">
                <a:solidFill>
                  <a:srgbClr val="000000"/>
                </a:solidFill>
                <a:latin typeface="+mn-lt"/>
                <a:ea typeface="宋体" charset="-122"/>
              </a:rPr>
              <a:t>x</a:t>
            </a:r>
            <a:r>
              <a:rPr lang="en-US" altLang="zh-CN" dirty="0" smtClean="0">
                <a:solidFill>
                  <a:srgbClr val="000000"/>
                </a:solidFill>
                <a:latin typeface="+mn-lt"/>
                <a:ea typeface="宋体" charset="-122"/>
              </a:rPr>
              <a:t>)</a:t>
            </a:r>
            <a:endParaRPr lang="zh-CN" altLang="en-US" dirty="0" smtClean="0">
              <a:solidFill>
                <a:srgbClr val="000000"/>
              </a:solidFill>
              <a:latin typeface="+mn-lt"/>
              <a:ea typeface="宋体" charset="-122"/>
            </a:endParaRP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827584" y="1772816"/>
          <a:ext cx="5400600" cy="80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Equation" r:id="rId5" imgW="2222280" imgH="330120" progId="Equation.DSMT4">
                  <p:embed/>
                </p:oleObj>
              </mc:Choice>
              <mc:Fallback>
                <p:oleObj name="Equation" r:id="rId5" imgW="2222280" imgH="3301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772816"/>
                        <a:ext cx="5400600" cy="80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6000137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3-1</a:t>
            </a:r>
            <a:r>
              <a:rPr lang="zh-CN" altLang="en-US" dirty="0" smtClean="0">
                <a:solidFill>
                  <a:srgbClr val="FF0000"/>
                </a:solidFill>
              </a:rPr>
              <a:t>数学期望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857223" y="4286256"/>
          <a:ext cx="7358115" cy="1103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Equation" r:id="rId7" imgW="3047760" imgH="457200" progId="Equation.DSMT4">
                  <p:embed/>
                </p:oleObj>
              </mc:Choice>
              <mc:Fallback>
                <p:oleObj name="Equation" r:id="rId7" imgW="3047760" imgH="457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3" y="4286256"/>
                        <a:ext cx="7358115" cy="11037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435100" y="4941888"/>
          <a:ext cx="6065838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Equation" r:id="rId3" imgW="2501640" imgH="444240" progId="Equation.DSMT4">
                  <p:embed/>
                </p:oleObj>
              </mc:Choice>
              <mc:Fallback>
                <p:oleObj name="Equation" r:id="rId3" imgW="2501640" imgH="444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4941888"/>
                        <a:ext cx="6065838" cy="1065212"/>
                      </a:xfrm>
                      <a:prstGeom prst="rect">
                        <a:avLst/>
                      </a:prstGeom>
                      <a:noFill/>
                      <a:ln w="9525" cap="rnd">
                        <a:solidFill>
                          <a:srgbClr val="000000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33388" y="981075"/>
            <a:ext cx="529113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469900" indent="-469900" algn="l">
              <a:spcBef>
                <a:spcPct val="5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kumimoji="0" lang="zh-CN" altLang="en-US" dirty="0" smtClean="0">
                <a:solidFill>
                  <a:srgbClr val="CC0000"/>
                </a:solidFill>
                <a:latin typeface="Verdana" pitchFamily="34" charset="0"/>
                <a:ea typeface="宋体" charset="-122"/>
              </a:rPr>
              <a:t>定理 </a:t>
            </a:r>
            <a:r>
              <a:rPr kumimoji="0" lang="en-US" altLang="zh-CN" dirty="0" smtClean="0">
                <a:solidFill>
                  <a:srgbClr val="CC0000"/>
                </a:solidFill>
                <a:latin typeface="Verdana" pitchFamily="34" charset="0"/>
                <a:ea typeface="宋体" charset="-122"/>
              </a:rPr>
              <a:t>2</a:t>
            </a:r>
            <a:r>
              <a:rPr kumimoji="0" lang="zh-CN" altLang="en-US" dirty="0" smtClean="0">
                <a:solidFill>
                  <a:srgbClr val="CC0000"/>
                </a:solidFill>
                <a:latin typeface="Verdana" pitchFamily="34" charset="0"/>
                <a:ea typeface="宋体" charset="-122"/>
              </a:rPr>
              <a:t>：二维情形</a:t>
            </a:r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2222500" y="3141663"/>
          <a:ext cx="51816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Equation" r:id="rId5" imgW="2349360" imgH="241200" progId="Equation.DSMT4">
                  <p:embed/>
                </p:oleObj>
              </mc:Choice>
              <mc:Fallback>
                <p:oleObj name="Equation" r:id="rId5" imgW="234936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3141663"/>
                        <a:ext cx="51816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107504" y="1654175"/>
            <a:ext cx="8145463" cy="557213"/>
            <a:chOff x="476" y="1042"/>
            <a:chExt cx="5131" cy="351"/>
          </a:xfrm>
        </p:grpSpPr>
        <p:graphicFrame>
          <p:nvGraphicFramePr>
            <p:cNvPr id="7" name="Object 15"/>
            <p:cNvGraphicFramePr>
              <a:graphicFrameLocks noChangeAspect="1"/>
            </p:cNvGraphicFramePr>
            <p:nvPr/>
          </p:nvGraphicFramePr>
          <p:xfrm>
            <a:off x="1081" y="1089"/>
            <a:ext cx="1229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8" name="Equation" r:id="rId7" imgW="1066680" imgH="241200" progId="Equation.DSMT4">
                    <p:embed/>
                  </p:oleObj>
                </mc:Choice>
                <mc:Fallback>
                  <p:oleObj name="Equation" r:id="rId7" imgW="1066680" imgH="2412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1" y="1089"/>
                          <a:ext cx="1229" cy="2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16"/>
            <p:cNvSpPr txBox="1">
              <a:spLocks noChangeArrowheads="1"/>
            </p:cNvSpPr>
            <p:nvPr/>
          </p:nvSpPr>
          <p:spPr bwMode="auto">
            <a:xfrm>
              <a:off x="476" y="1042"/>
              <a:ext cx="998" cy="30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marL="908050" indent="-436563" algn="just">
                <a:lnSpc>
                  <a:spcPct val="90000"/>
                </a:lnSpc>
                <a:spcBef>
                  <a:spcPct val="5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kumimoji="0" lang="zh-CN" altLang="en-US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charset="-122"/>
                  <a:ea typeface="宋体" charset="-122"/>
                </a:rPr>
                <a:t>设</a:t>
              </a:r>
            </a:p>
          </p:txBody>
        </p:sp>
        <p:sp>
          <p:nvSpPr>
            <p:cNvPr id="9" name="Rectangle 17"/>
            <p:cNvSpPr>
              <a:spLocks noChangeArrowheads="1"/>
            </p:cNvSpPr>
            <p:nvPr/>
          </p:nvSpPr>
          <p:spPr bwMode="auto">
            <a:xfrm>
              <a:off x="2028" y="1089"/>
              <a:ext cx="3579" cy="30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Ctr="1">
              <a:spAutoFit/>
            </a:bodyPr>
            <a:lstStyle/>
            <a:p>
              <a:pPr marL="908050" indent="-436563" algn="l">
                <a:lnSpc>
                  <a:spcPct val="90000"/>
                </a:lnSpc>
                <a:spcBef>
                  <a:spcPct val="5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zh-CN" dirty="0" smtClean="0">
                  <a:solidFill>
                    <a:srgbClr val="000000"/>
                  </a:solidFill>
                  <a:ea typeface="宋体" charset="-122"/>
                </a:rPr>
                <a:t> </a:t>
              </a:r>
              <a:r>
                <a:rPr lang="zh-CN" altLang="en-US" dirty="0" smtClean="0">
                  <a:solidFill>
                    <a:srgbClr val="000000"/>
                  </a:solidFill>
                  <a:ea typeface="宋体" charset="-122"/>
                </a:rPr>
                <a:t>是随机变量 </a:t>
              </a:r>
              <a:r>
                <a:rPr lang="en-US" altLang="zh-CN" i="1" dirty="0" smtClean="0">
                  <a:solidFill>
                    <a:srgbClr val="000000"/>
                  </a:solidFill>
                  <a:ea typeface="宋体" charset="-122"/>
                </a:rPr>
                <a:t>X</a:t>
              </a:r>
              <a:r>
                <a:rPr lang="en-US" altLang="zh-CN" dirty="0" smtClean="0">
                  <a:solidFill>
                    <a:srgbClr val="000000"/>
                  </a:solidFill>
                  <a:ea typeface="宋体" charset="-122"/>
                </a:rPr>
                <a:t>, </a:t>
              </a:r>
              <a:r>
                <a:rPr lang="en-US" altLang="zh-CN" i="1" dirty="0" smtClean="0">
                  <a:solidFill>
                    <a:srgbClr val="000000"/>
                  </a:solidFill>
                  <a:ea typeface="宋体" charset="-122"/>
                </a:rPr>
                <a:t>Y</a:t>
              </a:r>
              <a:r>
                <a:rPr lang="zh-CN" altLang="en-US" dirty="0" smtClean="0">
                  <a:solidFill>
                    <a:srgbClr val="000000"/>
                  </a:solidFill>
                  <a:ea typeface="宋体" charset="-122"/>
                </a:rPr>
                <a:t>的函数</a:t>
              </a:r>
              <a:r>
                <a:rPr lang="en-US" altLang="zh-CN" dirty="0" smtClean="0">
                  <a:solidFill>
                    <a:srgbClr val="000000"/>
                  </a:solidFill>
                  <a:ea typeface="宋体" charset="-122"/>
                </a:rPr>
                <a:t>(</a:t>
              </a:r>
              <a:r>
                <a:rPr lang="en-US" altLang="zh-CN" i="1" dirty="0" smtClean="0">
                  <a:solidFill>
                    <a:srgbClr val="000000"/>
                  </a:solidFill>
                  <a:ea typeface="宋体" charset="-122"/>
                </a:rPr>
                <a:t>g</a:t>
              </a:r>
              <a:r>
                <a:rPr lang="zh-CN" altLang="en-US" dirty="0" smtClean="0">
                  <a:solidFill>
                    <a:srgbClr val="000000"/>
                  </a:solidFill>
                  <a:ea typeface="宋体" charset="-122"/>
                </a:rPr>
                <a:t>连续</a:t>
              </a:r>
              <a:r>
                <a:rPr lang="en-US" altLang="zh-CN" dirty="0" smtClean="0">
                  <a:solidFill>
                    <a:srgbClr val="000000"/>
                  </a:solidFill>
                  <a:ea typeface="宋体" charset="-122"/>
                </a:rPr>
                <a:t>),</a:t>
              </a:r>
            </a:p>
          </p:txBody>
        </p:sp>
      </p:grp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611560" y="2420888"/>
            <a:ext cx="7622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69900" indent="-469900" algn="l">
              <a:spcBef>
                <a:spcPct val="50000"/>
              </a:spcBef>
              <a:buClr>
                <a:srgbClr val="CC0000"/>
              </a:buClr>
              <a:buFont typeface="Wingdings" pitchFamily="2" charset="2"/>
              <a:buChar char="Ø"/>
            </a:pPr>
            <a:r>
              <a:rPr kumimoji="0" lang="zh-CN" altLang="en-US" dirty="0" smtClean="0">
                <a:solidFill>
                  <a:srgbClr val="FF0000"/>
                </a:solidFill>
                <a:latin typeface="Verdana" pitchFamily="34" charset="0"/>
                <a:ea typeface="宋体" charset="-122"/>
              </a:rPr>
              <a:t>离散型 </a:t>
            </a:r>
            <a:r>
              <a:rPr kumimoji="0" lang="zh-CN" altLang="en-US" dirty="0" smtClean="0">
                <a:latin typeface="Verdana" pitchFamily="34" charset="0"/>
                <a:ea typeface="宋体" charset="-122"/>
              </a:rPr>
              <a:t>若</a:t>
            </a:r>
            <a:r>
              <a:rPr kumimoji="0" lang="en-US" altLang="zh-CN" dirty="0" smtClean="0">
                <a:latin typeface="+mn-lt"/>
                <a:ea typeface="宋体" charset="-122"/>
              </a:rPr>
              <a:t>(</a:t>
            </a:r>
            <a:r>
              <a:rPr kumimoji="0" lang="en-US" altLang="zh-CN" i="1" dirty="0" smtClean="0">
                <a:latin typeface="+mn-lt"/>
                <a:ea typeface="宋体" charset="-122"/>
              </a:rPr>
              <a:t>X</a:t>
            </a:r>
            <a:r>
              <a:rPr kumimoji="0" lang="en-US" altLang="zh-CN" dirty="0" smtClean="0">
                <a:latin typeface="+mn-lt"/>
                <a:ea typeface="宋体" charset="-122"/>
              </a:rPr>
              <a:t>, </a:t>
            </a:r>
            <a:r>
              <a:rPr kumimoji="0" lang="en-US" altLang="zh-CN" i="1" dirty="0" smtClean="0">
                <a:latin typeface="+mn-lt"/>
                <a:ea typeface="宋体" charset="-122"/>
              </a:rPr>
              <a:t>Y</a:t>
            </a:r>
            <a:r>
              <a:rPr kumimoji="0" lang="en-US" altLang="zh-CN" dirty="0" smtClean="0">
                <a:latin typeface="+mn-lt"/>
                <a:ea typeface="宋体" charset="-122"/>
              </a:rPr>
              <a:t>)</a:t>
            </a:r>
            <a:r>
              <a:rPr kumimoji="0" lang="zh-CN" altLang="en-US" dirty="0" smtClean="0">
                <a:solidFill>
                  <a:srgbClr val="FF0000"/>
                </a:solidFill>
                <a:latin typeface="Verdana" pitchFamily="34" charset="0"/>
                <a:ea typeface="宋体" charset="-122"/>
              </a:rPr>
              <a:t> </a:t>
            </a:r>
            <a:r>
              <a:rPr kumimoji="0" lang="zh-CN" altLang="en-US" dirty="0" smtClean="0">
                <a:latin typeface="Verdana" pitchFamily="34" charset="0"/>
                <a:ea typeface="宋体" charset="-122"/>
              </a:rPr>
              <a:t>是二维离散型随机变量</a:t>
            </a:r>
            <a:r>
              <a:rPr kumimoji="0" lang="en-US" altLang="zh-CN" dirty="0" smtClean="0">
                <a:latin typeface="+mn-ea"/>
                <a:ea typeface="+mn-ea"/>
              </a:rPr>
              <a:t>,</a:t>
            </a:r>
            <a:r>
              <a:rPr kumimoji="0" lang="zh-CN" altLang="en-US" dirty="0" smtClean="0">
                <a:latin typeface="Verdana" pitchFamily="34" charset="0"/>
                <a:ea typeface="宋体" charset="-122"/>
              </a:rPr>
              <a:t> 且 </a:t>
            </a:r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971600" y="3861048"/>
          <a:ext cx="4680520" cy="1056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Equation" r:id="rId9" imgW="1968480" imgH="444240" progId="Equation.DSMT4">
                  <p:embed/>
                </p:oleObj>
              </mc:Choice>
              <mc:Fallback>
                <p:oleObj name="Equation" r:id="rId9" imgW="1968480" imgH="4442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861048"/>
                        <a:ext cx="4680520" cy="10568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6000137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3-1</a:t>
            </a:r>
            <a:r>
              <a:rPr lang="zh-CN" altLang="en-US" dirty="0" smtClean="0">
                <a:solidFill>
                  <a:srgbClr val="FF0000"/>
                </a:solidFill>
              </a:rPr>
              <a:t>数学期望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1"/>
          <p:cNvGraphicFramePr>
            <a:graphicFrameLocks noChangeAspect="1"/>
          </p:cNvGraphicFramePr>
          <p:nvPr/>
        </p:nvGraphicFramePr>
        <p:xfrm>
          <a:off x="519113" y="3282950"/>
          <a:ext cx="79629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Equation" r:id="rId3" imgW="3060360" imgH="330120" progId="Equation.DSMT4">
                  <p:embed/>
                </p:oleObj>
              </mc:Choice>
              <mc:Fallback>
                <p:oleObj name="Equation" r:id="rId3" imgW="3060360" imgH="3301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3" y="3282950"/>
                        <a:ext cx="7962900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3936925" y="1628775"/>
          <a:ext cx="14271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Equation" r:id="rId5" imgW="558720" imgH="203040" progId="Equation.DSMT4">
                  <p:embed/>
                </p:oleObj>
              </mc:Choice>
              <mc:Fallback>
                <p:oleObj name="Equation" r:id="rId5" imgW="55872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6925" y="1628775"/>
                        <a:ext cx="1427163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889496" y="1628800"/>
            <a:ext cx="3152775" cy="4762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Ctr="1">
            <a:spAutoFit/>
          </a:bodyPr>
          <a:lstStyle/>
          <a:p>
            <a:pPr marL="908050" indent="-436563" algn="l">
              <a:lnSpc>
                <a:spcPct val="9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宋体" charset="-122"/>
                <a:ea typeface="宋体" charset="-122"/>
              </a:rPr>
              <a:t>联合概率密度为</a:t>
            </a: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899592" y="977974"/>
            <a:ext cx="7416824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69900" indent="-469900" algn="l">
              <a:lnSpc>
                <a:spcPct val="9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Char char="Ø"/>
            </a:pPr>
            <a:r>
              <a:rPr kumimoji="0"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charset="-122"/>
              </a:rPr>
              <a:t>连续型 </a:t>
            </a:r>
            <a:r>
              <a:rPr kumimoji="0" lang="zh-CN" altLang="en-US" dirty="0" smtClean="0">
                <a:latin typeface="Verdana" pitchFamily="34" charset="0"/>
                <a:ea typeface="宋体" charset="-122"/>
              </a:rPr>
              <a:t>若</a:t>
            </a:r>
            <a:r>
              <a:rPr kumimoji="0" lang="en-US" altLang="zh-CN" dirty="0" smtClean="0">
                <a:ea typeface="宋体" charset="-122"/>
              </a:rPr>
              <a:t>(</a:t>
            </a:r>
            <a:r>
              <a:rPr kumimoji="0" lang="en-US" altLang="zh-CN" i="1" dirty="0" smtClean="0">
                <a:ea typeface="宋体" charset="-122"/>
              </a:rPr>
              <a:t>X</a:t>
            </a:r>
            <a:r>
              <a:rPr kumimoji="0" lang="en-US" altLang="zh-CN" dirty="0" smtClean="0">
                <a:ea typeface="宋体" charset="-122"/>
              </a:rPr>
              <a:t>, </a:t>
            </a:r>
            <a:r>
              <a:rPr kumimoji="0" lang="en-US" altLang="zh-CN" i="1" dirty="0" smtClean="0">
                <a:ea typeface="宋体" charset="-122"/>
              </a:rPr>
              <a:t>Y</a:t>
            </a:r>
            <a:r>
              <a:rPr kumimoji="0" lang="en-US" altLang="zh-CN" dirty="0" smtClean="0">
                <a:ea typeface="宋体" charset="-122"/>
              </a:rPr>
              <a:t>)</a:t>
            </a:r>
            <a:r>
              <a:rPr kumimoji="0" lang="zh-CN" altLang="en-US" dirty="0" smtClean="0">
                <a:solidFill>
                  <a:srgbClr val="FF0000"/>
                </a:solidFill>
                <a:latin typeface="Verdana" pitchFamily="34" charset="0"/>
                <a:ea typeface="宋体" charset="-122"/>
              </a:rPr>
              <a:t> </a:t>
            </a:r>
            <a:r>
              <a:rPr kumimoji="0" lang="zh-CN" altLang="en-US" dirty="0" smtClean="0">
                <a:latin typeface="Verdana" pitchFamily="34" charset="0"/>
                <a:ea typeface="宋体" charset="-122"/>
              </a:rPr>
              <a:t>是二维连续型随机变量</a:t>
            </a:r>
            <a:r>
              <a:rPr kumimoji="0" lang="en-US" altLang="zh-CN" dirty="0" smtClean="0">
                <a:latin typeface="+mn-ea"/>
              </a:rPr>
              <a:t>,</a:t>
            </a:r>
            <a:r>
              <a:rPr kumimoji="0" lang="zh-CN" altLang="en-US" dirty="0" smtClean="0">
                <a:latin typeface="+mn-ea"/>
                <a:ea typeface="+mn-ea"/>
              </a:rPr>
              <a:t>且</a:t>
            </a:r>
            <a:r>
              <a:rPr kumimoji="0" lang="zh-CN" altLang="en-US" dirty="0" smtClean="0">
                <a:latin typeface="Verdana" pitchFamily="34" charset="0"/>
                <a:ea typeface="宋体" charset="-122"/>
              </a:rPr>
              <a:t> </a:t>
            </a:r>
            <a:endParaRPr kumimoji="0" lang="zh-CN" altLang="en-US" dirty="0" smtClean="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1255737" y="2348880"/>
          <a:ext cx="61245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Equation" r:id="rId7" imgW="2552400" imgH="330120" progId="Equation.DSMT4">
                  <p:embed/>
                </p:oleObj>
              </mc:Choice>
              <mc:Fallback>
                <p:oleObj name="Equation" r:id="rId7" imgW="2552400" imgH="3301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37" y="2348880"/>
                        <a:ext cx="6124575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6000137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3-1</a:t>
            </a:r>
            <a:r>
              <a:rPr lang="zh-CN" altLang="en-US" dirty="0" smtClean="0">
                <a:solidFill>
                  <a:srgbClr val="FF0000"/>
                </a:solidFill>
              </a:rPr>
              <a:t>数学期望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en-US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00137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3-1</a:t>
            </a:r>
            <a:r>
              <a:rPr lang="zh-CN" altLang="en-US" dirty="0" smtClean="0">
                <a:solidFill>
                  <a:srgbClr val="FF0000"/>
                </a:solidFill>
              </a:rPr>
              <a:t>数学期望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2015-04-08_110241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2910" y="571480"/>
            <a:ext cx="7562850" cy="2538425"/>
          </a:xfrm>
          <a:prstGeom prst="rect">
            <a:avLst/>
          </a:prstGeom>
        </p:spPr>
      </p:pic>
      <p:pic>
        <p:nvPicPr>
          <p:cNvPr id="5" name="图片 4" descr="2015-04-08_110735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5720" y="3286124"/>
            <a:ext cx="8524875" cy="2286016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en-US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00137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3-1</a:t>
            </a:r>
            <a:r>
              <a:rPr lang="zh-CN" altLang="en-US" dirty="0" smtClean="0">
                <a:solidFill>
                  <a:srgbClr val="FF0000"/>
                </a:solidFill>
              </a:rPr>
              <a:t>数学期望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71472" y="568768"/>
            <a:ext cx="8001056" cy="256993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1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</a:rPr>
              <a:t>    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</a:rPr>
              <a:t>游客乘电梯从底层到电视塔顶层观光，电梯于每个整点的第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j-ea"/>
              </a:rPr>
              <a:t>5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</a:rPr>
              <a:t>分钟、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25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</a:rPr>
              <a:t>分钟和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j-ea"/>
              </a:rPr>
              <a:t>55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</a:rPr>
              <a:t>分钟从底层起行．假设有一游客在早上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j-ea"/>
              </a:rPr>
              <a:t>8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</a:rPr>
              <a:t>点的第</a:t>
            </a:r>
            <a:r>
              <a:rPr kumimoji="1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j-ea"/>
              </a:rPr>
              <a:t>X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</a:rPr>
              <a:t>分钟到达底层等候电梯，且</a:t>
            </a:r>
            <a:r>
              <a:rPr kumimoji="1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j-ea"/>
              </a:rPr>
              <a:t>X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</a:rPr>
              <a:t>在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j-ea"/>
              </a:rPr>
              <a:t>[0,60]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</a:rPr>
              <a:t>上均匀分布，求该游客等候时间的数学期望．</a:t>
            </a:r>
          </a:p>
        </p:txBody>
      </p:sp>
      <p:graphicFrame>
        <p:nvGraphicFramePr>
          <p:cNvPr id="3481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206503"/>
              </p:ext>
            </p:extLst>
          </p:nvPr>
        </p:nvGraphicFramePr>
        <p:xfrm>
          <a:off x="1657350" y="3714750"/>
          <a:ext cx="5513388" cy="216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Equation" r:id="rId3" imgW="2374560" imgH="927000" progId="Equation.DSMT4">
                  <p:embed/>
                </p:oleObj>
              </mc:Choice>
              <mc:Fallback>
                <p:oleObj name="Equation" r:id="rId3" imgW="2374560" imgH="9270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3714750"/>
                        <a:ext cx="5513388" cy="216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085864" y="3143248"/>
            <a:ext cx="548640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+mn-ea"/>
                <a:ea typeface="+mn-ea"/>
              </a:rPr>
              <a:t>以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itchFamily="18" charset="0"/>
              </a:rPr>
              <a:t>Y </a:t>
            </a:r>
            <a:r>
              <a:rPr kumimoji="1" lang="zh-CN" altLang="en-US" sz="2800" b="1" dirty="0">
                <a:solidFill>
                  <a:schemeClr val="tx2"/>
                </a:solidFill>
                <a:latin typeface="+mn-ea"/>
                <a:ea typeface="+mn-ea"/>
              </a:rPr>
              <a:t>表示游客的等候时间，则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en-US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00137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3-1</a:t>
            </a:r>
            <a:r>
              <a:rPr lang="zh-CN" altLang="en-US" dirty="0" smtClean="0">
                <a:solidFill>
                  <a:srgbClr val="FF0000"/>
                </a:solidFill>
              </a:rPr>
              <a:t>数学期望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 descr="2015-04-08_110538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5720" y="571480"/>
            <a:ext cx="8058150" cy="3786213"/>
          </a:xfrm>
          <a:prstGeom prst="rect">
            <a:avLst/>
          </a:prstGeom>
        </p:spPr>
      </p:pic>
      <p:pic>
        <p:nvPicPr>
          <p:cNvPr id="6" name="图片 5" descr="2015-04-08_110757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4282" y="4357694"/>
            <a:ext cx="8712200" cy="2000264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en-US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00137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3-1</a:t>
            </a:r>
            <a:r>
              <a:rPr lang="zh-CN" altLang="en-US" dirty="0" smtClean="0">
                <a:solidFill>
                  <a:srgbClr val="FF0000"/>
                </a:solidFill>
              </a:rPr>
              <a:t>数学期望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 descr="2015-04-12_081030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2910" y="500042"/>
            <a:ext cx="6276857" cy="2500330"/>
          </a:xfrm>
          <a:prstGeom prst="rect">
            <a:avLst/>
          </a:prstGeom>
        </p:spPr>
      </p:pic>
      <p:pic>
        <p:nvPicPr>
          <p:cNvPr id="6" name="图片 5" descr="2015-04-12_081043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86116" y="3143248"/>
            <a:ext cx="3267075" cy="2828925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 </a:t>
            </a:r>
            <a:r>
              <a:rPr lang="zh-CN" altLang="en-US" sz="2800" b="1" dirty="0" smtClean="0">
                <a:latin typeface="+mn-ea"/>
              </a:rPr>
              <a:t>若</a:t>
            </a:r>
            <a:r>
              <a:rPr lang="en-US" altLang="zh-CN" sz="2800" b="1" i="1" dirty="0" smtClean="0"/>
              <a:t>X</a:t>
            </a:r>
            <a:r>
              <a:rPr lang="zh-CN" altLang="en-US" sz="2800" b="1" dirty="0" smtClean="0">
                <a:latin typeface="+mn-ea"/>
              </a:rPr>
              <a:t>服从</a:t>
            </a:r>
            <a:r>
              <a:rPr lang="en-US" altLang="zh-CN" sz="2800" b="1" dirty="0" smtClean="0"/>
              <a:t>0-1</a:t>
            </a:r>
            <a:r>
              <a:rPr lang="zh-CN" altLang="en-US" sz="2800" b="1" dirty="0" smtClean="0">
                <a:latin typeface="+mn-ea"/>
              </a:rPr>
              <a:t>分布</a:t>
            </a:r>
            <a:r>
              <a:rPr lang="en-US" altLang="zh-CN" sz="2800" b="1" dirty="0" smtClean="0">
                <a:latin typeface="+mn-ea"/>
              </a:rPr>
              <a:t>, </a:t>
            </a:r>
            <a:r>
              <a:rPr lang="zh-CN" altLang="en-US" sz="2800" b="1" dirty="0" smtClean="0">
                <a:latin typeface="+mn-ea"/>
              </a:rPr>
              <a:t>求</a:t>
            </a:r>
            <a:r>
              <a:rPr lang="en-US" altLang="zh-CN" sz="2800" b="1" i="1" dirty="0" smtClean="0"/>
              <a:t>E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x</a:t>
            </a:r>
            <a:r>
              <a:rPr lang="en-US" altLang="zh-CN" sz="2800" b="1" dirty="0" smtClean="0"/>
              <a:t>)</a:t>
            </a:r>
            <a:r>
              <a:rPr lang="en-US" altLang="zh-CN" sz="2800" b="1" dirty="0" smtClean="0">
                <a:latin typeface="+mn-ea"/>
              </a:rPr>
              <a:t>.</a:t>
            </a:r>
          </a:p>
          <a:p>
            <a:pPr>
              <a:buNone/>
            </a:pPr>
            <a:endParaRPr lang="en-US" altLang="zh-CN" sz="2800" b="1" dirty="0" smtClean="0">
              <a:latin typeface="+mn-ea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b="1" dirty="0" smtClean="0">
              <a:latin typeface="+mn-ea"/>
            </a:endParaRPr>
          </a:p>
          <a:p>
            <a:pPr>
              <a:buNone/>
            </a:pPr>
            <a:endParaRPr lang="en-US" altLang="zh-CN" sz="2800" b="1" dirty="0" smtClean="0">
              <a:latin typeface="+mn-ea"/>
            </a:endParaRPr>
          </a:p>
          <a:p>
            <a:pPr>
              <a:buNone/>
            </a:pP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00137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3-1</a:t>
            </a:r>
            <a:r>
              <a:rPr lang="zh-CN" altLang="en-US" dirty="0" smtClean="0">
                <a:solidFill>
                  <a:srgbClr val="FF0000"/>
                </a:solidFill>
              </a:rPr>
              <a:t>数学期望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2015-04-07_204558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7290" y="1928802"/>
            <a:ext cx="4714908" cy="816900"/>
          </a:xfrm>
          <a:prstGeom prst="rect">
            <a:avLst/>
          </a:prstGeom>
        </p:spPr>
      </p:pic>
      <p:pic>
        <p:nvPicPr>
          <p:cNvPr id="5" name="图片 4" descr="2015-04-07_204622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7290" y="3500438"/>
            <a:ext cx="4286279" cy="746272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260648"/>
            <a:ext cx="7772400" cy="5486400"/>
          </a:xfrm>
        </p:spPr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4.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数学期望的性质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. </a:t>
            </a:r>
            <a:endParaRPr lang="zh-CN" altLang="en-US" sz="2800" b="1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en-US" sz="2800" dirty="0"/>
          </a:p>
        </p:txBody>
      </p:sp>
      <p:grpSp>
        <p:nvGrpSpPr>
          <p:cNvPr id="13" name="Group 2"/>
          <p:cNvGrpSpPr>
            <a:grpSpLocks/>
          </p:cNvGrpSpPr>
          <p:nvPr/>
        </p:nvGrpSpPr>
        <p:grpSpPr bwMode="auto">
          <a:xfrm>
            <a:off x="914400" y="980728"/>
            <a:ext cx="4813300" cy="523874"/>
            <a:chOff x="576" y="1056"/>
            <a:chExt cx="3032" cy="330"/>
          </a:xfrm>
        </p:grpSpPr>
        <p:sp>
          <p:nvSpPr>
            <p:cNvPr id="14" name="Text Box 3"/>
            <p:cNvSpPr txBox="1">
              <a:spLocks noChangeArrowheads="1"/>
            </p:cNvSpPr>
            <p:nvPr/>
          </p:nvSpPr>
          <p:spPr bwMode="auto">
            <a:xfrm>
              <a:off x="576" y="1056"/>
              <a:ext cx="212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dirty="0" smtClean="0">
                  <a:solidFill>
                    <a:srgbClr val="000000"/>
                  </a:solidFill>
                  <a:ea typeface="宋体" charset="-122"/>
                </a:rPr>
                <a:t>(1)  </a:t>
              </a:r>
              <a:r>
                <a:rPr lang="zh-CN" altLang="en-US" dirty="0" smtClean="0">
                  <a:solidFill>
                    <a:srgbClr val="000000"/>
                  </a:solidFill>
                  <a:ea typeface="宋体" charset="-122"/>
                </a:rPr>
                <a:t>设</a:t>
              </a:r>
              <a:r>
                <a:rPr lang="en-US" altLang="zh-CN" i="1" dirty="0" smtClean="0">
                  <a:solidFill>
                    <a:srgbClr val="000000"/>
                  </a:solidFill>
                  <a:ea typeface="宋体" charset="-122"/>
                </a:rPr>
                <a:t>C</a:t>
              </a:r>
              <a:r>
                <a:rPr lang="zh-CN" altLang="en-US" dirty="0" smtClean="0">
                  <a:solidFill>
                    <a:srgbClr val="000000"/>
                  </a:solidFill>
                  <a:ea typeface="宋体" charset="-122"/>
                </a:rPr>
                <a:t>是常数</a:t>
              </a:r>
              <a:r>
                <a:rPr lang="en-US" altLang="zh-CN" dirty="0" smtClean="0">
                  <a:solidFill>
                    <a:srgbClr val="000000"/>
                  </a:solidFill>
                  <a:ea typeface="宋体" charset="-122"/>
                </a:rPr>
                <a:t>, </a:t>
              </a:r>
              <a:r>
                <a:rPr lang="zh-CN" altLang="en-US" dirty="0" smtClean="0">
                  <a:solidFill>
                    <a:srgbClr val="000000"/>
                  </a:solidFill>
                  <a:ea typeface="宋体" charset="-122"/>
                </a:rPr>
                <a:t>则有</a:t>
              </a:r>
            </a:p>
          </p:txBody>
        </p:sp>
        <p:graphicFrame>
          <p:nvGraphicFramePr>
            <p:cNvPr id="15" name="Object 4"/>
            <p:cNvGraphicFramePr>
              <a:graphicFrameLocks noChangeAspect="1"/>
            </p:cNvGraphicFramePr>
            <p:nvPr/>
          </p:nvGraphicFramePr>
          <p:xfrm>
            <a:off x="2640" y="1108"/>
            <a:ext cx="96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1" name="Equation" r:id="rId3" imgW="1536480" imgH="393480" progId="Equation.3">
                    <p:embed/>
                  </p:oleObj>
                </mc:Choice>
                <mc:Fallback>
                  <p:oleObj name="Equation" r:id="rId3" imgW="1536480" imgH="39348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108"/>
                          <a:ext cx="968" cy="2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914400" y="1556792"/>
            <a:ext cx="64892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(2)  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设 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X 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是一个随机变量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,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C 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是常数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, 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则有</a:t>
            </a:r>
          </a:p>
        </p:txBody>
      </p:sp>
      <p:graphicFrame>
        <p:nvGraphicFramePr>
          <p:cNvPr id="17" name="Object 8"/>
          <p:cNvGraphicFramePr>
            <a:graphicFrameLocks noChangeAspect="1"/>
          </p:cNvGraphicFramePr>
          <p:nvPr/>
        </p:nvGraphicFramePr>
        <p:xfrm>
          <a:off x="2133600" y="2204864"/>
          <a:ext cx="26035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name="Equation" r:id="rId5" imgW="2603160" imgH="393480" progId="Equation.3">
                  <p:embed/>
                </p:oleObj>
              </mc:Choice>
              <mc:Fallback>
                <p:oleObj name="Equation" r:id="rId5" imgW="260316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04864"/>
                        <a:ext cx="2603500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028"/>
          <p:cNvSpPr txBox="1">
            <a:spLocks noChangeArrowheads="1"/>
          </p:cNvSpPr>
          <p:nvPr/>
        </p:nvSpPr>
        <p:spPr bwMode="auto">
          <a:xfrm>
            <a:off x="899592" y="4797152"/>
            <a:ext cx="71287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(4)   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设 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、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Y 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是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相互独立的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随机变量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, 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则有</a:t>
            </a:r>
          </a:p>
        </p:txBody>
      </p:sp>
      <p:graphicFrame>
        <p:nvGraphicFramePr>
          <p:cNvPr id="19" name="Object 1026"/>
          <p:cNvGraphicFramePr>
            <a:graphicFrameLocks noChangeAspect="1"/>
          </p:cNvGraphicFramePr>
          <p:nvPr/>
        </p:nvGraphicFramePr>
        <p:xfrm>
          <a:off x="2487216" y="5622776"/>
          <a:ext cx="3200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name="Equation" r:id="rId7" imgW="3200400" imgH="393480" progId="Equation.3">
                  <p:embed/>
                </p:oleObj>
              </mc:Choice>
              <mc:Fallback>
                <p:oleObj name="Equation" r:id="rId7" imgW="3200400" imgH="39348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216" y="5622776"/>
                        <a:ext cx="32004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030"/>
          <p:cNvSpPr>
            <a:spLocks noChangeArrowheads="1"/>
          </p:cNvSpPr>
          <p:nvPr/>
        </p:nvSpPr>
        <p:spPr bwMode="auto">
          <a:xfrm>
            <a:off x="899592" y="2708920"/>
            <a:ext cx="65363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(3)  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设 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、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Y  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是两个随机变量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, 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则有</a:t>
            </a:r>
          </a:p>
        </p:txBody>
      </p:sp>
      <p:graphicFrame>
        <p:nvGraphicFramePr>
          <p:cNvPr id="21" name="Object 1027"/>
          <p:cNvGraphicFramePr>
            <a:graphicFrameLocks noChangeAspect="1"/>
          </p:cNvGraphicFramePr>
          <p:nvPr/>
        </p:nvGraphicFramePr>
        <p:xfrm>
          <a:off x="2286000" y="3429000"/>
          <a:ext cx="39116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name="Equation" r:id="rId9" imgW="3911400" imgH="393480" progId="Equation.3">
                  <p:embed/>
                </p:oleObj>
              </mc:Choice>
              <mc:Fallback>
                <p:oleObj name="Equation" r:id="rId9" imgW="3911400" imgH="39348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429000"/>
                        <a:ext cx="39116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035"/>
          <p:cNvSpPr>
            <a:spLocks noChangeArrowheads="1"/>
          </p:cNvSpPr>
          <p:nvPr/>
        </p:nvSpPr>
        <p:spPr bwMode="auto">
          <a:xfrm>
            <a:off x="990600" y="3945632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mtClean="0">
                <a:solidFill>
                  <a:srgbClr val="0000FF"/>
                </a:solidFill>
                <a:ea typeface="黑体" pitchFamily="2" charset="-122"/>
              </a:rPr>
              <a:t>推广</a:t>
            </a:r>
          </a:p>
        </p:txBody>
      </p:sp>
      <p:graphicFrame>
        <p:nvGraphicFramePr>
          <p:cNvPr id="23" name="Object 1029"/>
          <p:cNvGraphicFramePr>
            <a:graphicFrameLocks noChangeAspect="1"/>
          </p:cNvGraphicFramePr>
          <p:nvPr/>
        </p:nvGraphicFramePr>
        <p:xfrm>
          <a:off x="2590800" y="3717032"/>
          <a:ext cx="38862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name="Equation" r:id="rId11" imgW="1625400" imgH="419040" progId="Equation.3">
                  <p:embed/>
                </p:oleObj>
              </mc:Choice>
              <mc:Fallback>
                <p:oleObj name="Equation" r:id="rId11" imgW="1625400" imgH="41904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717032"/>
                        <a:ext cx="388620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6000137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3-1</a:t>
            </a:r>
            <a:r>
              <a:rPr lang="zh-CN" altLang="en-US" dirty="0" smtClean="0">
                <a:solidFill>
                  <a:srgbClr val="FF0000"/>
                </a:solidFill>
              </a:rPr>
              <a:t>数学期望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18" grpId="0" autoUpdateAnimBg="0"/>
      <p:bldP spid="20" grpId="0"/>
      <p:bldP spid="2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00137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3-1</a:t>
            </a:r>
            <a:r>
              <a:rPr lang="zh-CN" altLang="en-US" dirty="0" smtClean="0">
                <a:solidFill>
                  <a:srgbClr val="FF0000"/>
                </a:solidFill>
              </a:rPr>
              <a:t>数学期望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2015-04-12_094245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7158" y="500042"/>
            <a:ext cx="8072494" cy="1904068"/>
          </a:xfrm>
          <a:prstGeom prst="rect">
            <a:avLst/>
          </a:prstGeom>
        </p:spPr>
      </p:pic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1071538" y="2857496"/>
          <a:ext cx="6848475" cy="221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Equation" r:id="rId4" imgW="2984400" imgH="965160" progId="Equation.DSMT4">
                  <p:embed/>
                </p:oleObj>
              </mc:Choice>
              <mc:Fallback>
                <p:oleObj name="Equation" r:id="rId4" imgW="2984400" imgH="9651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2857496"/>
                        <a:ext cx="6848475" cy="221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831850" y="5500688"/>
          <a:ext cx="719613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" name="Equation" r:id="rId6" imgW="3288960" imgH="228600" progId="Equation.DSMT4">
                  <p:embed/>
                </p:oleObj>
              </mc:Choice>
              <mc:Fallback>
                <p:oleObj name="Equation" r:id="rId6" imgW="328896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5500688"/>
                        <a:ext cx="7196138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6000137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3-1</a:t>
            </a:r>
            <a:r>
              <a:rPr lang="zh-CN" altLang="en-US" dirty="0" smtClean="0">
                <a:solidFill>
                  <a:srgbClr val="FF0000"/>
                </a:solidFill>
              </a:rPr>
              <a:t>数学期望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2015-04-12_094302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7158" y="500042"/>
            <a:ext cx="8001056" cy="1938031"/>
          </a:xfrm>
          <a:prstGeom prst="rect">
            <a:avLst/>
          </a:prstGeom>
        </p:spPr>
      </p:pic>
      <p:sp>
        <p:nvSpPr>
          <p:cNvPr id="5" name="Rectangle 1027"/>
          <p:cNvSpPr>
            <a:spLocks noChangeArrowheads="1"/>
          </p:cNvSpPr>
          <p:nvPr/>
        </p:nvSpPr>
        <p:spPr bwMode="auto">
          <a:xfrm>
            <a:off x="714348" y="3000372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dirty="0">
                <a:solidFill>
                  <a:schemeClr val="accent2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6" name="Object 1028"/>
          <p:cNvGraphicFramePr>
            <a:graphicFrameLocks noChangeAspect="1"/>
          </p:cNvGraphicFramePr>
          <p:nvPr/>
        </p:nvGraphicFramePr>
        <p:xfrm>
          <a:off x="1628748" y="3076572"/>
          <a:ext cx="2832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1" name="Equation" r:id="rId4" imgW="2831760" imgH="457200" progId="Equation.3">
                  <p:embed/>
                </p:oleObj>
              </mc:Choice>
              <mc:Fallback>
                <p:oleObj name="Equation" r:id="rId4" imgW="2831760" imgH="4572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48" y="3076572"/>
                        <a:ext cx="2832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29"/>
          <p:cNvGraphicFramePr>
            <a:graphicFrameLocks noChangeAspect="1"/>
          </p:cNvGraphicFramePr>
          <p:nvPr/>
        </p:nvGraphicFramePr>
        <p:xfrm>
          <a:off x="790548" y="3838572"/>
          <a:ext cx="70612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2" name="Equation" r:id="rId6" imgW="7061040" imgH="1002960" progId="Equation.3">
                  <p:embed/>
                </p:oleObj>
              </mc:Choice>
              <mc:Fallback>
                <p:oleObj name="Equation" r:id="rId6" imgW="7061040" imgH="100296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48" y="3838572"/>
                        <a:ext cx="70612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30"/>
          <p:cNvGraphicFramePr>
            <a:graphicFrameLocks noChangeAspect="1"/>
          </p:cNvGraphicFramePr>
          <p:nvPr/>
        </p:nvGraphicFramePr>
        <p:xfrm>
          <a:off x="790548" y="5079997"/>
          <a:ext cx="421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3" name="Equation" r:id="rId8" imgW="4216320" imgH="444240" progId="Equation.3">
                  <p:embed/>
                </p:oleObj>
              </mc:Choice>
              <mc:Fallback>
                <p:oleObj name="Equation" r:id="rId8" imgW="4216320" imgH="44424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48" y="5079997"/>
                        <a:ext cx="4216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1026"/>
          <p:cNvGraphicFramePr>
            <a:graphicFrameLocks noChangeAspect="1"/>
          </p:cNvGraphicFramePr>
          <p:nvPr/>
        </p:nvGraphicFramePr>
        <p:xfrm>
          <a:off x="914400" y="762000"/>
          <a:ext cx="3733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2" name="Equation" r:id="rId4" imgW="3733560" imgH="977760" progId="Equation.3">
                  <p:embed/>
                </p:oleObj>
              </mc:Choice>
              <mc:Fallback>
                <p:oleObj name="Equation" r:id="rId4" imgW="3733560" imgH="97776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62000"/>
                        <a:ext cx="37338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1027"/>
          <p:cNvGraphicFramePr>
            <a:graphicFrameLocks noChangeAspect="1"/>
          </p:cNvGraphicFramePr>
          <p:nvPr/>
        </p:nvGraphicFramePr>
        <p:xfrm>
          <a:off x="4876800" y="762000"/>
          <a:ext cx="3403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3" name="Equation" r:id="rId6" imgW="3403440" imgH="977760" progId="Equation.3">
                  <p:embed/>
                </p:oleObj>
              </mc:Choice>
              <mc:Fallback>
                <p:oleObj name="Equation" r:id="rId6" imgW="3403440" imgH="97776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762000"/>
                        <a:ext cx="34036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2" name="Object 1028"/>
          <p:cNvGraphicFramePr>
            <a:graphicFrameLocks noChangeAspect="1"/>
          </p:cNvGraphicFramePr>
          <p:nvPr/>
        </p:nvGraphicFramePr>
        <p:xfrm>
          <a:off x="6019800" y="1905000"/>
          <a:ext cx="1917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4" name="Equation" r:id="rId8" imgW="1917360" imgH="368280" progId="Equation.3">
                  <p:embed/>
                </p:oleObj>
              </mc:Choice>
              <mc:Fallback>
                <p:oleObj name="Equation" r:id="rId8" imgW="1917360" imgH="36828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905000"/>
                        <a:ext cx="19177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3" name="Object 1029"/>
          <p:cNvGraphicFramePr>
            <a:graphicFrameLocks noChangeAspect="1"/>
          </p:cNvGraphicFramePr>
          <p:nvPr/>
        </p:nvGraphicFramePr>
        <p:xfrm>
          <a:off x="914400" y="2286000"/>
          <a:ext cx="5537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5" name="Equation" r:id="rId10" imgW="5537160" imgH="977760" progId="Equation.3">
                  <p:embed/>
                </p:oleObj>
              </mc:Choice>
              <mc:Fallback>
                <p:oleObj name="Equation" r:id="rId10" imgW="5537160" imgH="97776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86000"/>
                        <a:ext cx="55372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4" name="Object 1030"/>
          <p:cNvGraphicFramePr>
            <a:graphicFrameLocks noChangeAspect="1"/>
          </p:cNvGraphicFramePr>
          <p:nvPr/>
        </p:nvGraphicFramePr>
        <p:xfrm>
          <a:off x="914400" y="3568700"/>
          <a:ext cx="542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6" name="Equation" r:id="rId12" imgW="5422680" imgH="444240" progId="Equation.3">
                  <p:embed/>
                </p:oleObj>
              </mc:Choice>
              <mc:Fallback>
                <p:oleObj name="Equation" r:id="rId12" imgW="5422680" imgH="44424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68700"/>
                        <a:ext cx="5422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5" name="Object 1031"/>
          <p:cNvGraphicFramePr>
            <a:graphicFrameLocks noChangeAspect="1"/>
          </p:cNvGraphicFramePr>
          <p:nvPr/>
        </p:nvGraphicFramePr>
        <p:xfrm>
          <a:off x="2743200" y="4343400"/>
          <a:ext cx="4660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7" name="Equation" r:id="rId14" imgW="4660560" imgH="431640" progId="Equation.3">
                  <p:embed/>
                </p:oleObj>
              </mc:Choice>
              <mc:Fallback>
                <p:oleObj name="Equation" r:id="rId14" imgW="4660560" imgH="43164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4660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6" name="Object 1032"/>
          <p:cNvGraphicFramePr>
            <a:graphicFrameLocks noChangeAspect="1"/>
          </p:cNvGraphicFramePr>
          <p:nvPr/>
        </p:nvGraphicFramePr>
        <p:xfrm>
          <a:off x="2743200" y="5029200"/>
          <a:ext cx="24384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8" name="Equation" r:id="rId16" imgW="2438280" imgH="1079280" progId="Equation.3">
                  <p:embed/>
                </p:oleObj>
              </mc:Choice>
              <mc:Fallback>
                <p:oleObj name="Equation" r:id="rId16" imgW="2438280" imgH="107928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029200"/>
                        <a:ext cx="24384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7" name="Object 1033"/>
          <p:cNvGraphicFramePr>
            <a:graphicFrameLocks noChangeAspect="1"/>
          </p:cNvGraphicFramePr>
          <p:nvPr/>
        </p:nvGraphicFramePr>
        <p:xfrm>
          <a:off x="5232400" y="5321300"/>
          <a:ext cx="180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9" name="Equation" r:id="rId18" imgW="1803240" imgH="431640" progId="Equation.3">
                  <p:embed/>
                </p:oleObj>
              </mc:Choice>
              <mc:Fallback>
                <p:oleObj name="Equation" r:id="rId18" imgW="1803240" imgH="43164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5321300"/>
                        <a:ext cx="1803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6000137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3-1</a:t>
            </a:r>
            <a:r>
              <a:rPr lang="zh-CN" altLang="en-US" dirty="0" smtClean="0">
                <a:solidFill>
                  <a:srgbClr val="FF0000"/>
                </a:solidFill>
              </a:rPr>
              <a:t>数学期望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3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3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85786" y="357174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/>
                <a:ea typeface="黑体"/>
                <a:cs typeface="+mj-cs"/>
              </a:rPr>
              <a:t>常见离散型随机变量的数学期望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957266" y="1163224"/>
          <a:ext cx="7829576" cy="5909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Document" r:id="rId3" imgW="7719840" imgH="6199200" progId="Word.Document.8">
                  <p:embed/>
                </p:oleObj>
              </mc:Choice>
              <mc:Fallback>
                <p:oleObj name="Document" r:id="rId3" imgW="7719840" imgH="61992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6" y="1163224"/>
                        <a:ext cx="7829576" cy="59091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6000137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3-1</a:t>
            </a:r>
            <a:r>
              <a:rPr lang="zh-CN" altLang="en-US" dirty="0" smtClean="0">
                <a:solidFill>
                  <a:srgbClr val="FF0000"/>
                </a:solidFill>
              </a:rPr>
              <a:t>数学期望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连续型随机变量的数学期望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. </a:t>
            </a:r>
            <a:endParaRPr lang="zh-CN" altLang="en-US" sz="2800" b="1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en-US" sz="2800" dirty="0"/>
          </a:p>
        </p:txBody>
      </p:sp>
      <p:graphicFrame>
        <p:nvGraphicFramePr>
          <p:cNvPr id="72719" name="Object 15"/>
          <p:cNvGraphicFramePr>
            <a:graphicFrameLocks noChangeAspect="1"/>
          </p:cNvGraphicFramePr>
          <p:nvPr/>
        </p:nvGraphicFramePr>
        <p:xfrm>
          <a:off x="798513" y="1557338"/>
          <a:ext cx="7415212" cy="345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3213000" imgH="1498320" progId="Equation.DSMT4">
                  <p:embed/>
                </p:oleObj>
              </mc:Choice>
              <mc:Fallback>
                <p:oleObj name="Equation" r:id="rId3" imgW="3213000" imgH="149832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1557338"/>
                        <a:ext cx="7415212" cy="3455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6000137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3-1</a:t>
            </a:r>
            <a:r>
              <a:rPr lang="zh-CN" altLang="en-US" dirty="0" smtClean="0">
                <a:solidFill>
                  <a:srgbClr val="FF0000"/>
                </a:solidFill>
              </a:rPr>
              <a:t>数学期望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 </a:t>
            </a:r>
            <a:r>
              <a:rPr lang="zh-CN" altLang="en-US" sz="2800" b="1" dirty="0" smtClean="0">
                <a:latin typeface="+mn-ea"/>
              </a:rPr>
              <a:t>设</a:t>
            </a:r>
            <a:r>
              <a:rPr lang="en-US" altLang="zh-CN" sz="2800" b="1" i="1" dirty="0" smtClean="0"/>
              <a:t>X</a:t>
            </a:r>
            <a:r>
              <a:rPr lang="zh-CN" altLang="en-US" sz="2800" b="1" dirty="0" smtClean="0">
                <a:latin typeface="+mn-ea"/>
              </a:rPr>
              <a:t>服从参数为</a:t>
            </a:r>
            <a:r>
              <a:rPr lang="zh-CN" altLang="en-US" sz="2800" b="1" i="1" dirty="0" smtClean="0">
                <a:latin typeface="+mn-ea"/>
                <a:sym typeface="Symbol"/>
              </a:rPr>
              <a:t></a:t>
            </a:r>
            <a:r>
              <a:rPr lang="zh-CN" altLang="en-US" sz="2800" b="1" dirty="0" smtClean="0">
                <a:latin typeface="+mn-ea"/>
                <a:sym typeface="Symbol"/>
              </a:rPr>
              <a:t>的指数分布</a:t>
            </a:r>
            <a:r>
              <a:rPr lang="en-US" altLang="zh-CN" sz="2800" b="1" dirty="0" smtClean="0">
                <a:latin typeface="+mn-ea"/>
                <a:sym typeface="Symbol"/>
              </a:rPr>
              <a:t>, </a:t>
            </a:r>
            <a:r>
              <a:rPr lang="zh-CN" altLang="en-US" sz="2800" b="1" dirty="0" smtClean="0">
                <a:latin typeface="+mn-ea"/>
                <a:sym typeface="Symbol"/>
              </a:rPr>
              <a:t>求</a:t>
            </a:r>
            <a:r>
              <a:rPr lang="en-US" altLang="zh-CN" sz="2800" b="1" i="1" dirty="0" smtClean="0"/>
              <a:t>E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x</a:t>
            </a:r>
            <a:r>
              <a:rPr lang="en-US" altLang="zh-CN" sz="2800" b="1" dirty="0" smtClean="0"/>
              <a:t>)</a:t>
            </a:r>
            <a:r>
              <a:rPr lang="en-US" altLang="zh-CN" sz="2800" b="1" dirty="0" smtClean="0">
                <a:latin typeface="+mn-ea"/>
              </a:rPr>
              <a:t>.</a:t>
            </a:r>
            <a:endParaRPr lang="zh-CN" altLang="en-US" sz="2800" dirty="0" smtClean="0">
              <a:latin typeface="+mn-ea"/>
            </a:endParaRPr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zh-CN" altLang="en-US" sz="2800" dirty="0" smtClean="0"/>
          </a:p>
          <a:p>
            <a:pPr>
              <a:buNone/>
            </a:pP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6000137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3-1</a:t>
            </a:r>
            <a:r>
              <a:rPr lang="zh-CN" altLang="en-US" dirty="0" smtClean="0">
                <a:solidFill>
                  <a:srgbClr val="FF0000"/>
                </a:solidFill>
              </a:rPr>
              <a:t>数学期望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2015-04-07_211025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28728" y="3571876"/>
            <a:ext cx="3667140" cy="633416"/>
          </a:xfrm>
          <a:prstGeom prst="rect">
            <a:avLst/>
          </a:prstGeom>
        </p:spPr>
      </p:pic>
      <p:pic>
        <p:nvPicPr>
          <p:cNvPr id="5" name="图片 4" descr="2015-04-07_210957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7290" y="357166"/>
            <a:ext cx="4929222" cy="791174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00137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3-1</a:t>
            </a:r>
            <a:r>
              <a:rPr lang="zh-CN" altLang="en-US" dirty="0" smtClean="0">
                <a:solidFill>
                  <a:srgbClr val="FF0000"/>
                </a:solidFill>
              </a:rPr>
              <a:t>数学期望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en-US" sz="2800" dirty="0" smtClean="0"/>
          </a:p>
          <a:p>
            <a:pPr>
              <a:buNone/>
            </a:pPr>
            <a:endParaRPr lang="zh-CN" altLang="en-US" sz="2800" dirty="0"/>
          </a:p>
        </p:txBody>
      </p:sp>
      <p:pic>
        <p:nvPicPr>
          <p:cNvPr id="7" name="图片 6" descr="2015-04-07_211320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4282" y="785794"/>
            <a:ext cx="8429684" cy="3571900"/>
          </a:xfrm>
          <a:prstGeom prst="rect">
            <a:avLst/>
          </a:prstGeom>
        </p:spPr>
      </p:pic>
      <p:pic>
        <p:nvPicPr>
          <p:cNvPr id="8" name="图片 7" descr="2015-04-07_211412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5786" y="4286256"/>
            <a:ext cx="7641409" cy="1557345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解 </a:t>
            </a:r>
            <a:r>
              <a:rPr lang="en-US" altLang="zh-CN" sz="2800" b="1" dirty="0" smtClean="0">
                <a:ea typeface="黑体" pitchFamily="49" charset="-122"/>
              </a:rPr>
              <a:t>(1)  </a:t>
            </a:r>
            <a:r>
              <a:rPr lang="en-US" altLang="zh-CN" sz="2800" b="1" i="1" dirty="0" smtClean="0">
                <a:ea typeface="黑体" pitchFamily="49" charset="-122"/>
              </a:rPr>
              <a:t>N</a:t>
            </a:r>
            <a:r>
              <a:rPr lang="zh-CN" altLang="en-US" sz="2800" b="1" dirty="0" smtClean="0">
                <a:latin typeface="+mn-ea"/>
              </a:rPr>
              <a:t>的分布函数为</a:t>
            </a:r>
            <a:endParaRPr lang="en-US" altLang="zh-CN" sz="2800" b="1" dirty="0" smtClean="0">
              <a:latin typeface="+mn-ea"/>
            </a:endParaRPr>
          </a:p>
          <a:p>
            <a:pPr>
              <a:buNone/>
            </a:pPr>
            <a:endParaRPr lang="zh-CN" altLang="en-US" sz="28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00137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3-1</a:t>
            </a:r>
            <a:r>
              <a:rPr lang="zh-CN" altLang="en-US" dirty="0" smtClean="0">
                <a:solidFill>
                  <a:srgbClr val="FF0000"/>
                </a:solidFill>
              </a:rPr>
              <a:t>数学期望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928688" y="1554164"/>
          <a:ext cx="7586662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1" name="Equation" r:id="rId3" imgW="2997000" imgH="825480" progId="Equation.DSMT4">
                  <p:embed/>
                </p:oleObj>
              </mc:Choice>
              <mc:Fallback>
                <p:oleObj name="Equation" r:id="rId3" imgW="2997000" imgH="825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554164"/>
                        <a:ext cx="7586662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928662" y="4000504"/>
          <a:ext cx="608965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" name="Equation" r:id="rId5" imgW="2425680" imgH="672840" progId="Equation.DSMT4">
                  <p:embed/>
                </p:oleObj>
              </mc:Choice>
              <mc:Fallback>
                <p:oleObj name="Equation" r:id="rId5" imgW="2425680" imgH="6728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4000504"/>
                        <a:ext cx="6089650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00137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3-1</a:t>
            </a:r>
            <a:r>
              <a:rPr lang="zh-CN" altLang="en-US" dirty="0" smtClean="0">
                <a:solidFill>
                  <a:srgbClr val="FF0000"/>
                </a:solidFill>
              </a:rPr>
              <a:t>数学期望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1285852" y="642918"/>
          <a:ext cx="5741020" cy="92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" name="Equation" r:id="rId3" imgW="2590560" imgH="419040" progId="Equation.DSMT4">
                  <p:embed/>
                </p:oleObj>
              </mc:Choice>
              <mc:Fallback>
                <p:oleObj name="Equation" r:id="rId3" imgW="2590560" imgH="419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642918"/>
                        <a:ext cx="5741020" cy="9286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785786" y="1714488"/>
            <a:ext cx="32672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 smtClean="0">
                <a:solidFill>
                  <a:srgbClr val="000000"/>
                </a:solidFill>
                <a:latin typeface="Times New Roman"/>
                <a:ea typeface="黑体" pitchFamily="49" charset="-122"/>
              </a:rPr>
              <a:t>(2)  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/>
                <a:ea typeface="黑体" pitchFamily="49" charset="-122"/>
              </a:rPr>
              <a:t>M</a:t>
            </a:r>
            <a:r>
              <a:rPr lang="zh-CN" altLang="en-US" kern="0" dirty="0" smtClean="0">
                <a:solidFill>
                  <a:srgbClr val="000000"/>
                </a:solidFill>
                <a:latin typeface="宋体"/>
                <a:ea typeface="宋体"/>
              </a:rPr>
              <a:t>的分布函数为</a:t>
            </a:r>
            <a:endParaRPr lang="zh-CN" altLang="en-US" dirty="0"/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1000100" y="2500306"/>
          <a:ext cx="7121819" cy="1928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8" name="Equation" r:id="rId5" imgW="3047760" imgH="825480" progId="Equation.DSMT4">
                  <p:embed/>
                </p:oleObj>
              </mc:Choice>
              <mc:Fallback>
                <p:oleObj name="Equation" r:id="rId5" imgW="3047760" imgH="825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2500306"/>
                        <a:ext cx="7121819" cy="19288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1978025" y="4643438"/>
          <a:ext cx="4975225" cy="165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9" name="Equation" r:id="rId7" imgW="2019240" imgH="672840" progId="Equation.DSMT4">
                  <p:embed/>
                </p:oleObj>
              </mc:Choice>
              <mc:Fallback>
                <p:oleObj name="Equation" r:id="rId7" imgW="2019240" imgH="6728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4643438"/>
                        <a:ext cx="4975225" cy="165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00137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3-1</a:t>
            </a:r>
            <a:r>
              <a:rPr lang="zh-CN" altLang="en-US" dirty="0" smtClean="0">
                <a:solidFill>
                  <a:srgbClr val="FF0000"/>
                </a:solidFill>
              </a:rPr>
              <a:t>数学期望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4029075" y="981075"/>
          <a:ext cx="2524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4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9075" y="981075"/>
                        <a:ext cx="2524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1142976" y="714356"/>
          <a:ext cx="6788775" cy="2000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5" name="Equation" r:id="rId5" imgW="2844720" imgH="838080" progId="Equation.DSMT4">
                  <p:embed/>
                </p:oleObj>
              </mc:Choice>
              <mc:Fallback>
                <p:oleObj name="Equation" r:id="rId5" imgW="2844720" imgH="838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714356"/>
                        <a:ext cx="6788775" cy="2000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1142976" y="2928933"/>
          <a:ext cx="4786346" cy="1029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6" name="Equation" r:id="rId7" imgW="2006280" imgH="431640" progId="Equation.DSMT4">
                  <p:embed/>
                </p:oleObj>
              </mc:Choice>
              <mc:Fallback>
                <p:oleObj name="Equation" r:id="rId7" imgW="2006280" imgH="431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2928933"/>
                        <a:ext cx="4786346" cy="10299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1071538" y="4214818"/>
          <a:ext cx="6855947" cy="92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7" name="Equation" r:id="rId9" imgW="3187440" imgH="431640" progId="Equation.DSMT4">
                  <p:embed/>
                </p:oleObj>
              </mc:Choice>
              <mc:Fallback>
                <p:oleObj name="Equation" r:id="rId9" imgW="3187440" imgH="431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4214818"/>
                        <a:ext cx="6855947" cy="9286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三章">
  <a:themeElements>
    <a:clrScheme name="第三章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第三章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lnDef>
  </a:objectDefaults>
  <a:extraClrSchemeLst>
    <a:extraClrScheme>
      <a:clrScheme name="第三章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第三章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D:\数学文献检索&amp;论文写作\第三章.ppt</Template>
  <TotalTime>3618</TotalTime>
  <Words>383</Words>
  <Application>Microsoft Office PowerPoint</Application>
  <PresentationFormat>全屏显示(4:3)</PresentationFormat>
  <Paragraphs>110</Paragraphs>
  <Slides>23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第三章</vt:lpstr>
      <vt:lpstr>公式</vt:lpstr>
      <vt:lpstr>Document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恒基用户</dc:creator>
  <cp:lastModifiedBy>Lenovo</cp:lastModifiedBy>
  <cp:revision>292</cp:revision>
  <dcterms:created xsi:type="dcterms:W3CDTF">2002-02-05T15:49:25Z</dcterms:created>
  <dcterms:modified xsi:type="dcterms:W3CDTF">2015-11-16T13:47:33Z</dcterms:modified>
</cp:coreProperties>
</file>