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9" r:id="rId5"/>
    <p:sldId id="260" r:id="rId6"/>
    <p:sldId id="264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66"/>
    <a:srgbClr val="CC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147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e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e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2015/11/19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57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7.jpeg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5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方差的概念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899592" y="1556792"/>
          <a:ext cx="6552728" cy="1187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公式" r:id="rId3" imgW="2654280" imgH="482400" progId="Equation.3">
                  <p:embed/>
                </p:oleObj>
              </mc:Choice>
              <mc:Fallback>
                <p:oleObj name="公式" r:id="rId3" imgW="2654280" imgH="482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556792"/>
                        <a:ext cx="6552728" cy="1187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899592" y="2781300"/>
          <a:ext cx="6120680" cy="1827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公式" r:id="rId5" imgW="2552400" imgH="761760" progId="Equation.3">
                  <p:embed/>
                </p:oleObj>
              </mc:Choice>
              <mc:Fallback>
                <p:oleObj name="公式" r:id="rId5" imgW="2552400" imgH="761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781300"/>
                        <a:ext cx="6120680" cy="18274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430250" y="-27384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3-2</a:t>
            </a:r>
            <a:r>
              <a:rPr lang="zh-CN" altLang="en-US" dirty="0" smtClean="0">
                <a:solidFill>
                  <a:srgbClr val="FF0000"/>
                </a:solidFill>
              </a:rPr>
              <a:t>方差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方差的计算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3" name="Rectangle 2050"/>
          <p:cNvSpPr>
            <a:spLocks noChangeArrowheads="1"/>
          </p:cNvSpPr>
          <p:nvPr/>
        </p:nvSpPr>
        <p:spPr bwMode="auto">
          <a:xfrm>
            <a:off x="1506538" y="1844675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离散型随机变量的方差    </a:t>
            </a:r>
          </a:p>
        </p:txBody>
      </p:sp>
      <p:graphicFrame>
        <p:nvGraphicFramePr>
          <p:cNvPr id="4" name="Object 2048"/>
          <p:cNvGraphicFramePr>
            <a:graphicFrameLocks noChangeAspect="1"/>
          </p:cNvGraphicFramePr>
          <p:nvPr/>
        </p:nvGraphicFramePr>
        <p:xfrm>
          <a:off x="2076450" y="2370138"/>
          <a:ext cx="4051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Equation" r:id="rId3" imgW="4051080" imgH="952200" progId="Equation.DSMT4">
                  <p:embed/>
                </p:oleObj>
              </mc:Choice>
              <mc:Fallback>
                <p:oleObj name="Equation" r:id="rId3" imgW="4051080" imgH="952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370138"/>
                        <a:ext cx="40513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055"/>
          <p:cNvSpPr>
            <a:spLocks noChangeArrowheads="1"/>
          </p:cNvSpPr>
          <p:nvPr/>
        </p:nvSpPr>
        <p:spPr bwMode="auto">
          <a:xfrm>
            <a:off x="1506538" y="4054475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连续型随机变量的方差</a:t>
            </a:r>
          </a:p>
        </p:txBody>
      </p:sp>
      <p:graphicFrame>
        <p:nvGraphicFramePr>
          <p:cNvPr id="6" name="Object 2049"/>
          <p:cNvGraphicFramePr>
            <a:graphicFrameLocks noChangeAspect="1"/>
          </p:cNvGraphicFramePr>
          <p:nvPr/>
        </p:nvGraphicFramePr>
        <p:xfrm>
          <a:off x="1754188" y="4581525"/>
          <a:ext cx="49688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Equation" r:id="rId5" imgW="2031840" imgH="330120" progId="Equation.DSMT4">
                  <p:embed/>
                </p:oleObj>
              </mc:Choice>
              <mc:Fallback>
                <p:oleObj name="Equation" r:id="rId5" imgW="2031840" imgH="330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4581525"/>
                        <a:ext cx="4968875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061"/>
          <p:cNvSpPr>
            <a:spLocks noChangeArrowheads="1"/>
          </p:cNvSpPr>
          <p:nvPr/>
        </p:nvSpPr>
        <p:spPr bwMode="auto">
          <a:xfrm>
            <a:off x="825500" y="1227138"/>
            <a:ext cx="3189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rgbClr val="008000"/>
                </a:solidFill>
                <a:ea typeface="黑体" pitchFamily="2" charset="-122"/>
              </a:rPr>
              <a:t>(1)</a:t>
            </a:r>
            <a:r>
              <a:rPr lang="en-US" altLang="zh-CN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利用定义计算</a:t>
            </a:r>
            <a:r>
              <a:rPr lang="zh-CN" altLang="en-US" dirty="0" smtClean="0">
                <a:solidFill>
                  <a:srgbClr val="008000"/>
                </a:solidFill>
                <a:ea typeface="黑体" pitchFamily="2" charset="-122"/>
              </a:rPr>
              <a:t>   </a:t>
            </a:r>
          </a:p>
        </p:txBody>
      </p:sp>
      <p:graphicFrame>
        <p:nvGraphicFramePr>
          <p:cNvPr id="8" name="Object 2050"/>
          <p:cNvGraphicFramePr>
            <a:graphicFrameLocks noChangeAspect="1"/>
          </p:cNvGraphicFramePr>
          <p:nvPr/>
        </p:nvGraphicFramePr>
        <p:xfrm>
          <a:off x="884238" y="5486400"/>
          <a:ext cx="42513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公式" r:id="rId7" imgW="1790640" imgH="215640" progId="Equation.3">
                  <p:embed/>
                </p:oleObj>
              </mc:Choice>
              <mc:Fallback>
                <p:oleObj name="公式" r:id="rId7" imgW="17906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5486400"/>
                        <a:ext cx="4251325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51"/>
          <p:cNvGraphicFramePr>
            <a:graphicFrameLocks noChangeAspect="1"/>
          </p:cNvGraphicFramePr>
          <p:nvPr/>
        </p:nvGraphicFramePr>
        <p:xfrm>
          <a:off x="901700" y="3436938"/>
          <a:ext cx="709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Equation" r:id="rId9" imgW="7099200" imgH="444240" progId="Equation.3">
                  <p:embed/>
                </p:oleObj>
              </mc:Choice>
              <mc:Fallback>
                <p:oleObj name="Equation" r:id="rId9" imgW="709920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436938"/>
                        <a:ext cx="7099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52"/>
          <p:cNvGraphicFramePr>
            <a:graphicFrameLocks noChangeAspect="1"/>
          </p:cNvGraphicFramePr>
          <p:nvPr/>
        </p:nvGraphicFramePr>
        <p:xfrm>
          <a:off x="4370388" y="1268413"/>
          <a:ext cx="35718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Equation" r:id="rId11" imgW="1625400" imgH="228600" progId="Equation.DSMT4">
                  <p:embed/>
                </p:oleObj>
              </mc:Choice>
              <mc:Fallback>
                <p:oleObj name="Equation" r:id="rId11" imgW="16254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1268413"/>
                        <a:ext cx="3571875" cy="5000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0000"/>
                          </a:gs>
                          <a:gs pos="20000">
                            <a:srgbClr val="000040"/>
                          </a:gs>
                          <a:gs pos="50000">
                            <a:srgbClr val="400040"/>
                          </a:gs>
                          <a:gs pos="75000">
                            <a:srgbClr val="8F0040"/>
                          </a:gs>
                          <a:gs pos="89999">
                            <a:srgbClr val="F27300"/>
                          </a:gs>
                          <a:gs pos="100000">
                            <a:srgbClr val="FFBF00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6430250" y="-27384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3-2</a:t>
            </a:r>
            <a:r>
              <a:rPr lang="zh-CN" altLang="en-US" dirty="0" smtClean="0">
                <a:solidFill>
                  <a:srgbClr val="FF0000"/>
                </a:solidFill>
              </a:rPr>
              <a:t>方差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024"/>
          <p:cNvGraphicFramePr>
            <a:graphicFrameLocks noChangeAspect="1"/>
          </p:cNvGraphicFramePr>
          <p:nvPr/>
        </p:nvGraphicFramePr>
        <p:xfrm>
          <a:off x="2032000" y="1673216"/>
          <a:ext cx="388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3" name="Equation" r:id="rId3" imgW="3886200" imgH="469800" progId="Equation.3">
                  <p:embed/>
                </p:oleObj>
              </mc:Choice>
              <mc:Fallback>
                <p:oleObj name="Equation" r:id="rId3" imgW="3886200" imgH="469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673216"/>
                        <a:ext cx="3886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842963" y="2679713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rgbClr val="3333CC"/>
                </a:solidFill>
                <a:ea typeface="黑体" pitchFamily="2" charset="-122"/>
              </a:rPr>
              <a:t>证</a:t>
            </a:r>
            <a:endParaRPr lang="zh-CN" altLang="en-US" dirty="0" smtClean="0">
              <a:solidFill>
                <a:srgbClr val="3333CC"/>
              </a:solidFill>
              <a:ea typeface="宋体" charset="-122"/>
            </a:endParaRPr>
          </a:p>
        </p:txBody>
      </p:sp>
      <p:graphicFrame>
        <p:nvGraphicFramePr>
          <p:cNvPr id="21" name="Object 1025"/>
          <p:cNvGraphicFramePr>
            <a:graphicFrameLocks noChangeAspect="1"/>
          </p:cNvGraphicFramePr>
          <p:nvPr/>
        </p:nvGraphicFramePr>
        <p:xfrm>
          <a:off x="2057400" y="2767026"/>
          <a:ext cx="368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4" name="公式" r:id="rId5" imgW="3682800" imgH="469800" progId="Equation.3">
                  <p:embed/>
                </p:oleObj>
              </mc:Choice>
              <mc:Fallback>
                <p:oleObj name="公式" r:id="rId5" imgW="3682800" imgH="4698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67026"/>
                        <a:ext cx="3683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26"/>
          <p:cNvGraphicFramePr>
            <a:graphicFrameLocks noChangeAspect="1"/>
          </p:cNvGraphicFramePr>
          <p:nvPr/>
        </p:nvGraphicFramePr>
        <p:xfrm>
          <a:off x="3048000" y="3452826"/>
          <a:ext cx="45085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5" name="Equation" r:id="rId7" imgW="4508280" imgH="469800" progId="Equation.3">
                  <p:embed/>
                </p:oleObj>
              </mc:Choice>
              <mc:Fallback>
                <p:oleObj name="Equation" r:id="rId7" imgW="4508280" imgH="469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52826"/>
                        <a:ext cx="45085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27"/>
          <p:cNvGraphicFramePr>
            <a:graphicFrameLocks noChangeAspect="1"/>
          </p:cNvGraphicFramePr>
          <p:nvPr/>
        </p:nvGraphicFramePr>
        <p:xfrm>
          <a:off x="3048000" y="4138626"/>
          <a:ext cx="50800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6" name="Equation" r:id="rId9" imgW="5079960" imgH="469800" progId="Equation.3">
                  <p:embed/>
                </p:oleObj>
              </mc:Choice>
              <mc:Fallback>
                <p:oleObj name="Equation" r:id="rId9" imgW="5079960" imgH="469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38626"/>
                        <a:ext cx="50800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28"/>
          <p:cNvGraphicFramePr>
            <a:graphicFrameLocks noChangeAspect="1"/>
          </p:cNvGraphicFramePr>
          <p:nvPr/>
        </p:nvGraphicFramePr>
        <p:xfrm>
          <a:off x="3076575" y="4889513"/>
          <a:ext cx="2844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7" name="Equation" r:id="rId11" imgW="2844720" imgH="469800" progId="Equation.3">
                  <p:embed/>
                </p:oleObj>
              </mc:Choice>
              <mc:Fallback>
                <p:oleObj name="Equation" r:id="rId11" imgW="2844720" imgH="469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4889513"/>
                        <a:ext cx="28448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6"/>
          <p:cNvSpPr txBox="1">
            <a:spLocks noChangeArrowheads="1"/>
          </p:cNvSpPr>
          <p:nvPr/>
        </p:nvSpPr>
        <p:spPr bwMode="auto">
          <a:xfrm>
            <a:off x="787400" y="3429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(2)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利用公式计算</a:t>
            </a:r>
            <a:endParaRPr kumimoji="1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/>
              <a:ea typeface="黑体"/>
              <a:cs typeface="+mj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0250" y="-27384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3-2</a:t>
            </a:r>
            <a:r>
              <a:rPr lang="zh-CN" altLang="en-US" dirty="0" smtClean="0">
                <a:solidFill>
                  <a:srgbClr val="FF0000"/>
                </a:solidFill>
              </a:rPr>
              <a:t>方差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14348" y="642918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 </a:t>
            </a:r>
            <a:r>
              <a:rPr lang="zh-CN" altLang="en-US" sz="2800" b="1" dirty="0" smtClean="0">
                <a:latin typeface="+mn-ea"/>
              </a:rPr>
              <a:t>设</a:t>
            </a:r>
            <a:r>
              <a:rPr lang="en-US" altLang="zh-CN" sz="2800" b="1" i="1" dirty="0" smtClean="0"/>
              <a:t>X</a:t>
            </a:r>
            <a:r>
              <a:rPr lang="zh-CN" altLang="en-US" sz="2800" b="1" dirty="0" smtClean="0">
                <a:latin typeface="+mn-ea"/>
              </a:rPr>
              <a:t>服从两点分布</a:t>
            </a:r>
            <a:r>
              <a:rPr lang="en-US" altLang="zh-CN" sz="2800" b="1" dirty="0" smtClean="0">
                <a:latin typeface="+mn-ea"/>
              </a:rPr>
              <a:t>, </a:t>
            </a:r>
            <a:r>
              <a:rPr lang="zh-CN" altLang="en-US" sz="2800" b="1" dirty="0" smtClean="0">
                <a:latin typeface="+mn-ea"/>
              </a:rPr>
              <a:t>求</a:t>
            </a:r>
            <a:r>
              <a:rPr lang="en-US" altLang="zh-CN" sz="2800" b="1" i="1" dirty="0" smtClean="0"/>
              <a:t>D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)</a:t>
            </a:r>
            <a:r>
              <a:rPr lang="en-US" altLang="zh-CN" sz="2800" b="1" dirty="0" smtClean="0">
                <a:latin typeface="+mn-ea"/>
              </a:rPr>
              <a:t>.</a:t>
            </a: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+mn-ea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+mn-ea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+mn-ea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 </a:t>
            </a:r>
            <a:r>
              <a:rPr lang="zh-CN" altLang="en-US" sz="2800" b="1" dirty="0" smtClean="0">
                <a:latin typeface="+mn-ea"/>
              </a:rPr>
              <a:t>设</a:t>
            </a:r>
            <a:r>
              <a:rPr lang="en-US" altLang="zh-CN" sz="2800" b="1" i="1" dirty="0" smtClean="0"/>
              <a:t>X</a:t>
            </a:r>
            <a:r>
              <a:rPr lang="zh-CN" altLang="en-US" sz="2800" b="1" dirty="0" smtClean="0">
                <a:latin typeface="+mn-ea"/>
              </a:rPr>
              <a:t>服从参数为</a:t>
            </a:r>
            <a:r>
              <a:rPr lang="zh-CN" altLang="en-US" sz="2800" b="1" i="1" dirty="0" smtClean="0">
                <a:latin typeface="+mn-ea"/>
                <a:sym typeface="Symbol"/>
              </a:rPr>
              <a:t></a:t>
            </a:r>
            <a:r>
              <a:rPr lang="zh-CN" altLang="en-US" sz="2800" b="1" dirty="0" smtClean="0">
                <a:latin typeface="+mn-ea"/>
              </a:rPr>
              <a:t>的指数分布</a:t>
            </a:r>
            <a:r>
              <a:rPr lang="en-US" altLang="zh-CN" sz="2800" b="1" dirty="0" smtClean="0">
                <a:latin typeface="+mn-ea"/>
              </a:rPr>
              <a:t>, </a:t>
            </a:r>
            <a:r>
              <a:rPr lang="zh-CN" altLang="en-US" sz="2800" b="1" dirty="0" smtClean="0">
                <a:latin typeface="+mn-ea"/>
              </a:rPr>
              <a:t>求</a:t>
            </a:r>
            <a:r>
              <a:rPr lang="en-US" altLang="zh-CN" sz="2800" b="1" i="1" dirty="0" smtClean="0"/>
              <a:t>D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)</a:t>
            </a:r>
            <a:r>
              <a:rPr lang="en-US" altLang="zh-CN" sz="2800" b="1" dirty="0" smtClean="0">
                <a:latin typeface="+mn-ea"/>
              </a:rPr>
              <a:t>.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+mn-ea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+mn-ea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+mn-ea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30250" y="-27384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3-2</a:t>
            </a:r>
            <a:r>
              <a:rPr lang="zh-CN" altLang="en-US" dirty="0" smtClean="0">
                <a:solidFill>
                  <a:srgbClr val="FF0000"/>
                </a:solidFill>
              </a:rPr>
              <a:t>方差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4-15_115433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8728" y="1500174"/>
            <a:ext cx="3429023" cy="755477"/>
          </a:xfrm>
          <a:prstGeom prst="rect">
            <a:avLst/>
          </a:prstGeom>
        </p:spPr>
      </p:pic>
      <p:pic>
        <p:nvPicPr>
          <p:cNvPr id="5" name="图片 4" descr="2015-04-15_11544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7290" y="2428868"/>
            <a:ext cx="5124468" cy="900118"/>
          </a:xfrm>
          <a:prstGeom prst="rect">
            <a:avLst/>
          </a:prstGeom>
        </p:spPr>
      </p:pic>
      <p:pic>
        <p:nvPicPr>
          <p:cNvPr id="6" name="图片 5" descr="2015-04-15_115459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8728" y="4500570"/>
            <a:ext cx="3500462" cy="785818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方差的性质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4400" y="2224088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证</a:t>
            </a:r>
            <a:endParaRPr lang="zh-CN" altLang="en-US" dirty="0" smtClean="0">
              <a:solidFill>
                <a:schemeClr val="accent2"/>
              </a:solidFill>
              <a:ea typeface="宋体" charset="-122"/>
            </a:endParaRPr>
          </a:p>
        </p:txBody>
      </p:sp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1905000" y="2273300"/>
          <a:ext cx="3616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1" name="Equation" r:id="rId3" imgW="3606480" imgH="469800" progId="Equation.3">
                  <p:embed/>
                </p:oleObj>
              </mc:Choice>
              <mc:Fallback>
                <p:oleObj name="Equation" r:id="rId3" imgW="3606480" imgH="469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73300"/>
                        <a:ext cx="36163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524000"/>
            <a:ext cx="3424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(1)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设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C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是常数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则有</a:t>
            </a:r>
          </a:p>
        </p:txBody>
      </p:sp>
      <p:graphicFrame>
        <p:nvGraphicFramePr>
          <p:cNvPr id="6" name="Object 1025"/>
          <p:cNvGraphicFramePr>
            <a:graphicFrameLocks noChangeAspect="1"/>
          </p:cNvGraphicFramePr>
          <p:nvPr/>
        </p:nvGraphicFramePr>
        <p:xfrm>
          <a:off x="4330700" y="1600200"/>
          <a:ext cx="1460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2" name="Equation" r:id="rId5" imgW="1460160" imgH="393480" progId="Equation.3">
                  <p:embed/>
                </p:oleObj>
              </mc:Choice>
              <mc:Fallback>
                <p:oleObj name="Equation" r:id="rId5" imgW="1460160" imgH="3934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1600200"/>
                        <a:ext cx="14605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6"/>
          <p:cNvGraphicFramePr>
            <a:graphicFrameLocks noChangeAspect="1"/>
          </p:cNvGraphicFramePr>
          <p:nvPr/>
        </p:nvGraphicFramePr>
        <p:xfrm>
          <a:off x="5562600" y="2286000"/>
          <a:ext cx="1425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3" name="Equation" r:id="rId7" imgW="1422360" imgH="380880" progId="Equation.3">
                  <p:embed/>
                </p:oleObj>
              </mc:Choice>
              <mc:Fallback>
                <p:oleObj name="Equation" r:id="rId7" imgW="1422360" imgH="3808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86000"/>
                        <a:ext cx="14255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7"/>
          <p:cNvGraphicFramePr>
            <a:graphicFrameLocks noChangeAspect="1"/>
          </p:cNvGraphicFramePr>
          <p:nvPr/>
        </p:nvGraphicFramePr>
        <p:xfrm>
          <a:off x="7010400" y="2349500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4" name="Equation" r:id="rId9" imgW="583920" imgH="317160" progId="Equation.3">
                  <p:embed/>
                </p:oleObj>
              </mc:Choice>
              <mc:Fallback>
                <p:oleObj name="Equation" r:id="rId9" imgW="583920" imgH="3171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349500"/>
                        <a:ext cx="584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14400" y="2895600"/>
            <a:ext cx="662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(2) </a:t>
            </a: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设 </a:t>
            </a:r>
            <a:r>
              <a:rPr lang="en-US" altLang="zh-CN" i="1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是一个随机变量</a:t>
            </a:r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rgbClr val="000000"/>
                </a:solidFill>
                <a:ea typeface="宋体" charset="-122"/>
              </a:rPr>
              <a:t>C </a:t>
            </a: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是常数</a:t>
            </a:r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则有</a:t>
            </a:r>
          </a:p>
        </p:txBody>
      </p:sp>
      <p:graphicFrame>
        <p:nvGraphicFramePr>
          <p:cNvPr id="10" name="Object 1028"/>
          <p:cNvGraphicFramePr>
            <a:graphicFrameLocks noChangeAspect="1"/>
          </p:cNvGraphicFramePr>
          <p:nvPr/>
        </p:nvGraphicFramePr>
        <p:xfrm>
          <a:off x="1981200" y="3581400"/>
          <a:ext cx="276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5" name="Equation" r:id="rId11" imgW="2768400" imgH="457200" progId="Equation.3">
                  <p:embed/>
                </p:oleObj>
              </mc:Choice>
              <mc:Fallback>
                <p:oleObj name="Equation" r:id="rId11" imgW="276840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81400"/>
                        <a:ext cx="2768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914400" y="41148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mtClean="0">
                <a:solidFill>
                  <a:srgbClr val="008000"/>
                </a:solidFill>
                <a:ea typeface="黑体" pitchFamily="2" charset="-122"/>
              </a:rPr>
              <a:t>证</a:t>
            </a:r>
            <a:endParaRPr lang="zh-CN" altLang="en-US" b="0" smtClean="0">
              <a:solidFill>
                <a:srgbClr val="008000"/>
              </a:solidFill>
              <a:ea typeface="宋体" charset="-122"/>
            </a:endParaRPr>
          </a:p>
        </p:txBody>
      </p:sp>
      <p:graphicFrame>
        <p:nvGraphicFramePr>
          <p:cNvPr id="12" name="Object 1029"/>
          <p:cNvGraphicFramePr>
            <a:graphicFrameLocks noChangeAspect="1"/>
          </p:cNvGraphicFramePr>
          <p:nvPr/>
        </p:nvGraphicFramePr>
        <p:xfrm>
          <a:off x="1981200" y="4267200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6" name="Equation" r:id="rId13" imgW="1091880" imgH="393480" progId="Equation.3">
                  <p:embed/>
                </p:oleObj>
              </mc:Choice>
              <mc:Fallback>
                <p:oleObj name="Equation" r:id="rId13" imgW="1091880" imgH="39348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67200"/>
                        <a:ext cx="1092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30"/>
          <p:cNvGraphicFramePr>
            <a:graphicFrameLocks noChangeAspect="1"/>
          </p:cNvGraphicFramePr>
          <p:nvPr/>
        </p:nvGraphicFramePr>
        <p:xfrm>
          <a:off x="2123728" y="4941168"/>
          <a:ext cx="2952328" cy="54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7" name="公式" r:id="rId15" imgW="1244520" imgH="228600" progId="Equation.3">
                  <p:embed/>
                </p:oleObj>
              </mc:Choice>
              <mc:Fallback>
                <p:oleObj name="公式" r:id="rId15" imgW="1244520" imgH="2286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941168"/>
                        <a:ext cx="2952328" cy="542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31"/>
          <p:cNvGraphicFramePr>
            <a:graphicFrameLocks noChangeAspect="1"/>
          </p:cNvGraphicFramePr>
          <p:nvPr/>
        </p:nvGraphicFramePr>
        <p:xfrm>
          <a:off x="2057400" y="5610225"/>
          <a:ext cx="163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8" name="Equation" r:id="rId17" imgW="1638000" imgH="457200" progId="Equation.3">
                  <p:embed/>
                </p:oleObj>
              </mc:Choice>
              <mc:Fallback>
                <p:oleObj name="Equation" r:id="rId17" imgW="1638000" imgH="4572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10225"/>
                        <a:ext cx="1638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32"/>
          <p:cNvGraphicFramePr>
            <a:graphicFrameLocks noChangeAspect="1"/>
          </p:cNvGraphicFramePr>
          <p:nvPr/>
        </p:nvGraphicFramePr>
        <p:xfrm>
          <a:off x="3203848" y="4196106"/>
          <a:ext cx="2880320" cy="5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9" name="公式" r:id="rId19" imgW="1244520" imgH="228600" progId="Equation.3">
                  <p:embed/>
                </p:oleObj>
              </mc:Choice>
              <mc:Fallback>
                <p:oleObj name="公式" r:id="rId19" imgW="1244520" imgH="2286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196106"/>
                        <a:ext cx="2880320" cy="52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6430250" y="-27384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3-2</a:t>
            </a:r>
            <a:r>
              <a:rPr lang="zh-CN" altLang="en-US" dirty="0" smtClean="0">
                <a:solidFill>
                  <a:srgbClr val="FF0000"/>
                </a:solidFill>
              </a:rPr>
              <a:t>方差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9" grpId="0" autoUpdateAnimBg="0"/>
      <p:bldP spid="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0"/>
          <p:cNvGraphicFramePr>
            <a:graphicFrameLocks noChangeAspect="1"/>
          </p:cNvGraphicFramePr>
          <p:nvPr/>
        </p:nvGraphicFramePr>
        <p:xfrm>
          <a:off x="1835696" y="1772816"/>
          <a:ext cx="4248472" cy="507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6" name="公式" r:id="rId3" imgW="1688760" imgH="203040" progId="Equation.3">
                  <p:embed/>
                </p:oleObj>
              </mc:Choice>
              <mc:Fallback>
                <p:oleObj name="公式" r:id="rId3" imgW="1688760" imgH="2030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772816"/>
                        <a:ext cx="4248472" cy="5071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85825" y="990600"/>
            <a:ext cx="6511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(3)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设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Y  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相互独立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),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Y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存在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则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3600" y="24384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mtClean="0">
                <a:solidFill>
                  <a:srgbClr val="008000"/>
                </a:solidFill>
                <a:ea typeface="黑体" pitchFamily="2" charset="-122"/>
              </a:rPr>
              <a:t>证</a:t>
            </a:r>
            <a:endParaRPr lang="zh-CN" altLang="en-US" b="0" smtClean="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2128838" y="2530475"/>
          <a:ext cx="5461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name="公式" r:id="rId5" imgW="2311200" imgH="228600" progId="Equation.3">
                  <p:embed/>
                </p:oleObj>
              </mc:Choice>
              <mc:Fallback>
                <p:oleObj name="公式" r:id="rId5" imgW="23112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2530475"/>
                        <a:ext cx="54610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214414" y="3071810"/>
          <a:ext cx="4896544" cy="563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8" name="Equation" r:id="rId7" imgW="1993680" imgH="228600" progId="Equation.DSMT4">
                  <p:embed/>
                </p:oleObj>
              </mc:Choice>
              <mc:Fallback>
                <p:oleObj name="Equation" r:id="rId7" imgW="19936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3071810"/>
                        <a:ext cx="4896544" cy="5639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468298"/>
              </p:ext>
            </p:extLst>
          </p:nvPr>
        </p:nvGraphicFramePr>
        <p:xfrm>
          <a:off x="1228725" y="3714750"/>
          <a:ext cx="4976813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9" name="Equation" r:id="rId9" imgW="2057400" imgH="457200" progId="Equation.DSMT4">
                  <p:embed/>
                </p:oleObj>
              </mc:Choice>
              <mc:Fallback>
                <p:oleObj name="Equation" r:id="rId9" imgW="20574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3714750"/>
                        <a:ext cx="4976813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214414" y="5929330"/>
          <a:ext cx="2374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0" name="Equation" r:id="rId11" imgW="2374560" imgH="393480" progId="Equation.DSMT4">
                  <p:embed/>
                </p:oleObj>
              </mc:Choice>
              <mc:Fallback>
                <p:oleObj name="Equation" r:id="rId11" imgW="23745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5929330"/>
                        <a:ext cx="23749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430250" y="-27384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3-2</a:t>
            </a:r>
            <a:r>
              <a:rPr lang="zh-CN" altLang="en-US" dirty="0" smtClean="0">
                <a:solidFill>
                  <a:srgbClr val="FF0000"/>
                </a:solidFill>
              </a:rPr>
              <a:t>方差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26307" name="Object 3"/>
          <p:cNvGraphicFramePr>
            <a:graphicFrameLocks noChangeAspect="1"/>
          </p:cNvGraphicFramePr>
          <p:nvPr/>
        </p:nvGraphicFramePr>
        <p:xfrm>
          <a:off x="1214414" y="4751404"/>
          <a:ext cx="500697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1" name="Equation" r:id="rId13" imgW="2070000" imgH="457200" progId="Equation.DSMT4">
                  <p:embed/>
                </p:oleObj>
              </mc:Choice>
              <mc:Fallback>
                <p:oleObj name="Equation" r:id="rId13" imgW="2070000" imgH="45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4751404"/>
                        <a:ext cx="5006975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Text Box 18"/>
          <p:cNvSpPr txBox="1">
            <a:spLocks noChangeArrowheads="1"/>
          </p:cNvSpPr>
          <p:nvPr/>
        </p:nvSpPr>
        <p:spPr bwMode="auto">
          <a:xfrm>
            <a:off x="762000" y="642918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推广</a:t>
            </a:r>
          </a:p>
        </p:txBody>
      </p:sp>
      <p:graphicFrame>
        <p:nvGraphicFramePr>
          <p:cNvPr id="96275" name="Object 19"/>
          <p:cNvGraphicFramePr>
            <a:graphicFrameLocks noChangeAspect="1"/>
          </p:cNvGraphicFramePr>
          <p:nvPr/>
        </p:nvGraphicFramePr>
        <p:xfrm>
          <a:off x="1475656" y="1357318"/>
          <a:ext cx="5976664" cy="1169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" name="公式" r:id="rId3" imgW="2425680" imgH="495000" progId="Equation.3">
                  <p:embed/>
                </p:oleObj>
              </mc:Choice>
              <mc:Fallback>
                <p:oleObj name="公式" r:id="rId3" imgW="2425680" imgH="495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357318"/>
                        <a:ext cx="5976664" cy="11690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20"/>
          <p:cNvGraphicFramePr>
            <a:graphicFrameLocks noChangeAspect="1"/>
          </p:cNvGraphicFramePr>
          <p:nvPr/>
        </p:nvGraphicFramePr>
        <p:xfrm>
          <a:off x="1905000" y="719118"/>
          <a:ext cx="482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2" name="Equation" r:id="rId5" imgW="4825800" imgH="444240" progId="Equation.3">
                  <p:embed/>
                </p:oleObj>
              </mc:Choice>
              <mc:Fallback>
                <p:oleObj name="Equation" r:id="rId5" imgW="482580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719118"/>
                        <a:ext cx="4826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4"/>
          <p:cNvGraphicFramePr>
            <a:graphicFrameLocks noChangeAspect="1"/>
          </p:cNvGraphicFramePr>
          <p:nvPr/>
        </p:nvGraphicFramePr>
        <p:xfrm>
          <a:off x="827584" y="2571744"/>
          <a:ext cx="7128792" cy="1056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3" name="公式" r:id="rId7" imgW="3085920" imgH="457200" progId="Equation.3">
                  <p:embed/>
                </p:oleObj>
              </mc:Choice>
              <mc:Fallback>
                <p:oleObj name="公式" r:id="rId7" imgW="30859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571744"/>
                        <a:ext cx="7128792" cy="1056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1009650" y="3507848"/>
          <a:ext cx="43894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name="公式" r:id="rId9" imgW="1765080" imgH="431640" progId="Equation.3">
                  <p:embed/>
                </p:oleObj>
              </mc:Choice>
              <mc:Fallback>
                <p:oleObj name="公式" r:id="rId9" imgW="1765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507848"/>
                        <a:ext cx="4389438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430250" y="-27384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3-2</a:t>
            </a:r>
            <a:r>
              <a:rPr lang="zh-CN" altLang="en-US" dirty="0" smtClean="0">
                <a:solidFill>
                  <a:srgbClr val="FF0000"/>
                </a:solidFill>
              </a:rPr>
              <a:t>方差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785786" y="5248173"/>
          <a:ext cx="458790" cy="45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5" name="Equation" r:id="rId11" imgW="203040" imgH="203040" progId="Equation.DSMT4">
                  <p:embed/>
                </p:oleObj>
              </mc:Choice>
              <mc:Fallback>
                <p:oleObj name="Equation" r:id="rId11" imgW="203040" imgH="203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5248173"/>
                        <a:ext cx="458790" cy="45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2015-04-15_122040.jpg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7290" y="5105297"/>
            <a:ext cx="3429024" cy="75259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6"/>
          <p:cNvSpPr>
            <a:spLocks noGrp="1" noChangeArrowheads="1"/>
          </p:cNvSpPr>
          <p:nvPr>
            <p:ph type="title"/>
          </p:nvPr>
        </p:nvSpPr>
        <p:spPr>
          <a:xfrm>
            <a:off x="787400" y="579150"/>
            <a:ext cx="7620000" cy="584775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一些重要概率分布的期望和方差</a:t>
            </a:r>
          </a:p>
        </p:txBody>
      </p:sp>
      <p:graphicFrame>
        <p:nvGraphicFramePr>
          <p:cNvPr id="142363" name="Object 27"/>
          <p:cNvGraphicFramePr>
            <a:graphicFrameLocks noChangeAspect="1"/>
          </p:cNvGraphicFramePr>
          <p:nvPr/>
        </p:nvGraphicFramePr>
        <p:xfrm>
          <a:off x="786457" y="1273175"/>
          <a:ext cx="7673975" cy="525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Document" r:id="rId3" imgW="7836730" imgH="5367905" progId="Word.Document.8">
                  <p:embed/>
                </p:oleObj>
              </mc:Choice>
              <mc:Fallback>
                <p:oleObj name="Document" r:id="rId3" imgW="7836730" imgH="5367905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457" y="1273175"/>
                        <a:ext cx="7673975" cy="525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29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1524000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6629" name="Text Box 3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14400" y="3200400"/>
            <a:ext cx="1524000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6630" name="Text Box 3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14400" y="4648200"/>
            <a:ext cx="1752600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6430250" y="-27384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3-2</a:t>
            </a:r>
            <a:r>
              <a:rPr lang="zh-CN" altLang="en-US" dirty="0" smtClean="0">
                <a:solidFill>
                  <a:srgbClr val="FF0000"/>
                </a:solidFill>
              </a:rPr>
              <a:t>方差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1828800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7652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14400" y="2819400"/>
            <a:ext cx="1905000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7653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14400" y="4191000"/>
            <a:ext cx="1828800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6430250" y="-27384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3-2</a:t>
            </a:r>
            <a:r>
              <a:rPr lang="zh-CN" altLang="en-US" dirty="0" smtClean="0">
                <a:solidFill>
                  <a:srgbClr val="FF0000"/>
                </a:solidFill>
              </a:rPr>
              <a:t>方差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14375" y="285750"/>
          <a:ext cx="7802563" cy="617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Document" r:id="rId3" imgW="8444466" imgH="5960828" progId="Word.Document.8">
                  <p:embed/>
                </p:oleObj>
              </mc:Choice>
              <mc:Fallback>
                <p:oleObj name="Document" r:id="rId3" imgW="8444466" imgH="596082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85750"/>
                        <a:ext cx="7802563" cy="617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3062</TotalTime>
  <Words>137</Words>
  <Application>Microsoft Office PowerPoint</Application>
  <PresentationFormat>全屏显示(4:3)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第三章</vt:lpstr>
      <vt:lpstr>公式</vt:lpstr>
      <vt:lpstr>Equation</vt:lpstr>
      <vt:lpstr>MathType 6.0 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一些重要概率分布的期望和方差</vt:lpstr>
      <vt:lpstr>PowerPoint 演示文稿</vt:lpstr>
    </vt:vector>
  </TitlesOfParts>
  <Company>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Lenovo</cp:lastModifiedBy>
  <cp:revision>252</cp:revision>
  <dcterms:created xsi:type="dcterms:W3CDTF">2002-02-05T15:49:25Z</dcterms:created>
  <dcterms:modified xsi:type="dcterms:W3CDTF">2015-11-19T01:12:08Z</dcterms:modified>
</cp:coreProperties>
</file>