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  <p:sldId id="266" r:id="rId11"/>
    <p:sldId id="271" r:id="rId12"/>
    <p:sldId id="274" r:id="rId13"/>
    <p:sldId id="272" r:id="rId14"/>
    <p:sldId id="265" r:id="rId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FF"/>
    <a:srgbClr val="FFFF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e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2015/11/19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13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2.e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矩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990600" y="1412776"/>
            <a:ext cx="3505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CN" dirty="0" smtClean="0">
                <a:solidFill>
                  <a:srgbClr val="000000"/>
                </a:solidFill>
                <a:ea typeface="黑体" pitchFamily="2" charset="-122"/>
              </a:rPr>
              <a:t>(1) </a:t>
            </a:r>
            <a:r>
              <a:rPr kumimoji="0" lang="zh-CN" altLang="en-US" dirty="0" smtClean="0">
                <a:solidFill>
                  <a:srgbClr val="FF3300"/>
                </a:solidFill>
                <a:ea typeface="黑体" pitchFamily="2" charset="-122"/>
              </a:rPr>
              <a:t>原点矩</a:t>
            </a:r>
            <a:r>
              <a:rPr kumimoji="0" lang="zh-CN" altLang="en-US" dirty="0" smtClean="0">
                <a:solidFill>
                  <a:srgbClr val="000000"/>
                </a:solidFill>
                <a:ea typeface="黑体" pitchFamily="2" charset="-122"/>
              </a:rPr>
              <a:t>：</a:t>
            </a: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2971800" y="1489075"/>
          <a:ext cx="518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3" imgW="4991040" imgH="939600" progId="Equation.3">
                  <p:embed/>
                </p:oleObj>
              </mc:Choice>
              <mc:Fallback>
                <p:oleObj name="公式" r:id="rId3" imgW="4991040" imgH="93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89075"/>
                        <a:ext cx="5181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3352800" y="2479576"/>
          <a:ext cx="386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3860640" imgH="457200" progId="Equation.3">
                  <p:embed/>
                </p:oleObj>
              </mc:Choice>
              <mc:Fallback>
                <p:oleObj name="Equation" r:id="rId5" imgW="38606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79576"/>
                        <a:ext cx="386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524000" y="2936776"/>
            <a:ext cx="1828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dirty="0" smtClean="0">
                <a:solidFill>
                  <a:schemeClr val="accent2"/>
                </a:solidFill>
                <a:ea typeface="黑体" pitchFamily="2" charset="-122"/>
              </a:rPr>
              <a:t>特例</a:t>
            </a:r>
            <a:r>
              <a:rPr kumimoji="0" lang="en-US" altLang="zh-CN" dirty="0" smtClean="0">
                <a:solidFill>
                  <a:srgbClr val="FF0066"/>
                </a:solidFill>
                <a:ea typeface="黑体" pitchFamily="2" charset="-122"/>
              </a:rPr>
              <a:t>:</a:t>
            </a:r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2971800" y="3012976"/>
          <a:ext cx="426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7" imgW="4076640" imgH="431640" progId="Equation.3">
                  <p:embed/>
                </p:oleObj>
              </mc:Choice>
              <mc:Fallback>
                <p:oleObj name="Equation" r:id="rId7" imgW="407664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12976"/>
                        <a:ext cx="4267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914400" y="3547964"/>
            <a:ext cx="3505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CN" dirty="0" smtClean="0">
                <a:solidFill>
                  <a:srgbClr val="000000"/>
                </a:solidFill>
                <a:ea typeface="黑体" pitchFamily="2" charset="-122"/>
              </a:rPr>
              <a:t>(2) </a:t>
            </a:r>
            <a:r>
              <a:rPr kumimoji="0" lang="zh-CN" altLang="en-US" dirty="0" smtClean="0">
                <a:solidFill>
                  <a:srgbClr val="FF3300"/>
                </a:solidFill>
                <a:ea typeface="黑体" pitchFamily="2" charset="-122"/>
              </a:rPr>
              <a:t>中心矩</a:t>
            </a:r>
            <a:r>
              <a:rPr kumimoji="0" lang="zh-CN" altLang="en-US" dirty="0" smtClean="0">
                <a:solidFill>
                  <a:srgbClr val="000000"/>
                </a:solidFill>
                <a:ea typeface="黑体" pitchFamily="2" charset="-122"/>
              </a:rPr>
              <a:t>：</a:t>
            </a:r>
          </a:p>
        </p:txBody>
      </p:sp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2819400" y="3547964"/>
          <a:ext cx="5461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9" imgW="5257800" imgH="1130040" progId="Equation.3">
                  <p:embed/>
                </p:oleObj>
              </mc:Choice>
              <mc:Fallback>
                <p:oleObj name="Equation" r:id="rId9" imgW="5257800" imgH="1130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47964"/>
                        <a:ext cx="5461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/>
          <p:cNvGraphicFramePr>
            <a:graphicFrameLocks noChangeAspect="1"/>
          </p:cNvGraphicFramePr>
          <p:nvPr/>
        </p:nvGraphicFramePr>
        <p:xfrm>
          <a:off x="914400" y="4767164"/>
          <a:ext cx="575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1" imgW="5752800" imgH="457200" progId="Equation.3">
                  <p:embed/>
                </p:oleObj>
              </mc:Choice>
              <mc:Fallback>
                <p:oleObj name="Equation" r:id="rId11" imgW="57528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67164"/>
                        <a:ext cx="5753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1524000" y="5389464"/>
            <a:ext cx="1828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dirty="0" smtClean="0">
                <a:solidFill>
                  <a:schemeClr val="accent2"/>
                </a:solidFill>
                <a:ea typeface="黑体" pitchFamily="2" charset="-122"/>
              </a:rPr>
              <a:t>特例</a:t>
            </a:r>
            <a:r>
              <a:rPr kumimoji="0" lang="en-US" altLang="zh-CN" dirty="0" smtClean="0">
                <a:solidFill>
                  <a:srgbClr val="FF0066"/>
                </a:solidFill>
                <a:ea typeface="黑体" pitchFamily="2" charset="-122"/>
              </a:rPr>
              <a:t>:</a:t>
            </a:r>
          </a:p>
        </p:txBody>
      </p:sp>
      <p:graphicFrame>
        <p:nvGraphicFramePr>
          <p:cNvPr id="23" name="Object 16"/>
          <p:cNvGraphicFramePr>
            <a:graphicFrameLocks noChangeAspect="1"/>
          </p:cNvGraphicFramePr>
          <p:nvPr/>
        </p:nvGraphicFramePr>
        <p:xfrm>
          <a:off x="2514600" y="5427564"/>
          <a:ext cx="48910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3" imgW="4673520" imgH="444240" progId="Equation.3">
                  <p:embed/>
                </p:oleObj>
              </mc:Choice>
              <mc:Fallback>
                <p:oleObj name="Equation" r:id="rId13" imgW="467352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27564"/>
                        <a:ext cx="48910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259022" y="-27384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3-3</a:t>
            </a:r>
            <a:r>
              <a:rPr lang="zh-CN" altLang="en-US" dirty="0" smtClean="0">
                <a:solidFill>
                  <a:srgbClr val="FF0000"/>
                </a:solidFill>
              </a:rPr>
              <a:t>矩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协方差和相关系数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7" grpId="0" autoUpdateAnimBg="0"/>
      <p:bldP spid="19" grpId="0" autoUpdateAnimBg="0"/>
      <p:bldP spid="2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59022" y="-27384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3-3</a:t>
            </a:r>
            <a:r>
              <a:rPr lang="zh-CN" altLang="en-US" dirty="0" smtClean="0">
                <a:solidFill>
                  <a:srgbClr val="FF0000"/>
                </a:solidFill>
              </a:rPr>
              <a:t>矩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协方差和相关系数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116265"/>
              </p:ext>
            </p:extLst>
          </p:nvPr>
        </p:nvGraphicFramePr>
        <p:xfrm>
          <a:off x="1104900" y="500042"/>
          <a:ext cx="7085013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3" imgW="3517560" imgH="990360" progId="Equation.DSMT4">
                  <p:embed/>
                </p:oleObj>
              </mc:Choice>
              <mc:Fallback>
                <p:oleObj name="Equation" r:id="rId3" imgW="3517560" imgH="990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500042"/>
                        <a:ext cx="7085013" cy="210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071538" y="2798739"/>
          <a:ext cx="7072362" cy="1429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5" imgW="2628720" imgH="533160" progId="Equation.DSMT4">
                  <p:embed/>
                </p:oleObj>
              </mc:Choice>
              <mc:Fallback>
                <p:oleObj name="Equation" r:id="rId5" imgW="262872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798739"/>
                        <a:ext cx="7072362" cy="14299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285852" y="4227500"/>
          <a:ext cx="6429420" cy="1407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7" imgW="2438280" imgH="533160" progId="Equation.DSMT4">
                  <p:embed/>
                </p:oleObj>
              </mc:Choice>
              <mc:Fallback>
                <p:oleObj name="Equation" r:id="rId7" imgW="243828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227500"/>
                        <a:ext cx="6429420" cy="1407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2325" y="655600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142976" y="5786454"/>
          <a:ext cx="7143800" cy="55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9" imgW="3098520" imgH="241200" progId="Equation.DSMT4">
                  <p:embed/>
                </p:oleObj>
              </mc:Choice>
              <mc:Fallback>
                <p:oleObj name="Equation" r:id="rId9" imgW="309852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786454"/>
                        <a:ext cx="7143800" cy="556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59022" y="-27384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3-3</a:t>
            </a:r>
            <a:r>
              <a:rPr lang="zh-CN" altLang="en-US" dirty="0" smtClean="0">
                <a:solidFill>
                  <a:srgbClr val="FF0000"/>
                </a:solidFill>
              </a:rPr>
              <a:t>矩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协方差和相关系数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711200" y="785813"/>
          <a:ext cx="75787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3" imgW="3288960" imgH="330120" progId="Equation.DSMT4">
                  <p:embed/>
                </p:oleObj>
              </mc:Choice>
              <mc:Fallback>
                <p:oleObj name="Equation" r:id="rId3" imgW="3288960" imgH="3301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785813"/>
                        <a:ext cx="7578725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714348" y="1714488"/>
          <a:ext cx="7000924" cy="235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5" imgW="2539800" imgH="888840" progId="Equation.DSMT4">
                  <p:embed/>
                </p:oleObj>
              </mc:Choice>
              <mc:Fallback>
                <p:oleObj name="Equation" r:id="rId5" imgW="2539800" imgH="8888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714488"/>
                        <a:ext cx="7000924" cy="2357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736600" y="4071942"/>
          <a:ext cx="6907234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Equation" r:id="rId7" imgW="2577960" imgH="888840" progId="Equation.DSMT4">
                  <p:embed/>
                </p:oleObj>
              </mc:Choice>
              <mc:Fallback>
                <p:oleObj name="Equation" r:id="rId7" imgW="2577960" imgH="8888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071942"/>
                        <a:ext cx="6907234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571472" y="642918"/>
          <a:ext cx="5929354" cy="118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3" imgW="2984400" imgH="507960" progId="Equation.DSMT4">
                  <p:embed/>
                </p:oleObj>
              </mc:Choice>
              <mc:Fallback>
                <p:oleObj name="Equation" r:id="rId3" imgW="298440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642918"/>
                        <a:ext cx="5929354" cy="1184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259022" y="-27384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3-3</a:t>
            </a:r>
            <a:r>
              <a:rPr lang="zh-CN" altLang="en-US" dirty="0" smtClean="0">
                <a:solidFill>
                  <a:srgbClr val="FF0000"/>
                </a:solidFill>
              </a:rPr>
              <a:t>矩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协方差和相关系数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414339" y="1770064"/>
          <a:ext cx="7229495" cy="1505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5" imgW="3416040" imgH="672840" progId="Equation.DSMT4">
                  <p:embed/>
                </p:oleObj>
              </mc:Choice>
              <mc:Fallback>
                <p:oleObj name="Equation" r:id="rId5" imgW="341604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9" y="1770064"/>
                        <a:ext cx="7229495" cy="15058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668339" y="3571876"/>
          <a:ext cx="4903794" cy="115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7" imgW="2260440" imgH="533160" progId="Equation.DSMT4">
                  <p:embed/>
                </p:oleObj>
              </mc:Choice>
              <mc:Fallback>
                <p:oleObj name="Equation" r:id="rId7" imgW="226044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9" y="3571876"/>
                        <a:ext cx="4903794" cy="1157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071669" y="4857759"/>
          <a:ext cx="6000793" cy="1171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9" imgW="2666880" imgH="520560" progId="Equation.DSMT4">
                  <p:embed/>
                </p:oleObj>
              </mc:Choice>
              <mc:Fallback>
                <p:oleObj name="Equation" r:id="rId9" imgW="266688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69" y="4857759"/>
                        <a:ext cx="6000793" cy="1171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59022" y="-27384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3-3</a:t>
            </a:r>
            <a:r>
              <a:rPr lang="zh-CN" altLang="en-US" dirty="0" smtClean="0">
                <a:solidFill>
                  <a:srgbClr val="FF0000"/>
                </a:solidFill>
              </a:rPr>
              <a:t>矩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协方差和相关系数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000100" y="928671"/>
          <a:ext cx="4643470" cy="103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3" imgW="1815840" imgH="406080" progId="Equation.DSMT4">
                  <p:embed/>
                </p:oleObj>
              </mc:Choice>
              <mc:Fallback>
                <p:oleObj name="Equation" r:id="rId3" imgW="181584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928671"/>
                        <a:ext cx="4643470" cy="10390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925513" y="2214554"/>
          <a:ext cx="5346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公式" r:id="rId5" imgW="5346360" imgH="927000" progId="Equation.3">
                  <p:embed/>
                </p:oleObj>
              </mc:Choice>
              <mc:Fallback>
                <p:oleObj name="公式" r:id="rId5" imgW="5346360" imgH="927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214554"/>
                        <a:ext cx="5346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71472" y="3838582"/>
            <a:ext cx="1806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结论</a:t>
            </a:r>
            <a:r>
              <a:rPr lang="en-US" altLang="zh-CN" dirty="0">
                <a:solidFill>
                  <a:srgbClr val="FF0000"/>
                </a:solidFill>
                <a:ea typeface="黑体" pitchFamily="2" charset="-122"/>
              </a:rPr>
              <a:t>: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103342" y="3932256"/>
          <a:ext cx="7683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7" imgW="7683480" imgH="1015920" progId="Equation.3">
                  <p:embed/>
                </p:oleObj>
              </mc:Choice>
              <mc:Fallback>
                <p:oleObj name="Equation" r:id="rId7" imgW="7683480" imgH="10159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42" y="3932256"/>
                        <a:ext cx="7683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858992" y="5094306"/>
          <a:ext cx="5892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9" imgW="5892480" imgH="977760" progId="Equation.3">
                  <p:embed/>
                </p:oleObj>
              </mc:Choice>
              <mc:Fallback>
                <p:oleObj name="Equation" r:id="rId9" imgW="5892480" imgH="9777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92" y="5094306"/>
                        <a:ext cx="5892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59022" y="-27384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3-3</a:t>
            </a:r>
            <a:r>
              <a:rPr lang="zh-CN" altLang="en-US" dirty="0" smtClean="0">
                <a:solidFill>
                  <a:srgbClr val="FF0000"/>
                </a:solidFill>
              </a:rPr>
              <a:t>矩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协方差和相关系数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 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2015-04-17_175909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789" y="785795"/>
            <a:ext cx="8486805" cy="2571767"/>
          </a:xfrm>
          <a:prstGeom prst="rect">
            <a:avLst/>
          </a:prstGeom>
        </p:spPr>
      </p:pic>
      <p:pic>
        <p:nvPicPr>
          <p:cNvPr id="6" name="图片 5" descr="2015-04-17_180303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909" y="3070757"/>
            <a:ext cx="8018135" cy="2287069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协方差与相关系数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214414" y="3929066"/>
          <a:ext cx="5413412" cy="1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3" imgW="2361960" imgH="685800" progId="Equation.DSMT4">
                  <p:embed/>
                </p:oleObj>
              </mc:Choice>
              <mc:Fallback>
                <p:oleObj name="Equation" r:id="rId3" imgW="2361960" imgH="685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3929066"/>
                        <a:ext cx="5413412" cy="1571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802110" y="1340768"/>
          <a:ext cx="5426074" cy="54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公式" r:id="rId5" imgW="2145960" imgH="215640" progId="Equation.3">
                  <p:embed/>
                </p:oleObj>
              </mc:Choice>
              <mc:Fallback>
                <p:oleObj name="公式" r:id="rId5" imgW="214596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10" y="1340768"/>
                        <a:ext cx="5426074" cy="545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268538" y="1989138"/>
          <a:ext cx="3960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公式" r:id="rId7" imgW="1688760" imgH="203040" progId="Equation.3">
                  <p:embed/>
                </p:oleObj>
              </mc:Choice>
              <mc:Fallback>
                <p:oleObj name="公式" r:id="rId7" imgW="168876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989138"/>
                        <a:ext cx="3960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769938" y="2565400"/>
          <a:ext cx="72199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9" imgW="2946240" imgH="215640" progId="Equation.DSMT4">
                  <p:embed/>
                </p:oleObj>
              </mc:Choice>
              <mc:Fallback>
                <p:oleObj name="Equation" r:id="rId9" imgW="2946240" imgH="215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565400"/>
                        <a:ext cx="72199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852488" y="3213100"/>
          <a:ext cx="67198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11" imgW="2692080" imgH="215640" progId="Equation.DSMT4">
                  <p:embed/>
                </p:oleObj>
              </mc:Choice>
              <mc:Fallback>
                <p:oleObj name="Equation" r:id="rId11" imgW="2692080" imgH="215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3213100"/>
                        <a:ext cx="67198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971600" y="5562600"/>
          <a:ext cx="480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13" imgW="4800600" imgH="431640" progId="Equation.3">
                  <p:embed/>
                </p:oleObj>
              </mc:Choice>
              <mc:Fallback>
                <p:oleObj name="Equation" r:id="rId13" imgW="48006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562600"/>
                        <a:ext cx="4800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259022" y="-27384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3-3</a:t>
            </a:r>
            <a:r>
              <a:rPr lang="zh-CN" altLang="en-US" dirty="0" smtClean="0">
                <a:solidFill>
                  <a:srgbClr val="FF0000"/>
                </a:solidFill>
              </a:rPr>
              <a:t>矩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协方差和相关系数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798513" y="2060575"/>
          <a:ext cx="66119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2831760" imgH="203040" progId="Equation.DSMT4">
                  <p:embed/>
                </p:oleObj>
              </mc:Choice>
              <mc:Fallback>
                <p:oleObj name="Equation" r:id="rId3" imgW="28317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060575"/>
                        <a:ext cx="66119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003300" y="2636838"/>
          <a:ext cx="7150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5" imgW="2882880" imgH="203040" progId="Equation.DSMT4">
                  <p:embed/>
                </p:oleObj>
              </mc:Choice>
              <mc:Fallback>
                <p:oleObj name="Equation" r:id="rId5" imgW="28828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636838"/>
                        <a:ext cx="71501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798513" y="3357563"/>
          <a:ext cx="67564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7" imgW="2908080" imgH="431640" progId="Equation.DSMT4">
                  <p:embed/>
                </p:oleObj>
              </mc:Choice>
              <mc:Fallback>
                <p:oleObj name="Equation" r:id="rId7" imgW="29080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357563"/>
                        <a:ext cx="6756400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203325" y="4437063"/>
          <a:ext cx="4935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9" imgW="1879560" imgH="203040" progId="Equation.DSMT4">
                  <p:embed/>
                </p:oleObj>
              </mc:Choice>
              <mc:Fallback>
                <p:oleObj name="Equation" r:id="rId9" imgW="187956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4437063"/>
                        <a:ext cx="49355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822325" y="936625"/>
          <a:ext cx="69897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11" imgW="2971800" imgH="457200" progId="Equation.DSMT4">
                  <p:embed/>
                </p:oleObj>
              </mc:Choice>
              <mc:Fallback>
                <p:oleObj name="Equation" r:id="rId11" imgW="297180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936625"/>
                        <a:ext cx="6989763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827584" y="5798340"/>
          <a:ext cx="5904656" cy="51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公式" r:id="rId13" imgW="2641320" imgH="228600" progId="Equation.3">
                  <p:embed/>
                </p:oleObj>
              </mc:Choice>
              <mc:Fallback>
                <p:oleObj name="公式" r:id="rId13" imgW="264132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798340"/>
                        <a:ext cx="5904656" cy="510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83568" y="3810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dirty="0" smtClean="0">
                <a:solidFill>
                  <a:srgbClr val="3333FF"/>
                </a:solidFill>
                <a:ea typeface="黑体" pitchFamily="2" charset="-122"/>
              </a:rPr>
              <a:t>说明</a:t>
            </a:r>
            <a:r>
              <a:rPr lang="zh-CN" altLang="en-US" sz="3200" dirty="0" smtClean="0">
                <a:solidFill>
                  <a:srgbClr val="3333FF"/>
                </a:solidFill>
                <a:ea typeface="黑体" pitchFamily="2" charset="-122"/>
              </a:rPr>
              <a:t>   </a:t>
            </a:r>
            <a:endParaRPr lang="zh-CN" altLang="en-US" sz="3200" dirty="0">
              <a:solidFill>
                <a:srgbClr val="3333FF"/>
              </a:solidFill>
              <a:ea typeface="黑体" pitchFamily="2" charset="-122"/>
            </a:endParaRP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827584" y="5157192"/>
          <a:ext cx="719762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15" imgW="3085920" imgH="215640" progId="Equation.DSMT4">
                  <p:embed/>
                </p:oleObj>
              </mc:Choice>
              <mc:Fallback>
                <p:oleObj name="Equation" r:id="rId15" imgW="308592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157192"/>
                        <a:ext cx="719762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259022" y="-27384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3-3</a:t>
            </a:r>
            <a:r>
              <a:rPr lang="zh-CN" altLang="en-US" dirty="0" smtClean="0">
                <a:solidFill>
                  <a:srgbClr val="FF0000"/>
                </a:solidFill>
              </a:rPr>
              <a:t>矩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协方差和相关系数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64590" y="719138"/>
            <a:ext cx="28873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FF"/>
                </a:solidFill>
                <a:ea typeface="黑体" pitchFamily="2" charset="-122"/>
              </a:rPr>
              <a:t>协方差的性质</a:t>
            </a:r>
            <a:r>
              <a:rPr lang="zh-CN" altLang="en-US" dirty="0" smtClean="0"/>
              <a:t>      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29097" y="1741488"/>
          <a:ext cx="4076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4076640" imgH="393480" progId="Equation.3">
                  <p:embed/>
                </p:oleObj>
              </mc:Choice>
              <mc:Fallback>
                <p:oleObj name="Equation" r:id="rId3" imgW="40766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097" y="1741488"/>
                        <a:ext cx="40767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29097" y="2711450"/>
          <a:ext cx="6845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公式" r:id="rId5" imgW="6845040" imgH="431640" progId="Equation.3">
                  <p:embed/>
                </p:oleObj>
              </mc:Choice>
              <mc:Fallback>
                <p:oleObj name="公式" r:id="rId5" imgW="68450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097" y="2711450"/>
                        <a:ext cx="68453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229097" y="3730625"/>
          <a:ext cx="70881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7" imgW="7086600" imgH="419040" progId="Equation.3">
                  <p:embed/>
                </p:oleObj>
              </mc:Choice>
              <mc:Fallback>
                <p:oleObj name="Equation" r:id="rId7" imgW="708660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097" y="3730625"/>
                        <a:ext cx="708818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259022" y="-27384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3-3</a:t>
            </a:r>
            <a:r>
              <a:rPr lang="zh-CN" altLang="en-US" dirty="0" smtClean="0">
                <a:solidFill>
                  <a:srgbClr val="FF0000"/>
                </a:solidFill>
              </a:rPr>
              <a:t>矩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协方差和相关系数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98525" y="1447800"/>
          <a:ext cx="1752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1752480" imgH="444240" progId="Equation.DSMT4">
                  <p:embed/>
                </p:oleObj>
              </mc:Choice>
              <mc:Fallback>
                <p:oleObj name="Equation" r:id="rId3" imgW="175248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447800"/>
                        <a:ext cx="17526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27584" y="3041150"/>
          <a:ext cx="6264696" cy="1035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公式" r:id="rId5" imgW="2831760" imgH="469800" progId="Equation.3">
                  <p:embed/>
                </p:oleObj>
              </mc:Choice>
              <mc:Fallback>
                <p:oleObj name="公式" r:id="rId5" imgW="283176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041150"/>
                        <a:ext cx="6264696" cy="10359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842963" y="442913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相关系数的性质</a:t>
            </a:r>
            <a:endParaRPr kumimoji="1" lang="zh-CN" altLang="en-US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827584" y="2305050"/>
          <a:ext cx="4686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公式" r:id="rId7" imgW="2082600" imgH="215640" progId="Equation.3">
                  <p:embed/>
                </p:oleObj>
              </mc:Choice>
              <mc:Fallback>
                <p:oleObj name="公式" r:id="rId7" imgW="20826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305050"/>
                        <a:ext cx="46863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259022" y="-27384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3-3</a:t>
            </a:r>
            <a:r>
              <a:rPr lang="zh-CN" altLang="en-US" dirty="0" smtClean="0">
                <a:solidFill>
                  <a:srgbClr val="FF0000"/>
                </a:solidFill>
              </a:rPr>
              <a:t>矩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协方差和相关系数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785786" y="378619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证明</a:t>
            </a:r>
            <a:endParaRPr kumimoji="1" lang="zh-CN" altLang="en-US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857356" y="4071942"/>
          <a:ext cx="6572296" cy="660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9" imgW="2908080" imgH="291960" progId="Equation.DSMT4">
                  <p:embed/>
                </p:oleObj>
              </mc:Choice>
              <mc:Fallback>
                <p:oleObj name="Equation" r:id="rId9" imgW="290808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4071942"/>
                        <a:ext cx="6572296" cy="660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857224" y="4929197"/>
          <a:ext cx="6000792" cy="109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11" imgW="2501640" imgH="457200" progId="Equation.DSMT4">
                  <p:embed/>
                </p:oleObj>
              </mc:Choice>
              <mc:Fallback>
                <p:oleObj name="Equation" r:id="rId11" imgW="250164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929197"/>
                        <a:ext cx="6000792" cy="1096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59022" y="-27384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3-3</a:t>
            </a:r>
            <a:r>
              <a:rPr lang="zh-CN" altLang="en-US" dirty="0" smtClean="0">
                <a:solidFill>
                  <a:srgbClr val="FF0000"/>
                </a:solidFill>
              </a:rPr>
              <a:t>矩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协方差和相关系数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857224" y="785794"/>
          <a:ext cx="5429289" cy="626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3" imgW="1981080" imgH="228600" progId="Equation.DSMT4">
                  <p:embed/>
                </p:oleObj>
              </mc:Choice>
              <mc:Fallback>
                <p:oleObj name="Equation" r:id="rId3" imgW="198108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785794"/>
                        <a:ext cx="5429289" cy="626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857224" y="1500174"/>
          <a:ext cx="5774572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5" imgW="2463480" imgH="457200" progId="Equation.DSMT4">
                  <p:embed/>
                </p:oleObj>
              </mc:Choice>
              <mc:Fallback>
                <p:oleObj name="Equation" r:id="rId5" imgW="24634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500174"/>
                        <a:ext cx="5774572" cy="107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857224" y="2636836"/>
          <a:ext cx="4500594" cy="55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7" imgW="1854000" imgH="228600" progId="Equation.DSMT4">
                  <p:embed/>
                </p:oleObj>
              </mc:Choice>
              <mc:Fallback>
                <p:oleObj name="Equation" r:id="rId7" imgW="18540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636836"/>
                        <a:ext cx="4500594" cy="55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785786" y="3286124"/>
          <a:ext cx="5857916" cy="68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9" imgW="2514600" imgH="291960" progId="Equation.DSMT4">
                  <p:embed/>
                </p:oleObj>
              </mc:Choice>
              <mc:Fallback>
                <p:oleObj name="Equation" r:id="rId9" imgW="251460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286124"/>
                        <a:ext cx="5857916" cy="680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857224" y="4214818"/>
          <a:ext cx="7572428" cy="50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11" imgW="3213000" imgH="215640" progId="Equation.DSMT4">
                  <p:embed/>
                </p:oleObj>
              </mc:Choice>
              <mc:Fallback>
                <p:oleObj name="Equation" r:id="rId11" imgW="3213000" imgH="215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214818"/>
                        <a:ext cx="7572428" cy="508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2039938" y="4929188"/>
          <a:ext cx="45640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13" imgW="2070000" imgH="266400" progId="Equation.DSMT4">
                  <p:embed/>
                </p:oleObj>
              </mc:Choice>
              <mc:Fallback>
                <p:oleObj name="Equation" r:id="rId13" imgW="2070000" imgH="266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4929188"/>
                        <a:ext cx="45640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928662" y="5715016"/>
          <a:ext cx="2643206" cy="550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15" imgW="1218960" imgH="253800" progId="Equation.DSMT4">
                  <p:embed/>
                </p:oleObj>
              </mc:Choice>
              <mc:Fallback>
                <p:oleObj name="Equation" r:id="rId15" imgW="121896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715016"/>
                        <a:ext cx="2643206" cy="550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59022" y="-27384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3-3</a:t>
            </a:r>
            <a:r>
              <a:rPr lang="zh-CN" altLang="en-US" dirty="0" smtClean="0">
                <a:solidFill>
                  <a:srgbClr val="FF0000"/>
                </a:solidFill>
              </a:rPr>
              <a:t>矩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协方差和相关系数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689000" y="714375"/>
          <a:ext cx="74549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3" imgW="3060360" imgH="228600" progId="Equation.DSMT4">
                  <p:embed/>
                </p:oleObj>
              </mc:Choice>
              <mc:Fallback>
                <p:oleObj name="Equation" r:id="rId3" imgW="30603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000" y="714375"/>
                        <a:ext cx="74549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714348" y="1357298"/>
          <a:ext cx="7500990" cy="1135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5" imgW="3187440" imgH="482400" progId="Equation.DSMT4">
                  <p:embed/>
                </p:oleObj>
              </mc:Choice>
              <mc:Fallback>
                <p:oleObj name="Equation" r:id="rId5" imgW="318744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357298"/>
                        <a:ext cx="7500990" cy="1135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714348" y="2033727"/>
          <a:ext cx="7429552" cy="16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7" imgW="3251160" imgH="711000" progId="Equation.DSMT4">
                  <p:embed/>
                </p:oleObj>
              </mc:Choice>
              <mc:Fallback>
                <p:oleObj name="Equation" r:id="rId7" imgW="3251160" imgH="71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033727"/>
                        <a:ext cx="7429552" cy="16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714347" y="3786190"/>
          <a:ext cx="7343823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9" imgW="3263760" imgH="507960" progId="Equation.DSMT4">
                  <p:embed/>
                </p:oleObj>
              </mc:Choice>
              <mc:Fallback>
                <p:oleObj name="Equation" r:id="rId9" imgW="326376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7" y="3786190"/>
                        <a:ext cx="7343823" cy="1143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714348" y="5000636"/>
          <a:ext cx="4714908" cy="54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11" imgW="1968480" imgH="228600" progId="Equation.DSMT4">
                  <p:embed/>
                </p:oleObj>
              </mc:Choice>
              <mc:Fallback>
                <p:oleObj name="Equation" r:id="rId11" imgW="19684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000636"/>
                        <a:ext cx="4714908" cy="54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5389541" y="5000636"/>
          <a:ext cx="3492525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13" imgW="1396800" imgH="228600" progId="Equation.DSMT4">
                  <p:embed/>
                </p:oleObj>
              </mc:Choice>
              <mc:Fallback>
                <p:oleObj name="Equation" r:id="rId13" imgW="13968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41" y="5000636"/>
                        <a:ext cx="3492525" cy="571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785786" y="5643578"/>
          <a:ext cx="6381788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15" imgW="2552400" imgH="228600" progId="Equation.DSMT4">
                  <p:embed/>
                </p:oleObj>
              </mc:Choice>
              <mc:Fallback>
                <p:oleObj name="Equation" r:id="rId15" imgW="25524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5643578"/>
                        <a:ext cx="6381788" cy="571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" y="1447800"/>
            <a:ext cx="4618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黑体" pitchFamily="2" charset="-122"/>
              </a:rPr>
              <a:t>(1) </a:t>
            </a:r>
            <a:r>
              <a:rPr lang="zh-CN" altLang="en-US">
                <a:ea typeface="黑体" pitchFamily="2" charset="-122"/>
              </a:rPr>
              <a:t>不相关与相互独立的关系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43188" y="20462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相互独立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243388" y="2046288"/>
            <a:ext cx="2057400" cy="519112"/>
            <a:chOff x="2673" y="1289"/>
            <a:chExt cx="1296" cy="32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105" y="1289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ea typeface="黑体" pitchFamily="2" charset="-122"/>
                </a:rPr>
                <a:t>不相关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673" y="1433"/>
              <a:ext cx="38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243388" y="2351088"/>
            <a:ext cx="609600" cy="152400"/>
            <a:chOff x="2352" y="1584"/>
            <a:chExt cx="384" cy="96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 flipV="1">
              <a:off x="2352" y="1632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496" y="1584"/>
              <a:ext cx="14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4400" y="2819400"/>
            <a:ext cx="3546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黑体" pitchFamily="2" charset="-122"/>
              </a:rPr>
              <a:t>(2) </a:t>
            </a:r>
            <a:r>
              <a:rPr lang="zh-CN" altLang="en-US">
                <a:ea typeface="黑体" pitchFamily="2" charset="-122"/>
              </a:rPr>
              <a:t>不相关的充要条件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041400" y="3638550"/>
          <a:ext cx="430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3" imgW="4305240" imgH="469800" progId="Equation.3">
                  <p:embed/>
                </p:oleObj>
              </mc:Choice>
              <mc:Fallback>
                <p:oleObj name="Equation" r:id="rId3" imgW="430524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638550"/>
                        <a:ext cx="4305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035050" y="4324350"/>
          <a:ext cx="532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5" imgW="5321160" imgH="469800" progId="Equation.3">
                  <p:embed/>
                </p:oleObj>
              </mc:Choice>
              <mc:Fallback>
                <p:oleObj name="Equation" r:id="rId5" imgW="532116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4324350"/>
                        <a:ext cx="5321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028700" y="5086350"/>
          <a:ext cx="627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7" imgW="6311880" imgH="469800" progId="Equation.3">
                  <p:embed/>
                </p:oleObj>
              </mc:Choice>
              <mc:Fallback>
                <p:oleObj name="Equation" r:id="rId7" imgW="631188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086350"/>
                        <a:ext cx="6273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 txBox="1">
            <a:spLocks noChangeArrowheads="1"/>
          </p:cNvSpPr>
          <p:nvPr/>
        </p:nvSpPr>
        <p:spPr bwMode="auto">
          <a:xfrm>
            <a:off x="914400" y="457200"/>
            <a:ext cx="1281336" cy="88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注意</a:t>
            </a:r>
            <a:endParaRPr kumimoji="1" lang="zh-CN" altLang="en-US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59022" y="-27384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3-3</a:t>
            </a:r>
            <a:r>
              <a:rPr lang="zh-CN" altLang="en-US" dirty="0" smtClean="0">
                <a:solidFill>
                  <a:srgbClr val="FF0000"/>
                </a:solidFill>
              </a:rPr>
              <a:t>矩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协方差和相关系数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 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59022" y="-27384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3-3</a:t>
            </a:r>
            <a:r>
              <a:rPr lang="zh-CN" altLang="en-US" dirty="0" smtClean="0">
                <a:solidFill>
                  <a:srgbClr val="FF0000"/>
                </a:solidFill>
              </a:rPr>
              <a:t>矩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协方差和相关系数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4-16_084504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472" y="642918"/>
            <a:ext cx="7000924" cy="2714644"/>
          </a:xfrm>
          <a:prstGeom prst="rect">
            <a:avLst/>
          </a:prstGeom>
        </p:spPr>
      </p:pic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256758"/>
              </p:ext>
            </p:extLst>
          </p:nvPr>
        </p:nvGraphicFramePr>
        <p:xfrm>
          <a:off x="1500166" y="4214818"/>
          <a:ext cx="580527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4" imgW="2450880" imgH="241200" progId="Equation.DSMT4">
                  <p:embed/>
                </p:oleObj>
              </mc:Choice>
              <mc:Fallback>
                <p:oleObj name="Equation" r:id="rId4" imgW="245088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214818"/>
                        <a:ext cx="5805277" cy="571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3963</TotalTime>
  <Words>140</Words>
  <Application>Microsoft Office PowerPoint</Application>
  <PresentationFormat>全屏显示(4:3)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第三章</vt:lpstr>
      <vt:lpstr>公式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Lenovo</cp:lastModifiedBy>
  <cp:revision>341</cp:revision>
  <dcterms:created xsi:type="dcterms:W3CDTF">2002-02-05T15:49:25Z</dcterms:created>
  <dcterms:modified xsi:type="dcterms:W3CDTF">2015-11-19T01:31:38Z</dcterms:modified>
</cp:coreProperties>
</file>