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67" r:id="rId9"/>
    <p:sldId id="269" r:id="rId10"/>
    <p:sldId id="261" r:id="rId11"/>
    <p:sldId id="264" r:id="rId12"/>
    <p:sldId id="277" r:id="rId13"/>
    <p:sldId id="274" r:id="rId14"/>
    <p:sldId id="263" r:id="rId15"/>
    <p:sldId id="276" r:id="rId16"/>
    <p:sldId id="280" r:id="rId17"/>
    <p:sldId id="281" r:id="rId18"/>
    <p:sldId id="275" r:id="rId19"/>
    <p:sldId id="278" r:id="rId20"/>
    <p:sldId id="279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华文新魏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FFFF66"/>
    <a:srgbClr val="CC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3193" autoAdjust="0"/>
  </p:normalViewPr>
  <p:slideViewPr>
    <p:cSldViewPr>
      <p:cViewPr varScale="1">
        <p:scale>
          <a:sx n="58" d="100"/>
          <a:sy n="58" d="100"/>
        </p:scale>
        <p:origin x="-14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6D4F44-FF49-4D8C-8D47-A8C115741AE7}" type="datetimeFigureOut">
              <a:rPr lang="zh-CN" altLang="en-US"/>
              <a:pPr>
                <a:defRPr/>
              </a:pPr>
              <a:t>2015/4/2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4404B4E-471C-4EAB-B976-A192DD661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404B4E-471C-4EAB-B976-A192DD661E7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30DAD-D90C-49B1-88D8-DC7AE6998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9A997-0653-47AA-95EE-F10F3A390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06614-2F73-4F09-8CFB-85C0F7ED6E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FFE5E-BB7C-41D4-945B-ECDBD0A98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D4E5D-BCB2-43A2-A308-9FE3B2AAB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68FB2-6DE6-4D14-AF97-133C819D70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E2CD-D2E9-4003-A02C-F73F1BF9FA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02DB9-F813-4DEF-88BD-65B033789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5135-8282-4329-B594-9CD7487F1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F18E7-CAA3-46F6-9BF4-3406CCAB1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6951D-A87B-43D8-A18A-B07BA89090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99B06-12A2-413D-B6EC-5353A21B8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6D889E3-B06D-4EBF-B88E-C760FFE8D2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4"/>
          <p:cNvSpPr>
            <a:spLocks noGrp="1"/>
          </p:cNvSpPr>
          <p:nvPr>
            <p:ph/>
          </p:nvPr>
        </p:nvSpPr>
        <p:spPr>
          <a:xfrm>
            <a:off x="685800" y="894928"/>
            <a:ext cx="7772400" cy="54864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随机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683568" y="859234"/>
            <a:ext cx="8077200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                           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设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E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是随机试验，其样本空间为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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={  }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若对于每一个样本点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 ，都有唯一的实数值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与之对应，则称定义在样本空间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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= {  }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上的单值实函数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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为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随机变量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，简记为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1371600" y="3739554"/>
            <a:ext cx="6153150" cy="1417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常用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Z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…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表示随机变量；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用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z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, …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3276600" y="4581129"/>
            <a:ext cx="4463752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表示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Z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…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的取值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分布函数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b="1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890464" y="1412776"/>
            <a:ext cx="6248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设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是随机变量，</a:t>
            </a:r>
            <a:r>
              <a:rPr lang="en-US" altLang="zh-CN" i="1" dirty="0" smtClean="0">
                <a:ea typeface="宋体" charset="-122"/>
              </a:rPr>
              <a:t>x </a:t>
            </a:r>
            <a:r>
              <a:rPr lang="zh-CN" altLang="en-US" dirty="0" smtClean="0">
                <a:ea typeface="宋体" charset="-122"/>
              </a:rPr>
              <a:t>是任意实数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，函数  </a:t>
            </a:r>
            <a:endParaRPr lang="zh-CN" altLang="en-US" i="1" dirty="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4" name="Object 31"/>
          <p:cNvGraphicFramePr>
            <a:graphicFrameLocks noChangeAspect="1"/>
          </p:cNvGraphicFramePr>
          <p:nvPr/>
        </p:nvGraphicFramePr>
        <p:xfrm>
          <a:off x="2416175" y="2069083"/>
          <a:ext cx="3444875" cy="568325"/>
        </p:xfrm>
        <a:graphic>
          <a:graphicData uri="http://schemas.openxmlformats.org/presentationml/2006/ole">
            <p:oleObj spid="_x0000_s7170" name="公式" r:id="rId3" imgW="1282680" imgH="203040" progId="Equation.3">
              <p:embed/>
            </p:oleObj>
          </a:graphicData>
        </a:graphic>
      </p:graphicFrame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931912" y="2708176"/>
            <a:ext cx="4648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称为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X </a:t>
            </a:r>
            <a:r>
              <a:rPr lang="zh-CN" altLang="en-US" dirty="0" smtClean="0">
                <a:solidFill>
                  <a:srgbClr val="000000"/>
                </a:solidFill>
                <a:ea typeface="宋体" charset="-122"/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分布函数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.</a:t>
            </a:r>
            <a:endParaRPr lang="en-US" altLang="zh-CN" i="1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742950" y="3645024"/>
            <a:ext cx="75438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说明</a:t>
            </a:r>
            <a:r>
              <a:rPr lang="zh-CN" altLang="en-US" dirty="0" smtClean="0">
                <a:latin typeface="+mn-ea"/>
                <a:ea typeface="+mn-ea"/>
              </a:rPr>
              <a:t> 引进分布函数的概念是为了</a:t>
            </a:r>
            <a:r>
              <a:rPr lang="zh-CN" altLang="en-US" dirty="0">
                <a:latin typeface="+mn-ea"/>
                <a:ea typeface="+mn-ea"/>
              </a:rPr>
              <a:t>对离散型的和连续型</a:t>
            </a:r>
            <a:r>
              <a:rPr lang="zh-CN" altLang="en-US" dirty="0" smtClean="0">
                <a:latin typeface="+mn-ea"/>
                <a:ea typeface="+mn-ea"/>
              </a:rPr>
              <a:t>的随机变量</a:t>
            </a:r>
            <a:r>
              <a:rPr lang="zh-CN" altLang="zh-CN" dirty="0">
                <a:latin typeface="+mn-ea"/>
                <a:ea typeface="+mn-ea"/>
              </a:rPr>
              <a:t>以及更广泛类型的</a:t>
            </a:r>
            <a:r>
              <a:rPr lang="zh-CN" altLang="en-US" dirty="0">
                <a:latin typeface="+mn-ea"/>
                <a:ea typeface="+mn-ea"/>
              </a:rPr>
              <a:t>随机变量给出一种统一的描述</a:t>
            </a:r>
            <a:r>
              <a:rPr lang="zh-CN" altLang="en-US" dirty="0" smtClean="0">
                <a:latin typeface="+mn-ea"/>
                <a:ea typeface="+mn-ea"/>
              </a:rPr>
              <a:t>方法</a:t>
            </a:r>
            <a:r>
              <a:rPr lang="en-US" altLang="zh-CN" dirty="0" smtClean="0">
                <a:latin typeface="+mn-ea"/>
                <a:ea typeface="+mn-ea"/>
              </a:rPr>
              <a:t>.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76288" y="785794"/>
          <a:ext cx="7683500" cy="2081213"/>
        </p:xfrm>
        <a:graphic>
          <a:graphicData uri="http://schemas.openxmlformats.org/presentationml/2006/ole">
            <p:oleObj spid="_x0000_s23554" name="Equation" r:id="rId3" imgW="3187440" imgH="863280" progId="Equation.DSMT4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714348" y="3571876"/>
          <a:ext cx="7616846" cy="2016224"/>
        </p:xfrm>
        <a:graphic>
          <a:graphicData uri="http://schemas.openxmlformats.org/presentationml/2006/ole">
            <p:oleObj spid="_x0000_s23555" name="Equation" r:id="rId4" imgW="3022560" imgH="799920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57224" y="2857500"/>
          <a:ext cx="6689725" cy="503238"/>
        </p:xfrm>
        <a:graphic>
          <a:graphicData uri="http://schemas.openxmlformats.org/presentationml/2006/ole">
            <p:oleObj spid="_x0000_s23556" name="Equation" r:id="rId5" imgW="2705040" imgH="203040" progId="Equation.DSMT4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928662" y="5715016"/>
          <a:ext cx="6657128" cy="500066"/>
        </p:xfrm>
        <a:graphic>
          <a:graphicData uri="http://schemas.openxmlformats.org/presentationml/2006/ole">
            <p:oleObj spid="_x0000_s23557" name="Equation" r:id="rId6" imgW="2705040" imgH="2030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766664" y="533400"/>
            <a:ext cx="51816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分布函数的性质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711200" y="1198563"/>
            <a:ext cx="16764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2" charset="-122"/>
              </a:rPr>
              <a:t>(1) 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215132" y="1274763"/>
          <a:ext cx="3644900" cy="506412"/>
        </p:xfrm>
        <a:graphic>
          <a:graphicData uri="http://schemas.openxmlformats.org/presentationml/2006/ole">
            <p:oleObj spid="_x0000_s41986" name="Equation" r:id="rId3" imgW="1362122" imgH="180855" progId="Equation.3">
              <p:embed/>
            </p:oleObj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14375" y="1905000"/>
            <a:ext cx="1676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2" charset="-122"/>
              </a:rPr>
              <a:t>(2) 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475656" y="1981200"/>
          <a:ext cx="5638800" cy="476250"/>
        </p:xfrm>
        <a:graphic>
          <a:graphicData uri="http://schemas.openxmlformats.org/presentationml/2006/ole">
            <p:oleObj spid="_x0000_s41987" name="Equation" r:id="rId4" imgW="5400707" imgH="447550" progId="Equation.3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838575" y="2590800"/>
          <a:ext cx="2692400" cy="558800"/>
        </p:xfrm>
        <a:graphic>
          <a:graphicData uri="http://schemas.openxmlformats.org/presentationml/2006/ole">
            <p:oleObj spid="_x0000_s41988" name="Equation" r:id="rId5" imgW="1028745" imgH="209468" progId="Equation.3">
              <p:embed/>
            </p:oleObj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755576" y="3284984"/>
          <a:ext cx="4536504" cy="697044"/>
        </p:xfrm>
        <a:graphic>
          <a:graphicData uri="http://schemas.openxmlformats.org/presentationml/2006/ole">
            <p:oleObj spid="_x0000_s41989" name="公式" r:id="rId6" imgW="1841400" imgH="279360" progId="Equation.3">
              <p:embed/>
            </p:oleObj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1114351" y="3995738"/>
          <a:ext cx="4249737" cy="746125"/>
        </p:xfrm>
        <a:graphic>
          <a:graphicData uri="http://schemas.openxmlformats.org/presentationml/2006/ole">
            <p:oleObj spid="_x0000_s41990" name="公式" r:id="rId7" imgW="1663560" imgH="279360" progId="Equation.3">
              <p:embed/>
            </p:oleObj>
          </a:graphicData>
        </a:graphic>
      </p:graphicFrame>
      <p:graphicFrame>
        <p:nvGraphicFramePr>
          <p:cNvPr id="22537" name="Object 20"/>
          <p:cNvGraphicFramePr>
            <a:graphicFrameLocks noChangeAspect="1"/>
          </p:cNvGraphicFramePr>
          <p:nvPr/>
        </p:nvGraphicFramePr>
        <p:xfrm>
          <a:off x="755576" y="4869161"/>
          <a:ext cx="5616624" cy="1329038"/>
        </p:xfrm>
        <a:graphic>
          <a:graphicData uri="http://schemas.openxmlformats.org/presentationml/2006/ole">
            <p:oleObj spid="_x0000_s41991" name="公式" r:id="rId8" imgW="2336760" imgH="545760" progId="Equation.3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27584" y="620688"/>
          <a:ext cx="5976664" cy="3397262"/>
        </p:xfrm>
        <a:graphic>
          <a:graphicData uri="http://schemas.openxmlformats.org/presentationml/2006/ole">
            <p:oleObj spid="_x0000_s39938" name="Equation" r:id="rId3" imgW="2412720" imgH="1371600" progId="Equation.DSMT4">
              <p:embed/>
            </p:oleObj>
          </a:graphicData>
        </a:graphic>
      </p:graphicFrame>
      <p:pic>
        <p:nvPicPr>
          <p:cNvPr id="4" name="图片 3" descr="2015-03-21_094849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483" y="4077072"/>
            <a:ext cx="8075982" cy="1561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91680" y="2422277"/>
          <a:ext cx="5078413" cy="574675"/>
        </p:xfrm>
        <a:graphic>
          <a:graphicData uri="http://schemas.openxmlformats.org/presentationml/2006/ole">
            <p:oleObj spid="_x0000_s24578" name="公式" r:id="rId3" imgW="1993680" imgH="20304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91680" y="3284538"/>
          <a:ext cx="5903913" cy="576262"/>
        </p:xfrm>
        <a:graphic>
          <a:graphicData uri="http://schemas.openxmlformats.org/presentationml/2006/ole">
            <p:oleObj spid="_x0000_s24579" name="公式" r:id="rId4" imgW="2463480" imgH="203040" progId="Equation.3">
              <p:embed/>
            </p:oleObj>
          </a:graphicData>
        </a:graphic>
      </p:graphicFrame>
      <p:sp>
        <p:nvSpPr>
          <p:cNvPr id="5" name="Rectangle 11"/>
          <p:cNvSpPr txBox="1">
            <a:spLocks noChangeArrowheads="1"/>
          </p:cNvSpPr>
          <p:nvPr/>
        </p:nvSpPr>
        <p:spPr bwMode="auto">
          <a:xfrm>
            <a:off x="2411760" y="476672"/>
            <a:ext cx="3079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一些</a:t>
            </a: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重要公式</a:t>
            </a:r>
            <a:endParaRPr kumimoji="1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1691680" y="4071942"/>
          <a:ext cx="3528392" cy="549879"/>
        </p:xfrm>
        <a:graphic>
          <a:graphicData uri="http://schemas.openxmlformats.org/presentationml/2006/ole">
            <p:oleObj spid="_x0000_s24581" name="公式" r:id="rId5" imgW="1523880" imgH="203040" progId="Equation.3">
              <p:embed/>
            </p:oleObj>
          </a:graphicData>
        </a:graphic>
      </p:graphicFrame>
      <p:graphicFrame>
        <p:nvGraphicFramePr>
          <p:cNvPr id="8" name="Object 33"/>
          <p:cNvGraphicFramePr>
            <a:graphicFrameLocks noChangeAspect="1"/>
          </p:cNvGraphicFramePr>
          <p:nvPr/>
        </p:nvGraphicFramePr>
        <p:xfrm>
          <a:off x="1738313" y="1628775"/>
          <a:ext cx="3146425" cy="544513"/>
        </p:xfrm>
        <a:graphic>
          <a:graphicData uri="http://schemas.openxmlformats.org/presentationml/2006/ole">
            <p:oleObj spid="_x0000_s24582" name="公式" r:id="rId6" imgW="1295280" imgH="203040" progId="Equation.3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714480" y="4787917"/>
          <a:ext cx="5734050" cy="1069975"/>
        </p:xfrm>
        <a:graphic>
          <a:graphicData uri="http://schemas.openxmlformats.org/presentationml/2006/ole">
            <p:oleObj spid="_x0000_s24583" name="Equation" r:id="rId7" imgW="2311200" imgH="43164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 descr="2015-04-02_090315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614354"/>
            <a:ext cx="8501122" cy="4386282"/>
          </a:xfrm>
          <a:prstGeom prst="rect">
            <a:avLst/>
          </a:prstGeom>
        </p:spPr>
      </p:pic>
      <p:pic>
        <p:nvPicPr>
          <p:cNvPr id="7" name="图片 6" descr="2015-04-02_092150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3754" y="1285861"/>
            <a:ext cx="5090245" cy="285752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467544" y="2401724"/>
            <a:ext cx="75067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kumimoji="0" lang="zh-CN" altLang="en-US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611560" y="2348880"/>
            <a:ext cx="8064896" cy="1203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30000"/>
              </a:lnSpc>
            </a:pPr>
            <a:r>
              <a:rPr kumimoji="0" lang="en-US" altLang="zh-CN" dirty="0" smtClean="0">
                <a:solidFill>
                  <a:srgbClr val="000000"/>
                </a:solidFill>
                <a:ea typeface="宋体" charset="-122"/>
              </a:rPr>
              <a:t>        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对于随机变量</a:t>
            </a:r>
            <a:r>
              <a:rPr kumimoji="0"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，若对任意的实数</a:t>
            </a:r>
            <a:r>
              <a:rPr kumimoji="0"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kumimoji="0"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存在函数 </a:t>
            </a:r>
            <a:r>
              <a:rPr kumimoji="0" lang="en-US" altLang="zh-CN" i="1" dirty="0" smtClean="0">
                <a:solidFill>
                  <a:srgbClr val="000000"/>
                </a:solidFill>
                <a:ea typeface="宋体" charset="-122"/>
              </a:rPr>
              <a:t>f</a:t>
            </a:r>
            <a:r>
              <a:rPr kumimoji="0" lang="en-US" altLang="zh-CN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kumimoji="0"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kumimoji="0" lang="en-US" altLang="zh-CN" dirty="0" smtClean="0">
                <a:solidFill>
                  <a:srgbClr val="000000"/>
                </a:solidFill>
                <a:ea typeface="宋体" charset="-122"/>
              </a:rPr>
              <a:t>) </a:t>
            </a:r>
            <a:r>
              <a:rPr kumimoji="0" lang="en-US" altLang="zh-CN" dirty="0" smtClean="0">
                <a:solidFill>
                  <a:srgbClr val="000000"/>
                </a:solidFill>
                <a:ea typeface="宋体" charset="-122"/>
                <a:sym typeface="Symbol"/>
              </a:rPr>
              <a:t> 0</a:t>
            </a:r>
            <a:r>
              <a:rPr kumimoji="0" lang="en-US" altLang="zh-CN" dirty="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使得</a:t>
            </a:r>
            <a:r>
              <a:rPr kumimoji="0" lang="en-US" altLang="zh-CN" i="1" dirty="0" smtClean="0">
                <a:solidFill>
                  <a:srgbClr val="000000"/>
                </a:solidFill>
                <a:ea typeface="宋体" charset="-122"/>
              </a:rPr>
              <a:t>X</a:t>
            </a:r>
            <a:r>
              <a:rPr kumimoji="0" lang="en-US" altLang="zh-CN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kumimoji="0" lang="zh-CN" altLang="en-US" dirty="0" smtClean="0">
                <a:solidFill>
                  <a:srgbClr val="000000"/>
                </a:solidFill>
                <a:ea typeface="宋体" charset="-122"/>
              </a:rPr>
              <a:t>的分布函数为</a:t>
            </a:r>
            <a:endParaRPr kumimoji="0" lang="zh-CN" altLang="en-US" i="1" dirty="0" smtClean="0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2684190" y="3717032"/>
          <a:ext cx="3255962" cy="903288"/>
        </p:xfrm>
        <a:graphic>
          <a:graphicData uri="http://schemas.openxmlformats.org/presentationml/2006/ole">
            <p:oleObj spid="_x0000_s47106" name="公式" r:id="rId3" imgW="1168200" imgH="330120" progId="Equation.3">
              <p:embed/>
            </p:oleObj>
          </a:graphicData>
        </a:graphic>
      </p:graphicFrame>
      <p:graphicFrame>
        <p:nvGraphicFramePr>
          <p:cNvPr id="11" name="Object 39"/>
          <p:cNvGraphicFramePr>
            <a:graphicFrameLocks noChangeAspect="1"/>
          </p:cNvGraphicFramePr>
          <p:nvPr/>
        </p:nvGraphicFramePr>
        <p:xfrm>
          <a:off x="5364138" y="5013176"/>
          <a:ext cx="3563838" cy="514451"/>
        </p:xfrm>
        <a:graphic>
          <a:graphicData uri="http://schemas.openxmlformats.org/presentationml/2006/ole">
            <p:oleObj spid="_x0000_s47107" name="公式" r:id="rId4" imgW="1434960" imgH="215640" progId="Equation.3">
              <p:embed/>
            </p:oleObj>
          </a:graphicData>
        </a:graphic>
      </p:graphicFrame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611560" y="5019861"/>
            <a:ext cx="5688013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则称</a:t>
            </a:r>
            <a:r>
              <a:rPr lang="en-US" altLang="zh-CN" i="1" dirty="0">
                <a:solidFill>
                  <a:srgbClr val="000000"/>
                </a:solidFill>
                <a:latin typeface="Times New Roman"/>
                <a:ea typeface="宋体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为</a:t>
            </a:r>
            <a:r>
              <a:rPr lang="zh-CN" altLang="en-US" dirty="0">
                <a:solidFill>
                  <a:schemeClr val="accent2"/>
                </a:solidFill>
                <a:latin typeface="宋体" charset="-122"/>
                <a:ea typeface="宋体" charset="-122"/>
              </a:rPr>
              <a:t>连续型随机变量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且称</a:t>
            </a:r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611560" y="5652479"/>
            <a:ext cx="5688013" cy="52322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并称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X</a:t>
            </a:r>
            <a:r>
              <a:rPr lang="zh-CN" altLang="en-US" dirty="0" smtClean="0">
                <a:solidFill>
                  <a:srgbClr val="000000"/>
                </a:solidFill>
                <a:latin typeface="Times New Roman"/>
                <a:ea typeface="宋体" charset="-122"/>
              </a:rPr>
              <a:t>的分布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为</a:t>
            </a:r>
            <a:r>
              <a:rPr lang="zh-CN" altLang="en-US" dirty="0" smtClean="0">
                <a:solidFill>
                  <a:schemeClr val="accent2"/>
                </a:solidFill>
                <a:latin typeface="宋体" charset="-122"/>
                <a:ea typeface="宋体" charset="-122"/>
              </a:rPr>
              <a:t>连续型分布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.</a:t>
            </a:r>
            <a:endParaRPr lang="zh-CN" altLang="en-US" dirty="0">
              <a:solidFill>
                <a:srgbClr val="00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2000232" y="1214422"/>
          <a:ext cx="5319378" cy="571504"/>
        </p:xfrm>
        <a:graphic>
          <a:graphicData uri="http://schemas.openxmlformats.org/presentationml/2006/ole">
            <p:oleObj spid="_x0000_s47108" name="Equation" r:id="rId5" imgW="1892160" imgH="2030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utoUpdateAnimBg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611560" y="404664"/>
          <a:ext cx="7875875" cy="2016224"/>
        </p:xfrm>
        <a:graphic>
          <a:graphicData uri="http://schemas.openxmlformats.org/presentationml/2006/ole">
            <p:oleObj spid="_x0000_s48130" name="Equation" r:id="rId3" imgW="3174840" imgH="812520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11560" y="2420888"/>
          <a:ext cx="7848872" cy="1112439"/>
        </p:xfrm>
        <a:graphic>
          <a:graphicData uri="http://schemas.openxmlformats.org/presentationml/2006/ole">
            <p:oleObj spid="_x0000_s48131" name="Equation" r:id="rId4" imgW="3225600" imgH="457200" progId="Equation.DSMT4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11560" y="3501702"/>
          <a:ext cx="849422" cy="503361"/>
        </p:xfrm>
        <a:graphic>
          <a:graphicData uri="http://schemas.openxmlformats.org/presentationml/2006/ole">
            <p:oleObj spid="_x0000_s48132" name="Equation" r:id="rId5" imgW="342720" imgH="203040" progId="Equation.DSMT4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835696" y="3573016"/>
          <a:ext cx="1478626" cy="503362"/>
        </p:xfrm>
        <a:graphic>
          <a:graphicData uri="http://schemas.openxmlformats.org/presentationml/2006/ole">
            <p:oleObj spid="_x0000_s48133" name="Equation" r:id="rId6" imgW="596880" imgH="20304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491880" y="3573016"/>
          <a:ext cx="4963739" cy="515834"/>
        </p:xfrm>
        <a:graphic>
          <a:graphicData uri="http://schemas.openxmlformats.org/presentationml/2006/ole">
            <p:oleObj spid="_x0000_s48134" name="Equation" r:id="rId7" imgW="1955520" imgH="203040" progId="Equation.DSMT4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827584" y="4149775"/>
          <a:ext cx="5904656" cy="1067864"/>
        </p:xfrm>
        <a:graphic>
          <a:graphicData uri="http://schemas.openxmlformats.org/presentationml/2006/ole">
            <p:oleObj spid="_x0000_s48135" name="Equation" r:id="rId8" imgW="2387520" imgH="431640" progId="Equation.DSMT4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755576" y="5314844"/>
          <a:ext cx="6336703" cy="642430"/>
        </p:xfrm>
        <a:graphic>
          <a:graphicData uri="http://schemas.openxmlformats.org/presentationml/2006/ole">
            <p:oleObj spid="_x0000_s48136" name="Equation" r:id="rId9" imgW="2755800" imgH="279360" progId="Equation.DSMT4">
              <p:embed/>
            </p:oleObj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683569" y="5949281"/>
          <a:ext cx="5400599" cy="468419"/>
        </p:xfrm>
        <a:graphic>
          <a:graphicData uri="http://schemas.openxmlformats.org/presentationml/2006/ole">
            <p:oleObj spid="_x0000_s48137" name="Equation" r:id="rId10" imgW="2489040" imgH="21564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390872"/>
            <a:ext cx="7772400" cy="5486400"/>
          </a:xfrm>
        </p:spPr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 descr="2015-03-21_171928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340768"/>
            <a:ext cx="8424936" cy="40324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47725" y="836712"/>
            <a:ext cx="1295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例</a:t>
            </a:r>
            <a:endParaRPr kumimoji="1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0200" y="898525"/>
          <a:ext cx="4646613" cy="492125"/>
        </p:xfrm>
        <a:graphic>
          <a:graphicData uri="http://schemas.openxmlformats.org/presentationml/2006/ole">
            <p:oleObj spid="_x0000_s43010" name="Equation" r:id="rId3" imgW="1895525" imgH="190573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1447800"/>
          <a:ext cx="4367213" cy="1508125"/>
        </p:xfrm>
        <a:graphic>
          <a:graphicData uri="http://schemas.openxmlformats.org/presentationml/2006/ole">
            <p:oleObj spid="_x0000_s43011" name="Equation" r:id="rId4" imgW="1781070" imgH="60951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52575" y="2990850"/>
          <a:ext cx="6269038" cy="533400"/>
        </p:xfrm>
        <a:graphic>
          <a:graphicData uri="http://schemas.openxmlformats.org/presentationml/2006/ole">
            <p:oleObj spid="_x0000_s43012" name="Equation" r:id="rId5" imgW="2457542" imgH="190573" progId="Equation.3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38200" y="3717925"/>
            <a:ext cx="914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47800" y="3717925"/>
            <a:ext cx="1447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2" charset="-122"/>
              </a:rPr>
              <a:t>(1)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219200" y="4038600"/>
          <a:ext cx="6630988" cy="1165225"/>
        </p:xfrm>
        <a:graphic>
          <a:graphicData uri="http://schemas.openxmlformats.org/presentationml/2006/ole">
            <p:oleObj spid="_x0000_s43013" name="Equation" r:id="rId6" imgW="2705077" imgH="447550" progId="Equation.3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7848600" y="4495800"/>
          <a:ext cx="742950" cy="423863"/>
        </p:xfrm>
        <a:graphic>
          <a:graphicData uri="http://schemas.openxmlformats.org/presentationml/2006/ole">
            <p:oleObj spid="_x0000_s43014" name="Equation" r:id="rId7" imgW="257254" imgH="142795" progId="Equation.3">
              <p:embed/>
            </p:oleObj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914400" y="5257800"/>
          <a:ext cx="1592263" cy="530225"/>
        </p:xfrm>
        <a:graphic>
          <a:graphicData uri="http://schemas.openxmlformats.org/presentationml/2006/ole">
            <p:oleObj spid="_x0000_s43015" name="Equation" r:id="rId8" imgW="562017" imgH="180855" progId="Equation.3">
              <p:embed/>
            </p:oleObj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2133600" y="3810000"/>
          <a:ext cx="2447925" cy="493713"/>
        </p:xfrm>
        <a:graphic>
          <a:graphicData uri="http://schemas.openxmlformats.org/presentationml/2006/ole">
            <p:oleObj spid="_x0000_s43016" name="Equation" r:id="rId9" imgW="990683" imgH="190573" progId="Equation.3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97022" y="548680"/>
            <a:ext cx="741939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32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随机变量的分类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3825" y="2171799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离散型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425825" y="1281211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  <a:ea typeface="黑体" pitchFamily="2" charset="-122"/>
              </a:rPr>
              <a:t>随机变量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654425" y="3033811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连续型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416425" y="2195611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非离散型</a:t>
            </a:r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264025" y="2652811"/>
            <a:ext cx="1905000" cy="381000"/>
            <a:chOff x="2208" y="1344"/>
            <a:chExt cx="1200" cy="240"/>
          </a:xfrm>
        </p:grpSpPr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l"/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l"/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l"/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l"/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5559425" y="3033811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其它</a:t>
            </a: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3273425" y="1814611"/>
            <a:ext cx="1905000" cy="381000"/>
            <a:chOff x="2208" y="1344"/>
            <a:chExt cx="1200" cy="240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11560" y="3677964"/>
            <a:ext cx="8077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ea typeface="黑体" pitchFamily="2" charset="-122"/>
              </a:rPr>
              <a:t>(1)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离散型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随机变量所取的可能值是有限多个或</a:t>
            </a:r>
          </a:p>
          <a:p>
            <a:pPr marL="457200" indent="-457200" algn="l">
              <a:lnSpc>
                <a:spcPct val="95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可列无限多个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叫做离散型随机变量</a:t>
            </a:r>
            <a:r>
              <a:rPr lang="en-US" altLang="zh-CN" dirty="0" smtClean="0">
                <a:solidFill>
                  <a:srgbClr val="000000"/>
                </a:solidFill>
                <a:ea typeface="黑体" pitchFamily="2" charset="-122"/>
              </a:rPr>
              <a:t>.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11560" y="5004841"/>
            <a:ext cx="7742238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FF0000"/>
                </a:solidFill>
                <a:ea typeface="黑体" pitchFamily="2" charset="-122"/>
              </a:rPr>
              <a:t>(2)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连续型</a:t>
            </a: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随机变量所取的可能值可以连续地充</a:t>
            </a:r>
          </a:p>
          <a:p>
            <a:pPr marL="457200" indent="-457200" algn="just"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满某个区间</a:t>
            </a:r>
            <a:r>
              <a:rPr lang="en-US" altLang="zh-CN" dirty="0">
                <a:solidFill>
                  <a:srgbClr val="000000"/>
                </a:solidFill>
                <a:ea typeface="黑体" pitchFamily="2" charset="-122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叫做连续型随机变量</a:t>
            </a:r>
            <a:r>
              <a:rPr lang="en-US" altLang="zh-CN" dirty="0">
                <a:solidFill>
                  <a:srgbClr val="000000"/>
                </a:solidFill>
                <a:ea typeface="黑体" pitchFamily="2" charset="-122"/>
              </a:rPr>
              <a:t>.</a:t>
            </a:r>
          </a:p>
        </p:txBody>
      </p:sp>
      <p:sp>
        <p:nvSpPr>
          <p:cNvPr id="21" name="矩形 20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/>
      <p:bldP spid="13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796925" y="685800"/>
            <a:ext cx="55626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dirty="0">
                <a:solidFill>
                  <a:schemeClr val="tx2"/>
                </a:solidFill>
                <a:ea typeface="黑体" pitchFamily="2" charset="-122"/>
              </a:rPr>
              <a:t>由分布函数的右连续性，得</a:t>
            </a:r>
          </a:p>
        </p:txBody>
      </p:sp>
      <p:graphicFrame>
        <p:nvGraphicFramePr>
          <p:cNvPr id="4" name="Object 1027"/>
          <p:cNvGraphicFramePr>
            <a:graphicFrameLocks noChangeAspect="1"/>
          </p:cNvGraphicFramePr>
          <p:nvPr/>
        </p:nvGraphicFramePr>
        <p:xfrm>
          <a:off x="1447800" y="1295400"/>
          <a:ext cx="5111750" cy="1111250"/>
        </p:xfrm>
        <a:graphic>
          <a:graphicData uri="http://schemas.openxmlformats.org/presentationml/2006/ole">
            <p:oleObj spid="_x0000_s44034" name="Equation" r:id="rId3" imgW="2086103" imgH="447550" progId="Equation.3">
              <p:embed/>
            </p:oleObj>
          </a:graphicData>
        </a:graphic>
      </p:graphicFrame>
      <p:graphicFrame>
        <p:nvGraphicFramePr>
          <p:cNvPr id="5" name="Object 1028"/>
          <p:cNvGraphicFramePr>
            <a:graphicFrameLocks noChangeAspect="1"/>
          </p:cNvGraphicFramePr>
          <p:nvPr/>
        </p:nvGraphicFramePr>
        <p:xfrm>
          <a:off x="835025" y="2574925"/>
          <a:ext cx="2076450" cy="463550"/>
        </p:xfrm>
        <a:graphic>
          <a:graphicData uri="http://schemas.openxmlformats.org/presentationml/2006/ole">
            <p:oleObj spid="_x0000_s44035" name="Equation" r:id="rId4" imgW="838166" imgH="180855" progId="Equation.3">
              <p:embed/>
            </p:oleObj>
          </a:graphicData>
        </a:graphic>
      </p:graphicFrame>
      <p:graphicFrame>
        <p:nvGraphicFramePr>
          <p:cNvPr id="6" name="Object 1029"/>
          <p:cNvGraphicFramePr>
            <a:graphicFrameLocks noChangeAspect="1"/>
          </p:cNvGraphicFramePr>
          <p:nvPr/>
        </p:nvGraphicFramePr>
        <p:xfrm>
          <a:off x="838200" y="3276600"/>
          <a:ext cx="2760663" cy="530225"/>
        </p:xfrm>
        <a:graphic>
          <a:graphicData uri="http://schemas.openxmlformats.org/presentationml/2006/ole">
            <p:oleObj spid="_x0000_s44036" name="Equation" r:id="rId5" imgW="980965" imgH="180855" progId="Equation.3">
              <p:embed/>
            </p:oleObj>
          </a:graphicData>
        </a:graphic>
      </p:graphicFrame>
      <p:sp>
        <p:nvSpPr>
          <p:cNvPr id="7" name="Text Box 1030"/>
          <p:cNvSpPr txBox="1">
            <a:spLocks noChangeArrowheads="1"/>
          </p:cNvSpPr>
          <p:nvPr/>
        </p:nvSpPr>
        <p:spPr bwMode="auto">
          <a:xfrm>
            <a:off x="822325" y="3962400"/>
            <a:ext cx="14478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ea typeface="黑体" pitchFamily="2" charset="-122"/>
              </a:rPr>
              <a:t>(2)</a:t>
            </a:r>
          </a:p>
        </p:txBody>
      </p:sp>
      <p:graphicFrame>
        <p:nvGraphicFramePr>
          <p:cNvPr id="8" name="Object 1031"/>
          <p:cNvGraphicFramePr>
            <a:graphicFrameLocks noChangeAspect="1"/>
          </p:cNvGraphicFramePr>
          <p:nvPr/>
        </p:nvGraphicFramePr>
        <p:xfrm>
          <a:off x="1349375" y="4008438"/>
          <a:ext cx="2293931" cy="495153"/>
        </p:xfrm>
        <a:graphic>
          <a:graphicData uri="http://schemas.openxmlformats.org/presentationml/2006/ole">
            <p:oleObj spid="_x0000_s44037" name="公式" r:id="rId6" imgW="1015920" imgH="203040" progId="Equation.3">
              <p:embed/>
            </p:oleObj>
          </a:graphicData>
        </a:graphic>
      </p:graphicFrame>
      <p:graphicFrame>
        <p:nvGraphicFramePr>
          <p:cNvPr id="9" name="Object 1032"/>
          <p:cNvGraphicFramePr>
            <a:graphicFrameLocks noChangeAspect="1"/>
          </p:cNvGraphicFramePr>
          <p:nvPr/>
        </p:nvGraphicFramePr>
        <p:xfrm>
          <a:off x="3711575" y="4008439"/>
          <a:ext cx="1931995" cy="508118"/>
        </p:xfrm>
        <a:graphic>
          <a:graphicData uri="http://schemas.openxmlformats.org/presentationml/2006/ole">
            <p:oleObj spid="_x0000_s44038" name="公式" r:id="rId7" imgW="825480" imgH="203040" progId="Equation.3">
              <p:embed/>
            </p:oleObj>
          </a:graphicData>
        </a:graphic>
      </p:graphicFrame>
      <p:graphicFrame>
        <p:nvGraphicFramePr>
          <p:cNvPr id="10" name="Object 1033"/>
          <p:cNvGraphicFramePr>
            <a:graphicFrameLocks noChangeAspect="1"/>
          </p:cNvGraphicFramePr>
          <p:nvPr/>
        </p:nvGraphicFramePr>
        <p:xfrm>
          <a:off x="3511550" y="4267200"/>
          <a:ext cx="3265488" cy="900113"/>
        </p:xfrm>
        <a:graphic>
          <a:graphicData uri="http://schemas.openxmlformats.org/presentationml/2006/ole">
            <p:oleObj spid="_x0000_s44039" name="Equation" r:id="rId8" imgW="1276280" imgH="333368" progId="Equation.3">
              <p:embed/>
            </p:oleObj>
          </a:graphicData>
        </a:graphic>
      </p:graphicFrame>
      <p:graphicFrame>
        <p:nvGraphicFramePr>
          <p:cNvPr id="11" name="Object 1034"/>
          <p:cNvGraphicFramePr>
            <a:graphicFrameLocks noChangeAspect="1"/>
          </p:cNvGraphicFramePr>
          <p:nvPr/>
        </p:nvGraphicFramePr>
        <p:xfrm>
          <a:off x="3511550" y="5181600"/>
          <a:ext cx="3103563" cy="833438"/>
        </p:xfrm>
        <a:graphic>
          <a:graphicData uri="http://schemas.openxmlformats.org/presentationml/2006/ole">
            <p:oleObj spid="_x0000_s44040" name="Equation" r:id="rId9" imgW="1209605" imgH="304755" progId="Equation.3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4783" y="3167390"/>
            <a:ext cx="274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7526" y="683985"/>
            <a:ext cx="574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离散型随机变量及其分布律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3200" dirty="0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683568" y="1556792"/>
          <a:ext cx="7693025" cy="4414837"/>
        </p:xfrm>
        <a:graphic>
          <a:graphicData uri="http://schemas.openxmlformats.org/presentationml/2006/ole">
            <p:oleObj spid="_x0000_s1031" name="Equation" r:id="rId3" imgW="3276360" imgH="187956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03648" y="3710186"/>
          <a:ext cx="4064000" cy="990600"/>
        </p:xfrm>
        <a:graphic>
          <a:graphicData uri="http://schemas.openxmlformats.org/presentationml/2006/ole">
            <p:oleObj spid="_x0000_s2050" name="Equation" r:id="rId3" imgW="4057751" imgH="981209" progId="Equation.3">
              <p:embed/>
            </p:oleObj>
          </a:graphicData>
        </a:graphic>
      </p:graphicFrame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1335385" y="2852936"/>
            <a:ext cx="1981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/>
            <a:r>
              <a:rPr kumimoji="0" lang="zh-CN" altLang="en-US" dirty="0">
                <a:solidFill>
                  <a:schemeClr val="tx2"/>
                </a:solidFill>
                <a:latin typeface="+mn-ea"/>
                <a:ea typeface="+mn-ea"/>
              </a:rPr>
              <a:t>或记为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819150" y="620688"/>
            <a:ext cx="35814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ea typeface="黑体" pitchFamily="2" charset="-122"/>
              </a:rPr>
              <a:t>分布律</a:t>
            </a:r>
            <a:r>
              <a:rPr lang="zh-CN" altLang="en-US" dirty="0" smtClean="0">
                <a:solidFill>
                  <a:schemeClr val="tx2"/>
                </a:solidFill>
                <a:ea typeface="黑体" pitchFamily="2" charset="-122"/>
              </a:rPr>
              <a:t>可也记</a:t>
            </a:r>
            <a:r>
              <a:rPr lang="zh-CN" altLang="en-US" dirty="0">
                <a:solidFill>
                  <a:schemeClr val="tx2"/>
                </a:solidFill>
                <a:ea typeface="黑体" pitchFamily="2" charset="-122"/>
              </a:rPr>
              <a:t>为：</a:t>
            </a: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600200" y="1173138"/>
            <a:ext cx="4648200" cy="1295400"/>
            <a:chOff x="1344" y="2592"/>
            <a:chExt cx="2928" cy="816"/>
          </a:xfrm>
        </p:grpSpPr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1344" y="2592"/>
              <a:ext cx="2928" cy="816"/>
              <a:chOff x="1104" y="1680"/>
              <a:chExt cx="2928" cy="816"/>
            </a:xfrm>
          </p:grpSpPr>
          <p:sp>
            <p:nvSpPr>
              <p:cNvPr id="15" name="Line 43"/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44"/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1" name="Object 45"/>
            <p:cNvGraphicFramePr>
              <a:graphicFrameLocks noChangeAspect="1"/>
            </p:cNvGraphicFramePr>
            <p:nvPr/>
          </p:nvGraphicFramePr>
          <p:xfrm>
            <a:off x="1536" y="2736"/>
            <a:ext cx="224" cy="184"/>
          </p:xfrm>
          <a:graphic>
            <a:graphicData uri="http://schemas.openxmlformats.org/presentationml/2006/ole">
              <p:oleObj spid="_x0000_s2053" name="Equation" r:id="rId4" imgW="342825" imgH="285860" progId="Equation.3">
                <p:embed/>
              </p:oleObj>
            </a:graphicData>
          </a:graphic>
        </p:graphicFrame>
        <p:graphicFrame>
          <p:nvGraphicFramePr>
            <p:cNvPr id="12" name="Object 46"/>
            <p:cNvGraphicFramePr>
              <a:graphicFrameLocks noChangeAspect="1"/>
            </p:cNvGraphicFramePr>
            <p:nvPr/>
          </p:nvGraphicFramePr>
          <p:xfrm>
            <a:off x="1536" y="3072"/>
            <a:ext cx="240" cy="272"/>
          </p:xfrm>
          <a:graphic>
            <a:graphicData uri="http://schemas.openxmlformats.org/presentationml/2006/ole">
              <p:oleObj spid="_x0000_s2054" name="Equation" r:id="rId5" imgW="380835" imgH="431613" progId="Equation.3">
                <p:embed/>
              </p:oleObj>
            </a:graphicData>
          </a:graphic>
        </p:graphicFrame>
        <p:graphicFrame>
          <p:nvGraphicFramePr>
            <p:cNvPr id="13" name="Object 47"/>
            <p:cNvGraphicFramePr>
              <a:graphicFrameLocks noChangeAspect="1"/>
            </p:cNvGraphicFramePr>
            <p:nvPr/>
          </p:nvGraphicFramePr>
          <p:xfrm>
            <a:off x="2160" y="2688"/>
            <a:ext cx="1704" cy="272"/>
          </p:xfrm>
          <a:graphic>
            <a:graphicData uri="http://schemas.openxmlformats.org/presentationml/2006/ole">
              <p:oleObj spid="_x0000_s2055" name="Equation" r:id="rId6" imgW="2695630" imgH="419207" progId="Equation.3">
                <p:embed/>
              </p:oleObj>
            </a:graphicData>
          </a:graphic>
        </p:graphicFrame>
        <p:graphicFrame>
          <p:nvGraphicFramePr>
            <p:cNvPr id="14" name="Object 48"/>
            <p:cNvGraphicFramePr>
              <a:graphicFrameLocks noChangeAspect="1"/>
            </p:cNvGraphicFramePr>
            <p:nvPr/>
          </p:nvGraphicFramePr>
          <p:xfrm>
            <a:off x="2160" y="3072"/>
            <a:ext cx="1720" cy="272"/>
          </p:xfrm>
          <a:graphic>
            <a:graphicData uri="http://schemas.openxmlformats.org/presentationml/2006/ole">
              <p:oleObj spid="_x0000_s2056" name="Equation" r:id="rId7" imgW="2724243" imgH="419207" progId="Equation.3">
                <p:embed/>
              </p:oleObj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我们也可以用图示的方法表示概率分布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endParaRPr lang="zh-CN" altLang="en-US" sz="2800" b="1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2771800" y="4653136"/>
            <a:ext cx="3960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直接箭头连接符 5"/>
          <p:cNvCxnSpPr/>
          <p:nvPr/>
        </p:nvCxnSpPr>
        <p:spPr bwMode="auto">
          <a:xfrm flipV="1">
            <a:off x="2843808" y="1556792"/>
            <a:ext cx="0" cy="3096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3491880" y="3140968"/>
            <a:ext cx="0" cy="15121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4067944" y="2708920"/>
            <a:ext cx="0" cy="19442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4427984" y="2852936"/>
            <a:ext cx="0" cy="1800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flipV="1">
            <a:off x="4572000" y="1916832"/>
            <a:ext cx="0" cy="27363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5148064" y="2636912"/>
            <a:ext cx="0" cy="20162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V="1">
            <a:off x="5508104" y="3212976"/>
            <a:ext cx="0" cy="14401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flipV="1">
            <a:off x="6012160" y="4005064"/>
            <a:ext cx="0" cy="64807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804248" y="443711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endParaRPr lang="zh-CN" alt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347864" y="45895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45895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endParaRPr lang="zh-CN" alt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68144" y="458951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endParaRPr lang="zh-CN" alt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11760" y="458112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O</a:t>
            </a:r>
            <a:endParaRPr lang="zh-CN" alt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65882" y="1412776"/>
            <a:ext cx="15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=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971600" y="5301208"/>
          <a:ext cx="6048672" cy="1110981"/>
        </p:xfrm>
        <a:graphic>
          <a:graphicData uri="http://schemas.openxmlformats.org/presentationml/2006/ole">
            <p:oleObj spid="_x0000_s28674" name="Equation" r:id="rId3" imgW="2489040" imgH="457200" progId="Equation.DSMT4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 descr="2015-03-19_22532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620688"/>
            <a:ext cx="6048672" cy="45525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连续型随机变量及其密度函数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b="1" dirty="0" smtClean="0"/>
          </a:p>
          <a:p>
            <a:pPr>
              <a:buNone/>
            </a:pPr>
            <a:endParaRPr lang="zh-CN" altLang="en-US" sz="2800" b="1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99592" y="1341438"/>
          <a:ext cx="7546975" cy="4679950"/>
        </p:xfrm>
        <a:graphic>
          <a:graphicData uri="http://schemas.openxmlformats.org/presentationml/2006/ole">
            <p:oleObj spid="_x0000_s4098" name="Equation" r:id="rId4" imgW="3009600" imgH="1866600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b="1" dirty="0" smtClean="0"/>
              <a:t>我们也可以用图示的方法表示密度函数</a:t>
            </a:r>
            <a:r>
              <a:rPr lang="en-US" altLang="zh-CN" sz="2800" b="1" dirty="0" smtClean="0"/>
              <a:t>:</a:t>
            </a:r>
          </a:p>
          <a:p>
            <a:pPr>
              <a:buNone/>
            </a:pPr>
            <a:endParaRPr lang="zh-CN" altLang="en-US" sz="2800" dirty="0"/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2843808" y="1556792"/>
            <a:ext cx="0" cy="30963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6804248" y="443711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endParaRPr lang="zh-CN" alt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458112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O</a:t>
            </a:r>
            <a:endParaRPr lang="zh-CN" alt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97930" y="1412776"/>
            <a:ext cx="154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403648" y="4653136"/>
            <a:ext cx="532859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任意多边形 14"/>
          <p:cNvSpPr/>
          <p:nvPr/>
        </p:nvSpPr>
        <p:spPr bwMode="auto">
          <a:xfrm>
            <a:off x="1812471" y="2484664"/>
            <a:ext cx="4759780" cy="2013857"/>
          </a:xfrm>
          <a:custGeom>
            <a:avLst/>
            <a:gdLst>
              <a:gd name="connsiteX0" fmla="*/ 0 w 4759780"/>
              <a:gd name="connsiteY0" fmla="*/ 1809750 h 2013857"/>
              <a:gd name="connsiteX1" fmla="*/ 440872 w 4759780"/>
              <a:gd name="connsiteY1" fmla="*/ 1793422 h 2013857"/>
              <a:gd name="connsiteX2" fmla="*/ 1453243 w 4759780"/>
              <a:gd name="connsiteY2" fmla="*/ 1385207 h 2013857"/>
              <a:gd name="connsiteX3" fmla="*/ 2253343 w 4759780"/>
              <a:gd name="connsiteY3" fmla="*/ 274865 h 2013857"/>
              <a:gd name="connsiteX4" fmla="*/ 2906486 w 4759780"/>
              <a:gd name="connsiteY4" fmla="*/ 127907 h 2013857"/>
              <a:gd name="connsiteX5" fmla="*/ 3363686 w 4759780"/>
              <a:gd name="connsiteY5" fmla="*/ 1042307 h 2013857"/>
              <a:gd name="connsiteX6" fmla="*/ 3739243 w 4759780"/>
              <a:gd name="connsiteY6" fmla="*/ 1646465 h 2013857"/>
              <a:gd name="connsiteX7" fmla="*/ 4604658 w 4759780"/>
              <a:gd name="connsiteY7" fmla="*/ 1956707 h 2013857"/>
              <a:gd name="connsiteX8" fmla="*/ 4669972 w 4759780"/>
              <a:gd name="connsiteY8" fmla="*/ 1989365 h 201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9780" h="2013857">
                <a:moveTo>
                  <a:pt x="0" y="1809750"/>
                </a:moveTo>
                <a:cubicBezTo>
                  <a:pt x="99332" y="1836964"/>
                  <a:pt x="198665" y="1864179"/>
                  <a:pt x="440872" y="1793422"/>
                </a:cubicBezTo>
                <a:cubicBezTo>
                  <a:pt x="683079" y="1722665"/>
                  <a:pt x="1151165" y="1638300"/>
                  <a:pt x="1453243" y="1385207"/>
                </a:cubicBezTo>
                <a:cubicBezTo>
                  <a:pt x="1755322" y="1132114"/>
                  <a:pt x="2011136" y="484415"/>
                  <a:pt x="2253343" y="274865"/>
                </a:cubicBezTo>
                <a:cubicBezTo>
                  <a:pt x="2495550" y="65315"/>
                  <a:pt x="2721429" y="0"/>
                  <a:pt x="2906486" y="127907"/>
                </a:cubicBezTo>
                <a:cubicBezTo>
                  <a:pt x="3091543" y="255814"/>
                  <a:pt x="3224893" y="789214"/>
                  <a:pt x="3363686" y="1042307"/>
                </a:cubicBezTo>
                <a:cubicBezTo>
                  <a:pt x="3502479" y="1295400"/>
                  <a:pt x="3532414" y="1494065"/>
                  <a:pt x="3739243" y="1646465"/>
                </a:cubicBezTo>
                <a:cubicBezTo>
                  <a:pt x="3946072" y="1798865"/>
                  <a:pt x="4449537" y="1899557"/>
                  <a:pt x="4604658" y="1956707"/>
                </a:cubicBezTo>
                <a:cubicBezTo>
                  <a:pt x="4759780" y="2013857"/>
                  <a:pt x="4669972" y="1989365"/>
                  <a:pt x="4669972" y="1989365"/>
                </a:cubicBezTo>
              </a:path>
            </a:pathLst>
          </a:cu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新魏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 flipV="1">
            <a:off x="3419872" y="3717032"/>
            <a:ext cx="0" cy="9361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3995936" y="2852936"/>
            <a:ext cx="0" cy="18002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V="1">
            <a:off x="3419872" y="3212976"/>
            <a:ext cx="576064" cy="792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3419872" y="3501008"/>
            <a:ext cx="576064" cy="7200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3419872" y="3789040"/>
            <a:ext cx="576064" cy="6480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3491880" y="4077072"/>
            <a:ext cx="504056" cy="5760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3779912" y="4365104"/>
            <a:ext cx="216024" cy="2880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3848" y="45619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851920" y="45619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endParaRPr lang="zh-CN" altLang="en-US" i="1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644008" y="1628800"/>
          <a:ext cx="4101884" cy="792088"/>
        </p:xfrm>
        <a:graphic>
          <a:graphicData uri="http://schemas.openxmlformats.org/presentationml/2006/ole">
            <p:oleObj spid="_x0000_s29698" name="Equation" r:id="rId3" imgW="1841400" imgH="355320" progId="Equation.DSMT4">
              <p:embed/>
            </p:oleObj>
          </a:graphicData>
        </a:graphic>
      </p:graphicFrame>
      <p:cxnSp>
        <p:nvCxnSpPr>
          <p:cNvPr id="43" name="直接箭头连接符 42"/>
          <p:cNvCxnSpPr/>
          <p:nvPr/>
        </p:nvCxnSpPr>
        <p:spPr bwMode="auto">
          <a:xfrm flipH="1">
            <a:off x="3851920" y="2204864"/>
            <a:ext cx="2232248" cy="151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755576" y="5229200"/>
          <a:ext cx="7735992" cy="1080120"/>
        </p:xfrm>
        <a:graphic>
          <a:graphicData uri="http://schemas.openxmlformats.org/presentationml/2006/ole">
            <p:oleObj spid="_x0000_s29699" name="Equation" r:id="rId4" imgW="3365280" imgH="46980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95536" y="2162746"/>
          <a:ext cx="2159000" cy="1338262"/>
        </p:xfrm>
        <a:graphic>
          <a:graphicData uri="http://schemas.openxmlformats.org/presentationml/2006/ole">
            <p:oleObj spid="_x0000_s29700" name="Equation" r:id="rId5" imgW="1104840" imgH="685800" progId="Equation.DSMT4">
              <p:embed/>
            </p:oleObj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None/>
            </a:pPr>
            <a:endParaRPr lang="en-US" altLang="zh-CN" sz="2800" b="1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endParaRPr lang="zh-CN" altLang="en-US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 descr="2015-03-20_181309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052736"/>
            <a:ext cx="8464246" cy="35283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20798" y="-27384"/>
            <a:ext cx="3895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2-1</a:t>
            </a:r>
            <a:r>
              <a:rPr lang="zh-CN" altLang="en-US" dirty="0" smtClean="0">
                <a:solidFill>
                  <a:srgbClr val="FF0000"/>
                </a:solidFill>
              </a:rPr>
              <a:t>随机变量与分布函数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三章">
  <a:themeElements>
    <a:clrScheme name="第三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三章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新魏" pitchFamily="2" charset="-122"/>
          </a:defRPr>
        </a:defPPr>
      </a:lstStyle>
    </a:lnDef>
  </a:objectDefaults>
  <a:extraClrSchemeLst>
    <a:extraClrScheme>
      <a:clrScheme name="第三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三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三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D:\数学文献检索&amp;论文写作\第三章.ppt</Template>
  <TotalTime>3919</TotalTime>
  <Words>719</Words>
  <Application>Microsoft Office PowerPoint</Application>
  <PresentationFormat>全屏显示(4:3)</PresentationFormat>
  <Paragraphs>86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第三章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恒基用户</dc:creator>
  <cp:lastModifiedBy>think</cp:lastModifiedBy>
  <cp:revision>353</cp:revision>
  <dcterms:created xsi:type="dcterms:W3CDTF">2002-02-05T15:49:25Z</dcterms:created>
  <dcterms:modified xsi:type="dcterms:W3CDTF">2015-04-02T14:33:22Z</dcterms:modified>
</cp:coreProperties>
</file>