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8" r:id="rId3"/>
    <p:sldId id="257" r:id="rId4"/>
    <p:sldId id="280" r:id="rId5"/>
    <p:sldId id="258" r:id="rId6"/>
    <p:sldId id="260" r:id="rId7"/>
    <p:sldId id="261" r:id="rId8"/>
    <p:sldId id="262" r:id="rId9"/>
    <p:sldId id="264" r:id="rId10"/>
    <p:sldId id="279" r:id="rId11"/>
    <p:sldId id="281" r:id="rId12"/>
    <p:sldId id="282" r:id="rId13"/>
    <p:sldId id="265" r:id="rId14"/>
    <p:sldId id="266" r:id="rId15"/>
    <p:sldId id="283" r:id="rId16"/>
    <p:sldId id="267" r:id="rId17"/>
    <p:sldId id="284" r:id="rId18"/>
    <p:sldId id="268" r:id="rId19"/>
    <p:sldId id="271" r:id="rId20"/>
    <p:sldId id="269" r:id="rId21"/>
    <p:sldId id="272" r:id="rId22"/>
    <p:sldId id="273" r:id="rId23"/>
    <p:sldId id="275" r:id="rId24"/>
    <p:sldId id="277" r:id="rId25"/>
    <p:sldId id="285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FF"/>
    <a:srgbClr val="FFFF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4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12" Type="http://schemas.openxmlformats.org/officeDocument/2006/relationships/image" Target="../media/image82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11" Type="http://schemas.openxmlformats.org/officeDocument/2006/relationships/image" Target="../media/image81.emf"/><Relationship Id="rId5" Type="http://schemas.openxmlformats.org/officeDocument/2006/relationships/image" Target="../media/image75.emf"/><Relationship Id="rId10" Type="http://schemas.openxmlformats.org/officeDocument/2006/relationships/image" Target="../media/image80.png"/><Relationship Id="rId4" Type="http://schemas.openxmlformats.org/officeDocument/2006/relationships/image" Target="../media/image74.emf"/><Relationship Id="rId9" Type="http://schemas.openxmlformats.org/officeDocument/2006/relationships/image" Target="../media/image7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emf"/><Relationship Id="rId6" Type="http://schemas.openxmlformats.org/officeDocument/2006/relationships/image" Target="../media/image88.w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e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e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e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14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404B4E-471C-4EAB-B976-A192DD661E7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404B4E-471C-4EAB-B976-A192DD661E7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hasCustomPrompt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6.jpeg"/><Relationship Id="rId4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6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11" Type="http://schemas.openxmlformats.org/officeDocument/2006/relationships/slide" Target="slide28.xml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75.emf"/><Relationship Id="rId18" Type="http://schemas.openxmlformats.org/officeDocument/2006/relationships/oleObject" Target="../embeddings/oleObject68.bin"/><Relationship Id="rId26" Type="http://schemas.openxmlformats.org/officeDocument/2006/relationships/oleObject" Target="../embeddings/oleObject72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79.emf"/><Relationship Id="rId7" Type="http://schemas.openxmlformats.org/officeDocument/2006/relationships/image" Target="../media/image72.e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77.emf"/><Relationship Id="rId25" Type="http://schemas.openxmlformats.org/officeDocument/2006/relationships/image" Target="../media/image8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4.emf"/><Relationship Id="rId24" Type="http://schemas.openxmlformats.org/officeDocument/2006/relationships/oleObject" Target="../embeddings/oleObject71.bin"/><Relationship Id="rId5" Type="http://schemas.openxmlformats.org/officeDocument/2006/relationships/image" Target="../media/image71.emf"/><Relationship Id="rId15" Type="http://schemas.openxmlformats.org/officeDocument/2006/relationships/image" Target="../media/image76.emf"/><Relationship Id="rId23" Type="http://schemas.openxmlformats.org/officeDocument/2006/relationships/image" Target="../media/image80.png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78.e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3.e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Relationship Id="rId27" Type="http://schemas.openxmlformats.org/officeDocument/2006/relationships/image" Target="../media/image8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93.w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9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7" Type="http://schemas.openxmlformats.org/officeDocument/2006/relationships/image" Target="../media/image10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0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9.wmf"/><Relationship Id="rId11" Type="http://schemas.openxmlformats.org/officeDocument/2006/relationships/slide" Target="slide19.xml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9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>
          <a:xfrm>
            <a:off x="685800" y="606896"/>
            <a:ext cx="7772400" cy="5486400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离散型随机变量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dirty="0" smtClean="0"/>
              <a:t>(1)</a:t>
            </a:r>
            <a:r>
              <a:rPr lang="en-US" altLang="zh-CN" sz="2800" b="1" dirty="0" smtClean="0">
                <a:ea typeface="黑体" pitchFamily="49" charset="-122"/>
              </a:rPr>
              <a:t> </a:t>
            </a:r>
            <a:endParaRPr lang="zh-CN" altLang="en-US" sz="2800" b="1" dirty="0" smtClean="0">
              <a:ea typeface="黑体" pitchFamily="49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827088" y="1340768"/>
            <a:ext cx="7772400" cy="11695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　　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两点分布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(0-1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分布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设随机变量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只可能取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0</a:t>
            </a:r>
          </a:p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两个值 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它的分布律为</a:t>
            </a: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914400" y="5574183"/>
            <a:ext cx="7696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则称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服从 </a:t>
            </a:r>
            <a:r>
              <a:rPr lang="en-US" altLang="zh-CN" dirty="0" smtClean="0">
                <a:solidFill>
                  <a:srgbClr val="0000FF"/>
                </a:solidFill>
                <a:ea typeface="黑体" pitchFamily="2" charset="-122"/>
              </a:rPr>
              <a:t>0-1 </a:t>
            </a: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分布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或</a:t>
            </a: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两点分布</a:t>
            </a:r>
            <a:r>
              <a:rPr lang="en-US" altLang="zh-CN" dirty="0" smtClean="0">
                <a:solidFill>
                  <a:srgbClr val="000000"/>
                </a:solidFill>
                <a:ea typeface="黑体" pitchFamily="2" charset="-122"/>
              </a:rPr>
              <a:t>. </a:t>
            </a:r>
            <a:endParaRPr lang="en-US" altLang="zh-CN" dirty="0" smtClean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5" name="Group 23"/>
          <p:cNvGrpSpPr/>
          <p:nvPr/>
        </p:nvGrpSpPr>
        <p:grpSpPr bwMode="auto">
          <a:xfrm>
            <a:off x="2722984" y="3865984"/>
            <a:ext cx="3505200" cy="1219200"/>
            <a:chOff x="1536" y="2064"/>
            <a:chExt cx="2208" cy="768"/>
          </a:xfrm>
        </p:grpSpPr>
        <p:grpSp>
          <p:nvGrpSpPr>
            <p:cNvPr id="6" name="Group 24"/>
            <p:cNvGrpSpPr/>
            <p:nvPr/>
          </p:nvGrpSpPr>
          <p:grpSpPr bwMode="auto">
            <a:xfrm>
              <a:off x="1536" y="2064"/>
              <a:ext cx="2208" cy="768"/>
              <a:chOff x="1104" y="1680"/>
              <a:chExt cx="2928" cy="816"/>
            </a:xfrm>
          </p:grpSpPr>
          <p:sp>
            <p:nvSpPr>
              <p:cNvPr id="13" name="Line 25"/>
              <p:cNvSpPr>
                <a:spLocks noChangeShapeType="1"/>
              </p:cNvSpPr>
              <p:nvPr/>
            </p:nvSpPr>
            <p:spPr bwMode="auto">
              <a:xfrm>
                <a:off x="1104" y="2064"/>
                <a:ext cx="2928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</a:ln>
              <a:effectLst/>
            </p:spPr>
            <p:txBody>
              <a:bodyPr wrap="none"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14" name="Line 26"/>
              <p:cNvSpPr>
                <a:spLocks noChangeShapeType="1"/>
              </p:cNvSpPr>
              <p:nvPr/>
            </p:nvSpPr>
            <p:spPr bwMode="auto">
              <a:xfrm>
                <a:off x="1680" y="1680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</a:ln>
              <a:effectLst/>
            </p:spPr>
            <p:txBody>
              <a:bodyPr wrap="none"/>
              <a:lstStyle/>
              <a:p>
                <a:pPr algn="l"/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graphicFrame>
          <p:nvGraphicFramePr>
            <p:cNvPr id="7" name="Object 27"/>
            <p:cNvGraphicFramePr>
              <a:graphicFrameLocks noChangeAspect="1"/>
            </p:cNvGraphicFramePr>
            <p:nvPr/>
          </p:nvGraphicFramePr>
          <p:xfrm>
            <a:off x="1628" y="2204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4" imgW="8534400" imgH="7010400" progId="">
                    <p:embed/>
                  </p:oleObj>
                </mc:Choice>
                <mc:Fallback>
                  <p:oleObj name="Equation" r:id="rId4" imgW="8534400" imgH="7010400" progId="">
                    <p:embed/>
                    <p:pic>
                      <p:nvPicPr>
                        <p:cNvPr id="0" name="Object 27" descr="image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2204"/>
                          <a:ext cx="2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8"/>
            <p:cNvGraphicFramePr>
              <a:graphicFrameLocks noChangeAspect="1"/>
            </p:cNvGraphicFramePr>
            <p:nvPr/>
          </p:nvGraphicFramePr>
          <p:xfrm>
            <a:off x="1632" y="2416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6" imgW="9144000" imgH="10363200" progId="">
                    <p:embed/>
                  </p:oleObj>
                </mc:Choice>
                <mc:Fallback>
                  <p:oleObj name="Equation" r:id="rId6" imgW="9144000" imgH="10363200" progId="">
                    <p:embed/>
                    <p:pic>
                      <p:nvPicPr>
                        <p:cNvPr id="0" name="Object 28" descr="image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16"/>
                          <a:ext cx="24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9"/>
            <p:cNvGraphicFramePr>
              <a:graphicFrameLocks noChangeAspect="1"/>
            </p:cNvGraphicFramePr>
            <p:nvPr/>
          </p:nvGraphicFramePr>
          <p:xfrm>
            <a:off x="2400" y="2208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8" imgW="4876800" imgH="7620000" progId="">
                    <p:embed/>
                  </p:oleObj>
                </mc:Choice>
                <mc:Fallback>
                  <p:oleObj name="Equation" r:id="rId8" imgW="4876800" imgH="7620000" progId="">
                    <p:embed/>
                    <p:pic>
                      <p:nvPicPr>
                        <p:cNvPr id="0" name="Object 29" descr="image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208"/>
                          <a:ext cx="12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0"/>
            <p:cNvGraphicFramePr>
              <a:graphicFrameLocks noChangeAspect="1"/>
            </p:cNvGraphicFramePr>
            <p:nvPr/>
          </p:nvGraphicFramePr>
          <p:xfrm>
            <a:off x="2256" y="2440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10" imgW="17678400" imgH="9448800" progId="">
                    <p:embed/>
                  </p:oleObj>
                </mc:Choice>
                <mc:Fallback>
                  <p:oleObj name="Equation" r:id="rId10" imgW="17678400" imgH="9448800" progId="">
                    <p:embed/>
                    <p:pic>
                      <p:nvPicPr>
                        <p:cNvPr id="0" name="Object 30" descr="image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40"/>
                          <a:ext cx="4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31"/>
            <p:cNvGraphicFramePr>
              <a:graphicFrameLocks noChangeAspect="1"/>
            </p:cNvGraphicFramePr>
            <p:nvPr/>
          </p:nvGraphicFramePr>
          <p:xfrm>
            <a:off x="3408" y="2208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12" imgW="4267200" imgH="7315200" progId="">
                    <p:embed/>
                  </p:oleObj>
                </mc:Choice>
                <mc:Fallback>
                  <p:oleObj name="Equation" r:id="rId12" imgW="4267200" imgH="7315200" progId="">
                    <p:embed/>
                    <p:pic>
                      <p:nvPicPr>
                        <p:cNvPr id="0" name="Object 31" descr="image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208"/>
                          <a:ext cx="11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2"/>
            <p:cNvGraphicFramePr>
              <a:graphicFrameLocks noChangeAspect="1"/>
            </p:cNvGraphicFramePr>
            <p:nvPr/>
          </p:nvGraphicFramePr>
          <p:xfrm>
            <a:off x="3408" y="249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14" imgW="6400800" imgH="7620000" progId="">
                    <p:embed/>
                  </p:oleObj>
                </mc:Choice>
                <mc:Fallback>
                  <p:oleObj name="Equation" r:id="rId14" imgW="6400800" imgH="7620000" progId="">
                    <p:embed/>
                    <p:pic>
                      <p:nvPicPr>
                        <p:cNvPr id="0" name="Object 32" descr="image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496"/>
                          <a:ext cx="16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691680" y="2568860"/>
          <a:ext cx="2880320" cy="1076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6" imgW="27736800" imgH="10363200" progId="Equation.DSMT4">
                  <p:embed/>
                </p:oleObj>
              </mc:Choice>
              <mc:Fallback>
                <p:oleObj name="Equation" r:id="rId16" imgW="27736800" imgH="10363200" progId="Equation.DSMT4">
                  <p:embed/>
                  <p:pic>
                    <p:nvPicPr>
                      <p:cNvPr id="0" name="Picture 7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568860"/>
                        <a:ext cx="2880320" cy="10761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4860031" y="2926254"/>
          <a:ext cx="1728193" cy="50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18" imgW="16764000" imgH="4876800" progId="Equation.DSMT4">
                  <p:embed/>
                </p:oleObj>
              </mc:Choice>
              <mc:Fallback>
                <p:oleObj name="Equation" r:id="rId18" imgW="16764000" imgH="4876800" progId="Equation.DSMT4">
                  <p:embed/>
                  <p:pic>
                    <p:nvPicPr>
                      <p:cNvPr id="0" name="Picture 8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1" y="2926254"/>
                        <a:ext cx="1728193" cy="5027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64704"/>
            <a:ext cx="7772400" cy="5331296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2015-03-21_215336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51520" y="548680"/>
            <a:ext cx="8460432" cy="1800200"/>
          </a:xfrm>
          <a:prstGeom prst="rect">
            <a:avLst/>
          </a:prstGeom>
        </p:spPr>
      </p:pic>
      <p:pic>
        <p:nvPicPr>
          <p:cNvPr id="6" name="图片 5" descr="2015-03-21_220209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3528" y="2636912"/>
            <a:ext cx="8496944" cy="3428159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5259288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>
                <a:ea typeface="黑体" pitchFamily="2" charset="-122"/>
              </a:rPr>
              <a:t>(4)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几何分布</a:t>
            </a:r>
            <a:endParaRPr lang="zh-CN" altLang="en-US" sz="2800" b="1" dirty="0" smtClean="0">
              <a:solidFill>
                <a:srgbClr val="007C00"/>
              </a:solidFill>
              <a:ea typeface="黑体" pitchFamily="2" charset="-122"/>
            </a:endParaRPr>
          </a:p>
          <a:p>
            <a:pPr>
              <a:buNone/>
            </a:pP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2015-03-21_230716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EBEBF7"/>
              </a:clrFrom>
              <a:clrTo>
                <a:srgbClr val="EBEBF7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95536" y="1628800"/>
            <a:ext cx="8352928" cy="2088232"/>
          </a:xfrm>
          <a:prstGeom prst="rect">
            <a:avLst/>
          </a:prstGeom>
        </p:spPr>
      </p:pic>
      <p:pic>
        <p:nvPicPr>
          <p:cNvPr id="6" name="图片 5" descr="2015-03-21_230746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1F0FE"/>
              </a:clrFrom>
              <a:clrTo>
                <a:srgbClr val="F1F0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67544" y="4077072"/>
            <a:ext cx="7488832" cy="558984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5259288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>
                <a:ea typeface="黑体" pitchFamily="2" charset="-122"/>
              </a:rPr>
              <a:t>(5) </a:t>
            </a:r>
            <a:r>
              <a:rPr lang="zh-CN" altLang="en-US" sz="2800" b="1" dirty="0" smtClean="0">
                <a:solidFill>
                  <a:srgbClr val="FF3300"/>
                </a:solidFill>
                <a:ea typeface="黑体" pitchFamily="2" charset="-122"/>
              </a:rPr>
              <a:t>超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几何分布</a:t>
            </a:r>
            <a:endParaRPr lang="zh-CN" altLang="en-US" sz="2800" b="1" dirty="0" smtClean="0">
              <a:solidFill>
                <a:srgbClr val="007C00"/>
              </a:solidFill>
              <a:ea typeface="黑体" pitchFamily="2" charset="-122"/>
            </a:endParaRPr>
          </a:p>
          <a:p>
            <a:pPr>
              <a:buNone/>
            </a:pP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2015-03-21_231304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1F0FE"/>
              </a:clrFrom>
              <a:clrTo>
                <a:srgbClr val="F1F0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83567" y="1628800"/>
            <a:ext cx="8094962" cy="3312368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692696"/>
            <a:ext cx="7772400" cy="5475312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连续型随机变量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buNone/>
            </a:pPr>
            <a:r>
              <a:rPr lang="en-US" altLang="zh-CN" sz="2800" b="1" dirty="0" smtClean="0"/>
              <a:t>  (1)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均匀分布</a:t>
            </a:r>
            <a:endParaRPr lang="en-US" altLang="zh-CN" sz="28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0916" name="Object 20"/>
          <p:cNvGraphicFramePr>
            <a:graphicFrameLocks noChangeAspect="1"/>
          </p:cNvGraphicFramePr>
          <p:nvPr/>
        </p:nvGraphicFramePr>
        <p:xfrm>
          <a:off x="1069975" y="1860550"/>
          <a:ext cx="6859588" cy="35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公式" r:id="rId3" imgW="62484000" imgH="32613600" progId="">
                  <p:embed/>
                </p:oleObj>
              </mc:Choice>
              <mc:Fallback>
                <p:oleObj name="公式" r:id="rId3" imgW="62484000" imgH="32613600" progId="">
                  <p:embed/>
                  <p:pic>
                    <p:nvPicPr>
                      <p:cNvPr id="0" name="Object 20" descr="image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860550"/>
                        <a:ext cx="6859588" cy="352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20688"/>
            <a:ext cx="7772400" cy="5475312"/>
          </a:xfrm>
        </p:spPr>
        <p:txBody>
          <a:bodyPr/>
          <a:lstStyle/>
          <a:p>
            <a:pPr>
              <a:buNone/>
            </a:pPr>
            <a:r>
              <a:rPr lang="en-US" altLang="zh-CN" sz="2800" b="1" i="1" dirty="0" smtClean="0"/>
              <a:t>X</a:t>
            </a:r>
            <a:r>
              <a:rPr lang="zh-CN" altLang="en-US" sz="2800" b="1" dirty="0" smtClean="0"/>
              <a:t>的分布函数为</a:t>
            </a:r>
            <a:endParaRPr lang="zh-CN" altLang="en-US" sz="2800" b="1" dirty="0"/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1907704" y="1412776"/>
          <a:ext cx="39624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3" imgW="96316800" imgH="47244000" progId="">
                  <p:embed/>
                </p:oleObj>
              </mc:Choice>
              <mc:Fallback>
                <p:oleObj name="Equation" r:id="rId3" imgW="96316800" imgH="47244000" progId="">
                  <p:embed/>
                  <p:pic>
                    <p:nvPicPr>
                      <p:cNvPr id="0" name="Object 3" descr="image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412776"/>
                        <a:ext cx="3962400" cy="202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 descr="2014-12-29_145312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39552" y="3717032"/>
            <a:ext cx="8181975" cy="25050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64704"/>
            <a:ext cx="7772400" cy="5331296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2015-03-22_223024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95536" y="692696"/>
            <a:ext cx="8424936" cy="692829"/>
          </a:xfrm>
          <a:prstGeom prst="rect">
            <a:avLst/>
          </a:prstGeom>
        </p:spPr>
      </p:pic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971600" y="1772816"/>
          <a:ext cx="5112568" cy="2135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4" imgW="51816000" imgH="21640800" progId="Equation.DSMT4">
                  <p:embed/>
                </p:oleObj>
              </mc:Choice>
              <mc:Fallback>
                <p:oleObj name="Equation" r:id="rId4" imgW="51816000" imgH="21640800" progId="Equation.DSMT4">
                  <p:embed/>
                  <p:pic>
                    <p:nvPicPr>
                      <p:cNvPr id="0" name="Picture 2" descr="image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772816"/>
                        <a:ext cx="5112568" cy="21352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043608" y="4149080"/>
          <a:ext cx="7257058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6" imgW="78638400" imgH="19507200" progId="Equation.DSMT4">
                  <p:embed/>
                </p:oleObj>
              </mc:Choice>
              <mc:Fallback>
                <p:oleObj name="Equation" r:id="rId6" imgW="78638400" imgH="19507200" progId="Equation.DSMT4">
                  <p:embed/>
                  <p:pic>
                    <p:nvPicPr>
                      <p:cNvPr id="0" name="Picture 1" descr="image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149080"/>
                        <a:ext cx="7257058" cy="18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40511" y="1785926"/>
            <a:ext cx="545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解</a:t>
            </a:r>
            <a:endParaRPr lang="zh-CN" altLang="en-US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92696"/>
            <a:ext cx="7772400" cy="5403304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/>
              <a:t>  (2) 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指数分布</a:t>
            </a:r>
            <a:endParaRPr lang="zh-CN" altLang="en-US" sz="2800" dirty="0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043608" y="1340768"/>
          <a:ext cx="7200800" cy="274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公式" r:id="rId3" imgW="74371200" imgH="28346400" progId="">
                  <p:embed/>
                </p:oleObj>
              </mc:Choice>
              <mc:Fallback>
                <p:oleObj name="公式" r:id="rId3" imgW="74371200" imgH="28346400" progId="">
                  <p:embed/>
                  <p:pic>
                    <p:nvPicPr>
                      <p:cNvPr id="0" name="Object 4" descr="image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340768"/>
                        <a:ext cx="7200800" cy="274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5" name="Object 1049"/>
          <p:cNvGraphicFramePr>
            <a:graphicFrameLocks noChangeAspect="1"/>
          </p:cNvGraphicFramePr>
          <p:nvPr/>
        </p:nvGraphicFramePr>
        <p:xfrm>
          <a:off x="1179513" y="4452938"/>
          <a:ext cx="642461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公式" r:id="rId5" imgW="64008000" imgH="10972800" progId="">
                  <p:embed/>
                </p:oleObj>
              </mc:Choice>
              <mc:Fallback>
                <p:oleObj name="公式" r:id="rId5" imgW="64008000" imgH="10972800" progId="">
                  <p:embed/>
                  <p:pic>
                    <p:nvPicPr>
                      <p:cNvPr id="0" name="Object 1049" descr="image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4452938"/>
                        <a:ext cx="6424612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548680"/>
            <a:ext cx="7772400" cy="554732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lang="zh-CN" altLang="en-US" sz="2800" b="1" dirty="0" smtClean="0">
                <a:latin typeface="+mn-ea"/>
              </a:rPr>
              <a:t>设某种电子元件的寿命服从指数分布</a:t>
            </a:r>
            <a:r>
              <a:rPr lang="en-US" altLang="zh-CN" sz="2800" b="1" dirty="0" smtClean="0">
                <a:latin typeface="+mn-ea"/>
              </a:rPr>
              <a:t>, </a:t>
            </a:r>
            <a:r>
              <a:rPr lang="zh-CN" altLang="en-US" sz="2800" b="1" dirty="0" smtClean="0">
                <a:latin typeface="+mn-ea"/>
              </a:rPr>
              <a:t>试求</a:t>
            </a:r>
            <a:endParaRPr lang="en-US" altLang="zh-CN" sz="2800" b="1" dirty="0" smtClean="0">
              <a:latin typeface="+mn-ea"/>
            </a:endParaRPr>
          </a:p>
          <a:p>
            <a:pPr>
              <a:buNone/>
            </a:pPr>
            <a:r>
              <a:rPr lang="zh-CN" altLang="en-US" sz="2800" b="1" dirty="0" smtClean="0">
                <a:latin typeface="+mn-ea"/>
              </a:rPr>
              <a:t>它在使用了 </a:t>
            </a:r>
            <a:r>
              <a:rPr lang="en-US" altLang="zh-CN" sz="2800" b="1" i="1" dirty="0" smtClean="0"/>
              <a:t>t </a:t>
            </a:r>
            <a:r>
              <a:rPr lang="zh-CN" altLang="en-US" sz="2800" b="1" dirty="0" smtClean="0">
                <a:latin typeface="+mn-ea"/>
              </a:rPr>
              <a:t>小时后的 </a:t>
            </a:r>
            <a:r>
              <a:rPr lang="zh-CN" altLang="en-US" sz="2800" b="1" dirty="0" smtClean="0">
                <a:latin typeface="+mn-ea"/>
                <a:sym typeface="Symbol"/>
              </a:rPr>
              <a:t></a:t>
            </a:r>
            <a:r>
              <a:rPr lang="en-US" altLang="zh-CN" sz="2800" b="1" i="1" dirty="0" smtClean="0"/>
              <a:t>t </a:t>
            </a:r>
            <a:r>
              <a:rPr lang="zh-CN" altLang="en-US" sz="2800" b="1" dirty="0" smtClean="0"/>
              <a:t>小时内损坏的概率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解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7585" name="Object 1"/>
          <p:cNvGraphicFramePr>
            <a:graphicFrameLocks noChangeAspect="1"/>
          </p:cNvGraphicFramePr>
          <p:nvPr/>
        </p:nvGraphicFramePr>
        <p:xfrm>
          <a:off x="1331640" y="1628800"/>
          <a:ext cx="5575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3" imgW="57302400" imgH="5181600" progId="Equation.DSMT4">
                  <p:embed/>
                </p:oleObj>
              </mc:Choice>
              <mc:Fallback>
                <p:oleObj name="Equation" r:id="rId3" imgW="57302400" imgH="5181600" progId="Equation.DSMT4">
                  <p:embed/>
                  <p:pic>
                    <p:nvPicPr>
                      <p:cNvPr id="0" name="Picture 8" descr="image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628800"/>
                        <a:ext cx="55753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331640" y="2132856"/>
          <a:ext cx="509986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tion" r:id="rId5" imgW="52425600" imgH="5181600" progId="Equation.DSMT4">
                  <p:embed/>
                </p:oleObj>
              </mc:Choice>
              <mc:Fallback>
                <p:oleObj name="Equation" r:id="rId5" imgW="52425600" imgH="5181600" progId="Equation.DSMT4">
                  <p:embed/>
                  <p:pic>
                    <p:nvPicPr>
                      <p:cNvPr id="0" name="Picture 7" descr="image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132856"/>
                        <a:ext cx="5099861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683568" y="2636912"/>
          <a:ext cx="723468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7" imgW="74371200" imgH="5181600" progId="Equation.DSMT4">
                  <p:embed/>
                </p:oleObj>
              </mc:Choice>
              <mc:Fallback>
                <p:oleObj name="Equation" r:id="rId7" imgW="74371200" imgH="5181600" progId="Equation.DSMT4">
                  <p:embed/>
                  <p:pic>
                    <p:nvPicPr>
                      <p:cNvPr id="0" name="Picture 6" descr="image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636912"/>
                        <a:ext cx="7234687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611560" y="3212976"/>
          <a:ext cx="4824536" cy="159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Equation" r:id="rId9" imgW="47853600" imgH="15849600" progId="Equation.DSMT4">
                  <p:embed/>
                </p:oleObj>
              </mc:Choice>
              <mc:Fallback>
                <p:oleObj name="Equation" r:id="rId9" imgW="47853600" imgH="15849600" progId="Equation.DSMT4">
                  <p:embed/>
                  <p:pic>
                    <p:nvPicPr>
                      <p:cNvPr id="0" name="Picture 5" descr="image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12976"/>
                        <a:ext cx="4824536" cy="1597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5436096" y="3783221"/>
          <a:ext cx="2952328" cy="1013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Equation" r:id="rId11" imgW="30175200" imgH="10363200" progId="Equation.DSMT4">
                  <p:embed/>
                </p:oleObj>
              </mc:Choice>
              <mc:Fallback>
                <p:oleObj name="Equation" r:id="rId11" imgW="30175200" imgH="10363200" progId="Equation.DSMT4">
                  <p:embed/>
                  <p:pic>
                    <p:nvPicPr>
                      <p:cNvPr id="0" name="Picture 4" descr="image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783221"/>
                        <a:ext cx="2952328" cy="1013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611560" y="4797152"/>
          <a:ext cx="660416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Equation" r:id="rId13" imgW="65227200" imgH="10668000" progId="Equation.DSMT4">
                  <p:embed/>
                </p:oleObj>
              </mc:Choice>
              <mc:Fallback>
                <p:oleObj name="Equation" r:id="rId13" imgW="65227200" imgH="10668000" progId="Equation.DSMT4">
                  <p:embed/>
                  <p:pic>
                    <p:nvPicPr>
                      <p:cNvPr id="0" name="Picture 3" descr="image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97152"/>
                        <a:ext cx="6604162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611560" y="6021289"/>
          <a:ext cx="1728192" cy="542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15" imgW="15544800" imgH="4876800" progId="Equation.DSMT4">
                  <p:embed/>
                </p:oleObj>
              </mc:Choice>
              <mc:Fallback>
                <p:oleObj name="Equation" r:id="rId15" imgW="15544800" imgH="4876800" progId="Equation.DSMT4">
                  <p:embed/>
                  <p:pic>
                    <p:nvPicPr>
                      <p:cNvPr id="0" name="Picture 2" descr="image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6021289"/>
                        <a:ext cx="1728192" cy="542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2987824" y="6021288"/>
          <a:ext cx="4624317" cy="503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17" imgW="47548800" imgH="5181600" progId="Equation.DSMT4">
                  <p:embed/>
                </p:oleObj>
              </mc:Choice>
              <mc:Fallback>
                <p:oleObj name="Equation" r:id="rId17" imgW="47548800" imgH="5181600" progId="Equation.DSMT4">
                  <p:embed/>
                  <p:pic>
                    <p:nvPicPr>
                      <p:cNvPr id="0" name="Picture 1" descr="image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6021288"/>
                        <a:ext cx="4624317" cy="503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20688"/>
            <a:ext cx="7772400" cy="5475312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/>
              <a:t>(3)  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正态分布</a:t>
            </a:r>
            <a:endParaRPr lang="zh-CN" altLang="en-US" dirty="0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755577" y="1340768"/>
          <a:ext cx="6984775" cy="2918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3" imgW="68580000" imgH="28651200" progId="Equation.DSMT4">
                  <p:embed/>
                </p:oleObj>
              </mc:Choice>
              <mc:Fallback>
                <p:oleObj name="Equation" r:id="rId3" imgW="68580000" imgH="28651200" progId="Equation.DSMT4">
                  <p:embed/>
                  <p:pic>
                    <p:nvPicPr>
                      <p:cNvPr id="0" name="Picture 2" descr="image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7" y="1340768"/>
                        <a:ext cx="6984775" cy="2918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899591" y="4869160"/>
          <a:ext cx="614318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5" imgW="59436000" imgH="4876800" progId="Equation.DSMT4">
                  <p:embed/>
                </p:oleObj>
              </mc:Choice>
              <mc:Fallback>
                <p:oleObj name="Equation" r:id="rId5" imgW="59436000" imgH="4876800" progId="Equation.DSMT4">
                  <p:embed/>
                  <p:pic>
                    <p:nvPicPr>
                      <p:cNvPr id="0" name="Picture 1" descr="image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4869160"/>
                        <a:ext cx="6143183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887413" y="908050"/>
          <a:ext cx="64039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3" imgW="57607200" imgH="5181600" progId="Equation.DSMT4">
                  <p:embed/>
                </p:oleObj>
              </mc:Choice>
              <mc:Fallback>
                <p:oleObj name="Equation" r:id="rId3" imgW="57607200" imgH="5181600" progId="Equation.DSMT4">
                  <p:embed/>
                  <p:pic>
                    <p:nvPicPr>
                      <p:cNvPr id="0" name="Picture 5" descr="image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908050"/>
                        <a:ext cx="640397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177281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3608" y="292494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763688" y="1772816"/>
          <a:ext cx="1656184" cy="57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5" imgW="14020800" imgH="4876800" progId="Equation.DSMT4">
                  <p:embed/>
                </p:oleObj>
              </mc:Choice>
              <mc:Fallback>
                <p:oleObj name="Equation" r:id="rId5" imgW="14020800" imgH="4876800" progId="Equation.DSMT4">
                  <p:embed/>
                  <p:pic>
                    <p:nvPicPr>
                      <p:cNvPr id="0" name="Picture 4" descr="image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772816"/>
                        <a:ext cx="1656184" cy="57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082800" y="2492375"/>
          <a:ext cx="5802313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7" imgW="50596800" imgH="11582400" progId="Equation.DSMT4">
                  <p:embed/>
                </p:oleObj>
              </mc:Choice>
              <mc:Fallback>
                <p:oleObj name="Equation" r:id="rId7" imgW="50596800" imgH="11582400" progId="Equation.DSMT4">
                  <p:embed/>
                  <p:pic>
                    <p:nvPicPr>
                      <p:cNvPr id="0" name="Picture 3" descr="image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492375"/>
                        <a:ext cx="5802313" cy="132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928662" y="4149725"/>
          <a:ext cx="3306763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9" imgW="29870400" imgH="12801600" progId="Equation.DSMT4">
                  <p:embed/>
                </p:oleObj>
              </mc:Choice>
              <mc:Fallback>
                <p:oleObj name="Equation" r:id="rId9" imgW="29870400" imgH="12801600" progId="Equation.DSMT4">
                  <p:embed/>
                  <p:pic>
                    <p:nvPicPr>
                      <p:cNvPr id="0" name="Picture 2" descr="image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149725"/>
                        <a:ext cx="3306763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hlinkClick r:id="rId11" action="ppaction://hlinksldjump"/>
          </p:cNvPr>
          <p:cNvSpPr txBox="1"/>
          <p:nvPr/>
        </p:nvSpPr>
        <p:spPr>
          <a:xfrm>
            <a:off x="2643174" y="4643446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4357686" y="4500569"/>
          <a:ext cx="2357454" cy="984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12" imgW="24079200" imgH="10058400" progId="Equation.DSMT4">
                  <p:embed/>
                </p:oleObj>
              </mc:Choice>
              <mc:Fallback>
                <p:oleObj name="Equation" r:id="rId12" imgW="24079200" imgH="10058400" progId="Equation.DSMT4">
                  <p:embed/>
                  <p:pic>
                    <p:nvPicPr>
                      <p:cNvPr id="0" name="Picture 1" descr="image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4500569"/>
                        <a:ext cx="2357454" cy="9848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2015-03-21_180654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83568" y="1052736"/>
            <a:ext cx="6699241" cy="2952328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80728"/>
            <a:ext cx="7854873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2" name="Object 1028"/>
          <p:cNvGraphicFramePr>
            <a:graphicFrameLocks noChangeAspect="1"/>
          </p:cNvGraphicFramePr>
          <p:nvPr/>
        </p:nvGraphicFramePr>
        <p:xfrm>
          <a:off x="755576" y="1340768"/>
          <a:ext cx="7569966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公式" r:id="rId3" imgW="72237600" imgH="11277600" progId="">
                  <p:embed/>
                </p:oleObj>
              </mc:Choice>
              <mc:Fallback>
                <p:oleObj name="公式" r:id="rId3" imgW="72237600" imgH="11277600" progId="">
                  <p:embed/>
                  <p:pic>
                    <p:nvPicPr>
                      <p:cNvPr id="0" name="Object 1028" descr="image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340768"/>
                        <a:ext cx="7569966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1031"/>
          <p:cNvSpPr>
            <a:spLocks noChangeArrowheads="1"/>
          </p:cNvSpPr>
          <p:nvPr/>
        </p:nvSpPr>
        <p:spPr bwMode="auto">
          <a:xfrm>
            <a:off x="1021800" y="2667000"/>
            <a:ext cx="45127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标准正态分布</a:t>
            </a: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的密度函数为</a:t>
            </a:r>
            <a:endParaRPr lang="zh-CN" altLang="en-US" dirty="0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58376" name="Object 1032"/>
          <p:cNvGraphicFramePr>
            <a:graphicFrameLocks noChangeAspect="1"/>
          </p:cNvGraphicFramePr>
          <p:nvPr/>
        </p:nvGraphicFramePr>
        <p:xfrm>
          <a:off x="1428750" y="3098800"/>
          <a:ext cx="5003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5" imgW="120091200" imgH="27127200" progId="">
                  <p:embed/>
                </p:oleObj>
              </mc:Choice>
              <mc:Fallback>
                <p:oleObj name="Equation" r:id="rId5" imgW="120091200" imgH="27127200" progId="">
                  <p:embed/>
                  <p:pic>
                    <p:nvPicPr>
                      <p:cNvPr id="0" name="Object 1032" descr="image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098800"/>
                        <a:ext cx="50038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1033"/>
          <p:cNvSpPr>
            <a:spLocks noChangeArrowheads="1"/>
          </p:cNvSpPr>
          <p:nvPr/>
        </p:nvSpPr>
        <p:spPr bwMode="auto">
          <a:xfrm>
            <a:off x="2915816" y="692150"/>
            <a:ext cx="26320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标准正态分布</a:t>
            </a:r>
          </a:p>
        </p:txBody>
      </p:sp>
      <p:sp>
        <p:nvSpPr>
          <p:cNvPr id="58379" name="Rectangle 1035"/>
          <p:cNvSpPr>
            <a:spLocks noChangeArrowheads="1"/>
          </p:cNvSpPr>
          <p:nvPr/>
        </p:nvSpPr>
        <p:spPr bwMode="auto">
          <a:xfrm>
            <a:off x="1040850" y="4343400"/>
            <a:ext cx="451277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标准正态分布的</a:t>
            </a: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分布函数为</a:t>
            </a:r>
            <a:endParaRPr lang="zh-CN" altLang="en-US" dirty="0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58380" name="Object 1036"/>
          <p:cNvGraphicFramePr>
            <a:graphicFrameLocks noChangeAspect="1"/>
          </p:cNvGraphicFramePr>
          <p:nvPr/>
        </p:nvGraphicFramePr>
        <p:xfrm>
          <a:off x="1358900" y="4865688"/>
          <a:ext cx="59070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公式" r:id="rId7" imgW="141732000" imgH="27127200" progId="">
                  <p:embed/>
                </p:oleObj>
              </mc:Choice>
              <mc:Fallback>
                <p:oleObj name="公式" r:id="rId7" imgW="141732000" imgH="27127200" progId="">
                  <p:embed/>
                  <p:pic>
                    <p:nvPicPr>
                      <p:cNvPr id="0" name="Object 1036" descr="image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865688"/>
                        <a:ext cx="5907088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utoUpdateAnimBg="0"/>
      <p:bldP spid="5837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7162800" y="2667000"/>
            <a:ext cx="762000" cy="4572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chemeClr val="tx2"/>
                </a:solidFill>
              </a:rPr>
              <a:t>x</a:t>
            </a:r>
          </a:p>
        </p:txBody>
      </p:sp>
      <p:graphicFrame>
        <p:nvGraphicFramePr>
          <p:cNvPr id="146441" name="Object 9"/>
          <p:cNvGraphicFramePr>
            <a:graphicFrameLocks noChangeAspect="1"/>
          </p:cNvGraphicFramePr>
          <p:nvPr/>
        </p:nvGraphicFramePr>
        <p:xfrm>
          <a:off x="7086600" y="1524000"/>
          <a:ext cx="13922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4" imgW="552569" imgH="180855" progId="">
                  <p:embed/>
                </p:oleObj>
              </mc:Choice>
              <mc:Fallback>
                <p:oleObj name="Equation" r:id="rId4" imgW="552569" imgH="180855" progId="">
                  <p:embed/>
                  <p:pic>
                    <p:nvPicPr>
                      <p:cNvPr id="0" name="Object 9" descr="image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524000"/>
                        <a:ext cx="139223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5867400" y="2590800"/>
            <a:ext cx="762000" cy="4572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chemeClr val="tx2"/>
                </a:solidFill>
              </a:rPr>
              <a:t>-x</a:t>
            </a:r>
          </a:p>
        </p:txBody>
      </p:sp>
      <p:graphicFrame>
        <p:nvGraphicFramePr>
          <p:cNvPr id="146444" name="Object 12"/>
          <p:cNvGraphicFramePr>
            <a:graphicFrameLocks noChangeAspect="1"/>
          </p:cNvGraphicFramePr>
          <p:nvPr/>
        </p:nvGraphicFramePr>
        <p:xfrm>
          <a:off x="1143000" y="1143000"/>
          <a:ext cx="22971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6" imgW="876228" imgH="190573" progId="">
                  <p:embed/>
                </p:oleObj>
              </mc:Choice>
              <mc:Fallback>
                <p:oleObj name="Equation" r:id="rId6" imgW="876228" imgH="190573" progId="">
                  <p:embed/>
                  <p:pic>
                    <p:nvPicPr>
                      <p:cNvPr id="0" name="Object 12" descr="image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229711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5" name="Object 13"/>
          <p:cNvGraphicFramePr>
            <a:graphicFrameLocks noChangeAspect="1"/>
          </p:cNvGraphicFramePr>
          <p:nvPr/>
        </p:nvGraphicFramePr>
        <p:xfrm>
          <a:off x="3352800" y="1143000"/>
          <a:ext cx="22971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8" imgW="876228" imgH="180855" progId="">
                  <p:embed/>
                </p:oleObj>
              </mc:Choice>
              <mc:Fallback>
                <p:oleObj name="Equation" r:id="rId8" imgW="876228" imgH="180855" progId="">
                  <p:embed/>
                  <p:pic>
                    <p:nvPicPr>
                      <p:cNvPr id="0" name="Object 13" descr="image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143000"/>
                        <a:ext cx="22971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6" name="Object 14"/>
          <p:cNvGraphicFramePr>
            <a:graphicFrameLocks noChangeAspect="1"/>
          </p:cNvGraphicFramePr>
          <p:nvPr/>
        </p:nvGraphicFramePr>
        <p:xfrm>
          <a:off x="838200" y="1676400"/>
          <a:ext cx="45275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Equation" r:id="rId10" imgW="1743008" imgH="400042" progId="">
                  <p:embed/>
                </p:oleObj>
              </mc:Choice>
              <mc:Fallback>
                <p:oleObj name="Equation" r:id="rId10" imgW="1743008" imgH="400042" progId="">
                  <p:embed/>
                  <p:pic>
                    <p:nvPicPr>
                      <p:cNvPr id="0" name="Object 14" descr="image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45275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838200" y="2743200"/>
            <a:ext cx="609600" cy="57943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tx2"/>
                </a:solidFill>
                <a:ea typeface="宋体" charset="-122"/>
              </a:rPr>
              <a:t>①</a:t>
            </a:r>
            <a:endParaRPr lang="en-US" altLang="zh-CN" sz="3200" dirty="0">
              <a:solidFill>
                <a:schemeClr val="tx2"/>
              </a:solidFill>
            </a:endParaRPr>
          </a:p>
        </p:txBody>
      </p:sp>
      <p:graphicFrame>
        <p:nvGraphicFramePr>
          <p:cNvPr id="146448" name="Object 16"/>
          <p:cNvGraphicFramePr>
            <a:graphicFrameLocks noChangeAspect="1"/>
          </p:cNvGraphicFramePr>
          <p:nvPr/>
        </p:nvGraphicFramePr>
        <p:xfrm>
          <a:off x="1447800" y="2819400"/>
          <a:ext cx="24288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Equation" r:id="rId12" imgW="933456" imgH="190573" progId="">
                  <p:embed/>
                </p:oleObj>
              </mc:Choice>
              <mc:Fallback>
                <p:oleObj name="Equation" r:id="rId12" imgW="933456" imgH="190573" progId="">
                  <p:embed/>
                  <p:pic>
                    <p:nvPicPr>
                      <p:cNvPr id="0" name="Object 16" descr="image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24288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9" name="Text Box 17"/>
          <p:cNvSpPr txBox="1">
            <a:spLocks noChangeArrowheads="1"/>
          </p:cNvSpPr>
          <p:nvPr/>
        </p:nvSpPr>
        <p:spPr bwMode="auto">
          <a:xfrm>
            <a:off x="838200" y="3429000"/>
            <a:ext cx="609600" cy="57943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3200" dirty="0">
                <a:solidFill>
                  <a:schemeClr val="tx2"/>
                </a:solidFill>
                <a:ea typeface="宋体" charset="-122"/>
              </a:rPr>
              <a:t>②</a:t>
            </a:r>
            <a:endParaRPr kumimoji="0" lang="en-US" altLang="zh-CN" sz="3200" dirty="0">
              <a:solidFill>
                <a:schemeClr val="tx2"/>
              </a:solidFill>
            </a:endParaRPr>
          </a:p>
        </p:txBody>
      </p:sp>
      <p:graphicFrame>
        <p:nvGraphicFramePr>
          <p:cNvPr id="146450" name="Object 18"/>
          <p:cNvGraphicFramePr>
            <a:graphicFrameLocks noChangeAspect="1"/>
          </p:cNvGraphicFramePr>
          <p:nvPr/>
        </p:nvGraphicFramePr>
        <p:xfrm>
          <a:off x="1447800" y="3581400"/>
          <a:ext cx="2822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Equation" r:id="rId14" imgW="1085972" imgH="180855" progId="">
                  <p:embed/>
                </p:oleObj>
              </mc:Choice>
              <mc:Fallback>
                <p:oleObj name="Equation" r:id="rId14" imgW="1085972" imgH="180855" progId="">
                  <p:embed/>
                  <p:pic>
                    <p:nvPicPr>
                      <p:cNvPr id="0" name="Object 18" descr="image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28225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5" name="Text Box 23"/>
          <p:cNvSpPr txBox="1">
            <a:spLocks noChangeArrowheads="1"/>
          </p:cNvSpPr>
          <p:nvPr/>
        </p:nvSpPr>
        <p:spPr bwMode="auto">
          <a:xfrm>
            <a:off x="838200" y="4648200"/>
            <a:ext cx="609600" cy="57943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3200">
                <a:solidFill>
                  <a:schemeClr val="tx2"/>
                </a:solidFill>
                <a:ea typeface="宋体" charset="-122"/>
              </a:rPr>
              <a:t>③</a:t>
            </a:r>
            <a:endParaRPr kumimoji="0" lang="en-US" altLang="zh-CN" sz="3200">
              <a:solidFill>
                <a:schemeClr val="tx2"/>
              </a:solidFill>
            </a:endParaRPr>
          </a:p>
        </p:txBody>
      </p:sp>
      <p:graphicFrame>
        <p:nvGraphicFramePr>
          <p:cNvPr id="146456" name="Object 24"/>
          <p:cNvGraphicFramePr>
            <a:graphicFrameLocks noChangeAspect="1"/>
          </p:cNvGraphicFramePr>
          <p:nvPr/>
        </p:nvGraphicFramePr>
        <p:xfrm>
          <a:off x="1371600" y="4572000"/>
          <a:ext cx="44196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Equation" r:id="rId16" imgW="1781070" imgH="380876" progId="">
                  <p:embed/>
                </p:oleObj>
              </mc:Choice>
              <mc:Fallback>
                <p:oleObj name="Equation" r:id="rId16" imgW="1781070" imgH="380876" progId="">
                  <p:embed/>
                  <p:pic>
                    <p:nvPicPr>
                      <p:cNvPr id="0" name="Object 24" descr="image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4419600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7" name="Text Box 25"/>
          <p:cNvSpPr txBox="1">
            <a:spLocks noChangeArrowheads="1"/>
          </p:cNvSpPr>
          <p:nvPr/>
        </p:nvSpPr>
        <p:spPr bwMode="auto">
          <a:xfrm>
            <a:off x="838200" y="5562600"/>
            <a:ext cx="609600" cy="57943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3200">
                <a:solidFill>
                  <a:schemeClr val="tx2"/>
                </a:solidFill>
                <a:ea typeface="宋体" charset="-122"/>
              </a:rPr>
              <a:t>④</a:t>
            </a:r>
            <a:endParaRPr kumimoji="0" lang="en-US" altLang="zh-CN" sz="3200">
              <a:solidFill>
                <a:schemeClr val="tx2"/>
              </a:solidFill>
            </a:endParaRPr>
          </a:p>
        </p:txBody>
      </p:sp>
      <p:graphicFrame>
        <p:nvGraphicFramePr>
          <p:cNvPr id="146458" name="Object 26"/>
          <p:cNvGraphicFramePr>
            <a:graphicFrameLocks noChangeAspect="1"/>
          </p:cNvGraphicFramePr>
          <p:nvPr/>
        </p:nvGraphicFramePr>
        <p:xfrm>
          <a:off x="1371600" y="5638800"/>
          <a:ext cx="5334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Equation" r:id="rId18" imgW="2190840" imgH="209468" progId="">
                  <p:embed/>
                </p:oleObj>
              </mc:Choice>
              <mc:Fallback>
                <p:oleObj name="Equation" r:id="rId18" imgW="2190840" imgH="209468" progId="">
                  <p:embed/>
                  <p:pic>
                    <p:nvPicPr>
                      <p:cNvPr id="0" name="Object 26" descr="image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638800"/>
                        <a:ext cx="53340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9" name="Object 27"/>
          <p:cNvGraphicFramePr>
            <a:graphicFrameLocks noChangeAspect="1"/>
          </p:cNvGraphicFramePr>
          <p:nvPr/>
        </p:nvGraphicFramePr>
        <p:xfrm>
          <a:off x="1524000" y="4114800"/>
          <a:ext cx="17716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Equation" r:id="rId20" imgW="676202" imgH="180855" progId="">
                  <p:embed/>
                </p:oleObj>
              </mc:Choice>
              <mc:Fallback>
                <p:oleObj name="Equation" r:id="rId20" imgW="676202" imgH="180855" progId="">
                  <p:embed/>
                  <p:pic>
                    <p:nvPicPr>
                      <p:cNvPr id="0" name="Object 27" descr="image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4800"/>
                        <a:ext cx="17716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4" name="Object 32"/>
          <p:cNvGraphicFramePr>
            <a:graphicFrameLocks noChangeAspect="1"/>
          </p:cNvGraphicFramePr>
          <p:nvPr/>
        </p:nvGraphicFramePr>
        <p:xfrm>
          <a:off x="5514975" y="1736725"/>
          <a:ext cx="2667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位图图像" r:id="rId22" imgW="3333333" imgH="1495634" progId="PBrush">
                  <p:embed/>
                </p:oleObj>
              </mc:Choice>
              <mc:Fallback>
                <p:oleObj name="位图图像" r:id="rId22" imgW="3333333" imgH="1495634" progId="PBrush">
                  <p:embed/>
                  <p:pic>
                    <p:nvPicPr>
                      <p:cNvPr id="0" name="Object 32" descr="image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1736725"/>
                        <a:ext cx="26670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/>
          <p:nvPr/>
        </p:nvGrpSpPr>
        <p:grpSpPr bwMode="auto">
          <a:xfrm>
            <a:off x="5638800" y="1066800"/>
            <a:ext cx="3048000" cy="2362200"/>
            <a:chOff x="3552" y="672"/>
            <a:chExt cx="1920" cy="1488"/>
          </a:xfrm>
        </p:grpSpPr>
        <p:sp>
          <p:nvSpPr>
            <p:cNvPr id="25627" name="Line 34"/>
            <p:cNvSpPr>
              <a:spLocks noChangeShapeType="1"/>
            </p:cNvSpPr>
            <p:nvPr/>
          </p:nvSpPr>
          <p:spPr bwMode="auto">
            <a:xfrm>
              <a:off x="3552" y="1728"/>
              <a:ext cx="18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8" name="Line 35"/>
            <p:cNvSpPr>
              <a:spLocks noChangeShapeType="1"/>
            </p:cNvSpPr>
            <p:nvPr/>
          </p:nvSpPr>
          <p:spPr bwMode="auto">
            <a:xfrm flipV="1">
              <a:off x="4272" y="768"/>
              <a:ext cx="0" cy="13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9" name="Text Box 36"/>
            <p:cNvSpPr txBox="1">
              <a:spLocks noChangeArrowheads="1"/>
            </p:cNvSpPr>
            <p:nvPr/>
          </p:nvSpPr>
          <p:spPr bwMode="auto">
            <a:xfrm>
              <a:off x="5232" y="1680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25630" name="Text Box 37"/>
            <p:cNvSpPr txBox="1">
              <a:spLocks noChangeArrowheads="1"/>
            </p:cNvSpPr>
            <p:nvPr/>
          </p:nvSpPr>
          <p:spPr bwMode="auto">
            <a:xfrm>
              <a:off x="4368" y="6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25631" name="Text Box 38"/>
            <p:cNvSpPr txBox="1">
              <a:spLocks noChangeArrowheads="1"/>
            </p:cNvSpPr>
            <p:nvPr/>
          </p:nvSpPr>
          <p:spPr bwMode="auto">
            <a:xfrm>
              <a:off x="4224" y="1632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2"/>
                  </a:solidFill>
                </a:rPr>
                <a:t>o</a:t>
              </a:r>
            </a:p>
          </p:txBody>
        </p:sp>
      </p:grpSp>
      <p:sp>
        <p:nvSpPr>
          <p:cNvPr id="146471" name="Freeform 39"/>
          <p:cNvSpPr/>
          <p:nvPr/>
        </p:nvSpPr>
        <p:spPr bwMode="auto">
          <a:xfrm>
            <a:off x="5564188" y="1743075"/>
            <a:ext cx="2633662" cy="922338"/>
          </a:xfrm>
          <a:custGeom>
            <a:avLst/>
            <a:gdLst>
              <a:gd name="T0" fmla="*/ 0 w 1659"/>
              <a:gd name="T1" fmla="*/ 1464212150 h 581"/>
              <a:gd name="T2" fmla="*/ 294857444 w 1659"/>
              <a:gd name="T3" fmla="*/ 1365925251 h 581"/>
              <a:gd name="T4" fmla="*/ 861893417 w 1659"/>
              <a:gd name="T5" fmla="*/ 997982394 h 581"/>
              <a:gd name="T6" fmla="*/ 1302919754 w 1659"/>
              <a:gd name="T7" fmla="*/ 529233075 h 581"/>
              <a:gd name="T8" fmla="*/ 1597778686 w 1659"/>
              <a:gd name="T9" fmla="*/ 209173887 h 581"/>
              <a:gd name="T10" fmla="*/ 1968241078 w 1659"/>
              <a:gd name="T11" fmla="*/ 12601580 h 581"/>
              <a:gd name="T12" fmla="*/ 2147483647 w 1659"/>
              <a:gd name="T13" fmla="*/ 136088504 h 581"/>
              <a:gd name="T14" fmla="*/ 2147483647 w 1659"/>
              <a:gd name="T15" fmla="*/ 504031510 h 581"/>
              <a:gd name="T16" fmla="*/ 2147483647 w 1659"/>
              <a:gd name="T17" fmla="*/ 972780828 h 581"/>
              <a:gd name="T18" fmla="*/ 2147483647 w 1659"/>
              <a:gd name="T19" fmla="*/ 1267639939 h 581"/>
              <a:gd name="T20" fmla="*/ 2147483647 w 1659"/>
              <a:gd name="T21" fmla="*/ 1439010585 h 58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59"/>
              <a:gd name="T34" fmla="*/ 0 h 581"/>
              <a:gd name="T35" fmla="*/ 1659 w 1659"/>
              <a:gd name="T36" fmla="*/ 581 h 58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59" h="581">
                <a:moveTo>
                  <a:pt x="0" y="581"/>
                </a:moveTo>
                <a:cubicBezTo>
                  <a:pt x="18" y="575"/>
                  <a:pt x="60" y="573"/>
                  <a:pt x="117" y="542"/>
                </a:cubicBezTo>
                <a:cubicBezTo>
                  <a:pt x="174" y="511"/>
                  <a:pt x="275" y="451"/>
                  <a:pt x="342" y="396"/>
                </a:cubicBezTo>
                <a:cubicBezTo>
                  <a:pt x="409" y="341"/>
                  <a:pt x="468" y="262"/>
                  <a:pt x="517" y="210"/>
                </a:cubicBezTo>
                <a:cubicBezTo>
                  <a:pt x="566" y="158"/>
                  <a:pt x="590" y="117"/>
                  <a:pt x="634" y="83"/>
                </a:cubicBezTo>
                <a:cubicBezTo>
                  <a:pt x="678" y="49"/>
                  <a:pt x="734" y="10"/>
                  <a:pt x="781" y="5"/>
                </a:cubicBezTo>
                <a:cubicBezTo>
                  <a:pt x="828" y="0"/>
                  <a:pt x="869" y="22"/>
                  <a:pt x="918" y="54"/>
                </a:cubicBezTo>
                <a:cubicBezTo>
                  <a:pt x="967" y="86"/>
                  <a:pt x="1017" y="145"/>
                  <a:pt x="1074" y="200"/>
                </a:cubicBezTo>
                <a:cubicBezTo>
                  <a:pt x="1131" y="255"/>
                  <a:pt x="1202" y="336"/>
                  <a:pt x="1259" y="386"/>
                </a:cubicBezTo>
                <a:cubicBezTo>
                  <a:pt x="1316" y="436"/>
                  <a:pt x="1348" y="472"/>
                  <a:pt x="1415" y="503"/>
                </a:cubicBezTo>
                <a:cubicBezTo>
                  <a:pt x="1482" y="534"/>
                  <a:pt x="1608" y="557"/>
                  <a:pt x="1659" y="571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42"/>
          <p:cNvGrpSpPr/>
          <p:nvPr/>
        </p:nvGrpSpPr>
        <p:grpSpPr bwMode="auto">
          <a:xfrm>
            <a:off x="4565650" y="3132138"/>
            <a:ext cx="920750" cy="482600"/>
            <a:chOff x="2876" y="1973"/>
            <a:chExt cx="580" cy="304"/>
          </a:xfrm>
        </p:grpSpPr>
        <p:sp>
          <p:nvSpPr>
            <p:cNvPr id="25626" name="AutoShape 40"/>
            <p:cNvSpPr/>
            <p:nvPr/>
          </p:nvSpPr>
          <p:spPr bwMode="auto">
            <a:xfrm>
              <a:off x="2876" y="1973"/>
              <a:ext cx="576" cy="288"/>
            </a:xfrm>
            <a:prstGeom prst="borderCallout2">
              <a:avLst>
                <a:gd name="adj1" fmla="val 25000"/>
                <a:gd name="adj2" fmla="val 108347"/>
                <a:gd name="adj3" fmla="val 25000"/>
                <a:gd name="adj4" fmla="val 134606"/>
                <a:gd name="adj5" fmla="val -140625"/>
                <a:gd name="adj6" fmla="val 161565"/>
              </a:avLst>
            </a:prstGeom>
            <a:solidFill>
              <a:srgbClr val="CCFFFF"/>
            </a:solidFill>
            <a:ln w="25400">
              <a:solidFill>
                <a:srgbClr val="FF99FF"/>
              </a:solidFill>
              <a:miter lim="800000"/>
            </a:ln>
          </p:spPr>
          <p:txBody>
            <a:bodyPr lIns="90000" tIns="46800" rIns="90000" bIns="46800"/>
            <a:lstStyle/>
            <a:p>
              <a:pPr algn="ctr" eaLnBrk="0" hangingPunct="0"/>
              <a:endParaRPr kumimoji="0" lang="zh-CN" altLang="zh-CN" sz="3200">
                <a:solidFill>
                  <a:schemeClr val="tx2"/>
                </a:solidFill>
              </a:endParaRPr>
            </a:p>
          </p:txBody>
        </p:sp>
        <p:graphicFrame>
          <p:nvGraphicFramePr>
            <p:cNvPr id="25613" name="Object 41"/>
            <p:cNvGraphicFramePr>
              <a:graphicFrameLocks noChangeAspect="1"/>
            </p:cNvGraphicFramePr>
            <p:nvPr/>
          </p:nvGraphicFramePr>
          <p:xfrm>
            <a:off x="2880" y="2016"/>
            <a:ext cx="57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5" name="Equation" r:id="rId24" imgW="419218" imgH="180855" progId="">
                    <p:embed/>
                  </p:oleObj>
                </mc:Choice>
                <mc:Fallback>
                  <p:oleObj name="Equation" r:id="rId24" imgW="419218" imgH="180855" progId="">
                    <p:embed/>
                    <p:pic>
                      <p:nvPicPr>
                        <p:cNvPr id="0" name="Object 41" descr="image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016"/>
                          <a:ext cx="576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3"/>
          <p:cNvGrpSpPr/>
          <p:nvPr/>
        </p:nvGrpSpPr>
        <p:grpSpPr bwMode="auto">
          <a:xfrm>
            <a:off x="5943600" y="3657600"/>
            <a:ext cx="1316038" cy="500063"/>
            <a:chOff x="3696" y="3072"/>
            <a:chExt cx="829" cy="315"/>
          </a:xfrm>
        </p:grpSpPr>
        <p:sp>
          <p:nvSpPr>
            <p:cNvPr id="25625" name="AutoShape 44"/>
            <p:cNvSpPr/>
            <p:nvPr/>
          </p:nvSpPr>
          <p:spPr bwMode="auto">
            <a:xfrm>
              <a:off x="3696" y="3072"/>
              <a:ext cx="829" cy="288"/>
            </a:xfrm>
            <a:prstGeom prst="borderCallout2">
              <a:avLst>
                <a:gd name="adj1" fmla="val 25000"/>
                <a:gd name="adj2" fmla="val 105792"/>
                <a:gd name="adj3" fmla="val 25000"/>
                <a:gd name="adj4" fmla="val 117130"/>
                <a:gd name="adj5" fmla="val -234375"/>
                <a:gd name="adj6" fmla="val 128588"/>
              </a:avLst>
            </a:prstGeom>
            <a:solidFill>
              <a:srgbClr val="CCFFFF"/>
            </a:solidFill>
            <a:ln w="25400">
              <a:solidFill>
                <a:srgbClr val="FF99FF"/>
              </a:solidFill>
              <a:miter lim="800000"/>
            </a:ln>
          </p:spPr>
          <p:txBody>
            <a:bodyPr lIns="90000" tIns="46800" rIns="90000" bIns="46800"/>
            <a:lstStyle/>
            <a:p>
              <a:pPr algn="ctr" eaLnBrk="0" hangingPunct="0"/>
              <a:endParaRPr kumimoji="0" lang="zh-CN" altLang="zh-CN" sz="3200">
                <a:solidFill>
                  <a:schemeClr val="tx2"/>
                </a:solidFill>
              </a:endParaRPr>
            </a:p>
          </p:txBody>
        </p:sp>
        <p:graphicFrame>
          <p:nvGraphicFramePr>
            <p:cNvPr id="25612" name="Object 45"/>
            <p:cNvGraphicFramePr>
              <a:graphicFrameLocks noChangeAspect="1"/>
            </p:cNvGraphicFramePr>
            <p:nvPr/>
          </p:nvGraphicFramePr>
          <p:xfrm>
            <a:off x="3696" y="3120"/>
            <a:ext cx="81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6" name="Equation" r:id="rId26" imgW="523955" imgH="180855" progId="">
                    <p:embed/>
                  </p:oleObj>
                </mc:Choice>
                <mc:Fallback>
                  <p:oleObj name="Equation" r:id="rId26" imgW="523955" imgH="180855" progId="">
                    <p:embed/>
                    <p:pic>
                      <p:nvPicPr>
                        <p:cNvPr id="0" name="Object 45" descr="image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120"/>
                          <a:ext cx="816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矩形 30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6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6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0" grpId="0" build="p" autoUpdateAnimBg="0"/>
      <p:bldP spid="146443" grpId="0" build="p" autoUpdateAnimBg="0"/>
      <p:bldP spid="146447" grpId="0" autoUpdateAnimBg="0"/>
      <p:bldP spid="146449" grpId="0" autoUpdateAnimBg="0"/>
      <p:bldP spid="146455" grpId="0" autoUpdateAnimBg="0"/>
      <p:bldP spid="146457" grpId="0" autoUpdateAnimBg="0"/>
      <p:bldP spid="14647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14400" y="2011363"/>
            <a:ext cx="609600" cy="5794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CN" sz="3200" dirty="0" smtClean="0">
                <a:solidFill>
                  <a:srgbClr val="000000"/>
                </a:solidFill>
                <a:ea typeface="宋体" charset="-122"/>
              </a:rPr>
              <a:t>①</a:t>
            </a:r>
            <a:endParaRPr kumimoji="0" lang="en-US" altLang="zh-CN" sz="3200" dirty="0" smtClean="0">
              <a:solidFill>
                <a:srgbClr val="000000"/>
              </a:solidFill>
              <a:ea typeface="黑体" pitchFamily="2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05000" y="1401763"/>
          <a:ext cx="26924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3" imgW="1028745" imgH="190573" progId="">
                  <p:embed/>
                </p:oleObj>
              </mc:Choice>
              <mc:Fallback>
                <p:oleObj name="Equation" r:id="rId3" imgW="1028745" imgH="190573" progId="">
                  <p:embed/>
                  <p:pic>
                    <p:nvPicPr>
                      <p:cNvPr id="0" name="Object 4" descr="image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01763"/>
                        <a:ext cx="26924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52800" y="2011363"/>
            <a:ext cx="4171528" cy="52540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黑体" pitchFamily="2" charset="-122"/>
              </a:rPr>
              <a:t>可查</a:t>
            </a:r>
            <a:r>
              <a:rPr lang="zh-CN" altLang="en-US" dirty="0" smtClean="0">
                <a:solidFill>
                  <a:schemeClr val="accent2"/>
                </a:solidFill>
                <a:ea typeface="黑体" pitchFamily="2" charset="-122"/>
              </a:rPr>
              <a:t>标准正态分布表</a:t>
            </a:r>
            <a:r>
              <a:rPr lang="zh-CN" altLang="en-US" dirty="0" smtClean="0">
                <a:solidFill>
                  <a:srgbClr val="000000"/>
                </a:solidFill>
                <a:ea typeface="黑体" pitchFamily="2" charset="-122"/>
              </a:rPr>
              <a:t>，得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63688" y="2780928"/>
          <a:ext cx="35575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公式" r:id="rId5" imgW="27127200" imgH="4876800" progId="">
                  <p:embed/>
                </p:oleObj>
              </mc:Choice>
              <mc:Fallback>
                <p:oleObj name="公式" r:id="rId5" imgW="27127200" imgH="4876800" progId="">
                  <p:embed/>
                  <p:pic>
                    <p:nvPicPr>
                      <p:cNvPr id="0" name="Object 6" descr="image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780928"/>
                        <a:ext cx="3557588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600200" y="3581400"/>
          <a:ext cx="1739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7" imgW="666754" imgH="190573" progId="">
                  <p:embed/>
                </p:oleObj>
              </mc:Choice>
              <mc:Fallback>
                <p:oleObj name="Equation" r:id="rId7" imgW="666754" imgH="190573" progId="">
                  <p:embed/>
                  <p:pic>
                    <p:nvPicPr>
                      <p:cNvPr id="0" name="Object 10" descr="image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1400"/>
                        <a:ext cx="17399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260725" y="3581400"/>
          <a:ext cx="39719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9" imgW="1524086" imgH="190573" progId="">
                  <p:embed/>
                </p:oleObj>
              </mc:Choice>
              <mc:Fallback>
                <p:oleObj name="Equation" r:id="rId9" imgW="1524086" imgH="190573" progId="">
                  <p:embed/>
                  <p:pic>
                    <p:nvPicPr>
                      <p:cNvPr id="0" name="Object 11" descr="image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3581400"/>
                        <a:ext cx="397192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600200" y="2087563"/>
          <a:ext cx="1739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11" imgW="666754" imgH="190573" progId="">
                  <p:embed/>
                </p:oleObj>
              </mc:Choice>
              <mc:Fallback>
                <p:oleObj name="Equation" r:id="rId11" imgW="666754" imgH="190573" progId="">
                  <p:embed/>
                  <p:pic>
                    <p:nvPicPr>
                      <p:cNvPr id="0" name="Object 12" descr="image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87563"/>
                        <a:ext cx="17399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85800" y="1325563"/>
            <a:ext cx="1676400" cy="5191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情形</a:t>
            </a:r>
            <a:r>
              <a:rPr lang="en-US" altLang="zh-CN" dirty="0" smtClean="0">
                <a:solidFill>
                  <a:srgbClr val="FF0000"/>
                </a:solidFill>
                <a:ea typeface="黑体" pitchFamily="2" charset="-122"/>
              </a:rPr>
              <a:t>1.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14400" y="3429000"/>
            <a:ext cx="609600" cy="5794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CN" sz="3200" dirty="0" smtClean="0">
                <a:solidFill>
                  <a:srgbClr val="000000"/>
                </a:solidFill>
                <a:ea typeface="宋体" charset="-122"/>
              </a:rPr>
              <a:t>②</a:t>
            </a:r>
            <a:endParaRPr kumimoji="0" lang="en-US" altLang="zh-CN" sz="3200" dirty="0" smtClean="0">
              <a:solidFill>
                <a:srgbClr val="000000"/>
              </a:solidFill>
              <a:ea typeface="黑体" pitchFamily="2" charset="-122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914400" y="4509120"/>
            <a:ext cx="609600" cy="57943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CN" sz="3200" dirty="0" smtClean="0">
                <a:solidFill>
                  <a:srgbClr val="000000"/>
                </a:solidFill>
                <a:ea typeface="宋体" charset="-122"/>
              </a:rPr>
              <a:t>③</a:t>
            </a:r>
            <a:endParaRPr kumimoji="0" lang="en-US" altLang="zh-CN" sz="3200" dirty="0" smtClean="0">
              <a:solidFill>
                <a:srgbClr val="000000"/>
              </a:solidFill>
              <a:ea typeface="黑体" pitchFamily="2" charset="-122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590452" y="4556125"/>
          <a:ext cx="4997772" cy="49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公式" r:id="rId13" imgW="43281600" imgH="4876800" progId="">
                  <p:embed/>
                </p:oleObj>
              </mc:Choice>
              <mc:Fallback>
                <p:oleObj name="公式" r:id="rId13" imgW="43281600" imgH="4876800" progId="">
                  <p:embed/>
                  <p:pic>
                    <p:nvPicPr>
                      <p:cNvPr id="0" name="Object 16" descr="image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452" y="4556125"/>
                        <a:ext cx="4997772" cy="4945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33424" y="644525"/>
            <a:ext cx="6430863" cy="584775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3333CC"/>
                </a:solidFill>
                <a:ea typeface="黑体" pitchFamily="2" charset="-122"/>
              </a:rPr>
              <a:t> 正态分布的计算方法</a:t>
            </a:r>
          </a:p>
        </p:txBody>
      </p:sp>
      <p:sp>
        <p:nvSpPr>
          <p:cNvPr id="19" name="矩形 18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899592" y="5369843"/>
            <a:ext cx="609600" cy="58477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sz="3200" dirty="0" smtClean="0">
                <a:solidFill>
                  <a:srgbClr val="000000"/>
                </a:solidFill>
                <a:latin typeface="+mn-lt"/>
                <a:ea typeface="宋体" charset="-122"/>
              </a:rPr>
              <a:t>④</a:t>
            </a:r>
            <a:endParaRPr kumimoji="0" lang="en-US" altLang="zh-CN" sz="3200" dirty="0" smtClean="0">
              <a:solidFill>
                <a:srgbClr val="000000"/>
              </a:solidFill>
              <a:latin typeface="+mn-lt"/>
              <a:ea typeface="黑体" pitchFamily="2" charset="-122"/>
            </a:endParaRPr>
          </a:p>
        </p:txBody>
      </p:sp>
      <p:graphicFrame>
        <p:nvGraphicFramePr>
          <p:cNvPr id="149520" name="Object 16"/>
          <p:cNvGraphicFramePr>
            <a:graphicFrameLocks noChangeAspect="1"/>
          </p:cNvGraphicFramePr>
          <p:nvPr/>
        </p:nvGraphicFramePr>
        <p:xfrm>
          <a:off x="1691680" y="5454650"/>
          <a:ext cx="42227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公式" r:id="rId15" imgW="36576000" imgH="4876800" progId="">
                  <p:embed/>
                </p:oleObj>
              </mc:Choice>
              <mc:Fallback>
                <p:oleObj name="公式" r:id="rId15" imgW="36576000" imgH="4876800" progId="">
                  <p:embed/>
                  <p:pic>
                    <p:nvPicPr>
                      <p:cNvPr id="0" name="Picture 1" descr="image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454650"/>
                        <a:ext cx="42227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14" grpId="0" autoUpdateAnimBg="0"/>
      <p:bldP spid="15" grpId="0" autoUpdateAnimBg="0"/>
      <p:bldP spid="16" grpId="0" autoUpdateAnimBg="0"/>
      <p:bldP spid="2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1676400" cy="5191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情形</a:t>
            </a:r>
            <a:r>
              <a:rPr lang="en-US" altLang="zh-CN" dirty="0" smtClean="0">
                <a:solidFill>
                  <a:srgbClr val="FF0000"/>
                </a:solidFill>
                <a:ea typeface="黑体" pitchFamily="2" charset="-122"/>
              </a:rPr>
              <a:t>2.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981200" y="685800"/>
          <a:ext cx="30845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Equation" r:id="rId3" imgW="1180991" imgH="228634" progId="">
                  <p:embed/>
                </p:oleObj>
              </mc:Choice>
              <mc:Fallback>
                <p:oleObj name="Equation" r:id="rId3" imgW="1180991" imgH="228634" progId="">
                  <p:embed/>
                  <p:pic>
                    <p:nvPicPr>
                      <p:cNvPr id="0" name="Object 3" descr="image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85800"/>
                        <a:ext cx="30845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3568" y="1524000"/>
            <a:ext cx="609600" cy="57943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CN" sz="3200" dirty="0" smtClean="0">
                <a:solidFill>
                  <a:srgbClr val="000000"/>
                </a:solidFill>
                <a:ea typeface="宋体" charset="-122"/>
              </a:rPr>
              <a:t>①</a:t>
            </a:r>
            <a:endParaRPr kumimoji="0" lang="en-US" altLang="zh-CN" sz="3200" dirty="0" smtClean="0">
              <a:solidFill>
                <a:srgbClr val="000000"/>
              </a:solidFill>
              <a:ea typeface="黑体" pitchFamily="2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344613" y="1392238"/>
          <a:ext cx="25527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公式" r:id="rId5" imgW="26212800" imgH="9753600" progId="">
                  <p:embed/>
                </p:oleObj>
              </mc:Choice>
              <mc:Fallback>
                <p:oleObj name="公式" r:id="rId5" imgW="26212800" imgH="9753600" progId="">
                  <p:embed/>
                  <p:pic>
                    <p:nvPicPr>
                      <p:cNvPr id="0" name="Object 5" descr="image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1392238"/>
                        <a:ext cx="255270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55576" y="5780856"/>
            <a:ext cx="609600" cy="57943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CN" sz="3200" dirty="0" smtClean="0">
                <a:solidFill>
                  <a:srgbClr val="000000"/>
                </a:solidFill>
                <a:ea typeface="宋体" charset="-122"/>
              </a:rPr>
              <a:t>②</a:t>
            </a:r>
            <a:endParaRPr kumimoji="0" lang="en-US" altLang="zh-CN" sz="3200" dirty="0" smtClean="0">
              <a:solidFill>
                <a:srgbClr val="000000"/>
              </a:solidFill>
              <a:ea typeface="黑体" pitchFamily="2" charset="-122"/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427089" y="5836196"/>
          <a:ext cx="29575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7" name="公式" r:id="rId7" imgW="23774400" imgH="4876800" progId="">
                  <p:embed/>
                </p:oleObj>
              </mc:Choice>
              <mc:Fallback>
                <p:oleObj name="公式" r:id="rId7" imgW="23774400" imgH="4876800" progId="">
                  <p:embed/>
                  <p:pic>
                    <p:nvPicPr>
                      <p:cNvPr id="0" name="Object 10" descr="image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089" y="5836196"/>
                        <a:ext cx="2957512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4341168" y="5570239"/>
          <a:ext cx="373221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公式" r:id="rId9" imgW="32613600" imgH="9753600" progId="">
                  <p:embed/>
                </p:oleObj>
              </mc:Choice>
              <mc:Fallback>
                <p:oleObj name="公式" r:id="rId9" imgW="32613600" imgH="9753600" progId="">
                  <p:embed/>
                  <p:pic>
                    <p:nvPicPr>
                      <p:cNvPr id="0" name="Object 11" descr="image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168" y="5570239"/>
                        <a:ext cx="3732213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4087117" y="1412875"/>
          <a:ext cx="48053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公式" r:id="rId11" imgW="45110400" imgH="9753600" progId="">
                  <p:embed/>
                </p:oleObj>
              </mc:Choice>
              <mc:Fallback>
                <p:oleObj name="公式" r:id="rId11" imgW="45110400" imgH="9753600" progId="">
                  <p:embed/>
                  <p:pic>
                    <p:nvPicPr>
                      <p:cNvPr id="0" name="Object 6" descr="image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117" y="1412875"/>
                        <a:ext cx="480536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755576" y="2276872"/>
          <a:ext cx="798613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Equation" r:id="rId13" imgW="83210400" imgH="9753600" progId="Equation.DSMT4">
                  <p:embed/>
                </p:oleObj>
              </mc:Choice>
              <mc:Fallback>
                <p:oleObj name="Equation" r:id="rId13" imgW="83210400" imgH="9753600" progId="Equation.DSMT4">
                  <p:embed/>
                  <p:pic>
                    <p:nvPicPr>
                      <p:cNvPr id="0" name="Picture 3" descr="image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76872"/>
                        <a:ext cx="7986138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755576" y="3212976"/>
          <a:ext cx="624574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Equation" r:id="rId15" imgW="62788800" imgH="11582400" progId="Equation.DSMT4">
                  <p:embed/>
                </p:oleObj>
              </mc:Choice>
              <mc:Fallback>
                <p:oleObj name="Equation" r:id="rId15" imgW="62788800" imgH="11582400" progId="Equation.DSMT4">
                  <p:embed/>
                  <p:pic>
                    <p:nvPicPr>
                      <p:cNvPr id="0" name="Picture 2" descr="image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212976"/>
                        <a:ext cx="6245747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755576" y="4437111"/>
          <a:ext cx="7344816" cy="109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17" imgW="75590400" imgH="11277600" progId="Equation.DSMT4">
                  <p:embed/>
                </p:oleObj>
              </mc:Choice>
              <mc:Fallback>
                <p:oleObj name="Equation" r:id="rId17" imgW="75590400" imgH="11277600" progId="Equation.DSMT4">
                  <p:embed/>
                  <p:pic>
                    <p:nvPicPr>
                      <p:cNvPr id="0" name="Picture 1" descr="image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437111"/>
                        <a:ext cx="7344816" cy="1095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92696"/>
            <a:ext cx="7772400" cy="5403304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 descr="2015-03-24_213325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3528" y="404664"/>
            <a:ext cx="8352928" cy="1728192"/>
          </a:xfrm>
          <a:prstGeom prst="rect">
            <a:avLst/>
          </a:prstGeom>
        </p:spPr>
      </p:pic>
      <p:pic>
        <p:nvPicPr>
          <p:cNvPr id="7" name="图片 6" descr="2015-03-24_214617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67544" y="2564904"/>
            <a:ext cx="8136904" cy="1663649"/>
          </a:xfrm>
          <a:prstGeom prst="rect">
            <a:avLst/>
          </a:prstGeom>
        </p:spPr>
      </p:pic>
      <p:pic>
        <p:nvPicPr>
          <p:cNvPr id="8" name="图片 7" descr="2015-03-24_21504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11560" y="4653136"/>
            <a:ext cx="7715250" cy="792088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64704"/>
            <a:ext cx="7772400" cy="5331296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/>
              <a:t>上题结果可以用以下图示来说明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 descr="2015-03-24_225434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95536" y="1412776"/>
            <a:ext cx="3888432" cy="2193001"/>
          </a:xfrm>
          <a:prstGeom prst="rect">
            <a:avLst/>
          </a:prstGeom>
        </p:spPr>
      </p:pic>
      <p:pic>
        <p:nvPicPr>
          <p:cNvPr id="7" name="图片 6" descr="2015-03-24_225451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67545" y="4005064"/>
            <a:ext cx="3744415" cy="2006149"/>
          </a:xfrm>
          <a:prstGeom prst="rect">
            <a:avLst/>
          </a:prstGeom>
        </p:spPr>
      </p:pic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4427984" y="4149080"/>
          <a:ext cx="3960440" cy="186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5" imgW="46634400" imgH="21945600" progId="Equation.DSMT4">
                  <p:embed/>
                </p:oleObj>
              </mc:Choice>
              <mc:Fallback>
                <p:oleObj name="Equation" r:id="rId5" imgW="46634400" imgH="21945600" progId="Equation.DSMT4">
                  <p:embed/>
                  <p:pic>
                    <p:nvPicPr>
                      <p:cNvPr id="0" name="Picture 1" descr="image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149080"/>
                        <a:ext cx="3960440" cy="1863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2015-03-24_225410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427984" y="1615409"/>
            <a:ext cx="3816424" cy="2029615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5259288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 descr="2015-03-25_075010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3528" y="764704"/>
            <a:ext cx="8424936" cy="1368152"/>
          </a:xfrm>
          <a:prstGeom prst="rect">
            <a:avLst/>
          </a:prstGeom>
        </p:spPr>
      </p:pic>
      <p:pic>
        <p:nvPicPr>
          <p:cNvPr id="5" name="图片 4" descr="2015-03-25_075120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67544" y="2348880"/>
            <a:ext cx="8388424" cy="2016224"/>
          </a:xfrm>
          <a:prstGeom prst="rect">
            <a:avLst/>
          </a:prstGeom>
        </p:spPr>
      </p:pic>
      <p:pic>
        <p:nvPicPr>
          <p:cNvPr id="6" name="图片 5" descr="2015-03-25_075139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67544" y="4365104"/>
            <a:ext cx="8134350" cy="6480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714348" y="714356"/>
          <a:ext cx="5857916" cy="997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3" imgW="57302400" imgH="9753600" progId="Equation.DSMT4">
                  <p:embed/>
                </p:oleObj>
              </mc:Choice>
              <mc:Fallback>
                <p:oleObj name="Equation" r:id="rId3" imgW="57302400" imgH="9753600" progId="Equation.DSMT4">
                  <p:embed/>
                  <p:pic>
                    <p:nvPicPr>
                      <p:cNvPr id="0" name="Picture 4" descr="image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714356"/>
                        <a:ext cx="5857916" cy="997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428596" y="2000240"/>
          <a:ext cx="8429684" cy="947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5" imgW="78638400" imgH="8839200" progId="Equation.DSMT4">
                  <p:embed/>
                </p:oleObj>
              </mc:Choice>
              <mc:Fallback>
                <p:oleObj name="Equation" r:id="rId5" imgW="78638400" imgH="8839200" progId="Equation.DSMT4">
                  <p:embed/>
                  <p:pic>
                    <p:nvPicPr>
                      <p:cNvPr id="0" name="Picture 3" descr="image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000240"/>
                        <a:ext cx="8429684" cy="947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428596" y="3357562"/>
          <a:ext cx="6215107" cy="83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7" imgW="58826400" imgH="7924800" progId="Equation.DSMT4">
                  <p:embed/>
                </p:oleObj>
              </mc:Choice>
              <mc:Fallback>
                <p:oleObj name="Equation" r:id="rId7" imgW="58826400" imgH="7924800" progId="Equation.DSMT4">
                  <p:embed/>
                  <p:pic>
                    <p:nvPicPr>
                      <p:cNvPr id="0" name="Picture 2" descr="image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357562"/>
                        <a:ext cx="6215107" cy="8372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571472" y="4429131"/>
          <a:ext cx="3500462" cy="110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9" imgW="30784800" imgH="9753600" progId="Equation.DSMT4">
                  <p:embed/>
                </p:oleObj>
              </mc:Choice>
              <mc:Fallback>
                <p:oleObj name="Equation" r:id="rId9" imgW="30784800" imgH="9753600" progId="Equation.DSMT4">
                  <p:embed/>
                  <p:pic>
                    <p:nvPicPr>
                      <p:cNvPr id="0" name="Picture 1" descr="image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4429131"/>
                        <a:ext cx="3500462" cy="1109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弧形箭头 7">
            <a:hlinkClick r:id="rId11" action="ppaction://hlinksldjump"/>
          </p:cNvPr>
          <p:cNvSpPr/>
          <p:nvPr/>
        </p:nvSpPr>
        <p:spPr bwMode="auto">
          <a:xfrm>
            <a:off x="6858016" y="5000636"/>
            <a:ext cx="500066" cy="785818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920750" y="3751287"/>
          <a:ext cx="7683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3" imgW="160020000" imgH="22860000" progId="">
                  <p:embed/>
                </p:oleObj>
              </mc:Choice>
              <mc:Fallback>
                <p:oleObj name="Equation" r:id="rId3" imgW="160020000" imgH="22860000" progId="">
                  <p:embed/>
                  <p:pic>
                    <p:nvPicPr>
                      <p:cNvPr id="0" name="Object 13" descr="image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751287"/>
                        <a:ext cx="76835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827088" y="4941912"/>
            <a:ext cx="49164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称这样的分布为</a:t>
            </a:r>
            <a:r>
              <a:rPr lang="zh-CN" altLang="en-US" smtClean="0">
                <a:solidFill>
                  <a:srgbClr val="0000FF"/>
                </a:solidFill>
                <a:ea typeface="宋体" charset="-122"/>
              </a:rPr>
              <a:t>二项分布</a:t>
            </a: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.</a:t>
            </a: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记为</a:t>
            </a:r>
          </a:p>
        </p:txBody>
      </p:sp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5791200" y="4976837"/>
          <a:ext cx="2057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5" imgW="828718" imgH="190573" progId="">
                  <p:embed/>
                </p:oleObj>
              </mc:Choice>
              <mc:Fallback>
                <p:oleObj name="Equation" r:id="rId5" imgW="828718" imgH="190573" progId="">
                  <p:embed/>
                  <p:pic>
                    <p:nvPicPr>
                      <p:cNvPr id="0" name="Object 16" descr="image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976837"/>
                        <a:ext cx="20574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9"/>
          <p:cNvGraphicFramePr>
            <a:graphicFrameLocks noChangeAspect="1"/>
          </p:cNvGraphicFramePr>
          <p:nvPr/>
        </p:nvGraphicFramePr>
        <p:xfrm>
          <a:off x="5796136" y="1052736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7" imgW="58521600" imgH="12801600" progId="">
                  <p:embed/>
                </p:oleObj>
              </mc:Choice>
              <mc:Fallback>
                <p:oleObj name="Equation" r:id="rId7" imgW="58521600" imgH="12801600" progId="">
                  <p:embed/>
                  <p:pic>
                    <p:nvPicPr>
                      <p:cNvPr id="0" name="Object 19" descr="image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052736"/>
                        <a:ext cx="2438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827584" y="2201416"/>
            <a:ext cx="1981200" cy="152400"/>
          </a:xfrm>
          <a:prstGeom prst="rightArrow">
            <a:avLst>
              <a:gd name="adj1" fmla="val 50000"/>
              <a:gd name="adj2" fmla="val 3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/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873622" y="1772816"/>
          <a:ext cx="173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9" imgW="41757600" imgH="10363200" progId="">
                  <p:embed/>
                </p:oleObj>
              </mc:Choice>
              <mc:Fallback>
                <p:oleObj name="Equation" r:id="rId9" imgW="41757600" imgH="10363200" progId="">
                  <p:embed/>
                  <p:pic>
                    <p:nvPicPr>
                      <p:cNvPr id="0" name="Object 22" descr="image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622" y="1772816"/>
                        <a:ext cx="1739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/>
        </p:nvGraphicFramePr>
        <p:xfrm>
          <a:off x="2915816" y="1916832"/>
          <a:ext cx="1800200" cy="58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公式" r:id="rId11" imgW="17678400" imgH="5791200" progId="">
                  <p:embed/>
                </p:oleObj>
              </mc:Choice>
              <mc:Fallback>
                <p:oleObj name="公式" r:id="rId11" imgW="17678400" imgH="5791200" progId="">
                  <p:embed/>
                  <p:pic>
                    <p:nvPicPr>
                      <p:cNvPr id="0" name="Object 24" descr="image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916832"/>
                        <a:ext cx="1800200" cy="589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33"/>
          <p:cNvGrpSpPr/>
          <p:nvPr/>
        </p:nvGrpSpPr>
        <p:grpSpPr bwMode="auto">
          <a:xfrm>
            <a:off x="2133600" y="5642000"/>
            <a:ext cx="4584700" cy="595312"/>
            <a:chOff x="1344" y="3327"/>
            <a:chExt cx="2888" cy="375"/>
          </a:xfrm>
        </p:grpSpPr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344" y="3375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二项分布</a:t>
              </a:r>
            </a:p>
          </p:txBody>
        </p:sp>
        <p:grpSp>
          <p:nvGrpSpPr>
            <p:cNvPr id="27" name="Group 32"/>
            <p:cNvGrpSpPr/>
            <p:nvPr/>
          </p:nvGrpSpPr>
          <p:grpSpPr bwMode="auto">
            <a:xfrm>
              <a:off x="2400" y="3327"/>
              <a:ext cx="1832" cy="375"/>
              <a:chOff x="2400" y="3327"/>
              <a:chExt cx="1832" cy="375"/>
            </a:xfrm>
          </p:grpSpPr>
          <p:grpSp>
            <p:nvGrpSpPr>
              <p:cNvPr id="28" name="Group 28"/>
              <p:cNvGrpSpPr/>
              <p:nvPr/>
            </p:nvGrpSpPr>
            <p:grpSpPr bwMode="auto">
              <a:xfrm>
                <a:off x="2400" y="3327"/>
                <a:ext cx="720" cy="236"/>
                <a:chOff x="2352" y="1300"/>
                <a:chExt cx="720" cy="236"/>
              </a:xfrm>
            </p:grpSpPr>
            <p:graphicFrame>
              <p:nvGraphicFramePr>
                <p:cNvPr id="30" name="Object 29"/>
                <p:cNvGraphicFramePr>
                  <a:graphicFrameLocks noChangeAspect="1"/>
                </p:cNvGraphicFramePr>
                <p:nvPr/>
              </p:nvGraphicFramePr>
              <p:xfrm>
                <a:off x="2460" y="1300"/>
                <a:ext cx="47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14" name="Equation" r:id="rId13" imgW="17983200" imgH="7620000" progId="">
                        <p:embed/>
                      </p:oleObj>
                    </mc:Choice>
                    <mc:Fallback>
                      <p:oleObj name="Equation" r:id="rId13" imgW="17983200" imgH="7620000" progId="">
                        <p:embed/>
                        <p:pic>
                          <p:nvPicPr>
                            <p:cNvPr id="0" name="Object 29" descr="image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60" y="1300"/>
                              <a:ext cx="472" cy="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" name="Line 30"/>
                <p:cNvSpPr>
                  <a:spLocks noChangeShapeType="1"/>
                </p:cNvSpPr>
                <p:nvPr/>
              </p:nvSpPr>
              <p:spPr bwMode="auto">
                <a:xfrm>
                  <a:off x="2352" y="1536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miter lim="800000"/>
                  <a:tailEnd type="triangle" w="lg" len="med"/>
                </a:ln>
                <a:effectLst/>
              </p:spPr>
              <p:txBody>
                <a:bodyPr wrap="none"/>
                <a:lstStyle/>
                <a:p>
                  <a:pPr algn="l"/>
                  <a:endParaRPr lang="zh-CN" altLang="en-US" smtClean="0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  <p:sp>
            <p:nvSpPr>
              <p:cNvPr id="29" name="Text Box 31"/>
              <p:cNvSpPr txBox="1">
                <a:spLocks noChangeArrowheads="1"/>
              </p:cNvSpPr>
              <p:nvPr/>
            </p:nvSpPr>
            <p:spPr bwMode="auto">
              <a:xfrm>
                <a:off x="3216" y="3375"/>
                <a:ext cx="101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mtClean="0">
                    <a:solidFill>
                      <a:srgbClr val="FF0000"/>
                    </a:solidFill>
                    <a:ea typeface="黑体" pitchFamily="2" charset="-122"/>
                  </a:rPr>
                  <a:t>两点分布</a:t>
                </a:r>
              </a:p>
            </p:txBody>
          </p:sp>
        </p:grpSp>
      </p:grp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539750" y="404813"/>
            <a:ext cx="2284413" cy="541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/>
            <a:r>
              <a:rPr lang="en-US" altLang="zh-CN" dirty="0" smtClean="0">
                <a:ea typeface="黑体" pitchFamily="2" charset="-122"/>
              </a:rPr>
              <a:t>(2) 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二项分布</a:t>
            </a:r>
            <a:endParaRPr lang="zh-CN" altLang="en-US" dirty="0" smtClean="0">
              <a:solidFill>
                <a:srgbClr val="007C00"/>
              </a:solidFill>
              <a:ea typeface="黑体" pitchFamily="2" charset="-122"/>
            </a:endParaRP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1042988" y="1052513"/>
            <a:ext cx="6049962" cy="519112"/>
          </a:xfrm>
          <a:prstGeom prst="rect">
            <a:avLst/>
          </a:prstGeom>
          <a:noFill/>
          <a:ln w="222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若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的分布律为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:</a:t>
            </a:r>
          </a:p>
        </p:txBody>
      </p:sp>
      <p:graphicFrame>
        <p:nvGraphicFramePr>
          <p:cNvPr id="34" name="Object 36"/>
          <p:cNvGraphicFramePr>
            <a:graphicFrameLocks noChangeAspect="1"/>
          </p:cNvGraphicFramePr>
          <p:nvPr/>
        </p:nvGraphicFramePr>
        <p:xfrm>
          <a:off x="3746500" y="1052513"/>
          <a:ext cx="20447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15" imgW="18592800" imgH="4876800" progId="">
                  <p:embed/>
                </p:oleObj>
              </mc:Choice>
              <mc:Fallback>
                <p:oleObj name="公式" r:id="rId15" imgW="18592800" imgH="4876800" progId="">
                  <p:embed/>
                  <p:pic>
                    <p:nvPicPr>
                      <p:cNvPr id="0" name="Object 36" descr="image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1052513"/>
                        <a:ext cx="20447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827088" y="2925787"/>
            <a:ext cx="3024187" cy="519113"/>
          </a:xfrm>
          <a:prstGeom prst="rect">
            <a:avLst/>
          </a:prstGeom>
          <a:noFill/>
          <a:ln w="222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或为</a:t>
            </a: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:</a:t>
            </a:r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4788024" y="1991246"/>
          <a:ext cx="41529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17" imgW="40233600" imgH="4876800" progId="Equation.DSMT4">
                  <p:embed/>
                </p:oleObj>
              </mc:Choice>
              <mc:Fallback>
                <p:oleObj name="Equation" r:id="rId17" imgW="40233600" imgH="4876800" progId="Equation.DSMT4">
                  <p:embed/>
                  <p:pic>
                    <p:nvPicPr>
                      <p:cNvPr id="0" name="Picture 1" descr="image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991246"/>
                        <a:ext cx="41529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2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755576" y="1196752"/>
          <a:ext cx="7419541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3" imgW="77419200" imgH="32308800" progId="Equation.DSMT4">
                  <p:embed/>
                </p:oleObj>
              </mc:Choice>
              <mc:Fallback>
                <p:oleObj name="Equation" r:id="rId3" imgW="77419200" imgH="32308800" progId="Equation.DSMT4">
                  <p:embed/>
                  <p:pic>
                    <p:nvPicPr>
                      <p:cNvPr id="0" name="Picture 1" descr="image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96752"/>
                        <a:ext cx="7419541" cy="3096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4"/>
          <p:cNvSpPr>
            <a:spLocks noChangeArrowheads="1"/>
          </p:cNvSpPr>
          <p:nvPr/>
        </p:nvSpPr>
        <p:spPr bwMode="auto">
          <a:xfrm>
            <a:off x="539750" y="583407"/>
            <a:ext cx="2284413" cy="541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l"/>
            <a:r>
              <a:rPr lang="en-US" altLang="zh-CN" dirty="0" smtClean="0">
                <a:ea typeface="黑体" pitchFamily="2" charset="-122"/>
              </a:rPr>
              <a:t>(3) 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泊松分布</a:t>
            </a:r>
            <a:endParaRPr lang="zh-CN" altLang="en-US" dirty="0" smtClean="0">
              <a:solidFill>
                <a:srgbClr val="007C00"/>
              </a:solidFill>
              <a:ea typeface="黑体" pitchFamily="2" charset="-122"/>
            </a:endParaRP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899592" y="1268760"/>
          <a:ext cx="7398653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72847200" imgH="32613600" progId="Equation.DSMT4">
                  <p:embed/>
                </p:oleObj>
              </mc:Choice>
              <mc:Fallback>
                <p:oleObj name="Equation" r:id="rId3" imgW="72847200" imgH="32613600" progId="Equation.DSMT4">
                  <p:embed/>
                  <p:pic>
                    <p:nvPicPr>
                      <p:cNvPr id="0" name="Picture 2" descr="image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268760"/>
                        <a:ext cx="7398653" cy="3312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827584" y="4941168"/>
          <a:ext cx="7344816" cy="115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5" imgW="67970400" imgH="10668000" progId="Equation.DSMT4">
                  <p:embed/>
                </p:oleObj>
              </mc:Choice>
              <mc:Fallback>
                <p:oleObj name="Equation" r:id="rId5" imgW="67970400" imgH="10668000" progId="Equation.DSMT4">
                  <p:embed/>
                  <p:pic>
                    <p:nvPicPr>
                      <p:cNvPr id="0" name="Picture 1" descr="image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941168"/>
                        <a:ext cx="7344816" cy="11527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3399656" y="548680"/>
            <a:ext cx="2036440" cy="5847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ea typeface="黑体" pitchFamily="2" charset="-122"/>
              </a:rPr>
              <a:t>泊松定理</a:t>
            </a:r>
            <a:endParaRPr lang="zh-CN" altLang="en-US" sz="3200" dirty="0">
              <a:solidFill>
                <a:schemeClr val="tx2"/>
              </a:solidFill>
              <a:ea typeface="黑体" pitchFamily="2" charset="-122"/>
            </a:endParaRP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755576" y="1546225"/>
            <a:ext cx="40386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ea typeface="黑体" pitchFamily="2" charset="-122"/>
              </a:rPr>
              <a:t>设一列随机变量</a:t>
            </a:r>
            <a:endParaRPr lang="zh-CN" altLang="en-US" dirty="0">
              <a:solidFill>
                <a:schemeClr val="tx2"/>
              </a:solidFill>
              <a:ea typeface="黑体" pitchFamily="2" charset="-122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3563888" y="1556792"/>
            <a:ext cx="4536504" cy="52322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i="1" dirty="0" err="1">
                <a:solidFill>
                  <a:schemeClr val="tx2"/>
                </a:solidFill>
                <a:ea typeface="黑体" pitchFamily="2" charset="-122"/>
              </a:rPr>
              <a:t>X</a:t>
            </a:r>
            <a:r>
              <a:rPr lang="en-US" altLang="zh-CN" sz="2400" i="1" baseline="-25000" dirty="0" err="1">
                <a:solidFill>
                  <a:schemeClr val="tx2"/>
                </a:solidFill>
                <a:ea typeface="黑体" pitchFamily="2" charset="-122"/>
              </a:rPr>
              <a:t>n</a:t>
            </a:r>
            <a:r>
              <a:rPr lang="en-US" altLang="zh-CN" sz="2400" i="1" dirty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ea typeface="黑体" pitchFamily="2" charset="-122"/>
              </a:rPr>
              <a:t>~</a:t>
            </a:r>
            <a:r>
              <a:rPr lang="en-US" altLang="zh-CN" i="1" dirty="0" smtClean="0">
                <a:solidFill>
                  <a:schemeClr val="tx2"/>
                </a:solidFill>
                <a:ea typeface="黑体" pitchFamily="2" charset="-122"/>
              </a:rPr>
              <a:t>B</a:t>
            </a:r>
            <a:r>
              <a:rPr lang="en-US" altLang="zh-CN" dirty="0" smtClean="0">
                <a:solidFill>
                  <a:schemeClr val="tx2"/>
                </a:solidFill>
                <a:ea typeface="黑体" pitchFamily="2" charset="-122"/>
              </a:rPr>
              <a:t>(</a:t>
            </a:r>
            <a:r>
              <a:rPr lang="en-US" altLang="zh-CN" i="1" dirty="0" smtClean="0">
                <a:solidFill>
                  <a:schemeClr val="tx2"/>
                </a:solidFill>
                <a:ea typeface="黑体" pitchFamily="2" charset="-122"/>
              </a:rPr>
              <a:t>n, </a:t>
            </a:r>
            <a:r>
              <a:rPr lang="en-US" altLang="zh-CN" i="1" dirty="0" err="1" smtClean="0">
                <a:solidFill>
                  <a:schemeClr val="tx2"/>
                </a:solidFill>
                <a:ea typeface="黑体" pitchFamily="2" charset="-122"/>
              </a:rPr>
              <a:t>p</a:t>
            </a:r>
            <a:r>
              <a:rPr lang="en-US" altLang="zh-CN" i="1" baseline="-25000" dirty="0" err="1" smtClean="0">
                <a:solidFill>
                  <a:schemeClr val="tx2"/>
                </a:solidFill>
                <a:ea typeface="黑体" pitchFamily="2" charset="-122"/>
              </a:rPr>
              <a:t>n</a:t>
            </a:r>
            <a:r>
              <a:rPr lang="en-US" altLang="zh-CN" i="1" baseline="-25000" dirty="0" smtClean="0">
                <a:solidFill>
                  <a:schemeClr val="tx2"/>
                </a:solidFill>
                <a:ea typeface="黑体" pitchFamily="2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黑体" pitchFamily="2" charset="-122"/>
              </a:rPr>
              <a:t>)</a:t>
            </a:r>
            <a:r>
              <a:rPr lang="en-US" altLang="zh-CN" i="1" dirty="0">
                <a:solidFill>
                  <a:schemeClr val="tx2"/>
                </a:solidFill>
                <a:ea typeface="黑体" pitchFamily="2" charset="-122"/>
              </a:rPr>
              <a:t>  </a:t>
            </a:r>
            <a:r>
              <a:rPr lang="en-US" altLang="zh-CN" dirty="0">
                <a:solidFill>
                  <a:schemeClr val="tx2"/>
                </a:solidFill>
                <a:ea typeface="黑体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黑体" pitchFamily="2" charset="-122"/>
              </a:rPr>
              <a:t>n=</a:t>
            </a:r>
            <a:r>
              <a:rPr lang="en-US" altLang="zh-CN" dirty="0">
                <a:solidFill>
                  <a:schemeClr val="tx2"/>
                </a:solidFill>
                <a:ea typeface="黑体" pitchFamily="2" charset="-122"/>
              </a:rPr>
              <a:t>1,2</a:t>
            </a:r>
            <a:r>
              <a:rPr lang="en-US" altLang="zh-CN" dirty="0" smtClean="0">
                <a:solidFill>
                  <a:schemeClr val="tx2"/>
                </a:solidFill>
                <a:ea typeface="黑体" pitchFamily="2" charset="-122"/>
              </a:rPr>
              <a:t>,</a:t>
            </a:r>
            <a:r>
              <a:rPr lang="en-US" altLang="zh-CN" i="1" dirty="0" smtClean="0">
                <a:solidFill>
                  <a:schemeClr val="tx2"/>
                </a:solidFill>
                <a:ea typeface="黑体" pitchFamily="2" charset="-122"/>
              </a:rPr>
              <a:t>…</a:t>
            </a:r>
            <a:r>
              <a:rPr lang="en-US" altLang="zh-CN" dirty="0" smtClean="0">
                <a:solidFill>
                  <a:schemeClr val="tx2"/>
                </a:solidFill>
                <a:ea typeface="黑体" pitchFamily="2" charset="-122"/>
              </a:rPr>
              <a:t>), </a:t>
            </a:r>
            <a:r>
              <a:rPr lang="zh-CN" altLang="en-US" dirty="0" smtClean="0">
                <a:solidFill>
                  <a:schemeClr val="tx2"/>
                </a:solidFill>
                <a:ea typeface="黑体" pitchFamily="2" charset="-122"/>
              </a:rPr>
              <a:t>即</a:t>
            </a:r>
            <a:endParaRPr lang="en-US" altLang="zh-CN" dirty="0">
              <a:solidFill>
                <a:schemeClr val="tx2"/>
              </a:solidFill>
              <a:ea typeface="黑体" pitchFamily="2" charset="-122"/>
            </a:endParaRPr>
          </a:p>
        </p:txBody>
      </p:sp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2411760" y="2276872"/>
          <a:ext cx="4608512" cy="99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公式" r:id="rId3" imgW="44805600" imgH="11277600" progId="">
                  <p:embed/>
                </p:oleObj>
              </mc:Choice>
              <mc:Fallback>
                <p:oleObj name="公式" r:id="rId3" imgW="44805600" imgH="11277600" progId="">
                  <p:embed/>
                  <p:pic>
                    <p:nvPicPr>
                      <p:cNvPr id="0" name="Object 6" descr="image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276872"/>
                        <a:ext cx="4608512" cy="99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746125" y="3603625"/>
          <a:ext cx="12335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5" imgW="495341" imgH="180855" progId="">
                  <p:embed/>
                </p:oleObj>
              </mc:Choice>
              <mc:Fallback>
                <p:oleObj name="Equation" r:id="rId5" imgW="495341" imgH="180855" progId="">
                  <p:embed/>
                  <p:pic>
                    <p:nvPicPr>
                      <p:cNvPr id="0" name="Object 7" descr="image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3603625"/>
                        <a:ext cx="12335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2185988" y="3595688"/>
          <a:ext cx="402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公式" r:id="rId7" imgW="38100000" imgH="5486400" progId="">
                  <p:embed/>
                </p:oleObj>
              </mc:Choice>
              <mc:Fallback>
                <p:oleObj name="公式" r:id="rId7" imgW="38100000" imgH="5486400" progId="">
                  <p:embed/>
                  <p:pic>
                    <p:nvPicPr>
                      <p:cNvPr id="0" name="Object 8" descr="image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3595688"/>
                        <a:ext cx="4025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902907"/>
              </p:ext>
            </p:extLst>
          </p:nvPr>
        </p:nvGraphicFramePr>
        <p:xfrm>
          <a:off x="755576" y="4437112"/>
          <a:ext cx="7128792" cy="1518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9" imgW="2806560" imgH="660240" progId="Equation.DSMT4">
                  <p:embed/>
                </p:oleObj>
              </mc:Choice>
              <mc:Fallback>
                <p:oleObj name="Equation" r:id="rId9" imgW="2806560" imgH="660240" progId="Equation.DSMT4">
                  <p:embed/>
                  <p:pic>
                    <p:nvPicPr>
                      <p:cNvPr id="0" name="Object 9" descr="image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437112"/>
                        <a:ext cx="7128792" cy="1518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utoUpdateAnimBg="0"/>
      <p:bldP spid="123908" grpId="0" autoUpdateAnimBg="0"/>
      <p:bldP spid="12390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85800" y="657225"/>
            <a:ext cx="9144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7C00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616075" y="692696"/>
          <a:ext cx="2811909" cy="503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公式" r:id="rId3" imgW="25603200" imgH="5486400" progId="">
                  <p:embed/>
                </p:oleObj>
              </mc:Choice>
              <mc:Fallback>
                <p:oleObj name="公式" r:id="rId3" imgW="25603200" imgH="5486400" progId="">
                  <p:embed/>
                  <p:pic>
                    <p:nvPicPr>
                      <p:cNvPr id="0" name="Object 3" descr="image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692696"/>
                        <a:ext cx="2811909" cy="503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1619672" y="1456010"/>
          <a:ext cx="46529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公式" r:id="rId5" imgW="50292000" imgH="5791200" progId="">
                  <p:embed/>
                </p:oleObj>
              </mc:Choice>
              <mc:Fallback>
                <p:oleObj name="公式" r:id="rId5" imgW="50292000" imgH="5791200" progId="">
                  <p:embed/>
                  <p:pic>
                    <p:nvPicPr>
                      <p:cNvPr id="0" name="Object 5" descr="image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456010"/>
                        <a:ext cx="465296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899592" y="2205930"/>
          <a:ext cx="38100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7" imgW="1542982" imgH="380876" progId="">
                  <p:embed/>
                </p:oleObj>
              </mc:Choice>
              <mc:Fallback>
                <p:oleObj name="Equation" r:id="rId7" imgW="1542982" imgH="380876" progId="">
                  <p:embed/>
                  <p:pic>
                    <p:nvPicPr>
                      <p:cNvPr id="0" name="Object 6" descr="image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05930"/>
                        <a:ext cx="38100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7"/>
          <p:cNvGraphicFramePr>
            <a:graphicFrameLocks noChangeAspect="1"/>
          </p:cNvGraphicFramePr>
          <p:nvPr/>
        </p:nvGraphicFramePr>
        <p:xfrm>
          <a:off x="827584" y="3304083"/>
          <a:ext cx="58864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公式" r:id="rId9" imgW="57302400" imgH="9753600" progId="">
                  <p:embed/>
                </p:oleObj>
              </mc:Choice>
              <mc:Fallback>
                <p:oleObj name="公式" r:id="rId9" imgW="57302400" imgH="9753600" progId="">
                  <p:embed/>
                  <p:pic>
                    <p:nvPicPr>
                      <p:cNvPr id="0" name="Object 7" descr="image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304083"/>
                        <a:ext cx="58864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8"/>
          <p:cNvGraphicFramePr>
            <a:graphicFrameLocks noChangeAspect="1"/>
          </p:cNvGraphicFramePr>
          <p:nvPr/>
        </p:nvGraphicFramePr>
        <p:xfrm>
          <a:off x="772169" y="4560888"/>
          <a:ext cx="76882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公式" r:id="rId11" imgW="74676000" imgH="10058400" progId="">
                  <p:embed/>
                </p:oleObj>
              </mc:Choice>
              <mc:Fallback>
                <p:oleObj name="公式" r:id="rId11" imgW="74676000" imgH="10058400" progId="">
                  <p:embed/>
                  <p:pic>
                    <p:nvPicPr>
                      <p:cNvPr id="0" name="Object 8" descr="image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9" y="4560888"/>
                        <a:ext cx="768826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62" name="Object 10"/>
          <p:cNvGraphicFramePr>
            <a:graphicFrameLocks noGrp="1" noChangeAspect="1"/>
          </p:cNvGraphicFramePr>
          <p:nvPr>
            <p:ph/>
          </p:nvPr>
        </p:nvGraphicFramePr>
        <p:xfrm>
          <a:off x="539750" y="638175"/>
          <a:ext cx="65532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公式" r:id="rId3" imgW="57607200" imgH="9753600" progId="">
                  <p:embed/>
                </p:oleObj>
              </mc:Choice>
              <mc:Fallback>
                <p:oleObj name="公式" r:id="rId3" imgW="57607200" imgH="9753600" progId="">
                  <p:embed/>
                  <p:pic>
                    <p:nvPicPr>
                      <p:cNvPr id="0" name="Object 10" descr="image3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38175"/>
                        <a:ext cx="65532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2"/>
          <p:cNvGraphicFramePr>
            <a:graphicFrameLocks noChangeAspect="1"/>
          </p:cNvGraphicFramePr>
          <p:nvPr/>
        </p:nvGraphicFramePr>
        <p:xfrm>
          <a:off x="1287463" y="1930723"/>
          <a:ext cx="6338887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公式" r:id="rId5" imgW="55168800" imgH="10363200" progId="">
                  <p:embed/>
                </p:oleObj>
              </mc:Choice>
              <mc:Fallback>
                <p:oleObj name="公式" r:id="rId5" imgW="55168800" imgH="10363200" progId="">
                  <p:embed/>
                  <p:pic>
                    <p:nvPicPr>
                      <p:cNvPr id="0" name="Object 2" descr="image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930723"/>
                        <a:ext cx="6338887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2"/>
          <p:cNvGraphicFramePr>
            <a:graphicFrameLocks noChangeAspect="1"/>
          </p:cNvGraphicFramePr>
          <p:nvPr/>
        </p:nvGraphicFramePr>
        <p:xfrm>
          <a:off x="1403649" y="3284984"/>
          <a:ext cx="2736304" cy="102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公式" r:id="rId7" imgW="24993600" imgH="9753600" progId="">
                  <p:embed/>
                </p:oleObj>
              </mc:Choice>
              <mc:Fallback>
                <p:oleObj name="公式" r:id="rId7" imgW="24993600" imgH="9753600" progId="">
                  <p:embed/>
                  <p:pic>
                    <p:nvPicPr>
                      <p:cNvPr id="0" name="Picture 2" descr="image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9" y="3284984"/>
                        <a:ext cx="2736304" cy="102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351977" y="4509811"/>
          <a:ext cx="8324479" cy="1007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公式" r:id="rId9" imgW="76200000" imgH="10058400" progId="">
                  <p:embed/>
                </p:oleObj>
              </mc:Choice>
              <mc:Fallback>
                <p:oleObj name="公式" r:id="rId9" imgW="76200000" imgH="10058400" progId="">
                  <p:embed/>
                  <p:pic>
                    <p:nvPicPr>
                      <p:cNvPr id="0" name="Object 5" descr="image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77" y="4509811"/>
                        <a:ext cx="8324479" cy="1007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9552" y="764704"/>
            <a:ext cx="10668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注</a:t>
            </a:r>
            <a:endParaRPr lang="en-US" altLang="zh-CN" dirty="0">
              <a:solidFill>
                <a:srgbClr val="FF0000"/>
              </a:solidFill>
              <a:ea typeface="黑体" pitchFamily="2" charset="-122"/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349375" y="836713"/>
          <a:ext cx="660700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公式" r:id="rId3" imgW="60960000" imgH="10972800" progId="">
                  <p:embed/>
                </p:oleObj>
              </mc:Choice>
              <mc:Fallback>
                <p:oleObj name="公式" r:id="rId3" imgW="60960000" imgH="10972800" progId="">
                  <p:embed/>
                  <p:pic>
                    <p:nvPicPr>
                      <p:cNvPr id="0" name="Object 5" descr="image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836713"/>
                        <a:ext cx="6607001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0" name="Object 10"/>
          <p:cNvGraphicFramePr>
            <a:graphicFrameLocks noChangeAspect="1"/>
          </p:cNvGraphicFramePr>
          <p:nvPr/>
        </p:nvGraphicFramePr>
        <p:xfrm>
          <a:off x="1316038" y="4468019"/>
          <a:ext cx="67786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公式" r:id="rId5" imgW="60350400" imgH="10058400" progId="">
                  <p:embed/>
                </p:oleObj>
              </mc:Choice>
              <mc:Fallback>
                <p:oleObj name="公式" r:id="rId5" imgW="60350400" imgH="10058400" progId="">
                  <p:embed/>
                  <p:pic>
                    <p:nvPicPr>
                      <p:cNvPr id="0" name="Object 10" descr="image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4468019"/>
                        <a:ext cx="67786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1" name="Object 11"/>
          <p:cNvGraphicFramePr>
            <a:graphicFrameLocks noChangeAspect="1"/>
          </p:cNvGraphicFramePr>
          <p:nvPr/>
        </p:nvGraphicFramePr>
        <p:xfrm>
          <a:off x="6084168" y="5476776"/>
          <a:ext cx="2016224" cy="52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公式" r:id="rId7" imgW="21031200" imgH="5181600" progId="">
                  <p:embed/>
                </p:oleObj>
              </mc:Choice>
              <mc:Fallback>
                <p:oleObj name="公式" r:id="rId7" imgW="21031200" imgH="5181600" progId="">
                  <p:embed/>
                  <p:pic>
                    <p:nvPicPr>
                      <p:cNvPr id="0" name="Object 11" descr="image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5476776"/>
                        <a:ext cx="2016224" cy="521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8"/>
          <p:cNvGrpSpPr/>
          <p:nvPr/>
        </p:nvGrpSpPr>
        <p:grpSpPr bwMode="auto">
          <a:xfrm>
            <a:off x="1514822" y="2204864"/>
            <a:ext cx="5505450" cy="792163"/>
            <a:chOff x="1138" y="3312"/>
            <a:chExt cx="3468" cy="499"/>
          </a:xfrm>
        </p:grpSpPr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1138" y="3484"/>
              <a:ext cx="346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ea typeface="黑体" pitchFamily="2" charset="-122"/>
                </a:rPr>
                <a:t>二项分布</a:t>
              </a:r>
              <a:r>
                <a:rPr lang="zh-CN" altLang="en-US" i="1" dirty="0">
                  <a:solidFill>
                    <a:srgbClr val="0000FF"/>
                  </a:solidFill>
                </a:rPr>
                <a:t>  </a:t>
              </a:r>
              <a:r>
                <a:rPr lang="zh-CN" altLang="en-US" sz="2400" i="1" dirty="0">
                  <a:solidFill>
                    <a:srgbClr val="0000FF"/>
                  </a:solidFill>
                </a:rPr>
                <a:t>                </a:t>
              </a:r>
              <a:r>
                <a:rPr lang="zh-CN" altLang="en-US" sz="2400" dirty="0">
                  <a:solidFill>
                    <a:srgbClr val="0000FF"/>
                  </a:solidFill>
                </a:rPr>
                <a:t>              </a:t>
              </a:r>
              <a:r>
                <a:rPr lang="zh-CN" altLang="en-US" dirty="0">
                  <a:solidFill>
                    <a:srgbClr val="FF0000"/>
                  </a:solidFill>
                  <a:ea typeface="黑体" pitchFamily="2" charset="-122"/>
                </a:rPr>
                <a:t>泊松分布</a:t>
              </a: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218" y="3312"/>
              <a:ext cx="126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n</a:t>
              </a:r>
              <a:r>
                <a:rPr lang="zh-CN" altLang="en-US" sz="2400" dirty="0">
                  <a:latin typeface="+mn-ea"/>
                  <a:ea typeface="+mn-ea"/>
                </a:rPr>
                <a:t>很大</a:t>
              </a:r>
              <a:r>
                <a:rPr lang="en-US" altLang="zh-CN" sz="2400" dirty="0"/>
                <a:t>, </a:t>
              </a:r>
              <a:r>
                <a:rPr lang="en-US" altLang="zh-CN" i="1" dirty="0"/>
                <a:t>p</a:t>
              </a:r>
              <a:r>
                <a:rPr lang="en-US" altLang="zh-CN" sz="2400" i="1" dirty="0"/>
                <a:t> </a:t>
              </a:r>
              <a:r>
                <a:rPr lang="zh-CN" altLang="en-US" sz="2400" dirty="0">
                  <a:latin typeface="+mn-ea"/>
                  <a:ea typeface="+mn-ea"/>
                </a:rPr>
                <a:t>很小</a:t>
              </a:r>
            </a:p>
          </p:txBody>
        </p:sp>
        <p:sp>
          <p:nvSpPr>
            <p:cNvPr id="15" name="AutoShape 22"/>
            <p:cNvSpPr>
              <a:spLocks noChangeArrowheads="1"/>
            </p:cNvSpPr>
            <p:nvPr/>
          </p:nvSpPr>
          <p:spPr bwMode="auto">
            <a:xfrm>
              <a:off x="2128" y="3639"/>
              <a:ext cx="1460" cy="81"/>
            </a:xfrm>
            <a:prstGeom prst="rightArrow">
              <a:avLst>
                <a:gd name="adj1" fmla="val 50000"/>
                <a:gd name="adj2" fmla="val 450617"/>
              </a:avLst>
            </a:prstGeom>
            <a:solidFill>
              <a:srgbClr val="008000"/>
            </a:solidFill>
            <a:ln w="19050">
              <a:solidFill>
                <a:srgbClr val="FF99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043608" y="3212976"/>
          <a:ext cx="768367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公式" r:id="rId9" imgW="73152000" imgH="10972800" progId="">
                  <p:embed/>
                </p:oleObj>
              </mc:Choice>
              <mc:Fallback>
                <p:oleObj name="公式" r:id="rId9" imgW="73152000" imgH="10972800" progId="">
                  <p:embed/>
                  <p:pic>
                    <p:nvPicPr>
                      <p:cNvPr id="0" name="Picture 1" descr="image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12976"/>
                        <a:ext cx="7683678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2-2</a:t>
            </a:r>
            <a:r>
              <a:rPr lang="zh-CN" altLang="en-US" dirty="0" smtClean="0">
                <a:solidFill>
                  <a:srgbClr val="FF0000"/>
                </a:solidFill>
              </a:rPr>
              <a:t>常用随机变量的分布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103</TotalTime>
  <Words>341</Words>
  <Application>Microsoft Office PowerPoint</Application>
  <PresentationFormat>全屏显示(4:3)</PresentationFormat>
  <Paragraphs>114</Paragraphs>
  <Slides>28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第三章</vt:lpstr>
      <vt:lpstr>Equation</vt:lpstr>
      <vt:lpstr>公式</vt:lpstr>
      <vt:lpstr>MathType 6.0 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beiqu</cp:lastModifiedBy>
  <cp:revision>408</cp:revision>
  <dcterms:created xsi:type="dcterms:W3CDTF">2002-02-05T15:49:00Z</dcterms:created>
  <dcterms:modified xsi:type="dcterms:W3CDTF">2016-04-08T08:25:38Z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2052-10.1.0.5329</vt:lpwstr>
  </property>
</Properties>
</file>