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77" r:id="rId4"/>
    <p:sldId id="257" r:id="rId5"/>
    <p:sldId id="258" r:id="rId6"/>
    <p:sldId id="259" r:id="rId7"/>
    <p:sldId id="260" r:id="rId8"/>
    <p:sldId id="262" r:id="rId9"/>
    <p:sldId id="261" r:id="rId10"/>
    <p:sldId id="278" r:id="rId11"/>
    <p:sldId id="280" r:id="rId12"/>
    <p:sldId id="281" r:id="rId14"/>
    <p:sldId id="263" r:id="rId15"/>
    <p:sldId id="264" r:id="rId16"/>
    <p:sldId id="279" r:id="rId17"/>
    <p:sldId id="283" r:id="rId18"/>
    <p:sldId id="265" r:id="rId19"/>
    <p:sldId id="267" r:id="rId20"/>
    <p:sldId id="282" r:id="rId21"/>
    <p:sldId id="266" r:id="rId22"/>
    <p:sldId id="268" r:id="rId23"/>
    <p:sldId id="269" r:id="rId24"/>
    <p:sldId id="271" r:id="rId25"/>
    <p:sldId id="272" r:id="rId26"/>
    <p:sldId id="284" r:id="rId27"/>
    <p:sldId id="285" r:id="rId28"/>
    <p:sldId id="286" r:id="rId29"/>
    <p:sldId id="293" r:id="rId30"/>
    <p:sldId id="294" r:id="rId31"/>
    <p:sldId id="273" r:id="rId32"/>
    <p:sldId id="274" r:id="rId33"/>
    <p:sldId id="275" r:id="rId34"/>
    <p:sldId id="276" r:id="rId35"/>
    <p:sldId id="287" r:id="rId36"/>
    <p:sldId id="288" r:id="rId37"/>
    <p:sldId id="290" r:id="rId38"/>
    <p:sldId id="295" r:id="rId39"/>
    <p:sldId id="297" r:id="rId40"/>
    <p:sldId id="298" r:id="rId41"/>
    <p:sldId id="296" r:id="rId42"/>
    <p:sldId id="291" r:id="rId43"/>
    <p:sldId id="292" r:id="rId4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e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8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wmf"/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7" Type="http://schemas.openxmlformats.org/officeDocument/2006/relationships/image" Target="../media/image41.emf"/><Relationship Id="rId16" Type="http://schemas.openxmlformats.org/officeDocument/2006/relationships/image" Target="../media/image40.emf"/><Relationship Id="rId15" Type="http://schemas.openxmlformats.org/officeDocument/2006/relationships/image" Target="../media/image39.emf"/><Relationship Id="rId14" Type="http://schemas.openxmlformats.org/officeDocument/2006/relationships/image" Target="../media/image38.emf"/><Relationship Id="rId13" Type="http://schemas.openxmlformats.org/officeDocument/2006/relationships/image" Target="../media/image37.wmf"/><Relationship Id="rId12" Type="http://schemas.openxmlformats.org/officeDocument/2006/relationships/image" Target="../media/image36.wmf"/><Relationship Id="rId11" Type="http://schemas.openxmlformats.org/officeDocument/2006/relationships/image" Target="../media/image34.emf"/><Relationship Id="rId10" Type="http://schemas.openxmlformats.org/officeDocument/2006/relationships/image" Target="../media/image33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e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1" Type="http://schemas.openxmlformats.org/officeDocument/2006/relationships/image" Target="../media/image56.e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09EA07-C453-4C94-878D-531AE4A6558A}" type="slidenum">
              <a:rPr lang="en-US" altLang="zh-CN"/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F01665-A8EE-46EE-B722-52059D771085}" type="slidenum">
              <a:rPr lang="en-US" altLang="zh-CN"/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5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image" Target="../media/image8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4.wmf"/><Relationship Id="rId1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5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94.emf"/><Relationship Id="rId1" Type="http://schemas.openxmlformats.org/officeDocument/2006/relationships/oleObject" Target="../embeddings/oleObject88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3.bin"/><Relationship Id="rId23" Type="http://schemas.openxmlformats.org/officeDocument/2006/relationships/vmlDrawing" Target="../drawings/vmlDrawing18.vml"/><Relationship Id="rId22" Type="http://schemas.openxmlformats.org/officeDocument/2006/relationships/slideLayout" Target="../slideLayouts/slideLayout7.xml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107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4.jpeg"/><Relationship Id="rId2" Type="http://schemas.openxmlformats.org/officeDocument/2006/relationships/image" Target="../media/image113.jpeg"/><Relationship Id="rId1" Type="http://schemas.openxmlformats.org/officeDocument/2006/relationships/image" Target="../media/image112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7.wmf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07.bin"/><Relationship Id="rId3" Type="http://schemas.openxmlformats.org/officeDocument/2006/relationships/image" Target="../media/image85.wmf"/><Relationship Id="rId2" Type="http://schemas.openxmlformats.org/officeDocument/2006/relationships/oleObject" Target="../embeddings/oleObject106.bin"/><Relationship Id="rId1" Type="http://schemas.openxmlformats.org/officeDocument/2006/relationships/image" Target="../media/image115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6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0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2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1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8.e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9.emf"/><Relationship Id="rId1" Type="http://schemas.openxmlformats.org/officeDocument/2006/relationships/oleObject" Target="../embeddings/oleObject12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2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126.bin"/><Relationship Id="rId25" Type="http://schemas.openxmlformats.org/officeDocument/2006/relationships/vmlDrawing" Target="../drawings/vmlDrawing27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72.wmf"/><Relationship Id="rId22" Type="http://schemas.openxmlformats.org/officeDocument/2006/relationships/oleObject" Target="../embeddings/oleObject137.bin"/><Relationship Id="rId21" Type="http://schemas.openxmlformats.org/officeDocument/2006/relationships/image" Target="../media/image71.wmf"/><Relationship Id="rId20" Type="http://schemas.openxmlformats.org/officeDocument/2006/relationships/oleObject" Target="../embeddings/oleObject136.bin"/><Relationship Id="rId2" Type="http://schemas.openxmlformats.org/officeDocument/2006/relationships/image" Target="../media/image63.wmf"/><Relationship Id="rId19" Type="http://schemas.openxmlformats.org/officeDocument/2006/relationships/image" Target="../media/image70.wmf"/><Relationship Id="rId18" Type="http://schemas.openxmlformats.org/officeDocument/2006/relationships/oleObject" Target="../embeddings/oleObject135.bin"/><Relationship Id="rId17" Type="http://schemas.openxmlformats.org/officeDocument/2006/relationships/image" Target="../media/image69.wmf"/><Relationship Id="rId16" Type="http://schemas.openxmlformats.org/officeDocument/2006/relationships/oleObject" Target="../embeddings/oleObject134.bin"/><Relationship Id="rId15" Type="http://schemas.openxmlformats.org/officeDocument/2006/relationships/oleObject" Target="../embeddings/oleObject133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132.bin"/><Relationship Id="rId12" Type="http://schemas.openxmlformats.org/officeDocument/2006/relationships/oleObject" Target="../embeddings/oleObject131.bin"/><Relationship Id="rId11" Type="http://schemas.openxmlformats.org/officeDocument/2006/relationships/image" Target="../media/image67.wmf"/><Relationship Id="rId10" Type="http://schemas.openxmlformats.org/officeDocument/2006/relationships/oleObject" Target="../embeddings/oleObject130.bin"/><Relationship Id="rId1" Type="http://schemas.openxmlformats.org/officeDocument/2006/relationships/oleObject" Target="../embeddings/oleObject125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38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36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42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148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7.wmf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52.bin"/><Relationship Id="rId3" Type="http://schemas.openxmlformats.org/officeDocument/2006/relationships/image" Target="../media/image85.wmf"/><Relationship Id="rId2" Type="http://schemas.openxmlformats.org/officeDocument/2006/relationships/oleObject" Target="../embeddings/oleObject151.bin"/><Relationship Id="rId1" Type="http://schemas.openxmlformats.org/officeDocument/2006/relationships/image" Target="../media/image14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54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3.jpeg"/><Relationship Id="rId2" Type="http://schemas.openxmlformats.org/officeDocument/2006/relationships/image" Target="../media/image152.jpeg"/><Relationship Id="rId1" Type="http://schemas.openxmlformats.org/officeDocument/2006/relationships/image" Target="../media/image15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41.emf"/><Relationship Id="rId35" Type="http://schemas.openxmlformats.org/officeDocument/2006/relationships/oleObject" Target="../embeddings/oleObject38.bin"/><Relationship Id="rId34" Type="http://schemas.openxmlformats.org/officeDocument/2006/relationships/image" Target="../media/image40.emf"/><Relationship Id="rId33" Type="http://schemas.openxmlformats.org/officeDocument/2006/relationships/oleObject" Target="../embeddings/oleObject37.bin"/><Relationship Id="rId32" Type="http://schemas.openxmlformats.org/officeDocument/2006/relationships/image" Target="../media/image39.emf"/><Relationship Id="rId31" Type="http://schemas.openxmlformats.org/officeDocument/2006/relationships/oleObject" Target="../embeddings/oleObject36.bin"/><Relationship Id="rId30" Type="http://schemas.openxmlformats.org/officeDocument/2006/relationships/image" Target="../media/image38.emf"/><Relationship Id="rId3" Type="http://schemas.openxmlformats.org/officeDocument/2006/relationships/oleObject" Target="../embeddings/oleObject23.bin"/><Relationship Id="rId29" Type="http://schemas.openxmlformats.org/officeDocument/2006/relationships/oleObject" Target="../embeddings/oleObject35.bin"/><Relationship Id="rId28" Type="http://schemas.openxmlformats.org/officeDocument/2006/relationships/image" Target="../media/image37.wmf"/><Relationship Id="rId27" Type="http://schemas.openxmlformats.org/officeDocument/2006/relationships/oleObject" Target="../embeddings/oleObject34.bin"/><Relationship Id="rId26" Type="http://schemas.openxmlformats.org/officeDocument/2006/relationships/image" Target="../media/image36.wmf"/><Relationship Id="rId25" Type="http://schemas.openxmlformats.org/officeDocument/2006/relationships/oleObject" Target="../embeddings/oleObject33.bin"/><Relationship Id="rId24" Type="http://schemas.openxmlformats.org/officeDocument/2006/relationships/image" Target="../media/image35.wmf"/><Relationship Id="rId23" Type="http://schemas.openxmlformats.org/officeDocument/2006/relationships/image" Target="../media/image34.emf"/><Relationship Id="rId22" Type="http://schemas.openxmlformats.org/officeDocument/2006/relationships/oleObject" Target="../embeddings/oleObject32.bin"/><Relationship Id="rId21" Type="http://schemas.openxmlformats.org/officeDocument/2006/relationships/image" Target="../media/image33.emf"/><Relationship Id="rId20" Type="http://schemas.openxmlformats.org/officeDocument/2006/relationships/oleObject" Target="../embeddings/oleObject31.bin"/><Relationship Id="rId2" Type="http://schemas.openxmlformats.org/officeDocument/2006/relationships/image" Target="../media/image24.emf"/><Relationship Id="rId19" Type="http://schemas.openxmlformats.org/officeDocument/2006/relationships/image" Target="../media/image32.emf"/><Relationship Id="rId18" Type="http://schemas.openxmlformats.org/officeDocument/2006/relationships/oleObject" Target="../embeddings/oleObject30.bin"/><Relationship Id="rId17" Type="http://schemas.openxmlformats.org/officeDocument/2006/relationships/image" Target="../media/image31.emf"/><Relationship Id="rId16" Type="http://schemas.openxmlformats.org/officeDocument/2006/relationships/oleObject" Target="../embeddings/oleObject29.bin"/><Relationship Id="rId15" Type="http://schemas.openxmlformats.org/officeDocument/2006/relationships/image" Target="../media/image30.e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1.jpeg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6.e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5.wmf"/><Relationship Id="rId2" Type="http://schemas.openxmlformats.org/officeDocument/2006/relationships/image" Target="../media/image46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2.e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7.e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oleObject" Target="../embeddings/oleObject62.bin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63.wmf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71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70.wmf"/><Relationship Id="rId2" Type="http://schemas.openxmlformats.org/officeDocument/2006/relationships/oleObject" Target="../embeddings/oleObject59.bin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68.bin"/><Relationship Id="rId16" Type="http://schemas.openxmlformats.org/officeDocument/2006/relationships/oleObject" Target="../embeddings/oleObject67.bin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66.bin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4.bin"/><Relationship Id="rId10" Type="http://schemas.openxmlformats.org/officeDocument/2006/relationships/oleObject" Target="../embeddings/oleObject63.bin"/><Relationship Id="rId1" Type="http://schemas.openxmlformats.org/officeDocument/2006/relationships/image" Target="../media/image6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二维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变量及其联合分布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endParaRPr lang="zh-CN" altLang="en-US" sz="2800" b="1" dirty="0" smtClean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1268760"/>
            <a:ext cx="8153400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kumimoji="1" lang="zh-CN" altLang="en-US" dirty="0" smtClean="0">
                <a:latin typeface="黑体" pitchFamily="2" charset="-122"/>
                <a:ea typeface="黑体" pitchFamily="2" charset="-122"/>
              </a:rPr>
              <a:t>设</a:t>
            </a:r>
            <a:r>
              <a:rPr kumimoji="1" lang="en-US" altLang="zh-CN" i="1" dirty="0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i="1" dirty="0">
                <a:latin typeface="Times New Roman" pitchFamily="18" charset="0"/>
                <a:ea typeface="黑体" pitchFamily="2" charset="-122"/>
              </a:rPr>
              <a:t>Y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为定义在同一样本空间</a:t>
            </a:r>
            <a:r>
              <a:rPr kumimoji="1" lang="en-US" altLang="zh-CN" dirty="0">
                <a:latin typeface="+mn-lt"/>
                <a:ea typeface="黑体" pitchFamily="2" charset="-122"/>
              </a:rPr>
              <a:t>Ω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上的随机变量</a:t>
            </a:r>
            <a:r>
              <a:rPr kumimoji="1" lang="zh-CN" altLang="en-US" dirty="0" smtClean="0">
                <a:latin typeface="黑体" pitchFamily="2" charset="-122"/>
                <a:ea typeface="黑体" pitchFamily="2" charset="-122"/>
              </a:rPr>
              <a:t>，则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称</a:t>
            </a:r>
            <a:r>
              <a:rPr kumimoji="1" lang="zh-CN" altLang="en-US" dirty="0" smtClean="0">
                <a:latin typeface="黑体" pitchFamily="2" charset="-122"/>
                <a:ea typeface="黑体" pitchFamily="2" charset="-122"/>
              </a:rPr>
              <a:t>向量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kumimoji="1" lang="en-US" altLang="zh-CN" i="1" dirty="0" smtClean="0">
                <a:solidFill>
                  <a:schemeClr val="accent2"/>
                </a:solidFill>
                <a:latin typeface="+mn-lt"/>
                <a:ea typeface="+mn-ea"/>
              </a:rPr>
              <a:t>X, Y</a:t>
            </a:r>
            <a:r>
              <a:rPr kumimoji="1"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  <a:r>
              <a:rPr kumimoji="1" lang="zh-CN" altLang="en-US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kumimoji="1" lang="en-US" altLang="zh-CN" dirty="0">
                <a:latin typeface="+mn-lt"/>
                <a:ea typeface="+mn-ea"/>
              </a:rPr>
              <a:t>Ω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上的一个</a:t>
            </a:r>
            <a:r>
              <a:rPr kumimoji="1" lang="zh-CN" altLang="en-US" dirty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二维</a:t>
            </a:r>
            <a:r>
              <a:rPr kumimoji="1" lang="zh-CN" altLang="en-US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随机变量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.</a:t>
            </a:r>
            <a:endParaRPr kumimoji="1" lang="zh-CN" altLang="en-US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3568" y="2660948"/>
          <a:ext cx="5673725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56388000" imgH="21945600" progId="Equation.DSMT4">
                  <p:embed/>
                </p:oleObj>
              </mc:Choice>
              <mc:Fallback>
                <p:oleObj name="Equation" r:id="rId1" imgW="56388000" imgH="21945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3568" y="2660948"/>
                        <a:ext cx="5673725" cy="220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/>
          <p:nvPr/>
        </p:nvGrpSpPr>
        <p:grpSpPr bwMode="auto">
          <a:xfrm>
            <a:off x="6062663" y="3539703"/>
            <a:ext cx="2798762" cy="2747963"/>
            <a:chOff x="3819" y="709"/>
            <a:chExt cx="1763" cy="1731"/>
          </a:xfrm>
        </p:grpSpPr>
        <p:graphicFrame>
          <p:nvGraphicFramePr>
            <p:cNvPr id="6" name="Object 32"/>
            <p:cNvGraphicFramePr>
              <a:graphicFrameLocks noChangeAspect="1"/>
            </p:cNvGraphicFramePr>
            <p:nvPr/>
          </p:nvGraphicFramePr>
          <p:xfrm>
            <a:off x="5337" y="1833"/>
            <a:ext cx="24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3" imgW="3657600" imgH="3962400" progId="Equation.DSMT4">
                    <p:embed/>
                  </p:oleObj>
                </mc:Choice>
                <mc:Fallback>
                  <p:oleObj name="Equation" r:id="rId3" imgW="3657600" imgH="3962400" progId="Equation.DSMT4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5337" y="1833"/>
                          <a:ext cx="245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3"/>
            <p:cNvGraphicFramePr>
              <a:graphicFrameLocks noChangeAspect="1"/>
            </p:cNvGraphicFramePr>
            <p:nvPr/>
          </p:nvGraphicFramePr>
          <p:xfrm>
            <a:off x="3819" y="709"/>
            <a:ext cx="26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5" imgW="3962400" imgH="4876800" progId="Equation.DSMT4">
                    <p:embed/>
                  </p:oleObj>
                </mc:Choice>
                <mc:Fallback>
                  <p:oleObj name="Equation" r:id="rId5" imgW="3962400" imgH="4876800" progId="Equation.DSMT4">
                    <p:embed/>
                    <p:pic>
                      <p:nvPicPr>
                        <p:cNvPr id="0" name="图片 10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819" y="709"/>
                          <a:ext cx="266" cy="26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36"/>
            <p:cNvGrpSpPr/>
            <p:nvPr/>
          </p:nvGrpSpPr>
          <p:grpSpPr bwMode="auto">
            <a:xfrm>
              <a:off x="3833" y="709"/>
              <a:ext cx="1723" cy="1731"/>
              <a:chOff x="3504" y="2064"/>
              <a:chExt cx="1728" cy="1346"/>
            </a:xfrm>
          </p:grpSpPr>
          <p:sp>
            <p:nvSpPr>
              <p:cNvPr id="9" name="Line 37"/>
              <p:cNvSpPr>
                <a:spLocks noChangeShapeType="1"/>
              </p:cNvSpPr>
              <p:nvPr/>
            </p:nvSpPr>
            <p:spPr bwMode="auto">
              <a:xfrm>
                <a:off x="3504" y="283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38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9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40"/>
              <p:cNvSpPr>
                <a:spLocks noChangeShapeType="1"/>
              </p:cNvSpPr>
              <p:nvPr/>
            </p:nvSpPr>
            <p:spPr bwMode="auto">
              <a:xfrm>
                <a:off x="4656" y="235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41"/>
              <p:cNvSpPr>
                <a:spLocks noChangeShapeType="1"/>
              </p:cNvSpPr>
              <p:nvPr/>
            </p:nvSpPr>
            <p:spPr bwMode="auto">
              <a:xfrm flipH="1">
                <a:off x="3648" y="2352"/>
                <a:ext cx="720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42"/>
              <p:cNvSpPr>
                <a:spLocks noChangeShapeType="1"/>
              </p:cNvSpPr>
              <p:nvPr/>
            </p:nvSpPr>
            <p:spPr bwMode="auto">
              <a:xfrm flipH="1">
                <a:off x="3840" y="2352"/>
                <a:ext cx="720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43"/>
              <p:cNvSpPr>
                <a:spLocks noChangeShapeType="1"/>
              </p:cNvSpPr>
              <p:nvPr/>
            </p:nvSpPr>
            <p:spPr bwMode="auto">
              <a:xfrm flipH="1">
                <a:off x="3936" y="2448"/>
                <a:ext cx="720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44"/>
              <p:cNvSpPr>
                <a:spLocks noChangeShapeType="1"/>
              </p:cNvSpPr>
              <p:nvPr/>
            </p:nvSpPr>
            <p:spPr bwMode="auto">
              <a:xfrm flipH="1">
                <a:off x="3921" y="2645"/>
                <a:ext cx="720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45"/>
              <p:cNvSpPr>
                <a:spLocks noChangeShapeType="1"/>
              </p:cNvSpPr>
              <p:nvPr/>
            </p:nvSpPr>
            <p:spPr bwMode="auto">
              <a:xfrm flipH="1">
                <a:off x="3936" y="2786"/>
                <a:ext cx="720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46"/>
              <p:cNvSpPr>
                <a:spLocks noChangeShapeType="1"/>
              </p:cNvSpPr>
              <p:nvPr/>
            </p:nvSpPr>
            <p:spPr bwMode="auto">
              <a:xfrm flipH="1">
                <a:off x="3696" y="2352"/>
                <a:ext cx="480" cy="38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47"/>
              <p:cNvSpPr>
                <a:spLocks noChangeShapeType="1"/>
              </p:cNvSpPr>
              <p:nvPr/>
            </p:nvSpPr>
            <p:spPr bwMode="auto">
              <a:xfrm flipH="1">
                <a:off x="3648" y="2352"/>
                <a:ext cx="336" cy="28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48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49"/>
              <p:cNvSpPr txBox="1">
                <a:spLocks noChangeArrowheads="1"/>
              </p:cNvSpPr>
              <p:nvPr/>
            </p:nvSpPr>
            <p:spPr bwMode="auto">
              <a:xfrm>
                <a:off x="4752" y="2160"/>
                <a:ext cx="480" cy="2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itchFamily="18" charset="0"/>
                    <a:ea typeface="仿宋_GB2312" pitchFamily="49" charset="-122"/>
                  </a:rPr>
                  <a:t>(</a:t>
                </a:r>
                <a:r>
                  <a:rPr lang="en-US" altLang="zh-CN" sz="2400" i="1" dirty="0" err="1">
                    <a:latin typeface="Times New Roman" pitchFamily="18" charset="0"/>
                    <a:ea typeface="仿宋_GB2312" pitchFamily="49" charset="-122"/>
                  </a:rPr>
                  <a:t>x</a:t>
                </a:r>
                <a:r>
                  <a:rPr lang="en-US" altLang="zh-CN" sz="2400" dirty="0" err="1">
                    <a:latin typeface="Times New Roman" pitchFamily="18" charset="0"/>
                    <a:ea typeface="仿宋_GB2312" pitchFamily="49" charset="-122"/>
                  </a:rPr>
                  <a:t>,</a:t>
                </a:r>
                <a:r>
                  <a:rPr lang="en-US" altLang="zh-CN" sz="2400" i="1" dirty="0" err="1">
                    <a:latin typeface="Times New Roman" pitchFamily="18" charset="0"/>
                    <a:ea typeface="仿宋_GB2312" pitchFamily="49" charset="-122"/>
                  </a:rPr>
                  <a:t>y</a:t>
                </a:r>
                <a:r>
                  <a:rPr lang="en-US" altLang="zh-CN" sz="2400" dirty="0">
                    <a:latin typeface="Times New Roman" pitchFamily="18" charset="0"/>
                    <a:ea typeface="仿宋_GB2312" pitchFamily="49" charset="-122"/>
                  </a:rPr>
                  <a:t>)</a:t>
                </a: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715139" y="4643446"/>
          <a:ext cx="428629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3962400" imgH="4267200" progId="Equation.DSMT4">
                  <p:embed/>
                </p:oleObj>
              </mc:Choice>
              <mc:Fallback>
                <p:oleObj name="Equation" r:id="rId7" imgW="3962400" imgH="42672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6715139" y="4643446"/>
                        <a:ext cx="428629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85786" y="5286388"/>
          <a:ext cx="5072098" cy="43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9" imgW="56692800" imgH="4876800" progId="Equation.DSMT4">
                  <p:embed/>
                </p:oleObj>
              </mc:Choice>
              <mc:Fallback>
                <p:oleObj name="Equation" r:id="rId9" imgW="56692800" imgH="4876800" progId="Equation.DSMT4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5286388"/>
                        <a:ext cx="5072098" cy="4363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5327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dirty="0" smtClean="0">
                <a:solidFill>
                  <a:srgbClr val="99FF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99FF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设随机变量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~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(0, 1), </a:t>
            </a:r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1093795" y="1341438"/>
          <a:ext cx="4621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71018400" imgH="13106400" progId="Equation.DSMT4">
                  <p:embed/>
                </p:oleObj>
              </mc:Choice>
              <mc:Fallback>
                <p:oleObj name="Equation" r:id="rId1" imgW="71018400" imgH="131064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093795" y="1341438"/>
                        <a:ext cx="4621213" cy="977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2844" y="2636838"/>
            <a:ext cx="860745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u="sng" dirty="0">
                <a:latin typeface="Times New Roman" pitchFamily="18" charset="0"/>
                <a:ea typeface="楷体_GB2312" pitchFamily="49" charset="-122"/>
              </a:rPr>
              <a:t>可能取值数对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及相应的</a:t>
            </a:r>
            <a:r>
              <a:rPr kumimoji="1" lang="zh-CN" altLang="en-US" sz="2800" u="sng" dirty="0">
                <a:latin typeface="Times New Roman" pitchFamily="18" charset="0"/>
                <a:ea typeface="楷体_GB2312" pitchFamily="49" charset="-122"/>
              </a:rPr>
              <a:t>概率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如下：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817571" y="3141663"/>
            <a:ext cx="5040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i="1" dirty="0">
                <a:latin typeface="Times New Roman" pitchFamily="18" charset="0"/>
              </a:rPr>
              <a:t>P</a:t>
            </a:r>
            <a:r>
              <a:rPr kumimoji="1" lang="en-US" altLang="zh-CN" sz="2600" dirty="0">
                <a:latin typeface="Times New Roman" pitchFamily="18" charset="0"/>
              </a:rPr>
              <a:t>(</a:t>
            </a:r>
            <a:r>
              <a:rPr kumimoji="1" lang="en-US" altLang="zh-CN" sz="2600" i="1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=0, </a:t>
            </a:r>
            <a:r>
              <a:rPr kumimoji="1" lang="en-US" altLang="zh-CN" sz="2600" i="1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2</a:t>
            </a:r>
            <a:r>
              <a:rPr kumimoji="1" lang="en-US" altLang="zh-CN" sz="2600" dirty="0">
                <a:latin typeface="Times New Roman" pitchFamily="18" charset="0"/>
              </a:rPr>
              <a:t>=0) = </a:t>
            </a:r>
            <a:r>
              <a:rPr kumimoji="1" lang="en-US" altLang="zh-CN" sz="2600" i="1" dirty="0">
                <a:latin typeface="Times New Roman" pitchFamily="18" charset="0"/>
              </a:rPr>
              <a:t>P</a:t>
            </a:r>
            <a:r>
              <a:rPr kumimoji="1" lang="en-US" altLang="zh-CN" sz="2600" dirty="0">
                <a:latin typeface="Times New Roman" pitchFamily="18" charset="0"/>
              </a:rPr>
              <a:t>(|</a:t>
            </a:r>
            <a:r>
              <a:rPr kumimoji="1" lang="en-US" altLang="zh-CN" sz="2600" i="1" dirty="0">
                <a:latin typeface="Times New Roman" pitchFamily="18" charset="0"/>
              </a:rPr>
              <a:t>Y</a:t>
            </a:r>
            <a:r>
              <a:rPr kumimoji="1" lang="en-US" altLang="zh-CN" sz="2600" dirty="0">
                <a:latin typeface="Times New Roman" pitchFamily="18" charset="0"/>
              </a:rPr>
              <a:t>|≥1, |</a:t>
            </a:r>
            <a:r>
              <a:rPr kumimoji="1" lang="en-US" altLang="zh-CN" sz="2600" i="1" dirty="0">
                <a:latin typeface="Times New Roman" pitchFamily="18" charset="0"/>
              </a:rPr>
              <a:t>Y</a:t>
            </a:r>
            <a:r>
              <a:rPr kumimoji="1" lang="en-US" altLang="zh-CN" sz="2600" dirty="0">
                <a:latin typeface="Times New Roman" pitchFamily="18" charset="0"/>
              </a:rPr>
              <a:t>|≥2)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4859338" y="3141663"/>
            <a:ext cx="2808287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dirty="0">
                <a:latin typeface="Times New Roman" pitchFamily="18" charset="0"/>
              </a:rPr>
              <a:t>= </a:t>
            </a:r>
            <a:r>
              <a:rPr kumimoji="1" lang="en-US" altLang="zh-CN" sz="2600" i="1" dirty="0">
                <a:latin typeface="Times New Roman" pitchFamily="18" charset="0"/>
              </a:rPr>
              <a:t>P</a:t>
            </a:r>
            <a:r>
              <a:rPr kumimoji="1" lang="en-US" altLang="zh-CN" sz="2600" dirty="0">
                <a:latin typeface="Times New Roman" pitchFamily="18" charset="0"/>
              </a:rPr>
              <a:t>(|Y|≥2)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2339975" y="3573463"/>
            <a:ext cx="5253038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>
                <a:latin typeface="Times New Roman" pitchFamily="18" charset="0"/>
              </a:rPr>
              <a:t>=  2</a:t>
            </a:r>
            <a:r>
              <a:rPr kumimoji="1" lang="en-US" altLang="zh-CN" sz="2600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>
                <a:latin typeface="Times New Roman" pitchFamily="18" charset="0"/>
              </a:rPr>
              <a:t> 2Φ(2) = 0.0455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323850" y="4005263"/>
            <a:ext cx="584676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i="1" dirty="0">
                <a:latin typeface="Times New Roman" pitchFamily="18" charset="0"/>
              </a:rPr>
              <a:t>P</a:t>
            </a:r>
            <a:r>
              <a:rPr kumimoji="1" lang="en-US" altLang="zh-CN" sz="2600" dirty="0">
                <a:latin typeface="Times New Roman" pitchFamily="18" charset="0"/>
              </a:rPr>
              <a:t>(</a:t>
            </a:r>
            <a:r>
              <a:rPr kumimoji="1" lang="en-US" altLang="zh-CN" sz="2600" i="1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=0, </a:t>
            </a:r>
            <a:r>
              <a:rPr kumimoji="1" lang="en-US" altLang="zh-CN" sz="2600" i="1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2</a:t>
            </a:r>
            <a:r>
              <a:rPr kumimoji="1" lang="en-US" altLang="zh-CN" sz="2600" dirty="0">
                <a:latin typeface="Times New Roman" pitchFamily="18" charset="0"/>
              </a:rPr>
              <a:t>=1) = </a:t>
            </a:r>
            <a:r>
              <a:rPr kumimoji="1" lang="en-US" altLang="zh-CN" sz="2600" i="1" dirty="0">
                <a:latin typeface="Times New Roman" pitchFamily="18" charset="0"/>
              </a:rPr>
              <a:t>P</a:t>
            </a:r>
            <a:r>
              <a:rPr kumimoji="1" lang="en-US" altLang="zh-CN" sz="2600" dirty="0">
                <a:latin typeface="Times New Roman" pitchFamily="18" charset="0"/>
              </a:rPr>
              <a:t>(|</a:t>
            </a:r>
            <a:r>
              <a:rPr kumimoji="1" lang="en-US" altLang="zh-CN" sz="2600" i="1" dirty="0">
                <a:latin typeface="Times New Roman" pitchFamily="18" charset="0"/>
              </a:rPr>
              <a:t>Y</a:t>
            </a:r>
            <a:r>
              <a:rPr kumimoji="1" lang="en-US" altLang="zh-CN" sz="2600" dirty="0">
                <a:latin typeface="Times New Roman" pitchFamily="18" charset="0"/>
              </a:rPr>
              <a:t>|≥1, |</a:t>
            </a:r>
            <a:r>
              <a:rPr kumimoji="1" lang="en-US" altLang="zh-CN" sz="2600" i="1" dirty="0">
                <a:latin typeface="Times New Roman" pitchFamily="18" charset="0"/>
              </a:rPr>
              <a:t>Y</a:t>
            </a:r>
            <a:r>
              <a:rPr kumimoji="1" lang="en-US" altLang="zh-CN" sz="2600" dirty="0">
                <a:latin typeface="Times New Roman" pitchFamily="18" charset="0"/>
              </a:rPr>
              <a:t>|&lt;2)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4787900" y="4005263"/>
            <a:ext cx="29527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>
                <a:latin typeface="Times New Roman" pitchFamily="18" charset="0"/>
              </a:rPr>
              <a:t>= </a:t>
            </a:r>
            <a:r>
              <a:rPr kumimoji="1" lang="en-US" altLang="zh-CN" sz="2600" i="1">
                <a:latin typeface="Times New Roman" pitchFamily="18" charset="0"/>
              </a:rPr>
              <a:t>P</a:t>
            </a:r>
            <a:r>
              <a:rPr kumimoji="1" lang="en-US" altLang="zh-CN" sz="2600">
                <a:latin typeface="Times New Roman" pitchFamily="18" charset="0"/>
              </a:rPr>
              <a:t>(1≤|</a:t>
            </a:r>
            <a:r>
              <a:rPr kumimoji="1" lang="en-US" altLang="zh-CN" sz="2600" i="1">
                <a:latin typeface="Times New Roman" pitchFamily="18" charset="0"/>
              </a:rPr>
              <a:t>Y</a:t>
            </a:r>
            <a:r>
              <a:rPr kumimoji="1" lang="en-US" altLang="zh-CN" sz="2600">
                <a:latin typeface="Times New Roman" pitchFamily="18" charset="0"/>
              </a:rPr>
              <a:t>|&lt;2)</a:t>
            </a: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2339975" y="4508500"/>
            <a:ext cx="3889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>
                <a:latin typeface="Times New Roman" pitchFamily="18" charset="0"/>
              </a:rPr>
              <a:t>= 2[Φ(2) </a:t>
            </a:r>
            <a:r>
              <a:rPr kumimoji="1" lang="en-US" altLang="zh-CN" sz="2600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>
                <a:latin typeface="Times New Roman" pitchFamily="18" charset="0"/>
              </a:rPr>
              <a:t> Φ(1)]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5016518" y="4508500"/>
            <a:ext cx="20558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dirty="0">
                <a:latin typeface="Times New Roman" pitchFamily="18" charset="0"/>
              </a:rPr>
              <a:t>= 0.2719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395288" y="4941888"/>
            <a:ext cx="62071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i="1">
                <a:latin typeface="Times New Roman" pitchFamily="18" charset="0"/>
              </a:rPr>
              <a:t>P</a:t>
            </a:r>
            <a:r>
              <a:rPr kumimoji="1" lang="en-US" altLang="zh-CN" sz="2600">
                <a:latin typeface="Times New Roman" pitchFamily="18" charset="0"/>
              </a:rPr>
              <a:t>(</a:t>
            </a:r>
            <a:r>
              <a:rPr kumimoji="1" lang="en-US" altLang="zh-CN" sz="2600" i="1">
                <a:latin typeface="Times New Roman" pitchFamily="18" charset="0"/>
              </a:rPr>
              <a:t>X</a:t>
            </a:r>
            <a:r>
              <a:rPr kumimoji="1" lang="en-US" altLang="zh-CN" sz="2600" baseline="-25000">
                <a:latin typeface="Times New Roman" pitchFamily="18" charset="0"/>
              </a:rPr>
              <a:t>1</a:t>
            </a:r>
            <a:r>
              <a:rPr kumimoji="1" lang="en-US" altLang="zh-CN" sz="2600">
                <a:latin typeface="Times New Roman" pitchFamily="18" charset="0"/>
              </a:rPr>
              <a:t>=1, </a:t>
            </a:r>
            <a:r>
              <a:rPr kumimoji="1" lang="en-US" altLang="zh-CN" sz="2600" i="1">
                <a:latin typeface="Times New Roman" pitchFamily="18" charset="0"/>
              </a:rPr>
              <a:t>X</a:t>
            </a:r>
            <a:r>
              <a:rPr kumimoji="1" lang="en-US" altLang="zh-CN" sz="2600" baseline="-25000">
                <a:latin typeface="Times New Roman" pitchFamily="18" charset="0"/>
              </a:rPr>
              <a:t>2</a:t>
            </a:r>
            <a:r>
              <a:rPr kumimoji="1" lang="en-US" altLang="zh-CN" sz="2600">
                <a:latin typeface="Times New Roman" pitchFamily="18" charset="0"/>
              </a:rPr>
              <a:t>=0) = </a:t>
            </a:r>
            <a:r>
              <a:rPr kumimoji="1" lang="en-US" altLang="zh-CN" sz="2600" i="1">
                <a:latin typeface="Times New Roman" pitchFamily="18" charset="0"/>
              </a:rPr>
              <a:t>P</a:t>
            </a:r>
            <a:r>
              <a:rPr kumimoji="1" lang="en-US" altLang="zh-CN" sz="2600">
                <a:latin typeface="Times New Roman" pitchFamily="18" charset="0"/>
              </a:rPr>
              <a:t>(|</a:t>
            </a:r>
            <a:r>
              <a:rPr kumimoji="1" lang="en-US" altLang="zh-CN" sz="2600" i="1">
                <a:latin typeface="Times New Roman" pitchFamily="18" charset="0"/>
              </a:rPr>
              <a:t>Y</a:t>
            </a:r>
            <a:r>
              <a:rPr kumimoji="1" lang="en-US" altLang="zh-CN" sz="2600">
                <a:latin typeface="Times New Roman" pitchFamily="18" charset="0"/>
              </a:rPr>
              <a:t>|&lt;1, |</a:t>
            </a:r>
            <a:r>
              <a:rPr kumimoji="1" lang="en-US" altLang="zh-CN" sz="2600" i="1">
                <a:latin typeface="Times New Roman" pitchFamily="18" charset="0"/>
              </a:rPr>
              <a:t>Y</a:t>
            </a:r>
            <a:r>
              <a:rPr kumimoji="1" lang="en-US" altLang="zh-CN" sz="2600">
                <a:latin typeface="Times New Roman" pitchFamily="18" charset="0"/>
              </a:rPr>
              <a:t>|≥2) = 0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395288" y="5516563"/>
            <a:ext cx="51847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i="1" dirty="0">
                <a:latin typeface="Times New Roman" pitchFamily="18" charset="0"/>
              </a:rPr>
              <a:t>P</a:t>
            </a:r>
            <a:r>
              <a:rPr kumimoji="1" lang="en-US" altLang="zh-CN" sz="2600" dirty="0">
                <a:latin typeface="Times New Roman" pitchFamily="18" charset="0"/>
              </a:rPr>
              <a:t>(</a:t>
            </a:r>
            <a:r>
              <a:rPr kumimoji="1" lang="en-US" altLang="zh-CN" sz="2600" i="1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1</a:t>
            </a:r>
            <a:r>
              <a:rPr kumimoji="1" lang="en-US" altLang="zh-CN" sz="2600" dirty="0">
                <a:latin typeface="Times New Roman" pitchFamily="18" charset="0"/>
              </a:rPr>
              <a:t>=1, </a:t>
            </a:r>
            <a:r>
              <a:rPr kumimoji="1" lang="en-US" altLang="zh-CN" sz="2600" i="1" dirty="0">
                <a:latin typeface="Times New Roman" pitchFamily="18" charset="0"/>
              </a:rPr>
              <a:t>X</a:t>
            </a:r>
            <a:r>
              <a:rPr kumimoji="1" lang="en-US" altLang="zh-CN" sz="2600" baseline="-25000" dirty="0">
                <a:latin typeface="Times New Roman" pitchFamily="18" charset="0"/>
              </a:rPr>
              <a:t>2</a:t>
            </a:r>
            <a:r>
              <a:rPr kumimoji="1" lang="en-US" altLang="zh-CN" sz="2600" dirty="0">
                <a:latin typeface="Times New Roman" pitchFamily="18" charset="0"/>
              </a:rPr>
              <a:t>=1) = </a:t>
            </a:r>
            <a:r>
              <a:rPr kumimoji="1" lang="en-US" altLang="zh-CN" sz="2600" i="1" dirty="0">
                <a:latin typeface="Times New Roman" pitchFamily="18" charset="0"/>
              </a:rPr>
              <a:t>P</a:t>
            </a:r>
            <a:r>
              <a:rPr kumimoji="1" lang="en-US" altLang="zh-CN" sz="2600" dirty="0">
                <a:latin typeface="Times New Roman" pitchFamily="18" charset="0"/>
              </a:rPr>
              <a:t>(|</a:t>
            </a:r>
            <a:r>
              <a:rPr kumimoji="1" lang="en-US" altLang="zh-CN" sz="2600" i="1" dirty="0">
                <a:latin typeface="Times New Roman" pitchFamily="18" charset="0"/>
              </a:rPr>
              <a:t>Y</a:t>
            </a:r>
            <a:r>
              <a:rPr kumimoji="1" lang="en-US" altLang="zh-CN" sz="2600" dirty="0">
                <a:latin typeface="Times New Roman" pitchFamily="18" charset="0"/>
              </a:rPr>
              <a:t>|&lt;1, |</a:t>
            </a:r>
            <a:r>
              <a:rPr kumimoji="1" lang="en-US" altLang="zh-CN" sz="2600" i="1" dirty="0">
                <a:latin typeface="Times New Roman" pitchFamily="18" charset="0"/>
              </a:rPr>
              <a:t>Y</a:t>
            </a:r>
            <a:r>
              <a:rPr kumimoji="1" lang="en-US" altLang="zh-CN" sz="2600" dirty="0">
                <a:latin typeface="Times New Roman" pitchFamily="18" charset="0"/>
              </a:rPr>
              <a:t>|&lt;2)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16463" y="5516563"/>
            <a:ext cx="24495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>
                <a:latin typeface="Times New Roman" pitchFamily="18" charset="0"/>
              </a:rPr>
              <a:t>= </a:t>
            </a:r>
            <a:r>
              <a:rPr kumimoji="1" lang="en-US" altLang="zh-CN" sz="2600" i="1">
                <a:latin typeface="Times New Roman" pitchFamily="18" charset="0"/>
              </a:rPr>
              <a:t>P</a:t>
            </a:r>
            <a:r>
              <a:rPr kumimoji="1" lang="en-US" altLang="zh-CN" sz="2600">
                <a:latin typeface="Times New Roman" pitchFamily="18" charset="0"/>
              </a:rPr>
              <a:t>(|</a:t>
            </a:r>
            <a:r>
              <a:rPr kumimoji="1" lang="en-US" altLang="zh-CN" sz="2600" i="1">
                <a:latin typeface="Times New Roman" pitchFamily="18" charset="0"/>
              </a:rPr>
              <a:t>Y</a:t>
            </a:r>
            <a:r>
              <a:rPr kumimoji="1" lang="en-US" altLang="zh-CN" sz="2600">
                <a:latin typeface="Times New Roman" pitchFamily="18" charset="0"/>
              </a:rPr>
              <a:t>|&lt;1)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6643702" y="5516563"/>
            <a:ext cx="13716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dirty="0">
                <a:latin typeface="Times New Roman" pitchFamily="18" charset="0"/>
              </a:rPr>
              <a:t>= 0.6826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468313" y="1484313"/>
            <a:ext cx="12255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求</a:t>
            </a:r>
          </a:p>
        </p:txBody>
      </p:sp>
      <p:sp>
        <p:nvSpPr>
          <p:cNvPr id="218130" name="Text Box 18"/>
          <p:cNvSpPr txBox="1">
            <a:spLocks noChangeArrowheads="1"/>
          </p:cNvSpPr>
          <p:nvPr/>
        </p:nvSpPr>
        <p:spPr bwMode="auto">
          <a:xfrm>
            <a:off x="5786446" y="1557338"/>
            <a:ext cx="32035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的联合分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布</a:t>
            </a:r>
            <a:r>
              <a:rPr lang="zh-CN" altLang="en-US" dirty="0" smtClean="0">
                <a:ea typeface="楷体_GB2312" pitchFamily="49" charset="-122"/>
              </a:rPr>
              <a:t>律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utoUpdateAnimBg="0"/>
      <p:bldP spid="218117" grpId="0" autoUpdateAnimBg="0"/>
      <p:bldP spid="218118" grpId="0" autoUpdateAnimBg="0"/>
      <p:bldP spid="218119" grpId="0" autoUpdateAnimBg="0"/>
      <p:bldP spid="218120" grpId="0" autoUpdateAnimBg="0"/>
      <p:bldP spid="218121" grpId="0" autoUpdateAnimBg="0"/>
      <p:bldP spid="218122" grpId="0" autoUpdateAnimBg="0"/>
      <p:bldP spid="218123" grpId="0" autoUpdateAnimBg="0"/>
      <p:bldP spid="218124" grpId="0" autoUpdateAnimBg="0"/>
      <p:bldP spid="218125" grpId="0" autoUpdateAnimBg="0"/>
      <p:bldP spid="218126" grpId="0" autoUpdateAnimBg="0"/>
      <p:bldP spid="2181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55650" y="1196975"/>
            <a:ext cx="27384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u="sng" dirty="0">
                <a:latin typeface="Times New Roman" pitchFamily="18" charset="0"/>
                <a:ea typeface="楷体_GB2312" pitchFamily="49" charset="-122"/>
              </a:rPr>
              <a:t>列表为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2362200" y="2209800"/>
            <a:ext cx="685800" cy="1801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endParaRPr kumimoji="1" lang="en-US" altLang="zh-CN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0</a:t>
            </a:r>
            <a:endParaRPr kumimoji="1" lang="en-US" altLang="zh-CN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1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2786050" y="1905000"/>
            <a:ext cx="3048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</a:rPr>
              <a:t>        </a:t>
            </a:r>
            <a:r>
              <a:rPr kumimoji="1" lang="en-US" altLang="zh-CN" sz="2800" dirty="0" smtClean="0">
                <a:latin typeface="Times New Roman" pitchFamily="18" charset="0"/>
              </a:rPr>
              <a:t>  </a:t>
            </a:r>
            <a:r>
              <a:rPr kumimoji="1" lang="en-US" altLang="zh-CN" sz="2800" dirty="0">
                <a:latin typeface="Times New Roman" pitchFamily="18" charset="0"/>
              </a:rPr>
              <a:t>0            1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>
            <a:off x="2438400" y="2819400"/>
            <a:ext cx="3806825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3429000" y="1905000"/>
            <a:ext cx="0" cy="217805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2590800" y="2057400"/>
            <a:ext cx="838200" cy="6858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3657600" y="2971800"/>
            <a:ext cx="2819400" cy="116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0.0455     0.2719</a:t>
            </a:r>
            <a:endParaRPr kumimoji="1" lang="en-US" altLang="zh-CN" sz="28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   0          0.6826</a:t>
            </a:r>
          </a:p>
        </p:txBody>
      </p:sp>
      <p:sp>
        <p:nvSpPr>
          <p:cNvPr id="9" name="矩形 8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4" grpId="0" autoUpdateAnimBg="0"/>
      <p:bldP spid="220165" grpId="0" animBg="1"/>
      <p:bldP spid="220166" grpId="0" animBg="1"/>
      <p:bldP spid="220167" grpId="0" animBg="1"/>
      <p:bldP spid="2201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5259288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二维连续型随机变量</a:t>
            </a:r>
            <a:endParaRPr lang="zh-CN" altLang="en-US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27583" y="1628800"/>
          <a:ext cx="7643387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78028800" imgH="24993600" progId="Equation.DSMT4">
                  <p:embed/>
                </p:oleObj>
              </mc:Choice>
              <mc:Fallback>
                <p:oleObj name="Equation" r:id="rId1" imgW="78028800" imgH="249936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27583" y="1628800"/>
                        <a:ext cx="7643387" cy="24482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1026"/>
          <p:cNvGraphicFramePr>
            <a:graphicFrameLocks noChangeAspect="1"/>
          </p:cNvGraphicFramePr>
          <p:nvPr/>
        </p:nvGraphicFramePr>
        <p:xfrm>
          <a:off x="827584" y="2205038"/>
          <a:ext cx="47498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公式" r:id="rId1" imgW="44196000" imgH="7924800" progId="Equation.3">
                  <p:embed/>
                </p:oleObj>
              </mc:Choice>
              <mc:Fallback>
                <p:oleObj name="公式" r:id="rId1" imgW="44196000" imgH="7924800" progId="Equation.3">
                  <p:embed/>
                  <p:pic>
                    <p:nvPicPr>
                      <p:cNvPr id="0" name="Object 10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27584" y="2205038"/>
                        <a:ext cx="4749800" cy="852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029"/>
          <p:cNvGraphicFramePr>
            <a:graphicFrameLocks noChangeAspect="1"/>
          </p:cNvGraphicFramePr>
          <p:nvPr/>
        </p:nvGraphicFramePr>
        <p:xfrm>
          <a:off x="1804318" y="5229200"/>
          <a:ext cx="52879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52730400" imgH="9144000" progId="Equation.3">
                  <p:embed/>
                </p:oleObj>
              </mc:Choice>
              <mc:Fallback>
                <p:oleObj name="公式" r:id="rId3" imgW="52730400" imgH="9144000" progId="Equation.3">
                  <p:embed/>
                  <p:pic>
                    <p:nvPicPr>
                      <p:cNvPr id="0" name="Object 10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804318" y="5229200"/>
                        <a:ext cx="5287962" cy="919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036"/>
          <p:cNvGraphicFramePr>
            <a:graphicFrameLocks noChangeAspect="1"/>
          </p:cNvGraphicFramePr>
          <p:nvPr/>
        </p:nvGraphicFramePr>
        <p:xfrm>
          <a:off x="811213" y="1484313"/>
          <a:ext cx="2581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23469600" imgH="4876800" progId="Equation.3">
                  <p:embed/>
                </p:oleObj>
              </mc:Choice>
              <mc:Fallback>
                <p:oleObj name="公式" r:id="rId5" imgW="23469600" imgH="4876800" progId="Equation.3">
                  <p:embed/>
                  <p:pic>
                    <p:nvPicPr>
                      <p:cNvPr id="0" name="Object 103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811213" y="1484313"/>
                        <a:ext cx="2581275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037"/>
          <p:cNvSpPr txBox="1">
            <a:spLocks noChangeArrowheads="1"/>
          </p:cNvSpPr>
          <p:nvPr/>
        </p:nvSpPr>
        <p:spPr bwMode="auto">
          <a:xfrm>
            <a:off x="838200" y="714375"/>
            <a:ext cx="726219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3200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X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sz="3200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Y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)</a:t>
            </a:r>
            <a:r>
              <a:rPr lang="zh-CN" altLang="en-US" sz="3200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的联合密度函数的</a:t>
            </a:r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性质</a:t>
            </a:r>
            <a:endParaRPr lang="zh-CN" altLang="en-US" sz="32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9646" name="Object 1038"/>
          <p:cNvGraphicFramePr>
            <a:graphicFrameLocks noChangeAspect="1"/>
          </p:cNvGraphicFramePr>
          <p:nvPr/>
        </p:nvGraphicFramePr>
        <p:xfrm>
          <a:off x="827584" y="4509120"/>
          <a:ext cx="567324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56692800" imgH="5181600" progId="Equation.DSMT4">
                  <p:embed/>
                </p:oleObj>
              </mc:Choice>
              <mc:Fallback>
                <p:oleObj name="Equation" r:id="rId7" imgW="56692800" imgH="5181600" progId="Equation.DSMT4">
                  <p:embed/>
                  <p:pic>
                    <p:nvPicPr>
                      <p:cNvPr id="0" name="Object 103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27584" y="4509120"/>
                        <a:ext cx="5673242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039"/>
          <p:cNvGraphicFramePr>
            <a:graphicFrameLocks noChangeAspect="1"/>
          </p:cNvGraphicFramePr>
          <p:nvPr/>
        </p:nvGraphicFramePr>
        <p:xfrm>
          <a:off x="796925" y="3141663"/>
          <a:ext cx="7624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75285600" imgH="10668000" progId="Equation.DSMT4">
                  <p:embed/>
                </p:oleObj>
              </mc:Choice>
              <mc:Fallback>
                <p:oleObj name="Equation" r:id="rId9" imgW="75285600" imgH="10668000" progId="Equation.DSMT4">
                  <p:embed/>
                  <p:pic>
                    <p:nvPicPr>
                      <p:cNvPr id="0" name="Object 103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96925" y="3141663"/>
                        <a:ext cx="7624763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85786" y="642918"/>
            <a:ext cx="7772400" cy="54006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黑体" pitchFamily="49" charset="-122"/>
                <a:cs typeface="+mn-cs"/>
              </a:rPr>
              <a:t>           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4" name="图片 3" descr="2015-03-31_101304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2910" y="642918"/>
            <a:ext cx="7715304" cy="2571768"/>
          </a:xfrm>
          <a:prstGeom prst="rect">
            <a:avLst/>
          </a:prstGeom>
        </p:spPr>
      </p:pic>
      <p:pic>
        <p:nvPicPr>
          <p:cNvPr id="8" name="图片 7" descr="图片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929190" y="3214686"/>
            <a:ext cx="3095625" cy="3038475"/>
          </a:xfrm>
          <a:prstGeom prst="rect">
            <a:avLst/>
          </a:prstGeom>
        </p:spPr>
      </p:pic>
      <p:pic>
        <p:nvPicPr>
          <p:cNvPr id="9" name="图片 8" descr="图片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85852" y="3571876"/>
            <a:ext cx="3028950" cy="27432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85786" y="642918"/>
            <a:ext cx="7772400" cy="54006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黑体" pitchFamily="49" charset="-122"/>
                <a:cs typeface="+mn-cs"/>
              </a:rPr>
              <a:t>           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4" name="图片 3" descr="2015-03-31_112936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8596" y="1142984"/>
            <a:ext cx="7743853" cy="214314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3385" y="601524"/>
            <a:ext cx="6498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常用的二维连续型随机变量的分布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088" y="1398588"/>
            <a:ext cx="21371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ea typeface="黑体" pitchFamily="2" charset="-122"/>
              </a:rPr>
              <a:t>(1) 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均匀分布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7993062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2" charset="-122"/>
              </a:rPr>
              <a:t>D 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是平面上的有界区域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其面积为</a:t>
            </a:r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2" charset="-122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若二维随机变量</a:t>
            </a:r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( 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2" charset="-122"/>
              </a:rPr>
              <a:t>X 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2" charset="-122"/>
              </a:rPr>
              <a:t>Y 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的联合密度函数为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7088" y="4508500"/>
            <a:ext cx="576113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则称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, Y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在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D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上服从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均匀分布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sz="3200" dirty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2387600" y="2895600"/>
          <a:ext cx="414496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公式" r:id="rId1" imgW="41757600" imgH="15849600" progId="Equation.3">
                  <p:embed/>
                </p:oleObj>
              </mc:Choice>
              <mc:Fallback>
                <p:oleObj name="公式" r:id="rId1" imgW="41757600" imgH="15849600" progId="Equation.3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387600" y="2895600"/>
                        <a:ext cx="4144963" cy="157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 txBox="1">
            <a:spLocks noChangeArrowheads="1"/>
          </p:cNvSpPr>
          <p:nvPr/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(2)</a:t>
            </a:r>
            <a:r>
              <a:rPr kumimoji="1" lang="en-US" altLang="zh-CN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二维正态分布</a:t>
            </a:r>
            <a:endParaRPr kumimoji="1" lang="zh-CN" altLang="en-US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14400" y="1447800"/>
            <a:ext cx="6934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若二维随机变量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具有联合密度函数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71600" y="2060848"/>
          <a:ext cx="7560840" cy="138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公式" r:id="rId1" imgW="87782400" imgH="13716000" progId="Equation.3">
                  <p:embed/>
                </p:oleObj>
              </mc:Choice>
              <mc:Fallback>
                <p:oleObj name="公式" r:id="rId1" imgW="87782400" imgH="13716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7560840" cy="13889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71538" y="3886200"/>
          <a:ext cx="7915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198120000" imgH="10363200" progId="Equation.3">
                  <p:embed/>
                </p:oleObj>
              </mc:Choice>
              <mc:Fallback>
                <p:oleObj name="公式" r:id="rId3" imgW="198120000" imgH="10363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71538" y="3886200"/>
                        <a:ext cx="7915275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375150" y="3352800"/>
          <a:ext cx="398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95707200" imgH="9448800" progId="Equation.3">
                  <p:embed/>
                </p:oleObj>
              </mc:Choice>
              <mc:Fallback>
                <p:oleObj name="Equation" r:id="rId5" imgW="95707200" imgH="9448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375150" y="3352800"/>
                        <a:ext cx="3987800" cy="392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892175" y="4495800"/>
          <a:ext cx="77866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58800800" imgH="22860000" progId="Equation.3">
                  <p:embed/>
                </p:oleObj>
              </mc:Choice>
              <mc:Fallback>
                <p:oleObj name="Equation" r:id="rId7" imgW="158800800" imgH="228600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92175" y="4495800"/>
                        <a:ext cx="7786688" cy="952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635896" y="5013176"/>
          <a:ext cx="4013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5346700" imgH="609600" progId="Equation.3">
                  <p:embed/>
                </p:oleObj>
              </mc:Choice>
              <mc:Fallback>
                <p:oleObj name="Equation" r:id="rId9" imgW="5346700" imgH="6096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635896" y="5013176"/>
                        <a:ext cx="4013200" cy="455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714356"/>
            <a:ext cx="8209345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764704"/>
            <a:ext cx="5598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边缘分布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 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3568" y="4869160"/>
          <a:ext cx="7488832" cy="51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公式" r:id="rId1" imgW="75895200" imgH="5181600" progId="Equation.3">
                  <p:embed/>
                </p:oleObj>
              </mc:Choice>
              <mc:Fallback>
                <p:oleObj name="公式" r:id="rId1" imgW="75895200" imgH="51816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3568" y="4869160"/>
                        <a:ext cx="7488832" cy="5110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85822" y="5502176"/>
            <a:ext cx="739927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称为</a:t>
            </a:r>
            <a:r>
              <a:rPr lang="zh-CN" altLang="en-US" dirty="0">
                <a:latin typeface="+mn-ea"/>
                <a:ea typeface="+mn-ea"/>
              </a:rPr>
              <a:t>随机变量 </a:t>
            </a:r>
            <a:r>
              <a:rPr lang="en-US" altLang="zh-CN" dirty="0"/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 </a:t>
            </a:r>
            <a:r>
              <a:rPr lang="en-US" altLang="zh-CN" dirty="0"/>
              <a:t>)</a:t>
            </a:r>
            <a:r>
              <a:rPr lang="zh-CN" altLang="en-US" dirty="0">
                <a:ea typeface="黑体" pitchFamily="2" charset="-122"/>
              </a:rPr>
              <a:t>关于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>
                <a:ea typeface="黑体" pitchFamily="2" charset="-122"/>
              </a:rPr>
              <a:t>的边缘分布函数</a:t>
            </a:r>
            <a:r>
              <a:rPr lang="en-US" altLang="zh-CN" dirty="0"/>
              <a:t>.  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54038" y="1397000"/>
          <a:ext cx="793432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81686400" imgH="22250400" progId="Equation.3">
                  <p:embed/>
                </p:oleObj>
              </mc:Choice>
              <mc:Fallback>
                <p:oleObj name="公式" r:id="rId3" imgW="81686400" imgH="222504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54038" y="1397000"/>
                        <a:ext cx="7934325" cy="2103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3"/>
          <p:cNvGraphicFramePr>
            <a:graphicFrameLocks noChangeAspect="1"/>
          </p:cNvGraphicFramePr>
          <p:nvPr/>
        </p:nvGraphicFramePr>
        <p:xfrm>
          <a:off x="611560" y="4221088"/>
          <a:ext cx="2736304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5" imgW="28651200" imgH="5181600" progId="Equation.3">
                  <p:embed/>
                </p:oleObj>
              </mc:Choice>
              <mc:Fallback>
                <p:oleObj name="公式" r:id="rId5" imgW="28651200" imgH="5181600" progId="Equation.3">
                  <p:embed/>
                  <p:pic>
                    <p:nvPicPr>
                      <p:cNvPr id="0" name="Object 6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611560" y="4221088"/>
                        <a:ext cx="2736304" cy="494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2015-03-29_180252.jpg"/>
          <p:cNvPicPr>
            <a:picLocks noGrp="1" noChangeAspect="1"/>
          </p:cNvPicPr>
          <p:nvPr>
            <p:ph/>
          </p:nvPr>
        </p:nvPicPr>
        <p:blipFill>
          <a:blip r:embed="rId1">
            <a:clrChange>
              <a:clrFrom>
                <a:srgbClr val="C8EDCC"/>
              </a:clrFrom>
              <a:clrTo>
                <a:srgbClr val="C8EDC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00232" y="714356"/>
            <a:ext cx="5072098" cy="3481363"/>
          </a:xfrm>
        </p:spPr>
      </p:pic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786446" y="1500174"/>
          <a:ext cx="79375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2192000" imgH="5486400" progId="Equation.DSMT4">
                  <p:embed/>
                </p:oleObj>
              </mc:Choice>
              <mc:Fallback>
                <p:oleObj name="Equation" r:id="rId2" imgW="12192000" imgH="54864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5786446" y="1500174"/>
                        <a:ext cx="793755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62345" y="2786058"/>
          <a:ext cx="866779" cy="40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1887200" imgH="5486400" progId="Equation.DSMT4">
                  <p:embed/>
                </p:oleObj>
              </mc:Choice>
              <mc:Fallback>
                <p:oleObj name="Equation" r:id="rId4" imgW="11887200" imgH="54864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562345" y="2786058"/>
                        <a:ext cx="866779" cy="4000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214678" y="1328723"/>
          <a:ext cx="857256" cy="38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2192000" imgH="5486400" progId="Equation.DSMT4">
                  <p:embed/>
                </p:oleObj>
              </mc:Choice>
              <mc:Fallback>
                <p:oleObj name="Equation" r:id="rId6" imgW="12192000" imgH="54864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3214678" y="1328723"/>
                        <a:ext cx="857256" cy="3857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715008" y="2571744"/>
          <a:ext cx="801691" cy="36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2192000" imgH="5486400" progId="Equation.DSMT4">
                  <p:embed/>
                </p:oleObj>
              </mc:Choice>
              <mc:Fallback>
                <p:oleObj name="Equation" r:id="rId8" imgW="12192000" imgH="54864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5715008" y="2571744"/>
                        <a:ext cx="801691" cy="3607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500034" y="4286256"/>
          <a:ext cx="79359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83515200" imgH="11277600" progId="Equation.DSMT4">
                  <p:embed/>
                </p:oleObj>
              </mc:Choice>
              <mc:Fallback>
                <p:oleObj name="Equation" r:id="rId10" imgW="83515200" imgH="112776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500034" y="4286256"/>
                        <a:ext cx="7935913" cy="1071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4286248" y="4857750"/>
          <a:ext cx="3752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12" imgW="42672000" imgH="5181600" progId="Equation.3">
                  <p:embed/>
                </p:oleObj>
              </mc:Choice>
              <mc:Fallback>
                <p:oleObj name="公式" r:id="rId12" imgW="42672000" imgH="51816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4286248" y="4857750"/>
                        <a:ext cx="3752850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500034" y="5394342"/>
          <a:ext cx="71866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14" imgW="71323200" imgH="5181600" progId="Equation.3">
                  <p:embed/>
                </p:oleObj>
              </mc:Choice>
              <mc:Fallback>
                <p:oleObj name="公式" r:id="rId14" imgW="71323200" imgH="5181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500034" y="5394342"/>
                        <a:ext cx="7186612" cy="534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3550" y="2032000"/>
          <a:ext cx="4660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6210300" imgH="1536700" progId="Equation.3">
                  <p:embed/>
                </p:oleObj>
              </mc:Choice>
              <mc:Fallback>
                <p:oleObj name="Equation" r:id="rId1" imgW="6210300" imgH="15367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33550" y="2032000"/>
                        <a:ext cx="4660900" cy="1155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97050" y="3390900"/>
          <a:ext cx="4635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6184900" imgH="1612900" progId="Equation.3">
                  <p:embed/>
                </p:oleObj>
              </mc:Choice>
              <mc:Fallback>
                <p:oleObj name="Equation" r:id="rId3" imgW="6184900" imgH="16129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797050" y="3390900"/>
                        <a:ext cx="4635500" cy="1206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0113" y="765175"/>
            <a:ext cx="78486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二维离散型随机变量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X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Y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关于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和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边缘分布函数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分别为</a:t>
            </a:r>
            <a:endParaRPr lang="zh-CN" altLang="en-US" sz="320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43608" y="1340768"/>
          <a:ext cx="710565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63398400" imgH="27127200" progId="Equation.DSMT4">
                  <p:embed/>
                </p:oleObj>
              </mc:Choice>
              <mc:Fallback>
                <p:oleObj name="Equation" r:id="rId1" imgW="63398400" imgH="27127200" progId="Equation.DSMT4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043608" y="1340768"/>
                        <a:ext cx="7105650" cy="304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828303" y="4724401"/>
          <a:ext cx="7200081" cy="53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65227200" imgH="4876800" progId="Equation.DSMT4">
                  <p:embed/>
                </p:oleObj>
              </mc:Choice>
              <mc:Fallback>
                <p:oleObj name="Equation" r:id="rId3" imgW="65227200" imgH="4876800" progId="Equation.DSMT4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28303" y="4724401"/>
                        <a:ext cx="7200081" cy="5385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6" name="Object 2052"/>
          <p:cNvGraphicFramePr>
            <a:graphicFrameLocks noChangeAspect="1"/>
          </p:cNvGraphicFramePr>
          <p:nvPr/>
        </p:nvGraphicFramePr>
        <p:xfrm>
          <a:off x="2211388" y="5300663"/>
          <a:ext cx="50323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57912000" imgH="10363200" progId="Equation.DSMT4">
                  <p:embed/>
                </p:oleObj>
              </mc:Choice>
              <mc:Fallback>
                <p:oleObj name="Equation" r:id="rId1" imgW="57912000" imgH="10363200" progId="Equation.DSMT4">
                  <p:embed/>
                  <p:pic>
                    <p:nvPicPr>
                      <p:cNvPr id="0" name="Object 20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211388" y="5300663"/>
                        <a:ext cx="5032375" cy="792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2055"/>
          <p:cNvSpPr>
            <a:spLocks noChangeArrowheads="1"/>
          </p:cNvSpPr>
          <p:nvPr/>
        </p:nvSpPr>
        <p:spPr bwMode="auto">
          <a:xfrm>
            <a:off x="5715000" y="1628800"/>
            <a:ext cx="762000" cy="2438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20" name="Object 2056"/>
          <p:cNvGraphicFramePr>
            <a:graphicFrameLocks noChangeAspect="1"/>
          </p:cNvGraphicFramePr>
          <p:nvPr/>
        </p:nvGraphicFramePr>
        <p:xfrm>
          <a:off x="2165350" y="4221163"/>
          <a:ext cx="49609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57912000" imgH="10668000" progId="Equation.DSMT4">
                  <p:embed/>
                </p:oleObj>
              </mc:Choice>
              <mc:Fallback>
                <p:oleObj name="Equation" r:id="rId3" imgW="57912000" imgH="10668000" progId="Equation.DSMT4">
                  <p:embed/>
                  <p:pic>
                    <p:nvPicPr>
                      <p:cNvPr id="0" name="Object 205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165350" y="4221163"/>
                        <a:ext cx="4960938" cy="91916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2057"/>
          <p:cNvSpPr>
            <a:spLocks noChangeArrowheads="1"/>
          </p:cNvSpPr>
          <p:nvPr/>
        </p:nvSpPr>
        <p:spPr bwMode="auto">
          <a:xfrm>
            <a:off x="2514600" y="3122613"/>
            <a:ext cx="4572000" cy="685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86"/>
          <p:cNvGrpSpPr/>
          <p:nvPr/>
        </p:nvGrpSpPr>
        <p:grpSpPr bwMode="auto">
          <a:xfrm>
            <a:off x="1371600" y="836612"/>
            <a:ext cx="6477000" cy="3384550"/>
            <a:chOff x="864" y="1104"/>
            <a:chExt cx="4080" cy="2132"/>
          </a:xfrm>
        </p:grpSpPr>
        <p:sp>
          <p:nvSpPr>
            <p:cNvPr id="6151" name="Line 2059"/>
            <p:cNvSpPr>
              <a:spLocks noChangeShapeType="1"/>
            </p:cNvSpPr>
            <p:nvPr/>
          </p:nvSpPr>
          <p:spPr bwMode="auto">
            <a:xfrm>
              <a:off x="864" y="1104"/>
              <a:ext cx="4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Line 2060"/>
            <p:cNvSpPr>
              <a:spLocks noChangeShapeType="1"/>
            </p:cNvSpPr>
            <p:nvPr/>
          </p:nvSpPr>
          <p:spPr bwMode="auto">
            <a:xfrm>
              <a:off x="864" y="1584"/>
              <a:ext cx="4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2062"/>
            <p:cNvSpPr>
              <a:spLocks noChangeShapeType="1"/>
            </p:cNvSpPr>
            <p:nvPr/>
          </p:nvSpPr>
          <p:spPr bwMode="auto">
            <a:xfrm>
              <a:off x="1584" y="1104"/>
              <a:ext cx="0" cy="20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2063"/>
            <p:cNvSpPr>
              <a:spLocks noChangeShapeType="1"/>
            </p:cNvSpPr>
            <p:nvPr/>
          </p:nvSpPr>
          <p:spPr bwMode="auto">
            <a:xfrm>
              <a:off x="1584" y="1596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2064"/>
            <p:cNvSpPr>
              <a:spLocks noChangeShapeType="1"/>
            </p:cNvSpPr>
            <p:nvPr/>
          </p:nvSpPr>
          <p:spPr bwMode="auto">
            <a:xfrm>
              <a:off x="864" y="1104"/>
              <a:ext cx="72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6" name="Object 2065"/>
            <p:cNvGraphicFramePr>
              <a:graphicFrameLocks noChangeAspect="1"/>
            </p:cNvGraphicFramePr>
            <p:nvPr/>
          </p:nvGraphicFramePr>
          <p:xfrm>
            <a:off x="1292" y="1149"/>
            <a:ext cx="24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公式" r:id="rId5" imgW="3657600" imgH="3962400" progId="Equation.3">
                    <p:embed/>
                  </p:oleObj>
                </mc:Choice>
                <mc:Fallback>
                  <p:oleObj name="公式" r:id="rId5" imgW="3657600" imgH="3962400" progId="Equation.3">
                    <p:embed/>
                    <p:pic>
                      <p:nvPicPr>
                        <p:cNvPr id="0" name="Object 206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292" y="1149"/>
                          <a:ext cx="246" cy="2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2066"/>
            <p:cNvGraphicFramePr>
              <a:graphicFrameLocks noChangeAspect="1"/>
            </p:cNvGraphicFramePr>
            <p:nvPr/>
          </p:nvGraphicFramePr>
          <p:xfrm>
            <a:off x="930" y="1331"/>
            <a:ext cx="27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公式" r:id="rId7" imgW="4267200" imgH="3962400" progId="Equation.3">
                    <p:embed/>
                  </p:oleObj>
                </mc:Choice>
                <mc:Fallback>
                  <p:oleObj name="公式" r:id="rId7" imgW="4267200" imgH="3962400" progId="Equation.3">
                    <p:embed/>
                    <p:pic>
                      <p:nvPicPr>
                        <p:cNvPr id="0" name="Object 206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30" y="1331"/>
                          <a:ext cx="272" cy="2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2067"/>
            <p:cNvGraphicFramePr>
              <a:graphicFrameLocks noChangeAspect="1"/>
            </p:cNvGraphicFramePr>
            <p:nvPr/>
          </p:nvGraphicFramePr>
          <p:xfrm>
            <a:off x="1927" y="1195"/>
            <a:ext cx="272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公式" r:id="rId9" imgW="36880800" imgH="5791200" progId="Equation.3">
                    <p:embed/>
                  </p:oleObj>
                </mc:Choice>
                <mc:Fallback>
                  <p:oleObj name="公式" r:id="rId9" imgW="36880800" imgH="5791200" progId="Equation.3">
                    <p:embed/>
                    <p:pic>
                      <p:nvPicPr>
                        <p:cNvPr id="0" name="Object 206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927" y="1195"/>
                          <a:ext cx="2722" cy="3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2068"/>
            <p:cNvGraphicFramePr>
              <a:graphicFrameLocks noChangeAspect="1"/>
            </p:cNvGraphicFramePr>
            <p:nvPr/>
          </p:nvGraphicFramePr>
          <p:xfrm>
            <a:off x="1066" y="1648"/>
            <a:ext cx="318" cy="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公式" r:id="rId11" imgW="4876800" imgH="27127200" progId="Equation.3">
                    <p:embed/>
                  </p:oleObj>
                </mc:Choice>
                <mc:Fallback>
                  <p:oleObj name="公式" r:id="rId11" imgW="4876800" imgH="27127200" progId="Equation.3">
                    <p:embed/>
                    <p:pic>
                      <p:nvPicPr>
                        <p:cNvPr id="0" name="Object 20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66" y="1648"/>
                          <a:ext cx="318" cy="15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2069"/>
            <p:cNvGraphicFramePr>
              <a:graphicFrameLocks noChangeAspect="1"/>
            </p:cNvGraphicFramePr>
            <p:nvPr/>
          </p:nvGraphicFramePr>
          <p:xfrm>
            <a:off x="1837" y="1603"/>
            <a:ext cx="276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公式" r:id="rId13" imgW="35356800" imgH="5791200" progId="Equation.3">
                    <p:embed/>
                  </p:oleObj>
                </mc:Choice>
                <mc:Fallback>
                  <p:oleObj name="公式" r:id="rId13" imgW="35356800" imgH="5791200" progId="Equation.3">
                    <p:embed/>
                    <p:pic>
                      <p:nvPicPr>
                        <p:cNvPr id="0" name="Object 20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837" y="1603"/>
                          <a:ext cx="2767" cy="34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2070"/>
            <p:cNvGraphicFramePr>
              <a:graphicFrameLocks noChangeAspect="1"/>
            </p:cNvGraphicFramePr>
            <p:nvPr/>
          </p:nvGraphicFramePr>
          <p:xfrm>
            <a:off x="1837" y="1992"/>
            <a:ext cx="272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公式" r:id="rId15" imgW="35661600" imgH="5791200" progId="Equation.3">
                    <p:embed/>
                  </p:oleObj>
                </mc:Choice>
                <mc:Fallback>
                  <p:oleObj name="公式" r:id="rId15" imgW="35661600" imgH="5791200" progId="Equation.3">
                    <p:embed/>
                    <p:pic>
                      <p:nvPicPr>
                        <p:cNvPr id="0" name="Object 207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837" y="1992"/>
                          <a:ext cx="2722" cy="3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2071"/>
            <p:cNvGraphicFramePr>
              <a:graphicFrameLocks noChangeAspect="1"/>
            </p:cNvGraphicFramePr>
            <p:nvPr/>
          </p:nvGraphicFramePr>
          <p:xfrm>
            <a:off x="2064" y="2269"/>
            <a:ext cx="190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Equation" r:id="rId17" imgW="31699200" imgH="10363200" progId="Equation.3">
                    <p:embed/>
                  </p:oleObj>
                </mc:Choice>
                <mc:Fallback>
                  <p:oleObj name="Equation" r:id="rId17" imgW="31699200" imgH="10363200" progId="Equation.3">
                    <p:embed/>
                    <p:pic>
                      <p:nvPicPr>
                        <p:cNvPr id="0" name="Object 207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064" y="2269"/>
                          <a:ext cx="1900" cy="2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2072"/>
            <p:cNvGraphicFramePr>
              <a:graphicFrameLocks noChangeAspect="1"/>
            </p:cNvGraphicFramePr>
            <p:nvPr/>
          </p:nvGraphicFramePr>
          <p:xfrm>
            <a:off x="1791" y="2556"/>
            <a:ext cx="281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公式" r:id="rId19" imgW="34442400" imgH="5791200" progId="Equation.3">
                    <p:embed/>
                  </p:oleObj>
                </mc:Choice>
                <mc:Fallback>
                  <p:oleObj name="公式" r:id="rId19" imgW="34442400" imgH="5791200" progId="Equation.3">
                    <p:embed/>
                    <p:pic>
                      <p:nvPicPr>
                        <p:cNvPr id="0" name="Object 2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791" y="2556"/>
                          <a:ext cx="2813" cy="3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2073"/>
            <p:cNvGraphicFramePr>
              <a:graphicFrameLocks noChangeAspect="1"/>
            </p:cNvGraphicFramePr>
            <p:nvPr/>
          </p:nvGraphicFramePr>
          <p:xfrm>
            <a:off x="2016" y="2832"/>
            <a:ext cx="19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name="Equation" r:id="rId21" imgW="31699200" imgH="10363200" progId="Equation.3">
                    <p:embed/>
                  </p:oleObj>
                </mc:Choice>
                <mc:Fallback>
                  <p:oleObj name="Equation" r:id="rId21" imgW="31699200" imgH="10363200" progId="Equation.3">
                    <p:embed/>
                    <p:pic>
                      <p:nvPicPr>
                        <p:cNvPr id="0" name="Object 2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016" y="2832"/>
                          <a:ext cx="1968" cy="2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Line 2074"/>
            <p:cNvSpPr>
              <a:spLocks noChangeShapeType="1"/>
            </p:cNvSpPr>
            <p:nvPr/>
          </p:nvSpPr>
          <p:spPr bwMode="auto">
            <a:xfrm>
              <a:off x="864" y="1104"/>
              <a:ext cx="0" cy="20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2075"/>
            <p:cNvSpPr>
              <a:spLocks noChangeShapeType="1"/>
            </p:cNvSpPr>
            <p:nvPr/>
          </p:nvSpPr>
          <p:spPr bwMode="auto">
            <a:xfrm>
              <a:off x="4944" y="1104"/>
              <a:ext cx="0" cy="20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085"/>
            <p:cNvSpPr>
              <a:spLocks noChangeShapeType="1"/>
            </p:cNvSpPr>
            <p:nvPr/>
          </p:nvSpPr>
          <p:spPr bwMode="auto">
            <a:xfrm>
              <a:off x="864" y="3120"/>
              <a:ext cx="40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nimBg="1"/>
      <p:bldP spid="901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113" y="765175"/>
            <a:ext cx="78486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二维连续型随机变量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X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Y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关于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和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边缘分布函数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分别为</a:t>
            </a:r>
            <a:endParaRPr lang="zh-CN" altLang="en-US" sz="3200" dirty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115616" y="1916832"/>
          <a:ext cx="6336704" cy="83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60350400" imgH="7924800" progId="Equation.DSMT4">
                  <p:embed/>
                </p:oleObj>
              </mc:Choice>
              <mc:Fallback>
                <p:oleObj name="Equation" r:id="rId1" imgW="60350400" imgH="79248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15616" y="1916832"/>
                        <a:ext cx="6336704" cy="8320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187624" y="2852936"/>
          <a:ext cx="6192688" cy="82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59740800" imgH="7924800" progId="Equation.DSMT4">
                  <p:embed/>
                </p:oleObj>
              </mc:Choice>
              <mc:Fallback>
                <p:oleObj name="Equation" r:id="rId3" imgW="59740800" imgH="7924800" progId="Equation.DSMT4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187624" y="2852936"/>
                        <a:ext cx="6192688" cy="82147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87624" y="3789040"/>
          <a:ext cx="4608512" cy="212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47548800" imgH="21945600" progId="Equation.DSMT4">
                  <p:embed/>
                </p:oleObj>
              </mc:Choice>
              <mc:Fallback>
                <p:oleObj name="Equation" r:id="rId5" imgW="47548800" imgH="21945600" progId="Equation.DSMT4">
                  <p:embed/>
                  <p:pic>
                    <p:nvPicPr>
                      <p:cNvPr id="0" name="图片 194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187624" y="3789040"/>
                        <a:ext cx="4608512" cy="21270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85786" y="642918"/>
            <a:ext cx="7772400" cy="54006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黑体" pitchFamily="49" charset="-122"/>
                <a:cs typeface="+mn-cs"/>
              </a:rPr>
              <a:t>           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6" name="图片 5" descr="2015-03-31_173811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5720" y="1142984"/>
            <a:ext cx="6858048" cy="428628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785786" y="642918"/>
            <a:ext cx="7772400" cy="54006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黑体" pitchFamily="49" charset="-122"/>
                <a:cs typeface="+mn-cs"/>
              </a:rPr>
              <a:t>           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3-31_174931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76286" y="642918"/>
            <a:ext cx="7439052" cy="2676537"/>
          </a:xfrm>
          <a:prstGeom prst="rect">
            <a:avLst/>
          </a:prstGeom>
        </p:spPr>
      </p:pic>
      <p:pic>
        <p:nvPicPr>
          <p:cNvPr id="5" name="图片 4" descr="2015-03-31_175822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2844" y="3571876"/>
            <a:ext cx="8715372" cy="1500198"/>
          </a:xfrm>
          <a:prstGeom prst="rect">
            <a:avLst/>
          </a:prstGeom>
        </p:spPr>
      </p:pic>
      <p:pic>
        <p:nvPicPr>
          <p:cNvPr id="6" name="图片 5" descr="2015-03-31_18114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214942" y="4214818"/>
            <a:ext cx="2786082" cy="239804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785786" y="642918"/>
            <a:ext cx="7772400" cy="54006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黑体" pitchFamily="49" charset="-122"/>
                <a:cs typeface="+mn-cs"/>
              </a:rPr>
              <a:t>           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31_205335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9600" y="428604"/>
            <a:ext cx="8105804" cy="962030"/>
          </a:xfrm>
          <a:prstGeom prst="rect">
            <a:avLst/>
          </a:prstGeom>
        </p:spPr>
      </p:pic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85786" y="2571744"/>
          <a:ext cx="756126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公式" r:id="rId2" imgW="87782400" imgH="13716000" progId="Equation.3">
                  <p:embed/>
                </p:oleObj>
              </mc:Choice>
              <mc:Fallback>
                <p:oleObj name="公式" r:id="rId2" imgW="87782400" imgH="13716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2571744"/>
                        <a:ext cx="7561263" cy="1389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14348" y="4786325"/>
          <a:ext cx="7915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4" imgW="198120000" imgH="10363200" progId="Equation.3">
                  <p:embed/>
                </p:oleObj>
              </mc:Choice>
              <mc:Fallback>
                <p:oleObj name="公式" r:id="rId4" imgW="198120000" imgH="10363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4786325"/>
                        <a:ext cx="7915275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375150" y="4108457"/>
          <a:ext cx="398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95707200" imgH="9448800" progId="Equation.3">
                  <p:embed/>
                </p:oleObj>
              </mc:Choice>
              <mc:Fallback>
                <p:oleObj name="Equation" r:id="rId6" imgW="95707200" imgH="9448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4375150" y="4108457"/>
                        <a:ext cx="3987800" cy="392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2325" y="1695442"/>
            <a:ext cx="5429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9634" name="Object 3"/>
          <p:cNvGraphicFramePr>
            <a:graphicFrameLocks noChangeAspect="1"/>
          </p:cNvGraphicFramePr>
          <p:nvPr/>
        </p:nvGraphicFramePr>
        <p:xfrm>
          <a:off x="571472" y="471472"/>
          <a:ext cx="3683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1" imgW="33832800" imgH="7924800" progId="Equation.DSMT4">
                  <p:embed/>
                </p:oleObj>
              </mc:Choice>
              <mc:Fallback>
                <p:oleObj name="Equation" r:id="rId1" imgW="33832800" imgH="79248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471472"/>
                        <a:ext cx="3683000" cy="814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85786" y="1357279"/>
          <a:ext cx="7655298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82296000" imgH="13716000" progId="Equation.DSMT4">
                  <p:embed/>
                </p:oleObj>
              </mc:Choice>
              <mc:Fallback>
                <p:oleObj name="Equation" r:id="rId3" imgW="82296000" imgH="137160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1357279"/>
                        <a:ext cx="7655298" cy="15001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14348" y="3000353"/>
          <a:ext cx="23542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5298400" imgH="7924800" progId="Equation.DSMT4">
                  <p:embed/>
                </p:oleObj>
              </mc:Choice>
              <mc:Fallback>
                <p:oleObj name="Equation" r:id="rId5" imgW="25298400" imgH="7924800" progId="Equation.DSMT4">
                  <p:embed/>
                  <p:pic>
                    <p:nvPicPr>
                      <p:cNvPr id="0" name="图片 2150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3000353"/>
                        <a:ext cx="2354262" cy="866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428992" y="3071813"/>
          <a:ext cx="492283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52730400" imgH="12801600" progId="Equation.DSMT4">
                  <p:embed/>
                </p:oleObj>
              </mc:Choice>
              <mc:Fallback>
                <p:oleObj name="Equation" r:id="rId7" imgW="52730400" imgH="12801600" progId="Equation.DSMT4">
                  <p:embed/>
                  <p:pic>
                    <p:nvPicPr>
                      <p:cNvPr id="0" name="图片 2150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3428992" y="3071813"/>
                        <a:ext cx="4922838" cy="1195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785786" y="4500551"/>
          <a:ext cx="6572296" cy="54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66751200" imgH="5486400" progId="Equation.DSMT4">
                  <p:embed/>
                </p:oleObj>
              </mc:Choice>
              <mc:Fallback>
                <p:oleObj name="Equation" r:id="rId9" imgW="66751200" imgH="5486400" progId="Equation.DSMT4">
                  <p:embed/>
                  <p:pic>
                    <p:nvPicPr>
                      <p:cNvPr id="0" name="图片 2150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4500551"/>
                        <a:ext cx="6572296" cy="5401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755650" y="5187950"/>
          <a:ext cx="66309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71323200" imgH="12801600" progId="Equation.DSMT4">
                  <p:embed/>
                </p:oleObj>
              </mc:Choice>
              <mc:Fallback>
                <p:oleObj name="Equation" r:id="rId11" imgW="71323200" imgH="12801600" progId="Equation.DSMT4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55650" y="5187950"/>
                        <a:ext cx="6630988" cy="1266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714348" y="642918"/>
          <a:ext cx="3714776" cy="112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1" imgW="37185600" imgH="11277600" progId="Equation.DSMT4">
                  <p:embed/>
                </p:oleObj>
              </mc:Choice>
              <mc:Fallback>
                <p:oleObj name="Equation" r:id="rId1" imgW="37185600" imgH="11277600" progId="Equation.DSMT4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642918"/>
                        <a:ext cx="3714776" cy="1126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3"/>
          <p:cNvGraphicFramePr>
            <a:graphicFrameLocks noChangeAspect="1"/>
          </p:cNvGraphicFramePr>
          <p:nvPr/>
        </p:nvGraphicFramePr>
        <p:xfrm>
          <a:off x="668358" y="1700213"/>
          <a:ext cx="69040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71018400" imgH="11887200" progId="Equation.DSMT4">
                  <p:embed/>
                </p:oleObj>
              </mc:Choice>
              <mc:Fallback>
                <p:oleObj name="Equation" r:id="rId3" imgW="71018400" imgH="118872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68358" y="1700213"/>
                        <a:ext cx="6904038" cy="1155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14348" y="2857496"/>
          <a:ext cx="6500858" cy="127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65532000" imgH="12801600" progId="Equation.DSMT4">
                  <p:embed/>
                </p:oleObj>
              </mc:Choice>
              <mc:Fallback>
                <p:oleObj name="Equation" r:id="rId5" imgW="65532000" imgH="128016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2857496"/>
                        <a:ext cx="6500858" cy="12727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785785" y="4071942"/>
          <a:ext cx="7678349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76504800" imgH="12801600" progId="Equation.DSMT4">
                  <p:embed/>
                </p:oleObj>
              </mc:Choice>
              <mc:Fallback>
                <p:oleObj name="Equation" r:id="rId7" imgW="76504800" imgH="12801600" progId="Equation.DSMT4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785785" y="4071942"/>
                        <a:ext cx="7678349" cy="128588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714348" y="5405459"/>
          <a:ext cx="76993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77114400" imgH="10972800" progId="Equation.DSMT4">
                  <p:embed/>
                </p:oleObj>
              </mc:Choice>
              <mc:Fallback>
                <p:oleObj name="Equation" r:id="rId9" imgW="77114400" imgH="10972800" progId="Equation.DSMT4">
                  <p:embed/>
                  <p:pic>
                    <p:nvPicPr>
                      <p:cNvPr id="0" name="图片 2253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5405459"/>
                        <a:ext cx="7699375" cy="1095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548680"/>
            <a:ext cx="5598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随机变量的独立性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 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1268760"/>
            <a:ext cx="73120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3200" b="1" dirty="0"/>
              <a:t> </a:t>
            </a:r>
            <a:r>
              <a:rPr lang="zh-CN" altLang="en-US" b="1" dirty="0">
                <a:latin typeface="+mn-ea"/>
                <a:ea typeface="+mn-ea"/>
              </a:rPr>
              <a:t>设 </a:t>
            </a:r>
            <a:r>
              <a:rPr lang="en-US" altLang="zh-CN" b="1" i="1" dirty="0">
                <a:latin typeface="+mn-lt"/>
                <a:ea typeface="+mn-ea"/>
              </a:rPr>
              <a:t>X</a:t>
            </a:r>
            <a:r>
              <a:rPr lang="en-US" altLang="zh-CN" b="1" dirty="0">
                <a:latin typeface="+mn-lt"/>
                <a:ea typeface="+mn-ea"/>
              </a:rPr>
              <a:t>,</a:t>
            </a:r>
            <a:r>
              <a:rPr lang="en-US" altLang="zh-CN" b="1" i="1" dirty="0">
                <a:latin typeface="+mn-lt"/>
                <a:ea typeface="+mn-ea"/>
              </a:rPr>
              <a:t>Y</a:t>
            </a:r>
            <a:r>
              <a:rPr lang="zh-CN" altLang="en-US" b="1" dirty="0">
                <a:latin typeface="+mn-ea"/>
                <a:ea typeface="+mn-ea"/>
              </a:rPr>
              <a:t>是两个随机变量，若对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任意的</a:t>
            </a:r>
            <a:r>
              <a:rPr lang="en-US" altLang="zh-CN" b="1" i="1" dirty="0">
                <a:latin typeface="+mn-lt"/>
                <a:ea typeface="+mn-ea"/>
              </a:rPr>
              <a:t>x</a:t>
            </a:r>
            <a:r>
              <a:rPr lang="en-US" altLang="zh-CN" b="1" dirty="0" smtClean="0">
                <a:latin typeface="+mn-lt"/>
                <a:ea typeface="+mn-ea"/>
              </a:rPr>
              <a:t>, </a:t>
            </a:r>
            <a:r>
              <a:rPr lang="en-US" altLang="zh-CN" b="1" i="1" dirty="0" smtClean="0">
                <a:latin typeface="+mn-lt"/>
                <a:ea typeface="+mn-ea"/>
              </a:rPr>
              <a:t>y</a:t>
            </a:r>
            <a:r>
              <a:rPr lang="en-US" altLang="zh-CN" b="1" dirty="0">
                <a:latin typeface="+mn-lt"/>
                <a:ea typeface="+mn-ea"/>
              </a:rPr>
              <a:t>,</a:t>
            </a:r>
            <a:r>
              <a:rPr lang="zh-CN" altLang="en-US" b="1" dirty="0">
                <a:latin typeface="+mn-ea"/>
                <a:ea typeface="+mn-ea"/>
              </a:rPr>
              <a:t>有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475656" y="1988840"/>
          <a:ext cx="5616624" cy="540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公式" r:id="rId1" imgW="56388000" imgH="4876800" progId="Equation.3">
                  <p:embed/>
                </p:oleObj>
              </mc:Choice>
              <mc:Fallback>
                <p:oleObj name="公式" r:id="rId1" imgW="56388000" imgH="4876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475656" y="1988840"/>
                        <a:ext cx="5616624" cy="5406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3568" y="2564904"/>
            <a:ext cx="3459601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FF00"/>
                </a:solidFill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则称</a:t>
            </a:r>
            <a:r>
              <a:rPr lang="en-US" altLang="zh-CN" b="1" i="1" dirty="0">
                <a:latin typeface="+mn-lt"/>
                <a:ea typeface="+mn-ea"/>
              </a:rPr>
              <a:t>X</a:t>
            </a:r>
            <a:r>
              <a:rPr lang="en-US" altLang="zh-CN" b="1" dirty="0">
                <a:latin typeface="+mn-lt"/>
                <a:ea typeface="+mn-ea"/>
              </a:rPr>
              <a:t>,</a:t>
            </a:r>
            <a:r>
              <a:rPr lang="en-US" altLang="zh-CN" b="1" i="1" dirty="0">
                <a:latin typeface="+mn-lt"/>
                <a:ea typeface="+mn-ea"/>
              </a:rPr>
              <a:t>Y</a:t>
            </a:r>
            <a:r>
              <a:rPr lang="zh-CN" altLang="zh-CN" b="1" dirty="0">
                <a:latin typeface="+mn-ea"/>
                <a:ea typeface="+mn-ea"/>
              </a:rPr>
              <a:t>相互</a:t>
            </a:r>
            <a:r>
              <a:rPr lang="zh-CN" altLang="en-US" b="1" dirty="0">
                <a:latin typeface="+mn-ea"/>
                <a:ea typeface="+mn-ea"/>
              </a:rPr>
              <a:t>独立 </a:t>
            </a:r>
            <a:r>
              <a:rPr lang="en-US" altLang="zh-CN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09354" y="4653136"/>
          <a:ext cx="3802806" cy="56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1930400" imgH="292100" progId="Equation.3">
                  <p:embed/>
                </p:oleObj>
              </mc:Choice>
              <mc:Fallback>
                <p:oleObj name="公式" r:id="rId3" imgW="1930400" imgH="2921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209354" y="4653136"/>
                        <a:ext cx="3802806" cy="5661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4" y="3553852"/>
            <a:ext cx="4176464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 algn="just"/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用分布函数表示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即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200" y="4070250"/>
            <a:ext cx="7772400" cy="5794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32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,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是两个随机变量，若对</a:t>
            </a: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任意的</a:t>
            </a:r>
            <a:r>
              <a:rPr lang="en-US" altLang="zh-CN" i="1" dirty="0" err="1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,</a:t>
            </a:r>
            <a:r>
              <a:rPr lang="en-US" altLang="zh-CN" i="1" dirty="0" err="1" smtClean="0">
                <a:solidFill>
                  <a:srgbClr val="FF0000"/>
                </a:solidFill>
                <a:ea typeface="宋体" charset="-122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有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47445" y="5210036"/>
            <a:ext cx="3076483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则称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,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Y</a:t>
            </a:r>
            <a:r>
              <a:rPr lang="zh-CN" altLang="zh-CN" dirty="0" smtClean="0">
                <a:solidFill>
                  <a:srgbClr val="FF0000"/>
                </a:solidFill>
                <a:ea typeface="宋体" charset="-122"/>
              </a:rPr>
              <a:t>相互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独立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2035"/>
            <a:ext cx="7632848" cy="58477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accent2"/>
                </a:solidFill>
              </a:rPr>
              <a:t> </a:t>
            </a:r>
            <a:r>
              <a:rPr lang="zh-CN" altLang="en-US" sz="32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二维随机变量分布函数 </a:t>
            </a:r>
            <a:r>
              <a:rPr lang="en-US" altLang="zh-CN" sz="3200" b="1" i="1" dirty="0" smtClean="0">
                <a:solidFill>
                  <a:schemeClr val="accent2"/>
                </a:solidFill>
              </a:rPr>
              <a:t>F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3200" b="1" i="1" dirty="0" smtClean="0">
                <a:solidFill>
                  <a:schemeClr val="accent2"/>
                </a:solidFill>
              </a:rPr>
              <a:t>x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,</a:t>
            </a:r>
            <a:r>
              <a:rPr lang="en-US" altLang="zh-CN" sz="3200" b="1" i="1" dirty="0" smtClean="0">
                <a:solidFill>
                  <a:schemeClr val="accent2"/>
                </a:solidFill>
              </a:rPr>
              <a:t> y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32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的性质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1371600" cy="525401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(1)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371600" y="1676400"/>
          <a:ext cx="2436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231900" imgH="254000" progId="Equation.3">
                  <p:embed/>
                </p:oleObj>
              </mc:Choice>
              <mc:Fallback>
                <p:oleObj name="Equation" r:id="rId1" imgW="1231900" imgH="254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371600" y="1676400"/>
                        <a:ext cx="2436813" cy="4826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85800" y="2362200"/>
            <a:ext cx="6096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(2)</a:t>
            </a: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295400" y="2362200"/>
          <a:ext cx="62436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162300" imgH="266700" progId="Equation.3">
                  <p:embed/>
                </p:oleObj>
              </mc:Choice>
              <mc:Fallback>
                <p:oleObj name="Equation" r:id="rId3" imgW="3162300" imgH="2667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295400" y="2362200"/>
                        <a:ext cx="6243638" cy="5159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295400" y="2895600"/>
          <a:ext cx="53070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692400" imgH="292100" progId="Equation.3">
                  <p:embed/>
                </p:oleObj>
              </mc:Choice>
              <mc:Fallback>
                <p:oleObj name="Equation" r:id="rId5" imgW="2692400" imgH="2921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5307013" cy="5476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1219200" y="3505200"/>
          <a:ext cx="54070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743200" imgH="292100" progId="Equation.3">
                  <p:embed/>
                </p:oleObj>
              </mc:Choice>
              <mc:Fallback>
                <p:oleObj name="Equation" r:id="rId7" imgW="2743200" imgH="2921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5407025" cy="5476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762000" y="4254500"/>
          <a:ext cx="53609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755900" imgH="393700" progId="Equation.3">
                  <p:embed/>
                </p:oleObj>
              </mc:Choice>
              <mc:Fallback>
                <p:oleObj name="Equation" r:id="rId9" imgW="2755900" imgH="3937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62000" y="4254500"/>
                        <a:ext cx="5360988" cy="757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1219200" y="5016500"/>
          <a:ext cx="48148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527300" imgH="406400" progId="Equation.3">
                  <p:embed/>
                </p:oleObj>
              </mc:Choice>
              <mc:Fallback>
                <p:oleObj name="Equation" r:id="rId11" imgW="2527300" imgH="4064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5016500"/>
                        <a:ext cx="4814888" cy="774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33400" y="1263253"/>
            <a:ext cx="8077200" cy="1174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en-US" sz="3200" dirty="0" smtClean="0">
                <a:solidFill>
                  <a:schemeClr val="accent2"/>
                </a:solidFill>
                <a:ea typeface="宋体" charset="-122"/>
              </a:rPr>
              <a:t>若 </a:t>
            </a:r>
            <a:r>
              <a:rPr lang="en-US" altLang="zh-CN" sz="3200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3200" i="1" dirty="0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z="3200" dirty="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sz="3200" i="1" dirty="0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z="3200" dirty="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zh-CN" altLang="en-US" sz="3200" dirty="0" smtClean="0">
                <a:solidFill>
                  <a:schemeClr val="accent2"/>
                </a:solidFill>
                <a:ea typeface="宋体" charset="-122"/>
              </a:rPr>
              <a:t>是离散型随机变量，则上述独立性的定义等价于：</a:t>
            </a:r>
          </a:p>
        </p:txBody>
      </p:sp>
      <p:grpSp>
        <p:nvGrpSpPr>
          <p:cNvPr id="16" name="Group 3"/>
          <p:cNvGrpSpPr/>
          <p:nvPr/>
        </p:nvGrpSpPr>
        <p:grpSpPr bwMode="auto">
          <a:xfrm>
            <a:off x="611189" y="2711054"/>
            <a:ext cx="7567614" cy="1801813"/>
            <a:chOff x="385" y="1200"/>
            <a:chExt cx="4767" cy="1135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707" y="1562"/>
            <a:ext cx="444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7" name="公式" r:id="rId1" imgW="3352800" imgH="317500" progId="Equation.3">
                    <p:embed/>
                  </p:oleObj>
                </mc:Choice>
                <mc:Fallback>
                  <p:oleObj name="公式" r:id="rId1" imgW="3352800" imgH="3175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707" y="1562"/>
                          <a:ext cx="4445" cy="426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93" y="1970"/>
              <a:ext cx="2306" cy="365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3200" dirty="0" smtClean="0">
                  <a:ea typeface="宋体" charset="-122"/>
                </a:rPr>
                <a:t>则称</a:t>
              </a:r>
              <a:r>
                <a:rPr lang="en-US" altLang="zh-CN" sz="3200" i="1" dirty="0" smtClean="0">
                  <a:ea typeface="宋体" charset="-122"/>
                </a:rPr>
                <a:t>X</a:t>
              </a:r>
              <a:r>
                <a:rPr lang="zh-CN" altLang="en-US" sz="3200" dirty="0" smtClean="0">
                  <a:ea typeface="宋体" charset="-122"/>
                </a:rPr>
                <a:t>和</a:t>
              </a:r>
              <a:r>
                <a:rPr lang="en-US" altLang="zh-CN" sz="3200" i="1" dirty="0" smtClean="0">
                  <a:ea typeface="宋体" charset="-122"/>
                </a:rPr>
                <a:t>Y</a:t>
              </a:r>
              <a:r>
                <a:rPr lang="zh-CN" altLang="zh-CN" sz="3200" dirty="0" smtClean="0">
                  <a:ea typeface="宋体" charset="-122"/>
                </a:rPr>
                <a:t>相互</a:t>
              </a:r>
              <a:r>
                <a:rPr lang="zh-CN" altLang="en-US" sz="3200" dirty="0" smtClean="0">
                  <a:ea typeface="宋体" charset="-122"/>
                </a:rPr>
                <a:t>独立</a:t>
              </a:r>
              <a:r>
                <a:rPr lang="en-US" altLang="zh-CN" sz="3200" dirty="0" smtClean="0">
                  <a:ea typeface="宋体" charset="-122"/>
                </a:rPr>
                <a:t>.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85" y="1200"/>
              <a:ext cx="3723" cy="415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lang="zh-CN" altLang="en-US" sz="3200" dirty="0" smtClean="0">
                  <a:ea typeface="宋体" charset="-122"/>
                </a:rPr>
                <a:t>对</a:t>
              </a:r>
              <a:r>
                <a:rPr lang="en-US" altLang="zh-CN" sz="3200" dirty="0" smtClean="0">
                  <a:ea typeface="宋体" charset="-122"/>
                </a:rPr>
                <a:t>(</a:t>
              </a:r>
              <a:r>
                <a:rPr lang="en-US" altLang="zh-CN" sz="3200" i="1" dirty="0" smtClean="0">
                  <a:ea typeface="宋体" charset="-122"/>
                </a:rPr>
                <a:t>X</a:t>
              </a:r>
              <a:r>
                <a:rPr lang="en-US" altLang="zh-CN" sz="3200" dirty="0" smtClean="0">
                  <a:ea typeface="宋体" charset="-122"/>
                </a:rPr>
                <a:t>,</a:t>
              </a:r>
              <a:r>
                <a:rPr lang="en-US" altLang="zh-CN" sz="3200" i="1" dirty="0" smtClean="0">
                  <a:ea typeface="宋体" charset="-122"/>
                </a:rPr>
                <a:t>Y</a:t>
              </a:r>
              <a:r>
                <a:rPr lang="en-US" altLang="zh-CN" sz="3200" dirty="0" smtClean="0">
                  <a:ea typeface="宋体" charset="-122"/>
                </a:rPr>
                <a:t>)</a:t>
              </a:r>
              <a:r>
                <a:rPr lang="zh-CN" altLang="zh-CN" sz="3200" dirty="0" smtClean="0">
                  <a:ea typeface="宋体" charset="-122"/>
                </a:rPr>
                <a:t>的</a:t>
              </a:r>
              <a:r>
                <a:rPr lang="zh-CN" altLang="zh-CN" sz="3200" dirty="0" smtClean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所有可能取值</a:t>
              </a:r>
              <a:r>
                <a:rPr lang="en-US" altLang="zh-CN" sz="3200" dirty="0" smtClean="0">
                  <a:ea typeface="宋体" charset="-122"/>
                </a:rPr>
                <a:t>(</a:t>
              </a:r>
              <a:r>
                <a:rPr lang="en-US" altLang="zh-CN" sz="3200" i="1" dirty="0" smtClean="0">
                  <a:ea typeface="宋体" charset="-122"/>
                </a:rPr>
                <a:t>x</a:t>
              </a:r>
              <a:r>
                <a:rPr lang="en-US" altLang="zh-CN" sz="3200" i="1" baseline="-25000" dirty="0" smtClean="0">
                  <a:ea typeface="宋体" charset="-122"/>
                </a:rPr>
                <a:t>i</a:t>
              </a:r>
              <a:r>
                <a:rPr lang="en-US" altLang="zh-CN" sz="3200" dirty="0" smtClean="0">
                  <a:ea typeface="宋体" charset="-122"/>
                </a:rPr>
                <a:t>, </a:t>
              </a:r>
              <a:r>
                <a:rPr lang="en-US" altLang="zh-CN" sz="3200" i="1" dirty="0" err="1" smtClean="0">
                  <a:ea typeface="宋体" charset="-122"/>
                </a:rPr>
                <a:t>y</a:t>
              </a:r>
              <a:r>
                <a:rPr lang="en-US" altLang="zh-CN" sz="3200" i="1" baseline="-25000" dirty="0" err="1" smtClean="0">
                  <a:ea typeface="宋体" charset="-122"/>
                </a:rPr>
                <a:t>j</a:t>
              </a:r>
              <a:r>
                <a:rPr lang="en-US" altLang="zh-CN" sz="3200" dirty="0" smtClean="0">
                  <a:ea typeface="宋体" charset="-122"/>
                </a:rPr>
                <a:t>),</a:t>
              </a:r>
              <a:r>
                <a:rPr lang="zh-CN" altLang="en-US" sz="3200" dirty="0" smtClean="0">
                  <a:ea typeface="宋体" charset="-122"/>
                </a:rPr>
                <a:t>有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900363" y="2636912"/>
            <a:ext cx="6170616" cy="1731963"/>
            <a:chOff x="295" y="864"/>
            <a:chExt cx="3887" cy="1091"/>
          </a:xfrm>
        </p:grpSpPr>
        <p:graphicFrame>
          <p:nvGraphicFramePr>
            <p:cNvPr id="3" name="Object 7"/>
            <p:cNvGraphicFramePr>
              <a:graphicFrameLocks noChangeAspect="1"/>
            </p:cNvGraphicFramePr>
            <p:nvPr/>
          </p:nvGraphicFramePr>
          <p:xfrm>
            <a:off x="1001" y="1221"/>
            <a:ext cx="255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1" name="公式" r:id="rId1" imgW="34442400" imgH="5181600" progId="Equation.3">
                    <p:embed/>
                  </p:oleObj>
                </mc:Choice>
                <mc:Fallback>
                  <p:oleObj name="公式" r:id="rId1" imgW="34442400" imgH="51816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01" y="1221"/>
                          <a:ext cx="2555" cy="39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295" y="1590"/>
              <a:ext cx="2948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3200" dirty="0" smtClean="0">
                  <a:ea typeface="宋体" charset="-122"/>
                </a:rPr>
                <a:t>成立，则称</a:t>
              </a:r>
              <a:r>
                <a:rPr lang="en-US" altLang="zh-CN" sz="3200" i="1" dirty="0" smtClean="0">
                  <a:ea typeface="宋体" charset="-122"/>
                </a:rPr>
                <a:t>X</a:t>
              </a:r>
              <a:r>
                <a:rPr lang="en-US" altLang="zh-CN" sz="3200" dirty="0" smtClean="0">
                  <a:ea typeface="宋体" charset="-122"/>
                </a:rPr>
                <a:t>,</a:t>
              </a:r>
              <a:r>
                <a:rPr lang="en-US" altLang="zh-CN" sz="3200" i="1" dirty="0" smtClean="0">
                  <a:ea typeface="宋体" charset="-122"/>
                </a:rPr>
                <a:t>Y</a:t>
              </a:r>
              <a:r>
                <a:rPr lang="zh-CN" altLang="zh-CN" sz="3200" dirty="0" smtClean="0">
                  <a:ea typeface="宋体" charset="-122"/>
                </a:rPr>
                <a:t>相互</a:t>
              </a:r>
              <a:r>
                <a:rPr lang="zh-CN" altLang="en-US" sz="3200" dirty="0" smtClean="0">
                  <a:ea typeface="宋体" charset="-122"/>
                </a:rPr>
                <a:t>独立 </a:t>
              </a:r>
              <a:r>
                <a:rPr lang="en-US" altLang="zh-CN" sz="3200" dirty="0" smtClean="0">
                  <a:solidFill>
                    <a:srgbClr val="808080"/>
                  </a:solidFill>
                  <a:ea typeface="宋体" charset="-122"/>
                </a:rPr>
                <a:t>.</a:t>
              </a: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95" y="864"/>
              <a:ext cx="3887" cy="3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3200" dirty="0" smtClean="0">
                  <a:solidFill>
                    <a:srgbClr val="000000"/>
                  </a:solidFill>
                  <a:ea typeface="宋体" charset="-122"/>
                </a:rPr>
                <a:t>若在 </a:t>
              </a:r>
              <a:r>
                <a:rPr lang="en-US" altLang="zh-CN" sz="3200" i="1" dirty="0" smtClean="0">
                  <a:solidFill>
                    <a:srgbClr val="000000"/>
                  </a:solidFill>
                  <a:ea typeface="宋体" charset="-122"/>
                </a:rPr>
                <a:t>f</a:t>
              </a:r>
              <a:r>
                <a:rPr lang="en-US" altLang="zh-CN" sz="3200" dirty="0" smtClean="0">
                  <a:solidFill>
                    <a:srgbClr val="000000"/>
                  </a:solidFill>
                  <a:latin typeface="+mn-lt"/>
                  <a:ea typeface="方正隶书_GBK" pitchFamily="65" charset="-122"/>
                </a:rPr>
                <a:t>(</a:t>
              </a:r>
              <a:r>
                <a:rPr lang="en-US" altLang="zh-CN" sz="3200" i="1" dirty="0" smtClean="0">
                  <a:solidFill>
                    <a:srgbClr val="000000"/>
                  </a:solidFill>
                  <a:ea typeface="宋体" charset="-122"/>
                </a:rPr>
                <a:t>x</a:t>
              </a:r>
              <a:r>
                <a:rPr lang="en-US" altLang="zh-CN" sz="3200" dirty="0" smtClean="0">
                  <a:solidFill>
                    <a:srgbClr val="000000"/>
                  </a:solidFill>
                  <a:ea typeface="宋体" charset="-122"/>
                </a:rPr>
                <a:t>, </a:t>
              </a:r>
              <a:r>
                <a:rPr lang="en-US" altLang="zh-CN" sz="3200" i="1" dirty="0" smtClean="0">
                  <a:solidFill>
                    <a:srgbClr val="000000"/>
                  </a:solidFill>
                  <a:ea typeface="宋体" charset="-122"/>
                </a:rPr>
                <a:t>y</a:t>
              </a:r>
              <a:r>
                <a:rPr lang="en-US" altLang="zh-CN" sz="3200" dirty="0" smtClean="0">
                  <a:solidFill>
                    <a:srgbClr val="000000"/>
                  </a:solidFill>
                  <a:ea typeface="宋体" charset="-122"/>
                </a:rPr>
                <a:t>)</a:t>
              </a:r>
              <a:r>
                <a:rPr lang="zh-CN" altLang="en-US" sz="3200" dirty="0" smtClean="0">
                  <a:solidFill>
                    <a:srgbClr val="000000"/>
                  </a:solidFill>
                  <a:ea typeface="宋体" charset="-122"/>
                </a:rPr>
                <a:t>的</a:t>
              </a:r>
              <a:r>
                <a:rPr lang="zh-CN" altLang="en-US" sz="3200" dirty="0" smtClean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连续点</a:t>
              </a:r>
              <a:r>
                <a:rPr lang="en-US" altLang="zh-CN" sz="3200" dirty="0" smtClean="0">
                  <a:solidFill>
                    <a:srgbClr val="000000"/>
                  </a:solidFill>
                  <a:ea typeface="方正隶书_GBK" pitchFamily="65" charset="-122"/>
                </a:rPr>
                <a:t>(</a:t>
              </a:r>
              <a:r>
                <a:rPr lang="en-US" altLang="zh-CN" sz="3200" i="1" dirty="0" smtClean="0">
                  <a:solidFill>
                    <a:srgbClr val="000000"/>
                  </a:solidFill>
                  <a:ea typeface="宋体" charset="-122"/>
                </a:rPr>
                <a:t>x</a:t>
              </a:r>
              <a:r>
                <a:rPr lang="en-US" altLang="zh-CN" sz="3200" dirty="0" smtClean="0">
                  <a:solidFill>
                    <a:srgbClr val="000000"/>
                  </a:solidFill>
                  <a:ea typeface="宋体" charset="-122"/>
                </a:rPr>
                <a:t>, </a:t>
              </a:r>
              <a:r>
                <a:rPr lang="en-US" altLang="zh-CN" sz="3200" i="1" dirty="0" smtClean="0">
                  <a:solidFill>
                    <a:srgbClr val="000000"/>
                  </a:solidFill>
                  <a:ea typeface="宋体" charset="-122"/>
                </a:rPr>
                <a:t>y</a:t>
              </a:r>
              <a:r>
                <a:rPr lang="en-US" altLang="zh-CN" sz="3200" dirty="0" smtClean="0">
                  <a:solidFill>
                    <a:srgbClr val="000000"/>
                  </a:solidFill>
                  <a:ea typeface="宋体" charset="-122"/>
                </a:rPr>
                <a:t>)</a:t>
              </a:r>
              <a:r>
                <a:rPr lang="zh-CN" altLang="en-US" sz="3200" dirty="0" smtClean="0">
                  <a:solidFill>
                    <a:srgbClr val="000000"/>
                  </a:solidFill>
                  <a:ea typeface="宋体" charset="-122"/>
                </a:rPr>
                <a:t>处</a:t>
              </a:r>
              <a:r>
                <a:rPr lang="en-US" altLang="zh-CN" sz="3200" dirty="0" smtClean="0">
                  <a:solidFill>
                    <a:srgbClr val="000000"/>
                  </a:solidFill>
                  <a:ea typeface="宋体" charset="-122"/>
                </a:rPr>
                <a:t>,  </a:t>
              </a:r>
              <a:r>
                <a:rPr lang="zh-CN" altLang="en-US" sz="3200" dirty="0" smtClean="0">
                  <a:solidFill>
                    <a:srgbClr val="000000"/>
                  </a:solidFill>
                  <a:ea typeface="宋体" charset="-122"/>
                </a:rPr>
                <a:t>都有</a:t>
              </a:r>
            </a:p>
          </p:txBody>
        </p:sp>
      </p:grp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3048" y="1461120"/>
            <a:ext cx="7935416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 smtClean="0">
                <a:solidFill>
                  <a:schemeClr val="accent2"/>
                </a:solidFill>
                <a:ea typeface="宋体" charset="-122"/>
              </a:rPr>
              <a:t>若 </a:t>
            </a:r>
            <a:r>
              <a:rPr lang="en-US" altLang="zh-CN" sz="3200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3200" i="1" dirty="0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z="3200" dirty="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sz="3200" i="1" dirty="0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z="3200" dirty="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zh-CN" altLang="en-US" sz="3200" dirty="0" smtClean="0">
                <a:solidFill>
                  <a:schemeClr val="accent2"/>
                </a:solidFill>
                <a:ea typeface="宋体" charset="-122"/>
              </a:rPr>
              <a:t>是连续型随机变量</a:t>
            </a:r>
            <a:r>
              <a:rPr lang="en-US" altLang="zh-CN" sz="3200" dirty="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zh-CN" altLang="en-US" sz="3200" dirty="0" smtClean="0">
                <a:solidFill>
                  <a:schemeClr val="accent2"/>
                </a:solidFill>
                <a:ea typeface="宋体" charset="-122"/>
              </a:rPr>
              <a:t>则上述独立性的</a:t>
            </a:r>
            <a:endParaRPr lang="zh-CN" altLang="en-US" sz="3200" dirty="0" smtClean="0">
              <a:solidFill>
                <a:schemeClr val="accent2"/>
              </a:solidFill>
              <a:ea typeface="宋体" charset="-122"/>
            </a:endParaRPr>
          </a:p>
          <a:p>
            <a:pPr algn="l"/>
            <a:r>
              <a:rPr lang="zh-CN" altLang="en-US" sz="3200" dirty="0" smtClean="0">
                <a:solidFill>
                  <a:schemeClr val="accent2"/>
                </a:solidFill>
                <a:ea typeface="宋体" charset="-122"/>
              </a:rPr>
              <a:t>定义等价于：</a:t>
            </a:r>
          </a:p>
        </p:txBody>
      </p:sp>
      <p:sp>
        <p:nvSpPr>
          <p:cNvPr id="7" name="矩形 6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827584" y="836712"/>
            <a:ext cx="7577715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注意</a:t>
            </a:r>
            <a:r>
              <a:rPr lang="zh-CN" altLang="en-US" dirty="0" smtClean="0">
                <a:solidFill>
                  <a:schemeClr val="tx2"/>
                </a:solidFill>
                <a:ea typeface="黑体" pitchFamily="2" charset="-122"/>
              </a:rPr>
              <a:t>：</a:t>
            </a:r>
            <a:r>
              <a:rPr lang="zh-CN" altLang="en-US" dirty="0" smtClean="0">
                <a:ea typeface="黑体" pitchFamily="2" charset="-122"/>
              </a:rPr>
              <a:t>由联合分布可唯一确定边缘分布</a:t>
            </a:r>
            <a:r>
              <a:rPr lang="en-US" altLang="zh-CN" dirty="0" smtClean="0">
                <a:ea typeface="黑体" pitchFamily="2" charset="-122"/>
              </a:rPr>
              <a:t>,</a:t>
            </a:r>
            <a:r>
              <a:rPr lang="zh-CN" altLang="en-US" dirty="0" smtClean="0">
                <a:ea typeface="黑体" pitchFamily="2" charset="-122"/>
              </a:rPr>
              <a:t>反过来</a:t>
            </a:r>
            <a:r>
              <a:rPr lang="en-US" altLang="zh-CN" dirty="0" smtClean="0">
                <a:ea typeface="黑体" pitchFamily="2" charset="-122"/>
              </a:rPr>
              <a:t>,</a:t>
            </a:r>
            <a:endParaRPr lang="en-US" altLang="zh-CN" dirty="0" smtClean="0">
              <a:ea typeface="黑体" pitchFamily="2" charset="-122"/>
            </a:endParaRPr>
          </a:p>
          <a:p>
            <a:pPr algn="just"/>
            <a:r>
              <a:rPr lang="zh-CN" altLang="en-US" dirty="0" smtClean="0">
                <a:ea typeface="黑体" pitchFamily="2" charset="-122"/>
              </a:rPr>
              <a:t>一般由边缘分布不能确定联合分布</a:t>
            </a:r>
            <a:r>
              <a:rPr lang="en-US" altLang="zh-CN" dirty="0" smtClean="0">
                <a:ea typeface="黑体" pitchFamily="2" charset="-122"/>
              </a:rPr>
              <a:t>,</a:t>
            </a:r>
            <a:r>
              <a:rPr lang="zh-CN" altLang="en-US" dirty="0" smtClean="0">
                <a:ea typeface="黑体" pitchFamily="2" charset="-122"/>
              </a:rPr>
              <a:t>即</a:t>
            </a:r>
            <a:endParaRPr lang="en-US" altLang="zh-CN" dirty="0" smtClean="0">
              <a:ea typeface="黑体" pitchFamily="2" charset="-122"/>
            </a:endParaRPr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1364580" y="2060848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联合分布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5479380" y="2060848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边缘分布</a:t>
            </a:r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3269580" y="2262585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35"/>
          <p:cNvGrpSpPr/>
          <p:nvPr/>
        </p:nvGrpSpPr>
        <p:grpSpPr bwMode="auto">
          <a:xfrm>
            <a:off x="3345780" y="2310185"/>
            <a:ext cx="1981200" cy="304800"/>
            <a:chOff x="1968" y="3216"/>
            <a:chExt cx="1248" cy="192"/>
          </a:xfrm>
        </p:grpSpPr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H="1">
              <a:off x="1968" y="3312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2400" y="3216"/>
              <a:ext cx="43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953630" y="2996952"/>
            <a:ext cx="7290778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但当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Y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相互独立时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, (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Y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的联合分布可由其</a:t>
            </a:r>
            <a:endParaRPr lang="en-US" altLang="zh-CN" dirty="0" smtClean="0">
              <a:solidFill>
                <a:schemeClr val="accent2"/>
              </a:solidFill>
              <a:ea typeface="黑体" pitchFamily="2" charset="-122"/>
            </a:endParaRPr>
          </a:p>
          <a:p>
            <a:pPr algn="just"/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边缘分布唯一确定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.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683568" y="4293096"/>
          <a:ext cx="773138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1" imgW="77724000" imgH="11582400" progId="Equation.DSMT4">
                  <p:embed/>
                </p:oleObj>
              </mc:Choice>
              <mc:Fallback>
                <p:oleObj name="Equation" r:id="rId1" imgW="77724000" imgH="11582400" progId="Equation.DSMT4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3568" y="4293096"/>
                        <a:ext cx="7731385" cy="11521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8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785786" y="785794"/>
            <a:ext cx="7772400" cy="5257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设随机变量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的联合分布律为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黑体" pitchFamily="49" charset="-122"/>
                <a:cs typeface="+mn-cs"/>
              </a:rPr>
              <a:t>           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若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相互独立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求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zh-CN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的值</a:t>
            </a:r>
            <a:r>
              <a:rPr kumimoji="1" lang="en-US" altLang="zh-CN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endParaRPr kumimoji="1" lang="en-US" altLang="zh-CN" sz="28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214546" y="1857364"/>
            <a:ext cx="36433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直接连接符 3"/>
          <p:cNvCxnSpPr/>
          <p:nvPr/>
        </p:nvCxnSpPr>
        <p:spPr bwMode="auto">
          <a:xfrm rot="5400000">
            <a:off x="2249471" y="2393149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 rot="10800000">
            <a:off x="2357422" y="1428736"/>
            <a:ext cx="85725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285984" y="1571612"/>
          <a:ext cx="545205" cy="296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1" imgW="4267200" imgH="3962400" progId="Equation.DSMT4">
                  <p:embed/>
                </p:oleObj>
              </mc:Choice>
              <mc:Fallback>
                <p:oleObj name="Equation" r:id="rId1" imgW="4267200" imgH="3962400" progId="Equation.DSMT4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285984" y="1571612"/>
                        <a:ext cx="545205" cy="2968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786050" y="1285860"/>
          <a:ext cx="290514" cy="31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3657600" imgH="3962400" progId="Equation.DSMT4">
                  <p:embed/>
                </p:oleObj>
              </mc:Choice>
              <mc:Fallback>
                <p:oleObj name="Equation" r:id="rId3" imgW="3657600" imgH="3962400" progId="Equation.DSMT4">
                  <p:embed/>
                  <p:pic>
                    <p:nvPicPr>
                      <p:cNvPr id="0" name="图片 276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786050" y="1285860"/>
                        <a:ext cx="290514" cy="3147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602124" y="1428736"/>
          <a:ext cx="390433" cy="45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3048000" imgH="4267200" progId="Equation.DSMT4">
                  <p:embed/>
                </p:oleObj>
              </mc:Choice>
              <mc:Fallback>
                <p:oleObj name="Equation" r:id="rId5" imgW="3048000" imgH="4267200" progId="Equation.DSMT4">
                  <p:embed/>
                  <p:pic>
                    <p:nvPicPr>
                      <p:cNvPr id="0" name="图片 276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602124" y="1428736"/>
                        <a:ext cx="390433" cy="4506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357686" y="1428736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2743200" imgH="3962400" progId="Equation.DSMT4">
                  <p:embed/>
                </p:oleObj>
              </mc:Choice>
              <mc:Fallback>
                <p:oleObj name="Equation" r:id="rId7" imgW="2743200" imgH="3962400" progId="Equation.DSMT4">
                  <p:embed/>
                  <p:pic>
                    <p:nvPicPr>
                      <p:cNvPr id="0" name="图片 276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357686" y="1428736"/>
                        <a:ext cx="42862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500298" y="2000243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2743200" imgH="3962400" progId="Equation.DSMT4">
                  <p:embed/>
                </p:oleObj>
              </mc:Choice>
              <mc:Fallback>
                <p:oleObj name="Equation" r:id="rId9" imgW="2743200" imgH="3962400" progId="Equation.DSMT4">
                  <p:embed/>
                  <p:pic>
                    <p:nvPicPr>
                      <p:cNvPr id="0" name="图片 276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2500298" y="2000243"/>
                        <a:ext cx="428625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072066" y="1428736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0" imgW="3048000" imgH="3962400" progId="Equation.DSMT4">
                  <p:embed/>
                </p:oleObj>
              </mc:Choice>
              <mc:Fallback>
                <p:oleObj name="Equation" r:id="rId10" imgW="3048000" imgH="3962400" progId="Equation.DSMT4">
                  <p:embed/>
                  <p:pic>
                    <p:nvPicPr>
                      <p:cNvPr id="0" name="图片 2765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5072066" y="1428736"/>
                        <a:ext cx="42862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500298" y="271462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2" imgW="3048000" imgH="3962400" progId="Equation.DSMT4">
                  <p:embed/>
                </p:oleObj>
              </mc:Choice>
              <mc:Fallback>
                <p:oleObj name="Equation" r:id="rId12" imgW="3048000" imgH="3962400" progId="Equation.DSMT4">
                  <p:embed/>
                  <p:pic>
                    <p:nvPicPr>
                      <p:cNvPr id="0" name="图片 27654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2500298" y="2714620"/>
                        <a:ext cx="428625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514718" y="1928802"/>
          <a:ext cx="628654" cy="61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3" imgW="2743200" imgH="5486400" progId="Equation.DSMT4">
                  <p:embed/>
                </p:oleObj>
              </mc:Choice>
              <mc:Fallback>
                <p:oleObj name="Equation" r:id="rId13" imgW="2743200" imgH="5486400" progId="Equation.DSMT4">
                  <p:embed/>
                  <p:pic>
                    <p:nvPicPr>
                      <p:cNvPr id="0" name="图片 2765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3514718" y="1928802"/>
                        <a:ext cx="628654" cy="6143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5000628" y="2600324"/>
          <a:ext cx="628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5" imgW="2743200" imgH="5486400" progId="Equation.DSMT4">
                  <p:embed/>
                </p:oleObj>
              </mc:Choice>
              <mc:Fallback>
                <p:oleObj name="Equation" r:id="rId15" imgW="2743200" imgH="5486400" progId="Equation.DSMT4">
                  <p:embed/>
                  <p:pic>
                    <p:nvPicPr>
                      <p:cNvPr id="0" name="图片 2765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5000628" y="2600324"/>
                        <a:ext cx="628650" cy="614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365624" y="2074854"/>
          <a:ext cx="349252" cy="42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6" imgW="3048000" imgH="3352800" progId="Equation.DSMT4">
                  <p:embed/>
                </p:oleObj>
              </mc:Choice>
              <mc:Fallback>
                <p:oleObj name="Equation" r:id="rId16" imgW="3048000" imgH="3352800" progId="Equation.DSMT4">
                  <p:embed/>
                  <p:pic>
                    <p:nvPicPr>
                      <p:cNvPr id="0" name="图片 27657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4365624" y="2074854"/>
                        <a:ext cx="349252" cy="4254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5000628" y="1957378"/>
          <a:ext cx="511178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27658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>
                      <a:xfrm>
                        <a:off x="5000628" y="1957378"/>
                        <a:ext cx="511178" cy="5429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3643306" y="2714620"/>
          <a:ext cx="349252" cy="4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20" imgW="3048000" imgH="4267200" progId="Equation.DSMT4">
                  <p:embed/>
                </p:oleObj>
              </mc:Choice>
              <mc:Fallback>
                <p:oleObj name="Equation" r:id="rId20" imgW="3048000" imgH="4267200" progId="Equation.DSMT4">
                  <p:embed/>
                  <p:pic>
                    <p:nvPicPr>
                      <p:cNvPr id="0" name="图片 27659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>
                      <a:xfrm>
                        <a:off x="3643306" y="2714620"/>
                        <a:ext cx="349252" cy="4460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4286248" y="2571744"/>
          <a:ext cx="57150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22" imgW="2743200" imgH="5486400" progId="Equation.DSMT4">
                  <p:embed/>
                </p:oleObj>
              </mc:Choice>
              <mc:Fallback>
                <p:oleObj name="Equation" r:id="rId22" imgW="2743200" imgH="5486400" progId="Equation.DSMT4">
                  <p:embed/>
                  <p:pic>
                    <p:nvPicPr>
                      <p:cNvPr id="0" name="图片 27660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>
                      <a:xfrm>
                        <a:off x="4286248" y="2571744"/>
                        <a:ext cx="571504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785786" y="785794"/>
            <a:ext cx="7772400" cy="5257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设两个随机变量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zh-CN" alt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相互独立</a:t>
            </a:r>
            <a:r>
              <a:rPr lang="zh-CN" altLang="en-US" kern="0" dirty="0" smtClean="0">
                <a:latin typeface="+mn-lt"/>
                <a:ea typeface="+mn-ea"/>
              </a:rPr>
              <a:t>且同分布</a:t>
            </a:r>
            <a:r>
              <a:rPr lang="en-US" altLang="zh-CN" kern="0" dirty="0" smtClean="0">
                <a:latin typeface="+mn-lt"/>
                <a:ea typeface="+mn-ea"/>
              </a:rPr>
              <a:t>:</a:t>
            </a:r>
            <a:endParaRPr kumimoji="1" lang="en-US" altLang="zh-CN" sz="28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928662" y="1500174"/>
          <a:ext cx="6929486" cy="181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1" imgW="74676000" imgH="19507200" progId="Equation.DSMT4">
                  <p:embed/>
                </p:oleObj>
              </mc:Choice>
              <mc:Fallback>
                <p:oleObj name="Equation" r:id="rId1" imgW="74676000" imgH="19507200" progId="Equation.DSMT4">
                  <p:embed/>
                  <p:pic>
                    <p:nvPicPr>
                      <p:cNvPr id="0" name="图片 286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1500174"/>
                        <a:ext cx="6929486" cy="18101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928662" y="3357562"/>
          <a:ext cx="7000924" cy="190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71628000" imgH="19507200" progId="Equation.DSMT4">
                  <p:embed/>
                </p:oleObj>
              </mc:Choice>
              <mc:Fallback>
                <p:oleObj name="Equation" r:id="rId3" imgW="71628000" imgH="19507200" progId="Equation.DSMT4">
                  <p:embed/>
                  <p:pic>
                    <p:nvPicPr>
                      <p:cNvPr id="0" name="图片 286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3357562"/>
                        <a:ext cx="7000924" cy="1906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785786" y="785794"/>
            <a:ext cx="7929618" cy="5257808"/>
          </a:xfrm>
          <a:prstGeom prst="rect">
            <a:avLst/>
          </a:prstGeom>
        </p:spPr>
        <p:txBody>
          <a:bodyPr/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</a:t>
            </a:r>
            <a:r>
              <a:rPr lang="zh-CN" altLang="en-US" dirty="0" smtClean="0">
                <a:latin typeface="+mn-ea"/>
                <a:ea typeface="+mn-ea"/>
              </a:rPr>
              <a:t>设 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en-US" i="1" dirty="0" smtClean="0">
                <a:latin typeface="+mn-lt"/>
                <a:ea typeface="+mn-ea"/>
              </a:rPr>
              <a:t>X</a:t>
            </a:r>
            <a:r>
              <a:rPr lang="en-US" dirty="0" smtClean="0">
                <a:latin typeface="+mn-lt"/>
                <a:ea typeface="+mn-ea"/>
              </a:rPr>
              <a:t>, </a:t>
            </a:r>
            <a:r>
              <a:rPr lang="en-US" i="1" dirty="0" smtClean="0">
                <a:latin typeface="+mn-lt"/>
                <a:ea typeface="+mn-ea"/>
              </a:rPr>
              <a:t>Y</a:t>
            </a:r>
            <a:r>
              <a:rPr lang="en-US" dirty="0" smtClean="0">
                <a:latin typeface="+mn-lt"/>
                <a:ea typeface="+mn-ea"/>
              </a:rPr>
              <a:t>) </a:t>
            </a:r>
            <a:r>
              <a:rPr lang="zh-CN" altLang="en-US" dirty="0" smtClean="0">
                <a:latin typeface="+mn-ea"/>
                <a:ea typeface="+mn-ea"/>
              </a:rPr>
              <a:t>服从区域 </a:t>
            </a:r>
            <a:r>
              <a:rPr lang="en-US" i="1" dirty="0" smtClean="0">
                <a:latin typeface="+mn-lt"/>
                <a:ea typeface="+mn-ea"/>
              </a:rPr>
              <a:t>D</a:t>
            </a:r>
            <a:r>
              <a:rPr lang="en-US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上的均匀分布，</a:t>
            </a:r>
            <a:r>
              <a:rPr lang="en-US" i="1" dirty="0" smtClean="0">
                <a:latin typeface="+mn-lt"/>
                <a:ea typeface="+mn-ea"/>
              </a:rPr>
              <a:t>D </a:t>
            </a:r>
            <a:r>
              <a:rPr lang="zh-CN" altLang="en-US" dirty="0" smtClean="0">
                <a:latin typeface="+mn-ea"/>
                <a:ea typeface="+mn-ea"/>
              </a:rPr>
              <a:t>是由</a:t>
            </a:r>
            <a:endParaRPr lang="en-US" altLang="zh-CN" dirty="0" smtClean="0">
              <a:latin typeface="+mn-ea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i="1" dirty="0" smtClean="0">
                <a:latin typeface="+mn-lt"/>
                <a:ea typeface="+mn-ea"/>
              </a:rPr>
              <a:t>y</a:t>
            </a:r>
            <a:r>
              <a:rPr lang="en-US" dirty="0" smtClean="0">
                <a:latin typeface="+mn-lt"/>
                <a:ea typeface="+mn-ea"/>
              </a:rPr>
              <a:t> = </a:t>
            </a:r>
            <a:r>
              <a:rPr lang="en-US" i="1" dirty="0" smtClean="0">
                <a:latin typeface="+mn-lt"/>
                <a:ea typeface="+mn-ea"/>
              </a:rPr>
              <a:t>x</a:t>
            </a:r>
            <a:r>
              <a:rPr lang="en-US" dirty="0" smtClean="0">
                <a:latin typeface="+mn-lt"/>
                <a:ea typeface="+mn-ea"/>
              </a:rPr>
              <a:t> + l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i="1" dirty="0" smtClean="0">
                <a:latin typeface="+mn-lt"/>
                <a:ea typeface="+mn-ea"/>
              </a:rPr>
              <a:t>x</a:t>
            </a:r>
            <a:r>
              <a:rPr lang="zh-CN" altLang="en-US" dirty="0" smtClean="0">
                <a:latin typeface="+mn-ea"/>
                <a:ea typeface="+mn-ea"/>
              </a:rPr>
              <a:t>轴，</a:t>
            </a:r>
            <a:r>
              <a:rPr lang="en-US" altLang="zh-CN" i="1" dirty="0" smtClean="0">
                <a:latin typeface="+mn-lt"/>
                <a:ea typeface="+mn-ea"/>
              </a:rPr>
              <a:t>y</a:t>
            </a:r>
            <a:r>
              <a:rPr lang="zh-CN" altLang="en-US" dirty="0" smtClean="0">
                <a:latin typeface="+mn-ea"/>
                <a:ea typeface="+mn-ea"/>
              </a:rPr>
              <a:t>轴围成的区域，求 </a:t>
            </a:r>
            <a:r>
              <a:rPr lang="en-US" dirty="0" smtClean="0">
                <a:latin typeface="+mn-lt"/>
                <a:ea typeface="+mn-ea"/>
              </a:rPr>
              <a:t>(</a:t>
            </a:r>
            <a:r>
              <a:rPr lang="en-US" i="1" dirty="0" smtClean="0">
                <a:latin typeface="+mn-lt"/>
                <a:ea typeface="+mn-ea"/>
              </a:rPr>
              <a:t>X</a:t>
            </a:r>
            <a:r>
              <a:rPr lang="en-US" dirty="0" smtClean="0">
                <a:latin typeface="+mn-lt"/>
                <a:ea typeface="+mn-ea"/>
              </a:rPr>
              <a:t>,</a:t>
            </a:r>
            <a:r>
              <a:rPr lang="en-US" i="1" dirty="0" smtClean="0">
                <a:latin typeface="+mn-lt"/>
                <a:ea typeface="+mn-ea"/>
              </a:rPr>
              <a:t>Y</a:t>
            </a:r>
            <a:r>
              <a:rPr lang="en-US" dirty="0" smtClean="0">
                <a:latin typeface="+mn-lt"/>
                <a:ea typeface="+mn-ea"/>
              </a:rPr>
              <a:t>) </a:t>
            </a:r>
            <a:r>
              <a:rPr lang="zh-CN" altLang="en-US" dirty="0" smtClean="0">
                <a:latin typeface="+mn-ea"/>
                <a:ea typeface="+mn-ea"/>
              </a:rPr>
              <a:t>的联</a:t>
            </a:r>
            <a:endParaRPr lang="en-US" altLang="zh-CN" dirty="0" smtClean="0">
              <a:latin typeface="+mn-ea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合分布函数</a:t>
            </a:r>
            <a:r>
              <a:rPr lang="zh-CN" altLang="en-US" baseline="-25000" dirty="0" smtClean="0">
                <a:latin typeface="+mn-ea"/>
                <a:ea typeface="+mn-ea"/>
              </a:rPr>
              <a:t>；</a:t>
            </a:r>
            <a:r>
              <a:rPr lang="zh-CN" altLang="en-US" dirty="0" smtClean="0">
                <a:latin typeface="+mn-ea"/>
                <a:ea typeface="+mn-ea"/>
              </a:rPr>
              <a:t>边缘密度函数；并判定</a:t>
            </a:r>
            <a:r>
              <a:rPr lang="en-US" i="1" dirty="0" smtClean="0">
                <a:latin typeface="+mn-lt"/>
                <a:ea typeface="+mn-ea"/>
              </a:rPr>
              <a:t>X</a:t>
            </a:r>
            <a:r>
              <a:rPr lang="en-US" dirty="0" smtClean="0">
                <a:latin typeface="+mn-lt"/>
                <a:ea typeface="+mn-ea"/>
              </a:rPr>
              <a:t>,</a:t>
            </a:r>
            <a:r>
              <a:rPr lang="en-US" dirty="0" smtClean="0">
                <a:latin typeface="+mn-ea"/>
                <a:ea typeface="+mn-ea"/>
              </a:rPr>
              <a:t> </a:t>
            </a:r>
            <a:r>
              <a:rPr lang="en-US" i="1" dirty="0" smtClean="0">
                <a:latin typeface="+mn-lt"/>
                <a:ea typeface="+mn-ea"/>
              </a:rPr>
              <a:t>Y</a:t>
            </a:r>
            <a:r>
              <a:rPr lang="zh-CN" altLang="en-US" dirty="0" smtClean="0">
                <a:latin typeface="+mn-ea"/>
                <a:ea typeface="+mn-ea"/>
              </a:rPr>
              <a:t>是否独</a:t>
            </a:r>
            <a:endParaRPr lang="en-US" altLang="zh-CN" dirty="0" smtClean="0">
              <a:latin typeface="+mn-ea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立</a:t>
            </a:r>
            <a:r>
              <a:rPr lang="zh-CN" altLang="en-US" dirty="0" smtClean="0">
                <a:latin typeface="+mn-lt"/>
                <a:ea typeface="+mn-ea"/>
              </a:rPr>
              <a:t>？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</a:t>
            </a: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2071670" y="2928934"/>
          <a:ext cx="4000528" cy="169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1" imgW="40233600" imgH="17068800" progId="Equation.DSMT4">
                  <p:embed/>
                </p:oleObj>
              </mc:Choice>
              <mc:Fallback>
                <p:oleObj name="Equation" r:id="rId1" imgW="40233600" imgH="17068800" progId="Equation.DSMT4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071670" y="2928934"/>
                        <a:ext cx="4000528" cy="16971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2208052" y="5000637"/>
          <a:ext cx="4149898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43281600" imgH="13411200" progId="Equation.DSMT4">
                  <p:embed/>
                </p:oleObj>
              </mc:Choice>
              <mc:Fallback>
                <p:oleObj name="Equation" r:id="rId3" imgW="43281600" imgH="13411200" progId="Equation.DSMT4">
                  <p:embed/>
                  <p:pic>
                    <p:nvPicPr>
                      <p:cNvPr id="0" name="图片 296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208052" y="5000637"/>
                        <a:ext cx="4149898" cy="128588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500034" y="857232"/>
          <a:ext cx="7572428" cy="52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1" imgW="74371200" imgH="5181600" progId="Equation.DSMT4">
                  <p:embed/>
                </p:oleObj>
              </mc:Choice>
              <mc:Fallback>
                <p:oleObj name="Equation" r:id="rId1" imgW="74371200" imgH="5181600" progId="Equation.DSMT4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00034" y="857232"/>
                        <a:ext cx="7572428" cy="527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500034" y="1643050"/>
          <a:ext cx="8385238" cy="135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84734400" imgH="13716000" progId="Equation.DSMT4">
                  <p:embed/>
                </p:oleObj>
              </mc:Choice>
              <mc:Fallback>
                <p:oleObj name="Equation" r:id="rId3" imgW="84734400" imgH="13716000" progId="Equation.DSMT4">
                  <p:embed/>
                  <p:pic>
                    <p:nvPicPr>
                      <p:cNvPr id="0" name="图片 307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00034" y="1643050"/>
                        <a:ext cx="8385238" cy="13573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00035" y="3214686"/>
          <a:ext cx="7429552" cy="139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72847200" imgH="13716000" progId="Equation.DSMT4">
                  <p:embed/>
                </p:oleObj>
              </mc:Choice>
              <mc:Fallback>
                <p:oleObj name="Equation" r:id="rId5" imgW="72847200" imgH="13716000" progId="Equation.DSMT4">
                  <p:embed/>
                  <p:pic>
                    <p:nvPicPr>
                      <p:cNvPr id="0" name="图片 307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00035" y="3214686"/>
                        <a:ext cx="7429552" cy="13988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500033" y="4786322"/>
          <a:ext cx="7461303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71628000" imgH="13716000" progId="Equation.DSMT4">
                  <p:embed/>
                </p:oleObj>
              </mc:Choice>
              <mc:Fallback>
                <p:oleObj name="Equation" r:id="rId7" imgW="71628000" imgH="13716000" progId="Equation.DSMT4">
                  <p:embed/>
                  <p:pic>
                    <p:nvPicPr>
                      <p:cNvPr id="0" name="图片 307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500033" y="4786322"/>
                        <a:ext cx="7461303" cy="1428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642910" y="785794"/>
          <a:ext cx="6643734" cy="14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1" imgW="63093600" imgH="13716000" progId="Equation.DSMT4">
                  <p:embed/>
                </p:oleObj>
              </mc:Choice>
              <mc:Fallback>
                <p:oleObj name="Equation" r:id="rId1" imgW="63093600" imgH="13716000" progId="Equation.DSMT4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42910" y="785794"/>
                        <a:ext cx="6643734" cy="1444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500034" y="2428868"/>
          <a:ext cx="7997158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79857600" imgH="33528000" progId="Equation.DSMT4">
                  <p:embed/>
                </p:oleObj>
              </mc:Choice>
              <mc:Fallback>
                <p:oleObj name="Equation" r:id="rId3" imgW="79857600" imgH="33528000" progId="Equation.DSMT4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00034" y="2428868"/>
                        <a:ext cx="7997158" cy="33575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571472" y="857232"/>
          <a:ext cx="7980964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1" imgW="83820000" imgH="19507200" progId="Equation.DSMT4">
                  <p:embed/>
                </p:oleObj>
              </mc:Choice>
              <mc:Fallback>
                <p:oleObj name="Equation" r:id="rId1" imgW="83820000" imgH="19507200" progId="Equation.DSMT4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857232"/>
                        <a:ext cx="7980964" cy="1857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71472" y="2786058"/>
          <a:ext cx="7929618" cy="197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80772000" imgH="20116800" progId="Equation.DSMT4">
                  <p:embed/>
                </p:oleObj>
              </mc:Choice>
              <mc:Fallback>
                <p:oleObj name="Equation" r:id="rId3" imgW="80772000" imgH="20116800" progId="Equation.DSMT4">
                  <p:embed/>
                  <p:pic>
                    <p:nvPicPr>
                      <p:cNvPr id="0" name="图片 327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2786058"/>
                        <a:ext cx="7929618" cy="19749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571472" y="4786322"/>
          <a:ext cx="5929354" cy="179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64312800" imgH="19507200" progId="Equation.DSMT4">
                  <p:embed/>
                </p:oleObj>
              </mc:Choice>
              <mc:Fallback>
                <p:oleObj name="Equation" r:id="rId5" imgW="64312800" imgH="19507200" progId="Equation.DSMT4">
                  <p:embed/>
                  <p:pic>
                    <p:nvPicPr>
                      <p:cNvPr id="0" name="图片 327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4786322"/>
                        <a:ext cx="5929354" cy="17984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7224" y="857232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2015-04-01_085518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0066" y="642918"/>
            <a:ext cx="8215338" cy="1714512"/>
          </a:xfrm>
          <a:prstGeom prst="rect">
            <a:avLst/>
          </a:prstGeom>
        </p:spPr>
      </p:pic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14348" y="2500306"/>
          <a:ext cx="75612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公式" r:id="rId2" imgW="87782400" imgH="13716000" progId="Equation.3">
                  <p:embed/>
                </p:oleObj>
              </mc:Choice>
              <mc:Fallback>
                <p:oleObj name="公式" r:id="rId2" imgW="87782400" imgH="13716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2500306"/>
                        <a:ext cx="7561262" cy="1389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476397" y="3857625"/>
          <a:ext cx="61674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4" imgW="62179200" imgH="12801600" progId="Equation.DSMT4">
                  <p:embed/>
                </p:oleObj>
              </mc:Choice>
              <mc:Fallback>
                <p:oleObj name="Equation" r:id="rId4" imgW="62179200" imgH="12801600" progId="Equation.DSMT4">
                  <p:embed/>
                  <p:pic>
                    <p:nvPicPr>
                      <p:cNvPr id="0" name="图片 337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476397" y="3857625"/>
                        <a:ext cx="6167437" cy="1273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1565275" y="5072063"/>
          <a:ext cx="61198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6" imgW="60960000" imgH="12801600" progId="Equation.DSMT4">
                  <p:embed/>
                </p:oleObj>
              </mc:Choice>
              <mc:Fallback>
                <p:oleObj name="Equation" r:id="rId6" imgW="60960000" imgH="12801600" progId="Equation.DSMT4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565275" y="5072063"/>
                        <a:ext cx="6119813" cy="1285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76758" y="765175"/>
          <a:ext cx="48593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654300" imgH="558800" progId="Equation.3">
                  <p:embed/>
                </p:oleObj>
              </mc:Choice>
              <mc:Fallback>
                <p:oleObj name="Equation" r:id="rId1" imgW="2654300" imgH="5588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76758" y="765175"/>
                        <a:ext cx="4859338" cy="1022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838200" y="3789040"/>
          <a:ext cx="59436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997200" imgH="825500" progId="Equation.3">
                  <p:embed/>
                </p:oleObj>
              </mc:Choice>
              <mc:Fallback>
                <p:oleObj name="Equation" r:id="rId3" imgW="2997200" imgH="8255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38200" y="3789040"/>
                        <a:ext cx="5943600" cy="156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971600" y="2132856"/>
          <a:ext cx="47688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451100" imgH="558800" progId="Equation.3">
                  <p:embed/>
                </p:oleObj>
              </mc:Choice>
              <mc:Fallback>
                <p:oleObj name="Equation" r:id="rId5" imgW="2451100" imgH="558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71600" y="2132856"/>
                        <a:ext cx="4768850" cy="1085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785786" y="785794"/>
            <a:ext cx="7772400" cy="5257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altLang="zh-CN" kern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785786" y="1000108"/>
          <a:ext cx="7572428" cy="108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1" imgW="72237600" imgH="10363200" progId="Equation.DSMT4">
                  <p:embed/>
                </p:oleObj>
              </mc:Choice>
              <mc:Fallback>
                <p:oleObj name="Equation" r:id="rId1" imgW="72237600" imgH="10363200" progId="Equation.DSMT4">
                  <p:embed/>
                  <p:pic>
                    <p:nvPicPr>
                      <p:cNvPr id="0" name="图片 348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1000108"/>
                        <a:ext cx="7572428" cy="10863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785786" y="2214553"/>
          <a:ext cx="7500990" cy="230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75285600" imgH="23164800" progId="Equation.DSMT4">
                  <p:embed/>
                </p:oleObj>
              </mc:Choice>
              <mc:Fallback>
                <p:oleObj name="Equation" r:id="rId3" imgW="75285600" imgH="23164800" progId="Equation.DSMT4">
                  <p:embed/>
                  <p:pic>
                    <p:nvPicPr>
                      <p:cNvPr id="0" name="图片 348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2214553"/>
                        <a:ext cx="7500990" cy="23079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759467" y="4786322"/>
          <a:ext cx="7670185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77724000" imgH="11582400" progId="Equation.DSMT4">
                  <p:embed/>
                </p:oleObj>
              </mc:Choice>
              <mc:Fallback>
                <p:oleObj name="Equation" r:id="rId5" imgW="77724000" imgH="11582400" progId="Equation.DSMT4">
                  <p:embed/>
                  <p:pic>
                    <p:nvPicPr>
                      <p:cNvPr id="0" name="图片 348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59467" y="4786322"/>
                        <a:ext cx="7670185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1_114522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B8DBBB"/>
              </a:clrFrom>
              <a:clrTo>
                <a:srgbClr val="B8DBBB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71472" y="714356"/>
            <a:ext cx="8070892" cy="2428892"/>
          </a:xfrm>
          <a:prstGeom prst="rect">
            <a:avLst/>
          </a:prstGeom>
        </p:spPr>
      </p:pic>
      <p:pic>
        <p:nvPicPr>
          <p:cNvPr id="6" name="图片 5" descr="2015-04-01_115734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BBDEBD"/>
              </a:clrFrom>
              <a:clrTo>
                <a:srgbClr val="BBDEBD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642910" y="3357562"/>
            <a:ext cx="1524000" cy="485775"/>
          </a:xfrm>
          <a:prstGeom prst="rect">
            <a:avLst/>
          </a:prstGeom>
        </p:spPr>
      </p:pic>
      <p:pic>
        <p:nvPicPr>
          <p:cNvPr id="7" name="图片 6" descr="2015-04-01_115619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B8DBBB"/>
              </a:clrFrom>
              <a:clrTo>
                <a:srgbClr val="B8DBBB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571472" y="4000504"/>
            <a:ext cx="8083924" cy="164307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 bwMode="auto">
          <a:xfrm>
            <a:off x="2197100" y="3629025"/>
            <a:ext cx="4191000" cy="2667000"/>
            <a:chOff x="768" y="2304"/>
            <a:chExt cx="2640" cy="1680"/>
          </a:xfrm>
        </p:grpSpPr>
        <p:sp>
          <p:nvSpPr>
            <p:cNvPr id="9263" name="Rectangle 40"/>
            <p:cNvSpPr>
              <a:spLocks noChangeArrowheads="1"/>
            </p:cNvSpPr>
            <p:nvPr/>
          </p:nvSpPr>
          <p:spPr bwMode="auto">
            <a:xfrm>
              <a:off x="816" y="2453"/>
              <a:ext cx="1920" cy="1531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25400">
              <a:noFill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64" name="Line 41"/>
            <p:cNvSpPr>
              <a:spLocks noChangeShapeType="1"/>
            </p:cNvSpPr>
            <p:nvPr/>
          </p:nvSpPr>
          <p:spPr bwMode="auto">
            <a:xfrm>
              <a:off x="768" y="2448"/>
              <a:ext cx="1968" cy="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65" name="Line 42"/>
            <p:cNvSpPr>
              <a:spLocks noChangeShapeType="1"/>
            </p:cNvSpPr>
            <p:nvPr/>
          </p:nvSpPr>
          <p:spPr bwMode="auto">
            <a:xfrm>
              <a:off x="2736" y="2453"/>
              <a:ext cx="0" cy="153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9266" name="Object 43"/>
            <p:cNvGraphicFramePr>
              <a:graphicFrameLocks noChangeAspect="1"/>
            </p:cNvGraphicFramePr>
            <p:nvPr/>
          </p:nvGraphicFramePr>
          <p:xfrm>
            <a:off x="2688" y="2304"/>
            <a:ext cx="72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1" imgW="1739900" imgH="596900" progId="Equation.3">
                    <p:embed/>
                  </p:oleObj>
                </mc:Choice>
                <mc:Fallback>
                  <p:oleObj name="Equation" r:id="rId1" imgW="1739900" imgH="596900" progId="Equation.3">
                    <p:embed/>
                    <p:pic>
                      <p:nvPicPr>
                        <p:cNvPr id="0" name="Object 4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688" y="2304"/>
                          <a:ext cx="720" cy="235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904875" y="982663"/>
          <a:ext cx="44688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41148000" imgH="5181600" progId="Equation.3">
                  <p:embed/>
                </p:oleObj>
              </mc:Choice>
              <mc:Fallback>
                <p:oleObj name="公式" r:id="rId3" imgW="41148000" imgH="51816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04875" y="982663"/>
                        <a:ext cx="4468813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1219200" y="1676400"/>
          <a:ext cx="70183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517900" imgH="292100" progId="Equation.3">
                  <p:embed/>
                </p:oleObj>
              </mc:Choice>
              <mc:Fallback>
                <p:oleObj name="Equation" r:id="rId5" imgW="3517900" imgH="2921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1676400"/>
                        <a:ext cx="7018338" cy="573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1108085" y="2354263"/>
          <a:ext cx="6821501" cy="52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7" imgW="68884800" imgH="5181600" progId="Equation.3">
                  <p:embed/>
                </p:oleObj>
              </mc:Choice>
              <mc:Fallback>
                <p:oleObj name="公式" r:id="rId7" imgW="68884800" imgH="51816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108085" y="2354263"/>
                        <a:ext cx="6821501" cy="5267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81" name="Object 145"/>
          <p:cNvGraphicFramePr>
            <a:graphicFrameLocks noChangeAspect="1"/>
          </p:cNvGraphicFramePr>
          <p:nvPr/>
        </p:nvGraphicFramePr>
        <p:xfrm>
          <a:off x="2425700" y="5229225"/>
          <a:ext cx="10271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930400" imgH="596900" progId="Equation.3">
                  <p:embed/>
                </p:oleObj>
              </mc:Choice>
              <mc:Fallback>
                <p:oleObj name="Equation" r:id="rId9" imgW="1930400" imgH="596900" progId="Equation.3">
                  <p:embed/>
                  <p:pic>
                    <p:nvPicPr>
                      <p:cNvPr id="0" name="Object 14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2425700" y="5229225"/>
                        <a:ext cx="1027113" cy="3143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6"/>
          <p:cNvGrpSpPr/>
          <p:nvPr/>
        </p:nvGrpSpPr>
        <p:grpSpPr bwMode="auto">
          <a:xfrm>
            <a:off x="2063750" y="3857625"/>
            <a:ext cx="1676400" cy="2438400"/>
            <a:chOff x="720" y="2448"/>
            <a:chExt cx="1056" cy="1536"/>
          </a:xfrm>
        </p:grpSpPr>
        <p:sp>
          <p:nvSpPr>
            <p:cNvPr id="9260" name="Rectangle 257"/>
            <p:cNvSpPr>
              <a:spLocks noChangeArrowheads="1"/>
            </p:cNvSpPr>
            <p:nvPr/>
          </p:nvSpPr>
          <p:spPr bwMode="auto">
            <a:xfrm>
              <a:off x="720" y="2454"/>
              <a:ext cx="1056" cy="1530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25400">
              <a:noFill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61" name="Line 258"/>
            <p:cNvSpPr>
              <a:spLocks noChangeShapeType="1"/>
            </p:cNvSpPr>
            <p:nvPr/>
          </p:nvSpPr>
          <p:spPr bwMode="auto">
            <a:xfrm>
              <a:off x="720" y="2448"/>
              <a:ext cx="1056" cy="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62" name="Line 259"/>
            <p:cNvSpPr>
              <a:spLocks noChangeShapeType="1"/>
            </p:cNvSpPr>
            <p:nvPr/>
          </p:nvSpPr>
          <p:spPr bwMode="auto">
            <a:xfrm>
              <a:off x="1776" y="2454"/>
              <a:ext cx="0" cy="153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142596" name="Object 260"/>
          <p:cNvGraphicFramePr>
            <a:graphicFrameLocks noChangeAspect="1"/>
          </p:cNvGraphicFramePr>
          <p:nvPr/>
        </p:nvGraphicFramePr>
        <p:xfrm>
          <a:off x="2425700" y="5229225"/>
          <a:ext cx="1009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892300" imgH="596900" progId="Equation.3">
                  <p:embed/>
                </p:oleObj>
              </mc:Choice>
              <mc:Fallback>
                <p:oleObj name="Equation" r:id="rId11" imgW="1892300" imgH="596900" progId="Equation.3">
                  <p:embed/>
                  <p:pic>
                    <p:nvPicPr>
                      <p:cNvPr id="0" name="Object 26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2425700" y="5229225"/>
                        <a:ext cx="1009650" cy="3143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1"/>
          <p:cNvGrpSpPr/>
          <p:nvPr/>
        </p:nvGrpSpPr>
        <p:grpSpPr bwMode="auto">
          <a:xfrm>
            <a:off x="1892300" y="3429000"/>
            <a:ext cx="1844675" cy="2955925"/>
            <a:chOff x="4080" y="1920"/>
            <a:chExt cx="1162" cy="1862"/>
          </a:xfrm>
        </p:grpSpPr>
        <p:grpSp>
          <p:nvGrpSpPr>
            <p:cNvPr id="5" name="Group 262"/>
            <p:cNvGrpSpPr/>
            <p:nvPr/>
          </p:nvGrpSpPr>
          <p:grpSpPr bwMode="auto">
            <a:xfrm>
              <a:off x="4080" y="1920"/>
              <a:ext cx="1162" cy="1862"/>
              <a:chOff x="720" y="2448"/>
              <a:chExt cx="1056" cy="1536"/>
            </a:xfrm>
          </p:grpSpPr>
          <p:sp>
            <p:nvSpPr>
              <p:cNvPr id="9257" name="Rectangle 263" descr="羊皮纸"/>
              <p:cNvSpPr>
                <a:spLocks noChangeArrowheads="1"/>
              </p:cNvSpPr>
              <p:nvPr/>
            </p:nvSpPr>
            <p:spPr bwMode="auto">
              <a:xfrm>
                <a:off x="720" y="2454"/>
                <a:ext cx="1056" cy="1530"/>
              </a:xfrm>
              <a:prstGeom prst="rect">
                <a:avLst/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 w="25400">
                <a:noFill/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8" name="Line 264" descr="羊皮纸"/>
              <p:cNvSpPr>
                <a:spLocks noChangeShapeType="1"/>
              </p:cNvSpPr>
              <p:nvPr/>
            </p:nvSpPr>
            <p:spPr bwMode="auto">
              <a:xfrm>
                <a:off x="720" y="2448"/>
                <a:ext cx="1056" cy="6"/>
              </a:xfrm>
              <a:prstGeom prst="line">
                <a:avLst/>
              </a:prstGeom>
              <a:noFill/>
              <a:ln w="25400">
                <a:noFill/>
                <a:rou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9259" name="Line 265" descr="羊皮纸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0" cy="1530"/>
              </a:xfrm>
              <a:prstGeom prst="line">
                <a:avLst/>
              </a:prstGeom>
              <a:noFill/>
              <a:ln w="25400">
                <a:noFill/>
                <a:rou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sp>
          <p:nvSpPr>
            <p:cNvPr id="9256" name="Line 266"/>
            <p:cNvSpPr>
              <a:spLocks noChangeShapeType="1"/>
            </p:cNvSpPr>
            <p:nvPr/>
          </p:nvSpPr>
          <p:spPr bwMode="auto">
            <a:xfrm flipH="1" flipV="1">
              <a:off x="5234" y="2184"/>
              <a:ext cx="8" cy="14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75"/>
          <p:cNvGrpSpPr/>
          <p:nvPr/>
        </p:nvGrpSpPr>
        <p:grpSpPr bwMode="auto">
          <a:xfrm>
            <a:off x="2120900" y="5153025"/>
            <a:ext cx="3200400" cy="1181100"/>
            <a:chOff x="720" y="3264"/>
            <a:chExt cx="2016" cy="744"/>
          </a:xfrm>
        </p:grpSpPr>
        <p:grpSp>
          <p:nvGrpSpPr>
            <p:cNvPr id="7" name="Group 276"/>
            <p:cNvGrpSpPr/>
            <p:nvPr/>
          </p:nvGrpSpPr>
          <p:grpSpPr bwMode="auto">
            <a:xfrm>
              <a:off x="720" y="3264"/>
              <a:ext cx="2016" cy="744"/>
              <a:chOff x="3504" y="506"/>
              <a:chExt cx="2016" cy="744"/>
            </a:xfrm>
          </p:grpSpPr>
          <p:sp>
            <p:nvSpPr>
              <p:cNvPr id="9252" name="Rectangle 277"/>
              <p:cNvSpPr>
                <a:spLocks noChangeArrowheads="1"/>
              </p:cNvSpPr>
              <p:nvPr/>
            </p:nvSpPr>
            <p:spPr bwMode="auto">
              <a:xfrm>
                <a:off x="3504" y="506"/>
                <a:ext cx="2016" cy="744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25400">
                <a:noFill/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3" name="Line 278"/>
              <p:cNvSpPr>
                <a:spLocks noChangeShapeType="1"/>
              </p:cNvSpPr>
              <p:nvPr/>
            </p:nvSpPr>
            <p:spPr bwMode="auto">
              <a:xfrm>
                <a:off x="3504" y="512"/>
                <a:ext cx="2016" cy="0"/>
              </a:xfrm>
              <a:prstGeom prst="line">
                <a:avLst/>
              </a:prstGeom>
              <a:noFill/>
              <a:ln w="25400">
                <a:solidFill>
                  <a:srgbClr val="9900FF"/>
                </a:solidFill>
                <a:rou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9254" name="Line 279"/>
              <p:cNvSpPr>
                <a:spLocks noChangeShapeType="1"/>
              </p:cNvSpPr>
              <p:nvPr/>
            </p:nvSpPr>
            <p:spPr bwMode="auto">
              <a:xfrm flipH="1">
                <a:off x="5520" y="506"/>
                <a:ext cx="0" cy="744"/>
              </a:xfrm>
              <a:prstGeom prst="line">
                <a:avLst/>
              </a:prstGeom>
              <a:noFill/>
              <a:ln w="25400">
                <a:solidFill>
                  <a:srgbClr val="9900FF"/>
                </a:solidFill>
                <a:rou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aphicFrame>
          <p:nvGraphicFramePr>
            <p:cNvPr id="9251" name="Object 280"/>
            <p:cNvGraphicFramePr>
              <a:graphicFrameLocks noChangeAspect="1"/>
            </p:cNvGraphicFramePr>
            <p:nvPr/>
          </p:nvGraphicFramePr>
          <p:xfrm>
            <a:off x="1968" y="3504"/>
            <a:ext cx="63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4" imgW="1892300" imgH="596900" progId="Equation.3">
                    <p:embed/>
                  </p:oleObj>
                </mc:Choice>
                <mc:Fallback>
                  <p:oleObj name="Equation" r:id="rId14" imgW="1892300" imgH="596900" progId="Equation.3">
                    <p:embed/>
                    <p:pic>
                      <p:nvPicPr>
                        <p:cNvPr id="0" name="Object 2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968" y="3504"/>
                          <a:ext cx="636" cy="198"/>
                        </a:xfrm>
                        <a:prstGeom prst="rect">
                          <a:avLst/>
                        </a:prstGeom>
                        <a:solidFill>
                          <a:srgbClr val="CCCCFF"/>
                        </a:solidFill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1"/>
          <p:cNvGrpSpPr/>
          <p:nvPr/>
        </p:nvGrpSpPr>
        <p:grpSpPr bwMode="auto">
          <a:xfrm>
            <a:off x="3721100" y="5137150"/>
            <a:ext cx="1752600" cy="1235075"/>
            <a:chOff x="3744" y="2784"/>
            <a:chExt cx="1152" cy="778"/>
          </a:xfrm>
        </p:grpSpPr>
        <p:grpSp>
          <p:nvGrpSpPr>
            <p:cNvPr id="9" name="Group 282"/>
            <p:cNvGrpSpPr/>
            <p:nvPr/>
          </p:nvGrpSpPr>
          <p:grpSpPr bwMode="auto">
            <a:xfrm>
              <a:off x="3744" y="2791"/>
              <a:ext cx="1152" cy="771"/>
              <a:chOff x="720" y="2448"/>
              <a:chExt cx="1056" cy="1536"/>
            </a:xfrm>
          </p:grpSpPr>
          <p:sp>
            <p:nvSpPr>
              <p:cNvPr id="9247" name="Rectangle 283" descr="羊皮纸"/>
              <p:cNvSpPr>
                <a:spLocks noChangeArrowheads="1"/>
              </p:cNvSpPr>
              <p:nvPr/>
            </p:nvSpPr>
            <p:spPr bwMode="auto">
              <a:xfrm>
                <a:off x="720" y="2454"/>
                <a:ext cx="1056" cy="1530"/>
              </a:xfrm>
              <a:prstGeom prst="rect">
                <a:avLst/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 w="25400">
                <a:noFill/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48" name="Line 284" descr="羊皮纸"/>
              <p:cNvSpPr>
                <a:spLocks noChangeShapeType="1"/>
              </p:cNvSpPr>
              <p:nvPr/>
            </p:nvSpPr>
            <p:spPr bwMode="auto">
              <a:xfrm>
                <a:off x="720" y="2448"/>
                <a:ext cx="1056" cy="6"/>
              </a:xfrm>
              <a:prstGeom prst="line">
                <a:avLst/>
              </a:prstGeom>
              <a:noFill/>
              <a:ln w="25400">
                <a:noFill/>
                <a:rou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9249" name="Line 285" descr="羊皮纸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0" cy="1530"/>
              </a:xfrm>
              <a:prstGeom prst="line">
                <a:avLst/>
              </a:prstGeom>
              <a:noFill/>
              <a:ln w="25400">
                <a:noFill/>
                <a:rou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sp>
          <p:nvSpPr>
            <p:cNvPr id="9245" name="Line 286"/>
            <p:cNvSpPr>
              <a:spLocks noChangeShapeType="1"/>
            </p:cNvSpPr>
            <p:nvPr/>
          </p:nvSpPr>
          <p:spPr bwMode="auto">
            <a:xfrm>
              <a:off x="3755" y="2784"/>
              <a:ext cx="0" cy="771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87"/>
            <p:cNvSpPr>
              <a:spLocks noChangeShapeType="1"/>
            </p:cNvSpPr>
            <p:nvPr/>
          </p:nvSpPr>
          <p:spPr bwMode="auto">
            <a:xfrm>
              <a:off x="3755" y="2784"/>
              <a:ext cx="10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2628" name="Object 292"/>
          <p:cNvGraphicFramePr>
            <a:graphicFrameLocks noChangeAspect="1"/>
          </p:cNvGraphicFramePr>
          <p:nvPr/>
        </p:nvGraphicFramePr>
        <p:xfrm>
          <a:off x="2425700" y="5686425"/>
          <a:ext cx="990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6" imgW="1866900" imgH="596900" progId="Equation.3">
                  <p:embed/>
                </p:oleObj>
              </mc:Choice>
              <mc:Fallback>
                <p:oleObj name="Equation" r:id="rId16" imgW="1866900" imgH="596900" progId="Equation.3">
                  <p:embed/>
                  <p:pic>
                    <p:nvPicPr>
                      <p:cNvPr id="0" name="Object 292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2425700" y="5686425"/>
                        <a:ext cx="990600" cy="3143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696" name="Rectangle 360" descr="羊皮纸"/>
          <p:cNvSpPr>
            <a:spLocks noChangeArrowheads="1"/>
          </p:cNvSpPr>
          <p:nvPr/>
        </p:nvSpPr>
        <p:spPr bwMode="auto">
          <a:xfrm rot="207521">
            <a:off x="2044700" y="5105400"/>
            <a:ext cx="1905000" cy="12954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2697" name="Object 361"/>
          <p:cNvGraphicFramePr>
            <a:graphicFrameLocks noChangeAspect="1"/>
          </p:cNvGraphicFramePr>
          <p:nvPr/>
        </p:nvGraphicFramePr>
        <p:xfrm>
          <a:off x="5245100" y="4464050"/>
          <a:ext cx="57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8" imgW="762000" imgH="711200" progId="Equation.3">
                  <p:embed/>
                </p:oleObj>
              </mc:Choice>
              <mc:Fallback>
                <p:oleObj name="Equation" r:id="rId18" imgW="762000" imgH="711200" progId="Equation.3">
                  <p:embed/>
                  <p:pic>
                    <p:nvPicPr>
                      <p:cNvPr id="0" name="Object 361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>
                      <a:xfrm>
                        <a:off x="5245100" y="4464050"/>
                        <a:ext cx="5715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698" name="Object 362"/>
          <p:cNvGraphicFramePr>
            <a:graphicFrameLocks noChangeAspect="1"/>
          </p:cNvGraphicFramePr>
          <p:nvPr/>
        </p:nvGraphicFramePr>
        <p:xfrm>
          <a:off x="4514850" y="3717925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20" imgW="698500" imgH="711200" progId="Equation.3">
                  <p:embed/>
                </p:oleObj>
              </mc:Choice>
              <mc:Fallback>
                <p:oleObj name="Equation" r:id="rId20" imgW="698500" imgH="711200" progId="Equation.3">
                  <p:embed/>
                  <p:pic>
                    <p:nvPicPr>
                      <p:cNvPr id="0" name="Object 362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>
                      <a:xfrm>
                        <a:off x="4514850" y="3717925"/>
                        <a:ext cx="5207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699" name="Object 363"/>
          <p:cNvGraphicFramePr>
            <a:graphicFrameLocks noChangeAspect="1"/>
          </p:cNvGraphicFramePr>
          <p:nvPr/>
        </p:nvGraphicFramePr>
        <p:xfrm>
          <a:off x="5260975" y="4845050"/>
          <a:ext cx="974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2" imgW="1816100" imgH="596900" progId="Equation.3">
                  <p:embed/>
                </p:oleObj>
              </mc:Choice>
              <mc:Fallback>
                <p:oleObj name="Equation" r:id="rId22" imgW="1816100" imgH="596900" progId="Equation.3">
                  <p:embed/>
                  <p:pic>
                    <p:nvPicPr>
                      <p:cNvPr id="0" name="Object 363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>
                      <a:xfrm>
                        <a:off x="5260975" y="4845050"/>
                        <a:ext cx="974725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64"/>
          <p:cNvGrpSpPr/>
          <p:nvPr/>
        </p:nvGrpSpPr>
        <p:grpSpPr bwMode="auto">
          <a:xfrm>
            <a:off x="3100388" y="3254375"/>
            <a:ext cx="3376612" cy="2397125"/>
            <a:chOff x="1344" y="2064"/>
            <a:chExt cx="2127" cy="1510"/>
          </a:xfrm>
        </p:grpSpPr>
        <p:sp>
          <p:nvSpPr>
            <p:cNvPr id="9239" name="Line 365"/>
            <p:cNvSpPr>
              <a:spLocks noChangeShapeType="1"/>
            </p:cNvSpPr>
            <p:nvPr/>
          </p:nvSpPr>
          <p:spPr bwMode="auto">
            <a:xfrm>
              <a:off x="1344" y="2920"/>
              <a:ext cx="20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366"/>
            <p:cNvSpPr>
              <a:spLocks noChangeShapeType="1"/>
            </p:cNvSpPr>
            <p:nvPr/>
          </p:nvSpPr>
          <p:spPr bwMode="auto">
            <a:xfrm flipV="1">
              <a:off x="2283" y="2077"/>
              <a:ext cx="0" cy="1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241" name="Picture 367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312" y="2964"/>
              <a:ext cx="15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9242" name="Object 368"/>
            <p:cNvGraphicFramePr>
              <a:graphicFrameLocks noChangeAspect="1"/>
            </p:cNvGraphicFramePr>
            <p:nvPr/>
          </p:nvGraphicFramePr>
          <p:xfrm>
            <a:off x="2125" y="2921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25" imgW="5486400" imgH="6096000" progId="Equation.3">
                    <p:embed/>
                  </p:oleObj>
                </mc:Choice>
                <mc:Fallback>
                  <p:oleObj name="Equation" r:id="rId25" imgW="5486400" imgH="6096000" progId="Equation.3">
                    <p:embed/>
                    <p:pic>
                      <p:nvPicPr>
                        <p:cNvPr id="0" name="Object 3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125" y="2921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Object 369"/>
            <p:cNvGraphicFramePr>
              <a:graphicFrameLocks noChangeAspect="1"/>
            </p:cNvGraphicFramePr>
            <p:nvPr/>
          </p:nvGraphicFramePr>
          <p:xfrm>
            <a:off x="2338" y="2064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27" imgW="6096000" imgH="7620000" progId="Equation.3">
                    <p:embed/>
                  </p:oleObj>
                </mc:Choice>
                <mc:Fallback>
                  <p:oleObj name="Equation" r:id="rId27" imgW="6096000" imgH="7620000" progId="Equation.3">
                    <p:embed/>
                    <p:pic>
                      <p:nvPicPr>
                        <p:cNvPr id="0" name="Object 3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338" y="2064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706" name="Object 370"/>
          <p:cNvGraphicFramePr>
            <a:graphicFrameLocks noChangeAspect="1"/>
          </p:cNvGraphicFramePr>
          <p:nvPr/>
        </p:nvGraphicFramePr>
        <p:xfrm>
          <a:off x="4514850" y="4984750"/>
          <a:ext cx="49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9" imgW="660400" imgH="711200" progId="Equation.3">
                  <p:embed/>
                </p:oleObj>
              </mc:Choice>
              <mc:Fallback>
                <p:oleObj name="Equation" r:id="rId29" imgW="660400" imgH="711200" progId="Equation.3">
                  <p:embed/>
                  <p:pic>
                    <p:nvPicPr>
                      <p:cNvPr id="0" name="Object 370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>
                      <a:xfrm>
                        <a:off x="4514850" y="4984750"/>
                        <a:ext cx="4953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707" name="Object 371"/>
          <p:cNvGraphicFramePr>
            <a:graphicFrameLocks noChangeAspect="1"/>
          </p:cNvGraphicFramePr>
          <p:nvPr/>
        </p:nvGraphicFramePr>
        <p:xfrm>
          <a:off x="3556000" y="4337050"/>
          <a:ext cx="38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1" imgW="508000" imgH="965200" progId="Equation.3">
                  <p:embed/>
                </p:oleObj>
              </mc:Choice>
              <mc:Fallback>
                <p:oleObj name="Equation" r:id="rId31" imgW="508000" imgH="965200" progId="Equation.3">
                  <p:embed/>
                  <p:pic>
                    <p:nvPicPr>
                      <p:cNvPr id="0" name="Object 371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>
                      <a:xfrm>
                        <a:off x="3556000" y="4337050"/>
                        <a:ext cx="381000" cy="723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708" name="Object 372"/>
          <p:cNvGraphicFramePr>
            <a:graphicFrameLocks noChangeAspect="1"/>
          </p:cNvGraphicFramePr>
          <p:nvPr/>
        </p:nvGraphicFramePr>
        <p:xfrm>
          <a:off x="2786050" y="4572008"/>
          <a:ext cx="1066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33" imgW="1435100" imgH="876300" progId="Equation.3">
                  <p:embed/>
                </p:oleObj>
              </mc:Choice>
              <mc:Fallback>
                <p:oleObj name="公式" r:id="rId33" imgW="1435100" imgH="876300" progId="Equation.3">
                  <p:embed/>
                  <p:pic>
                    <p:nvPicPr>
                      <p:cNvPr id="0" name="Object 372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>
                      <a:xfrm>
                        <a:off x="2786050" y="4572008"/>
                        <a:ext cx="1066800" cy="6286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709" name="Object 373"/>
          <p:cNvGraphicFramePr>
            <a:graphicFrameLocks noChangeAspect="1"/>
          </p:cNvGraphicFramePr>
          <p:nvPr/>
        </p:nvGraphicFramePr>
        <p:xfrm>
          <a:off x="2762250" y="3343275"/>
          <a:ext cx="1143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5" imgW="1536700" imgH="901700" progId="Equation.3">
                  <p:embed/>
                </p:oleObj>
              </mc:Choice>
              <mc:Fallback>
                <p:oleObj name="Equation" r:id="rId35" imgW="1536700" imgH="901700" progId="Equation.3">
                  <p:embed/>
                  <p:pic>
                    <p:nvPicPr>
                      <p:cNvPr id="0" name="Object 373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>
                      <a:xfrm>
                        <a:off x="2762250" y="3343275"/>
                        <a:ext cx="1143000" cy="6413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331296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二维离散型随机变量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1524000"/>
            <a:ext cx="7488832" cy="104028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若二维随机变量 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X,Y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),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其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分量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X, Y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均是离散型随机变量，则称 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X,Y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为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二维离散型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随机变量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en-US" altLang="zh-CN" i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827584" y="3119487"/>
          <a:ext cx="44465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2273300" imgH="266700" progId="Equation.3">
                  <p:embed/>
                </p:oleObj>
              </mc:Choice>
              <mc:Fallback>
                <p:oleObj name="公式" r:id="rId1" imgW="2273300" imgH="2667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27584" y="3119487"/>
                        <a:ext cx="4446588" cy="5318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5220072" y="3068960"/>
          <a:ext cx="35512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816100" imgH="317500" progId="Equation.3">
                  <p:embed/>
                </p:oleObj>
              </mc:Choice>
              <mc:Fallback>
                <p:oleObj name="Equation" r:id="rId3" imgW="1816100" imgH="3175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220072" y="3068960"/>
                        <a:ext cx="3551238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838200" y="3888779"/>
          <a:ext cx="70373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594100" imgH="317500" progId="Equation.3">
                  <p:embed/>
                </p:oleObj>
              </mc:Choice>
              <mc:Fallback>
                <p:oleObj name="Equation" r:id="rId5" imgW="3594100" imgH="3175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838200" y="3888779"/>
                        <a:ext cx="7037388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827584" y="4581525"/>
          <a:ext cx="3608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7185600" imgH="5181600" progId="Equation.DSMT4">
                  <p:embed/>
                </p:oleObj>
              </mc:Choice>
              <mc:Fallback>
                <p:oleObj name="Equation" r:id="rId7" imgW="37185600" imgH="51816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27584" y="4581525"/>
                        <a:ext cx="3608387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8" name="Group 4"/>
          <p:cNvGraphicFramePr>
            <a:graphicFrameLocks noGrp="1"/>
          </p:cNvGraphicFramePr>
          <p:nvPr/>
        </p:nvGraphicFramePr>
        <p:xfrm>
          <a:off x="1259632" y="2209800"/>
          <a:ext cx="5410200" cy="3810000"/>
        </p:xfrm>
        <a:graphic>
          <a:graphicData uri="http://schemas.openxmlformats.org/drawingml/2006/table">
            <a:tbl>
              <a:tblPr/>
              <a:tblGrid>
                <a:gridCol w="879475"/>
                <a:gridCol w="45307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01" name="Line 17"/>
          <p:cNvSpPr>
            <a:spLocks noChangeShapeType="1"/>
          </p:cNvSpPr>
          <p:nvPr/>
        </p:nvSpPr>
        <p:spPr bwMode="auto">
          <a:xfrm>
            <a:off x="1219200" y="2209800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1547664" y="2286000"/>
            <a:ext cx="685800" cy="46384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smtClean="0">
                <a:solidFill>
                  <a:schemeClr val="tx2"/>
                </a:solidFill>
              </a:rPr>
              <a:t>Y</a:t>
            </a:r>
            <a:endParaRPr lang="en-US" altLang="zh-CN" sz="2400" i="1" dirty="0">
              <a:solidFill>
                <a:schemeClr val="tx2"/>
              </a:solidFill>
            </a:endParaRP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1187624" y="2514600"/>
            <a:ext cx="685800" cy="46384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smtClean="0">
                <a:solidFill>
                  <a:schemeClr val="tx2"/>
                </a:solidFill>
              </a:rPr>
              <a:t>X</a:t>
            </a:r>
            <a:endParaRPr lang="en-US" altLang="zh-CN" sz="2400" i="1" dirty="0">
              <a:solidFill>
                <a:schemeClr val="tx2"/>
              </a:solidFill>
            </a:endParaRPr>
          </a:p>
        </p:txBody>
      </p:sp>
      <p:graphicFrame>
        <p:nvGraphicFramePr>
          <p:cNvPr id="144404" name="Object 20"/>
          <p:cNvGraphicFramePr>
            <a:graphicFrameLocks noChangeAspect="1"/>
          </p:cNvGraphicFramePr>
          <p:nvPr/>
        </p:nvGraphicFramePr>
        <p:xfrm>
          <a:off x="2482850" y="2268538"/>
          <a:ext cx="37671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34442400" imgH="5791200" progId="Equation.3">
                  <p:embed/>
                </p:oleObj>
              </mc:Choice>
              <mc:Fallback>
                <p:oleObj name="公式" r:id="rId1" imgW="34442400" imgH="5791200" progId="Equation.3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82850" y="2268538"/>
                        <a:ext cx="3767138" cy="6667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1417638" y="2989263"/>
          <a:ext cx="5603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4876800" imgH="27127200" progId="Equation.3">
                  <p:embed/>
                </p:oleObj>
              </mc:Choice>
              <mc:Fallback>
                <p:oleObj name="公式" r:id="rId3" imgW="4876800" imgH="27127200" progId="Equation.3">
                  <p:embed/>
                  <p:pic>
                    <p:nvPicPr>
                      <p:cNvPr id="0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417638" y="2989263"/>
                        <a:ext cx="560387" cy="29972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6" name="Object 22"/>
          <p:cNvGraphicFramePr>
            <a:graphicFrameLocks noChangeAspect="1"/>
          </p:cNvGraphicFramePr>
          <p:nvPr/>
        </p:nvGraphicFramePr>
        <p:xfrm>
          <a:off x="2514600" y="3124200"/>
          <a:ext cx="609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17500" imgH="292100" progId="Equation.3">
                  <p:embed/>
                </p:oleObj>
              </mc:Choice>
              <mc:Fallback>
                <p:oleObj name="Equation" r:id="rId5" imgW="317500" imgH="292100" progId="Equation.3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514600" y="3124200"/>
                        <a:ext cx="609600" cy="5445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7" name="Object 23"/>
          <p:cNvGraphicFramePr>
            <a:graphicFrameLocks noChangeAspect="1"/>
          </p:cNvGraphicFramePr>
          <p:nvPr/>
        </p:nvGraphicFramePr>
        <p:xfrm>
          <a:off x="3429000" y="3116263"/>
          <a:ext cx="609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5486400" imgH="5181600" progId="Equation.3">
                  <p:embed/>
                </p:oleObj>
              </mc:Choice>
              <mc:Fallback>
                <p:oleObj name="公式" r:id="rId7" imgW="5486400" imgH="5181600" progId="Equation.3">
                  <p:embed/>
                  <p:pic>
                    <p:nvPicPr>
                      <p:cNvPr id="0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3429000" y="3116263"/>
                        <a:ext cx="609600" cy="56038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24"/>
          <p:cNvGraphicFramePr>
            <a:graphicFrameLocks noChangeAspect="1"/>
          </p:cNvGraphicFramePr>
          <p:nvPr/>
        </p:nvGraphicFramePr>
        <p:xfrm>
          <a:off x="4848225" y="3082925"/>
          <a:ext cx="6365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5791200" imgH="5791200" progId="Equation.3">
                  <p:embed/>
                </p:oleObj>
              </mc:Choice>
              <mc:Fallback>
                <p:oleObj name="公式" r:id="rId9" imgW="5791200" imgH="5791200" progId="Equation.3">
                  <p:embed/>
                  <p:pic>
                    <p:nvPicPr>
                      <p:cNvPr id="0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4848225" y="3082925"/>
                        <a:ext cx="636588" cy="6270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4191000" y="3048000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…</a:t>
            </a: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5638800" y="3124200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…</a:t>
            </a:r>
          </a:p>
        </p:txBody>
      </p:sp>
      <p:graphicFrame>
        <p:nvGraphicFramePr>
          <p:cNvPr id="144411" name="Object 27"/>
          <p:cNvGraphicFramePr>
            <a:graphicFrameLocks noChangeAspect="1"/>
          </p:cNvGraphicFramePr>
          <p:nvPr/>
        </p:nvGraphicFramePr>
        <p:xfrm>
          <a:off x="2438400" y="3725863"/>
          <a:ext cx="60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1" imgW="5486400" imgH="5181600" progId="Equation.3">
                  <p:embed/>
                </p:oleObj>
              </mc:Choice>
              <mc:Fallback>
                <p:oleObj name="公式" r:id="rId11" imgW="5486400" imgH="5181600" progId="Equation.3">
                  <p:embed/>
                  <p:pic>
                    <p:nvPicPr>
                      <p:cNvPr id="0" name="Object 2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2438400" y="3725863"/>
                        <a:ext cx="609600" cy="5619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2" name="Object 28"/>
          <p:cNvGraphicFramePr>
            <a:graphicFrameLocks noChangeAspect="1"/>
          </p:cNvGraphicFramePr>
          <p:nvPr/>
        </p:nvGraphicFramePr>
        <p:xfrm>
          <a:off x="3352800" y="3733800"/>
          <a:ext cx="6413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342900" imgH="292100" progId="Equation.3">
                  <p:embed/>
                </p:oleObj>
              </mc:Choice>
              <mc:Fallback>
                <p:oleObj name="Equation" r:id="rId13" imgW="342900" imgH="292100" progId="Equation.3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3352800" y="3733800"/>
                        <a:ext cx="641350" cy="5445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4191000" y="3657600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144414" name="Object 30"/>
          <p:cNvGraphicFramePr>
            <a:graphicFrameLocks noChangeAspect="1"/>
          </p:cNvGraphicFramePr>
          <p:nvPr/>
        </p:nvGraphicFramePr>
        <p:xfrm>
          <a:off x="4787900" y="3692525"/>
          <a:ext cx="6365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15" imgW="5791200" imgH="5791200" progId="Equation.3">
                  <p:embed/>
                </p:oleObj>
              </mc:Choice>
              <mc:Fallback>
                <p:oleObj name="公式" r:id="rId15" imgW="5791200" imgH="5791200" progId="Equation.3">
                  <p:embed/>
                  <p:pic>
                    <p:nvPicPr>
                      <p:cNvPr id="0" name="Object 30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4787900" y="3692525"/>
                        <a:ext cx="636588" cy="6270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5638800" y="3657600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 rot="5400000">
            <a:off x="2355057" y="4426743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144417" name="Object 33"/>
          <p:cNvGraphicFramePr>
            <a:graphicFrameLocks noChangeAspect="1"/>
          </p:cNvGraphicFramePr>
          <p:nvPr/>
        </p:nvGraphicFramePr>
        <p:xfrm>
          <a:off x="2378075" y="4845050"/>
          <a:ext cx="576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17" imgW="5181600" imgH="5486400" progId="Equation.3">
                  <p:embed/>
                </p:oleObj>
              </mc:Choice>
              <mc:Fallback>
                <p:oleObj name="公式" r:id="rId17" imgW="5181600" imgH="5486400" progId="Equation.3">
                  <p:embed/>
                  <p:pic>
                    <p:nvPicPr>
                      <p:cNvPr id="0" name="Object 33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2378075" y="4845050"/>
                        <a:ext cx="576263" cy="6096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8" name="Object 34"/>
          <p:cNvGraphicFramePr>
            <a:graphicFrameLocks noChangeAspect="1"/>
          </p:cNvGraphicFramePr>
          <p:nvPr/>
        </p:nvGraphicFramePr>
        <p:xfrm>
          <a:off x="3360738" y="4845050"/>
          <a:ext cx="59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19" imgW="5486400" imgH="5486400" progId="Equation.3">
                  <p:embed/>
                </p:oleObj>
              </mc:Choice>
              <mc:Fallback>
                <p:oleObj name="公式" r:id="rId19" imgW="5486400" imgH="5486400" progId="Equation.3">
                  <p:embed/>
                  <p:pic>
                    <p:nvPicPr>
                      <p:cNvPr id="0" name="Object 34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3360738" y="4845050"/>
                        <a:ext cx="592137" cy="6096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9" name="Text Box 35"/>
          <p:cNvSpPr txBox="1">
            <a:spLocks noChangeArrowheads="1"/>
          </p:cNvSpPr>
          <p:nvPr/>
        </p:nvSpPr>
        <p:spPr bwMode="auto">
          <a:xfrm rot="5400000">
            <a:off x="3342482" y="4353718"/>
            <a:ext cx="69215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 rot="5400000">
            <a:off x="4717257" y="4426743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144421" name="Object 37"/>
          <p:cNvGraphicFramePr>
            <a:graphicFrameLocks noChangeAspect="1"/>
          </p:cNvGraphicFramePr>
          <p:nvPr/>
        </p:nvGraphicFramePr>
        <p:xfrm>
          <a:off x="4876800" y="4909219"/>
          <a:ext cx="5127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266700" imgH="317500" progId="Equation.3">
                  <p:embed/>
                </p:oleObj>
              </mc:Choice>
              <mc:Fallback>
                <p:oleObj name="Equation" r:id="rId21" imgW="266700" imgH="317500" progId="Equation.3">
                  <p:embed/>
                  <p:pic>
                    <p:nvPicPr>
                      <p:cNvPr id="0" name="Object 3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4876800" y="4909219"/>
                        <a:ext cx="512763" cy="6080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4114800" y="4876800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5638800" y="4869160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 dirty="0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 dirty="0">
              <a:solidFill>
                <a:schemeClr val="tx2"/>
              </a:solidFill>
            </a:endParaRP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 rot="5400000">
            <a:off x="2355057" y="5493543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 rot="5400000">
            <a:off x="3269457" y="5493543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 rot="5400000">
            <a:off x="4869657" y="5493543"/>
            <a:ext cx="8382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en-US" altLang="zh-CN">
                <a:solidFill>
                  <a:schemeClr val="tx2"/>
                </a:solidFill>
                <a:ea typeface="宋体" charset="-122"/>
              </a:rPr>
              <a:t>…</a:t>
            </a:r>
            <a:endParaRPr kumimoji="0" lang="en-US" altLang="zh-CN">
              <a:solidFill>
                <a:schemeClr val="tx2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 bwMode="auto">
          <a:xfrm>
            <a:off x="609600" y="2636912"/>
            <a:ext cx="5029200" cy="2895600"/>
            <a:chOff x="864" y="1296"/>
            <a:chExt cx="3168" cy="1824"/>
          </a:xfrm>
        </p:grpSpPr>
        <p:sp>
          <p:nvSpPr>
            <p:cNvPr id="9257" name="Line 49"/>
            <p:cNvSpPr>
              <a:spLocks noChangeShapeType="1"/>
            </p:cNvSpPr>
            <p:nvPr/>
          </p:nvSpPr>
          <p:spPr bwMode="auto">
            <a:xfrm>
              <a:off x="864" y="2928"/>
              <a:ext cx="31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50"/>
            <p:cNvSpPr>
              <a:spLocks noChangeShapeType="1"/>
            </p:cNvSpPr>
            <p:nvPr/>
          </p:nvSpPr>
          <p:spPr bwMode="auto">
            <a:xfrm>
              <a:off x="3744" y="1296"/>
              <a:ext cx="0" cy="18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683568" y="900009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zh-CN" altLang="en-US" sz="3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联合分布律也可以用如下表格形式表达</a:t>
            </a:r>
            <a:r>
              <a:rPr lang="en-US" altLang="zh-CN" sz="3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:</a:t>
            </a:r>
            <a:endParaRPr lang="zh-CN" altLang="en-US" sz="3200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 animBg="1"/>
      <p:bldP spid="144402" grpId="0" autoUpdateAnimBg="0"/>
      <p:bldP spid="144403" grpId="0" autoUpdateAnimBg="0"/>
      <p:bldP spid="144409" grpId="0" autoUpdateAnimBg="0"/>
      <p:bldP spid="144410" grpId="0" autoUpdateAnimBg="0"/>
      <p:bldP spid="144413" grpId="0" autoUpdateAnimBg="0"/>
      <p:bldP spid="144415" grpId="0" autoUpdateAnimBg="0"/>
      <p:bldP spid="144416" grpId="0" autoUpdateAnimBg="0"/>
      <p:bldP spid="144419" grpId="0" autoUpdateAnimBg="0"/>
      <p:bldP spid="144420" grpId="0" autoUpdateAnimBg="0"/>
      <p:bldP spid="144422" grpId="0" autoUpdateAnimBg="0"/>
      <p:bldP spid="144423" grpId="0" autoUpdateAnimBg="0"/>
      <p:bldP spid="144424" grpId="0" autoUpdateAnimBg="0"/>
      <p:bldP spid="144425" grpId="0" autoUpdateAnimBg="0"/>
      <p:bldP spid="1444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620688"/>
            <a:ext cx="12954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其中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44253" y="1535088"/>
          <a:ext cx="40798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2082800" imgH="317500" progId="Equation.3">
                  <p:embed/>
                </p:oleObj>
              </mc:Choice>
              <mc:Fallback>
                <p:oleObj name="Equation" r:id="rId1" imgW="2082800" imgH="3175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44253" y="1535088"/>
                        <a:ext cx="4079875" cy="6127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676400" y="696888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11200" imgH="317500" progId="Equation.3">
                  <p:embed/>
                </p:oleObj>
              </mc:Choice>
              <mc:Fallback>
                <p:oleObj name="Equation" r:id="rId3" imgW="711200" imgH="3175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676400" y="696888"/>
                        <a:ext cx="1524000" cy="6096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76400" y="2449488"/>
          <a:ext cx="25860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20800" imgH="647700" progId="Equation.3">
                  <p:embed/>
                </p:oleObj>
              </mc:Choice>
              <mc:Fallback>
                <p:oleObj name="Equation" r:id="rId5" imgW="1320800" imgH="6477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676400" y="2449488"/>
                        <a:ext cx="2586038" cy="12239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077"/>
          <p:cNvSpPr>
            <a:spLocks noChangeArrowheads="1"/>
          </p:cNvSpPr>
          <p:nvPr/>
        </p:nvSpPr>
        <p:spPr bwMode="auto">
          <a:xfrm>
            <a:off x="971600" y="3789040"/>
            <a:ext cx="609763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charset="-122"/>
              </a:rPr>
              <a:t>离散型随机变量 </a:t>
            </a:r>
            <a:r>
              <a:rPr lang="en-US" altLang="zh-CN" dirty="0">
                <a:ea typeface="宋体" charset="-122"/>
              </a:rPr>
              <a:t>( </a:t>
            </a:r>
            <a:r>
              <a:rPr lang="en-US" altLang="zh-CN" i="1" dirty="0">
                <a:ea typeface="宋体" charset="-122"/>
              </a:rPr>
              <a:t>X ,Y </a:t>
            </a:r>
            <a:r>
              <a:rPr lang="en-US" altLang="zh-CN" dirty="0">
                <a:ea typeface="宋体" charset="-122"/>
              </a:rPr>
              <a:t>)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的</a:t>
            </a:r>
            <a:r>
              <a:rPr lang="zh-CN" altLang="en-US" dirty="0" smtClean="0">
                <a:ea typeface="宋体" charset="-122"/>
              </a:rPr>
              <a:t>分布函数为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117762" name="Object 3074"/>
          <p:cNvGraphicFramePr>
            <a:graphicFrameLocks noChangeAspect="1"/>
          </p:cNvGraphicFramePr>
          <p:nvPr/>
        </p:nvGraphicFramePr>
        <p:xfrm>
          <a:off x="2622550" y="4437112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165600" imgH="1104900" progId="Equation.3">
                  <p:embed/>
                </p:oleObj>
              </mc:Choice>
              <mc:Fallback>
                <p:oleObj name="Equation" r:id="rId7" imgW="4165600" imgH="1104900" progId="Equation.3">
                  <p:embed/>
                  <p:pic>
                    <p:nvPicPr>
                      <p:cNvPr id="0" name="Object 307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2622550" y="4437112"/>
                        <a:ext cx="3124200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3078"/>
          <p:cNvGraphicFramePr>
            <a:graphicFrameLocks noChangeAspect="1"/>
          </p:cNvGraphicFramePr>
          <p:nvPr/>
        </p:nvGraphicFramePr>
        <p:xfrm>
          <a:off x="885825" y="5492800"/>
          <a:ext cx="751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9" imgW="180441600" imgH="11582400" progId="Equation.3">
                  <p:embed/>
                </p:oleObj>
              </mc:Choice>
              <mc:Fallback>
                <p:oleObj name="公式" r:id="rId9" imgW="180441600" imgH="11582400" progId="Equation.3">
                  <p:embed/>
                  <p:pic>
                    <p:nvPicPr>
                      <p:cNvPr id="0" name="Object 307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885825" y="5492800"/>
                        <a:ext cx="75184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785794"/>
            <a:ext cx="7772400" cy="5257808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 smtClean="0">
                <a:latin typeface="+mn-ea"/>
              </a:rPr>
              <a:t>设随机变量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i="1" dirty="0" smtClean="0"/>
              <a:t>Y</a:t>
            </a:r>
            <a:r>
              <a:rPr lang="zh-CN" altLang="en-US" sz="2800" b="1" dirty="0" smtClean="0">
                <a:latin typeface="+mn-ea"/>
              </a:rPr>
              <a:t>的联合分布律为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+mn-ea"/>
                <a:ea typeface="黑体" pitchFamily="49" charset="-122"/>
              </a:rPr>
              <a:t>              </a:t>
            </a: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求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en-US" altLang="zh-CN" sz="2800" b="1" i="1" dirty="0" smtClean="0"/>
              <a:t>b</a:t>
            </a:r>
            <a:r>
              <a:rPr lang="zh-CN" altLang="en-US" sz="2800" b="1" dirty="0" smtClean="0">
                <a:latin typeface="+mn-ea"/>
              </a:rPr>
              <a:t>应满足什么条件</a:t>
            </a:r>
            <a:r>
              <a:rPr lang="en-US" altLang="zh-CN" sz="2800" b="1" dirty="0" smtClean="0">
                <a:latin typeface="+mn-ea"/>
              </a:rPr>
              <a:t>?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733" y="-27384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二维随机变量及其分布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31_083626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8596" y="642918"/>
            <a:ext cx="8143932" cy="221457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2500298" y="4000504"/>
            <a:ext cx="36433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rot="5400000">
            <a:off x="2535223" y="4536289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rot="10800000">
            <a:off x="2643174" y="3571876"/>
            <a:ext cx="85725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571736" y="3714752"/>
          <a:ext cx="545205" cy="296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2" imgW="4267200" imgH="3962400" progId="Equation.DSMT4">
                  <p:embed/>
                </p:oleObj>
              </mc:Choice>
              <mc:Fallback>
                <p:oleObj name="Equation" r:id="rId2" imgW="4267200" imgH="39624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571736" y="3714752"/>
                        <a:ext cx="545205" cy="2968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071802" y="3429000"/>
          <a:ext cx="290514" cy="31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3657600" imgH="3962400" progId="Equation.DSMT4">
                  <p:embed/>
                </p:oleObj>
              </mc:Choice>
              <mc:Fallback>
                <p:oleObj name="Equation" r:id="rId4" imgW="3657600" imgH="39624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071802" y="3429000"/>
                        <a:ext cx="290514" cy="3147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887876" y="3571876"/>
          <a:ext cx="390433" cy="45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3048000" imgH="4267200" progId="Equation.DSMT4">
                  <p:embed/>
                </p:oleObj>
              </mc:Choice>
              <mc:Fallback>
                <p:oleObj name="Equation" r:id="rId6" imgW="3048000" imgH="42672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3887876" y="3571876"/>
                        <a:ext cx="390433" cy="4506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4643438" y="3571876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2743200" imgH="3962400" progId="Equation.DSMT4">
                  <p:embed/>
                </p:oleObj>
              </mc:Choice>
              <mc:Fallback>
                <p:oleObj name="Equation" r:id="rId8" imgW="2743200" imgH="3962400" progId="Equation.DSMT4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4643438" y="3571876"/>
                        <a:ext cx="42862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786050" y="4143383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2743200" imgH="3962400" progId="Equation.DSMT4">
                  <p:embed/>
                </p:oleObj>
              </mc:Choice>
              <mc:Fallback>
                <p:oleObj name="Equation" r:id="rId10" imgW="2743200" imgH="3962400" progId="Equation.DSMT4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2786050" y="4143383"/>
                        <a:ext cx="428625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357818" y="3571876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3048000" imgH="3962400" progId="Equation.DSMT4">
                  <p:embed/>
                </p:oleObj>
              </mc:Choice>
              <mc:Fallback>
                <p:oleObj name="Equation" r:id="rId11" imgW="3048000" imgH="3962400" progId="Equation.DSMT4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5357818" y="3571876"/>
                        <a:ext cx="42862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786050" y="485776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3048000" imgH="3962400" progId="Equation.DSMT4">
                  <p:embed/>
                </p:oleObj>
              </mc:Choice>
              <mc:Fallback>
                <p:oleObj name="Equation" r:id="rId13" imgW="3048000" imgH="3962400" progId="Equation.DSMT4">
                  <p:embed/>
                  <p:pic>
                    <p:nvPicPr>
                      <p:cNvPr id="0" name="图片 922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2786050" y="4857760"/>
                        <a:ext cx="428625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3800470" y="4071942"/>
          <a:ext cx="628654" cy="61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4" imgW="2743200" imgH="5486400" progId="Equation.DSMT4">
                  <p:embed/>
                </p:oleObj>
              </mc:Choice>
              <mc:Fallback>
                <p:oleObj name="Equation" r:id="rId14" imgW="2743200" imgH="5486400" progId="Equation.DSMT4">
                  <p:embed/>
                  <p:pic>
                    <p:nvPicPr>
                      <p:cNvPr id="0" name="图片 922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3800470" y="4071942"/>
                        <a:ext cx="628654" cy="6143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5286380" y="4743464"/>
          <a:ext cx="628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6" imgW="2743200" imgH="5486400" progId="Equation.DSMT4">
                  <p:embed/>
                </p:oleObj>
              </mc:Choice>
              <mc:Fallback>
                <p:oleObj name="Equation" r:id="rId16" imgW="2743200" imgH="5486400" progId="Equation.DSMT4">
                  <p:embed/>
                  <p:pic>
                    <p:nvPicPr>
                      <p:cNvPr id="0" name="图片 922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5286380" y="4743464"/>
                        <a:ext cx="628650" cy="614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4651376" y="4217994"/>
          <a:ext cx="349252" cy="42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7" imgW="3048000" imgH="3352800" progId="Equation.DSMT4">
                  <p:embed/>
                </p:oleObj>
              </mc:Choice>
              <mc:Fallback>
                <p:oleObj name="Equation" r:id="rId17" imgW="3048000" imgH="3352800" progId="Equation.DSMT4">
                  <p:embed/>
                  <p:pic>
                    <p:nvPicPr>
                      <p:cNvPr id="0" name="图片 922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4651376" y="4217994"/>
                        <a:ext cx="349252" cy="4254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5286380" y="4100518"/>
          <a:ext cx="511178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9" imgW="3962400" imgH="5486400" progId="Equation.DSMT4">
                  <p:embed/>
                </p:oleObj>
              </mc:Choice>
              <mc:Fallback>
                <p:oleObj name="Equation" r:id="rId19" imgW="3962400" imgH="5486400" progId="Equation.DSMT4">
                  <p:embed/>
                  <p:pic>
                    <p:nvPicPr>
                      <p:cNvPr id="0" name="图片 922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5286380" y="4100518"/>
                        <a:ext cx="511178" cy="5429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929058" y="4857760"/>
          <a:ext cx="349252" cy="4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1" imgW="3048000" imgH="4267200" progId="Equation.DSMT4">
                  <p:embed/>
                </p:oleObj>
              </mc:Choice>
              <mc:Fallback>
                <p:oleObj name="Equation" r:id="rId21" imgW="3048000" imgH="4267200" progId="Equation.DSMT4">
                  <p:embed/>
                  <p:pic>
                    <p:nvPicPr>
                      <p:cNvPr id="0" name="图片 922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3929058" y="4857760"/>
                        <a:ext cx="349252" cy="4460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4572000" y="4714884"/>
          <a:ext cx="57150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3" imgW="2743200" imgH="5486400" progId="Equation.DSMT4">
                  <p:embed/>
                </p:oleObj>
              </mc:Choice>
              <mc:Fallback>
                <p:oleObj name="Equation" r:id="rId23" imgW="2743200" imgH="5486400" progId="Equation.DSMT4">
                  <p:embed/>
                  <p:pic>
                    <p:nvPicPr>
                      <p:cNvPr id="0" name="图片 922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>
                      <a:xfrm>
                        <a:off x="4572000" y="4714884"/>
                        <a:ext cx="571504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0</TotalTime>
  <Words>1953</Words>
  <Application>Kingsoft Office WPP</Application>
  <PresentationFormat>全屏显示(4:3)</PresentationFormat>
  <Paragraphs>380</Paragraphs>
  <Slides>41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第三章</vt:lpstr>
      <vt:lpstr>Equation.DSMT4</vt:lpstr>
      <vt:lpstr>Equation.3</vt:lpstr>
      <vt:lpstr>PowerPoint 演示文稿</vt:lpstr>
      <vt:lpstr>PowerPoint 演示文稿</vt:lpstr>
      <vt:lpstr> 二维随机变量分布函数 F(x, y)的性质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434</cp:revision>
  <dcterms:created xsi:type="dcterms:W3CDTF">2002-02-05T15:49:00Z</dcterms:created>
  <dcterms:modified xsi:type="dcterms:W3CDTF">2015-11-02T13:29:10Z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2052-10.1.0.5329</vt:lpwstr>
  </property>
</Properties>
</file>