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62" r:id="rId4"/>
    <p:sldId id="264" r:id="rId5"/>
    <p:sldId id="259" r:id="rId6"/>
    <p:sldId id="265" r:id="rId7"/>
    <p:sldId id="266" r:id="rId8"/>
    <p:sldId id="268" r:id="rId9"/>
    <p:sldId id="269" r:id="rId10"/>
    <p:sldId id="270" r:id="rId11"/>
    <p:sldId id="283" r:id="rId12"/>
    <p:sldId id="272" r:id="rId13"/>
    <p:sldId id="273" r:id="rId14"/>
    <p:sldId id="277" r:id="rId15"/>
    <p:sldId id="282" r:id="rId16"/>
    <p:sldId id="284" r:id="rId17"/>
    <p:sldId id="285" r:id="rId18"/>
    <p:sldId id="286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7" r:id="rId27"/>
    <p:sldId id="288" r:id="rId2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CCFF"/>
    <a:srgbClr val="CC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83302" autoAdjust="0"/>
  </p:normalViewPr>
  <p:slideViewPr>
    <p:cSldViewPr>
      <p:cViewPr varScale="1">
        <p:scale>
          <a:sx n="58" d="100"/>
          <a:sy n="58" d="100"/>
        </p:scale>
        <p:origin x="-14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emf"/><Relationship Id="rId6" Type="http://schemas.openxmlformats.org/officeDocument/2006/relationships/image" Target="../media/image73.wmf"/><Relationship Id="rId5" Type="http://schemas.openxmlformats.org/officeDocument/2006/relationships/image" Target="../media/image72.emf"/><Relationship Id="rId4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6D4F44-FF49-4D8C-8D47-A8C115741AE7}" type="datetimeFigureOut">
              <a:rPr lang="zh-CN" altLang="en-US"/>
              <a:pPr>
                <a:defRPr/>
              </a:pPr>
              <a:t>2015/11/26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4404B4E-471C-4EAB-B976-A192DD661E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294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404B4E-471C-4EAB-B976-A192DD661E7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404B4E-471C-4EAB-B976-A192DD661E76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30DAD-D90C-49B1-88D8-DC7AE69984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9A997-0653-47AA-95EE-F10F3A3902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06614-2F73-4F09-8CFB-85C0F7ED6E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FFE5E-BB7C-41D4-945B-ECDBD0A98C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D4E5D-BCB2-43A2-A308-9FE3B2AABF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68FB2-6DE6-4D14-AF97-133C819D70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E2CD-D2E9-4003-A02C-F73F1BF9FA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02DB9-F813-4DEF-88BD-65B0337896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5135-8282-4329-B594-9CD7487F17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F18E7-CAA3-46F6-9BF4-3406CCAB1B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6951D-A87B-43D8-A18A-B07BA89090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99B06-12A2-413D-B6EC-5353A21B8E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D6D889E3-B06D-4EBF-B88E-C760FFE8D2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wmf"/><Relationship Id="rId7" Type="http://schemas.openxmlformats.org/officeDocument/2006/relationships/image" Target="../media/image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4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5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5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3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6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6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72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4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71.wmf"/><Relationship Id="rId4" Type="http://schemas.openxmlformats.org/officeDocument/2006/relationships/image" Target="../media/image68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7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5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8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内容占位符 4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总体与样本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683568" y="1295400"/>
            <a:ext cx="7358707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3200" dirty="0" smtClean="0">
                <a:solidFill>
                  <a:srgbClr val="000000"/>
                </a:solidFill>
                <a:ea typeface="宋体" charset="-122"/>
              </a:rPr>
              <a:t> 一个统计问题总有它明确的研究对象.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1143000" y="1981200"/>
            <a:ext cx="6510338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dirty="0" smtClean="0">
                <a:solidFill>
                  <a:srgbClr val="000000"/>
                </a:solidFill>
                <a:ea typeface="宋体" charset="-122"/>
              </a:rPr>
              <a:t>研究对象的全体称为</a:t>
            </a:r>
            <a:r>
              <a:rPr lang="zh-CN" altLang="en-US" sz="32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总体</a:t>
            </a:r>
            <a:r>
              <a:rPr lang="en-US" altLang="zh-CN" sz="3200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.</a:t>
            </a:r>
            <a:endParaRPr lang="zh-CN" altLang="en-US" sz="3200" dirty="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683568" y="2667000"/>
            <a:ext cx="7848872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3200" dirty="0" smtClean="0">
                <a:solidFill>
                  <a:srgbClr val="000000"/>
                </a:solidFill>
                <a:ea typeface="宋体" charset="-122"/>
              </a:rPr>
              <a:t>  总体中每个基本单位</a:t>
            </a:r>
            <a:r>
              <a:rPr lang="en-US" altLang="zh-CN" sz="3200" dirty="0" smtClean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zh-CN" altLang="en-US" sz="3200" dirty="0" smtClean="0">
                <a:solidFill>
                  <a:srgbClr val="000000"/>
                </a:solidFill>
                <a:ea typeface="宋体" charset="-122"/>
              </a:rPr>
              <a:t>成员</a:t>
            </a:r>
            <a:r>
              <a:rPr lang="en-US" altLang="zh-CN" sz="3200" dirty="0" smtClean="0">
                <a:solidFill>
                  <a:srgbClr val="000000"/>
                </a:solidFill>
                <a:ea typeface="宋体" charset="-122"/>
              </a:rPr>
              <a:t>)</a:t>
            </a:r>
            <a:r>
              <a:rPr lang="zh-CN" altLang="en-US" sz="3200" dirty="0" smtClean="0">
                <a:solidFill>
                  <a:srgbClr val="000000"/>
                </a:solidFill>
                <a:ea typeface="宋体" charset="-122"/>
              </a:rPr>
              <a:t>称为</a:t>
            </a:r>
            <a:r>
              <a:rPr lang="zh-CN" altLang="en-US" sz="32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个体</a:t>
            </a:r>
            <a:r>
              <a:rPr lang="zh-CN" altLang="en-US" sz="3200" dirty="0" smtClean="0">
                <a:solidFill>
                  <a:srgbClr val="000000"/>
                </a:solidFill>
                <a:ea typeface="宋体" charset="-122"/>
              </a:rPr>
              <a:t>.</a:t>
            </a:r>
          </a:p>
        </p:txBody>
      </p: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447800" y="3429000"/>
            <a:ext cx="2941638" cy="2667000"/>
            <a:chOff x="1996" y="2304"/>
            <a:chExt cx="1834" cy="1680"/>
          </a:xfrm>
        </p:grpSpPr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>
              <a:off x="1996" y="3696"/>
              <a:ext cx="18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smtClean="0">
                  <a:solidFill>
                    <a:srgbClr val="000000"/>
                  </a:solidFill>
                  <a:ea typeface="宋体" charset="-122"/>
                </a:rPr>
                <a:t>研究某批灯泡的质量</a:t>
              </a:r>
            </a:p>
          </p:txBody>
        </p:sp>
        <p:pic>
          <p:nvPicPr>
            <p:cNvPr id="10" name="Picture 22" descr="多个灯泡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60" y="2304"/>
              <a:ext cx="1440" cy="1344"/>
            </a:xfrm>
            <a:prstGeom prst="rect">
              <a:avLst/>
            </a:prstGeom>
            <a:noFill/>
          </p:spPr>
        </p:pic>
      </p:grpSp>
      <p:grpSp>
        <p:nvGrpSpPr>
          <p:cNvPr id="11" name="Group 23"/>
          <p:cNvGrpSpPr>
            <a:grpSpLocks/>
          </p:cNvGrpSpPr>
          <p:nvPr/>
        </p:nvGrpSpPr>
        <p:grpSpPr bwMode="auto">
          <a:xfrm>
            <a:off x="5029200" y="3810000"/>
            <a:ext cx="3333750" cy="1849438"/>
            <a:chOff x="2976" y="2448"/>
            <a:chExt cx="2100" cy="1165"/>
          </a:xfrm>
        </p:grpSpPr>
        <p:grpSp>
          <p:nvGrpSpPr>
            <p:cNvPr id="12" name="Group 24"/>
            <p:cNvGrpSpPr>
              <a:grpSpLocks/>
            </p:cNvGrpSpPr>
            <p:nvPr/>
          </p:nvGrpSpPr>
          <p:grpSpPr bwMode="auto">
            <a:xfrm>
              <a:off x="2976" y="2448"/>
              <a:ext cx="2100" cy="768"/>
              <a:chOff x="2688" y="816"/>
              <a:chExt cx="2100" cy="768"/>
            </a:xfrm>
          </p:grpSpPr>
          <p:pic>
            <p:nvPicPr>
              <p:cNvPr id="14" name="Picture 25" descr="小汽车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688" y="864"/>
                <a:ext cx="768" cy="307"/>
              </a:xfrm>
              <a:prstGeom prst="rect">
                <a:avLst/>
              </a:prstGeom>
              <a:noFill/>
            </p:spPr>
          </p:pic>
          <p:pic>
            <p:nvPicPr>
              <p:cNvPr id="15" name="Picture 26" descr="小汽车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784" y="960"/>
                <a:ext cx="768" cy="307"/>
              </a:xfrm>
              <a:prstGeom prst="rect">
                <a:avLst/>
              </a:prstGeom>
              <a:noFill/>
            </p:spPr>
          </p:pic>
          <p:pic>
            <p:nvPicPr>
              <p:cNvPr id="16" name="Picture 27" descr="小汽车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80" y="1056"/>
                <a:ext cx="768" cy="307"/>
              </a:xfrm>
              <a:prstGeom prst="rect">
                <a:avLst/>
              </a:prstGeom>
              <a:noFill/>
            </p:spPr>
          </p:pic>
          <p:pic>
            <p:nvPicPr>
              <p:cNvPr id="17" name="Picture 28" descr="小汽车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976" y="1152"/>
                <a:ext cx="768" cy="307"/>
              </a:xfrm>
              <a:prstGeom prst="rect">
                <a:avLst/>
              </a:prstGeom>
              <a:noFill/>
            </p:spPr>
          </p:pic>
          <p:pic>
            <p:nvPicPr>
              <p:cNvPr id="18" name="Picture 29" descr="小汽车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072" y="1248"/>
                <a:ext cx="768" cy="307"/>
              </a:xfrm>
              <a:prstGeom prst="rect">
                <a:avLst/>
              </a:prstGeom>
              <a:noFill/>
            </p:spPr>
          </p:pic>
          <p:pic>
            <p:nvPicPr>
              <p:cNvPr id="19" name="Picture 30" descr="小汽车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408" y="816"/>
                <a:ext cx="768" cy="307"/>
              </a:xfrm>
              <a:prstGeom prst="rect">
                <a:avLst/>
              </a:prstGeom>
              <a:noFill/>
            </p:spPr>
          </p:pic>
          <p:pic>
            <p:nvPicPr>
              <p:cNvPr id="20" name="Picture 31" descr="小汽车1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552" y="960"/>
                <a:ext cx="768" cy="307"/>
              </a:xfrm>
              <a:prstGeom prst="rect">
                <a:avLst/>
              </a:prstGeom>
              <a:noFill/>
            </p:spPr>
          </p:pic>
          <p:pic>
            <p:nvPicPr>
              <p:cNvPr id="21" name="Picture 32" descr="小汽车1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3744" y="1104"/>
                <a:ext cx="768" cy="307"/>
              </a:xfrm>
              <a:prstGeom prst="rect">
                <a:avLst/>
              </a:prstGeom>
              <a:noFill/>
            </p:spPr>
          </p:pic>
          <p:pic>
            <p:nvPicPr>
              <p:cNvPr id="22" name="Picture 33" descr="小汽车1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888" y="1248"/>
                <a:ext cx="768" cy="336"/>
              </a:xfrm>
              <a:prstGeom prst="rect">
                <a:avLst/>
              </a:prstGeom>
              <a:noFill/>
            </p:spPr>
          </p:pic>
          <p:sp>
            <p:nvSpPr>
              <p:cNvPr id="23" name="Rectangle 34"/>
              <p:cNvSpPr>
                <a:spLocks noChangeArrowheads="1"/>
              </p:cNvSpPr>
              <p:nvPr/>
            </p:nvSpPr>
            <p:spPr bwMode="auto">
              <a:xfrm>
                <a:off x="4416" y="864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3200" smtClean="0">
                    <a:solidFill>
                      <a:srgbClr val="000000"/>
                    </a:solidFill>
                    <a:ea typeface="宋体" charset="-122"/>
                  </a:rPr>
                  <a:t>…</a:t>
                </a:r>
              </a:p>
            </p:txBody>
          </p:sp>
        </p:grpSp>
        <p:sp>
          <p:nvSpPr>
            <p:cNvPr id="13" name="Rectangle 35"/>
            <p:cNvSpPr>
              <a:spLocks noChangeArrowheads="1"/>
            </p:cNvSpPr>
            <p:nvPr/>
          </p:nvSpPr>
          <p:spPr bwMode="auto">
            <a:xfrm>
              <a:off x="3072" y="3325"/>
              <a:ext cx="19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400" smtClean="0">
                  <a:solidFill>
                    <a:srgbClr val="000000"/>
                  </a:solidFill>
                  <a:ea typeface="宋体" charset="-122"/>
                </a:rPr>
                <a:t>考察国产 轿车的质量</a:t>
              </a:r>
            </a:p>
          </p:txBody>
        </p:sp>
      </p:grpSp>
      <p:sp>
        <p:nvSpPr>
          <p:cNvPr id="24" name="Rectangle 38"/>
          <p:cNvSpPr>
            <a:spLocks noChangeArrowheads="1"/>
          </p:cNvSpPr>
          <p:nvPr/>
        </p:nvSpPr>
        <p:spPr bwMode="auto">
          <a:xfrm>
            <a:off x="5791200" y="4038600"/>
            <a:ext cx="1371600" cy="7016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4000" smtClean="0">
                <a:solidFill>
                  <a:srgbClr val="FFFF00"/>
                </a:solidFill>
                <a:ea typeface="宋体" charset="-122"/>
              </a:rPr>
              <a:t>总体</a:t>
            </a:r>
          </a:p>
        </p:txBody>
      </p:sp>
      <p:sp>
        <p:nvSpPr>
          <p:cNvPr id="25" name="矩形 24"/>
          <p:cNvSpPr/>
          <p:nvPr/>
        </p:nvSpPr>
        <p:spPr>
          <a:xfrm>
            <a:off x="4276782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5-1</a:t>
            </a:r>
            <a:r>
              <a:rPr lang="zh-CN" altLang="en-US" dirty="0" smtClean="0">
                <a:solidFill>
                  <a:srgbClr val="FF0000"/>
                </a:solidFill>
              </a:rPr>
              <a:t>数理统计的基本概念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24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38200" y="762000"/>
            <a:ext cx="7239000" cy="117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可以看出，对于任何实数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,，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经验分布函数</a:t>
            </a:r>
            <a:endParaRPr lang="en-US" altLang="zh-CN" dirty="0" smtClean="0">
              <a:solidFill>
                <a:srgbClr val="000000"/>
              </a:solidFill>
              <a:ea typeface="宋体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US" altLang="zh-CN" sz="3600" i="1" baseline="-25000" dirty="0" smtClean="0">
                <a:solidFill>
                  <a:srgbClr val="000000"/>
                </a:solidFill>
                <a:ea typeface="宋体" charset="-122"/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为样本值中不超过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的个数再除以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，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即</a:t>
            </a:r>
          </a:p>
        </p:txBody>
      </p:sp>
      <p:graphicFrame>
        <p:nvGraphicFramePr>
          <p:cNvPr id="4" name="Object 0"/>
          <p:cNvGraphicFramePr>
            <a:graphicFrameLocks noChangeAspect="1"/>
          </p:cNvGraphicFramePr>
          <p:nvPr/>
        </p:nvGraphicFramePr>
        <p:xfrm>
          <a:off x="3048000" y="2276872"/>
          <a:ext cx="2197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0" name="Equation" r:id="rId3" imgW="2197080" imgH="850680" progId="Equation.3">
                  <p:embed/>
                </p:oleObj>
              </mc:Choice>
              <mc:Fallback>
                <p:oleObj name="Equation" r:id="rId3" imgW="2197080" imgH="8506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276872"/>
                        <a:ext cx="21971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899592" y="3501009"/>
          <a:ext cx="6696744" cy="1029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1" name="公式" r:id="rId5" imgW="2920680" imgH="457200" progId="Equation.3">
                  <p:embed/>
                </p:oleObj>
              </mc:Choice>
              <mc:Fallback>
                <p:oleObj name="公式" r:id="rId5" imgW="292068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501009"/>
                        <a:ext cx="6696744" cy="1029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276782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5-1</a:t>
            </a:r>
            <a:r>
              <a:rPr lang="zh-CN" altLang="en-US" dirty="0" smtClean="0">
                <a:solidFill>
                  <a:srgbClr val="FF0000"/>
                </a:solidFill>
              </a:rPr>
              <a:t>数理统计的基本概念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04850" y="571480"/>
            <a:ext cx="7848600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zh-CN" altLang="en-US" sz="28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3200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chemeClr val="tx2"/>
                </a:solidFill>
                <a:latin typeface="+mn-ea"/>
                <a:ea typeface="+mn-ea"/>
              </a:rPr>
              <a:t>某食品厂生产听装饮料，现从生产线</a:t>
            </a:r>
            <a:r>
              <a:rPr lang="zh-CN" altLang="en-US" sz="2800" dirty="0" smtClean="0">
                <a:solidFill>
                  <a:schemeClr val="tx2"/>
                </a:solidFill>
                <a:latin typeface="+mn-ea"/>
                <a:ea typeface="+mn-ea"/>
              </a:rPr>
              <a:t>上随</a:t>
            </a:r>
            <a:r>
              <a:rPr lang="zh-CN" altLang="en-US" sz="2800" dirty="0">
                <a:solidFill>
                  <a:schemeClr val="tx2"/>
                </a:solidFill>
                <a:latin typeface="+mn-ea"/>
                <a:ea typeface="+mn-ea"/>
              </a:rPr>
              <a:t>机抽取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2800" dirty="0">
                <a:solidFill>
                  <a:schemeClr val="tx2"/>
                </a:solidFill>
                <a:latin typeface="+mn-ea"/>
                <a:ea typeface="+mn-ea"/>
              </a:rPr>
              <a:t>听饮料，称得其净</a:t>
            </a:r>
            <a:r>
              <a:rPr lang="zh-CN" altLang="en-US" sz="2800" dirty="0" smtClean="0">
                <a:solidFill>
                  <a:schemeClr val="tx2"/>
                </a:solidFill>
                <a:latin typeface="+mn-ea"/>
                <a:ea typeface="+mn-ea"/>
              </a:rPr>
              <a:t>重</a:t>
            </a:r>
            <a:r>
              <a:rPr lang="en-US" altLang="zh-CN" sz="2800" dirty="0" smtClean="0">
                <a:solidFill>
                  <a:schemeClr val="tx2"/>
                </a:solidFill>
                <a:latin typeface="+mn-ea"/>
                <a:ea typeface="+mn-ea"/>
              </a:rPr>
              <a:t>(</a:t>
            </a:r>
            <a:r>
              <a:rPr lang="zh-CN" altLang="en-US" sz="2800" dirty="0" smtClean="0">
                <a:solidFill>
                  <a:schemeClr val="tx2"/>
                </a:solidFill>
                <a:latin typeface="+mn-ea"/>
                <a:ea typeface="+mn-ea"/>
              </a:rPr>
              <a:t>单</a:t>
            </a:r>
            <a:r>
              <a:rPr lang="zh-CN" altLang="en-US" sz="2800" dirty="0">
                <a:solidFill>
                  <a:schemeClr val="tx2"/>
                </a:solidFill>
                <a:latin typeface="+mn-ea"/>
                <a:ea typeface="+mn-ea"/>
              </a:rPr>
              <a:t>位：</a:t>
            </a:r>
            <a:r>
              <a:rPr lang="zh-CN" altLang="en-US" sz="2800" dirty="0" smtClean="0">
                <a:solidFill>
                  <a:schemeClr val="tx2"/>
                </a:solidFill>
                <a:latin typeface="+mn-ea"/>
                <a:ea typeface="+mn-ea"/>
              </a:rPr>
              <a:t>克</a:t>
            </a:r>
            <a:r>
              <a:rPr lang="en-US" altLang="zh-CN" sz="2800" dirty="0" smtClean="0">
                <a:solidFill>
                  <a:schemeClr val="tx2"/>
                </a:solidFill>
                <a:latin typeface="+mn-ea"/>
                <a:ea typeface="+mn-ea"/>
              </a:rPr>
              <a:t>)</a:t>
            </a:r>
            <a:endParaRPr lang="zh-CN" altLang="en-US" sz="2800" dirty="0">
              <a:solidFill>
                <a:schemeClr val="tx2"/>
              </a:solidFill>
              <a:latin typeface="+mn-ea"/>
              <a:ea typeface="+mn-ea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</a:rPr>
              <a:t>351    347   355   344   351</a:t>
            </a:r>
            <a:endParaRPr lang="en-US" altLang="zh-CN" sz="28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9169" y="2857496"/>
            <a:ext cx="82819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= 344, 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= 347, 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(3)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= 351, 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(4)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351, 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(5)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= 355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0725" y="2266945"/>
            <a:ext cx="7966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sz="2800" dirty="0">
                <a:solidFill>
                  <a:schemeClr val="tx2"/>
                </a:solidFill>
                <a:latin typeface="+mn-ea"/>
                <a:ea typeface="+mn-ea"/>
              </a:rPr>
              <a:t>这是一个容量为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2800" dirty="0">
                <a:solidFill>
                  <a:schemeClr val="tx2"/>
                </a:solidFill>
                <a:latin typeface="+mn-ea"/>
                <a:ea typeface="+mn-ea"/>
              </a:rPr>
              <a:t>的样本，经排序可得有序样本：</a:t>
            </a:r>
          </a:p>
        </p:txBody>
      </p:sp>
      <p:sp>
        <p:nvSpPr>
          <p:cNvPr id="6" name="矩形 5"/>
          <p:cNvSpPr/>
          <p:nvPr/>
        </p:nvSpPr>
        <p:spPr>
          <a:xfrm>
            <a:off x="4276782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5-1</a:t>
            </a:r>
            <a:r>
              <a:rPr lang="zh-CN" altLang="en-US" dirty="0" smtClean="0">
                <a:solidFill>
                  <a:srgbClr val="FF0000"/>
                </a:solidFill>
              </a:rPr>
              <a:t>数理统计的基本概念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42910" y="3429000"/>
            <a:ext cx="30700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/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其经验分布函数为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39888" y="3927494"/>
            <a:ext cx="617220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 sz="3200" i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，        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 344 </a:t>
            </a:r>
          </a:p>
          <a:p>
            <a:pPr algn="just"/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             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0.2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，       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344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 347</a:t>
            </a:r>
            <a:endParaRPr lang="en-US" altLang="zh-CN" sz="2800" i="1" dirty="0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/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i="1" baseline="-250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) =    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0.4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，       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347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 351  </a:t>
            </a:r>
          </a:p>
          <a:p>
            <a:pPr algn="just"/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0.8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，         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351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355</a:t>
            </a:r>
            <a:endParaRPr lang="en-US" altLang="zh-CN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1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，          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 355</a:t>
            </a:r>
            <a:endParaRPr lang="en-US" altLang="zh-CN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2928926" y="4224357"/>
            <a:ext cx="144462" cy="1800225"/>
          </a:xfrm>
          <a:prstGeom prst="leftBrace">
            <a:avLst>
              <a:gd name="adj1" fmla="val 10384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7" grpId="0"/>
      <p:bldP spid="9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964571"/>
              </p:ext>
            </p:extLst>
          </p:nvPr>
        </p:nvGraphicFramePr>
        <p:xfrm>
          <a:off x="393700" y="1470025"/>
          <a:ext cx="8142288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8" name="Equation" r:id="rId3" imgW="3555720" imgH="901440" progId="Equation.DSMT4">
                  <p:embed/>
                </p:oleObj>
              </mc:Choice>
              <mc:Fallback>
                <p:oleObj name="Equation" r:id="rId3" imgW="3555720" imgH="9014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470025"/>
                        <a:ext cx="8142288" cy="206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971599" y="3861048"/>
          <a:ext cx="7502147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9" name="公式" r:id="rId5" imgW="3288960" imgH="927000" progId="Equation.3">
                  <p:embed/>
                </p:oleObj>
              </mc:Choice>
              <mc:Fallback>
                <p:oleObj name="公式" r:id="rId5" imgW="3288960" imgH="927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99" y="3861048"/>
                        <a:ext cx="7502147" cy="20162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838200" y="776288"/>
            <a:ext cx="2895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dirty="0">
                <a:solidFill>
                  <a:srgbClr val="0000FF"/>
                </a:solidFill>
                <a:ea typeface="黑体" pitchFamily="2" charset="-122"/>
              </a:rPr>
              <a:t>格里汶科</a:t>
            </a:r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定理</a:t>
            </a:r>
            <a:endParaRPr lang="zh-CN" altLang="en-US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76782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5-1</a:t>
            </a:r>
            <a:r>
              <a:rPr lang="zh-CN" altLang="en-US" dirty="0" smtClean="0">
                <a:solidFill>
                  <a:srgbClr val="FF0000"/>
                </a:solidFill>
              </a:rPr>
              <a:t>数理统计的基本概念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576" y="683985"/>
            <a:ext cx="2247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32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直方图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. </a:t>
            </a:r>
            <a:endParaRPr lang="zh-CN" altLang="en-US" sz="3200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75777" name="Object 1"/>
          <p:cNvGraphicFramePr>
            <a:graphicFrameLocks noChangeAspect="1"/>
          </p:cNvGraphicFramePr>
          <p:nvPr/>
        </p:nvGraphicFramePr>
        <p:xfrm>
          <a:off x="539552" y="1412776"/>
          <a:ext cx="7807725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1" name="Equation" r:id="rId4" imgW="3213000" imgH="444240" progId="Equation.DSMT4">
                  <p:embed/>
                </p:oleObj>
              </mc:Choice>
              <mc:Fallback>
                <p:oleObj name="Equation" r:id="rId4" imgW="3213000" imgH="4442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412776"/>
                        <a:ext cx="7807725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611560" y="2780928"/>
          <a:ext cx="62944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2" name="Equation" r:id="rId6" imgW="2603160" imgH="241200" progId="Equation.DSMT4">
                  <p:embed/>
                </p:oleObj>
              </mc:Choice>
              <mc:Fallback>
                <p:oleObj name="Equation" r:id="rId6" imgW="260316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780928"/>
                        <a:ext cx="629443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611560" y="3501008"/>
          <a:ext cx="77390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3" name="Equation" r:id="rId8" imgW="3238200" imgH="457200" progId="Equation.DSMT4">
                  <p:embed/>
                </p:oleObj>
              </mc:Choice>
              <mc:Fallback>
                <p:oleObj name="Equation" r:id="rId8" imgW="32382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501008"/>
                        <a:ext cx="7739063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611560" y="4797152"/>
          <a:ext cx="7913300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4" name="Equation" r:id="rId10" imgW="3314520" imgH="482400" progId="Equation.DSMT4">
                  <p:embed/>
                </p:oleObj>
              </mc:Choice>
              <mc:Fallback>
                <p:oleObj name="Equation" r:id="rId10" imgW="331452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797152"/>
                        <a:ext cx="7913300" cy="115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276782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5-1</a:t>
            </a:r>
            <a:r>
              <a:rPr lang="zh-CN" altLang="en-US" dirty="0" smtClean="0">
                <a:solidFill>
                  <a:srgbClr val="FF0000"/>
                </a:solidFill>
              </a:rPr>
              <a:t>数理统计的基本概念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683568" y="980728"/>
          <a:ext cx="7747000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8" name="Equation" r:id="rId3" imgW="3187440" imgH="622080" progId="Equation.DSMT4">
                  <p:embed/>
                </p:oleObj>
              </mc:Choice>
              <mc:Fallback>
                <p:oleObj name="Equation" r:id="rId3" imgW="3187440" imgH="622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980728"/>
                        <a:ext cx="7747000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755575" y="2996952"/>
          <a:ext cx="7562193" cy="1656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name="Equation" r:id="rId5" imgW="3073320" imgH="672840" progId="Equation.DSMT4">
                  <p:embed/>
                </p:oleObj>
              </mc:Choice>
              <mc:Fallback>
                <p:oleObj name="Equation" r:id="rId5" imgW="3073320" imgH="672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5" y="2996952"/>
                        <a:ext cx="7562193" cy="16561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276782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5-1</a:t>
            </a:r>
            <a:r>
              <a:rPr lang="zh-CN" altLang="en-US" dirty="0" smtClean="0">
                <a:solidFill>
                  <a:srgbClr val="FF0000"/>
                </a:solidFill>
              </a:rPr>
              <a:t>数理统计的基本概念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76782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5-1</a:t>
            </a:r>
            <a:r>
              <a:rPr lang="zh-CN" altLang="en-US" dirty="0" smtClean="0">
                <a:solidFill>
                  <a:srgbClr val="FF0000"/>
                </a:solidFill>
              </a:rPr>
              <a:t>数理统计的基本概念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4282" y="857232"/>
            <a:ext cx="86423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3200" b="1" dirty="0" smtClean="0">
                <a:solidFill>
                  <a:schemeClr val="accent2"/>
                </a:solidFill>
                <a:latin typeface="Times New Roman" pitchFamily="18" charset="0"/>
              </a:rPr>
              <a:t>：</a:t>
            </a:r>
            <a:r>
              <a:rPr lang="zh-CN" altLang="en-US" sz="3200" b="1" dirty="0">
                <a:latin typeface="Times New Roman" pitchFamily="18" charset="0"/>
              </a:rPr>
              <a:t>某工厂生产一种零件，由于生产过程中各种随机因素的影响，零件长度不尽相同。现测得该厂生产的</a:t>
            </a:r>
            <a:r>
              <a:rPr lang="en-US" altLang="zh-CN" sz="3200" b="1" dirty="0">
                <a:latin typeface="Times New Roman" pitchFamily="18" charset="0"/>
              </a:rPr>
              <a:t>100</a:t>
            </a:r>
            <a:r>
              <a:rPr lang="zh-CN" altLang="en-US" sz="3200" b="1" dirty="0">
                <a:latin typeface="Times New Roman" pitchFamily="18" charset="0"/>
              </a:rPr>
              <a:t>个零件长度</a:t>
            </a:r>
            <a:r>
              <a:rPr lang="en-US" altLang="zh-CN" sz="3200" b="1" dirty="0">
                <a:latin typeface="Times New Roman" pitchFamily="18" charset="0"/>
              </a:rPr>
              <a:t>(</a:t>
            </a:r>
            <a:r>
              <a:rPr lang="zh-CN" altLang="en-US" sz="3200" b="1" dirty="0">
                <a:latin typeface="Times New Roman" pitchFamily="18" charset="0"/>
              </a:rPr>
              <a:t>单位</a:t>
            </a:r>
            <a:r>
              <a:rPr lang="en-US" altLang="zh-CN" sz="3200" b="1" dirty="0">
                <a:latin typeface="Times New Roman" pitchFamily="18" charset="0"/>
              </a:rPr>
              <a:t>: mm)</a:t>
            </a:r>
            <a:r>
              <a:rPr lang="zh-CN" altLang="en-US" sz="3200" b="1" dirty="0">
                <a:latin typeface="Times New Roman" pitchFamily="18" charset="0"/>
              </a:rPr>
              <a:t>如下</a:t>
            </a:r>
            <a:r>
              <a:rPr lang="en-US" altLang="zh-CN" sz="3200" b="1" dirty="0">
                <a:latin typeface="Times New Roman" pitchFamily="18" charset="0"/>
              </a:rPr>
              <a:t>: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95288" y="2714620"/>
            <a:ext cx="817724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zh-CN" sz="2000" b="1" dirty="0">
                <a:ea typeface="Batang" pitchFamily="18" charset="-127"/>
              </a:rPr>
              <a:t>129, 132, 136, 145, 140, 145, 147, 142, 138, 144, 147, 142, 137, 144, 144, </a:t>
            </a:r>
          </a:p>
          <a:p>
            <a:pPr algn="just" eaLnBrk="1" hangingPunct="1"/>
            <a:r>
              <a:rPr lang="en-US" altLang="zh-CN" sz="2000" b="1" dirty="0">
                <a:ea typeface="Batang" pitchFamily="18" charset="-127"/>
              </a:rPr>
              <a:t>134, 149, 142, 137, 137, 155, 128, 143, 144, 148, 139, 143, 142, 135, 142,</a:t>
            </a:r>
          </a:p>
          <a:p>
            <a:pPr algn="just" eaLnBrk="1" hangingPunct="1"/>
            <a:r>
              <a:rPr lang="en-US" altLang="zh-CN" sz="2000" b="1" dirty="0">
                <a:ea typeface="Batang" pitchFamily="18" charset="-127"/>
              </a:rPr>
              <a:t>148, 137, 142, 144, 141, 149, 132, 134, 145, 132, 140, 142, 130, 145, 148, </a:t>
            </a:r>
          </a:p>
          <a:p>
            <a:pPr algn="just" eaLnBrk="1" hangingPunct="1"/>
            <a:r>
              <a:rPr lang="en-US" altLang="zh-CN" sz="2000" b="1" dirty="0">
                <a:ea typeface="Batang" pitchFamily="18" charset="-127"/>
              </a:rPr>
              <a:t>143, 148, 135, 136, 152, 141, 146, 138, 131, 138, 136, 144, 142, 142, 137,</a:t>
            </a:r>
          </a:p>
          <a:p>
            <a:pPr algn="just" eaLnBrk="1" hangingPunct="1"/>
            <a:r>
              <a:rPr lang="en-US" altLang="zh-CN" sz="2000" b="1" dirty="0">
                <a:ea typeface="Batang" pitchFamily="18" charset="-127"/>
              </a:rPr>
              <a:t>141, 134, 142, 133, 153, 143, 145, 140, 137, 142, 150, 141, 139, 139, 150, </a:t>
            </a:r>
          </a:p>
          <a:p>
            <a:pPr algn="just" eaLnBrk="1" hangingPunct="1"/>
            <a:r>
              <a:rPr lang="en-US" altLang="zh-CN" sz="2000" b="1" dirty="0">
                <a:ea typeface="Batang" pitchFamily="18" charset="-127"/>
              </a:rPr>
              <a:t>139, 137, 139, 140, 143, 149, 136, 142, 134, 146, 145, 130, 136, 140, 134,</a:t>
            </a:r>
          </a:p>
          <a:p>
            <a:pPr algn="just" eaLnBrk="1" hangingPunct="1"/>
            <a:r>
              <a:rPr lang="en-US" altLang="zh-CN" sz="2000" b="1" dirty="0">
                <a:ea typeface="Batang" pitchFamily="18" charset="-127"/>
              </a:rPr>
              <a:t>142, 142, 135, 131, 136, 139, 137, 144, 141, 136.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28625" y="5214950"/>
            <a:ext cx="835821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dirty="0"/>
              <a:t>这</a:t>
            </a:r>
            <a:r>
              <a:rPr lang="en-US" altLang="zh-CN" sz="3200" dirty="0"/>
              <a:t>100</a:t>
            </a:r>
            <a:r>
              <a:rPr lang="zh-CN" altLang="en-US" sz="3200" dirty="0"/>
              <a:t>个数据中，最小值是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128</a:t>
            </a:r>
            <a:r>
              <a:rPr lang="zh-CN" altLang="en-US" sz="3200" dirty="0"/>
              <a:t>，最大值是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155</a:t>
            </a:r>
            <a:r>
              <a:rPr lang="en-US" altLang="zh-CN" sz="3200" b="1" dirty="0">
                <a:solidFill>
                  <a:schemeClr val="accent2"/>
                </a:solidFill>
              </a:rPr>
              <a:t>.</a:t>
            </a:r>
            <a:endParaRPr lang="zh-CN" altLang="en-US" sz="3200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76782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5-1</a:t>
            </a:r>
            <a:r>
              <a:rPr lang="zh-CN" altLang="en-US" dirty="0" smtClean="0">
                <a:solidFill>
                  <a:srgbClr val="FF0000"/>
                </a:solidFill>
              </a:rPr>
              <a:t>数理统计的基本概念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95288" y="1198563"/>
            <a:ext cx="49895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latin typeface="Times New Roman" pitchFamily="18" charset="0"/>
              </a:rPr>
              <a:t>(1).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先确定作图区间 </a:t>
            </a:r>
            <a:r>
              <a:rPr lang="en-US" altLang="zh-CN" sz="3200" b="1" dirty="0"/>
              <a:t>[</a:t>
            </a:r>
            <a:r>
              <a:rPr lang="en-US" altLang="zh-CN" sz="3200" b="1" i="1" dirty="0">
                <a:latin typeface="Times New Roman" pitchFamily="18" charset="0"/>
              </a:rPr>
              <a:t>a</a:t>
            </a:r>
            <a:r>
              <a:rPr lang="en-US" altLang="zh-CN" sz="3200" b="1" dirty="0"/>
              <a:t>, </a:t>
            </a:r>
            <a:r>
              <a:rPr lang="en-US" altLang="zh-CN" sz="3200" b="1" i="1" dirty="0">
                <a:latin typeface="Times New Roman" pitchFamily="18" charset="0"/>
              </a:rPr>
              <a:t>b</a:t>
            </a:r>
            <a:r>
              <a:rPr lang="en-US" altLang="zh-CN" sz="3200" b="1" dirty="0"/>
              <a:t>] ;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42988" y="1916113"/>
            <a:ext cx="81010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3200" b="1" i="1">
                <a:latin typeface="Times New Roman" pitchFamily="18" charset="0"/>
              </a:rPr>
              <a:t>a</a:t>
            </a:r>
            <a:r>
              <a:rPr lang="en-US" altLang="zh-CN" sz="3200" b="1">
                <a:latin typeface="Times New Roman" pitchFamily="18" charset="0"/>
              </a:rPr>
              <a:t> = </a:t>
            </a:r>
            <a:r>
              <a:rPr lang="zh-CN" altLang="en-US" sz="3200" b="1">
                <a:latin typeface="Times New Roman" pitchFamily="18" charset="0"/>
              </a:rPr>
              <a:t>最小数据</a:t>
            </a:r>
            <a:r>
              <a:rPr lang="en-US" altLang="zh-CN" sz="3200" b="1">
                <a:latin typeface="宋体" charset="-122"/>
              </a:rPr>
              <a:t>-</a:t>
            </a:r>
            <a:r>
              <a:rPr lang="el-GR" altLang="zh-CN" sz="3200" b="1" i="1">
                <a:latin typeface="Times New Roman" pitchFamily="18" charset="0"/>
                <a:ea typeface="Dotum" pitchFamily="34" charset="-127"/>
                <a:cs typeface="Arial" charset="0"/>
              </a:rPr>
              <a:t>ε</a:t>
            </a:r>
            <a:r>
              <a:rPr lang="en-US" altLang="zh-CN" sz="3200" b="1">
                <a:latin typeface="Times New Roman" pitchFamily="18" charset="0"/>
                <a:cs typeface="Arial" charset="0"/>
              </a:rPr>
              <a:t>/ 2</a:t>
            </a:r>
            <a:r>
              <a:rPr lang="zh-CN" altLang="en-US" sz="3200" b="1">
                <a:latin typeface="Times New Roman" pitchFamily="18" charset="0"/>
                <a:cs typeface="Arial" charset="0"/>
              </a:rPr>
              <a:t>，</a:t>
            </a:r>
            <a:r>
              <a:rPr lang="en-US" altLang="zh-CN" sz="3200" b="1" i="1">
                <a:latin typeface="Times New Roman" pitchFamily="18" charset="0"/>
                <a:cs typeface="Arial" charset="0"/>
              </a:rPr>
              <a:t>b</a:t>
            </a:r>
            <a:r>
              <a:rPr lang="en-US" altLang="zh-CN" sz="3200" b="1">
                <a:latin typeface="Times New Roman" pitchFamily="18" charset="0"/>
                <a:cs typeface="Arial" charset="0"/>
              </a:rPr>
              <a:t> = </a:t>
            </a:r>
            <a:r>
              <a:rPr lang="zh-CN" altLang="en-US" sz="3200" b="1">
                <a:latin typeface="Times New Roman" pitchFamily="18" charset="0"/>
              </a:rPr>
              <a:t>最大数据</a:t>
            </a:r>
            <a:r>
              <a:rPr lang="en-US" altLang="zh-CN" sz="3200" b="1">
                <a:latin typeface="Times New Roman" pitchFamily="18" charset="0"/>
              </a:rPr>
              <a:t>+</a:t>
            </a:r>
            <a:r>
              <a:rPr lang="el-GR" altLang="zh-CN" sz="3200" b="1" i="1">
                <a:latin typeface="Times New Roman" pitchFamily="18" charset="0"/>
                <a:ea typeface="Dotum" pitchFamily="34" charset="-127"/>
              </a:rPr>
              <a:t>ε</a:t>
            </a:r>
            <a:r>
              <a:rPr lang="en-US" altLang="zh-CN" sz="3200" b="1">
                <a:latin typeface="Times New Roman" pitchFamily="18" charset="0"/>
              </a:rPr>
              <a:t>/ 2</a:t>
            </a:r>
            <a:r>
              <a:rPr lang="zh-CN" altLang="en-US" sz="3200" b="1">
                <a:latin typeface="Times New Roman" pitchFamily="18" charset="0"/>
              </a:rPr>
              <a:t>，</a:t>
            </a:r>
            <a:endParaRPr lang="zh-CN" altLang="el-GR" sz="3200" b="1">
              <a:latin typeface="Times New Roman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71550" y="2636838"/>
            <a:ext cx="3111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l-GR" altLang="zh-CN" sz="3200" b="1" i="1" dirty="0">
                <a:latin typeface="Dotum" pitchFamily="34" charset="-127"/>
                <a:ea typeface="Dotum" pitchFamily="34" charset="-127"/>
              </a:rPr>
              <a:t>ε</a:t>
            </a:r>
            <a:r>
              <a:rPr lang="en-US" altLang="zh-CN" sz="3200" b="1" i="1" dirty="0">
                <a:latin typeface="Dotum" pitchFamily="34" charset="-127"/>
                <a:ea typeface="Dotum" pitchFamily="34" charset="-127"/>
              </a:rPr>
              <a:t> </a:t>
            </a:r>
            <a:r>
              <a:rPr lang="zh-CN" altLang="el-GR" sz="3200" b="1" dirty="0">
                <a:latin typeface="Times New Roman" pitchFamily="18" charset="0"/>
              </a:rPr>
              <a:t>是数据的精</a:t>
            </a:r>
            <a:r>
              <a:rPr lang="zh-CN" altLang="el-GR" sz="3200" b="1" dirty="0" smtClean="0">
                <a:latin typeface="Times New Roman" pitchFamily="18" charset="0"/>
              </a:rPr>
              <a:t>度</a:t>
            </a:r>
            <a:r>
              <a:rPr lang="en-US" altLang="zh-CN" sz="3200" b="1" dirty="0" smtClean="0">
                <a:latin typeface="Times New Roman" pitchFamily="18" charset="0"/>
              </a:rPr>
              <a:t>.</a:t>
            </a:r>
            <a:endParaRPr lang="zh-CN" altLang="en-US" sz="3200" b="1" dirty="0">
              <a:latin typeface="Times New Roman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023938" y="3278188"/>
            <a:ext cx="6583854" cy="58477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latin typeface="Times New Roman" pitchFamily="18" charset="0"/>
              </a:rPr>
              <a:t>本例中</a:t>
            </a:r>
            <a:r>
              <a:rPr lang="zh-CN" altLang="en-US" sz="3200" dirty="0">
                <a:latin typeface="Times New Roman" pitchFamily="18" charset="0"/>
              </a:rPr>
              <a:t> </a:t>
            </a:r>
            <a:r>
              <a:rPr lang="el-GR" altLang="zh-CN" sz="3200" b="1" i="1" dirty="0">
                <a:latin typeface="Dotum" pitchFamily="34" charset="-127"/>
                <a:ea typeface="Dotum" pitchFamily="34" charset="-127"/>
              </a:rPr>
              <a:t>ε</a:t>
            </a:r>
            <a:r>
              <a:rPr lang="en-US" altLang="zh-CN" sz="3200" b="1" i="1" dirty="0">
                <a:latin typeface="Dotum" pitchFamily="34" charset="-127"/>
                <a:ea typeface="Dotum" pitchFamily="34" charset="-127"/>
              </a:rPr>
              <a:t> </a:t>
            </a:r>
            <a:r>
              <a:rPr lang="en-US" altLang="zh-CN" sz="3200" b="1" dirty="0">
                <a:latin typeface="Times New Roman" pitchFamily="18" charset="0"/>
              </a:rPr>
              <a:t>= 1,   </a:t>
            </a:r>
            <a:r>
              <a:rPr lang="en-US" altLang="zh-CN" sz="3200" b="1" i="1" dirty="0">
                <a:latin typeface="Times New Roman" pitchFamily="18" charset="0"/>
              </a:rPr>
              <a:t>a </a:t>
            </a:r>
            <a:r>
              <a:rPr lang="en-US" altLang="zh-CN" sz="3200" b="1" dirty="0">
                <a:latin typeface="Times New Roman" pitchFamily="18" charset="0"/>
              </a:rPr>
              <a:t>= 127.5,   </a:t>
            </a:r>
            <a:r>
              <a:rPr lang="en-US" altLang="zh-CN" sz="3200" i="1" dirty="0">
                <a:latin typeface="Times New Roman" pitchFamily="18" charset="0"/>
              </a:rPr>
              <a:t>b </a:t>
            </a:r>
            <a:r>
              <a:rPr lang="en-US" altLang="zh-CN" sz="3200" b="1" dirty="0">
                <a:latin typeface="Times New Roman" pitchFamily="18" charset="0"/>
              </a:rPr>
              <a:t>= 155.5 </a:t>
            </a:r>
            <a:r>
              <a:rPr lang="en-US" altLang="zh-CN" sz="3200" dirty="0"/>
              <a:t>.</a:t>
            </a:r>
            <a:endParaRPr lang="zh-CN" altLang="en-US" sz="3200" b="1" dirty="0">
              <a:latin typeface="Times New Roman" pitchFamily="18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95288" y="4076700"/>
            <a:ext cx="8569325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110000"/>
              </a:lnSpc>
            </a:pPr>
            <a:r>
              <a:rPr lang="en-US" altLang="zh-CN" sz="3200" b="1" dirty="0">
                <a:latin typeface="Times New Roman" pitchFamily="18" charset="0"/>
              </a:rPr>
              <a:t>(2). </a:t>
            </a:r>
            <a:r>
              <a:rPr lang="zh-CN" altLang="en-US" sz="3200" b="1" dirty="0">
                <a:latin typeface="Times New Roman" pitchFamily="18" charset="0"/>
              </a:rPr>
              <a:t>确定数据分组数 </a:t>
            </a:r>
            <a:r>
              <a:rPr lang="en-US" altLang="zh-CN" sz="3200" b="1" i="1" dirty="0">
                <a:latin typeface="Times New Roman" pitchFamily="18" charset="0"/>
              </a:rPr>
              <a:t>m</a:t>
            </a:r>
            <a:r>
              <a:rPr lang="en-US" altLang="zh-CN" sz="3200" b="1" dirty="0">
                <a:latin typeface="Times New Roman" pitchFamily="18" charset="0"/>
              </a:rPr>
              <a:t> = </a:t>
            </a:r>
            <a:r>
              <a:rPr lang="en-US" altLang="zh-CN" sz="3200" b="1" dirty="0" smtClean="0">
                <a:latin typeface="Times New Roman" pitchFamily="18" charset="0"/>
              </a:rPr>
              <a:t>7</a:t>
            </a:r>
            <a:r>
              <a:rPr lang="zh-CN" altLang="en-US" sz="3200" b="1" dirty="0" smtClean="0">
                <a:latin typeface="Times New Roman" pitchFamily="18" charset="0"/>
              </a:rPr>
              <a:t>， </a:t>
            </a:r>
            <a:endParaRPr lang="zh-CN" altLang="en-US" sz="3200" b="1" dirty="0">
              <a:latin typeface="Times New Roman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3200" b="1" dirty="0">
                <a:latin typeface="Times New Roman" pitchFamily="18" charset="0"/>
              </a:rPr>
              <a:t>       组距 </a:t>
            </a:r>
            <a:r>
              <a:rPr lang="en-US" altLang="zh-CN" sz="3200" b="1" i="1" dirty="0">
                <a:latin typeface="Times New Roman" pitchFamily="18" charset="0"/>
              </a:rPr>
              <a:t>d</a:t>
            </a:r>
            <a:r>
              <a:rPr lang="en-US" altLang="zh-CN" sz="3200" b="1" dirty="0">
                <a:latin typeface="Times New Roman" pitchFamily="18" charset="0"/>
              </a:rPr>
              <a:t> = (</a:t>
            </a:r>
            <a:r>
              <a:rPr lang="en-US" altLang="zh-CN" sz="3200" b="1" i="1" dirty="0">
                <a:latin typeface="Times New Roman" pitchFamily="18" charset="0"/>
              </a:rPr>
              <a:t>b − a</a:t>
            </a:r>
            <a:r>
              <a:rPr lang="en-US" altLang="zh-CN" sz="3200" b="1" dirty="0">
                <a:latin typeface="Times New Roman" pitchFamily="18" charset="0"/>
              </a:rPr>
              <a:t>) / </a:t>
            </a:r>
            <a:r>
              <a:rPr lang="en-US" altLang="zh-CN" sz="3200" b="1" i="1" dirty="0" smtClean="0">
                <a:latin typeface="Times New Roman" pitchFamily="18" charset="0"/>
              </a:rPr>
              <a:t>m = </a:t>
            </a:r>
            <a:r>
              <a:rPr lang="en-US" altLang="zh-CN" sz="3200" b="1" dirty="0" smtClean="0">
                <a:latin typeface="Times New Roman" pitchFamily="18" charset="0"/>
              </a:rPr>
              <a:t>4</a:t>
            </a:r>
            <a:r>
              <a:rPr lang="zh-CN" altLang="en-US" sz="3200" b="1" dirty="0" smtClean="0">
                <a:latin typeface="Times New Roman" pitchFamily="18" charset="0"/>
              </a:rPr>
              <a:t>，</a:t>
            </a:r>
            <a:endParaRPr lang="zh-CN" altLang="en-US" sz="3200" b="1" dirty="0">
              <a:latin typeface="Times New Roman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3200" b="1" dirty="0">
                <a:latin typeface="Times New Roman" pitchFamily="18" charset="0"/>
              </a:rPr>
              <a:t>       子区间端点 </a:t>
            </a:r>
            <a:r>
              <a:rPr lang="en-US" altLang="zh-CN" sz="3200" b="1" i="1" dirty="0">
                <a:latin typeface="Times New Roman" pitchFamily="18" charset="0"/>
              </a:rPr>
              <a:t>t</a:t>
            </a:r>
            <a:r>
              <a:rPr lang="en-US" altLang="zh-CN" sz="3200" b="1" i="1" baseline="-25000" dirty="0">
                <a:latin typeface="Times New Roman" pitchFamily="18" charset="0"/>
              </a:rPr>
              <a:t>i</a:t>
            </a:r>
            <a:r>
              <a:rPr lang="en-US" altLang="zh-CN" sz="3200" b="1" dirty="0">
                <a:latin typeface="Times New Roman" pitchFamily="18" charset="0"/>
              </a:rPr>
              <a:t> = </a:t>
            </a:r>
            <a:r>
              <a:rPr lang="en-US" altLang="zh-CN" sz="3200" b="1" i="1" dirty="0">
                <a:latin typeface="Times New Roman" pitchFamily="18" charset="0"/>
              </a:rPr>
              <a:t>a</a:t>
            </a:r>
            <a:r>
              <a:rPr lang="en-US" altLang="zh-CN" sz="3200" b="1" dirty="0">
                <a:latin typeface="Times New Roman" pitchFamily="18" charset="0"/>
              </a:rPr>
              <a:t> + </a:t>
            </a:r>
            <a:r>
              <a:rPr lang="en-US" altLang="zh-CN" sz="3200" b="1" i="1" dirty="0">
                <a:latin typeface="Times New Roman" pitchFamily="18" charset="0"/>
              </a:rPr>
              <a:t>i d</a:t>
            </a:r>
            <a:r>
              <a:rPr lang="en-US" altLang="zh-CN" sz="3200" b="1" dirty="0">
                <a:latin typeface="Times New Roman" pitchFamily="18" charset="0"/>
              </a:rPr>
              <a:t>,   </a:t>
            </a:r>
            <a:r>
              <a:rPr lang="en-US" altLang="zh-CN" sz="3200" b="1" i="1" dirty="0">
                <a:latin typeface="Times New Roman" pitchFamily="18" charset="0"/>
              </a:rPr>
              <a:t>i</a:t>
            </a:r>
            <a:r>
              <a:rPr lang="en-US" altLang="zh-CN" sz="3200" b="1" dirty="0">
                <a:latin typeface="Times New Roman" pitchFamily="18" charset="0"/>
              </a:rPr>
              <a:t> = 0, 1, · · · , </a:t>
            </a:r>
            <a:r>
              <a:rPr lang="en-US" altLang="zh-CN" sz="3200" b="1" i="1" dirty="0" smtClean="0">
                <a:latin typeface="Times New Roman" pitchFamily="18" charset="0"/>
              </a:rPr>
              <a:t>m</a:t>
            </a:r>
            <a:r>
              <a:rPr lang="en-US" altLang="zh-CN" sz="3200" i="1" dirty="0"/>
              <a:t>.</a:t>
            </a:r>
            <a:endParaRPr lang="zh-CN" altLang="en-US" sz="32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95288" y="549275"/>
            <a:ext cx="8424862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115000"/>
              </a:lnSpc>
            </a:pPr>
            <a:r>
              <a:rPr lang="en-US" altLang="zh-CN" sz="3200" b="1" dirty="0">
                <a:latin typeface="Times New Roman" pitchFamily="18" charset="0"/>
              </a:rPr>
              <a:t>(3).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计算落入各子区间内观测值频数</a:t>
            </a:r>
          </a:p>
          <a:p>
            <a:pPr algn="just" eaLnBrk="1" hangingPunct="1">
              <a:lnSpc>
                <a:spcPct val="115000"/>
              </a:lnSpc>
            </a:pPr>
            <a:r>
              <a:rPr lang="zh-CN" altLang="en-US" sz="3200" dirty="0"/>
              <a:t>       </a:t>
            </a:r>
            <a:r>
              <a:rPr lang="en-US" altLang="zh-CN" sz="3200" b="1" i="1" dirty="0">
                <a:latin typeface="Times New Roman" pitchFamily="18" charset="0"/>
              </a:rPr>
              <a:t>n</a:t>
            </a:r>
            <a:r>
              <a:rPr lang="en-US" altLang="zh-CN" sz="3200" b="1" i="1" baseline="-25000" dirty="0">
                <a:latin typeface="Times New Roman" pitchFamily="18" charset="0"/>
              </a:rPr>
              <a:t>i</a:t>
            </a:r>
            <a:r>
              <a:rPr lang="en-US" altLang="zh-CN" sz="3200" b="1" i="1" dirty="0">
                <a:latin typeface="Times New Roman" pitchFamily="18" charset="0"/>
              </a:rPr>
              <a:t> </a:t>
            </a:r>
            <a:r>
              <a:rPr lang="en-US" altLang="zh-CN" sz="3200" b="1" dirty="0">
                <a:latin typeface="Times New Roman" pitchFamily="18" charset="0"/>
              </a:rPr>
              <a:t>= </a:t>
            </a:r>
            <a:r>
              <a:rPr lang="en-US" altLang="zh-CN" sz="3200" b="1" baseline="30000" dirty="0">
                <a:latin typeface="Times New Roman" pitchFamily="18" charset="0"/>
              </a:rPr>
              <a:t>#</a:t>
            </a:r>
            <a:r>
              <a:rPr lang="en-US" altLang="zh-CN" sz="4000" b="1" dirty="0">
                <a:latin typeface="Times New Roman" pitchFamily="18" charset="0"/>
              </a:rPr>
              <a:t>{</a:t>
            </a:r>
            <a:r>
              <a:rPr lang="en-US" altLang="zh-CN" sz="3200" b="1" dirty="0">
                <a:latin typeface="Times New Roman" pitchFamily="18" charset="0"/>
              </a:rPr>
              <a:t> </a:t>
            </a:r>
            <a:r>
              <a:rPr lang="en-US" altLang="zh-CN" sz="3200" b="1" i="1" dirty="0">
                <a:latin typeface="Times New Roman" pitchFamily="18" charset="0"/>
              </a:rPr>
              <a:t>x</a:t>
            </a:r>
            <a:r>
              <a:rPr lang="en-US" altLang="zh-CN" sz="3200" b="1" i="1" baseline="-25000" dirty="0">
                <a:latin typeface="Times New Roman" pitchFamily="18" charset="0"/>
              </a:rPr>
              <a:t>j</a:t>
            </a:r>
            <a:r>
              <a:rPr lang="en-US" altLang="zh-CN" sz="3200" b="1" dirty="0">
                <a:latin typeface="Times New Roman" pitchFamily="18" charset="0"/>
              </a:rPr>
              <a:t> </a:t>
            </a:r>
            <a:r>
              <a:rPr lang="en-US" altLang="zh-CN" sz="3200" b="1" dirty="0"/>
              <a:t>∈</a:t>
            </a:r>
            <a:r>
              <a:rPr lang="en-US" altLang="zh-CN" sz="3200" b="1" dirty="0">
                <a:latin typeface="Times New Roman" pitchFamily="18" charset="0"/>
              </a:rPr>
              <a:t> [</a:t>
            </a:r>
            <a:r>
              <a:rPr lang="en-US" altLang="zh-CN" sz="3200" b="1" i="1" dirty="0">
                <a:latin typeface="Times New Roman" pitchFamily="18" charset="0"/>
              </a:rPr>
              <a:t>t</a:t>
            </a:r>
            <a:r>
              <a:rPr lang="en-US" altLang="zh-CN" sz="3200" b="1" i="1" baseline="-25000" dirty="0">
                <a:latin typeface="Times New Roman" pitchFamily="18" charset="0"/>
              </a:rPr>
              <a:t>i</a:t>
            </a:r>
            <a:r>
              <a:rPr lang="en-US" altLang="zh-CN" sz="3200" b="1" baseline="-25000" dirty="0">
                <a:latin typeface="Times New Roman" pitchFamily="18" charset="0"/>
              </a:rPr>
              <a:t>−1</a:t>
            </a:r>
            <a:r>
              <a:rPr lang="en-US" altLang="zh-CN" sz="3200" b="1" dirty="0">
                <a:latin typeface="Times New Roman" pitchFamily="18" charset="0"/>
              </a:rPr>
              <a:t>,  </a:t>
            </a:r>
            <a:r>
              <a:rPr lang="en-US" altLang="zh-CN" sz="3200" b="1" i="1" dirty="0">
                <a:latin typeface="Times New Roman" pitchFamily="18" charset="0"/>
              </a:rPr>
              <a:t>t</a:t>
            </a:r>
            <a:r>
              <a:rPr lang="en-US" altLang="zh-CN" sz="3200" b="1" i="1" baseline="-25000" dirty="0">
                <a:latin typeface="Times New Roman" pitchFamily="18" charset="0"/>
              </a:rPr>
              <a:t>i</a:t>
            </a:r>
            <a:r>
              <a:rPr lang="en-US" altLang="zh-CN" sz="3200" b="1" dirty="0">
                <a:latin typeface="Times New Roman" pitchFamily="18" charset="0"/>
              </a:rPr>
              <a:t>)</a:t>
            </a:r>
            <a:r>
              <a:rPr lang="zh-CN" altLang="en-US" sz="3200" b="1" dirty="0">
                <a:latin typeface="Times New Roman" pitchFamily="18" charset="0"/>
              </a:rPr>
              <a:t>， </a:t>
            </a:r>
            <a:r>
              <a:rPr lang="en-US" altLang="zh-CN" sz="3200" b="1" i="1" dirty="0">
                <a:latin typeface="Times New Roman" pitchFamily="18" charset="0"/>
              </a:rPr>
              <a:t>j</a:t>
            </a:r>
            <a:r>
              <a:rPr lang="en-US" altLang="zh-CN" sz="3200" b="1" dirty="0">
                <a:latin typeface="Times New Roman" pitchFamily="18" charset="0"/>
              </a:rPr>
              <a:t> = 1, 2, · · · , </a:t>
            </a:r>
            <a:r>
              <a:rPr lang="en-US" altLang="zh-CN" sz="3200" b="1" i="1" dirty="0">
                <a:latin typeface="Times New Roman" pitchFamily="18" charset="0"/>
              </a:rPr>
              <a:t>n</a:t>
            </a:r>
            <a:r>
              <a:rPr lang="en-US" altLang="zh-CN" sz="4000" b="1" dirty="0">
                <a:latin typeface="Times New Roman" pitchFamily="18" charset="0"/>
              </a:rPr>
              <a:t>}</a:t>
            </a:r>
            <a:r>
              <a:rPr lang="zh-CN" altLang="en-US" sz="3200" b="1" dirty="0">
                <a:latin typeface="Times New Roman" pitchFamily="18" charset="0"/>
              </a:rPr>
              <a:t>，</a:t>
            </a:r>
          </a:p>
          <a:p>
            <a:pPr algn="just" eaLnBrk="1" hangingPunct="1">
              <a:lnSpc>
                <a:spcPct val="115000"/>
              </a:lnSpc>
            </a:pPr>
            <a:r>
              <a:rPr lang="zh-CN" altLang="en-US" sz="3200" b="1" dirty="0">
                <a:latin typeface="Times New Roman" pitchFamily="18" charset="0"/>
              </a:rPr>
              <a:t>       频率 </a:t>
            </a:r>
            <a:r>
              <a:rPr lang="en-US" altLang="zh-CN" sz="3200" b="1" i="1" dirty="0">
                <a:latin typeface="Times New Roman" pitchFamily="18" charset="0"/>
              </a:rPr>
              <a:t>f</a:t>
            </a:r>
            <a:r>
              <a:rPr lang="en-US" altLang="zh-CN" sz="3200" b="1" i="1" baseline="-25000" dirty="0">
                <a:latin typeface="Times New Roman" pitchFamily="18" charset="0"/>
              </a:rPr>
              <a:t>i</a:t>
            </a:r>
            <a:r>
              <a:rPr lang="en-US" altLang="zh-CN" sz="3200" b="1" dirty="0">
                <a:latin typeface="Times New Roman" pitchFamily="18" charset="0"/>
              </a:rPr>
              <a:t> = </a:t>
            </a:r>
            <a:r>
              <a:rPr lang="en-US" altLang="zh-CN" sz="3200" b="1" i="1" dirty="0">
                <a:latin typeface="Times New Roman" pitchFamily="18" charset="0"/>
              </a:rPr>
              <a:t>n</a:t>
            </a:r>
            <a:r>
              <a:rPr lang="en-US" altLang="zh-CN" sz="3200" b="1" i="1" baseline="-25000" dirty="0">
                <a:latin typeface="Times New Roman" pitchFamily="18" charset="0"/>
              </a:rPr>
              <a:t>i </a:t>
            </a:r>
            <a:r>
              <a:rPr lang="en-US" altLang="zh-CN" sz="3200" b="1" dirty="0">
                <a:latin typeface="Times New Roman" pitchFamily="18" charset="0"/>
              </a:rPr>
              <a:t>/ </a:t>
            </a:r>
            <a:r>
              <a:rPr lang="en-US" altLang="zh-CN" sz="3200" b="1" i="1" dirty="0">
                <a:latin typeface="Times New Roman" pitchFamily="18" charset="0"/>
              </a:rPr>
              <a:t>n</a:t>
            </a:r>
            <a:r>
              <a:rPr lang="zh-CN" altLang="en-US" sz="3200" b="1" dirty="0">
                <a:latin typeface="Times New Roman" pitchFamily="18" charset="0"/>
              </a:rPr>
              <a:t>， </a:t>
            </a:r>
            <a:r>
              <a:rPr lang="en-US" altLang="zh-CN" sz="3200" b="1" i="1" dirty="0">
                <a:latin typeface="Times New Roman" pitchFamily="18" charset="0"/>
              </a:rPr>
              <a:t>i</a:t>
            </a:r>
            <a:r>
              <a:rPr lang="en-US" altLang="zh-CN" sz="3200" b="1" dirty="0">
                <a:latin typeface="Times New Roman" pitchFamily="18" charset="0"/>
              </a:rPr>
              <a:t> = 1, 2, · · · , </a:t>
            </a:r>
            <a:r>
              <a:rPr lang="en-US" altLang="zh-CN" sz="3200" b="1" i="1" dirty="0" smtClean="0">
                <a:latin typeface="Times New Roman" pitchFamily="18" charset="0"/>
              </a:rPr>
              <a:t>m</a:t>
            </a:r>
            <a:r>
              <a:rPr lang="en-US" altLang="zh-CN" sz="3200" i="1" dirty="0"/>
              <a:t>.</a:t>
            </a:r>
            <a:endParaRPr lang="zh-CN" altLang="en-US" sz="3200" b="1" dirty="0">
              <a:latin typeface="Times New Roman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1187450" y="2708275"/>
          <a:ext cx="6985000" cy="3657600"/>
        </p:xfrm>
        <a:graphic>
          <a:graphicData uri="http://schemas.openxmlformats.org/drawingml/2006/table">
            <a:tbl>
              <a:tblPr/>
              <a:tblGrid>
                <a:gridCol w="2592388"/>
                <a:gridCol w="1944687"/>
                <a:gridCol w="2447925"/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子区间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频数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频率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(127.5, 131.5)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0.06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(131.5, 135.5)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0.12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(135.5, 139.5)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24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0.24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(139.5, 143.5)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28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0.28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(143.5, 147.5)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18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0.18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(147.5, 151.5)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0.08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(151.5, 155.5)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0.04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276782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5-1</a:t>
            </a:r>
            <a:r>
              <a:rPr lang="zh-CN" altLang="en-US" dirty="0" smtClean="0">
                <a:solidFill>
                  <a:srgbClr val="FF0000"/>
                </a:solidFill>
              </a:rPr>
              <a:t>数理统计的基本概念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76782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5-1</a:t>
            </a:r>
            <a:r>
              <a:rPr lang="zh-CN" altLang="en-US" dirty="0" smtClean="0">
                <a:solidFill>
                  <a:srgbClr val="FF0000"/>
                </a:solidFill>
              </a:rPr>
              <a:t>数理统计的基本概念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3850" y="373063"/>
            <a:ext cx="8351838" cy="12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115000"/>
              </a:lnSpc>
            </a:pPr>
            <a:r>
              <a:rPr lang="en-US" altLang="zh-CN" sz="3200" b="1" dirty="0">
                <a:latin typeface="+mn-lt"/>
              </a:rPr>
              <a:t>(4). </a:t>
            </a:r>
            <a:r>
              <a:rPr lang="zh-CN" altLang="en-US" sz="3200" b="1" dirty="0">
                <a:latin typeface="宋体" charset="-122"/>
              </a:rPr>
              <a:t>以小区间</a:t>
            </a:r>
            <a:r>
              <a:rPr lang="zh-CN" altLang="en-US" sz="1000" b="1" dirty="0">
                <a:latin typeface="宋体" charset="-122"/>
              </a:rPr>
              <a:t> </a:t>
            </a:r>
            <a:r>
              <a:rPr lang="en-US" altLang="zh-CN" sz="3200" b="1" dirty="0">
                <a:latin typeface="宋体" charset="-122"/>
              </a:rPr>
              <a:t>[</a:t>
            </a:r>
            <a:r>
              <a:rPr lang="en-US" altLang="zh-CN" sz="3200" b="1" i="1" dirty="0">
                <a:latin typeface="Times New Roman" pitchFamily="18" charset="0"/>
              </a:rPr>
              <a:t>t</a:t>
            </a:r>
            <a:r>
              <a:rPr lang="en-US" altLang="zh-CN" sz="3200" b="1" i="1" baseline="-25000" dirty="0">
                <a:latin typeface="Times New Roman" pitchFamily="18" charset="0"/>
              </a:rPr>
              <a:t>i-1</a:t>
            </a:r>
            <a:r>
              <a:rPr lang="zh-CN" altLang="en-US" sz="3200" b="1" dirty="0">
                <a:latin typeface="Times New Roman" pitchFamily="18" charset="0"/>
              </a:rPr>
              <a:t>，</a:t>
            </a:r>
            <a:r>
              <a:rPr lang="en-US" altLang="zh-CN" sz="3200" b="1" i="1" dirty="0">
                <a:latin typeface="Times New Roman" pitchFamily="18" charset="0"/>
              </a:rPr>
              <a:t>t</a:t>
            </a:r>
            <a:r>
              <a:rPr lang="en-US" altLang="zh-CN" sz="3200" b="1" i="1" baseline="-25000" dirty="0">
                <a:latin typeface="Times New Roman" pitchFamily="18" charset="0"/>
              </a:rPr>
              <a:t>i</a:t>
            </a:r>
            <a:r>
              <a:rPr lang="en-US" altLang="zh-CN" sz="3200" b="1" dirty="0">
                <a:latin typeface="Times New Roman" pitchFamily="18" charset="0"/>
              </a:rPr>
              <a:t>] </a:t>
            </a:r>
            <a:r>
              <a:rPr lang="zh-CN" altLang="en-US" sz="3200" b="1" dirty="0">
                <a:latin typeface="Times New Roman" pitchFamily="18" charset="0"/>
              </a:rPr>
              <a:t>为底，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y</a:t>
            </a:r>
            <a:r>
              <a:rPr lang="en-US" altLang="zh-CN" sz="3200" b="1" i="1" baseline="-25000" dirty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=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altLang="zh-CN" sz="3200" b="1" i="1" baseline="-25000" dirty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 / 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d  </a:t>
            </a:r>
            <a:r>
              <a:rPr lang="en-US" altLang="zh-CN" sz="3200" b="1" dirty="0">
                <a:latin typeface="Times New Roman" pitchFamily="18" charset="0"/>
              </a:rPr>
              <a:t>( </a:t>
            </a:r>
            <a:r>
              <a:rPr lang="en-US" altLang="zh-CN" sz="3200" b="1" i="1" dirty="0">
                <a:latin typeface="Times New Roman" pitchFamily="18" charset="0"/>
              </a:rPr>
              <a:t>i=1</a:t>
            </a:r>
            <a:r>
              <a:rPr lang="en-US" altLang="zh-CN" sz="3200" b="1" dirty="0">
                <a:latin typeface="Times New Roman" pitchFamily="18" charset="0"/>
              </a:rPr>
              <a:t>, 2,  </a:t>
            </a:r>
          </a:p>
          <a:p>
            <a:pPr algn="just" eaLnBrk="1" hangingPunct="1">
              <a:lnSpc>
                <a:spcPct val="115000"/>
              </a:lnSpc>
            </a:pPr>
            <a:r>
              <a:rPr lang="en-US" altLang="zh-CN" sz="3200" b="1" dirty="0">
                <a:latin typeface="Times New Roman" pitchFamily="18" charset="0"/>
              </a:rPr>
              <a:t>          </a:t>
            </a:r>
            <a:r>
              <a:rPr lang="en-US" altLang="zh-CN" sz="3200" b="1" dirty="0">
                <a:latin typeface="宋体"/>
              </a:rPr>
              <a:t>…</a:t>
            </a:r>
            <a:r>
              <a:rPr lang="en-US" altLang="zh-CN" sz="3200" b="1" dirty="0">
                <a:latin typeface="Times New Roman" pitchFamily="18" charset="0"/>
              </a:rPr>
              <a:t>,  </a:t>
            </a:r>
            <a:r>
              <a:rPr lang="en-US" altLang="zh-CN" sz="3200" b="1" i="1" dirty="0">
                <a:latin typeface="Times New Roman" pitchFamily="18" charset="0"/>
              </a:rPr>
              <a:t>m</a:t>
            </a:r>
            <a:r>
              <a:rPr lang="en-US" altLang="zh-CN" sz="3200" b="1" dirty="0">
                <a:latin typeface="Times New Roman" pitchFamily="18" charset="0"/>
              </a:rPr>
              <a:t>) </a:t>
            </a:r>
            <a:r>
              <a:rPr lang="zh-CN" altLang="en-US" sz="3200" b="1" dirty="0">
                <a:latin typeface="Times New Roman" pitchFamily="18" charset="0"/>
              </a:rPr>
              <a:t>为高作一系列小矩</a:t>
            </a:r>
            <a:r>
              <a:rPr lang="zh-CN" altLang="en-US" sz="3200" b="1" dirty="0" smtClean="0">
                <a:latin typeface="Times New Roman" pitchFamily="18" charset="0"/>
              </a:rPr>
              <a:t>形</a:t>
            </a:r>
            <a:r>
              <a:rPr lang="en-US" altLang="zh-CN" sz="3200" b="1" dirty="0" smtClean="0">
                <a:latin typeface="Times New Roman" pitchFamily="18" charset="0"/>
              </a:rPr>
              <a:t>.</a:t>
            </a:r>
            <a:endParaRPr lang="zh-CN" altLang="en-US" sz="3200" b="1" dirty="0">
              <a:latin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643050"/>
            <a:ext cx="7072362" cy="476688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1345" y="620688"/>
            <a:ext cx="30700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None/>
            </a:pPr>
            <a:r>
              <a:rPr lang="en-US" altLang="zh-CN" sz="32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sz="32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参数和统计量</a:t>
            </a:r>
            <a:endParaRPr lang="zh-CN" altLang="en-US" sz="3200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539552" y="1340768"/>
          <a:ext cx="7747224" cy="220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3" name="Equation" r:id="rId3" imgW="3251160" imgH="927000" progId="Equation.DSMT4">
                  <p:embed/>
                </p:oleObj>
              </mc:Choice>
              <mc:Fallback>
                <p:oleObj name="Equation" r:id="rId3" imgW="3251160" imgH="927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340768"/>
                        <a:ext cx="7747224" cy="2209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611188" y="3643313"/>
          <a:ext cx="7675562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4" name="Equation" r:id="rId5" imgW="3187440" imgH="927000" progId="Equation.DSMT4">
                  <p:embed/>
                </p:oleObj>
              </mc:Choice>
              <mc:Fallback>
                <p:oleObj name="Equation" r:id="rId5" imgW="3187440" imgH="927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643313"/>
                        <a:ext cx="7675562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276782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5-1</a:t>
            </a:r>
            <a:r>
              <a:rPr lang="zh-CN" altLang="en-US" dirty="0" smtClean="0">
                <a:solidFill>
                  <a:srgbClr val="FF0000"/>
                </a:solidFill>
              </a:rPr>
              <a:t>数理统计的基本概念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62000" y="586953"/>
            <a:ext cx="75438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        然而在统计研究中，人们关心总体仅仅是关心其每个个体的一项(或几项)</a:t>
            </a:r>
            <a:r>
              <a:rPr lang="zh-CN" altLang="en-US" dirty="0" smtClean="0">
                <a:solidFill>
                  <a:schemeClr val="accent2"/>
                </a:solidFill>
                <a:ea typeface="宋体" charset="-122"/>
              </a:rPr>
              <a:t>数量指标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和该数量指标在总体中的分布情况.   这时，</a:t>
            </a:r>
            <a:r>
              <a:rPr lang="zh-CN" altLang="en-US" dirty="0" smtClean="0">
                <a:solidFill>
                  <a:schemeClr val="accent2"/>
                </a:solidFill>
                <a:ea typeface="宋体" charset="-122"/>
              </a:rPr>
              <a:t>每个个体具有的数量指标的全体就是总体.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85800" y="3225378"/>
            <a:ext cx="3159125" cy="3155950"/>
            <a:chOff x="432" y="1872"/>
            <a:chExt cx="1990" cy="198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432" y="3264"/>
              <a:ext cx="1824" cy="596"/>
            </a:xfrm>
            <a:prstGeom prst="rect">
              <a:avLst/>
            </a:prstGeom>
            <a:solidFill>
              <a:srgbClr val="6600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zh-CN" altLang="en-US" smtClean="0">
                  <a:solidFill>
                    <a:srgbClr val="FFFF00"/>
                  </a:solidFill>
                  <a:ea typeface="宋体" charset="-122"/>
                </a:rPr>
                <a:t>该批灯泡寿命的全体就是总体</a:t>
              </a: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480" y="1872"/>
              <a:ext cx="1392" cy="1286"/>
              <a:chOff x="480" y="1872"/>
              <a:chExt cx="1392" cy="1286"/>
            </a:xfrm>
          </p:grpSpPr>
          <p:pic>
            <p:nvPicPr>
              <p:cNvPr id="8" name="Picture 5" descr="多个灯泡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0" y="1872"/>
                <a:ext cx="1392" cy="1286"/>
              </a:xfrm>
              <a:prstGeom prst="rect">
                <a:avLst/>
              </a:prstGeom>
              <a:noFill/>
            </p:spPr>
          </p:pic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108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zh-CN" altLang="en-US" sz="2400" smtClean="0">
                    <a:solidFill>
                      <a:srgbClr val="0000FF"/>
                    </a:solidFill>
                    <a:ea typeface="宋体" charset="-122"/>
                  </a:rPr>
                  <a:t>灯泡的寿命</a:t>
                </a:r>
              </a:p>
            </p:txBody>
          </p:sp>
        </p:grpSp>
        <p:pic>
          <p:nvPicPr>
            <p:cNvPr id="7" name="Picture 7" descr="灯泡3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0" y="2160"/>
              <a:ext cx="502" cy="684"/>
            </a:xfrm>
            <a:prstGeom prst="rect">
              <a:avLst/>
            </a:prstGeom>
            <a:noFill/>
          </p:spPr>
        </p:pic>
      </p:grp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4419600" y="3225378"/>
            <a:ext cx="4211638" cy="3079750"/>
            <a:chOff x="2784" y="1872"/>
            <a:chExt cx="2653" cy="1940"/>
          </a:xfrm>
        </p:grpSpPr>
        <p:pic>
          <p:nvPicPr>
            <p:cNvPr id="11" name="Picture 9" descr="小汽车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32" y="1872"/>
              <a:ext cx="2605" cy="996"/>
            </a:xfrm>
            <a:prstGeom prst="rect">
              <a:avLst/>
            </a:prstGeom>
            <a:noFill/>
          </p:spPr>
        </p:pic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784" y="3216"/>
              <a:ext cx="2544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ea typeface="宋体" charset="-122"/>
                </a:rPr>
                <a:t>所有国产轿车每公里耗油量的全体就是总体</a:t>
              </a:r>
            </a:p>
          </p:txBody>
        </p:sp>
      </p:grp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4953000" y="3377778"/>
            <a:ext cx="3352800" cy="2133600"/>
          </a:xfrm>
          <a:prstGeom prst="irregularSeal2">
            <a:avLst/>
          </a:prstGeom>
          <a:gradFill rotWithShape="0">
            <a:gsLst>
              <a:gs pos="0">
                <a:schemeClr val="accent2"/>
              </a:gs>
              <a:gs pos="50000">
                <a:srgbClr val="FF0000"/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zh-CN" altLang="en-US" sz="2400" smtClean="0">
                <a:solidFill>
                  <a:srgbClr val="FFFFFF"/>
                </a:solidFill>
                <a:ea typeface="楷体_GB2312" pitchFamily="49" charset="-122"/>
              </a:rPr>
              <a:t>国产轿车每公里</a:t>
            </a:r>
          </a:p>
          <a:p>
            <a:r>
              <a:rPr lang="zh-CN" altLang="en-US" sz="2400" smtClean="0">
                <a:solidFill>
                  <a:srgbClr val="FFFFFF"/>
                </a:solidFill>
                <a:ea typeface="楷体_GB2312" pitchFamily="49" charset="-122"/>
              </a:rPr>
              <a:t>的耗油量</a:t>
            </a:r>
            <a:endParaRPr lang="zh-CN" altLang="en-US" b="0" smtClean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76782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5-1</a:t>
            </a:r>
            <a:r>
              <a:rPr lang="zh-CN" altLang="en-US" dirty="0" smtClean="0">
                <a:solidFill>
                  <a:srgbClr val="FF0000"/>
                </a:solidFill>
              </a:rPr>
              <a:t>数理统计的基本概念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3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838200" y="980728"/>
            <a:ext cx="411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kumimoji="0" lang="zh-CN" altLang="en-US" dirty="0" smtClean="0">
                <a:solidFill>
                  <a:schemeClr val="accent2"/>
                </a:solidFill>
                <a:ea typeface="黑体" pitchFamily="2" charset="-122"/>
              </a:rPr>
              <a:t>统计量的严格定义</a:t>
            </a:r>
            <a:endParaRPr kumimoji="0" lang="zh-CN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899592" y="1700808"/>
          <a:ext cx="727075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6" name="Equation" r:id="rId3" imgW="6895800" imgH="2145960" progId="Equation.DSMT4">
                  <p:embed/>
                </p:oleObj>
              </mc:Choice>
              <mc:Fallback>
                <p:oleObj name="Equation" r:id="rId3" imgW="6895800" imgH="21459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700808"/>
                        <a:ext cx="727075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899592" y="4149080"/>
          <a:ext cx="7254875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7" name="Equation" r:id="rId5" imgW="2958840" imgH="685800" progId="Equation.DSMT4">
                  <p:embed/>
                </p:oleObj>
              </mc:Choice>
              <mc:Fallback>
                <p:oleObj name="Equation" r:id="rId5" imgW="2958840" imgH="685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149080"/>
                        <a:ext cx="7254875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276782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5-1</a:t>
            </a:r>
            <a:r>
              <a:rPr lang="zh-CN" altLang="en-US" dirty="0" smtClean="0">
                <a:solidFill>
                  <a:srgbClr val="FF0000"/>
                </a:solidFill>
              </a:rPr>
              <a:t>数理统计的基本概念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14400" y="727075"/>
            <a:ext cx="6400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常用统计量</a:t>
            </a:r>
            <a:endParaRPr lang="zh-CN" altLang="en-US" sz="3200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1792313"/>
            <a:ext cx="3400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 smtClean="0">
                <a:solidFill>
                  <a:srgbClr val="000000"/>
                </a:solidFill>
                <a:ea typeface="黑体" pitchFamily="49" charset="-122"/>
              </a:rPr>
              <a:t>1)</a:t>
            </a:r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</a:rPr>
              <a:t>样本均值</a:t>
            </a:r>
          </a:p>
        </p:txBody>
      </p:sp>
      <p:graphicFrame>
        <p:nvGraphicFramePr>
          <p:cNvPr id="4" name="Object 1025"/>
          <p:cNvGraphicFramePr>
            <a:graphicFrameLocks noChangeAspect="1"/>
          </p:cNvGraphicFramePr>
          <p:nvPr/>
        </p:nvGraphicFramePr>
        <p:xfrm>
          <a:off x="3248025" y="1628800"/>
          <a:ext cx="1892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4" name="Equation" r:id="rId3" imgW="1892160" imgH="939600" progId="Equation.3">
                  <p:embed/>
                </p:oleObj>
              </mc:Choice>
              <mc:Fallback>
                <p:oleObj name="Equation" r:id="rId3" imgW="1892160" imgH="939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1628800"/>
                        <a:ext cx="18923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26"/>
          <p:cNvGraphicFramePr>
            <a:graphicFrameLocks noChangeAspect="1"/>
          </p:cNvGraphicFramePr>
          <p:nvPr/>
        </p:nvGraphicFramePr>
        <p:xfrm>
          <a:off x="3308350" y="2624163"/>
          <a:ext cx="1765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5" name="公式" r:id="rId5" imgW="1765080" imgH="952200" progId="Equation.3">
                  <p:embed/>
                </p:oleObj>
              </mc:Choice>
              <mc:Fallback>
                <p:oleObj name="公式" r:id="rId5" imgW="1765080" imgH="9522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2624163"/>
                        <a:ext cx="17653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43025" y="2811488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ea typeface="黑体" pitchFamily="49" charset="-122"/>
              </a:rPr>
              <a:t>其观察值</a:t>
            </a: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5486400" y="2162200"/>
            <a:ext cx="2667000" cy="1676400"/>
          </a:xfrm>
          <a:prstGeom prst="wedgeRoundRectCallout">
            <a:avLst>
              <a:gd name="adj1" fmla="val -83162"/>
              <a:gd name="adj2" fmla="val -38473"/>
              <a:gd name="adj3" fmla="val 16667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</a:gra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solidFill>
                  <a:srgbClr val="FFFF00"/>
                </a:solidFill>
                <a:ea typeface="宋体" pitchFamily="2" charset="-122"/>
              </a:rPr>
              <a:t>它反映了总体均值</a:t>
            </a:r>
          </a:p>
          <a:p>
            <a:pPr>
              <a:lnSpc>
                <a:spcPct val="130000"/>
              </a:lnSpc>
            </a:pPr>
            <a:r>
              <a:rPr lang="zh-CN" altLang="en-US" sz="2400" smtClean="0">
                <a:solidFill>
                  <a:srgbClr val="FFFF00"/>
                </a:solidFill>
                <a:ea typeface="宋体" pitchFamily="2" charset="-122"/>
              </a:rPr>
              <a:t>的信息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685800" y="3762400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t>可用于推断：</a:t>
            </a:r>
            <a:r>
              <a:rPr lang="en-US" altLang="zh-CN" i="1" smtClean="0">
                <a:solidFill>
                  <a:srgbClr val="000000"/>
                </a:solidFill>
                <a:ea typeface="宋体" pitchFamily="2" charset="-122"/>
              </a:rPr>
              <a:t>E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smtClean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).</a:t>
            </a:r>
          </a:p>
        </p:txBody>
      </p:sp>
      <p:sp>
        <p:nvSpPr>
          <p:cNvPr id="9" name="矩形 8"/>
          <p:cNvSpPr/>
          <p:nvPr/>
        </p:nvSpPr>
        <p:spPr>
          <a:xfrm>
            <a:off x="4276782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5-1</a:t>
            </a:r>
            <a:r>
              <a:rPr lang="zh-CN" altLang="en-US" dirty="0" smtClean="0">
                <a:solidFill>
                  <a:srgbClr val="FF0000"/>
                </a:solidFill>
              </a:rPr>
              <a:t>数理统计的基本概念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6" grpId="0" build="p" autoUpdateAnimBg="0"/>
      <p:bldP spid="7" grpId="0" animBg="1" autoUpdateAnimBg="0"/>
      <p:bldP spid="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06438" y="2060848"/>
            <a:ext cx="464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kumimoji="0" lang="zh-CN" altLang="en-US" dirty="0"/>
              <a:t>2) </a:t>
            </a:r>
            <a:r>
              <a:rPr kumimoji="0" lang="zh-CN" altLang="en-US" dirty="0">
                <a:solidFill>
                  <a:srgbClr val="FF0000"/>
                </a:solidFill>
                <a:ea typeface="黑体" pitchFamily="49" charset="-122"/>
              </a:rPr>
              <a:t>样本方差</a:t>
            </a:r>
          </a:p>
        </p:txBody>
      </p:sp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1043608" y="2924944"/>
          <a:ext cx="3288164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0" name="公式" r:id="rId3" imgW="1511280" imgH="431640" progId="Equation.3">
                  <p:embed/>
                </p:oleObj>
              </mc:Choice>
              <mc:Fallback>
                <p:oleObj name="公式" r:id="rId3" imgW="151128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924944"/>
                        <a:ext cx="3288164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4388024" y="2852936"/>
          <a:ext cx="3200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1" name="Equation" r:id="rId5" imgW="3403440" imgH="1079280" progId="Equation.DSMT4">
                  <p:embed/>
                </p:oleObj>
              </mc:Choice>
              <mc:Fallback>
                <p:oleObj name="Equation" r:id="rId5" imgW="3403440" imgH="10792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8024" y="2852936"/>
                        <a:ext cx="32004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685800" y="414908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ea typeface="黑体" pitchFamily="49" charset="-122"/>
              </a:rPr>
              <a:t>其观察值</a:t>
            </a:r>
          </a:p>
        </p:txBody>
      </p:sp>
      <p:graphicFrame>
        <p:nvGraphicFramePr>
          <p:cNvPr id="7" name="Object 1024"/>
          <p:cNvGraphicFramePr>
            <a:graphicFrameLocks noChangeAspect="1"/>
          </p:cNvGraphicFramePr>
          <p:nvPr/>
        </p:nvGraphicFramePr>
        <p:xfrm>
          <a:off x="1547664" y="4725144"/>
          <a:ext cx="3364191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2" name="公式" r:id="rId7" imgW="1409400" imgH="431640" progId="Equation.3">
                  <p:embed/>
                </p:oleObj>
              </mc:Choice>
              <mc:Fallback>
                <p:oleObj name="公式" r:id="rId7" imgW="1409400" imgH="4316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725144"/>
                        <a:ext cx="3364191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25"/>
          <p:cNvGraphicFramePr>
            <a:graphicFrameLocks noChangeAspect="1"/>
          </p:cNvGraphicFramePr>
          <p:nvPr/>
        </p:nvGraphicFramePr>
        <p:xfrm>
          <a:off x="4876800" y="4701530"/>
          <a:ext cx="25908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3" name="Equation" r:id="rId9" imgW="3225600" imgH="1079280" progId="Equation.DSMT4">
                  <p:embed/>
                </p:oleObj>
              </mc:Choice>
              <mc:Fallback>
                <p:oleObj name="Equation" r:id="rId9" imgW="3225600" imgH="107928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701530"/>
                        <a:ext cx="25908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4932040" y="1412776"/>
            <a:ext cx="3276600" cy="1143000"/>
          </a:xfrm>
          <a:prstGeom prst="wedgeRoundRectCallout">
            <a:avLst>
              <a:gd name="adj1" fmla="val -101391"/>
              <a:gd name="adj2" fmla="val 101667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b="1" dirty="0">
                <a:latin typeface="+mn-ea"/>
                <a:ea typeface="+mn-ea"/>
              </a:rPr>
              <a:t>它反映了总体方差</a:t>
            </a:r>
          </a:p>
          <a:p>
            <a:pPr algn="ctr" eaLnBrk="1" hangingPunct="1"/>
            <a:r>
              <a:rPr lang="zh-CN" altLang="en-US" b="1" dirty="0">
                <a:latin typeface="+mn-ea"/>
                <a:ea typeface="+mn-ea"/>
              </a:rPr>
              <a:t>的信息</a:t>
            </a:r>
          </a:p>
        </p:txBody>
      </p:sp>
      <p:sp>
        <p:nvSpPr>
          <p:cNvPr id="9" name="矩形 8"/>
          <p:cNvSpPr/>
          <p:nvPr/>
        </p:nvSpPr>
        <p:spPr>
          <a:xfrm>
            <a:off x="4276782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5-1</a:t>
            </a:r>
            <a:r>
              <a:rPr lang="zh-CN" altLang="en-US" dirty="0" smtClean="0">
                <a:solidFill>
                  <a:srgbClr val="FF0000"/>
                </a:solidFill>
              </a:rPr>
              <a:t>数理统计的基本概念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6" grpId="0" build="p" autoUpdateAnimBg="0"/>
      <p:bldP spid="1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85800" y="609600"/>
            <a:ext cx="2840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cs typeface="Times New Roman" pitchFamily="18" charset="0"/>
              </a:rPr>
              <a:t>3)</a:t>
            </a:r>
            <a:r>
              <a:rPr lang="zh-CN" altLang="en-US" dirty="0">
                <a:solidFill>
                  <a:srgbClr val="FF0000"/>
                </a:solidFill>
                <a:ea typeface="黑体" pitchFamily="49" charset="-122"/>
              </a:rPr>
              <a:t>样本标准差</a:t>
            </a:r>
          </a:p>
        </p:txBody>
      </p:sp>
      <p:graphicFrame>
        <p:nvGraphicFramePr>
          <p:cNvPr id="4" name="Object 0"/>
          <p:cNvGraphicFramePr>
            <a:graphicFrameLocks noChangeAspect="1"/>
          </p:cNvGraphicFramePr>
          <p:nvPr/>
        </p:nvGraphicFramePr>
        <p:xfrm>
          <a:off x="1763688" y="1124744"/>
          <a:ext cx="4602577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2" name="公式" r:id="rId3" imgW="2057400" imgH="482400" progId="Equation.3">
                  <p:embed/>
                </p:oleObj>
              </mc:Choice>
              <mc:Fallback>
                <p:oleObj name="公式" r:id="rId3" imgW="2057400" imgH="4824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124744"/>
                        <a:ext cx="4602577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95325" y="226695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黑体" pitchFamily="49" charset="-122"/>
              </a:rPr>
              <a:t>其观察值</a:t>
            </a:r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/>
        </p:nvGraphicFramePr>
        <p:xfrm>
          <a:off x="1835696" y="3140969"/>
          <a:ext cx="3888432" cy="1230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3" name="公式" r:id="rId5" imgW="1523880" imgH="482400" progId="Equation.3">
                  <p:embed/>
                </p:oleObj>
              </mc:Choice>
              <mc:Fallback>
                <p:oleObj name="公式" r:id="rId5" imgW="1523880" imgH="482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140969"/>
                        <a:ext cx="3888432" cy="1230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276782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5-1</a:t>
            </a:r>
            <a:r>
              <a:rPr lang="zh-CN" altLang="en-US" dirty="0" smtClean="0">
                <a:solidFill>
                  <a:srgbClr val="FF0000"/>
                </a:solidFill>
              </a:rPr>
              <a:t>数理统计的基本概念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766763" y="671513"/>
            <a:ext cx="464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kumimoji="0" lang="en-US" altLang="zh-CN" dirty="0" smtClean="0">
                <a:solidFill>
                  <a:srgbClr val="000000"/>
                </a:solidFill>
                <a:ea typeface="宋体" pitchFamily="2" charset="-122"/>
              </a:rPr>
              <a:t>4</a:t>
            </a:r>
            <a:r>
              <a:rPr kumimoji="0" lang="zh-CN" altLang="en-US" dirty="0" smtClean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kumimoji="0" lang="zh-CN" altLang="en-US" dirty="0" smtClean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kumimoji="0" lang="zh-CN" altLang="en-US" dirty="0" smtClean="0">
                <a:solidFill>
                  <a:srgbClr val="FF0000"/>
                </a:solidFill>
                <a:ea typeface="黑体" pitchFamily="49" charset="-122"/>
              </a:rPr>
              <a:t>样本 </a:t>
            </a:r>
            <a:r>
              <a:rPr kumimoji="0" lang="en-US" altLang="zh-CN" i="1" dirty="0" smtClean="0">
                <a:solidFill>
                  <a:srgbClr val="FF0000"/>
                </a:solidFill>
                <a:ea typeface="黑体" pitchFamily="49" charset="-122"/>
              </a:rPr>
              <a:t>k </a:t>
            </a:r>
            <a:r>
              <a:rPr kumimoji="0" lang="zh-CN" altLang="en-US" dirty="0" smtClean="0">
                <a:solidFill>
                  <a:srgbClr val="FF0000"/>
                </a:solidFill>
                <a:ea typeface="黑体" pitchFamily="49" charset="-122"/>
              </a:rPr>
              <a:t>阶</a:t>
            </a:r>
            <a:r>
              <a:rPr kumimoji="0" lang="en-US" altLang="zh-CN" dirty="0" smtClean="0">
                <a:solidFill>
                  <a:srgbClr val="FF0000"/>
                </a:solidFill>
                <a:ea typeface="黑体" pitchFamily="49" charset="-122"/>
              </a:rPr>
              <a:t>(</a:t>
            </a:r>
            <a:r>
              <a:rPr kumimoji="0" lang="zh-CN" altLang="en-US" dirty="0" smtClean="0">
                <a:solidFill>
                  <a:srgbClr val="FF0000"/>
                </a:solidFill>
                <a:ea typeface="黑体" pitchFamily="49" charset="-122"/>
              </a:rPr>
              <a:t>原点</a:t>
            </a:r>
            <a:r>
              <a:rPr kumimoji="0" lang="en-US" altLang="zh-CN" dirty="0" smtClean="0">
                <a:solidFill>
                  <a:srgbClr val="FF0000"/>
                </a:solidFill>
                <a:ea typeface="黑体" pitchFamily="49" charset="-122"/>
              </a:rPr>
              <a:t>)</a:t>
            </a:r>
            <a:r>
              <a:rPr kumimoji="0" lang="zh-CN" altLang="en-US" dirty="0" smtClean="0">
                <a:solidFill>
                  <a:srgbClr val="FF0000"/>
                </a:solidFill>
                <a:ea typeface="黑体" pitchFamily="49" charset="-122"/>
              </a:rPr>
              <a:t>矩</a:t>
            </a:r>
          </a:p>
        </p:txBody>
      </p:sp>
      <p:graphicFrame>
        <p:nvGraphicFramePr>
          <p:cNvPr id="24" name="Object 5"/>
          <p:cNvGraphicFramePr>
            <a:graphicFrameLocks noChangeAspect="1"/>
          </p:cNvGraphicFramePr>
          <p:nvPr/>
        </p:nvGraphicFramePr>
        <p:xfrm>
          <a:off x="1828800" y="1219200"/>
          <a:ext cx="3886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2" name="Equation" r:id="rId3" imgW="3886200" imgH="939600" progId="">
                  <p:embed/>
                </p:oleObj>
              </mc:Choice>
              <mc:Fallback>
                <p:oleObj name="Equation" r:id="rId3" imgW="3886200" imgH="9396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19200"/>
                        <a:ext cx="38862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738188" y="245745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kumimoji="0" lang="zh-CN" altLang="en-US" smtClean="0">
                <a:solidFill>
                  <a:srgbClr val="0000FF"/>
                </a:solidFill>
                <a:ea typeface="黑体" pitchFamily="49" charset="-122"/>
              </a:rPr>
              <a:t>其观察值</a:t>
            </a:r>
          </a:p>
        </p:txBody>
      </p:sp>
      <p:graphicFrame>
        <p:nvGraphicFramePr>
          <p:cNvPr id="26" name="Object 7"/>
          <p:cNvGraphicFramePr>
            <a:graphicFrameLocks noChangeAspect="1"/>
          </p:cNvGraphicFramePr>
          <p:nvPr/>
        </p:nvGraphicFramePr>
        <p:xfrm>
          <a:off x="2514600" y="2166938"/>
          <a:ext cx="42005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3" name="Equation" r:id="rId5" imgW="1638000" imgH="431640" progId="">
                  <p:embed/>
                </p:oleObj>
              </mc:Choice>
              <mc:Fallback>
                <p:oleObj name="Equation" r:id="rId5" imgW="1638000" imgH="4316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66938"/>
                        <a:ext cx="4200525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38188" y="3276600"/>
            <a:ext cx="464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kumimoji="0" lang="en-US" altLang="zh-CN" dirty="0" smtClean="0">
                <a:solidFill>
                  <a:srgbClr val="000000"/>
                </a:solidFill>
                <a:ea typeface="宋体" pitchFamily="2" charset="-122"/>
              </a:rPr>
              <a:t>5</a:t>
            </a:r>
            <a:r>
              <a:rPr kumimoji="0" lang="zh-CN" altLang="en-US" dirty="0" smtClean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kumimoji="0" lang="zh-CN" altLang="en-US" dirty="0" smtClean="0">
                <a:solidFill>
                  <a:srgbClr val="FF0000"/>
                </a:solidFill>
                <a:ea typeface="黑体" pitchFamily="49" charset="-122"/>
              </a:rPr>
              <a:t>样本 </a:t>
            </a:r>
            <a:r>
              <a:rPr kumimoji="0" lang="en-US" altLang="zh-CN" i="1" dirty="0" smtClean="0">
                <a:solidFill>
                  <a:srgbClr val="FF0000"/>
                </a:solidFill>
                <a:ea typeface="黑体" pitchFamily="49" charset="-122"/>
              </a:rPr>
              <a:t>k </a:t>
            </a:r>
            <a:r>
              <a:rPr kumimoji="0" lang="zh-CN" altLang="en-US" dirty="0" smtClean="0">
                <a:solidFill>
                  <a:srgbClr val="FF0000"/>
                </a:solidFill>
                <a:ea typeface="黑体" pitchFamily="49" charset="-122"/>
              </a:rPr>
              <a:t>阶中心矩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685800" y="5243513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kumimoji="0" lang="zh-CN" altLang="en-US" smtClean="0">
                <a:solidFill>
                  <a:srgbClr val="0000FF"/>
                </a:solidFill>
                <a:ea typeface="黑体" pitchFamily="49" charset="-122"/>
              </a:rPr>
              <a:t>其观察值</a:t>
            </a:r>
          </a:p>
        </p:txBody>
      </p:sp>
      <p:graphicFrame>
        <p:nvGraphicFramePr>
          <p:cNvPr id="85008" name="Object 16"/>
          <p:cNvGraphicFramePr>
            <a:graphicFrameLocks noChangeAspect="1"/>
          </p:cNvGraphicFramePr>
          <p:nvPr/>
        </p:nvGraphicFramePr>
        <p:xfrm>
          <a:off x="5796136" y="1340768"/>
          <a:ext cx="21336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4" name="Equation" r:id="rId7" imgW="863280" imgH="241200" progId="Equation.DSMT4">
                  <p:embed/>
                </p:oleObj>
              </mc:Choice>
              <mc:Fallback>
                <p:oleObj name="Equation" r:id="rId7" imgW="863280" imgH="2412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340768"/>
                        <a:ext cx="213360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9" name="Object 17"/>
          <p:cNvGraphicFramePr>
            <a:graphicFrameLocks noChangeAspect="1"/>
          </p:cNvGraphicFramePr>
          <p:nvPr/>
        </p:nvGraphicFramePr>
        <p:xfrm>
          <a:off x="6444208" y="3861048"/>
          <a:ext cx="1872208" cy="894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5" name="Equation" r:id="rId9" imgW="850680" imgH="406080" progId="Equation.DSMT4">
                  <p:embed/>
                </p:oleObj>
              </mc:Choice>
              <mc:Fallback>
                <p:oleObj name="Equation" r:id="rId9" imgW="850680" imgH="4060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3861048"/>
                        <a:ext cx="1872208" cy="894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0" name="Object 18"/>
          <p:cNvGraphicFramePr>
            <a:graphicFrameLocks noChangeAspect="1"/>
          </p:cNvGraphicFramePr>
          <p:nvPr/>
        </p:nvGraphicFramePr>
        <p:xfrm>
          <a:off x="1259632" y="3861048"/>
          <a:ext cx="4803358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6" name="Equation" r:id="rId11" imgW="2057400" imgH="431640" progId="Equation.DSMT4">
                  <p:embed/>
                </p:oleObj>
              </mc:Choice>
              <mc:Fallback>
                <p:oleObj name="Equation" r:id="rId11" imgW="2057400" imgH="43164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861048"/>
                        <a:ext cx="4803358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1" name="Object 19"/>
          <p:cNvGraphicFramePr>
            <a:graphicFrameLocks noChangeAspect="1"/>
          </p:cNvGraphicFramePr>
          <p:nvPr/>
        </p:nvGraphicFramePr>
        <p:xfrm>
          <a:off x="2627784" y="4941168"/>
          <a:ext cx="4860542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7" name="Equation" r:id="rId13" imgW="1942920" imgH="431640" progId="Equation.DSMT4">
                  <p:embed/>
                </p:oleObj>
              </mc:Choice>
              <mc:Fallback>
                <p:oleObj name="Equation" r:id="rId13" imgW="1942920" imgH="43164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941168"/>
                        <a:ext cx="4860542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4276782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5-1</a:t>
            </a:r>
            <a:r>
              <a:rPr lang="zh-CN" altLang="en-US" dirty="0" smtClean="0">
                <a:solidFill>
                  <a:srgbClr val="FF0000"/>
                </a:solidFill>
              </a:rPr>
              <a:t>数理统计的基本概念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27" grpId="0" autoUpdateAnimBg="0"/>
      <p:bldP spid="2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86234" y="689546"/>
            <a:ext cx="45720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样本矩具有下列性质：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11560" y="3549646"/>
          <a:ext cx="7581678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1" name="公式" r:id="rId3" imgW="3085920" imgH="1218960" progId="Equation.3">
                  <p:embed/>
                </p:oleObj>
              </mc:Choice>
              <mc:Fallback>
                <p:oleObj name="公式" r:id="rId3" imgW="3085920" imgH="1218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549646"/>
                        <a:ext cx="7581678" cy="280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35"/>
          <p:cNvSpPr>
            <a:spLocks noChangeArrowheads="1"/>
          </p:cNvSpPr>
          <p:nvPr/>
        </p:nvSpPr>
        <p:spPr bwMode="auto">
          <a:xfrm>
            <a:off x="539552" y="1428736"/>
            <a:ext cx="8064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kumimoji="0" lang="zh-CN" altLang="en-US" dirty="0" smtClean="0">
                <a:latin typeface="黑体" pitchFamily="49" charset="-122"/>
                <a:ea typeface="黑体" pitchFamily="49" charset="-122"/>
              </a:rPr>
              <a:t>若总体</a:t>
            </a:r>
            <a:r>
              <a:rPr kumimoji="0" lang="en-US" altLang="zh-CN" i="1" dirty="0" smtClean="0">
                <a:latin typeface="+mn-lt"/>
                <a:ea typeface="黑体" pitchFamily="49" charset="-122"/>
              </a:rPr>
              <a:t>X</a:t>
            </a:r>
            <a:r>
              <a:rPr kumimoji="0" lang="zh-CN" altLang="en-US" dirty="0" smtClean="0">
                <a:latin typeface="+mn-lt"/>
                <a:ea typeface="黑体" pitchFamily="49" charset="-122"/>
              </a:rPr>
              <a:t>的</a:t>
            </a:r>
            <a:r>
              <a:rPr kumimoji="0" lang="en-US" altLang="zh-CN" i="1" dirty="0" smtClean="0">
                <a:latin typeface="+mn-lt"/>
                <a:ea typeface="黑体" pitchFamily="49" charset="-122"/>
              </a:rPr>
              <a:t>k</a:t>
            </a:r>
            <a:r>
              <a:rPr kumimoji="0" lang="zh-CN" altLang="en-US" dirty="0" smtClean="0">
                <a:latin typeface="+mn-lt"/>
                <a:ea typeface="黑体" pitchFamily="49" charset="-122"/>
              </a:rPr>
              <a:t>阶矩存在</a:t>
            </a:r>
            <a:r>
              <a:rPr kumimoji="0" lang="en-US" altLang="zh-CN" dirty="0" smtClean="0">
                <a:latin typeface="+mn-lt"/>
                <a:ea typeface="黑体" pitchFamily="49" charset="-122"/>
              </a:rPr>
              <a:t>,</a:t>
            </a:r>
            <a:r>
              <a:rPr kumimoji="0" lang="zh-CN" altLang="en-US" dirty="0" smtClean="0">
                <a:latin typeface="+mn-lt"/>
                <a:ea typeface="黑体" pitchFamily="49" charset="-122"/>
              </a:rPr>
              <a:t>则有</a:t>
            </a:r>
            <a:endParaRPr kumimoji="0" lang="zh-CN" altLang="en-US" dirty="0">
              <a:latin typeface="+mn-lt"/>
              <a:ea typeface="黑体" pitchFamily="49" charset="-122"/>
            </a:endParaRPr>
          </a:p>
        </p:txBody>
      </p:sp>
      <p:graphicFrame>
        <p:nvGraphicFramePr>
          <p:cNvPr id="86020" name="Object 1026"/>
          <p:cNvGraphicFramePr>
            <a:graphicFrameLocks noChangeAspect="1"/>
          </p:cNvGraphicFramePr>
          <p:nvPr/>
        </p:nvGraphicFramePr>
        <p:xfrm>
          <a:off x="1706563" y="2135188"/>
          <a:ext cx="558800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2" name="Equation" r:id="rId5" imgW="2387520" imgH="431640" progId="Equation.DSMT4">
                  <p:embed/>
                </p:oleObj>
              </mc:Choice>
              <mc:Fallback>
                <p:oleObj name="Equation" r:id="rId5" imgW="2387520" imgH="43164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2135188"/>
                        <a:ext cx="5588000" cy="101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276782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5-1</a:t>
            </a:r>
            <a:r>
              <a:rPr lang="zh-CN" altLang="en-US" dirty="0" smtClean="0">
                <a:solidFill>
                  <a:srgbClr val="FF0000"/>
                </a:solidFill>
              </a:rPr>
              <a:t>数理统计的基本概念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76782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5-1</a:t>
            </a:r>
            <a:r>
              <a:rPr lang="zh-CN" altLang="en-US" dirty="0" smtClean="0">
                <a:solidFill>
                  <a:srgbClr val="FF0000"/>
                </a:solidFill>
              </a:rPr>
              <a:t>数理统计的基本概念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38188" y="760459"/>
            <a:ext cx="12192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 eaLnBrk="0" hangingPunct="0"/>
            <a:r>
              <a:rPr kumimoji="0" lang="zh-CN" altLang="en-US" dirty="0">
                <a:solidFill>
                  <a:srgbClr val="008000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524000" y="777875"/>
          <a:ext cx="2383328" cy="50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6" name="Equation" r:id="rId3" imgW="1968480" imgH="419040" progId="">
                  <p:embed/>
                </p:oleObj>
              </mc:Choice>
              <mc:Fallback>
                <p:oleObj name="Equation" r:id="rId3" imgW="1968480" imgH="4190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777875"/>
                        <a:ext cx="2383328" cy="507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066799" y="1295400"/>
          <a:ext cx="3065885" cy="1133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7" name="Equation" r:id="rId5" imgW="2920680" imgH="1079280" progId="">
                  <p:embed/>
                </p:oleObj>
              </mc:Choice>
              <mc:Fallback>
                <p:oleObj name="Equation" r:id="rId5" imgW="2920680" imgH="107928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799" y="1295400"/>
                        <a:ext cx="3065885" cy="11334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4110038" y="1295400"/>
          <a:ext cx="2176474" cy="1185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8" name="Equation" r:id="rId7" imgW="1981080" imgH="1079280" progId="">
                  <p:embed/>
                </p:oleObj>
              </mc:Choice>
              <mc:Fallback>
                <p:oleObj name="Equation" r:id="rId7" imgW="1981080" imgH="107928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1295400"/>
                        <a:ext cx="2176474" cy="11859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6285310" y="1268413"/>
          <a:ext cx="2144342" cy="1231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9" name="Equation" r:id="rId9" imgW="1879560" imgH="1079280" progId="">
                  <p:embed/>
                </p:oleObj>
              </mc:Choice>
              <mc:Fallback>
                <p:oleObj name="Equation" r:id="rId9" imgW="1879560" imgH="107928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5310" y="1268413"/>
                        <a:ext cx="2144342" cy="12318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1447799" y="2590800"/>
          <a:ext cx="2633349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0" name="Equation" r:id="rId11" imgW="2425680" imgH="838080" progId="">
                  <p:embed/>
                </p:oleObj>
              </mc:Choice>
              <mc:Fallback>
                <p:oleObj name="Equation" r:id="rId11" imgW="2425680" imgH="83808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799" y="2590800"/>
                        <a:ext cx="2633349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Grp="1" noChangeAspect="1"/>
          </p:cNvGraphicFramePr>
          <p:nvPr/>
        </p:nvGraphicFramePr>
        <p:xfrm>
          <a:off x="1066800" y="3505199"/>
          <a:ext cx="3005134" cy="1110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1" name="Equation" r:id="rId13" imgW="2920680" imgH="1079280" progId="">
                  <p:embed/>
                </p:oleObj>
              </mc:Choice>
              <mc:Fallback>
                <p:oleObj name="Equation" r:id="rId13" imgW="2920680" imgH="1079280" progId="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199"/>
                        <a:ext cx="3005134" cy="1110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Grp="1" noChangeAspect="1"/>
          </p:cNvGraphicFramePr>
          <p:nvPr/>
        </p:nvGraphicFramePr>
        <p:xfrm>
          <a:off x="2000232" y="4786322"/>
          <a:ext cx="5367338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2" name="Equation" r:id="rId15" imgW="4978080" imgH="1079280" progId="">
                  <p:embed/>
                </p:oleObj>
              </mc:Choice>
              <mc:Fallback>
                <p:oleObj name="Equation" r:id="rId15" imgW="4978080" imgH="1079280" progId="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4786322"/>
                        <a:ext cx="5367338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76782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5-1</a:t>
            </a:r>
            <a:r>
              <a:rPr lang="zh-CN" altLang="en-US" dirty="0" smtClean="0">
                <a:solidFill>
                  <a:srgbClr val="FF0000"/>
                </a:solidFill>
              </a:rPr>
              <a:t>数理统计的基本概念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830263" y="857250"/>
          <a:ext cx="248443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3" name="Equation" r:id="rId3" imgW="977760" imgH="241200" progId="Equation.DSMT4">
                  <p:embed/>
                </p:oleObj>
              </mc:Choice>
              <mc:Fallback>
                <p:oleObj name="Equation" r:id="rId3" imgW="97776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857250"/>
                        <a:ext cx="248443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4" name="Object 0"/>
          <p:cNvGraphicFramePr>
            <a:graphicFrameLocks noChangeAspect="1"/>
          </p:cNvGraphicFramePr>
          <p:nvPr/>
        </p:nvGraphicFramePr>
        <p:xfrm>
          <a:off x="714348" y="1500174"/>
          <a:ext cx="4429156" cy="1929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4" name="Equation" r:id="rId5" imgW="2044440" imgH="888840" progId="Equation.DSMT4">
                  <p:embed/>
                </p:oleObj>
              </mc:Choice>
              <mc:Fallback>
                <p:oleObj name="Equation" r:id="rId5" imgW="2044440" imgH="88884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500174"/>
                        <a:ext cx="4429156" cy="19293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5" name="Object 1"/>
          <p:cNvGraphicFramePr>
            <a:graphicFrameLocks noChangeAspect="1"/>
          </p:cNvGraphicFramePr>
          <p:nvPr/>
        </p:nvGraphicFramePr>
        <p:xfrm>
          <a:off x="644525" y="3571875"/>
          <a:ext cx="785653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5" name="Equation" r:id="rId7" imgW="3530520" imgH="431640" progId="Equation.DSMT4">
                  <p:embed/>
                </p:oleObj>
              </mc:Choice>
              <mc:Fallback>
                <p:oleObj name="Equation" r:id="rId7" imgW="3530520" imgH="431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3571875"/>
                        <a:ext cx="7856538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642910" y="4714884"/>
          <a:ext cx="61404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6" name="Equation" r:id="rId9" imgW="2654280" imgH="444240" progId="Equation.DSMT4">
                  <p:embed/>
                </p:oleObj>
              </mc:Choice>
              <mc:Fallback>
                <p:oleObj name="Equation" r:id="rId9" imgW="265428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4714884"/>
                        <a:ext cx="614045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00034" y="714356"/>
            <a:ext cx="3429000" cy="2898774"/>
            <a:chOff x="192" y="576"/>
            <a:chExt cx="2160" cy="1826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240" y="576"/>
              <a:ext cx="2112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eaLnBrk="0" hangingPunct="0"/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  考察某大学一年级</a:t>
              </a:r>
            </a:p>
            <a:p>
              <a:pPr algn="just" eaLnBrk="0" hangingPunct="0"/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       学生的年龄</a:t>
              </a:r>
            </a:p>
          </p:txBody>
        </p:sp>
        <p:pic>
          <p:nvPicPr>
            <p:cNvPr id="5" name="Picture 4" descr="PEOPLE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4" y="1248"/>
              <a:ext cx="1776" cy="1115"/>
            </a:xfrm>
            <a:prstGeom prst="rect">
              <a:avLst/>
            </a:prstGeom>
            <a:noFill/>
          </p:spPr>
        </p:pic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064" y="1440"/>
              <a:ext cx="212" cy="962"/>
              <a:chOff x="3312" y="1205"/>
              <a:chExt cx="212" cy="962"/>
            </a:xfrm>
          </p:grpSpPr>
          <p:grpSp>
            <p:nvGrpSpPr>
              <p:cNvPr id="29" name="Group 6"/>
              <p:cNvGrpSpPr>
                <a:grpSpLocks/>
              </p:cNvGrpSpPr>
              <p:nvPr/>
            </p:nvGrpSpPr>
            <p:grpSpPr bwMode="auto">
              <a:xfrm>
                <a:off x="3315" y="1504"/>
                <a:ext cx="205" cy="281"/>
                <a:chOff x="3315" y="1504"/>
                <a:chExt cx="205" cy="281"/>
              </a:xfrm>
            </p:grpSpPr>
            <p:sp>
              <p:nvSpPr>
                <p:cNvPr id="46" name="Freeform 7"/>
                <p:cNvSpPr>
                  <a:spLocks/>
                </p:cNvSpPr>
                <p:nvPr/>
              </p:nvSpPr>
              <p:spPr bwMode="auto">
                <a:xfrm>
                  <a:off x="3315" y="1512"/>
                  <a:ext cx="56" cy="27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123"/>
                    </a:cxn>
                    <a:cxn ang="0">
                      <a:pos x="18" y="293"/>
                    </a:cxn>
                    <a:cxn ang="0">
                      <a:pos x="33" y="442"/>
                    </a:cxn>
                    <a:cxn ang="0">
                      <a:pos x="61" y="530"/>
                    </a:cxn>
                    <a:cxn ang="0">
                      <a:pos x="74" y="547"/>
                    </a:cxn>
                    <a:cxn ang="0">
                      <a:pos x="82" y="521"/>
                    </a:cxn>
                    <a:cxn ang="0">
                      <a:pos x="86" y="460"/>
                    </a:cxn>
                    <a:cxn ang="0">
                      <a:pos x="111" y="443"/>
                    </a:cxn>
                    <a:cxn ang="0">
                      <a:pos x="78" y="393"/>
                    </a:cxn>
                    <a:cxn ang="0">
                      <a:pos x="56" y="363"/>
                    </a:cxn>
                    <a:cxn ang="0">
                      <a:pos x="58" y="110"/>
                    </a:cxn>
                    <a:cxn ang="0">
                      <a:pos x="70" y="9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11" h="547">
                      <a:moveTo>
                        <a:pt x="5" y="0"/>
                      </a:moveTo>
                      <a:lnTo>
                        <a:pt x="0" y="123"/>
                      </a:lnTo>
                      <a:lnTo>
                        <a:pt x="18" y="293"/>
                      </a:lnTo>
                      <a:lnTo>
                        <a:pt x="33" y="442"/>
                      </a:lnTo>
                      <a:lnTo>
                        <a:pt x="61" y="530"/>
                      </a:lnTo>
                      <a:lnTo>
                        <a:pt x="74" y="547"/>
                      </a:lnTo>
                      <a:lnTo>
                        <a:pt x="82" y="521"/>
                      </a:lnTo>
                      <a:lnTo>
                        <a:pt x="86" y="460"/>
                      </a:lnTo>
                      <a:lnTo>
                        <a:pt x="111" y="443"/>
                      </a:lnTo>
                      <a:lnTo>
                        <a:pt x="78" y="393"/>
                      </a:lnTo>
                      <a:lnTo>
                        <a:pt x="56" y="363"/>
                      </a:lnTo>
                      <a:lnTo>
                        <a:pt x="58" y="110"/>
                      </a:lnTo>
                      <a:lnTo>
                        <a:pt x="70" y="9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blipFill dpi="0" rotWithShape="0">
                  <a:blip r:embed="rId3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l"/>
                  <a:endParaRPr lang="zh-CN" altLang="en-US" smtClea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47" name="Freeform 8"/>
                <p:cNvSpPr>
                  <a:spLocks/>
                </p:cNvSpPr>
                <p:nvPr/>
              </p:nvSpPr>
              <p:spPr bwMode="auto">
                <a:xfrm>
                  <a:off x="3471" y="1504"/>
                  <a:ext cx="49" cy="255"/>
                </a:xfrm>
                <a:custGeom>
                  <a:avLst/>
                  <a:gdLst/>
                  <a:ahLst/>
                  <a:cxnLst>
                    <a:cxn ang="0">
                      <a:pos x="28" y="14"/>
                    </a:cxn>
                    <a:cxn ang="0">
                      <a:pos x="42" y="107"/>
                    </a:cxn>
                    <a:cxn ang="0">
                      <a:pos x="41" y="325"/>
                    </a:cxn>
                    <a:cxn ang="0">
                      <a:pos x="0" y="417"/>
                    </a:cxn>
                    <a:cxn ang="0">
                      <a:pos x="10" y="426"/>
                    </a:cxn>
                    <a:cxn ang="0">
                      <a:pos x="0" y="473"/>
                    </a:cxn>
                    <a:cxn ang="0">
                      <a:pos x="9" y="511"/>
                    </a:cxn>
                    <a:cxn ang="0">
                      <a:pos x="41" y="449"/>
                    </a:cxn>
                    <a:cxn ang="0">
                      <a:pos x="70" y="336"/>
                    </a:cxn>
                    <a:cxn ang="0">
                      <a:pos x="98" y="86"/>
                    </a:cxn>
                    <a:cxn ang="0">
                      <a:pos x="86" y="0"/>
                    </a:cxn>
                    <a:cxn ang="0">
                      <a:pos x="28" y="14"/>
                    </a:cxn>
                  </a:cxnLst>
                  <a:rect l="0" t="0" r="r" b="b"/>
                  <a:pathLst>
                    <a:path w="98" h="511">
                      <a:moveTo>
                        <a:pt x="28" y="14"/>
                      </a:moveTo>
                      <a:lnTo>
                        <a:pt x="42" y="107"/>
                      </a:lnTo>
                      <a:lnTo>
                        <a:pt x="41" y="325"/>
                      </a:lnTo>
                      <a:lnTo>
                        <a:pt x="0" y="417"/>
                      </a:lnTo>
                      <a:lnTo>
                        <a:pt x="10" y="426"/>
                      </a:lnTo>
                      <a:lnTo>
                        <a:pt x="0" y="473"/>
                      </a:lnTo>
                      <a:lnTo>
                        <a:pt x="9" y="511"/>
                      </a:lnTo>
                      <a:lnTo>
                        <a:pt x="41" y="449"/>
                      </a:lnTo>
                      <a:lnTo>
                        <a:pt x="70" y="336"/>
                      </a:lnTo>
                      <a:lnTo>
                        <a:pt x="98" y="86"/>
                      </a:lnTo>
                      <a:lnTo>
                        <a:pt x="86" y="0"/>
                      </a:lnTo>
                      <a:lnTo>
                        <a:pt x="28" y="14"/>
                      </a:lnTo>
                      <a:close/>
                    </a:path>
                  </a:pathLst>
                </a:custGeom>
                <a:blipFill dpi="0" rotWithShape="0">
                  <a:blip r:embed="rId3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l"/>
                  <a:endParaRPr lang="zh-CN" altLang="en-US" smtClea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</p:grpSp>
          <p:sp>
            <p:nvSpPr>
              <p:cNvPr id="30" name="Freeform 9"/>
              <p:cNvSpPr>
                <a:spLocks/>
              </p:cNvSpPr>
              <p:nvPr/>
            </p:nvSpPr>
            <p:spPr bwMode="auto">
              <a:xfrm>
                <a:off x="3312" y="1343"/>
                <a:ext cx="212" cy="414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67" y="56"/>
                  </a:cxn>
                  <a:cxn ang="0">
                    <a:pos x="55" y="76"/>
                  </a:cxn>
                  <a:cxn ang="0">
                    <a:pos x="0" y="340"/>
                  </a:cxn>
                  <a:cxn ang="0">
                    <a:pos x="8" y="622"/>
                  </a:cxn>
                  <a:cxn ang="0">
                    <a:pos x="76" y="601"/>
                  </a:cxn>
                  <a:cxn ang="0">
                    <a:pos x="81" y="352"/>
                  </a:cxn>
                  <a:cxn ang="0">
                    <a:pos x="92" y="284"/>
                  </a:cxn>
                  <a:cxn ang="0">
                    <a:pos x="94" y="430"/>
                  </a:cxn>
                  <a:cxn ang="0">
                    <a:pos x="76" y="683"/>
                  </a:cxn>
                  <a:cxn ang="0">
                    <a:pos x="106" y="685"/>
                  </a:cxn>
                  <a:cxn ang="0">
                    <a:pos x="103" y="771"/>
                  </a:cxn>
                  <a:cxn ang="0">
                    <a:pos x="106" y="820"/>
                  </a:cxn>
                  <a:cxn ang="0">
                    <a:pos x="217" y="829"/>
                  </a:cxn>
                  <a:cxn ang="0">
                    <a:pos x="305" y="809"/>
                  </a:cxn>
                  <a:cxn ang="0">
                    <a:pos x="357" y="806"/>
                  </a:cxn>
                  <a:cxn ang="0">
                    <a:pos x="351" y="668"/>
                  </a:cxn>
                  <a:cxn ang="0">
                    <a:pos x="358" y="601"/>
                  </a:cxn>
                  <a:cxn ang="0">
                    <a:pos x="331" y="406"/>
                  </a:cxn>
                  <a:cxn ang="0">
                    <a:pos x="329" y="304"/>
                  </a:cxn>
                  <a:cxn ang="0">
                    <a:pos x="340" y="343"/>
                  </a:cxn>
                  <a:cxn ang="0">
                    <a:pos x="351" y="567"/>
                  </a:cxn>
                  <a:cxn ang="0">
                    <a:pos x="406" y="580"/>
                  </a:cxn>
                  <a:cxn ang="0">
                    <a:pos x="424" y="321"/>
                  </a:cxn>
                  <a:cxn ang="0">
                    <a:pos x="359" y="72"/>
                  </a:cxn>
                  <a:cxn ang="0">
                    <a:pos x="253" y="0"/>
                  </a:cxn>
                  <a:cxn ang="0">
                    <a:pos x="172" y="0"/>
                  </a:cxn>
                </a:cxnLst>
                <a:rect l="0" t="0" r="r" b="b"/>
                <a:pathLst>
                  <a:path w="424" h="829">
                    <a:moveTo>
                      <a:pt x="172" y="0"/>
                    </a:moveTo>
                    <a:lnTo>
                      <a:pt x="67" y="56"/>
                    </a:lnTo>
                    <a:lnTo>
                      <a:pt x="55" y="76"/>
                    </a:lnTo>
                    <a:lnTo>
                      <a:pt x="0" y="340"/>
                    </a:lnTo>
                    <a:lnTo>
                      <a:pt x="8" y="622"/>
                    </a:lnTo>
                    <a:lnTo>
                      <a:pt x="76" y="601"/>
                    </a:lnTo>
                    <a:lnTo>
                      <a:pt x="81" y="352"/>
                    </a:lnTo>
                    <a:lnTo>
                      <a:pt x="92" y="284"/>
                    </a:lnTo>
                    <a:lnTo>
                      <a:pt x="94" y="430"/>
                    </a:lnTo>
                    <a:lnTo>
                      <a:pt x="76" y="683"/>
                    </a:lnTo>
                    <a:lnTo>
                      <a:pt x="106" y="685"/>
                    </a:lnTo>
                    <a:lnTo>
                      <a:pt x="103" y="771"/>
                    </a:lnTo>
                    <a:lnTo>
                      <a:pt x="106" y="820"/>
                    </a:lnTo>
                    <a:lnTo>
                      <a:pt x="217" y="829"/>
                    </a:lnTo>
                    <a:lnTo>
                      <a:pt x="305" y="809"/>
                    </a:lnTo>
                    <a:lnTo>
                      <a:pt x="357" y="806"/>
                    </a:lnTo>
                    <a:lnTo>
                      <a:pt x="351" y="668"/>
                    </a:lnTo>
                    <a:lnTo>
                      <a:pt x="358" y="601"/>
                    </a:lnTo>
                    <a:lnTo>
                      <a:pt x="331" y="406"/>
                    </a:lnTo>
                    <a:lnTo>
                      <a:pt x="329" y="304"/>
                    </a:lnTo>
                    <a:lnTo>
                      <a:pt x="340" y="343"/>
                    </a:lnTo>
                    <a:lnTo>
                      <a:pt x="351" y="567"/>
                    </a:lnTo>
                    <a:lnTo>
                      <a:pt x="406" y="580"/>
                    </a:lnTo>
                    <a:lnTo>
                      <a:pt x="424" y="321"/>
                    </a:lnTo>
                    <a:lnTo>
                      <a:pt x="359" y="72"/>
                    </a:lnTo>
                    <a:lnTo>
                      <a:pt x="253" y="0"/>
                    </a:lnTo>
                    <a:lnTo>
                      <a:pt x="172" y="0"/>
                    </a:lnTo>
                    <a:close/>
                  </a:path>
                </a:pathLst>
              </a:cu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solidFill>
                  <a:srgbClr val="9FB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grpSp>
            <p:nvGrpSpPr>
              <p:cNvPr id="31" name="Group 10"/>
              <p:cNvGrpSpPr>
                <a:grpSpLocks/>
              </p:cNvGrpSpPr>
              <p:nvPr/>
            </p:nvGrpSpPr>
            <p:grpSpPr bwMode="auto">
              <a:xfrm>
                <a:off x="3350" y="1205"/>
                <a:ext cx="131" cy="962"/>
                <a:chOff x="3350" y="1205"/>
                <a:chExt cx="131" cy="962"/>
              </a:xfrm>
            </p:grpSpPr>
            <p:sp>
              <p:nvSpPr>
                <p:cNvPr id="32" name="Freeform 11"/>
                <p:cNvSpPr>
                  <a:spLocks/>
                </p:cNvSpPr>
                <p:nvPr/>
              </p:nvSpPr>
              <p:spPr bwMode="auto">
                <a:xfrm>
                  <a:off x="3355" y="1745"/>
                  <a:ext cx="123" cy="393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4" y="289"/>
                    </a:cxn>
                    <a:cxn ang="0">
                      <a:pos x="40" y="364"/>
                    </a:cxn>
                    <a:cxn ang="0">
                      <a:pos x="40" y="440"/>
                    </a:cxn>
                    <a:cxn ang="0">
                      <a:pos x="44" y="510"/>
                    </a:cxn>
                    <a:cxn ang="0">
                      <a:pos x="46" y="566"/>
                    </a:cxn>
                    <a:cxn ang="0">
                      <a:pos x="46" y="637"/>
                    </a:cxn>
                    <a:cxn ang="0">
                      <a:pos x="42" y="666"/>
                    </a:cxn>
                    <a:cxn ang="0">
                      <a:pos x="11" y="755"/>
                    </a:cxn>
                    <a:cxn ang="0">
                      <a:pos x="0" y="785"/>
                    </a:cxn>
                    <a:cxn ang="0">
                      <a:pos x="49" y="787"/>
                    </a:cxn>
                    <a:cxn ang="0">
                      <a:pos x="70" y="749"/>
                    </a:cxn>
                    <a:cxn ang="0">
                      <a:pos x="84" y="704"/>
                    </a:cxn>
                    <a:cxn ang="0">
                      <a:pos x="92" y="633"/>
                    </a:cxn>
                    <a:cxn ang="0">
                      <a:pos x="120" y="440"/>
                    </a:cxn>
                    <a:cxn ang="0">
                      <a:pos x="130" y="387"/>
                    </a:cxn>
                    <a:cxn ang="0">
                      <a:pos x="123" y="490"/>
                    </a:cxn>
                    <a:cxn ang="0">
                      <a:pos x="131" y="554"/>
                    </a:cxn>
                    <a:cxn ang="0">
                      <a:pos x="134" y="615"/>
                    </a:cxn>
                    <a:cxn ang="0">
                      <a:pos x="128" y="669"/>
                    </a:cxn>
                    <a:cxn ang="0">
                      <a:pos x="133" y="696"/>
                    </a:cxn>
                    <a:cxn ang="0">
                      <a:pos x="163" y="777"/>
                    </a:cxn>
                    <a:cxn ang="0">
                      <a:pos x="191" y="778"/>
                    </a:cxn>
                    <a:cxn ang="0">
                      <a:pos x="204" y="778"/>
                    </a:cxn>
                    <a:cxn ang="0">
                      <a:pos x="221" y="762"/>
                    </a:cxn>
                    <a:cxn ang="0">
                      <a:pos x="180" y="669"/>
                    </a:cxn>
                    <a:cxn ang="0">
                      <a:pos x="200" y="473"/>
                    </a:cxn>
                    <a:cxn ang="0">
                      <a:pos x="208" y="381"/>
                    </a:cxn>
                    <a:cxn ang="0">
                      <a:pos x="24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246" h="787">
                      <a:moveTo>
                        <a:pt x="33" y="13"/>
                      </a:moveTo>
                      <a:lnTo>
                        <a:pt x="44" y="289"/>
                      </a:lnTo>
                      <a:lnTo>
                        <a:pt x="40" y="364"/>
                      </a:lnTo>
                      <a:lnTo>
                        <a:pt x="40" y="440"/>
                      </a:lnTo>
                      <a:lnTo>
                        <a:pt x="44" y="510"/>
                      </a:lnTo>
                      <a:lnTo>
                        <a:pt x="46" y="566"/>
                      </a:lnTo>
                      <a:lnTo>
                        <a:pt x="46" y="637"/>
                      </a:lnTo>
                      <a:lnTo>
                        <a:pt x="42" y="666"/>
                      </a:lnTo>
                      <a:lnTo>
                        <a:pt x="11" y="755"/>
                      </a:lnTo>
                      <a:lnTo>
                        <a:pt x="0" y="785"/>
                      </a:lnTo>
                      <a:lnTo>
                        <a:pt x="49" y="787"/>
                      </a:lnTo>
                      <a:lnTo>
                        <a:pt x="70" y="749"/>
                      </a:lnTo>
                      <a:lnTo>
                        <a:pt x="84" y="704"/>
                      </a:lnTo>
                      <a:lnTo>
                        <a:pt x="92" y="633"/>
                      </a:lnTo>
                      <a:lnTo>
                        <a:pt x="120" y="440"/>
                      </a:lnTo>
                      <a:lnTo>
                        <a:pt x="130" y="387"/>
                      </a:lnTo>
                      <a:lnTo>
                        <a:pt x="123" y="490"/>
                      </a:lnTo>
                      <a:lnTo>
                        <a:pt x="131" y="554"/>
                      </a:lnTo>
                      <a:lnTo>
                        <a:pt x="134" y="615"/>
                      </a:lnTo>
                      <a:lnTo>
                        <a:pt x="128" y="669"/>
                      </a:lnTo>
                      <a:lnTo>
                        <a:pt x="133" y="696"/>
                      </a:lnTo>
                      <a:lnTo>
                        <a:pt x="163" y="777"/>
                      </a:lnTo>
                      <a:lnTo>
                        <a:pt x="191" y="778"/>
                      </a:lnTo>
                      <a:lnTo>
                        <a:pt x="204" y="778"/>
                      </a:lnTo>
                      <a:lnTo>
                        <a:pt x="221" y="762"/>
                      </a:lnTo>
                      <a:lnTo>
                        <a:pt x="180" y="669"/>
                      </a:lnTo>
                      <a:lnTo>
                        <a:pt x="200" y="473"/>
                      </a:lnTo>
                      <a:lnTo>
                        <a:pt x="208" y="381"/>
                      </a:lnTo>
                      <a:lnTo>
                        <a:pt x="246" y="0"/>
                      </a:lnTo>
                      <a:lnTo>
                        <a:pt x="33" y="13"/>
                      </a:lnTo>
                      <a:close/>
                    </a:path>
                  </a:pathLst>
                </a:custGeom>
                <a:blipFill dpi="0" rotWithShape="0">
                  <a:blip r:embed="rId3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l"/>
                  <a:endParaRPr lang="zh-CN" altLang="en-US" smtClea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grpSp>
              <p:nvGrpSpPr>
                <p:cNvPr id="33" name="Group 12"/>
                <p:cNvGrpSpPr>
                  <a:grpSpLocks/>
                </p:cNvGrpSpPr>
                <p:nvPr/>
              </p:nvGrpSpPr>
              <p:grpSpPr bwMode="auto">
                <a:xfrm>
                  <a:off x="3374" y="1345"/>
                  <a:ext cx="92" cy="220"/>
                  <a:chOff x="3374" y="1345"/>
                  <a:chExt cx="92" cy="220"/>
                </a:xfrm>
              </p:grpSpPr>
              <p:sp>
                <p:nvSpPr>
                  <p:cNvPr id="43" name="Freeform 13"/>
                  <p:cNvSpPr>
                    <a:spLocks/>
                  </p:cNvSpPr>
                  <p:nvPr/>
                </p:nvSpPr>
                <p:spPr bwMode="auto">
                  <a:xfrm>
                    <a:off x="3395" y="1345"/>
                    <a:ext cx="48" cy="24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21" y="49"/>
                      </a:cxn>
                      <a:cxn ang="0">
                        <a:pos x="49" y="0"/>
                      </a:cxn>
                      <a:cxn ang="0">
                        <a:pos x="77" y="49"/>
                      </a:cxn>
                      <a:cxn ang="0">
                        <a:pos x="96" y="6"/>
                      </a:cxn>
                    </a:cxnLst>
                    <a:rect l="0" t="0" r="r" b="b"/>
                    <a:pathLst>
                      <a:path w="96" h="49">
                        <a:moveTo>
                          <a:pt x="0" y="4"/>
                        </a:moveTo>
                        <a:lnTo>
                          <a:pt x="21" y="49"/>
                        </a:lnTo>
                        <a:lnTo>
                          <a:pt x="49" y="0"/>
                        </a:lnTo>
                        <a:lnTo>
                          <a:pt x="77" y="49"/>
                        </a:lnTo>
                        <a:lnTo>
                          <a:pt x="96" y="6"/>
                        </a:lnTo>
                      </a:path>
                    </a:pathLst>
                  </a:custGeom>
                  <a:noFill/>
                  <a:ln w="9525">
                    <a:solidFill>
                      <a:srgbClr val="3F7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l"/>
                    <a:endParaRPr lang="zh-CN" altLang="en-US" smtClean="0">
                      <a:solidFill>
                        <a:srgbClr val="000000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44" name="Freeform 14"/>
                  <p:cNvSpPr>
                    <a:spLocks/>
                  </p:cNvSpPr>
                  <p:nvPr/>
                </p:nvSpPr>
                <p:spPr bwMode="auto">
                  <a:xfrm>
                    <a:off x="3421" y="1350"/>
                    <a:ext cx="11" cy="20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3" y="168"/>
                      </a:cxn>
                      <a:cxn ang="0">
                        <a:pos x="23" y="408"/>
                      </a:cxn>
                    </a:cxnLst>
                    <a:rect l="0" t="0" r="r" b="b"/>
                    <a:pathLst>
                      <a:path w="23" h="408">
                        <a:moveTo>
                          <a:pt x="0" y="0"/>
                        </a:moveTo>
                        <a:lnTo>
                          <a:pt x="23" y="168"/>
                        </a:lnTo>
                        <a:lnTo>
                          <a:pt x="23" y="408"/>
                        </a:lnTo>
                      </a:path>
                    </a:pathLst>
                  </a:custGeom>
                  <a:noFill/>
                  <a:ln w="9525">
                    <a:solidFill>
                      <a:srgbClr val="3F7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l"/>
                    <a:endParaRPr lang="zh-CN" altLang="en-US" smtClean="0">
                      <a:solidFill>
                        <a:srgbClr val="000000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45" name="Freeform 15"/>
                  <p:cNvSpPr>
                    <a:spLocks/>
                  </p:cNvSpPr>
                  <p:nvPr/>
                </p:nvSpPr>
                <p:spPr bwMode="auto">
                  <a:xfrm>
                    <a:off x="3374" y="1554"/>
                    <a:ext cx="92" cy="11"/>
                  </a:xfrm>
                  <a:custGeom>
                    <a:avLst/>
                    <a:gdLst/>
                    <a:ahLst/>
                    <a:cxnLst>
                      <a:cxn ang="0">
                        <a:pos x="0" y="22"/>
                      </a:cxn>
                      <a:cxn ang="0">
                        <a:pos x="101" y="0"/>
                      </a:cxn>
                      <a:cxn ang="0">
                        <a:pos x="184" y="8"/>
                      </a:cxn>
                    </a:cxnLst>
                    <a:rect l="0" t="0" r="r" b="b"/>
                    <a:pathLst>
                      <a:path w="184" h="22">
                        <a:moveTo>
                          <a:pt x="0" y="22"/>
                        </a:moveTo>
                        <a:lnTo>
                          <a:pt x="101" y="0"/>
                        </a:lnTo>
                        <a:lnTo>
                          <a:pt x="184" y="8"/>
                        </a:lnTo>
                      </a:path>
                    </a:pathLst>
                  </a:custGeom>
                  <a:noFill/>
                  <a:ln w="9525">
                    <a:solidFill>
                      <a:srgbClr val="3F7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l"/>
                    <a:endParaRPr lang="zh-CN" altLang="en-US" smtClean="0">
                      <a:solidFill>
                        <a:srgbClr val="000000"/>
                      </a:solidFill>
                      <a:ea typeface="宋体" charset="-122"/>
                    </a:endParaRPr>
                  </a:p>
                </p:txBody>
              </p:sp>
            </p:grpSp>
            <p:grpSp>
              <p:nvGrpSpPr>
                <p:cNvPr id="34" name="Group 16"/>
                <p:cNvGrpSpPr>
                  <a:grpSpLocks/>
                </p:cNvGrpSpPr>
                <p:nvPr/>
              </p:nvGrpSpPr>
              <p:grpSpPr bwMode="auto">
                <a:xfrm>
                  <a:off x="3350" y="2082"/>
                  <a:ext cx="124" cy="85"/>
                  <a:chOff x="3350" y="2082"/>
                  <a:chExt cx="124" cy="85"/>
                </a:xfrm>
              </p:grpSpPr>
              <p:sp>
                <p:nvSpPr>
                  <p:cNvPr id="41" name="Freeform 17"/>
                  <p:cNvSpPr>
                    <a:spLocks/>
                  </p:cNvSpPr>
                  <p:nvPr/>
                </p:nvSpPr>
                <p:spPr bwMode="auto">
                  <a:xfrm>
                    <a:off x="3350" y="2090"/>
                    <a:ext cx="49" cy="77"/>
                  </a:xfrm>
                  <a:custGeom>
                    <a:avLst/>
                    <a:gdLst/>
                    <a:ahLst/>
                    <a:cxnLst>
                      <a:cxn ang="0">
                        <a:pos x="18" y="76"/>
                      </a:cxn>
                      <a:cxn ang="0">
                        <a:pos x="4" y="100"/>
                      </a:cxn>
                      <a:cxn ang="0">
                        <a:pos x="0" y="118"/>
                      </a:cxn>
                      <a:cxn ang="0">
                        <a:pos x="0" y="132"/>
                      </a:cxn>
                      <a:cxn ang="0">
                        <a:pos x="2" y="141"/>
                      </a:cxn>
                      <a:cxn ang="0">
                        <a:pos x="9" y="150"/>
                      </a:cxn>
                      <a:cxn ang="0">
                        <a:pos x="22" y="154"/>
                      </a:cxn>
                      <a:cxn ang="0">
                        <a:pos x="39" y="153"/>
                      </a:cxn>
                      <a:cxn ang="0">
                        <a:pos x="55" y="146"/>
                      </a:cxn>
                      <a:cxn ang="0">
                        <a:pos x="68" y="130"/>
                      </a:cxn>
                      <a:cxn ang="0">
                        <a:pos x="79" y="109"/>
                      </a:cxn>
                      <a:cxn ang="0">
                        <a:pos x="86" y="69"/>
                      </a:cxn>
                      <a:cxn ang="0">
                        <a:pos x="97" y="27"/>
                      </a:cxn>
                      <a:cxn ang="0">
                        <a:pos x="96" y="0"/>
                      </a:cxn>
                      <a:cxn ang="0">
                        <a:pos x="76" y="60"/>
                      </a:cxn>
                      <a:cxn ang="0">
                        <a:pos x="60" y="97"/>
                      </a:cxn>
                      <a:cxn ang="0">
                        <a:pos x="34" y="97"/>
                      </a:cxn>
                      <a:cxn ang="0">
                        <a:pos x="13" y="94"/>
                      </a:cxn>
                      <a:cxn ang="0">
                        <a:pos x="18" y="76"/>
                      </a:cxn>
                    </a:cxnLst>
                    <a:rect l="0" t="0" r="r" b="b"/>
                    <a:pathLst>
                      <a:path w="97" h="154">
                        <a:moveTo>
                          <a:pt x="18" y="76"/>
                        </a:moveTo>
                        <a:lnTo>
                          <a:pt x="4" y="100"/>
                        </a:lnTo>
                        <a:lnTo>
                          <a:pt x="0" y="118"/>
                        </a:lnTo>
                        <a:lnTo>
                          <a:pt x="0" y="132"/>
                        </a:lnTo>
                        <a:lnTo>
                          <a:pt x="2" y="141"/>
                        </a:lnTo>
                        <a:lnTo>
                          <a:pt x="9" y="150"/>
                        </a:lnTo>
                        <a:lnTo>
                          <a:pt x="22" y="154"/>
                        </a:lnTo>
                        <a:lnTo>
                          <a:pt x="39" y="153"/>
                        </a:lnTo>
                        <a:lnTo>
                          <a:pt x="55" y="146"/>
                        </a:lnTo>
                        <a:lnTo>
                          <a:pt x="68" y="130"/>
                        </a:lnTo>
                        <a:lnTo>
                          <a:pt x="79" y="109"/>
                        </a:lnTo>
                        <a:lnTo>
                          <a:pt x="86" y="69"/>
                        </a:lnTo>
                        <a:lnTo>
                          <a:pt x="97" y="27"/>
                        </a:lnTo>
                        <a:lnTo>
                          <a:pt x="96" y="0"/>
                        </a:lnTo>
                        <a:lnTo>
                          <a:pt x="76" y="60"/>
                        </a:lnTo>
                        <a:lnTo>
                          <a:pt x="60" y="97"/>
                        </a:lnTo>
                        <a:lnTo>
                          <a:pt x="34" y="97"/>
                        </a:lnTo>
                        <a:lnTo>
                          <a:pt x="13" y="94"/>
                        </a:lnTo>
                        <a:lnTo>
                          <a:pt x="18" y="7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l"/>
                    <a:endParaRPr lang="zh-CN" altLang="en-US" smtClean="0">
                      <a:solidFill>
                        <a:srgbClr val="000000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42" name="Freeform 18"/>
                  <p:cNvSpPr>
                    <a:spLocks/>
                  </p:cNvSpPr>
                  <p:nvPr/>
                </p:nvSpPr>
                <p:spPr bwMode="auto">
                  <a:xfrm>
                    <a:off x="3419" y="2082"/>
                    <a:ext cx="55" cy="84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17"/>
                      </a:cxn>
                      <a:cxn ang="0">
                        <a:pos x="14" y="60"/>
                      </a:cxn>
                      <a:cxn ang="0">
                        <a:pos x="24" y="94"/>
                      </a:cxn>
                      <a:cxn ang="0">
                        <a:pos x="35" y="127"/>
                      </a:cxn>
                      <a:cxn ang="0">
                        <a:pos x="46" y="145"/>
                      </a:cxn>
                      <a:cxn ang="0">
                        <a:pos x="57" y="159"/>
                      </a:cxn>
                      <a:cxn ang="0">
                        <a:pos x="71" y="165"/>
                      </a:cxn>
                      <a:cxn ang="0">
                        <a:pos x="88" y="168"/>
                      </a:cxn>
                      <a:cxn ang="0">
                        <a:pos x="96" y="162"/>
                      </a:cxn>
                      <a:cxn ang="0">
                        <a:pos x="105" y="158"/>
                      </a:cxn>
                      <a:cxn ang="0">
                        <a:pos x="109" y="141"/>
                      </a:cxn>
                      <a:cxn ang="0">
                        <a:pos x="106" y="119"/>
                      </a:cxn>
                      <a:cxn ang="0">
                        <a:pos x="96" y="92"/>
                      </a:cxn>
                      <a:cxn ang="0">
                        <a:pos x="89" y="80"/>
                      </a:cxn>
                      <a:cxn ang="0">
                        <a:pos x="87" y="91"/>
                      </a:cxn>
                      <a:cxn ang="0">
                        <a:pos x="82" y="96"/>
                      </a:cxn>
                      <a:cxn ang="0">
                        <a:pos x="68" y="101"/>
                      </a:cxn>
                      <a:cxn ang="0">
                        <a:pos x="59" y="102"/>
                      </a:cxn>
                      <a:cxn ang="0">
                        <a:pos x="36" y="98"/>
                      </a:cxn>
                      <a:cxn ang="0">
                        <a:pos x="14" y="33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09" h="168">
                        <a:moveTo>
                          <a:pt x="1" y="0"/>
                        </a:moveTo>
                        <a:lnTo>
                          <a:pt x="0" y="17"/>
                        </a:lnTo>
                        <a:lnTo>
                          <a:pt x="14" y="60"/>
                        </a:lnTo>
                        <a:lnTo>
                          <a:pt x="24" y="94"/>
                        </a:lnTo>
                        <a:lnTo>
                          <a:pt x="35" y="127"/>
                        </a:lnTo>
                        <a:lnTo>
                          <a:pt x="46" y="145"/>
                        </a:lnTo>
                        <a:lnTo>
                          <a:pt x="57" y="159"/>
                        </a:lnTo>
                        <a:lnTo>
                          <a:pt x="71" y="165"/>
                        </a:lnTo>
                        <a:lnTo>
                          <a:pt x="88" y="168"/>
                        </a:lnTo>
                        <a:lnTo>
                          <a:pt x="96" y="162"/>
                        </a:lnTo>
                        <a:lnTo>
                          <a:pt x="105" y="158"/>
                        </a:lnTo>
                        <a:lnTo>
                          <a:pt x="109" y="141"/>
                        </a:lnTo>
                        <a:lnTo>
                          <a:pt x="106" y="119"/>
                        </a:lnTo>
                        <a:lnTo>
                          <a:pt x="96" y="92"/>
                        </a:lnTo>
                        <a:lnTo>
                          <a:pt x="89" y="80"/>
                        </a:lnTo>
                        <a:lnTo>
                          <a:pt x="87" y="91"/>
                        </a:lnTo>
                        <a:lnTo>
                          <a:pt x="82" y="96"/>
                        </a:lnTo>
                        <a:lnTo>
                          <a:pt x="68" y="101"/>
                        </a:lnTo>
                        <a:lnTo>
                          <a:pt x="59" y="102"/>
                        </a:lnTo>
                        <a:lnTo>
                          <a:pt x="36" y="98"/>
                        </a:lnTo>
                        <a:lnTo>
                          <a:pt x="14" y="33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l"/>
                    <a:endParaRPr lang="zh-CN" altLang="en-US" smtClean="0">
                      <a:solidFill>
                        <a:srgbClr val="000000"/>
                      </a:solidFill>
                      <a:ea typeface="宋体" charset="-122"/>
                    </a:endParaRPr>
                  </a:p>
                </p:txBody>
              </p:sp>
            </p:grpSp>
            <p:grpSp>
              <p:nvGrpSpPr>
                <p:cNvPr id="35" name="Group 19"/>
                <p:cNvGrpSpPr>
                  <a:grpSpLocks/>
                </p:cNvGrpSpPr>
                <p:nvPr/>
              </p:nvGrpSpPr>
              <p:grpSpPr bwMode="auto">
                <a:xfrm>
                  <a:off x="3365" y="1205"/>
                  <a:ext cx="116" cy="140"/>
                  <a:chOff x="3365" y="1205"/>
                  <a:chExt cx="116" cy="140"/>
                </a:xfrm>
              </p:grpSpPr>
              <p:sp>
                <p:nvSpPr>
                  <p:cNvPr id="36" name="Freeform 20"/>
                  <p:cNvSpPr>
                    <a:spLocks/>
                  </p:cNvSpPr>
                  <p:nvPr/>
                </p:nvSpPr>
                <p:spPr bwMode="auto">
                  <a:xfrm>
                    <a:off x="3379" y="1215"/>
                    <a:ext cx="85" cy="130"/>
                  </a:xfrm>
                  <a:custGeom>
                    <a:avLst/>
                    <a:gdLst/>
                    <a:ahLst/>
                    <a:cxnLst>
                      <a:cxn ang="0">
                        <a:pos x="42" y="259"/>
                      </a:cxn>
                      <a:cxn ang="0">
                        <a:pos x="42" y="220"/>
                      </a:cxn>
                      <a:cxn ang="0">
                        <a:pos x="28" y="190"/>
                      </a:cxn>
                      <a:cxn ang="0">
                        <a:pos x="14" y="169"/>
                      </a:cxn>
                      <a:cxn ang="0">
                        <a:pos x="9" y="136"/>
                      </a:cxn>
                      <a:cxn ang="0">
                        <a:pos x="2" y="120"/>
                      </a:cxn>
                      <a:cxn ang="0">
                        <a:pos x="0" y="81"/>
                      </a:cxn>
                      <a:cxn ang="0">
                        <a:pos x="14" y="36"/>
                      </a:cxn>
                      <a:cxn ang="0">
                        <a:pos x="41" y="13"/>
                      </a:cxn>
                      <a:cxn ang="0">
                        <a:pos x="70" y="0"/>
                      </a:cxn>
                      <a:cxn ang="0">
                        <a:pos x="105" y="0"/>
                      </a:cxn>
                      <a:cxn ang="0">
                        <a:pos x="137" y="11"/>
                      </a:cxn>
                      <a:cxn ang="0">
                        <a:pos x="160" y="34"/>
                      </a:cxn>
                      <a:cxn ang="0">
                        <a:pos x="169" y="66"/>
                      </a:cxn>
                      <a:cxn ang="0">
                        <a:pos x="169" y="99"/>
                      </a:cxn>
                      <a:cxn ang="0">
                        <a:pos x="165" y="132"/>
                      </a:cxn>
                      <a:cxn ang="0">
                        <a:pos x="148" y="171"/>
                      </a:cxn>
                      <a:cxn ang="0">
                        <a:pos x="141" y="186"/>
                      </a:cxn>
                      <a:cxn ang="0">
                        <a:pos x="134" y="203"/>
                      </a:cxn>
                      <a:cxn ang="0">
                        <a:pos x="132" y="221"/>
                      </a:cxn>
                      <a:cxn ang="0">
                        <a:pos x="125" y="260"/>
                      </a:cxn>
                      <a:cxn ang="0">
                        <a:pos x="42" y="259"/>
                      </a:cxn>
                    </a:cxnLst>
                    <a:rect l="0" t="0" r="r" b="b"/>
                    <a:pathLst>
                      <a:path w="169" h="260">
                        <a:moveTo>
                          <a:pt x="42" y="259"/>
                        </a:moveTo>
                        <a:lnTo>
                          <a:pt x="42" y="220"/>
                        </a:lnTo>
                        <a:lnTo>
                          <a:pt x="28" y="190"/>
                        </a:lnTo>
                        <a:lnTo>
                          <a:pt x="14" y="169"/>
                        </a:lnTo>
                        <a:lnTo>
                          <a:pt x="9" y="136"/>
                        </a:lnTo>
                        <a:lnTo>
                          <a:pt x="2" y="120"/>
                        </a:lnTo>
                        <a:lnTo>
                          <a:pt x="0" y="81"/>
                        </a:lnTo>
                        <a:lnTo>
                          <a:pt x="14" y="36"/>
                        </a:lnTo>
                        <a:lnTo>
                          <a:pt x="41" y="13"/>
                        </a:lnTo>
                        <a:lnTo>
                          <a:pt x="70" y="0"/>
                        </a:lnTo>
                        <a:lnTo>
                          <a:pt x="105" y="0"/>
                        </a:lnTo>
                        <a:lnTo>
                          <a:pt x="137" y="11"/>
                        </a:lnTo>
                        <a:lnTo>
                          <a:pt x="160" y="34"/>
                        </a:lnTo>
                        <a:lnTo>
                          <a:pt x="169" y="66"/>
                        </a:lnTo>
                        <a:lnTo>
                          <a:pt x="169" y="99"/>
                        </a:lnTo>
                        <a:lnTo>
                          <a:pt x="165" y="132"/>
                        </a:lnTo>
                        <a:lnTo>
                          <a:pt x="148" y="171"/>
                        </a:lnTo>
                        <a:lnTo>
                          <a:pt x="141" y="186"/>
                        </a:lnTo>
                        <a:lnTo>
                          <a:pt x="134" y="203"/>
                        </a:lnTo>
                        <a:lnTo>
                          <a:pt x="132" y="221"/>
                        </a:lnTo>
                        <a:lnTo>
                          <a:pt x="125" y="260"/>
                        </a:lnTo>
                        <a:lnTo>
                          <a:pt x="42" y="259"/>
                        </a:lnTo>
                        <a:close/>
                      </a:path>
                    </a:pathLst>
                  </a:custGeom>
                  <a:blipFill dpi="0" rotWithShape="0">
                    <a:blip r:embed="rId3" cstate="print"/>
                    <a:srcRect/>
                    <a:tile tx="0" ty="0" sx="100000" sy="100000" flip="none" algn="tl"/>
                  </a:blip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l"/>
                    <a:endParaRPr lang="zh-CN" altLang="en-US" smtClean="0">
                      <a:solidFill>
                        <a:srgbClr val="000000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37" name="Freeform 21"/>
                  <p:cNvSpPr>
                    <a:spLocks/>
                  </p:cNvSpPr>
                  <p:nvPr/>
                </p:nvSpPr>
                <p:spPr bwMode="auto">
                  <a:xfrm>
                    <a:off x="3365" y="1205"/>
                    <a:ext cx="116" cy="101"/>
                  </a:xfrm>
                  <a:custGeom>
                    <a:avLst/>
                    <a:gdLst/>
                    <a:ahLst/>
                    <a:cxnLst>
                      <a:cxn ang="0">
                        <a:pos x="17" y="175"/>
                      </a:cxn>
                      <a:cxn ang="0">
                        <a:pos x="3" y="156"/>
                      </a:cxn>
                      <a:cxn ang="0">
                        <a:pos x="0" y="133"/>
                      </a:cxn>
                      <a:cxn ang="0">
                        <a:pos x="2" y="105"/>
                      </a:cxn>
                      <a:cxn ang="0">
                        <a:pos x="9" y="83"/>
                      </a:cxn>
                      <a:cxn ang="0">
                        <a:pos x="17" y="58"/>
                      </a:cxn>
                      <a:cxn ang="0">
                        <a:pos x="30" y="45"/>
                      </a:cxn>
                      <a:cxn ang="0">
                        <a:pos x="39" y="26"/>
                      </a:cxn>
                      <a:cxn ang="0">
                        <a:pos x="62" y="9"/>
                      </a:cxn>
                      <a:cxn ang="0">
                        <a:pos x="79" y="3"/>
                      </a:cxn>
                      <a:cxn ang="0">
                        <a:pos x="115" y="0"/>
                      </a:cxn>
                      <a:cxn ang="0">
                        <a:pos x="146" y="2"/>
                      </a:cxn>
                      <a:cxn ang="0">
                        <a:pos x="168" y="9"/>
                      </a:cxn>
                      <a:cxn ang="0">
                        <a:pos x="185" y="16"/>
                      </a:cxn>
                      <a:cxn ang="0">
                        <a:pos x="202" y="34"/>
                      </a:cxn>
                      <a:cxn ang="0">
                        <a:pos x="214" y="51"/>
                      </a:cxn>
                      <a:cxn ang="0">
                        <a:pos x="225" y="68"/>
                      </a:cxn>
                      <a:cxn ang="0">
                        <a:pos x="231" y="89"/>
                      </a:cxn>
                      <a:cxn ang="0">
                        <a:pos x="231" y="125"/>
                      </a:cxn>
                      <a:cxn ang="0">
                        <a:pos x="231" y="150"/>
                      </a:cxn>
                      <a:cxn ang="0">
                        <a:pos x="223" y="161"/>
                      </a:cxn>
                      <a:cxn ang="0">
                        <a:pos x="210" y="178"/>
                      </a:cxn>
                      <a:cxn ang="0">
                        <a:pos x="202" y="191"/>
                      </a:cxn>
                      <a:cxn ang="0">
                        <a:pos x="179" y="198"/>
                      </a:cxn>
                      <a:cxn ang="0">
                        <a:pos x="160" y="203"/>
                      </a:cxn>
                      <a:cxn ang="0">
                        <a:pos x="176" y="178"/>
                      </a:cxn>
                      <a:cxn ang="0">
                        <a:pos x="192" y="135"/>
                      </a:cxn>
                      <a:cxn ang="0">
                        <a:pos x="185" y="84"/>
                      </a:cxn>
                      <a:cxn ang="0">
                        <a:pos x="150" y="96"/>
                      </a:cxn>
                      <a:cxn ang="0">
                        <a:pos x="107" y="96"/>
                      </a:cxn>
                      <a:cxn ang="0">
                        <a:pos x="76" y="93"/>
                      </a:cxn>
                      <a:cxn ang="0">
                        <a:pos x="52" y="87"/>
                      </a:cxn>
                      <a:cxn ang="0">
                        <a:pos x="49" y="101"/>
                      </a:cxn>
                      <a:cxn ang="0">
                        <a:pos x="38" y="138"/>
                      </a:cxn>
                      <a:cxn ang="0">
                        <a:pos x="55" y="180"/>
                      </a:cxn>
                      <a:cxn ang="0">
                        <a:pos x="65" y="203"/>
                      </a:cxn>
                      <a:cxn ang="0">
                        <a:pos x="38" y="189"/>
                      </a:cxn>
                      <a:cxn ang="0">
                        <a:pos x="17" y="175"/>
                      </a:cxn>
                    </a:cxnLst>
                    <a:rect l="0" t="0" r="r" b="b"/>
                    <a:pathLst>
                      <a:path w="231" h="203">
                        <a:moveTo>
                          <a:pt x="17" y="175"/>
                        </a:moveTo>
                        <a:lnTo>
                          <a:pt x="3" y="156"/>
                        </a:lnTo>
                        <a:lnTo>
                          <a:pt x="0" y="133"/>
                        </a:lnTo>
                        <a:lnTo>
                          <a:pt x="2" y="105"/>
                        </a:lnTo>
                        <a:lnTo>
                          <a:pt x="9" y="83"/>
                        </a:lnTo>
                        <a:lnTo>
                          <a:pt x="17" y="58"/>
                        </a:lnTo>
                        <a:lnTo>
                          <a:pt x="30" y="45"/>
                        </a:lnTo>
                        <a:lnTo>
                          <a:pt x="39" y="26"/>
                        </a:lnTo>
                        <a:lnTo>
                          <a:pt x="62" y="9"/>
                        </a:lnTo>
                        <a:lnTo>
                          <a:pt x="79" y="3"/>
                        </a:lnTo>
                        <a:lnTo>
                          <a:pt x="115" y="0"/>
                        </a:lnTo>
                        <a:lnTo>
                          <a:pt x="146" y="2"/>
                        </a:lnTo>
                        <a:lnTo>
                          <a:pt x="168" y="9"/>
                        </a:lnTo>
                        <a:lnTo>
                          <a:pt x="185" y="16"/>
                        </a:lnTo>
                        <a:lnTo>
                          <a:pt x="202" y="34"/>
                        </a:lnTo>
                        <a:lnTo>
                          <a:pt x="214" y="51"/>
                        </a:lnTo>
                        <a:lnTo>
                          <a:pt x="225" y="68"/>
                        </a:lnTo>
                        <a:lnTo>
                          <a:pt x="231" y="89"/>
                        </a:lnTo>
                        <a:lnTo>
                          <a:pt x="231" y="125"/>
                        </a:lnTo>
                        <a:lnTo>
                          <a:pt x="231" y="150"/>
                        </a:lnTo>
                        <a:lnTo>
                          <a:pt x="223" y="161"/>
                        </a:lnTo>
                        <a:lnTo>
                          <a:pt x="210" y="178"/>
                        </a:lnTo>
                        <a:lnTo>
                          <a:pt x="202" y="191"/>
                        </a:lnTo>
                        <a:lnTo>
                          <a:pt x="179" y="198"/>
                        </a:lnTo>
                        <a:lnTo>
                          <a:pt x="160" y="203"/>
                        </a:lnTo>
                        <a:lnTo>
                          <a:pt x="176" y="178"/>
                        </a:lnTo>
                        <a:lnTo>
                          <a:pt x="192" y="135"/>
                        </a:lnTo>
                        <a:lnTo>
                          <a:pt x="185" y="84"/>
                        </a:lnTo>
                        <a:lnTo>
                          <a:pt x="150" y="96"/>
                        </a:lnTo>
                        <a:lnTo>
                          <a:pt x="107" y="96"/>
                        </a:lnTo>
                        <a:lnTo>
                          <a:pt x="76" y="93"/>
                        </a:lnTo>
                        <a:lnTo>
                          <a:pt x="52" y="87"/>
                        </a:lnTo>
                        <a:lnTo>
                          <a:pt x="49" y="101"/>
                        </a:lnTo>
                        <a:lnTo>
                          <a:pt x="38" y="138"/>
                        </a:lnTo>
                        <a:lnTo>
                          <a:pt x="55" y="180"/>
                        </a:lnTo>
                        <a:lnTo>
                          <a:pt x="65" y="203"/>
                        </a:lnTo>
                        <a:lnTo>
                          <a:pt x="38" y="189"/>
                        </a:lnTo>
                        <a:lnTo>
                          <a:pt x="17" y="175"/>
                        </a:lnTo>
                        <a:close/>
                      </a:path>
                    </a:pathLst>
                  </a:custGeom>
                  <a:blipFill dpi="0" rotWithShape="0">
                    <a:blip r:embed="rId5" cstate="print"/>
                    <a:srcRect/>
                    <a:tile tx="0" ty="0" sx="100000" sy="100000" flip="none" algn="tl"/>
                  </a:blip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l"/>
                    <a:endParaRPr lang="zh-CN" altLang="en-US" smtClean="0">
                      <a:solidFill>
                        <a:srgbClr val="000000"/>
                      </a:solidFill>
                      <a:ea typeface="宋体" charset="-122"/>
                    </a:endParaRPr>
                  </a:p>
                </p:txBody>
              </p:sp>
              <p:grpSp>
                <p:nvGrpSpPr>
                  <p:cNvPr id="38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3378" y="1277"/>
                    <a:ext cx="92" cy="17"/>
                    <a:chOff x="3378" y="1277"/>
                    <a:chExt cx="92" cy="17"/>
                  </a:xfrm>
                </p:grpSpPr>
                <p:sp>
                  <p:nvSpPr>
                    <p:cNvPr id="39" name="Oval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78" y="1277"/>
                      <a:ext cx="12" cy="14"/>
                    </a:xfrm>
                    <a:prstGeom prst="ellipse">
                      <a:avLst/>
                    </a:prstGeom>
                    <a:blipFill dpi="0" rotWithShape="0">
                      <a:blip r:embed="rId6" cstate="print"/>
                      <a:srcRect/>
                      <a:tile tx="0" ty="0" sx="100000" sy="100000" flip="none" algn="tl"/>
                    </a:blip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l"/>
                      <a:endParaRPr lang="zh-CN" altLang="en-US" smtClean="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p:txBody>
                </p:sp>
                <p:sp>
                  <p:nvSpPr>
                    <p:cNvPr id="40" name="Oval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57" y="1280"/>
                      <a:ext cx="13" cy="14"/>
                    </a:xfrm>
                    <a:prstGeom prst="ellipse">
                      <a:avLst/>
                    </a:prstGeom>
                    <a:blipFill dpi="0" rotWithShape="0">
                      <a:blip r:embed="rId6" cstate="print"/>
                      <a:srcRect/>
                      <a:tile tx="0" ty="0" sx="100000" sy="100000" flip="none" algn="tl"/>
                    </a:blip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l"/>
                      <a:endParaRPr lang="zh-CN" altLang="en-US" smtClean="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p:txBody>
                </p:sp>
              </p:grpSp>
            </p:grpSp>
          </p:grp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192" y="1248"/>
              <a:ext cx="259" cy="1070"/>
              <a:chOff x="4553" y="1128"/>
              <a:chExt cx="259" cy="1070"/>
            </a:xfrm>
          </p:grpSpPr>
          <p:sp>
            <p:nvSpPr>
              <p:cNvPr id="9" name="Freeform 26"/>
              <p:cNvSpPr>
                <a:spLocks/>
              </p:cNvSpPr>
              <p:nvPr/>
            </p:nvSpPr>
            <p:spPr bwMode="auto">
              <a:xfrm>
                <a:off x="4743" y="1723"/>
                <a:ext cx="32" cy="80"/>
              </a:xfrm>
              <a:custGeom>
                <a:avLst/>
                <a:gdLst/>
                <a:ahLst/>
                <a:cxnLst>
                  <a:cxn ang="0">
                    <a:pos x="60" y="2"/>
                  </a:cxn>
                  <a:cxn ang="0">
                    <a:pos x="63" y="88"/>
                  </a:cxn>
                  <a:cxn ang="0">
                    <a:pos x="30" y="143"/>
                  </a:cxn>
                  <a:cxn ang="0">
                    <a:pos x="14" y="160"/>
                  </a:cxn>
                  <a:cxn ang="0">
                    <a:pos x="16" y="83"/>
                  </a:cxn>
                  <a:cxn ang="0">
                    <a:pos x="9" y="91"/>
                  </a:cxn>
                  <a:cxn ang="0">
                    <a:pos x="1" y="116"/>
                  </a:cxn>
                  <a:cxn ang="0">
                    <a:pos x="0" y="88"/>
                  </a:cxn>
                  <a:cxn ang="0">
                    <a:pos x="8" y="42"/>
                  </a:cxn>
                  <a:cxn ang="0">
                    <a:pos x="29" y="0"/>
                  </a:cxn>
                  <a:cxn ang="0">
                    <a:pos x="60" y="2"/>
                  </a:cxn>
                </a:cxnLst>
                <a:rect l="0" t="0" r="r" b="b"/>
                <a:pathLst>
                  <a:path w="63" h="160">
                    <a:moveTo>
                      <a:pt x="60" y="2"/>
                    </a:moveTo>
                    <a:lnTo>
                      <a:pt x="63" y="88"/>
                    </a:lnTo>
                    <a:lnTo>
                      <a:pt x="30" y="143"/>
                    </a:lnTo>
                    <a:lnTo>
                      <a:pt x="14" y="160"/>
                    </a:lnTo>
                    <a:lnTo>
                      <a:pt x="16" y="83"/>
                    </a:lnTo>
                    <a:lnTo>
                      <a:pt x="9" y="91"/>
                    </a:lnTo>
                    <a:lnTo>
                      <a:pt x="1" y="116"/>
                    </a:lnTo>
                    <a:lnTo>
                      <a:pt x="0" y="88"/>
                    </a:lnTo>
                    <a:lnTo>
                      <a:pt x="8" y="42"/>
                    </a:lnTo>
                    <a:lnTo>
                      <a:pt x="29" y="0"/>
                    </a:lnTo>
                    <a:lnTo>
                      <a:pt x="60" y="2"/>
                    </a:lnTo>
                    <a:close/>
                  </a:path>
                </a:pathLst>
              </a:custGeom>
              <a:blipFill dpi="0" rotWithShape="0">
                <a:blip r:embed="rId7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0" name="Freeform 27"/>
              <p:cNvSpPr>
                <a:spLocks/>
              </p:cNvSpPr>
              <p:nvPr/>
            </p:nvSpPr>
            <p:spPr bwMode="auto">
              <a:xfrm>
                <a:off x="4587" y="1702"/>
                <a:ext cx="35" cy="76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70" y="80"/>
                  </a:cxn>
                  <a:cxn ang="0">
                    <a:pos x="34" y="151"/>
                  </a:cxn>
                  <a:cxn ang="0">
                    <a:pos x="21" y="143"/>
                  </a:cxn>
                  <a:cxn ang="0">
                    <a:pos x="0" y="136"/>
                  </a:cxn>
                  <a:cxn ang="0">
                    <a:pos x="9" y="112"/>
                  </a:cxn>
                  <a:cxn ang="0">
                    <a:pos x="12" y="85"/>
                  </a:cxn>
                  <a:cxn ang="0">
                    <a:pos x="0" y="56"/>
                  </a:cxn>
                  <a:cxn ang="0">
                    <a:pos x="9" y="6"/>
                  </a:cxn>
                  <a:cxn ang="0">
                    <a:pos x="49" y="0"/>
                  </a:cxn>
                </a:cxnLst>
                <a:rect l="0" t="0" r="r" b="b"/>
                <a:pathLst>
                  <a:path w="70" h="151">
                    <a:moveTo>
                      <a:pt x="49" y="0"/>
                    </a:moveTo>
                    <a:lnTo>
                      <a:pt x="70" y="80"/>
                    </a:lnTo>
                    <a:lnTo>
                      <a:pt x="34" y="151"/>
                    </a:lnTo>
                    <a:lnTo>
                      <a:pt x="21" y="143"/>
                    </a:lnTo>
                    <a:lnTo>
                      <a:pt x="0" y="136"/>
                    </a:lnTo>
                    <a:lnTo>
                      <a:pt x="9" y="112"/>
                    </a:lnTo>
                    <a:lnTo>
                      <a:pt x="12" y="85"/>
                    </a:lnTo>
                    <a:lnTo>
                      <a:pt x="0" y="56"/>
                    </a:lnTo>
                    <a:lnTo>
                      <a:pt x="9" y="6"/>
                    </a:lnTo>
                    <a:lnTo>
                      <a:pt x="49" y="0"/>
                    </a:lnTo>
                    <a:close/>
                  </a:path>
                </a:pathLst>
              </a:custGeom>
              <a:blipFill dpi="0" rotWithShape="0">
                <a:blip r:embed="rId7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4558" y="2094"/>
                <a:ext cx="254" cy="104"/>
                <a:chOff x="4558" y="2094"/>
                <a:chExt cx="254" cy="104"/>
              </a:xfrm>
            </p:grpSpPr>
            <p:sp>
              <p:nvSpPr>
                <p:cNvPr id="27" name="Freeform 29"/>
                <p:cNvSpPr>
                  <a:spLocks/>
                </p:cNvSpPr>
                <p:nvPr/>
              </p:nvSpPr>
              <p:spPr bwMode="auto">
                <a:xfrm>
                  <a:off x="4706" y="2094"/>
                  <a:ext cx="106" cy="64"/>
                </a:xfrm>
                <a:custGeom>
                  <a:avLst/>
                  <a:gdLst/>
                  <a:ahLst/>
                  <a:cxnLst>
                    <a:cxn ang="0">
                      <a:pos x="105" y="0"/>
                    </a:cxn>
                    <a:cxn ang="0">
                      <a:pos x="139" y="33"/>
                    </a:cxn>
                    <a:cxn ang="0">
                      <a:pos x="168" y="70"/>
                    </a:cxn>
                    <a:cxn ang="0">
                      <a:pos x="207" y="102"/>
                    </a:cxn>
                    <a:cxn ang="0">
                      <a:pos x="212" y="118"/>
                    </a:cxn>
                    <a:cxn ang="0">
                      <a:pos x="174" y="128"/>
                    </a:cxn>
                    <a:cxn ang="0">
                      <a:pos x="135" y="124"/>
                    </a:cxn>
                    <a:cxn ang="0">
                      <a:pos x="86" y="102"/>
                    </a:cxn>
                    <a:cxn ang="0">
                      <a:pos x="51" y="81"/>
                    </a:cxn>
                    <a:cxn ang="0">
                      <a:pos x="13" y="77"/>
                    </a:cxn>
                    <a:cxn ang="0">
                      <a:pos x="0" y="65"/>
                    </a:cxn>
                    <a:cxn ang="0">
                      <a:pos x="5" y="7"/>
                    </a:cxn>
                    <a:cxn ang="0">
                      <a:pos x="105" y="0"/>
                    </a:cxn>
                  </a:cxnLst>
                  <a:rect l="0" t="0" r="r" b="b"/>
                  <a:pathLst>
                    <a:path w="212" h="128">
                      <a:moveTo>
                        <a:pt x="105" y="0"/>
                      </a:moveTo>
                      <a:lnTo>
                        <a:pt x="139" y="33"/>
                      </a:lnTo>
                      <a:lnTo>
                        <a:pt x="168" y="70"/>
                      </a:lnTo>
                      <a:lnTo>
                        <a:pt x="207" y="102"/>
                      </a:lnTo>
                      <a:lnTo>
                        <a:pt x="212" y="118"/>
                      </a:lnTo>
                      <a:lnTo>
                        <a:pt x="174" y="128"/>
                      </a:lnTo>
                      <a:lnTo>
                        <a:pt x="135" y="124"/>
                      </a:lnTo>
                      <a:lnTo>
                        <a:pt x="86" y="102"/>
                      </a:lnTo>
                      <a:lnTo>
                        <a:pt x="51" y="81"/>
                      </a:lnTo>
                      <a:lnTo>
                        <a:pt x="13" y="77"/>
                      </a:lnTo>
                      <a:lnTo>
                        <a:pt x="0" y="65"/>
                      </a:lnTo>
                      <a:lnTo>
                        <a:pt x="5" y="7"/>
                      </a:lnTo>
                      <a:lnTo>
                        <a:pt x="10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l"/>
                  <a:endParaRPr lang="zh-CN" altLang="en-US" smtClea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28" name="Freeform 30"/>
                <p:cNvSpPr>
                  <a:spLocks/>
                </p:cNvSpPr>
                <p:nvPr/>
              </p:nvSpPr>
              <p:spPr bwMode="auto">
                <a:xfrm>
                  <a:off x="4558" y="2126"/>
                  <a:ext cx="66" cy="72"/>
                </a:xfrm>
                <a:custGeom>
                  <a:avLst/>
                  <a:gdLst/>
                  <a:ahLst/>
                  <a:cxnLst>
                    <a:cxn ang="0">
                      <a:pos x="130" y="3"/>
                    </a:cxn>
                    <a:cxn ang="0">
                      <a:pos x="131" y="41"/>
                    </a:cxn>
                    <a:cxn ang="0">
                      <a:pos x="113" y="60"/>
                    </a:cxn>
                    <a:cxn ang="0">
                      <a:pos x="109" y="92"/>
                    </a:cxn>
                    <a:cxn ang="0">
                      <a:pos x="80" y="123"/>
                    </a:cxn>
                    <a:cxn ang="0">
                      <a:pos x="55" y="140"/>
                    </a:cxn>
                    <a:cxn ang="0">
                      <a:pos x="32" y="144"/>
                    </a:cxn>
                    <a:cxn ang="0">
                      <a:pos x="11" y="143"/>
                    </a:cxn>
                    <a:cxn ang="0">
                      <a:pos x="0" y="120"/>
                    </a:cxn>
                    <a:cxn ang="0">
                      <a:pos x="3" y="88"/>
                    </a:cxn>
                    <a:cxn ang="0">
                      <a:pos x="25" y="52"/>
                    </a:cxn>
                    <a:cxn ang="0">
                      <a:pos x="57" y="13"/>
                    </a:cxn>
                    <a:cxn ang="0">
                      <a:pos x="59" y="0"/>
                    </a:cxn>
                    <a:cxn ang="0">
                      <a:pos x="130" y="3"/>
                    </a:cxn>
                  </a:cxnLst>
                  <a:rect l="0" t="0" r="r" b="b"/>
                  <a:pathLst>
                    <a:path w="131" h="144">
                      <a:moveTo>
                        <a:pt x="130" y="3"/>
                      </a:moveTo>
                      <a:lnTo>
                        <a:pt x="131" y="41"/>
                      </a:lnTo>
                      <a:lnTo>
                        <a:pt x="113" y="60"/>
                      </a:lnTo>
                      <a:lnTo>
                        <a:pt x="109" y="92"/>
                      </a:lnTo>
                      <a:lnTo>
                        <a:pt x="80" y="123"/>
                      </a:lnTo>
                      <a:lnTo>
                        <a:pt x="55" y="140"/>
                      </a:lnTo>
                      <a:lnTo>
                        <a:pt x="32" y="144"/>
                      </a:lnTo>
                      <a:lnTo>
                        <a:pt x="11" y="143"/>
                      </a:lnTo>
                      <a:lnTo>
                        <a:pt x="0" y="120"/>
                      </a:lnTo>
                      <a:lnTo>
                        <a:pt x="3" y="88"/>
                      </a:lnTo>
                      <a:lnTo>
                        <a:pt x="25" y="52"/>
                      </a:lnTo>
                      <a:lnTo>
                        <a:pt x="57" y="13"/>
                      </a:lnTo>
                      <a:lnTo>
                        <a:pt x="59" y="0"/>
                      </a:lnTo>
                      <a:lnTo>
                        <a:pt x="13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l"/>
                  <a:endParaRPr lang="zh-CN" altLang="en-US" smtClea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</p:grpSp>
          <p:sp>
            <p:nvSpPr>
              <p:cNvPr id="12" name="Freeform 31"/>
              <p:cNvSpPr>
                <a:spLocks/>
              </p:cNvSpPr>
              <p:nvPr/>
            </p:nvSpPr>
            <p:spPr bwMode="auto">
              <a:xfrm>
                <a:off x="4749" y="1710"/>
                <a:ext cx="31" cy="80"/>
              </a:xfrm>
              <a:custGeom>
                <a:avLst/>
                <a:gdLst/>
                <a:ahLst/>
                <a:cxnLst>
                  <a:cxn ang="0">
                    <a:pos x="60" y="1"/>
                  </a:cxn>
                  <a:cxn ang="0">
                    <a:pos x="63" y="88"/>
                  </a:cxn>
                  <a:cxn ang="0">
                    <a:pos x="31" y="143"/>
                  </a:cxn>
                  <a:cxn ang="0">
                    <a:pos x="14" y="159"/>
                  </a:cxn>
                  <a:cxn ang="0">
                    <a:pos x="17" y="84"/>
                  </a:cxn>
                  <a:cxn ang="0">
                    <a:pos x="10" y="91"/>
                  </a:cxn>
                  <a:cxn ang="0">
                    <a:pos x="1" y="116"/>
                  </a:cxn>
                  <a:cxn ang="0">
                    <a:pos x="0" y="88"/>
                  </a:cxn>
                  <a:cxn ang="0">
                    <a:pos x="8" y="42"/>
                  </a:cxn>
                  <a:cxn ang="0">
                    <a:pos x="29" y="0"/>
                  </a:cxn>
                  <a:cxn ang="0">
                    <a:pos x="60" y="1"/>
                  </a:cxn>
                </a:cxnLst>
                <a:rect l="0" t="0" r="r" b="b"/>
                <a:pathLst>
                  <a:path w="63" h="159">
                    <a:moveTo>
                      <a:pt x="60" y="1"/>
                    </a:moveTo>
                    <a:lnTo>
                      <a:pt x="63" y="88"/>
                    </a:lnTo>
                    <a:lnTo>
                      <a:pt x="31" y="143"/>
                    </a:lnTo>
                    <a:lnTo>
                      <a:pt x="14" y="159"/>
                    </a:lnTo>
                    <a:lnTo>
                      <a:pt x="17" y="84"/>
                    </a:lnTo>
                    <a:lnTo>
                      <a:pt x="10" y="91"/>
                    </a:lnTo>
                    <a:lnTo>
                      <a:pt x="1" y="116"/>
                    </a:lnTo>
                    <a:lnTo>
                      <a:pt x="0" y="88"/>
                    </a:lnTo>
                    <a:lnTo>
                      <a:pt x="8" y="42"/>
                    </a:lnTo>
                    <a:lnTo>
                      <a:pt x="29" y="0"/>
                    </a:lnTo>
                    <a:lnTo>
                      <a:pt x="60" y="1"/>
                    </a:lnTo>
                    <a:close/>
                  </a:path>
                </a:pathLst>
              </a:custGeom>
              <a:blipFill dpi="0" rotWithShape="0">
                <a:blip r:embed="rId8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3" name="Freeform 32"/>
              <p:cNvSpPr>
                <a:spLocks/>
              </p:cNvSpPr>
              <p:nvPr/>
            </p:nvSpPr>
            <p:spPr bwMode="auto">
              <a:xfrm>
                <a:off x="4582" y="1536"/>
                <a:ext cx="183" cy="591"/>
              </a:xfrm>
              <a:custGeom>
                <a:avLst/>
                <a:gdLst/>
                <a:ahLst/>
                <a:cxnLst>
                  <a:cxn ang="0">
                    <a:pos x="361" y="0"/>
                  </a:cxn>
                  <a:cxn ang="0">
                    <a:pos x="365" y="644"/>
                  </a:cxn>
                  <a:cxn ang="0">
                    <a:pos x="361" y="1122"/>
                  </a:cxn>
                  <a:cxn ang="0">
                    <a:pos x="252" y="1143"/>
                  </a:cxn>
                  <a:cxn ang="0">
                    <a:pos x="235" y="753"/>
                  </a:cxn>
                  <a:cxn ang="0">
                    <a:pos x="247" y="715"/>
                  </a:cxn>
                  <a:cxn ang="0">
                    <a:pos x="235" y="694"/>
                  </a:cxn>
                  <a:cxn ang="0">
                    <a:pos x="235" y="455"/>
                  </a:cxn>
                  <a:cxn ang="0">
                    <a:pos x="210" y="530"/>
                  </a:cxn>
                  <a:cxn ang="0">
                    <a:pos x="147" y="854"/>
                  </a:cxn>
                  <a:cxn ang="0">
                    <a:pos x="92" y="1184"/>
                  </a:cxn>
                  <a:cxn ang="0">
                    <a:pos x="0" y="1184"/>
                  </a:cxn>
                  <a:cxn ang="0">
                    <a:pos x="42" y="740"/>
                  </a:cxn>
                  <a:cxn ang="0">
                    <a:pos x="59" y="364"/>
                  </a:cxn>
                  <a:cxn ang="0">
                    <a:pos x="50" y="9"/>
                  </a:cxn>
                  <a:cxn ang="0">
                    <a:pos x="361" y="0"/>
                  </a:cxn>
                </a:cxnLst>
                <a:rect l="0" t="0" r="r" b="b"/>
                <a:pathLst>
                  <a:path w="365" h="1184">
                    <a:moveTo>
                      <a:pt x="361" y="0"/>
                    </a:moveTo>
                    <a:lnTo>
                      <a:pt x="365" y="644"/>
                    </a:lnTo>
                    <a:lnTo>
                      <a:pt x="361" y="1122"/>
                    </a:lnTo>
                    <a:lnTo>
                      <a:pt x="252" y="1143"/>
                    </a:lnTo>
                    <a:lnTo>
                      <a:pt x="235" y="753"/>
                    </a:lnTo>
                    <a:lnTo>
                      <a:pt x="247" y="715"/>
                    </a:lnTo>
                    <a:lnTo>
                      <a:pt x="235" y="694"/>
                    </a:lnTo>
                    <a:lnTo>
                      <a:pt x="235" y="455"/>
                    </a:lnTo>
                    <a:lnTo>
                      <a:pt x="210" y="530"/>
                    </a:lnTo>
                    <a:lnTo>
                      <a:pt x="147" y="854"/>
                    </a:lnTo>
                    <a:lnTo>
                      <a:pt x="92" y="1184"/>
                    </a:lnTo>
                    <a:lnTo>
                      <a:pt x="0" y="1184"/>
                    </a:lnTo>
                    <a:lnTo>
                      <a:pt x="42" y="740"/>
                    </a:lnTo>
                    <a:lnTo>
                      <a:pt x="59" y="364"/>
                    </a:lnTo>
                    <a:lnTo>
                      <a:pt x="50" y="9"/>
                    </a:lnTo>
                    <a:lnTo>
                      <a:pt x="361" y="0"/>
                    </a:lnTo>
                    <a:close/>
                  </a:path>
                </a:pathLst>
              </a:custGeom>
              <a:blipFill dpi="0" rotWithShape="0">
                <a:blip r:embed="rId9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" name="Freeform 33"/>
              <p:cNvSpPr>
                <a:spLocks/>
              </p:cNvSpPr>
              <p:nvPr/>
            </p:nvSpPr>
            <p:spPr bwMode="auto">
              <a:xfrm>
                <a:off x="4553" y="1263"/>
                <a:ext cx="233" cy="452"/>
              </a:xfrm>
              <a:custGeom>
                <a:avLst/>
                <a:gdLst/>
                <a:ahLst/>
                <a:cxnLst>
                  <a:cxn ang="0">
                    <a:pos x="312" y="11"/>
                  </a:cxn>
                  <a:cxn ang="0">
                    <a:pos x="453" y="121"/>
                  </a:cxn>
                  <a:cxn ang="0">
                    <a:pos x="463" y="411"/>
                  </a:cxn>
                  <a:cxn ang="0">
                    <a:pos x="466" y="558"/>
                  </a:cxn>
                  <a:cxn ang="0">
                    <a:pos x="457" y="905"/>
                  </a:cxn>
                  <a:cxn ang="0">
                    <a:pos x="425" y="905"/>
                  </a:cxn>
                  <a:cxn ang="0">
                    <a:pos x="410" y="549"/>
                  </a:cxn>
                  <a:cxn ang="0">
                    <a:pos x="112" y="549"/>
                  </a:cxn>
                  <a:cxn ang="0">
                    <a:pos x="104" y="460"/>
                  </a:cxn>
                  <a:cxn ang="0">
                    <a:pos x="94" y="523"/>
                  </a:cxn>
                  <a:cxn ang="0">
                    <a:pos x="115" y="657"/>
                  </a:cxn>
                  <a:cxn ang="0">
                    <a:pos x="134" y="859"/>
                  </a:cxn>
                  <a:cxn ang="0">
                    <a:pos x="84" y="871"/>
                  </a:cxn>
                  <a:cxn ang="0">
                    <a:pos x="0" y="517"/>
                  </a:cxn>
                  <a:cxn ang="0">
                    <a:pos x="53" y="102"/>
                  </a:cxn>
                  <a:cxn ang="0">
                    <a:pos x="213" y="0"/>
                  </a:cxn>
                  <a:cxn ang="0">
                    <a:pos x="283" y="46"/>
                  </a:cxn>
                  <a:cxn ang="0">
                    <a:pos x="312" y="11"/>
                  </a:cxn>
                </a:cxnLst>
                <a:rect l="0" t="0" r="r" b="b"/>
                <a:pathLst>
                  <a:path w="466" h="905">
                    <a:moveTo>
                      <a:pt x="312" y="11"/>
                    </a:moveTo>
                    <a:lnTo>
                      <a:pt x="453" y="121"/>
                    </a:lnTo>
                    <a:lnTo>
                      <a:pt x="463" y="411"/>
                    </a:lnTo>
                    <a:lnTo>
                      <a:pt x="466" y="558"/>
                    </a:lnTo>
                    <a:lnTo>
                      <a:pt x="457" y="905"/>
                    </a:lnTo>
                    <a:lnTo>
                      <a:pt x="425" y="905"/>
                    </a:lnTo>
                    <a:lnTo>
                      <a:pt x="410" y="549"/>
                    </a:lnTo>
                    <a:lnTo>
                      <a:pt x="112" y="549"/>
                    </a:lnTo>
                    <a:lnTo>
                      <a:pt x="104" y="460"/>
                    </a:lnTo>
                    <a:lnTo>
                      <a:pt x="94" y="523"/>
                    </a:lnTo>
                    <a:lnTo>
                      <a:pt x="115" y="657"/>
                    </a:lnTo>
                    <a:lnTo>
                      <a:pt x="134" y="859"/>
                    </a:lnTo>
                    <a:lnTo>
                      <a:pt x="84" y="871"/>
                    </a:lnTo>
                    <a:lnTo>
                      <a:pt x="0" y="517"/>
                    </a:lnTo>
                    <a:lnTo>
                      <a:pt x="53" y="102"/>
                    </a:lnTo>
                    <a:lnTo>
                      <a:pt x="213" y="0"/>
                    </a:lnTo>
                    <a:lnTo>
                      <a:pt x="283" y="46"/>
                    </a:lnTo>
                    <a:lnTo>
                      <a:pt x="312" y="11"/>
                    </a:lnTo>
                    <a:close/>
                  </a:path>
                </a:pathLst>
              </a:custGeom>
              <a:blipFill dpi="0" rotWithShape="0">
                <a:blip r:embed="rId10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" name="Freeform 34"/>
              <p:cNvSpPr>
                <a:spLocks/>
              </p:cNvSpPr>
              <p:nvPr/>
            </p:nvSpPr>
            <p:spPr bwMode="auto">
              <a:xfrm>
                <a:off x="4592" y="1689"/>
                <a:ext cx="35" cy="76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69" y="80"/>
                  </a:cxn>
                  <a:cxn ang="0">
                    <a:pos x="33" y="151"/>
                  </a:cxn>
                  <a:cxn ang="0">
                    <a:pos x="20" y="143"/>
                  </a:cxn>
                  <a:cxn ang="0">
                    <a:pos x="0" y="136"/>
                  </a:cxn>
                  <a:cxn ang="0">
                    <a:pos x="8" y="113"/>
                  </a:cxn>
                  <a:cxn ang="0">
                    <a:pos x="11" y="85"/>
                  </a:cxn>
                  <a:cxn ang="0">
                    <a:pos x="0" y="56"/>
                  </a:cxn>
                  <a:cxn ang="0">
                    <a:pos x="8" y="6"/>
                  </a:cxn>
                  <a:cxn ang="0">
                    <a:pos x="48" y="0"/>
                  </a:cxn>
                </a:cxnLst>
                <a:rect l="0" t="0" r="r" b="b"/>
                <a:pathLst>
                  <a:path w="69" h="151">
                    <a:moveTo>
                      <a:pt x="48" y="0"/>
                    </a:moveTo>
                    <a:lnTo>
                      <a:pt x="69" y="80"/>
                    </a:lnTo>
                    <a:lnTo>
                      <a:pt x="33" y="151"/>
                    </a:lnTo>
                    <a:lnTo>
                      <a:pt x="20" y="143"/>
                    </a:lnTo>
                    <a:lnTo>
                      <a:pt x="0" y="136"/>
                    </a:lnTo>
                    <a:lnTo>
                      <a:pt x="8" y="113"/>
                    </a:lnTo>
                    <a:lnTo>
                      <a:pt x="11" y="85"/>
                    </a:lnTo>
                    <a:lnTo>
                      <a:pt x="0" y="56"/>
                    </a:lnTo>
                    <a:lnTo>
                      <a:pt x="8" y="6"/>
                    </a:lnTo>
                    <a:lnTo>
                      <a:pt x="48" y="0"/>
                    </a:lnTo>
                    <a:close/>
                  </a:path>
                </a:pathLst>
              </a:custGeom>
              <a:blipFill dpi="0" rotWithShape="0">
                <a:blip r:embed="rId8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grpSp>
            <p:nvGrpSpPr>
              <p:cNvPr id="16" name="Group 35"/>
              <p:cNvGrpSpPr>
                <a:grpSpLocks/>
              </p:cNvGrpSpPr>
              <p:nvPr/>
            </p:nvGrpSpPr>
            <p:grpSpPr bwMode="auto">
              <a:xfrm>
                <a:off x="4609" y="1272"/>
                <a:ext cx="150" cy="281"/>
                <a:chOff x="4609" y="1272"/>
                <a:chExt cx="150" cy="281"/>
              </a:xfrm>
            </p:grpSpPr>
            <p:grpSp>
              <p:nvGrpSpPr>
                <p:cNvPr id="21" name="Group 36"/>
                <p:cNvGrpSpPr>
                  <a:grpSpLocks/>
                </p:cNvGrpSpPr>
                <p:nvPr/>
              </p:nvGrpSpPr>
              <p:grpSpPr bwMode="auto">
                <a:xfrm>
                  <a:off x="4609" y="1272"/>
                  <a:ext cx="150" cy="281"/>
                  <a:chOff x="4609" y="1272"/>
                  <a:chExt cx="150" cy="281"/>
                </a:xfrm>
              </p:grpSpPr>
              <p:grpSp>
                <p:nvGrpSpPr>
                  <p:cNvPr id="23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4609" y="1539"/>
                    <a:ext cx="150" cy="14"/>
                    <a:chOff x="4609" y="1539"/>
                    <a:chExt cx="150" cy="14"/>
                  </a:xfrm>
                </p:grpSpPr>
                <p:sp>
                  <p:nvSpPr>
                    <p:cNvPr id="25" name="Line 3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09" y="1552"/>
                      <a:ext cx="150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l"/>
                      <a:endParaRPr lang="zh-CN" altLang="en-US" smtClean="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p:txBody>
                </p:sp>
                <p:sp>
                  <p:nvSpPr>
                    <p:cNvPr id="26" name="Line 3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09" y="1539"/>
                      <a:ext cx="150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l"/>
                      <a:endParaRPr lang="zh-CN" altLang="en-US" smtClean="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p:txBody>
                </p:sp>
              </p:grpSp>
              <p:sp>
                <p:nvSpPr>
                  <p:cNvPr id="24" name="Freeform 40"/>
                  <p:cNvSpPr>
                    <a:spLocks/>
                  </p:cNvSpPr>
                  <p:nvPr/>
                </p:nvSpPr>
                <p:spPr bwMode="auto">
                  <a:xfrm>
                    <a:off x="4648" y="1272"/>
                    <a:ext cx="69" cy="40"/>
                  </a:xfrm>
                  <a:custGeom>
                    <a:avLst/>
                    <a:gdLst/>
                    <a:ahLst/>
                    <a:cxnLst>
                      <a:cxn ang="0">
                        <a:pos x="137" y="10"/>
                      </a:cxn>
                      <a:cxn ang="0">
                        <a:pos x="132" y="81"/>
                      </a:cxn>
                      <a:cxn ang="0">
                        <a:pos x="94" y="29"/>
                      </a:cxn>
                      <a:cxn ang="0">
                        <a:pos x="68" y="8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37" h="81">
                        <a:moveTo>
                          <a:pt x="137" y="10"/>
                        </a:moveTo>
                        <a:lnTo>
                          <a:pt x="132" y="81"/>
                        </a:lnTo>
                        <a:lnTo>
                          <a:pt x="94" y="29"/>
                        </a:lnTo>
                        <a:lnTo>
                          <a:pt x="68" y="8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l"/>
                    <a:endParaRPr lang="zh-CN" altLang="en-US" smtClean="0">
                      <a:solidFill>
                        <a:srgbClr val="000000"/>
                      </a:solidFill>
                      <a:ea typeface="宋体" charset="-122"/>
                    </a:endParaRPr>
                  </a:p>
                </p:txBody>
              </p:sp>
            </p:grpSp>
            <p:sp>
              <p:nvSpPr>
                <p:cNvPr id="22" name="Line 41"/>
                <p:cNvSpPr>
                  <a:spLocks noChangeShapeType="1"/>
                </p:cNvSpPr>
                <p:nvPr/>
              </p:nvSpPr>
              <p:spPr bwMode="auto">
                <a:xfrm>
                  <a:off x="4696" y="1291"/>
                  <a:ext cx="1" cy="26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/>
                  <a:endParaRPr lang="zh-CN" altLang="en-US" smtClea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</p:grpSp>
          <p:grpSp>
            <p:nvGrpSpPr>
              <p:cNvPr id="17" name="Group 42"/>
              <p:cNvGrpSpPr>
                <a:grpSpLocks/>
              </p:cNvGrpSpPr>
              <p:nvPr/>
            </p:nvGrpSpPr>
            <p:grpSpPr bwMode="auto">
              <a:xfrm>
                <a:off x="4641" y="1128"/>
                <a:ext cx="97" cy="159"/>
                <a:chOff x="4641" y="1128"/>
                <a:chExt cx="97" cy="159"/>
              </a:xfrm>
            </p:grpSpPr>
            <p:sp>
              <p:nvSpPr>
                <p:cNvPr id="18" name="Freeform 43"/>
                <p:cNvSpPr>
                  <a:spLocks/>
                </p:cNvSpPr>
                <p:nvPr/>
              </p:nvSpPr>
              <p:spPr bwMode="auto">
                <a:xfrm>
                  <a:off x="4645" y="1135"/>
                  <a:ext cx="91" cy="152"/>
                </a:xfrm>
                <a:custGeom>
                  <a:avLst/>
                  <a:gdLst/>
                  <a:ahLst/>
                  <a:cxnLst>
                    <a:cxn ang="0">
                      <a:pos x="173" y="55"/>
                    </a:cxn>
                    <a:cxn ang="0">
                      <a:pos x="177" y="85"/>
                    </a:cxn>
                    <a:cxn ang="0">
                      <a:pos x="179" y="96"/>
                    </a:cxn>
                    <a:cxn ang="0">
                      <a:pos x="173" y="108"/>
                    </a:cxn>
                    <a:cxn ang="0">
                      <a:pos x="180" y="130"/>
                    </a:cxn>
                    <a:cxn ang="0">
                      <a:pos x="176" y="165"/>
                    </a:cxn>
                    <a:cxn ang="0">
                      <a:pos x="172" y="183"/>
                    </a:cxn>
                    <a:cxn ang="0">
                      <a:pos x="168" y="200"/>
                    </a:cxn>
                    <a:cxn ang="0">
                      <a:pos x="162" y="217"/>
                    </a:cxn>
                    <a:cxn ang="0">
                      <a:pos x="155" y="235"/>
                    </a:cxn>
                    <a:cxn ang="0">
                      <a:pos x="141" y="239"/>
                    </a:cxn>
                    <a:cxn ang="0">
                      <a:pos x="127" y="243"/>
                    </a:cxn>
                    <a:cxn ang="0">
                      <a:pos x="127" y="257"/>
                    </a:cxn>
                    <a:cxn ang="0">
                      <a:pos x="128" y="267"/>
                    </a:cxn>
                    <a:cxn ang="0">
                      <a:pos x="100" y="302"/>
                    </a:cxn>
                    <a:cxn ang="0">
                      <a:pos x="26" y="257"/>
                    </a:cxn>
                    <a:cxn ang="0">
                      <a:pos x="24" y="173"/>
                    </a:cxn>
                    <a:cxn ang="0">
                      <a:pos x="14" y="150"/>
                    </a:cxn>
                    <a:cxn ang="0">
                      <a:pos x="8" y="131"/>
                    </a:cxn>
                    <a:cxn ang="0">
                      <a:pos x="3" y="109"/>
                    </a:cxn>
                    <a:cxn ang="0">
                      <a:pos x="0" y="89"/>
                    </a:cxn>
                    <a:cxn ang="0">
                      <a:pos x="1" y="71"/>
                    </a:cxn>
                    <a:cxn ang="0">
                      <a:pos x="4" y="52"/>
                    </a:cxn>
                    <a:cxn ang="0">
                      <a:pos x="8" y="36"/>
                    </a:cxn>
                    <a:cxn ang="0">
                      <a:pos x="15" y="24"/>
                    </a:cxn>
                    <a:cxn ang="0">
                      <a:pos x="26" y="14"/>
                    </a:cxn>
                    <a:cxn ang="0">
                      <a:pos x="39" y="8"/>
                    </a:cxn>
                    <a:cxn ang="0">
                      <a:pos x="54" y="4"/>
                    </a:cxn>
                    <a:cxn ang="0">
                      <a:pos x="71" y="1"/>
                    </a:cxn>
                    <a:cxn ang="0">
                      <a:pos x="92" y="0"/>
                    </a:cxn>
                    <a:cxn ang="0">
                      <a:pos x="112" y="1"/>
                    </a:cxn>
                    <a:cxn ang="0">
                      <a:pos x="134" y="7"/>
                    </a:cxn>
                    <a:cxn ang="0">
                      <a:pos x="147" y="15"/>
                    </a:cxn>
                    <a:cxn ang="0">
                      <a:pos x="159" y="24"/>
                    </a:cxn>
                    <a:cxn ang="0">
                      <a:pos x="168" y="38"/>
                    </a:cxn>
                    <a:cxn ang="0">
                      <a:pos x="173" y="55"/>
                    </a:cxn>
                  </a:cxnLst>
                  <a:rect l="0" t="0" r="r" b="b"/>
                  <a:pathLst>
                    <a:path w="180" h="302">
                      <a:moveTo>
                        <a:pt x="173" y="55"/>
                      </a:moveTo>
                      <a:lnTo>
                        <a:pt x="177" y="85"/>
                      </a:lnTo>
                      <a:lnTo>
                        <a:pt x="179" y="96"/>
                      </a:lnTo>
                      <a:lnTo>
                        <a:pt x="173" y="108"/>
                      </a:lnTo>
                      <a:lnTo>
                        <a:pt x="180" y="130"/>
                      </a:lnTo>
                      <a:lnTo>
                        <a:pt x="176" y="165"/>
                      </a:lnTo>
                      <a:lnTo>
                        <a:pt x="172" y="183"/>
                      </a:lnTo>
                      <a:lnTo>
                        <a:pt x="168" y="200"/>
                      </a:lnTo>
                      <a:lnTo>
                        <a:pt x="162" y="217"/>
                      </a:lnTo>
                      <a:lnTo>
                        <a:pt x="155" y="235"/>
                      </a:lnTo>
                      <a:lnTo>
                        <a:pt x="141" y="239"/>
                      </a:lnTo>
                      <a:lnTo>
                        <a:pt x="127" y="243"/>
                      </a:lnTo>
                      <a:lnTo>
                        <a:pt x="127" y="257"/>
                      </a:lnTo>
                      <a:lnTo>
                        <a:pt x="128" y="267"/>
                      </a:lnTo>
                      <a:lnTo>
                        <a:pt x="100" y="302"/>
                      </a:lnTo>
                      <a:lnTo>
                        <a:pt x="26" y="257"/>
                      </a:lnTo>
                      <a:lnTo>
                        <a:pt x="24" y="173"/>
                      </a:lnTo>
                      <a:lnTo>
                        <a:pt x="14" y="150"/>
                      </a:lnTo>
                      <a:lnTo>
                        <a:pt x="8" y="131"/>
                      </a:lnTo>
                      <a:lnTo>
                        <a:pt x="3" y="109"/>
                      </a:lnTo>
                      <a:lnTo>
                        <a:pt x="0" y="89"/>
                      </a:lnTo>
                      <a:lnTo>
                        <a:pt x="1" y="71"/>
                      </a:lnTo>
                      <a:lnTo>
                        <a:pt x="4" y="52"/>
                      </a:lnTo>
                      <a:lnTo>
                        <a:pt x="8" y="36"/>
                      </a:lnTo>
                      <a:lnTo>
                        <a:pt x="15" y="24"/>
                      </a:lnTo>
                      <a:lnTo>
                        <a:pt x="26" y="14"/>
                      </a:lnTo>
                      <a:lnTo>
                        <a:pt x="39" y="8"/>
                      </a:lnTo>
                      <a:lnTo>
                        <a:pt x="54" y="4"/>
                      </a:lnTo>
                      <a:lnTo>
                        <a:pt x="71" y="1"/>
                      </a:lnTo>
                      <a:lnTo>
                        <a:pt x="92" y="0"/>
                      </a:lnTo>
                      <a:lnTo>
                        <a:pt x="112" y="1"/>
                      </a:lnTo>
                      <a:lnTo>
                        <a:pt x="134" y="7"/>
                      </a:lnTo>
                      <a:lnTo>
                        <a:pt x="147" y="15"/>
                      </a:lnTo>
                      <a:lnTo>
                        <a:pt x="159" y="24"/>
                      </a:lnTo>
                      <a:lnTo>
                        <a:pt x="168" y="38"/>
                      </a:lnTo>
                      <a:lnTo>
                        <a:pt x="173" y="55"/>
                      </a:lnTo>
                      <a:close/>
                    </a:path>
                  </a:pathLst>
                </a:custGeom>
                <a:blipFill dpi="0" rotWithShape="0">
                  <a:blip r:embed="rId8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l"/>
                  <a:endParaRPr lang="zh-CN" altLang="en-US" smtClea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" name="Freeform 44"/>
                <p:cNvSpPr>
                  <a:spLocks/>
                </p:cNvSpPr>
                <p:nvPr/>
              </p:nvSpPr>
              <p:spPr bwMode="auto">
                <a:xfrm>
                  <a:off x="4658" y="1217"/>
                  <a:ext cx="45" cy="47"/>
                </a:xfrm>
                <a:custGeom>
                  <a:avLst/>
                  <a:gdLst/>
                  <a:ahLst/>
                  <a:cxnLst>
                    <a:cxn ang="0">
                      <a:pos x="15" y="25"/>
                    </a:cxn>
                    <a:cxn ang="0">
                      <a:pos x="24" y="47"/>
                    </a:cxn>
                    <a:cxn ang="0">
                      <a:pos x="91" y="81"/>
                    </a:cxn>
                    <a:cxn ang="0">
                      <a:pos x="56" y="72"/>
                    </a:cxn>
                    <a:cxn ang="0">
                      <a:pos x="41" y="68"/>
                    </a:cxn>
                    <a:cxn ang="0">
                      <a:pos x="22" y="71"/>
                    </a:cxn>
                    <a:cxn ang="0">
                      <a:pos x="8" y="77"/>
                    </a:cxn>
                    <a:cxn ang="0">
                      <a:pos x="1" y="93"/>
                    </a:cxn>
                    <a:cxn ang="0">
                      <a:pos x="0" y="28"/>
                    </a:cxn>
                    <a:cxn ang="0">
                      <a:pos x="3" y="14"/>
                    </a:cxn>
                    <a:cxn ang="0">
                      <a:pos x="13" y="0"/>
                    </a:cxn>
                    <a:cxn ang="0">
                      <a:pos x="15" y="25"/>
                    </a:cxn>
                  </a:cxnLst>
                  <a:rect l="0" t="0" r="r" b="b"/>
                  <a:pathLst>
                    <a:path w="91" h="93">
                      <a:moveTo>
                        <a:pt x="15" y="25"/>
                      </a:moveTo>
                      <a:lnTo>
                        <a:pt x="24" y="47"/>
                      </a:lnTo>
                      <a:lnTo>
                        <a:pt x="91" y="81"/>
                      </a:lnTo>
                      <a:lnTo>
                        <a:pt x="56" y="72"/>
                      </a:lnTo>
                      <a:lnTo>
                        <a:pt x="41" y="68"/>
                      </a:lnTo>
                      <a:lnTo>
                        <a:pt x="22" y="71"/>
                      </a:lnTo>
                      <a:lnTo>
                        <a:pt x="8" y="77"/>
                      </a:lnTo>
                      <a:lnTo>
                        <a:pt x="1" y="93"/>
                      </a:lnTo>
                      <a:lnTo>
                        <a:pt x="0" y="28"/>
                      </a:lnTo>
                      <a:lnTo>
                        <a:pt x="3" y="14"/>
                      </a:lnTo>
                      <a:lnTo>
                        <a:pt x="13" y="0"/>
                      </a:lnTo>
                      <a:lnTo>
                        <a:pt x="15" y="25"/>
                      </a:lnTo>
                      <a:close/>
                    </a:path>
                  </a:pathLst>
                </a:custGeom>
                <a:blipFill dpi="0" rotWithShape="0">
                  <a:blip r:embed="rId5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l"/>
                  <a:endParaRPr lang="zh-CN" altLang="en-US" smtClea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20" name="Freeform 45"/>
                <p:cNvSpPr>
                  <a:spLocks/>
                </p:cNvSpPr>
                <p:nvPr/>
              </p:nvSpPr>
              <p:spPr bwMode="auto">
                <a:xfrm>
                  <a:off x="4641" y="1128"/>
                  <a:ext cx="97" cy="109"/>
                </a:xfrm>
                <a:custGeom>
                  <a:avLst/>
                  <a:gdLst/>
                  <a:ahLst/>
                  <a:cxnLst>
                    <a:cxn ang="0">
                      <a:pos x="160" y="18"/>
                    </a:cxn>
                    <a:cxn ang="0">
                      <a:pos x="143" y="9"/>
                    </a:cxn>
                    <a:cxn ang="0">
                      <a:pos x="129" y="5"/>
                    </a:cxn>
                    <a:cxn ang="0">
                      <a:pos x="105" y="0"/>
                    </a:cxn>
                    <a:cxn ang="0">
                      <a:pos x="89" y="0"/>
                    </a:cxn>
                    <a:cxn ang="0">
                      <a:pos x="70" y="0"/>
                    </a:cxn>
                    <a:cxn ang="0">
                      <a:pos x="52" y="4"/>
                    </a:cxn>
                    <a:cxn ang="0">
                      <a:pos x="40" y="4"/>
                    </a:cxn>
                    <a:cxn ang="0">
                      <a:pos x="27" y="8"/>
                    </a:cxn>
                    <a:cxn ang="0">
                      <a:pos x="16" y="18"/>
                    </a:cxn>
                    <a:cxn ang="0">
                      <a:pos x="7" y="29"/>
                    </a:cxn>
                    <a:cxn ang="0">
                      <a:pos x="6" y="46"/>
                    </a:cxn>
                    <a:cxn ang="0">
                      <a:pos x="3" y="67"/>
                    </a:cxn>
                    <a:cxn ang="0">
                      <a:pos x="0" y="96"/>
                    </a:cxn>
                    <a:cxn ang="0">
                      <a:pos x="2" y="121"/>
                    </a:cxn>
                    <a:cxn ang="0">
                      <a:pos x="7" y="142"/>
                    </a:cxn>
                    <a:cxn ang="0">
                      <a:pos x="12" y="163"/>
                    </a:cxn>
                    <a:cxn ang="0">
                      <a:pos x="17" y="177"/>
                    </a:cxn>
                    <a:cxn ang="0">
                      <a:pos x="23" y="191"/>
                    </a:cxn>
                    <a:cxn ang="0">
                      <a:pos x="28" y="204"/>
                    </a:cxn>
                    <a:cxn ang="0">
                      <a:pos x="35" y="218"/>
                    </a:cxn>
                    <a:cxn ang="0">
                      <a:pos x="42" y="218"/>
                    </a:cxn>
                    <a:cxn ang="0">
                      <a:pos x="40" y="198"/>
                    </a:cxn>
                    <a:cxn ang="0">
                      <a:pos x="44" y="186"/>
                    </a:cxn>
                    <a:cxn ang="0">
                      <a:pos x="47" y="177"/>
                    </a:cxn>
                    <a:cxn ang="0">
                      <a:pos x="42" y="165"/>
                    </a:cxn>
                    <a:cxn ang="0">
                      <a:pos x="40" y="142"/>
                    </a:cxn>
                    <a:cxn ang="0">
                      <a:pos x="45" y="137"/>
                    </a:cxn>
                    <a:cxn ang="0">
                      <a:pos x="54" y="148"/>
                    </a:cxn>
                    <a:cxn ang="0">
                      <a:pos x="61" y="159"/>
                    </a:cxn>
                    <a:cxn ang="0">
                      <a:pos x="59" y="137"/>
                    </a:cxn>
                    <a:cxn ang="0">
                      <a:pos x="63" y="111"/>
                    </a:cxn>
                    <a:cxn ang="0">
                      <a:pos x="63" y="84"/>
                    </a:cxn>
                    <a:cxn ang="0">
                      <a:pos x="65" y="68"/>
                    </a:cxn>
                    <a:cxn ang="0">
                      <a:pos x="58" y="61"/>
                    </a:cxn>
                    <a:cxn ang="0">
                      <a:pos x="72" y="65"/>
                    </a:cxn>
                    <a:cxn ang="0">
                      <a:pos x="83" y="70"/>
                    </a:cxn>
                    <a:cxn ang="0">
                      <a:pos x="93" y="71"/>
                    </a:cxn>
                    <a:cxn ang="0">
                      <a:pos x="111" y="74"/>
                    </a:cxn>
                    <a:cxn ang="0">
                      <a:pos x="123" y="78"/>
                    </a:cxn>
                    <a:cxn ang="0">
                      <a:pos x="107" y="70"/>
                    </a:cxn>
                    <a:cxn ang="0">
                      <a:pos x="116" y="70"/>
                    </a:cxn>
                    <a:cxn ang="0">
                      <a:pos x="139" y="70"/>
                    </a:cxn>
                    <a:cxn ang="0">
                      <a:pos x="156" y="67"/>
                    </a:cxn>
                    <a:cxn ang="0">
                      <a:pos x="177" y="68"/>
                    </a:cxn>
                    <a:cxn ang="0">
                      <a:pos x="182" y="82"/>
                    </a:cxn>
                    <a:cxn ang="0">
                      <a:pos x="185" y="99"/>
                    </a:cxn>
                    <a:cxn ang="0">
                      <a:pos x="189" y="78"/>
                    </a:cxn>
                    <a:cxn ang="0">
                      <a:pos x="195" y="54"/>
                    </a:cxn>
                    <a:cxn ang="0">
                      <a:pos x="185" y="37"/>
                    </a:cxn>
                    <a:cxn ang="0">
                      <a:pos x="174" y="26"/>
                    </a:cxn>
                    <a:cxn ang="0">
                      <a:pos x="160" y="18"/>
                    </a:cxn>
                  </a:cxnLst>
                  <a:rect l="0" t="0" r="r" b="b"/>
                  <a:pathLst>
                    <a:path w="195" h="218">
                      <a:moveTo>
                        <a:pt x="160" y="18"/>
                      </a:moveTo>
                      <a:lnTo>
                        <a:pt x="143" y="9"/>
                      </a:lnTo>
                      <a:lnTo>
                        <a:pt x="129" y="5"/>
                      </a:lnTo>
                      <a:lnTo>
                        <a:pt x="105" y="0"/>
                      </a:lnTo>
                      <a:lnTo>
                        <a:pt x="89" y="0"/>
                      </a:lnTo>
                      <a:lnTo>
                        <a:pt x="70" y="0"/>
                      </a:lnTo>
                      <a:lnTo>
                        <a:pt x="52" y="4"/>
                      </a:lnTo>
                      <a:lnTo>
                        <a:pt x="40" y="4"/>
                      </a:lnTo>
                      <a:lnTo>
                        <a:pt x="27" y="8"/>
                      </a:lnTo>
                      <a:lnTo>
                        <a:pt x="16" y="18"/>
                      </a:lnTo>
                      <a:lnTo>
                        <a:pt x="7" y="29"/>
                      </a:lnTo>
                      <a:lnTo>
                        <a:pt x="6" y="46"/>
                      </a:lnTo>
                      <a:lnTo>
                        <a:pt x="3" y="67"/>
                      </a:lnTo>
                      <a:lnTo>
                        <a:pt x="0" y="96"/>
                      </a:lnTo>
                      <a:lnTo>
                        <a:pt x="2" y="121"/>
                      </a:lnTo>
                      <a:lnTo>
                        <a:pt x="7" y="142"/>
                      </a:lnTo>
                      <a:lnTo>
                        <a:pt x="12" y="163"/>
                      </a:lnTo>
                      <a:lnTo>
                        <a:pt x="17" y="177"/>
                      </a:lnTo>
                      <a:lnTo>
                        <a:pt x="23" y="191"/>
                      </a:lnTo>
                      <a:lnTo>
                        <a:pt x="28" y="204"/>
                      </a:lnTo>
                      <a:lnTo>
                        <a:pt x="35" y="218"/>
                      </a:lnTo>
                      <a:lnTo>
                        <a:pt x="42" y="218"/>
                      </a:lnTo>
                      <a:lnTo>
                        <a:pt x="40" y="198"/>
                      </a:lnTo>
                      <a:lnTo>
                        <a:pt x="44" y="186"/>
                      </a:lnTo>
                      <a:lnTo>
                        <a:pt x="47" y="177"/>
                      </a:lnTo>
                      <a:lnTo>
                        <a:pt x="42" y="165"/>
                      </a:lnTo>
                      <a:lnTo>
                        <a:pt x="40" y="142"/>
                      </a:lnTo>
                      <a:lnTo>
                        <a:pt x="45" y="137"/>
                      </a:lnTo>
                      <a:lnTo>
                        <a:pt x="54" y="148"/>
                      </a:lnTo>
                      <a:lnTo>
                        <a:pt x="61" y="159"/>
                      </a:lnTo>
                      <a:lnTo>
                        <a:pt x="59" y="137"/>
                      </a:lnTo>
                      <a:lnTo>
                        <a:pt x="63" y="111"/>
                      </a:lnTo>
                      <a:lnTo>
                        <a:pt x="63" y="84"/>
                      </a:lnTo>
                      <a:lnTo>
                        <a:pt x="65" y="68"/>
                      </a:lnTo>
                      <a:lnTo>
                        <a:pt x="58" y="61"/>
                      </a:lnTo>
                      <a:lnTo>
                        <a:pt x="72" y="65"/>
                      </a:lnTo>
                      <a:lnTo>
                        <a:pt x="83" y="70"/>
                      </a:lnTo>
                      <a:lnTo>
                        <a:pt x="93" y="71"/>
                      </a:lnTo>
                      <a:lnTo>
                        <a:pt x="111" y="74"/>
                      </a:lnTo>
                      <a:lnTo>
                        <a:pt x="123" y="78"/>
                      </a:lnTo>
                      <a:lnTo>
                        <a:pt x="107" y="70"/>
                      </a:lnTo>
                      <a:lnTo>
                        <a:pt x="116" y="70"/>
                      </a:lnTo>
                      <a:lnTo>
                        <a:pt x="139" y="70"/>
                      </a:lnTo>
                      <a:lnTo>
                        <a:pt x="156" y="67"/>
                      </a:lnTo>
                      <a:lnTo>
                        <a:pt x="177" y="68"/>
                      </a:lnTo>
                      <a:lnTo>
                        <a:pt x="182" y="82"/>
                      </a:lnTo>
                      <a:lnTo>
                        <a:pt x="185" y="99"/>
                      </a:lnTo>
                      <a:lnTo>
                        <a:pt x="189" y="78"/>
                      </a:lnTo>
                      <a:lnTo>
                        <a:pt x="195" y="54"/>
                      </a:lnTo>
                      <a:lnTo>
                        <a:pt x="185" y="37"/>
                      </a:lnTo>
                      <a:lnTo>
                        <a:pt x="174" y="26"/>
                      </a:lnTo>
                      <a:lnTo>
                        <a:pt x="160" y="18"/>
                      </a:lnTo>
                      <a:close/>
                    </a:path>
                  </a:pathLst>
                </a:custGeom>
                <a:blipFill dpi="0" rotWithShape="0">
                  <a:blip r:embed="rId11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l"/>
                  <a:endParaRPr lang="zh-CN" altLang="en-US" smtClea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</p:grpSp>
        </p:grpSp>
      </p:grpSp>
      <p:sp>
        <p:nvSpPr>
          <p:cNvPr id="58" name="矩形 57"/>
          <p:cNvSpPr/>
          <p:nvPr/>
        </p:nvSpPr>
        <p:spPr>
          <a:xfrm>
            <a:off x="4276782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5-1</a:t>
            </a:r>
            <a:r>
              <a:rPr lang="zh-CN" altLang="en-US" dirty="0" smtClean="0">
                <a:solidFill>
                  <a:srgbClr val="FF0000"/>
                </a:solidFill>
              </a:rPr>
              <a:t>数理统计的基本概念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" name="Rectangle 46"/>
          <p:cNvSpPr>
            <a:spLocks noChangeArrowheads="1"/>
          </p:cNvSpPr>
          <p:nvPr/>
        </p:nvSpPr>
        <p:spPr bwMode="auto">
          <a:xfrm>
            <a:off x="4429124" y="1186749"/>
            <a:ext cx="378621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  则该大学一年级全体学生的年龄构成问题的</a:t>
            </a:r>
            <a:r>
              <a:rPr lang="zh-CN" altLang="en-US" dirty="0" smtClean="0">
                <a:solidFill>
                  <a:schemeClr val="accent2"/>
                </a:solidFill>
                <a:ea typeface="宋体" charset="-122"/>
              </a:rPr>
              <a:t>总体</a:t>
            </a:r>
          </a:p>
        </p:txBody>
      </p:sp>
      <p:sp>
        <p:nvSpPr>
          <p:cNvPr id="59" name="矩形 58"/>
          <p:cNvSpPr/>
          <p:nvPr/>
        </p:nvSpPr>
        <p:spPr>
          <a:xfrm>
            <a:off x="642910" y="4086229"/>
            <a:ext cx="7786742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kern="0" dirty="0" smtClean="0">
                <a:solidFill>
                  <a:srgbClr val="000000"/>
                </a:solidFill>
                <a:latin typeface="Times New Roman"/>
                <a:ea typeface="宋体"/>
              </a:rPr>
              <a:t>我们用</a:t>
            </a:r>
            <a:r>
              <a:rPr lang="en-US" altLang="zh-CN" i="1" kern="0" dirty="0" smtClean="0">
                <a:solidFill>
                  <a:schemeClr val="accent2"/>
                </a:solidFill>
                <a:latin typeface="Times New Roman"/>
                <a:ea typeface="宋体"/>
              </a:rPr>
              <a:t>X</a:t>
            </a:r>
            <a:r>
              <a:rPr lang="en-US" altLang="zh-CN" kern="0" dirty="0" smtClean="0">
                <a:solidFill>
                  <a:schemeClr val="accent2"/>
                </a:solidFill>
                <a:latin typeface="Times New Roman"/>
                <a:ea typeface="宋体"/>
              </a:rPr>
              <a:t>, </a:t>
            </a:r>
            <a:r>
              <a:rPr lang="en-US" altLang="zh-CN" i="1" kern="0" dirty="0" smtClean="0">
                <a:solidFill>
                  <a:schemeClr val="accent2"/>
                </a:solidFill>
                <a:latin typeface="Times New Roman"/>
                <a:ea typeface="宋体"/>
              </a:rPr>
              <a:t>Y</a:t>
            </a:r>
            <a:r>
              <a:rPr lang="en-US" altLang="zh-CN" kern="0" dirty="0" smtClean="0">
                <a:solidFill>
                  <a:schemeClr val="accent2"/>
                </a:solidFill>
                <a:latin typeface="Times New Roman"/>
                <a:ea typeface="宋体"/>
              </a:rPr>
              <a:t>, </a:t>
            </a:r>
            <a:r>
              <a:rPr lang="en-US" altLang="zh-CN" i="1" kern="0" dirty="0" smtClean="0">
                <a:solidFill>
                  <a:schemeClr val="accent2"/>
                </a:solidFill>
                <a:latin typeface="Times New Roman"/>
                <a:ea typeface="宋体"/>
              </a:rPr>
              <a:t>Z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/>
                <a:ea typeface="宋体"/>
              </a:rPr>
              <a:t>等表示这些数量指标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/>
                <a:ea typeface="宋体"/>
              </a:rPr>
              <a:t>灯泡寿命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/>
                <a:ea typeface="宋体"/>
              </a:rPr>
              <a:t>,</a:t>
            </a:r>
          </a:p>
          <a:p>
            <a:pPr marL="342900" lvl="0" indent="-342900" algn="l" eaLnBrk="0" hangingPunct="0">
              <a:spcBef>
                <a:spcPct val="20000"/>
              </a:spcBef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/>
                <a:ea typeface="宋体"/>
              </a:rPr>
              <a:t>每公里耗油量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/>
                <a:ea typeface="宋体"/>
              </a:rPr>
              <a:t>,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/>
                <a:ea typeface="宋体"/>
              </a:rPr>
              <a:t>年龄等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/>
                <a:ea typeface="宋体"/>
              </a:rPr>
              <a:t>),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/>
                <a:ea typeface="宋体"/>
              </a:rPr>
              <a:t>因此它们</a:t>
            </a:r>
            <a:r>
              <a:rPr lang="zh-CN" altLang="en-US" kern="0" dirty="0" smtClean="0">
                <a:solidFill>
                  <a:schemeClr val="accent2"/>
                </a:solidFill>
                <a:latin typeface="Times New Roman"/>
                <a:ea typeface="宋体"/>
              </a:rPr>
              <a:t>也表示总体</a:t>
            </a:r>
            <a:r>
              <a:rPr lang="en-US" altLang="zh-CN" kern="0" dirty="0" smtClean="0">
                <a:solidFill>
                  <a:schemeClr val="accent2"/>
                </a:solidFill>
                <a:latin typeface="Times New Roman"/>
                <a:ea typeface="宋体"/>
              </a:rPr>
              <a:t>, </a:t>
            </a:r>
            <a:r>
              <a:rPr lang="zh-CN" altLang="en-US" kern="0" dirty="0" smtClean="0">
                <a:solidFill>
                  <a:schemeClr val="accent2"/>
                </a:solidFill>
                <a:latin typeface="Times New Roman"/>
                <a:ea typeface="宋体"/>
              </a:rPr>
              <a:t>而</a:t>
            </a:r>
            <a:endParaRPr lang="en-US" altLang="zh-CN" kern="0" dirty="0" smtClean="0">
              <a:solidFill>
                <a:schemeClr val="accent2"/>
              </a:solidFill>
              <a:latin typeface="Times New Roman"/>
              <a:ea typeface="宋体"/>
            </a:endParaRPr>
          </a:p>
          <a:p>
            <a:pPr marL="342900" lvl="0" indent="-342900" algn="l" eaLnBrk="0" hangingPunct="0">
              <a:spcBef>
                <a:spcPct val="20000"/>
              </a:spcBef>
            </a:pPr>
            <a:r>
              <a:rPr lang="zh-CN" altLang="en-US" kern="0" dirty="0" smtClean="0">
                <a:solidFill>
                  <a:schemeClr val="accent2"/>
                </a:solidFill>
                <a:latin typeface="Times New Roman"/>
                <a:ea typeface="宋体"/>
              </a:rPr>
              <a:t>相应的个体就是</a:t>
            </a:r>
            <a:r>
              <a:rPr lang="en-US" altLang="zh-CN" i="1" kern="0" dirty="0" smtClean="0">
                <a:solidFill>
                  <a:schemeClr val="accent2"/>
                </a:solidFill>
                <a:latin typeface="Times New Roman"/>
                <a:ea typeface="宋体"/>
              </a:rPr>
              <a:t>X</a:t>
            </a:r>
            <a:r>
              <a:rPr lang="en-US" altLang="zh-CN" kern="0" dirty="0" smtClean="0">
                <a:solidFill>
                  <a:schemeClr val="accent2"/>
                </a:solidFill>
                <a:latin typeface="Times New Roman"/>
                <a:ea typeface="宋体"/>
              </a:rPr>
              <a:t>, </a:t>
            </a:r>
            <a:r>
              <a:rPr lang="en-US" altLang="zh-CN" i="1" kern="0" dirty="0" smtClean="0">
                <a:solidFill>
                  <a:schemeClr val="accent2"/>
                </a:solidFill>
                <a:latin typeface="Times New Roman"/>
                <a:ea typeface="宋体"/>
              </a:rPr>
              <a:t>Y</a:t>
            </a:r>
            <a:r>
              <a:rPr lang="en-US" altLang="zh-CN" kern="0" dirty="0" smtClean="0">
                <a:solidFill>
                  <a:schemeClr val="accent2"/>
                </a:solidFill>
                <a:latin typeface="Times New Roman"/>
                <a:ea typeface="宋体"/>
              </a:rPr>
              <a:t>, </a:t>
            </a:r>
            <a:r>
              <a:rPr lang="en-US" altLang="zh-CN" i="1" kern="0" dirty="0" smtClean="0">
                <a:solidFill>
                  <a:schemeClr val="accent2"/>
                </a:solidFill>
                <a:latin typeface="Times New Roman"/>
                <a:ea typeface="宋体"/>
              </a:rPr>
              <a:t>Z</a:t>
            </a:r>
            <a:r>
              <a:rPr lang="zh-CN" altLang="en-US" kern="0" dirty="0" smtClean="0">
                <a:solidFill>
                  <a:schemeClr val="accent2"/>
                </a:solidFill>
                <a:latin typeface="Times New Roman"/>
                <a:ea typeface="宋体"/>
              </a:rPr>
              <a:t>的取值</a:t>
            </a:r>
            <a:r>
              <a:rPr lang="en-US" altLang="zh-CN" kern="0" dirty="0" smtClean="0">
                <a:solidFill>
                  <a:schemeClr val="accent2"/>
                </a:solidFill>
                <a:latin typeface="Times New Roman"/>
                <a:ea typeface="宋体"/>
              </a:rPr>
              <a:t>.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对于一个总体</a:t>
            </a:r>
            <a:r>
              <a:rPr lang="en-US" altLang="zh-CN" sz="2800" b="1" i="1" dirty="0" smtClean="0">
                <a:solidFill>
                  <a:schemeClr val="accent2"/>
                </a:solidFill>
              </a:rPr>
              <a:t>X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来说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, 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它的取值是按一定规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律分布的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, 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所以</a:t>
            </a:r>
            <a:r>
              <a:rPr lang="en-US" altLang="zh-CN" sz="2800" b="1" i="1" dirty="0" smtClean="0">
                <a:solidFill>
                  <a:schemeClr val="accent2"/>
                </a:solidFill>
              </a:rPr>
              <a:t>X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是一个随机变量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. </a:t>
            </a:r>
          </a:p>
          <a:p>
            <a:pPr>
              <a:buNone/>
            </a:pPr>
            <a:r>
              <a:rPr lang="zh-CN" altLang="en-US" sz="2800" b="1" dirty="0" smtClean="0"/>
              <a:t>例如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上面学生的年龄分布</a:t>
            </a:r>
            <a:endParaRPr lang="en-US" altLang="zh-CN" sz="2800" b="1" dirty="0" smtClean="0"/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zh-CN" altLang="en-US" sz="2800" b="1" dirty="0"/>
          </a:p>
        </p:txBody>
      </p:sp>
      <p:graphicFrame>
        <p:nvGraphicFramePr>
          <p:cNvPr id="3" name="Object 25"/>
          <p:cNvGraphicFramePr>
            <a:graphicFrameLocks noGrp="1" noChangeAspect="1"/>
          </p:cNvGraphicFramePr>
          <p:nvPr/>
        </p:nvGraphicFramePr>
        <p:xfrm>
          <a:off x="5724128" y="4308772"/>
          <a:ext cx="25193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公式" r:id="rId3" imgW="1028520" imgH="228600" progId="Equation.3">
                  <p:embed/>
                </p:oleObj>
              </mc:Choice>
              <mc:Fallback>
                <p:oleObj name="公式" r:id="rId3" imgW="1028520" imgH="228600" progId="Equation.3">
                  <p:embed/>
                  <p:pic>
                    <p:nvPicPr>
                      <p:cNvPr id="0" name="Picture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4308772"/>
                        <a:ext cx="251936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683568" y="4926111"/>
            <a:ext cx="771525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样本中所包含个体的总数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称为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样本容量</a:t>
            </a:r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.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683568" y="3760855"/>
            <a:ext cx="65532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 从总体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中，随机地抽取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个个体：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6500826" y="3834573"/>
          <a:ext cx="213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Equation" r:id="rId5" imgW="2133360" imgH="444240" progId="Equation.DSMT4">
                  <p:embed/>
                </p:oleObj>
              </mc:Choice>
              <mc:Fallback>
                <p:oleObj name="Equation" r:id="rId5" imgW="213336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26" y="3834573"/>
                        <a:ext cx="2133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683568" y="4308772"/>
            <a:ext cx="59436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称为总体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的一个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样本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，记为</a:t>
            </a:r>
          </a:p>
        </p:txBody>
      </p:sp>
      <p:graphicFrame>
        <p:nvGraphicFramePr>
          <p:cNvPr id="9" name="Object 27"/>
          <p:cNvGraphicFramePr>
            <a:graphicFrameLocks noGrp="1" noChangeAspect="1"/>
          </p:cNvGraphicFramePr>
          <p:nvPr/>
        </p:nvGraphicFramePr>
        <p:xfrm>
          <a:off x="1547168" y="5587578"/>
          <a:ext cx="22320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7" imgW="1028520" imgH="228600" progId="Equation.DSMT4">
                  <p:embed/>
                </p:oleObj>
              </mc:Choice>
              <mc:Fallback>
                <p:oleObj name="Equation" r:id="rId7" imgW="1028520" imgH="228600" progId="Equation.DSMT4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168" y="5587578"/>
                        <a:ext cx="22320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683568" y="5573291"/>
            <a:ext cx="144145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chemeClr val="accent2"/>
                </a:solidFill>
                <a:ea typeface="宋体" charset="-122"/>
              </a:rPr>
              <a:t>样本</a:t>
            </a: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3779912" y="5573291"/>
            <a:ext cx="3455987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chemeClr val="accent2"/>
                </a:solidFill>
                <a:ea typeface="宋体" charset="-122"/>
              </a:rPr>
              <a:t>是一个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</a:rPr>
              <a:t>n </a:t>
            </a:r>
            <a:r>
              <a:rPr lang="zh-CN" altLang="en-US" dirty="0" smtClean="0">
                <a:solidFill>
                  <a:schemeClr val="accent2"/>
                </a:solidFill>
                <a:ea typeface="宋体" charset="-122"/>
              </a:rPr>
              <a:t>维随机向量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</a:rPr>
              <a:t>.</a:t>
            </a:r>
            <a:endParaRPr lang="zh-CN" altLang="en-US" dirty="0" smtClean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76782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5-1</a:t>
            </a:r>
            <a:r>
              <a:rPr lang="zh-CN" altLang="en-US" dirty="0" smtClean="0">
                <a:solidFill>
                  <a:srgbClr val="FF0000"/>
                </a:solidFill>
              </a:rPr>
              <a:t>数理统计的基本概念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7" name="Group 49"/>
          <p:cNvGrpSpPr>
            <a:grpSpLocks/>
          </p:cNvGrpSpPr>
          <p:nvPr/>
        </p:nvGrpSpPr>
        <p:grpSpPr bwMode="auto">
          <a:xfrm>
            <a:off x="1571362" y="2143116"/>
            <a:ext cx="5672385" cy="1371600"/>
            <a:chOff x="2318" y="1440"/>
            <a:chExt cx="3250" cy="864"/>
          </a:xfrm>
        </p:grpSpPr>
        <p:sp>
          <p:nvSpPr>
            <p:cNvPr id="28" name="Line 50"/>
            <p:cNvSpPr>
              <a:spLocks noChangeShapeType="1"/>
            </p:cNvSpPr>
            <p:nvPr/>
          </p:nvSpPr>
          <p:spPr bwMode="auto">
            <a:xfrm>
              <a:off x="2448" y="1440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51"/>
            <p:cNvSpPr>
              <a:spLocks noChangeArrowheads="1"/>
            </p:cNvSpPr>
            <p:nvPr/>
          </p:nvSpPr>
          <p:spPr bwMode="auto">
            <a:xfrm>
              <a:off x="2318" y="1536"/>
              <a:ext cx="31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eaLnBrk="0" hangingPunct="0"/>
              <a:r>
                <a:rPr lang="en-US" altLang="zh-CN" i="1" dirty="0" smtClean="0">
                  <a:latin typeface="+mn-lt"/>
                  <a:ea typeface="+mn-ea"/>
                </a:rPr>
                <a:t>    X</a:t>
              </a:r>
              <a:r>
                <a:rPr lang="zh-CN" altLang="en-US" dirty="0" smtClean="0"/>
                <a:t>        18    </a:t>
              </a:r>
              <a:r>
                <a:rPr lang="zh-CN" altLang="en-US" dirty="0"/>
                <a:t>19     20     </a:t>
              </a:r>
              <a:r>
                <a:rPr lang="zh-CN" altLang="en-US" dirty="0" smtClean="0"/>
                <a:t> 21      22</a:t>
              </a:r>
              <a:endParaRPr lang="zh-CN" altLang="en-US" dirty="0"/>
            </a:p>
          </p:txBody>
        </p:sp>
        <p:sp>
          <p:nvSpPr>
            <p:cNvPr id="30" name="Rectangle 52"/>
            <p:cNvSpPr>
              <a:spLocks noChangeArrowheads="1"/>
            </p:cNvSpPr>
            <p:nvPr/>
          </p:nvSpPr>
          <p:spPr bwMode="auto">
            <a:xfrm>
              <a:off x="2400" y="1968"/>
              <a:ext cx="298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 eaLnBrk="0" hangingPunct="0"/>
              <a:r>
                <a:rPr lang="en-US" altLang="zh-CN" i="1" dirty="0" smtClean="0">
                  <a:latin typeface="+mn-lt"/>
                  <a:ea typeface="+mn-ea"/>
                </a:rPr>
                <a:t>   p</a:t>
              </a:r>
              <a:r>
                <a:rPr lang="zh-CN" altLang="en-US" dirty="0" smtClean="0"/>
                <a:t>        0.5   </a:t>
              </a:r>
              <a:r>
                <a:rPr lang="zh-CN" altLang="en-US" dirty="0"/>
                <a:t>0.3    0.1    0.07   0.03</a:t>
              </a:r>
            </a:p>
          </p:txBody>
        </p:sp>
        <p:sp>
          <p:nvSpPr>
            <p:cNvPr id="31" name="Line 53"/>
            <p:cNvSpPr>
              <a:spLocks noChangeShapeType="1"/>
            </p:cNvSpPr>
            <p:nvPr/>
          </p:nvSpPr>
          <p:spPr bwMode="auto">
            <a:xfrm>
              <a:off x="2448" y="1920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54"/>
            <p:cNvSpPr>
              <a:spLocks noChangeShapeType="1"/>
            </p:cNvSpPr>
            <p:nvPr/>
          </p:nvSpPr>
          <p:spPr bwMode="auto">
            <a:xfrm>
              <a:off x="2928" y="144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55"/>
            <p:cNvSpPr>
              <a:spLocks noChangeShapeType="1"/>
            </p:cNvSpPr>
            <p:nvPr/>
          </p:nvSpPr>
          <p:spPr bwMode="auto">
            <a:xfrm>
              <a:off x="2496" y="2304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  <p:bldP spid="7" grpId="0" build="p" autoUpdateAnimBg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39975" y="1850504"/>
          <a:ext cx="208756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公式" r:id="rId3" imgW="1041120" imgH="228600" progId="Equation.3">
                  <p:embed/>
                </p:oleObj>
              </mc:Choice>
              <mc:Fallback>
                <p:oleObj name="公式" r:id="rId3" imgW="1041120" imgH="2286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850504"/>
                        <a:ext cx="208756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786362" y="1143967"/>
          <a:ext cx="22320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公式" r:id="rId5" imgW="927000" imgH="228600" progId="Equation.3">
                  <p:embed/>
                </p:oleObj>
              </mc:Choice>
              <mc:Fallback>
                <p:oleObj name="公式" r:id="rId5" imgW="927000" imgH="228600" progId="Equation.3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62" y="1143967"/>
                        <a:ext cx="223202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683568" y="620688"/>
            <a:ext cx="52578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  每一次抽取</a:t>
            </a:r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3023766" y="696888"/>
          <a:ext cx="213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Equation" r:id="rId7" imgW="2133360" imgH="444240" progId="Equation.3">
                  <p:embed/>
                </p:oleObj>
              </mc:Choice>
              <mc:Fallback>
                <p:oleObj name="Equation" r:id="rId7" imgW="2133360" imgH="4442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766" y="696888"/>
                        <a:ext cx="2133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5238328" y="620688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所得到的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个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683568" y="1181695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确定的具体数值，记为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681038" y="1772816"/>
            <a:ext cx="358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称为样本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427538" y="1823616"/>
            <a:ext cx="4195762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的一个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样本值</a:t>
            </a:r>
            <a:r>
              <a:rPr lang="zh-CN" altLang="en-US" dirty="0" smtClean="0">
                <a:solidFill>
                  <a:schemeClr val="accent2"/>
                </a:solidFill>
                <a:ea typeface="宋体" charset="-122"/>
              </a:rPr>
              <a:t>(观察值)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.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611560" y="3021533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两个</a:t>
            </a:r>
            <a:r>
              <a:rPr lang="zh-CN" altLang="en-US" dirty="0" smtClean="0">
                <a:solidFill>
                  <a:srgbClr val="FF3300"/>
                </a:solidFill>
                <a:ea typeface="黑体" pitchFamily="2" charset="-122"/>
              </a:rPr>
              <a:t>特征：</a:t>
            </a: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611188" y="2492896"/>
            <a:ext cx="3888804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 若来自总体 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的样本</a:t>
            </a:r>
          </a:p>
        </p:txBody>
      </p:sp>
      <p:graphicFrame>
        <p:nvGraphicFramePr>
          <p:cNvPr id="29" name="Object 2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355157" y="2565077"/>
          <a:ext cx="21383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公式" r:id="rId9" imgW="1028520" imgH="228600" progId="Equation.3">
                  <p:embed/>
                </p:oleObj>
              </mc:Choice>
              <mc:Fallback>
                <p:oleObj name="公式" r:id="rId9" imgW="1028520" imgH="228600" progId="Equation.3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157" y="2565077"/>
                        <a:ext cx="213836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515744" y="2493069"/>
            <a:ext cx="1944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具有下列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12006" y="5805065"/>
            <a:ext cx="2665413" cy="5762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简单随机样本.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588194" y="3507953"/>
            <a:ext cx="8382000" cy="117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514350" indent="-514350" algn="l" eaLnBrk="0" hangingPunct="0">
              <a:spcBef>
                <a:spcPct val="50000"/>
              </a:spcBef>
              <a:buAutoNum type="arabicParenBoth"/>
            </a:pPr>
            <a:r>
              <a:rPr lang="zh-CN" altLang="en-US" u="sng" dirty="0" smtClean="0">
                <a:solidFill>
                  <a:srgbClr val="3333CC"/>
                </a:solidFill>
                <a:ea typeface="宋体" charset="-122"/>
              </a:rPr>
              <a:t>代表性</a:t>
            </a:r>
            <a:r>
              <a:rPr lang="zh-CN" altLang="en-US" dirty="0" smtClean="0">
                <a:solidFill>
                  <a:srgbClr val="3333CC"/>
                </a:solidFill>
                <a:ea typeface="宋体" charset="-122"/>
              </a:rPr>
              <a:t>：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baseline="-25000" dirty="0" smtClean="0">
                <a:solidFill>
                  <a:srgbClr val="000000"/>
                </a:solidFill>
                <a:ea typeface="宋体" charset="-122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,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baseline="-25000" dirty="0" smtClean="0">
                <a:solidFill>
                  <a:srgbClr val="000000"/>
                </a:solidFill>
                <a:ea typeface="宋体" charset="-122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,…, </a:t>
            </a:r>
            <a:r>
              <a:rPr lang="en-US" altLang="zh-CN" i="1" dirty="0" err="1" smtClean="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i="1" baseline="-25000" dirty="0" err="1" smtClean="0">
                <a:solidFill>
                  <a:srgbClr val="000000"/>
                </a:solidFill>
                <a:ea typeface="宋体" charset="-122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中每一个与所考察的总体</a:t>
            </a:r>
            <a:endParaRPr lang="en-US" altLang="zh-CN" dirty="0" smtClean="0">
              <a:solidFill>
                <a:srgbClr val="000000"/>
              </a:solidFill>
              <a:ea typeface="宋体" charset="-122"/>
            </a:endParaRPr>
          </a:p>
          <a:p>
            <a:pPr marL="514350" indent="-514350" algn="l" eaLnBrk="0" hangingPunct="0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有相同的分布.</a:t>
            </a: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610939" y="4638080"/>
            <a:ext cx="8137525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dirty="0" smtClean="0">
                <a:solidFill>
                  <a:srgbClr val="3333CC"/>
                </a:solidFill>
                <a:ea typeface="宋体" charset="-122"/>
              </a:rPr>
              <a:t>(2) </a:t>
            </a:r>
            <a:r>
              <a:rPr lang="zh-CN" altLang="en-US" u="sng" dirty="0" smtClean="0">
                <a:solidFill>
                  <a:srgbClr val="3333CC"/>
                </a:solidFill>
                <a:ea typeface="宋体" charset="-122"/>
              </a:rPr>
              <a:t>独立性</a:t>
            </a:r>
            <a:r>
              <a:rPr lang="zh-CN" altLang="en-US" dirty="0" smtClean="0">
                <a:solidFill>
                  <a:srgbClr val="3333CC"/>
                </a:solidFill>
                <a:ea typeface="宋体" charset="-122"/>
              </a:rPr>
              <a:t>：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baseline="-25000" dirty="0" smtClean="0">
                <a:solidFill>
                  <a:srgbClr val="000000"/>
                </a:solidFill>
                <a:ea typeface="宋体" charset="-122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,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baseline="-25000" dirty="0" smtClean="0">
                <a:solidFill>
                  <a:srgbClr val="000000"/>
                </a:solidFill>
                <a:ea typeface="宋体" charset="-122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,…, </a:t>
            </a:r>
            <a:r>
              <a:rPr lang="en-US" altLang="zh-CN" i="1" dirty="0" err="1" smtClean="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i="1" baseline="-25000" dirty="0" err="1" smtClean="0">
                <a:solidFill>
                  <a:srgbClr val="000000"/>
                </a:solidFill>
                <a:ea typeface="宋体" charset="-122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是相互独立的随机变量.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683568" y="5228803"/>
            <a:ext cx="1008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则称</a:t>
            </a:r>
          </a:p>
        </p:txBody>
      </p:sp>
      <p:graphicFrame>
        <p:nvGraphicFramePr>
          <p:cNvPr id="35" name="Object 2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620193" y="5285953"/>
          <a:ext cx="23050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公式" r:id="rId11" imgW="1028520" imgH="228600" progId="Equation.3">
                  <p:embed/>
                </p:oleObj>
              </mc:Choice>
              <mc:Fallback>
                <p:oleObj name="公式" r:id="rId11" imgW="1028520" imgH="228600" progId="Equation.3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193" y="5285953"/>
                        <a:ext cx="23050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3996680" y="5228803"/>
            <a:ext cx="46085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是来自总体</a:t>
            </a:r>
            <a:r>
              <a:rPr lang="en-US" altLang="zh-CN" i="1" smtClean="0">
                <a:solidFill>
                  <a:srgbClr val="000000"/>
                </a:solidFill>
                <a:ea typeface="宋体" charset="-122"/>
              </a:rPr>
              <a:t>X </a:t>
            </a:r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容量为</a:t>
            </a:r>
            <a:r>
              <a:rPr lang="en-US" altLang="zh-CN" i="1" smtClean="0">
                <a:solidFill>
                  <a:srgbClr val="000000"/>
                </a:solidFill>
                <a:ea typeface="宋体" charset="-122"/>
              </a:rPr>
              <a:t>n </a:t>
            </a:r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的</a:t>
            </a:r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276782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5-1</a:t>
            </a:r>
            <a:r>
              <a:rPr lang="zh-CN" altLang="en-US" dirty="0" smtClean="0">
                <a:solidFill>
                  <a:srgbClr val="FF0000"/>
                </a:solidFill>
              </a:rPr>
              <a:t>数理统计的基本概念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3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3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utoUpdateAnimBg="0"/>
      <p:bldP spid="23" grpId="0" build="p" autoUpdateAnimBg="0" advAuto="0"/>
      <p:bldP spid="24" grpId="0" build="p" autoUpdateAnimBg="0"/>
      <p:bldP spid="25" grpId="0" build="p" autoUpdateAnimBg="0"/>
      <p:bldP spid="26" grpId="0" build="p" autoUpdateAnimBg="0" advAuto="0"/>
      <p:bldP spid="27" grpId="0"/>
      <p:bldP spid="28" grpId="0"/>
      <p:bldP spid="30" grpId="0"/>
      <p:bldP spid="31" grpId="0" build="p" autoUpdateAnimBg="0" advAuto="0"/>
      <p:bldP spid="32" grpId="0" build="p" autoUpdateAnimBg="0"/>
      <p:bldP spid="33" grpId="0" build="p" autoUpdateAnimBg="0"/>
      <p:bldP spid="34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95536" y="908720"/>
            <a:ext cx="83820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just"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我们这里涉及的样本都是简单随机样本.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95536" y="1628800"/>
            <a:ext cx="83820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just"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如何才能保证所抽的样本是简单随机样本呢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?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755576" y="2492896"/>
          <a:ext cx="7560840" cy="3270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Equation" r:id="rId3" imgW="3200400" imgH="1384200" progId="Equation.DSMT4">
                  <p:embed/>
                </p:oleObj>
              </mc:Choice>
              <mc:Fallback>
                <p:oleObj name="Equation" r:id="rId3" imgW="3200400" imgH="1384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492896"/>
                        <a:ext cx="7560840" cy="3270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276782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5-1</a:t>
            </a:r>
            <a:r>
              <a:rPr lang="zh-CN" altLang="en-US" dirty="0" smtClean="0">
                <a:solidFill>
                  <a:srgbClr val="FF0000"/>
                </a:solidFill>
              </a:rPr>
              <a:t>数理统计的基本概念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685800" y="1474839"/>
            <a:ext cx="19050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定义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83568" y="1428736"/>
            <a:ext cx="7407920" cy="112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           一个具有分布函数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)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的随机变量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X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称为一个</a:t>
            </a:r>
            <a:r>
              <a:rPr lang="zh-CN" altLang="en-US" dirty="0" smtClean="0">
                <a:ea typeface="宋体" charset="-122"/>
              </a:rPr>
              <a:t>总体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. </a:t>
            </a:r>
          </a:p>
        </p:txBody>
      </p:sp>
      <p:graphicFrame>
        <p:nvGraphicFramePr>
          <p:cNvPr id="65537" name="Object 1"/>
          <p:cNvGraphicFramePr>
            <a:graphicFrameLocks noGrp="1" noChangeAspect="1"/>
          </p:cNvGraphicFramePr>
          <p:nvPr/>
        </p:nvGraphicFramePr>
        <p:xfrm>
          <a:off x="838200" y="2643197"/>
          <a:ext cx="7550150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9" name="Equation" r:id="rId3" imgW="7365960" imgH="2145960" progId="">
                  <p:embed/>
                </p:oleObj>
              </mc:Choice>
              <mc:Fallback>
                <p:oleObj name="Equation" r:id="rId3" imgW="7365960" imgH="2145960" progId="">
                  <p:embed/>
                  <p:pic>
                    <p:nvPicPr>
                      <p:cNvPr id="0" name="Picture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43197"/>
                        <a:ext cx="7550150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276782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5-1</a:t>
            </a:r>
            <a:r>
              <a:rPr lang="zh-CN" altLang="en-US" dirty="0" smtClean="0">
                <a:solidFill>
                  <a:srgbClr val="FF0000"/>
                </a:solidFill>
              </a:rPr>
              <a:t>数理统计的基本概念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2500298" y="642918"/>
          <a:ext cx="3906766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0" name="Equation" r:id="rId5" imgW="1587240" imgH="203040" progId="Equation.DSMT4">
                  <p:embed/>
                </p:oleObj>
              </mc:Choice>
              <mc:Fallback>
                <p:oleObj name="Equation" r:id="rId5" imgW="158724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642918"/>
                        <a:ext cx="3906766" cy="500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747713" y="908720"/>
            <a:ext cx="16002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just"/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定理</a:t>
            </a:r>
            <a:endParaRPr lang="zh-CN" altLang="en-US" dirty="0">
              <a:solidFill>
                <a:schemeClr val="accent2"/>
              </a:solidFill>
              <a:ea typeface="黑体" pitchFamily="2" charset="-122"/>
            </a:endParaRPr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539552" y="980728"/>
          <a:ext cx="7488832" cy="2261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4" name="Equation" r:id="rId3" imgW="7099200" imgH="2209680" progId="">
                  <p:embed/>
                </p:oleObj>
              </mc:Choice>
              <mc:Fallback>
                <p:oleObj name="Equation" r:id="rId3" imgW="7099200" imgH="22096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80728"/>
                        <a:ext cx="7488832" cy="22615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5" name="Object 1"/>
          <p:cNvGraphicFramePr>
            <a:graphicFrameLocks noChangeAspect="1"/>
          </p:cNvGraphicFramePr>
          <p:nvPr/>
        </p:nvGraphicFramePr>
        <p:xfrm>
          <a:off x="552432" y="3429000"/>
          <a:ext cx="8493298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5" name="公式" r:id="rId5" imgW="3517560" imgH="685800" progId="Equation.3">
                  <p:embed/>
                </p:oleObj>
              </mc:Choice>
              <mc:Fallback>
                <p:oleObj name="公式" r:id="rId5" imgW="3517560" imgH="685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32" y="3429000"/>
                        <a:ext cx="8493298" cy="16561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276782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5-1</a:t>
            </a:r>
            <a:r>
              <a:rPr lang="zh-CN" altLang="en-US" dirty="0" smtClean="0">
                <a:solidFill>
                  <a:srgbClr val="FF0000"/>
                </a:solidFill>
              </a:rPr>
              <a:t>数理统计的基本概念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476672"/>
            <a:ext cx="7772400" cy="5619328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理论分布与经验分布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800" b="1" dirty="0" smtClean="0"/>
              <a:t>总体</a:t>
            </a:r>
            <a:r>
              <a:rPr lang="en-US" altLang="zh-CN" sz="2800" b="1" i="1" dirty="0" smtClean="0"/>
              <a:t>X</a:t>
            </a:r>
            <a:r>
              <a:rPr lang="zh-CN" altLang="en-US" sz="2800" b="1" dirty="0" smtClean="0"/>
              <a:t>的分布称为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理论分布</a:t>
            </a:r>
            <a:r>
              <a:rPr lang="en-US" altLang="zh-CN" sz="2800" b="1" dirty="0" smtClean="0"/>
              <a:t>.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800" b="1" dirty="0" smtClean="0"/>
              <a:t>设总体</a:t>
            </a:r>
            <a:r>
              <a:rPr lang="en-US" altLang="zh-CN" sz="2800" b="1" i="1" dirty="0" smtClean="0"/>
              <a:t>X</a:t>
            </a:r>
            <a:r>
              <a:rPr lang="zh-CN" altLang="en-US" sz="2800" b="1" dirty="0" smtClean="0"/>
              <a:t>的分布函数为</a:t>
            </a:r>
            <a:r>
              <a:rPr lang="en-US" altLang="zh-CN" sz="2800" b="1" i="1" dirty="0" smtClean="0"/>
              <a:t>F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), </a:t>
            </a:r>
            <a:r>
              <a:rPr lang="zh-CN" altLang="en-US" sz="2800" b="1" dirty="0" smtClean="0"/>
              <a:t>如何由样本对总体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/>
              <a:t>的分布函数进行推断</a:t>
            </a:r>
            <a:r>
              <a:rPr lang="en-US" altLang="zh-CN" sz="2800" b="1" dirty="0" smtClean="0"/>
              <a:t>?</a:t>
            </a:r>
            <a:r>
              <a:rPr lang="zh-CN" altLang="en-US" sz="2800" b="1" dirty="0" smtClean="0"/>
              <a:t>一般方法是做出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经验分布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函数</a:t>
            </a:r>
            <a:r>
              <a:rPr lang="en-US" altLang="zh-CN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.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56333" name="Object 13"/>
          <p:cNvGraphicFramePr>
            <a:graphicFrameLocks noChangeAspect="1"/>
          </p:cNvGraphicFramePr>
          <p:nvPr/>
        </p:nvGraphicFramePr>
        <p:xfrm>
          <a:off x="755577" y="2636912"/>
          <a:ext cx="7992887" cy="116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8" name="公式" r:id="rId4" imgW="3047760" imgH="469800" progId="Equation.3">
                  <p:embed/>
                </p:oleObj>
              </mc:Choice>
              <mc:Fallback>
                <p:oleObj name="公式" r:id="rId4" imgW="3047760" imgH="46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7" y="2636912"/>
                        <a:ext cx="7992887" cy="11684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4" name="Object 14"/>
          <p:cNvGraphicFramePr>
            <a:graphicFrameLocks noChangeAspect="1"/>
          </p:cNvGraphicFramePr>
          <p:nvPr/>
        </p:nvGraphicFramePr>
        <p:xfrm>
          <a:off x="771553" y="3644900"/>
          <a:ext cx="7800975" cy="237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9" name="Equation" r:id="rId6" imgW="3136680" imgH="952200" progId="Equation.DSMT4">
                  <p:embed/>
                </p:oleObj>
              </mc:Choice>
              <mc:Fallback>
                <p:oleObj name="Equation" r:id="rId6" imgW="3136680" imgH="952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53" y="3644900"/>
                        <a:ext cx="7800975" cy="237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34173" y="6074132"/>
            <a:ext cx="7007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为对总体</a:t>
            </a:r>
            <a:r>
              <a:rPr lang="en-US" altLang="zh-CN" i="1" dirty="0" smtClean="0"/>
              <a:t>X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作 </a:t>
            </a:r>
            <a:r>
              <a:rPr lang="en-US" altLang="zh-CN" i="1" dirty="0" smtClean="0">
                <a:latin typeface="+mn-lt"/>
                <a:ea typeface="宋体" pitchFamily="2" charset="-122"/>
              </a:rPr>
              <a:t>n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次独立观察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经验分布函数</a:t>
            </a:r>
            <a:r>
              <a:rPr lang="en-US" altLang="zh-CN" dirty="0" smtClean="0">
                <a:solidFill>
                  <a:schemeClr val="accent2"/>
                </a:solidFill>
                <a:ea typeface="黑体" pitchFamily="2" charset="-122"/>
              </a:rPr>
              <a:t>.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6782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5-1</a:t>
            </a:r>
            <a:r>
              <a:rPr lang="zh-CN" altLang="en-US" dirty="0" smtClean="0">
                <a:solidFill>
                  <a:srgbClr val="FF0000"/>
                </a:solidFill>
              </a:rPr>
              <a:t>数理统计的基本概念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第三章">
  <a:themeElements>
    <a:clrScheme name="第三章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第三章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第三章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三章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D:\数学文献检索&amp;论文写作\第三章.ppt</Template>
  <TotalTime>4950</TotalTime>
  <Words>1325</Words>
  <Application>Microsoft Office PowerPoint</Application>
  <PresentationFormat>全屏显示(4:3)</PresentationFormat>
  <Paragraphs>164</Paragraphs>
  <Slides>27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第三章</vt:lpstr>
      <vt:lpstr>公式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恒基用户</dc:creator>
  <cp:lastModifiedBy>Lenovo</cp:lastModifiedBy>
  <cp:revision>447</cp:revision>
  <dcterms:created xsi:type="dcterms:W3CDTF">2002-02-05T15:49:25Z</dcterms:created>
  <dcterms:modified xsi:type="dcterms:W3CDTF">2015-11-26T02:26:37Z</dcterms:modified>
</cp:coreProperties>
</file>