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9" r:id="rId4"/>
    <p:sldId id="267" r:id="rId5"/>
    <p:sldId id="268" r:id="rId6"/>
    <p:sldId id="261" r:id="rId7"/>
    <p:sldId id="282" r:id="rId8"/>
    <p:sldId id="283" r:id="rId9"/>
    <p:sldId id="284" r:id="rId10"/>
    <p:sldId id="285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6" r:id="rId20"/>
    <p:sldId id="278" r:id="rId21"/>
    <p:sldId id="279" r:id="rId22"/>
    <p:sldId id="290" r:id="rId23"/>
    <p:sldId id="291" r:id="rId24"/>
    <p:sldId id="287" r:id="rId25"/>
    <p:sldId id="288" r:id="rId26"/>
    <p:sldId id="289" r:id="rId27"/>
    <p:sldId id="281" r:id="rId2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e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2015/12/28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81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3.emf"/><Relationship Id="rId4" Type="http://schemas.openxmlformats.org/officeDocument/2006/relationships/oleObject" Target="../embeddings/oleObject6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6.bin"/><Relationship Id="rId7" Type="http://schemas.openxmlformats.org/officeDocument/2006/relationships/slide" Target="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9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93.jpeg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oleObject" Target="../embeddings/oleObject91.bin"/><Relationship Id="rId7" Type="http://schemas.openxmlformats.org/officeDocument/2006/relationships/slide" Target="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6.wmf"/><Relationship Id="rId9" Type="http://schemas.openxmlformats.org/officeDocument/2006/relationships/image" Target="../media/image9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wmf"/><Relationship Id="rId22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 </a:t>
            </a:r>
            <a:r>
              <a:rPr lang="en-US" altLang="zh-CN" b="1" baseline="300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2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分布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.</a:t>
            </a:r>
            <a:endParaRPr lang="en-US" altLang="zh-CN" b="1" baseline="30000" dirty="0" smtClean="0">
              <a:latin typeface="+mn-ea"/>
            </a:endParaRPr>
          </a:p>
          <a:p>
            <a:pPr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j-ea"/>
              </a:rPr>
              <a:t>统计量的概率分布称为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抽样分布</a:t>
            </a:r>
            <a:r>
              <a:rPr lang="en-US" altLang="zh-CN" sz="2800" b="1" dirty="0" smtClean="0">
                <a:solidFill>
                  <a:srgbClr val="FF0000"/>
                </a:solidFill>
                <a:latin typeface="+mj-ea"/>
              </a:rPr>
              <a:t>.</a:t>
            </a:r>
          </a:p>
          <a:p>
            <a:pPr>
              <a:buNone/>
              <a:defRPr/>
            </a:pP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  <a:defRPr/>
            </a:pP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84213" y="2205038"/>
            <a:ext cx="3382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设随机变量</a:t>
            </a:r>
          </a:p>
        </p:txBody>
      </p:sp>
      <p:graphicFrame>
        <p:nvGraphicFramePr>
          <p:cNvPr id="4" name="Object 8"/>
          <p:cNvGraphicFramePr>
            <a:graphicFrameLocks noGrp="1" noChangeAspect="1"/>
          </p:cNvGraphicFramePr>
          <p:nvPr/>
        </p:nvGraphicFramePr>
        <p:xfrm>
          <a:off x="2843808" y="2276475"/>
          <a:ext cx="17065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" name="公式" r:id="rId3" imgW="863280" imgH="228600" progId="Equation.3">
                  <p:embed/>
                </p:oleObj>
              </mc:Choice>
              <mc:Fallback>
                <p:oleObj name="公式" r:id="rId3" imgW="863280" imgH="22860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276475"/>
                        <a:ext cx="17065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572000" y="2205038"/>
            <a:ext cx="3241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独立同分布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且每个</a:t>
            </a: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671513" y="2852738"/>
          <a:ext cx="18272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公式" r:id="rId5" imgW="838080" imgH="228600" progId="Equation.3">
                  <p:embed/>
                </p:oleObj>
              </mc:Choice>
              <mc:Fallback>
                <p:oleObj name="公式" r:id="rId5" imgW="8380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2852738"/>
                        <a:ext cx="1827212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555875" y="2781300"/>
            <a:ext cx="2447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则称随机变量</a:t>
            </a: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2314575" y="3357563"/>
          <a:ext cx="415448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" name="公式" r:id="rId7" imgW="2082600" imgH="431640" progId="Equation.3">
                  <p:embed/>
                </p:oleObj>
              </mc:Choice>
              <mc:Fallback>
                <p:oleObj name="公式" r:id="rId7" imgW="20826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357563"/>
                        <a:ext cx="4154488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84213" y="4292600"/>
            <a:ext cx="4823891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所服从的分布为自由度为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的</a:t>
            </a:r>
          </a:p>
        </p:txBody>
      </p:sp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5364088" y="4293096"/>
          <a:ext cx="384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公式" r:id="rId9" imgW="203040" imgH="228600" progId="Equation.3">
                  <p:embed/>
                </p:oleObj>
              </mc:Choice>
              <mc:Fallback>
                <p:oleObj name="公式" r:id="rId9" imgW="2030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293096"/>
                        <a:ext cx="3841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5724128" y="4292600"/>
            <a:ext cx="1008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分布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.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684213" y="4941888"/>
            <a:ext cx="936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记为</a:t>
            </a:r>
          </a:p>
        </p:txBody>
      </p:sp>
      <p:graphicFrame>
        <p:nvGraphicFramePr>
          <p:cNvPr id="14" name="Object 20"/>
          <p:cNvGraphicFramePr>
            <a:graphicFrameLocks noChangeAspect="1"/>
          </p:cNvGraphicFramePr>
          <p:nvPr/>
        </p:nvGraphicFramePr>
        <p:xfrm>
          <a:off x="1511300" y="4953000"/>
          <a:ext cx="1536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公式" r:id="rId11" imgW="787320" imgH="228600" progId="Equation.3">
                  <p:embed/>
                </p:oleObj>
              </mc:Choice>
              <mc:Fallback>
                <p:oleObj name="公式" r:id="rId11" imgW="7873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4953000"/>
                        <a:ext cx="15367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785786" y="857232"/>
          <a:ext cx="4071966" cy="143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9" name="Equation" r:id="rId3" imgW="1765080" imgH="622080" progId="Equation.DSMT4">
                  <p:embed/>
                </p:oleObj>
              </mc:Choice>
              <mc:Fallback>
                <p:oleObj name="Equation" r:id="rId3" imgW="176508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857232"/>
                        <a:ext cx="4071966" cy="1434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714348" y="2500306"/>
          <a:ext cx="7162169" cy="207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0" name="Equation" r:id="rId5" imgW="3073320" imgH="888840" progId="Equation.DSMT4">
                  <p:embed/>
                </p:oleObj>
              </mc:Choice>
              <mc:Fallback>
                <p:oleObj name="Equation" r:id="rId5" imgW="3073320" imgH="8888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500306"/>
                        <a:ext cx="7162169" cy="2071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785786" y="5000636"/>
          <a:ext cx="3571901" cy="60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1" name="Equation" r:id="rId7" imgW="1434960" imgH="241200" progId="Equation.DSMT4">
                  <p:embed/>
                </p:oleObj>
              </mc:Choice>
              <mc:Fallback>
                <p:oleObj name="Equation" r:id="rId7" imgW="143496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5000636"/>
                        <a:ext cx="3571901" cy="600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 </a:t>
            </a:r>
            <a:r>
              <a:rPr lang="en-US" altLang="zh-CN" b="1" i="1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t 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分布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.</a:t>
            </a:r>
            <a:endParaRPr lang="en-US" altLang="zh-CN" b="1" baseline="30000" dirty="0" smtClean="0">
              <a:latin typeface="+mn-ea"/>
            </a:endParaRPr>
          </a:p>
          <a:p>
            <a:pPr>
              <a:buNone/>
            </a:pPr>
            <a:endParaRPr lang="zh-CN" altLang="en-US" sz="2800" dirty="0"/>
          </a:p>
        </p:txBody>
      </p:sp>
      <p:graphicFrame>
        <p:nvGraphicFramePr>
          <p:cNvPr id="147456" name="Object 1024"/>
          <p:cNvGraphicFramePr>
            <a:graphicFrameLocks noChangeAspect="1"/>
          </p:cNvGraphicFramePr>
          <p:nvPr/>
        </p:nvGraphicFramePr>
        <p:xfrm>
          <a:off x="1043608" y="1412776"/>
          <a:ext cx="6912768" cy="2750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公式" r:id="rId3" imgW="2869920" imgH="1143000" progId="Equation.3">
                  <p:embed/>
                </p:oleObj>
              </mc:Choice>
              <mc:Fallback>
                <p:oleObj name="公式" r:id="rId3" imgW="2869920" imgH="1143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12776"/>
                        <a:ext cx="6912768" cy="2750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64096" y="4495800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i="1" dirty="0"/>
              <a:t>t </a:t>
            </a:r>
            <a:r>
              <a:rPr lang="zh-CN" altLang="en-US" dirty="0">
                <a:latin typeface="+mn-ea"/>
                <a:ea typeface="+mn-ea"/>
              </a:rPr>
              <a:t>分布又称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学生氏</a:t>
            </a:r>
            <a:r>
              <a:rPr lang="zh-CN" altLang="en-US" dirty="0" smtClean="0"/>
              <a:t>(</a:t>
            </a:r>
            <a:r>
              <a:rPr lang="en-US" altLang="zh-CN" dirty="0" smtClean="0"/>
              <a:t>Student)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分布</a:t>
            </a:r>
            <a:r>
              <a:rPr lang="zh-CN" altLang="en-US" dirty="0"/>
              <a:t>.</a:t>
            </a:r>
            <a:endParaRPr lang="zh-CN" altLang="en-US" i="1" dirty="0"/>
          </a:p>
        </p:txBody>
      </p:sp>
      <p:sp>
        <p:nvSpPr>
          <p:cNvPr id="5" name="矩形 4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2" name="Object 1026"/>
          <p:cNvGraphicFramePr>
            <a:graphicFrameLocks noChangeAspect="1"/>
          </p:cNvGraphicFramePr>
          <p:nvPr/>
        </p:nvGraphicFramePr>
        <p:xfrm>
          <a:off x="968375" y="2205038"/>
          <a:ext cx="725328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0" name="Equation" r:id="rId3" imgW="3060360" imgH="850680" progId="Equation.DSMT4">
                  <p:embed/>
                </p:oleObj>
              </mc:Choice>
              <mc:Fallback>
                <p:oleObj name="Equation" r:id="rId3" imgW="3060360" imgH="85068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2205038"/>
                        <a:ext cx="7253288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3" name="Object 1027"/>
          <p:cNvGraphicFramePr>
            <a:graphicFrameLocks noChangeAspect="1"/>
          </p:cNvGraphicFramePr>
          <p:nvPr/>
        </p:nvGraphicFramePr>
        <p:xfrm>
          <a:off x="1187623" y="980728"/>
          <a:ext cx="4464497" cy="527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1" name="公式" r:id="rId5" imgW="1828800" imgH="215640" progId="Equation.3">
                  <p:embed/>
                </p:oleObj>
              </mc:Choice>
              <mc:Fallback>
                <p:oleObj name="公式" r:id="rId5" imgW="1828800" imgH="2156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3" y="980728"/>
                        <a:ext cx="4464497" cy="5270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24"/>
          <p:cNvGraphicFramePr>
            <a:graphicFrameLocks noChangeAspect="1"/>
          </p:cNvGraphicFramePr>
          <p:nvPr/>
        </p:nvGraphicFramePr>
        <p:xfrm>
          <a:off x="1069975" y="549275"/>
          <a:ext cx="52784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name="公式" r:id="rId3" imgW="2133360" imgH="215640" progId="Equation.3">
                  <p:embed/>
                </p:oleObj>
              </mc:Choice>
              <mc:Fallback>
                <p:oleObj name="公式" r:id="rId3" imgW="2133360" imgH="215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549275"/>
                        <a:ext cx="52784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5"/>
          <p:cNvGraphicFramePr>
            <a:graphicFrameLocks noChangeAspect="1"/>
          </p:cNvGraphicFramePr>
          <p:nvPr/>
        </p:nvGraphicFramePr>
        <p:xfrm>
          <a:off x="676796" y="5589240"/>
          <a:ext cx="295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Equation" r:id="rId5" imgW="2958840" imgH="965160" progId="Equation.3">
                  <p:embed/>
                </p:oleObj>
              </mc:Choice>
              <mc:Fallback>
                <p:oleObj name="Equation" r:id="rId5" imgW="2958840" imgH="9651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96" y="5589240"/>
                        <a:ext cx="29591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03848" y="5445224"/>
            <a:ext cx="525658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latin typeface="+mn-ea"/>
                <a:ea typeface="+mn-ea"/>
              </a:rPr>
              <a:t>当</a:t>
            </a:r>
            <a:r>
              <a:rPr lang="en-US" altLang="zh-CN" i="1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充分大时, 其图形</a:t>
            </a:r>
            <a:r>
              <a:rPr lang="zh-CN" altLang="en-US" dirty="0" smtClean="0">
                <a:latin typeface="+mn-ea"/>
                <a:ea typeface="+mn-ea"/>
              </a:rPr>
              <a:t>类似于</a:t>
            </a:r>
            <a:endParaRPr lang="en-US" altLang="zh-CN" dirty="0" smtClean="0">
              <a:latin typeface="+mn-ea"/>
              <a:ea typeface="+mn-ea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 smtClean="0">
                <a:latin typeface="+mn-ea"/>
                <a:ea typeface="+mn-ea"/>
              </a:rPr>
              <a:t>标准</a:t>
            </a:r>
            <a:r>
              <a:rPr lang="zh-CN" altLang="en-US" dirty="0">
                <a:latin typeface="+mn-ea"/>
                <a:ea typeface="+mn-ea"/>
              </a:rPr>
              <a:t>正</a:t>
            </a:r>
            <a:r>
              <a:rPr lang="zh-CN" altLang="en-US" dirty="0" smtClean="0">
                <a:latin typeface="+mn-ea"/>
                <a:ea typeface="+mn-ea"/>
              </a:rPr>
              <a:t>态分布概</a:t>
            </a:r>
            <a:r>
              <a:rPr lang="zh-CN" altLang="en-US" dirty="0">
                <a:latin typeface="+mn-ea"/>
                <a:ea typeface="+mn-ea"/>
              </a:rPr>
              <a:t>率密度的图形.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5" y="1340768"/>
            <a:ext cx="664912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 </a:t>
            </a:r>
            <a:r>
              <a:rPr lang="en-US" altLang="zh-CN" b="1" i="1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F 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分布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.</a:t>
            </a:r>
            <a:endParaRPr lang="en-US" altLang="zh-CN" b="1" baseline="30000" dirty="0" smtClean="0">
              <a:latin typeface="+mn-ea"/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3" name="Object 1024"/>
          <p:cNvGraphicFramePr>
            <a:graphicFrameLocks noChangeAspect="1"/>
          </p:cNvGraphicFramePr>
          <p:nvPr/>
        </p:nvGraphicFramePr>
        <p:xfrm>
          <a:off x="755576" y="1340768"/>
          <a:ext cx="7128792" cy="340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" name="公式" r:id="rId3" imgW="2984400" imgH="1396800" progId="Equation.3">
                  <p:embed/>
                </p:oleObj>
              </mc:Choice>
              <mc:Fallback>
                <p:oleObj name="公式" r:id="rId3" imgW="2984400" imgH="1396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340768"/>
                        <a:ext cx="7128792" cy="3405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755576" y="4902672"/>
            <a:ext cx="935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其中</a:t>
            </a:r>
          </a:p>
        </p:txBody>
      </p:sp>
      <p:graphicFrame>
        <p:nvGraphicFramePr>
          <p:cNvPr id="5" name="Object 1025"/>
          <p:cNvGraphicFramePr>
            <a:graphicFrameLocks noChangeAspect="1"/>
          </p:cNvGraphicFramePr>
          <p:nvPr/>
        </p:nvGraphicFramePr>
        <p:xfrm>
          <a:off x="1619176" y="4931247"/>
          <a:ext cx="3841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176" y="4931247"/>
                        <a:ext cx="38417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979538" y="4902672"/>
            <a:ext cx="2736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称为第一自由度</a:t>
            </a: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,</a:t>
            </a:r>
          </a:p>
        </p:txBody>
      </p:sp>
      <p:graphicFrame>
        <p:nvGraphicFramePr>
          <p:cNvPr id="7" name="Object 1026"/>
          <p:cNvGraphicFramePr>
            <a:graphicFrameLocks noChangeAspect="1"/>
          </p:cNvGraphicFramePr>
          <p:nvPr/>
        </p:nvGraphicFramePr>
        <p:xfrm>
          <a:off x="4859263" y="4902672"/>
          <a:ext cx="4143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" name="公式" r:id="rId7" imgW="177480" imgH="215640" progId="Equation.3">
                  <p:embed/>
                </p:oleObj>
              </mc:Choice>
              <mc:Fallback>
                <p:oleObj name="公式" r:id="rId7" imgW="177480" imgH="21564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263" y="4902672"/>
                        <a:ext cx="414338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5148188" y="4902672"/>
            <a:ext cx="2736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称为第二自由度</a:t>
            </a: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1024"/>
          <p:cNvGraphicFramePr>
            <a:graphicFrameLocks noChangeAspect="1"/>
          </p:cNvGraphicFramePr>
          <p:nvPr/>
        </p:nvGraphicFramePr>
        <p:xfrm>
          <a:off x="1115616" y="714356"/>
          <a:ext cx="4032448" cy="54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6" name="公式" r:id="rId3" imgW="1587240" imgH="215640" progId="Equation.3">
                  <p:embed/>
                </p:oleObj>
              </mc:Choice>
              <mc:Fallback>
                <p:oleObj name="公式" r:id="rId3" imgW="1587240" imgH="215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714356"/>
                        <a:ext cx="4032448" cy="54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29" name="Object 1025"/>
          <p:cNvGraphicFramePr>
            <a:graphicFrameLocks noChangeAspect="1"/>
          </p:cNvGraphicFramePr>
          <p:nvPr/>
        </p:nvGraphicFramePr>
        <p:xfrm>
          <a:off x="842963" y="1538288"/>
          <a:ext cx="76073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7" name="Equation" r:id="rId5" imgW="2984400" imgH="1358640" progId="Equation.DSMT4">
                  <p:embed/>
                </p:oleObj>
              </mc:Choice>
              <mc:Fallback>
                <p:oleObj name="Equation" r:id="rId5" imgW="2984400" imgH="135864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1538288"/>
                        <a:ext cx="7607300" cy="346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1552" name="Object 1024"/>
          <p:cNvGraphicFramePr>
            <a:graphicFrameLocks noChangeAspect="1"/>
          </p:cNvGraphicFramePr>
          <p:nvPr/>
        </p:nvGraphicFramePr>
        <p:xfrm>
          <a:off x="812800" y="5626130"/>
          <a:ext cx="8223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8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626130"/>
                        <a:ext cx="822325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1027"/>
          <p:cNvGraphicFramePr>
            <a:graphicFrameLocks noChangeAspect="1"/>
          </p:cNvGraphicFramePr>
          <p:nvPr/>
        </p:nvGraphicFramePr>
        <p:xfrm>
          <a:off x="2124075" y="5429264"/>
          <a:ext cx="5234007" cy="798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9" name="Equation" r:id="rId9" imgW="5410080" imgH="825480" progId="Equation.3">
                  <p:embed/>
                </p:oleObj>
              </mc:Choice>
              <mc:Fallback>
                <p:oleObj name="Equation" r:id="rId9" imgW="5410080" imgH="8254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429264"/>
                        <a:ext cx="5234007" cy="7986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5" y="1340420"/>
            <a:ext cx="7115799" cy="43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1026"/>
          <p:cNvGraphicFramePr>
            <a:graphicFrameLocks noChangeAspect="1"/>
          </p:cNvGraphicFramePr>
          <p:nvPr/>
        </p:nvGraphicFramePr>
        <p:xfrm>
          <a:off x="841375" y="548680"/>
          <a:ext cx="50847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公式" r:id="rId4" imgW="2197080" imgH="215640" progId="Equation.3">
                  <p:embed/>
                </p:oleObj>
              </mc:Choice>
              <mc:Fallback>
                <p:oleObj name="公式" r:id="rId4" imgW="2197080" imgH="21564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548680"/>
                        <a:ext cx="5084763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b="1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正态总体样本均值与样本方差的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分布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.</a:t>
            </a:r>
            <a:endParaRPr lang="en-US" altLang="zh-CN" b="1" baseline="30000" dirty="0" smtClean="0">
              <a:latin typeface="+mn-ea"/>
            </a:endParaRP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zh-CN" sz="2800" b="1" dirty="0" smtClean="0"/>
              <a:t>①</a:t>
            </a:r>
            <a:r>
              <a:rPr lang="en-US" altLang="zh-CN" sz="2800" b="1" dirty="0" smtClean="0"/>
              <a:t>   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83568" y="1340768"/>
            <a:ext cx="4374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样本来自单个正态总体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755576" y="1844824"/>
          <a:ext cx="7704856" cy="1130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8" name="Equation" r:id="rId3" imgW="3288960" imgH="482400" progId="Equation.DSMT4">
                  <p:embed/>
                </p:oleObj>
              </mc:Choice>
              <mc:Fallback>
                <p:oleObj name="Equation" r:id="rId3" imgW="328896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44824"/>
                        <a:ext cx="7704856" cy="1130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462559"/>
              </p:ext>
            </p:extLst>
          </p:nvPr>
        </p:nvGraphicFramePr>
        <p:xfrm>
          <a:off x="1691680" y="2996952"/>
          <a:ext cx="568651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9" name="Equation" r:id="rId5" imgW="2273040" imgH="431640" progId="Equation.DSMT4">
                  <p:embed/>
                </p:oleObj>
              </mc:Choice>
              <mc:Fallback>
                <p:oleObj name="Equation" r:id="rId5" imgW="227304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996952"/>
                        <a:ext cx="5686516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503363" y="4149080"/>
          <a:ext cx="5012853" cy="101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0" name="Equation" r:id="rId7" imgW="2184120" imgH="444240" progId="Equation.DSMT4">
                  <p:embed/>
                </p:oleObj>
              </mc:Choice>
              <mc:Fallback>
                <p:oleObj name="Equation" r:id="rId7" imgW="218412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4149080"/>
                        <a:ext cx="5012853" cy="101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487403" y="5229200"/>
          <a:ext cx="4740781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1" name="Equation" r:id="rId9" imgW="2006280" imgH="457200" progId="Equation.DSMT4">
                  <p:embed/>
                </p:oleObj>
              </mc:Choice>
              <mc:Fallback>
                <p:oleObj name="Equation" r:id="rId9" imgW="200628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03" y="5229200"/>
                        <a:ext cx="4740781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/>
              <a:t>② 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r>
              <a:rPr lang="zh-CN" altLang="zh-CN" sz="2800" b="1" dirty="0" smtClean="0"/>
              <a:t>③</a:t>
            </a: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r>
              <a:rPr lang="zh-CN" altLang="zh-CN" sz="2800" b="1" dirty="0" smtClean="0"/>
              <a:t>④</a:t>
            </a: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证 </a:t>
            </a:r>
            <a:r>
              <a:rPr lang="zh-CN" altLang="zh-CN" sz="2800" b="1" dirty="0" smtClean="0"/>
              <a:t>④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800" b="1" dirty="0" smtClean="0"/>
              <a:t>   </a:t>
            </a:r>
            <a:endParaRPr lang="zh-CN" altLang="en-US" sz="2800" b="1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527701"/>
              </p:ext>
            </p:extLst>
          </p:nvPr>
        </p:nvGraphicFramePr>
        <p:xfrm>
          <a:off x="1476375" y="630238"/>
          <a:ext cx="29527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0" name="Equation" r:id="rId3" imgW="1130040" imgH="215640" progId="Equation.DSMT4">
                  <p:embed/>
                </p:oleObj>
              </mc:Choice>
              <mc:Fallback>
                <p:oleObj name="Equation" r:id="rId3" imgW="113004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630238"/>
                        <a:ext cx="29527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17211"/>
              </p:ext>
            </p:extLst>
          </p:nvPr>
        </p:nvGraphicFramePr>
        <p:xfrm>
          <a:off x="1547664" y="1428736"/>
          <a:ext cx="332982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1" name="Equation" r:id="rId5" imgW="1384200" imgH="419040" progId="Equation.DSMT4">
                  <p:embed/>
                </p:oleObj>
              </mc:Choice>
              <mc:Fallback>
                <p:oleObj name="Equation" r:id="rId5" imgW="138420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28736"/>
                        <a:ext cx="3329825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165686"/>
              </p:ext>
            </p:extLst>
          </p:nvPr>
        </p:nvGraphicFramePr>
        <p:xfrm>
          <a:off x="1571604" y="2500306"/>
          <a:ext cx="2736304" cy="118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2" name="Equation" r:id="rId7" imgW="1054080" imgH="457200" progId="Equation.DSMT4">
                  <p:embed/>
                </p:oleObj>
              </mc:Choice>
              <mc:Fallback>
                <p:oleObj name="Equation" r:id="rId7" imgW="105408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500306"/>
                        <a:ext cx="2736304" cy="1186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500166" y="4077273"/>
          <a:ext cx="6286544" cy="1042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3" name="Equation" r:id="rId9" imgW="2755800" imgH="457200" progId="Equation.DSMT4">
                  <p:embed/>
                </p:oleObj>
              </mc:Choice>
              <mc:Fallback>
                <p:oleObj name="Equation" r:id="rId9" imgW="275580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077273"/>
                        <a:ext cx="6286544" cy="1042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428728" y="5363157"/>
          <a:ext cx="2071702" cy="49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4" name="Equation" r:id="rId11" imgW="850680" imgH="203040" progId="Equation.DSMT4">
                  <p:embed/>
                </p:oleObj>
              </mc:Choice>
              <mc:Fallback>
                <p:oleObj name="Equation" r:id="rId11" imgW="85068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5363157"/>
                        <a:ext cx="2071702" cy="494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142976" y="928670"/>
          <a:ext cx="303165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" name="Equation" r:id="rId3" imgW="1231560" imgH="203040" progId="Equation.DSMT4">
                  <p:embed/>
                </p:oleObj>
              </mc:Choice>
              <mc:Fallback>
                <p:oleObj name="Equation" r:id="rId3" imgW="12315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928670"/>
                        <a:ext cx="3031652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214414" y="1857364"/>
          <a:ext cx="613727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1" name="Equation" r:id="rId5" imgW="2438280" imgH="482400" progId="Equation.DSMT4">
                  <p:embed/>
                </p:oleObj>
              </mc:Choice>
              <mc:Fallback>
                <p:oleObj name="Equation" r:id="rId5" imgW="243828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857364"/>
                        <a:ext cx="613727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2793987" y="3643314"/>
          <a:ext cx="2921021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2" name="Equation" r:id="rId7" imgW="1168200" imgH="457200" progId="Equation.DSMT4">
                  <p:embed/>
                </p:oleObj>
              </mc:Choice>
              <mc:Fallback>
                <p:oleObj name="Equation" r:id="rId7" imgW="11682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987" y="3643314"/>
                        <a:ext cx="2921021" cy="1143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24"/>
          <p:cNvGraphicFramePr>
            <a:graphicFrameLocks noChangeAspect="1"/>
          </p:cNvGraphicFramePr>
          <p:nvPr/>
        </p:nvGraphicFramePr>
        <p:xfrm>
          <a:off x="1189038" y="1268413"/>
          <a:ext cx="5192712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3" imgW="2234880" imgH="888840" progId="Equation.DSMT4">
                  <p:embed/>
                </p:oleObj>
              </mc:Choice>
              <mc:Fallback>
                <p:oleObj name="Equation" r:id="rId3" imgW="223488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268413"/>
                        <a:ext cx="5192712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9"/>
          <p:cNvGraphicFramePr>
            <a:graphicFrameLocks noChangeAspect="1"/>
          </p:cNvGraphicFramePr>
          <p:nvPr/>
        </p:nvGraphicFramePr>
        <p:xfrm>
          <a:off x="1115616" y="692696"/>
          <a:ext cx="4222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公式" r:id="rId5" imgW="203040" imgH="228600" progId="Equation.3">
                  <p:embed/>
                </p:oleObj>
              </mc:Choice>
              <mc:Fallback>
                <p:oleObj name="公式" r:id="rId5" imgW="2030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692696"/>
                        <a:ext cx="42227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475978" y="692696"/>
            <a:ext cx="352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分布的密度函数为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:</a:t>
            </a:r>
          </a:p>
        </p:txBody>
      </p:sp>
      <p:sp>
        <p:nvSpPr>
          <p:cNvPr id="8" name="Rectangle 1033"/>
          <p:cNvSpPr>
            <a:spLocks noChangeArrowheads="1"/>
          </p:cNvSpPr>
          <p:nvPr/>
        </p:nvSpPr>
        <p:spPr bwMode="auto">
          <a:xfrm>
            <a:off x="943753" y="5016624"/>
            <a:ext cx="14478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  <a:ea typeface="+mn-ea"/>
              </a:rPr>
              <a:t>来定义</a:t>
            </a:r>
            <a:r>
              <a:rPr lang="en-US" altLang="zh-CN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Text Box 1035"/>
          <p:cNvSpPr txBox="1">
            <a:spLocks noChangeArrowheads="1"/>
          </p:cNvSpPr>
          <p:nvPr/>
        </p:nvSpPr>
        <p:spPr bwMode="auto">
          <a:xfrm>
            <a:off x="838200" y="3645024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 dirty="0" smtClean="0">
                <a:latin typeface="+mn-ea"/>
                <a:ea typeface="+mn-ea"/>
              </a:rPr>
              <a:t>其中</a:t>
            </a:r>
            <a:r>
              <a:rPr lang="zh-CN" altLang="en-US" dirty="0" smtClean="0">
                <a:latin typeface="+mn-ea"/>
                <a:ea typeface="+mn-ea"/>
                <a:sym typeface="Symbol"/>
              </a:rPr>
              <a:t></a:t>
            </a:r>
            <a:r>
              <a:rPr lang="zh-CN" altLang="en-US" b="1" dirty="0" smtClean="0">
                <a:latin typeface="+mn-ea"/>
                <a:ea typeface="+mn-ea"/>
              </a:rPr>
              <a:t>函数通过</a:t>
            </a:r>
            <a:r>
              <a:rPr lang="zh-CN" altLang="en-US" b="1" dirty="0">
                <a:latin typeface="+mn-ea"/>
                <a:ea typeface="+mn-ea"/>
              </a:rPr>
              <a:t>积分</a:t>
            </a:r>
          </a:p>
        </p:txBody>
      </p:sp>
      <p:graphicFrame>
        <p:nvGraphicFramePr>
          <p:cNvPr id="10" name="Object 1025">
            <a:hlinkClick r:id="rId7" action="ppaction://hlinksldjump"/>
          </p:cNvPr>
          <p:cNvGraphicFramePr>
            <a:graphicFrameLocks noChangeAspect="1"/>
          </p:cNvGraphicFramePr>
          <p:nvPr/>
        </p:nvGraphicFramePr>
        <p:xfrm>
          <a:off x="1608138" y="4254500"/>
          <a:ext cx="451326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8" imgW="1841400" imgH="330120" progId="Equation.DSMT4">
                  <p:embed/>
                </p:oleObj>
              </mc:Choice>
              <mc:Fallback>
                <p:oleObj name="Equation" r:id="rId8" imgW="1841400" imgH="3301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254500"/>
                        <a:ext cx="4513262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a typeface="华文新魏" pitchFamily="2" charset="-122"/>
              </a:rPr>
              <a:t>(2)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样本来自两个正态总体</a:t>
            </a:r>
            <a:endParaRPr lang="en-US" altLang="zh-CN" sz="28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sz="2800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sz="2800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sz="2800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sz="2800" b="1" dirty="0" smtClean="0">
                <a:latin typeface="+mn-ea"/>
              </a:rPr>
              <a:t>① </a:t>
            </a:r>
          </a:p>
          <a:p>
            <a:pPr>
              <a:buNone/>
            </a:pPr>
            <a:endParaRPr lang="zh-CN" alt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464511"/>
              </p:ext>
            </p:extLst>
          </p:nvPr>
        </p:nvGraphicFramePr>
        <p:xfrm>
          <a:off x="855663" y="1354138"/>
          <a:ext cx="75057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1" name="Equation" r:id="rId3" imgW="3213000" imgH="774360" progId="Equation.DSMT4">
                  <p:embed/>
                </p:oleObj>
              </mc:Choice>
              <mc:Fallback>
                <p:oleObj name="Equation" r:id="rId3" imgW="3213000" imgH="774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354138"/>
                        <a:ext cx="75057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224723"/>
              </p:ext>
            </p:extLst>
          </p:nvPr>
        </p:nvGraphicFramePr>
        <p:xfrm>
          <a:off x="755576" y="2924944"/>
          <a:ext cx="7188200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2" name="Equation" r:id="rId5" imgW="2730240" imgH="1180800" progId="Equation.DSMT4">
                  <p:embed/>
                </p:oleObj>
              </mc:Choice>
              <mc:Fallback>
                <p:oleObj name="Equation" r:id="rId5" imgW="2730240" imgH="1180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24944"/>
                        <a:ext cx="7188200" cy="310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zh-CN" sz="2800" b="1" dirty="0" smtClean="0"/>
              <a:t>②</a:t>
            </a: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r>
              <a:rPr lang="zh-CN" altLang="zh-CN" sz="2800" b="1" dirty="0" smtClean="0"/>
              <a:t>③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599562"/>
              </p:ext>
            </p:extLst>
          </p:nvPr>
        </p:nvGraphicFramePr>
        <p:xfrm>
          <a:off x="1403648" y="548680"/>
          <a:ext cx="5760640" cy="3707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6" name="Equation" r:id="rId3" imgW="2209680" imgH="1422360" progId="Equation.DSMT4">
                  <p:embed/>
                </p:oleObj>
              </mc:Choice>
              <mc:Fallback>
                <p:oleObj name="Equation" r:id="rId3" imgW="2209680" imgH="1422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48680"/>
                        <a:ext cx="5760640" cy="3707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600494"/>
              </p:ext>
            </p:extLst>
          </p:nvPr>
        </p:nvGraphicFramePr>
        <p:xfrm>
          <a:off x="1475656" y="4509121"/>
          <a:ext cx="5976664" cy="1265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7" name="Equation" r:id="rId5" imgW="2158920" imgH="457200" progId="Equation.DSMT4">
                  <p:embed/>
                </p:oleObj>
              </mc:Choice>
              <mc:Fallback>
                <p:oleObj name="Equation" r:id="rId5" imgW="215892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509121"/>
                        <a:ext cx="5976664" cy="1265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证</a:t>
            </a:r>
            <a:r>
              <a:rPr lang="zh-CN" altLang="en-US" sz="2800" b="1" dirty="0" smtClean="0">
                <a:latin typeface="+mn-ea"/>
              </a:rPr>
              <a:t>② 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由①知 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b="1" dirty="0" smtClean="0"/>
              <a:t>又因</a:t>
            </a:r>
            <a:endParaRPr lang="en-US" altLang="zh-CN" sz="2800" b="1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960916"/>
              </p:ext>
            </p:extLst>
          </p:nvPr>
        </p:nvGraphicFramePr>
        <p:xfrm>
          <a:off x="669925" y="892175"/>
          <a:ext cx="7431088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1" name="Equation" r:id="rId3" imgW="2997000" imgH="1155600" progId="Equation.DSMT4">
                  <p:embed/>
                </p:oleObj>
              </mc:Choice>
              <mc:Fallback>
                <p:oleObj name="Equation" r:id="rId3" imgW="2997000" imgH="11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892175"/>
                        <a:ext cx="7431088" cy="286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586027"/>
              </p:ext>
            </p:extLst>
          </p:nvPr>
        </p:nvGraphicFramePr>
        <p:xfrm>
          <a:off x="1992313" y="4003700"/>
          <a:ext cx="352901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2" name="Equation" r:id="rId5" imgW="1485720" imgH="457200" progId="Equation.DSMT4">
                  <p:embed/>
                </p:oleObj>
              </mc:Choice>
              <mc:Fallback>
                <p:oleObj name="Equation" r:id="rId5" imgW="148572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003700"/>
                        <a:ext cx="3529012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527456"/>
              </p:ext>
            </p:extLst>
          </p:nvPr>
        </p:nvGraphicFramePr>
        <p:xfrm>
          <a:off x="1976438" y="5146700"/>
          <a:ext cx="36671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3" name="Equation" r:id="rId7" imgW="1536480" imgH="457200" progId="Equation.DSMT4">
                  <p:embed/>
                </p:oleObj>
              </mc:Choice>
              <mc:Fallback>
                <p:oleObj name="Equation" r:id="rId7" imgW="153648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5146700"/>
                        <a:ext cx="3667125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92736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 smtClean="0"/>
              <a:t>因它们相互独立，由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</a:t>
            </a:r>
            <a:r>
              <a:rPr lang="en-US" altLang="zh-CN" sz="2800" b="1" baseline="30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2</a:t>
            </a:r>
            <a:r>
              <a:rPr lang="zh-CN" altLang="en-US" sz="2800" b="1" dirty="0" smtClean="0">
                <a:latin typeface="+mn-ea"/>
                <a:cs typeface="Times New Roman" pitchFamily="18" charset="0"/>
                <a:sym typeface="Symbol"/>
              </a:rPr>
              <a:t>分布的可加性知</a:t>
            </a:r>
            <a:endParaRPr lang="en-US" altLang="zh-CN" sz="2800" b="1" dirty="0" smtClean="0">
              <a:latin typeface="+mn-ea"/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endParaRPr lang="en-US" altLang="zh-CN" sz="2800" b="1" dirty="0">
              <a:latin typeface="+mn-ea"/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endParaRPr lang="en-US" altLang="zh-CN" sz="2800" b="1" dirty="0" smtClean="0">
              <a:latin typeface="+mn-ea"/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endParaRPr lang="en-US" altLang="zh-CN" sz="2800" b="1" dirty="0">
              <a:latin typeface="+mn-ea"/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zh-CN" altLang="en-US" sz="2800" b="1" dirty="0" smtClean="0">
                <a:latin typeface="+mn-ea"/>
                <a:cs typeface="Times New Roman" pitchFamily="18" charset="0"/>
                <a:sym typeface="Symbol"/>
              </a:rPr>
              <a:t>因</a:t>
            </a:r>
            <a:r>
              <a:rPr lang="en-US" altLang="zh-CN" sz="2800" b="1" i="1" dirty="0" smtClean="0">
                <a:cs typeface="Times New Roman" pitchFamily="18" charset="0"/>
                <a:sym typeface="Symbol"/>
              </a:rPr>
              <a:t>U</a:t>
            </a:r>
            <a:r>
              <a:rPr lang="zh-CN" altLang="en-US" sz="2800" b="1" dirty="0" smtClean="0">
                <a:latin typeface="+mn-ea"/>
                <a:cs typeface="Times New Roman" pitchFamily="18" charset="0"/>
                <a:sym typeface="Symbol"/>
              </a:rPr>
              <a:t>和</a:t>
            </a:r>
            <a:r>
              <a:rPr lang="en-US" altLang="zh-CN" sz="2800" b="1" i="1" dirty="0" smtClean="0">
                <a:cs typeface="Times New Roman" pitchFamily="18" charset="0"/>
                <a:sym typeface="Symbol"/>
              </a:rPr>
              <a:t>V</a:t>
            </a:r>
            <a:r>
              <a:rPr lang="zh-CN" altLang="en-US" sz="2800" b="1" dirty="0" smtClean="0">
                <a:latin typeface="+mn-ea"/>
                <a:cs typeface="Times New Roman" pitchFamily="18" charset="0"/>
                <a:sym typeface="Symbol"/>
              </a:rPr>
              <a:t>相互独立，由</a:t>
            </a:r>
            <a:r>
              <a:rPr lang="en-US" altLang="zh-CN" sz="2800" b="1" i="1" dirty="0" smtClean="0">
                <a:cs typeface="Times New Roman" pitchFamily="18" charset="0"/>
                <a:sym typeface="Symbol"/>
              </a:rPr>
              <a:t>t</a:t>
            </a:r>
            <a:r>
              <a:rPr lang="zh-CN" altLang="en-US" sz="2800" b="1" dirty="0" smtClean="0">
                <a:latin typeface="+mn-ea"/>
                <a:cs typeface="Times New Roman" pitchFamily="18" charset="0"/>
                <a:sym typeface="Symbol"/>
              </a:rPr>
              <a:t>分布的定义得</a:t>
            </a:r>
            <a:endParaRPr lang="en-US" altLang="zh-CN" sz="2800" b="1" dirty="0" smtClean="0">
              <a:latin typeface="+mn-ea"/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endParaRPr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928705"/>
              </p:ext>
            </p:extLst>
          </p:nvPr>
        </p:nvGraphicFramePr>
        <p:xfrm>
          <a:off x="893464" y="1412776"/>
          <a:ext cx="68468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3" name="Equation" r:id="rId3" imgW="2882880" imgH="457200" progId="Equation.DSMT4">
                  <p:embed/>
                </p:oleObj>
              </mc:Choice>
              <mc:Fallback>
                <p:oleObj name="Equation" r:id="rId3" imgW="2882880" imgH="4572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464" y="1412776"/>
                        <a:ext cx="68468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834513"/>
              </p:ext>
            </p:extLst>
          </p:nvPr>
        </p:nvGraphicFramePr>
        <p:xfrm>
          <a:off x="1450975" y="3389313"/>
          <a:ext cx="6223000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name="Equation" r:id="rId5" imgW="2387520" imgH="927000" progId="Equation.DSMT4">
                  <p:embed/>
                </p:oleObj>
              </mc:Choice>
              <mc:Fallback>
                <p:oleObj name="Equation" r:id="rId5" imgW="2387520" imgH="927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3389313"/>
                        <a:ext cx="6223000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1724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证</a:t>
            </a:r>
            <a:r>
              <a:rPr lang="zh-CN" altLang="zh-CN" sz="2800" b="1" dirty="0" smtClean="0"/>
              <a:t>③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   因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992313" y="884238"/>
          <a:ext cx="352901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4" name="Equation" r:id="rId3" imgW="1485720" imgH="457200" progId="Equation.DSMT4">
                  <p:embed/>
                </p:oleObj>
              </mc:Choice>
              <mc:Fallback>
                <p:oleObj name="Equation" r:id="rId3" imgW="148572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884238"/>
                        <a:ext cx="3529012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976445" y="2027238"/>
          <a:ext cx="36671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5" name="Equation" r:id="rId5" imgW="1536480" imgH="457200" progId="Equation.DSMT4">
                  <p:embed/>
                </p:oleObj>
              </mc:Choice>
              <mc:Fallback>
                <p:oleObj name="Equation" r:id="rId5" imgW="153648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45" y="2027238"/>
                        <a:ext cx="3667125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928688" y="3214688"/>
          <a:ext cx="350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6" name="Equation" r:id="rId7" imgW="1473120" imgH="203040" progId="Equation.DSMT4">
                  <p:embed/>
                </p:oleObj>
              </mc:Choice>
              <mc:Fallback>
                <p:oleObj name="Equation" r:id="rId7" imgW="147312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214688"/>
                        <a:ext cx="35020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000100" y="3929066"/>
          <a:ext cx="7143800" cy="20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7" name="Equation" r:id="rId9" imgW="3085920" imgH="888840" progId="Equation.DSMT4">
                  <p:embed/>
                </p:oleObj>
              </mc:Choice>
              <mc:Fallback>
                <p:oleObj name="Equation" r:id="rId9" imgW="3085920" imgH="8888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929066"/>
                        <a:ext cx="7143800" cy="2057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28596" y="609600"/>
            <a:ext cx="7772400" cy="5486400"/>
          </a:xfrm>
        </p:spPr>
        <p:txBody>
          <a:bodyPr/>
          <a:lstStyle/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 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5-06_212135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596" y="642918"/>
            <a:ext cx="8501122" cy="2143140"/>
          </a:xfrm>
          <a:prstGeom prst="rect">
            <a:avLst/>
          </a:prstGeom>
        </p:spPr>
      </p:pic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500034" y="3214686"/>
          <a:ext cx="7072362" cy="52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8" name="Equation" r:id="rId4" imgW="3085920" imgH="228600" progId="Equation.DSMT4">
                  <p:embed/>
                </p:oleObj>
              </mc:Choice>
              <mc:Fallback>
                <p:oleObj name="Equation" r:id="rId4" imgW="30859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214686"/>
                        <a:ext cx="7072362" cy="525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857224" y="3929066"/>
          <a:ext cx="6286544" cy="498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9" name="Equation" r:id="rId6" imgW="2882880" imgH="228600" progId="Equation.DSMT4">
                  <p:embed/>
                </p:oleObj>
              </mc:Choice>
              <mc:Fallback>
                <p:oleObj name="Equation" r:id="rId6" imgW="28828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929066"/>
                        <a:ext cx="6286544" cy="498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928661" y="4643446"/>
          <a:ext cx="6647936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0" name="Equation" r:id="rId8" imgW="2869920" imgH="431640" progId="Equation.DSMT4">
                  <p:embed/>
                </p:oleObj>
              </mc:Choice>
              <mc:Fallback>
                <p:oleObj name="Equation" r:id="rId8" imgW="286992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1" y="4643446"/>
                        <a:ext cx="6647936" cy="1000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714348" y="1214422"/>
          <a:ext cx="7358063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4" name="Equation" r:id="rId3" imgW="3200400" imgH="901440" progId="Equation.DSMT4">
                  <p:embed/>
                </p:oleObj>
              </mc:Choice>
              <mc:Fallback>
                <p:oleObj name="Equation" r:id="rId3" imgW="3200400" imgH="901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214422"/>
                        <a:ext cx="7358063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928662" y="3714752"/>
          <a:ext cx="5143536" cy="87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5" name="Equation" r:id="rId5" imgW="2400120" imgH="406080" progId="Equation.DSMT4">
                  <p:embed/>
                </p:oleObj>
              </mc:Choice>
              <mc:Fallback>
                <p:oleObj name="Equation" r:id="rId5" imgW="240012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714752"/>
                        <a:ext cx="5143536" cy="87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642910" y="1214422"/>
          <a:ext cx="7358114" cy="85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6" name="Equation" r:id="rId3" imgW="2831760" imgH="330120" progId="Equation.DSMT4">
                  <p:embed/>
                </p:oleObj>
              </mc:Choice>
              <mc:Fallback>
                <p:oleObj name="Equation" r:id="rId3" imgW="2831760" imgH="330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214422"/>
                        <a:ext cx="7358114" cy="85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357290" y="2357430"/>
          <a:ext cx="6368187" cy="17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7" name="Equation" r:id="rId5" imgW="2311200" imgH="622080" progId="Equation.DSMT4">
                  <p:embed/>
                </p:oleObj>
              </mc:Choice>
              <mc:Fallback>
                <p:oleObj name="Equation" r:id="rId5" imgW="231120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357430"/>
                        <a:ext cx="6368187" cy="17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弧形箭头 5">
            <a:hlinkClick r:id="rId7" action="ppaction://hlinksldjump"/>
          </p:cNvPr>
          <p:cNvSpPr/>
          <p:nvPr/>
        </p:nvSpPr>
        <p:spPr bwMode="auto">
          <a:xfrm>
            <a:off x="7483818" y="5213244"/>
            <a:ext cx="517206" cy="9304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771525" y="4429125"/>
          <a:ext cx="70008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8" name="Equation" r:id="rId8" imgW="2933640" imgH="419040" progId="Equation.DSMT4">
                  <p:embed/>
                </p:oleObj>
              </mc:Choice>
              <mc:Fallback>
                <p:oleObj name="Equation" r:id="rId8" imgW="293364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4429125"/>
                        <a:ext cx="70008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24"/>
          <p:cNvGraphicFramePr>
            <a:graphicFrameLocks noChangeAspect="1"/>
          </p:cNvGraphicFramePr>
          <p:nvPr/>
        </p:nvGraphicFramePr>
        <p:xfrm>
          <a:off x="755576" y="692696"/>
          <a:ext cx="48244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公式" r:id="rId3" imgW="1981080" imgH="228600" progId="Equation.3">
                  <p:embed/>
                </p:oleObj>
              </mc:Choice>
              <mc:Fallback>
                <p:oleObj name="公式" r:id="rId3" imgW="19810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692696"/>
                        <a:ext cx="4824412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8"/>
          <p:cNvPicPr>
            <a:picLocks noGrp="1" noChangeAspect="1" noChangeArrowheads="1"/>
          </p:cNvPicPr>
          <p:nvPr>
            <p:ph idx="4294967295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1484784"/>
            <a:ext cx="7704138" cy="4896544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699792" y="476672"/>
          <a:ext cx="325398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6" name="Equation" r:id="rId3" imgW="2654280" imgH="469800" progId="Equation.3">
                  <p:embed/>
                </p:oleObj>
              </mc:Choice>
              <mc:Fallback>
                <p:oleObj name="Equation" r:id="rId3" imgW="265428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76672"/>
                        <a:ext cx="3253983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123376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性质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1</a:t>
            </a:r>
            <a:endParaRPr lang="zh-CN" altLang="en-US" dirty="0" smtClean="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5" name="Object 1024"/>
          <p:cNvGraphicFramePr>
            <a:graphicFrameLocks noChangeAspect="1"/>
          </p:cNvGraphicFramePr>
          <p:nvPr/>
        </p:nvGraphicFramePr>
        <p:xfrm>
          <a:off x="971600" y="1844824"/>
          <a:ext cx="707278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" name="公式" r:id="rId5" imgW="2806560" imgH="228600" progId="Equation.3">
                  <p:embed/>
                </p:oleObj>
              </mc:Choice>
              <mc:Fallback>
                <p:oleObj name="公式" r:id="rId5" imgW="28065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44824"/>
                        <a:ext cx="7072786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25500" y="262123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7" name="Object 1025"/>
          <p:cNvGraphicFramePr>
            <a:graphicFrameLocks noChangeAspect="1"/>
          </p:cNvGraphicFramePr>
          <p:nvPr/>
        </p:nvGraphicFramePr>
        <p:xfrm>
          <a:off x="1447800" y="2697435"/>
          <a:ext cx="3505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" name="Equation" r:id="rId7" imgW="3771720" imgH="457200" progId="Equation.3">
                  <p:embed/>
                </p:oleObj>
              </mc:Choice>
              <mc:Fallback>
                <p:oleObj name="Equation" r:id="rId7" imgW="377172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97435"/>
                        <a:ext cx="35052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6"/>
          <p:cNvGraphicFramePr>
            <a:graphicFrameLocks noChangeAspect="1"/>
          </p:cNvGraphicFramePr>
          <p:nvPr/>
        </p:nvGraphicFramePr>
        <p:xfrm>
          <a:off x="1763688" y="3212976"/>
          <a:ext cx="5832648" cy="58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" name="公式" r:id="rId9" imgW="2527200" imgH="253800" progId="Equation.3">
                  <p:embed/>
                </p:oleObj>
              </mc:Choice>
              <mc:Fallback>
                <p:oleObj name="公式" r:id="rId9" imgW="252720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212976"/>
                        <a:ext cx="5832648" cy="5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7"/>
          <p:cNvGraphicFramePr>
            <a:graphicFrameLocks noChangeAspect="1"/>
          </p:cNvGraphicFramePr>
          <p:nvPr/>
        </p:nvGraphicFramePr>
        <p:xfrm>
          <a:off x="914400" y="3748360"/>
          <a:ext cx="4584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" name="Equation" r:id="rId11" imgW="4584600" imgH="1117440" progId="Equation.3">
                  <p:embed/>
                </p:oleObj>
              </mc:Choice>
              <mc:Fallback>
                <p:oleObj name="Equation" r:id="rId11" imgW="4584600" imgH="11174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48360"/>
                        <a:ext cx="45847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8"/>
          <p:cNvGraphicFramePr>
            <a:graphicFrameLocks noChangeAspect="1"/>
          </p:cNvGraphicFramePr>
          <p:nvPr/>
        </p:nvGraphicFramePr>
        <p:xfrm>
          <a:off x="2082800" y="1262335"/>
          <a:ext cx="468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" name="Equation" r:id="rId13" imgW="4686120" imgH="469800" progId="Equation.3">
                  <p:embed/>
                </p:oleObj>
              </mc:Choice>
              <mc:Fallback>
                <p:oleObj name="Equation" r:id="rId13" imgW="4686120" imgH="469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262335"/>
                        <a:ext cx="4686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29"/>
          <p:cNvGraphicFramePr>
            <a:graphicFrameLocks noChangeAspect="1"/>
          </p:cNvGraphicFramePr>
          <p:nvPr/>
        </p:nvGraphicFramePr>
        <p:xfrm>
          <a:off x="5562600" y="3748360"/>
          <a:ext cx="3124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" name="Equation" r:id="rId15" imgW="3124080" imgH="1117440" progId="Equation.3">
                  <p:embed/>
                </p:oleObj>
              </mc:Choice>
              <mc:Fallback>
                <p:oleObj name="Equation" r:id="rId15" imgW="3124080" imgH="11174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48360"/>
                        <a:ext cx="31242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0"/>
          <p:cNvGraphicFramePr>
            <a:graphicFrameLocks noChangeAspect="1"/>
          </p:cNvGraphicFramePr>
          <p:nvPr/>
        </p:nvGraphicFramePr>
        <p:xfrm>
          <a:off x="1643041" y="5143512"/>
          <a:ext cx="6138795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3" name="Equation" r:id="rId17" imgW="2527200" imgH="558720" progId="Equation.DSMT4">
                  <p:embed/>
                </p:oleObj>
              </mc:Choice>
              <mc:Fallback>
                <p:oleObj name="Equation" r:id="rId17" imgW="2527200" imgH="5587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1" y="5143512"/>
                        <a:ext cx="6138795" cy="135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14400" y="914400"/>
          <a:ext cx="4953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6" name="Equation" r:id="rId3" imgW="4952880" imgH="545760" progId="Equation.3">
                  <p:embed/>
                </p:oleObj>
              </mc:Choice>
              <mc:Fallback>
                <p:oleObj name="Equation" r:id="rId3" imgW="4952880" imgH="545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4953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667000" y="1676400"/>
          <a:ext cx="163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7" name="Equation" r:id="rId5" imgW="1638000" imgH="368280" progId="Equation.3">
                  <p:embed/>
                </p:oleObj>
              </mc:Choice>
              <mc:Fallback>
                <p:oleObj name="Equation" r:id="rId5" imgW="163800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1638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876800" y="1676400"/>
          <a:ext cx="214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8" name="Equation" r:id="rId7" imgW="2145960" imgH="393480" progId="Equation.3">
                  <p:embed/>
                </p:oleObj>
              </mc:Choice>
              <mc:Fallback>
                <p:oleObj name="Equation" r:id="rId7" imgW="21459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76400"/>
                        <a:ext cx="2146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331640" y="2204864"/>
          <a:ext cx="3168352" cy="958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9" name="公式" r:id="rId9" imgW="1511280" imgH="457200" progId="Equation.3">
                  <p:embed/>
                </p:oleObj>
              </mc:Choice>
              <mc:Fallback>
                <p:oleObj name="公式" r:id="rId9" imgW="151128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204864"/>
                        <a:ext cx="3168352" cy="9584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2362200" y="3384550"/>
          <a:ext cx="180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0" name="Equation" r:id="rId11" imgW="1803240" imgH="939600" progId="Equation.3">
                  <p:embed/>
                </p:oleObj>
              </mc:Choice>
              <mc:Fallback>
                <p:oleObj name="Equation" r:id="rId11" imgW="1803240" imgH="939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84550"/>
                        <a:ext cx="1803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4191000" y="3765550"/>
          <a:ext cx="609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1" name="Equation" r:id="rId13" imgW="609480" imgH="291960" progId="Equation.3">
                  <p:embed/>
                </p:oleObj>
              </mc:Choice>
              <mc:Fallback>
                <p:oleObj name="Equation" r:id="rId13" imgW="609480" imgH="2919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65550"/>
                        <a:ext cx="609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259632" y="4581127"/>
          <a:ext cx="3024336" cy="106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2" name="公式" r:id="rId15" imgW="1295280" imgH="457200" progId="Equation.3">
                  <p:embed/>
                </p:oleObj>
              </mc:Choice>
              <mc:Fallback>
                <p:oleObj name="公式" r:id="rId15" imgW="129528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81127"/>
                        <a:ext cx="3024336" cy="106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4419600" y="4603750"/>
          <a:ext cx="180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3" name="Equation" r:id="rId17" imgW="1803240" imgH="939600" progId="Equation.3">
                  <p:embed/>
                </p:oleObj>
              </mc:Choice>
              <mc:Fallback>
                <p:oleObj name="Equation" r:id="rId17" imgW="1803240" imgH="939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03750"/>
                        <a:ext cx="1803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6248400" y="4870450"/>
          <a:ext cx="787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4" name="Equation" r:id="rId19" imgW="787320" imgH="317160" progId="Equation.3">
                  <p:embed/>
                </p:oleObj>
              </mc:Choice>
              <mc:Fallback>
                <p:oleObj name="Equation" r:id="rId19" imgW="787320" imgH="317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870450"/>
                        <a:ext cx="787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5580112" y="3573016"/>
          <a:ext cx="1952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5" name="Equation" r:id="rId21" imgW="2057400" imgH="545760" progId="Equation.3">
                  <p:embed/>
                </p:oleObj>
              </mc:Choice>
              <mc:Fallback>
                <p:oleObj name="Equation" r:id="rId21" imgW="2057400" imgH="5457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573016"/>
                        <a:ext cx="19526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887413" y="980728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性质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2</a:t>
            </a:r>
            <a:endParaRPr lang="zh-CN" altLang="en-US" dirty="0" smtClean="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990600" y="1610965"/>
          <a:ext cx="7620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Equation" r:id="rId3" imgW="7619760" imgH="1180800" progId="Equation.DSMT4">
                  <p:embed/>
                </p:oleObj>
              </mc:Choice>
              <mc:Fallback>
                <p:oleObj name="Equation" r:id="rId3" imgW="7619760" imgH="1180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10965"/>
                        <a:ext cx="76200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5"/>
          <p:cNvGraphicFramePr>
            <a:graphicFrameLocks noChangeAspect="1"/>
          </p:cNvGraphicFramePr>
          <p:nvPr/>
        </p:nvGraphicFramePr>
        <p:xfrm>
          <a:off x="2030413" y="1001365"/>
          <a:ext cx="327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Equation" r:id="rId5" imgW="3276360" imgH="469800" progId="Equation.3">
                  <p:embed/>
                </p:oleObj>
              </mc:Choice>
              <mc:Fallback>
                <p:oleObj name="Equation" r:id="rId5" imgW="327636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1001365"/>
                        <a:ext cx="3276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685800" y="2982565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FF"/>
                </a:solidFill>
                <a:ea typeface="宋体" charset="-122"/>
              </a:rPr>
              <a:t>(此性质可以推广到多个随机变量的情形)</a:t>
            </a:r>
          </a:p>
        </p:txBody>
      </p:sp>
      <p:graphicFrame>
        <p:nvGraphicFramePr>
          <p:cNvPr id="7" name="Object 1026"/>
          <p:cNvGraphicFramePr>
            <a:graphicFrameLocks noChangeAspect="1"/>
          </p:cNvGraphicFramePr>
          <p:nvPr/>
        </p:nvGraphicFramePr>
        <p:xfrm>
          <a:off x="914400" y="3668365"/>
          <a:ext cx="74549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name="Equation" r:id="rId7" imgW="7454880" imgH="1739880" progId="Equation.3">
                  <p:embed/>
                </p:oleObj>
              </mc:Choice>
              <mc:Fallback>
                <p:oleObj name="Equation" r:id="rId7" imgW="7454880" imgH="1739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68365"/>
                        <a:ext cx="7454900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证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511175" y="1142984"/>
          <a:ext cx="811371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8" name="Equation" r:id="rId3" imgW="3416040" imgH="571320" progId="Equation.DSMT4">
                  <p:embed/>
                </p:oleObj>
              </mc:Choice>
              <mc:Fallback>
                <p:oleObj name="Equation" r:id="rId3" imgW="3416040" imgH="571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1142984"/>
                        <a:ext cx="8113713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642910" y="2712444"/>
          <a:ext cx="7698105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9" name="Equation" r:id="rId5" imgW="3213000" imgH="685800" progId="Equation.DSMT4">
                  <p:embed/>
                </p:oleObj>
              </mc:Choice>
              <mc:Fallback>
                <p:oleObj name="Equation" r:id="rId5" imgW="321300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712444"/>
                        <a:ext cx="7698105" cy="1643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671513" y="4616462"/>
          <a:ext cx="30162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0" name="Equation" r:id="rId7" imgW="1307880" imgH="228600" progId="Equation.DSMT4">
                  <p:embed/>
                </p:oleObj>
              </mc:Choice>
              <mc:Fallback>
                <p:oleObj name="Equation" r:id="rId7" imgW="13078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616462"/>
                        <a:ext cx="30162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642910" y="5355650"/>
          <a:ext cx="5429288" cy="716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1" name="Equation" r:id="rId9" imgW="2501640" imgH="330120" progId="Equation.DSMT4">
                  <p:embed/>
                </p:oleObj>
              </mc:Choice>
              <mc:Fallback>
                <p:oleObj name="Equation" r:id="rId9" imgW="2501640" imgH="3301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5355650"/>
                        <a:ext cx="5429288" cy="716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571472" y="714356"/>
          <a:ext cx="7818082" cy="15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4" name="Equation" r:id="rId3" imgW="3162240" imgH="634680" progId="Equation.DSMT4">
                  <p:embed/>
                </p:oleObj>
              </mc:Choice>
              <mc:Fallback>
                <p:oleObj name="Equation" r:id="rId3" imgW="316224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714356"/>
                        <a:ext cx="7818082" cy="1571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642910" y="2428867"/>
          <a:ext cx="6643734" cy="1530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5" name="Equation" r:id="rId5" imgW="2755800" imgH="634680" progId="Equation.DSMT4">
                  <p:embed/>
                </p:oleObj>
              </mc:Choice>
              <mc:Fallback>
                <p:oleObj name="Equation" r:id="rId5" imgW="2755800" imgH="634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428867"/>
                        <a:ext cx="6643734" cy="1530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000232" y="4071942"/>
          <a:ext cx="5678488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6" name="Equation" r:id="rId7" imgW="2501640" imgH="736560" progId="Equation.DSMT4">
                  <p:embed/>
                </p:oleObj>
              </mc:Choice>
              <mc:Fallback>
                <p:oleObj name="Equation" r:id="rId7" imgW="250164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4071942"/>
                        <a:ext cx="5678488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714348" y="4286256"/>
          <a:ext cx="1071570" cy="649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7" name="Equation" r:id="rId9" imgW="419040" imgH="253800" progId="Equation.DSMT4">
                  <p:embed/>
                </p:oleObj>
              </mc:Choice>
              <mc:Fallback>
                <p:oleObj name="Equation" r:id="rId9" imgW="41904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286256"/>
                        <a:ext cx="1071570" cy="649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8411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5-2</a:t>
            </a:r>
            <a:r>
              <a:rPr lang="zh-CN" altLang="en-US" dirty="0" smtClean="0">
                <a:solidFill>
                  <a:srgbClr val="FF0000"/>
                </a:solidFill>
              </a:rPr>
              <a:t>抽样分布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785786" y="714356"/>
          <a:ext cx="2357454" cy="796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4" name="Equation" r:id="rId3" imgW="901440" imgH="304560" progId="Equation.DSMT4">
                  <p:embed/>
                </p:oleObj>
              </mc:Choice>
              <mc:Fallback>
                <p:oleObj name="Equation" r:id="rId3" imgW="90144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714356"/>
                        <a:ext cx="2357454" cy="796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714348" y="1643050"/>
          <a:ext cx="6215106" cy="138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5" name="Equation" r:id="rId5" imgW="2857320" imgH="634680" progId="Equation.DSMT4">
                  <p:embed/>
                </p:oleObj>
              </mc:Choice>
              <mc:Fallback>
                <p:oleObj name="Equation" r:id="rId5" imgW="2857320" imgH="634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643050"/>
                        <a:ext cx="6215106" cy="1381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428596" y="3143248"/>
          <a:ext cx="5161033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6" name="Equation" r:id="rId7" imgW="2247840" imgH="622080" progId="Equation.DSMT4">
                  <p:embed/>
                </p:oleObj>
              </mc:Choice>
              <mc:Fallback>
                <p:oleObj name="Equation" r:id="rId7" imgW="224784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143248"/>
                        <a:ext cx="5161033" cy="1428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642910" y="4714884"/>
          <a:ext cx="785818" cy="91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7" name="Equation" r:id="rId9" imgW="393480" imgH="457200" progId="Equation.DSMT4">
                  <p:embed/>
                </p:oleObj>
              </mc:Choice>
              <mc:Fallback>
                <p:oleObj name="Equation" r:id="rId9" imgW="39348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714884"/>
                        <a:ext cx="785818" cy="91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643042" y="5000636"/>
          <a:ext cx="3714776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8" name="Equation" r:id="rId11" imgW="1523880" imgH="380880" progId="Equation.DSMT4">
                  <p:embed/>
                </p:oleObj>
              </mc:Choice>
              <mc:Fallback>
                <p:oleObj name="Equation" r:id="rId11" imgW="1523880" imgH="380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5000636"/>
                        <a:ext cx="3714776" cy="928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5500694" y="5000636"/>
          <a:ext cx="2814226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9" name="Equation" r:id="rId13" imgW="1269720" imgH="419040" progId="Equation.DSMT4">
                  <p:embed/>
                </p:oleObj>
              </mc:Choice>
              <mc:Fallback>
                <p:oleObj name="Equation" r:id="rId13" imgW="126972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5000636"/>
                        <a:ext cx="2814226" cy="928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3835</TotalTime>
  <Words>242</Words>
  <Application>Microsoft Office PowerPoint</Application>
  <PresentationFormat>全屏显示(4:3)</PresentationFormat>
  <Paragraphs>99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第三章</vt:lpstr>
      <vt:lpstr>公式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Lenovo</cp:lastModifiedBy>
  <cp:revision>349</cp:revision>
  <dcterms:created xsi:type="dcterms:W3CDTF">2002-02-05T15:49:25Z</dcterms:created>
  <dcterms:modified xsi:type="dcterms:W3CDTF">2015-12-28T13:43:27Z</dcterms:modified>
</cp:coreProperties>
</file>