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66"/>
    <a:srgbClr val="CCFF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2004" autoAdjust="0"/>
  </p:normalViewPr>
  <p:slideViewPr>
    <p:cSldViewPr>
      <p:cViewPr varScale="1">
        <p:scale>
          <a:sx n="57" d="100"/>
          <a:sy n="57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上侧</a:t>
            </a:r>
            <a:r>
              <a:rPr lang="zh-CN" altLang="en-US" b="1" i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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分位数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latin typeface="+mn-ea"/>
              </a:rPr>
              <a:t>从几何上看</a:t>
            </a:r>
            <a:r>
              <a:rPr lang="en-US" altLang="zh-CN" sz="2800" b="1" dirty="0" smtClean="0">
                <a:solidFill>
                  <a:schemeClr val="accent2"/>
                </a:solidFill>
                <a:latin typeface="+mn-ea"/>
              </a:rPr>
              <a:t>,</a:t>
            </a:r>
            <a:r>
              <a:rPr lang="en-US" altLang="zh-CN" sz="2800" b="1" i="1" dirty="0" smtClean="0">
                <a:solidFill>
                  <a:schemeClr val="accent2"/>
                </a:solidFill>
              </a:rPr>
              <a:t>x</a:t>
            </a:r>
            <a:r>
              <a:rPr lang="en-US" altLang="zh-CN" sz="2800" b="1" i="1" baseline="-25000" dirty="0" smtClean="0">
                <a:solidFill>
                  <a:schemeClr val="accent2"/>
                </a:solidFill>
                <a:sym typeface="Symbol"/>
              </a:rPr>
              <a:t></a:t>
            </a:r>
            <a:r>
              <a:rPr lang="zh-CN" altLang="en-US" sz="2800" b="1" dirty="0" smtClean="0">
                <a:solidFill>
                  <a:schemeClr val="accent2"/>
                </a:solidFill>
                <a:sym typeface="Symbol"/>
              </a:rPr>
              <a:t>使得其右边区域面积为</a:t>
            </a:r>
            <a:r>
              <a:rPr lang="zh-CN" altLang="en-US" sz="2800" b="1" i="1" dirty="0" smtClean="0">
                <a:solidFill>
                  <a:schemeClr val="accent2"/>
                </a:solidFill>
                <a:sym typeface="Symbol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sym typeface="Symbol"/>
              </a:rPr>
              <a:t>.</a:t>
            </a:r>
            <a:endParaRPr lang="zh-CN" altLang="en-US" sz="2800" b="1" baseline="-250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27088" y="1398588"/>
          <a:ext cx="7116762" cy="2551112"/>
        </p:xfrm>
        <a:graphic>
          <a:graphicData uri="http://schemas.openxmlformats.org/presentationml/2006/ole">
            <p:oleObj spid="_x0000_s32770" name="Equation" r:id="rId3" imgW="2971800" imgH="1079280" progId="Equation.DSMT4">
              <p:embed/>
            </p:oleObj>
          </a:graphicData>
        </a:graphic>
      </p:graphicFrame>
      <p:pic>
        <p:nvPicPr>
          <p:cNvPr id="4" name="图片 3" descr="分位数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08" y="4077072"/>
            <a:ext cx="7600358" cy="34238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12698" y="-27384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5-3</a:t>
            </a:r>
            <a:r>
              <a:rPr lang="zh-CN" altLang="en-US" dirty="0" smtClean="0">
                <a:solidFill>
                  <a:srgbClr val="FF0000"/>
                </a:solidFill>
              </a:rPr>
              <a:t>上侧</a:t>
            </a:r>
            <a:r>
              <a:rPr lang="el-GR" altLang="zh-CN" dirty="0" smtClean="0">
                <a:solidFill>
                  <a:srgbClr val="FF0000"/>
                </a:solidFill>
              </a:rPr>
              <a:t>α</a:t>
            </a:r>
            <a:r>
              <a:rPr lang="zh-CN" altLang="en-US" dirty="0" smtClean="0">
                <a:solidFill>
                  <a:srgbClr val="FF0000"/>
                </a:solidFill>
              </a:rPr>
              <a:t>分位数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标准正态分布的上侧</a:t>
            </a:r>
            <a:r>
              <a:rPr lang="zh-CN" altLang="en-US" b="1" i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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分位数</a:t>
            </a:r>
            <a:r>
              <a:rPr lang="en-US" altLang="zh-CN" b="1" i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u</a:t>
            </a:r>
            <a:r>
              <a:rPr lang="en-US" altLang="zh-CN" b="1" i="1" baseline="-250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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buNone/>
            </a:pPr>
            <a:endParaRPr lang="zh-CN" altLang="en-US" sz="2800" dirty="0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683568" y="1340768"/>
          <a:ext cx="8026917" cy="1080120"/>
        </p:xfrm>
        <a:graphic>
          <a:graphicData uri="http://schemas.openxmlformats.org/presentationml/2006/ole">
            <p:oleObj spid="_x0000_s48130" name="公式" r:id="rId3" imgW="3390840" imgH="457200" progId="Equation.3">
              <p:embed/>
            </p:oleObj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785786" y="3714752"/>
          <a:ext cx="5000625" cy="560387"/>
        </p:xfrm>
        <a:graphic>
          <a:graphicData uri="http://schemas.openxmlformats.org/presentationml/2006/ole">
            <p:oleObj spid="_x0000_s48131" name="公式" r:id="rId4" imgW="2044440" imgH="228600" progId="Equation.3">
              <p:embed/>
            </p:oleObj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714348" y="2428868"/>
          <a:ext cx="4484688" cy="1144587"/>
        </p:xfrm>
        <a:graphic>
          <a:graphicData uri="http://schemas.openxmlformats.org/presentationml/2006/ole">
            <p:oleObj spid="_x0000_s48132" name="Equation" r:id="rId5" imgW="1841400" imgH="469800" progId="Equation.DSMT4">
              <p:embed/>
            </p:oleObj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1428728" y="4357694"/>
          <a:ext cx="3322611" cy="571504"/>
        </p:xfrm>
        <a:graphic>
          <a:graphicData uri="http://schemas.openxmlformats.org/presentationml/2006/ole">
            <p:oleObj spid="_x0000_s48133" name="Equation" r:id="rId6" imgW="1320480" imgH="228600" progId="Equation.DSMT4">
              <p:embed/>
            </p:oleObj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683568" y="5013176"/>
          <a:ext cx="6604336" cy="558964"/>
        </p:xfrm>
        <a:graphic>
          <a:graphicData uri="http://schemas.openxmlformats.org/presentationml/2006/ole">
            <p:oleObj spid="_x0000_s48134" name="Equation" r:id="rId7" imgW="2679480" imgH="228600" progId="Equation.DSMT4">
              <p:embed/>
            </p:oleObj>
          </a:graphicData>
        </a:graphic>
      </p:graphicFrame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642910" y="5715016"/>
          <a:ext cx="6276580" cy="554057"/>
        </p:xfrm>
        <a:graphic>
          <a:graphicData uri="http://schemas.openxmlformats.org/presentationml/2006/ole">
            <p:oleObj spid="_x0000_s48135" name="公式" r:id="rId8" imgW="2603160" imgH="228600" progId="Equation.3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5512698" y="-27384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5-3</a:t>
            </a:r>
            <a:r>
              <a:rPr lang="zh-CN" altLang="en-US" dirty="0" smtClean="0">
                <a:solidFill>
                  <a:srgbClr val="FF0000"/>
                </a:solidFill>
              </a:rPr>
              <a:t>上侧</a:t>
            </a:r>
            <a:r>
              <a:rPr lang="el-GR" altLang="zh-CN" dirty="0" smtClean="0">
                <a:solidFill>
                  <a:srgbClr val="FF0000"/>
                </a:solidFill>
              </a:rPr>
              <a:t>α</a:t>
            </a:r>
            <a:r>
              <a:rPr lang="zh-CN" altLang="en-US" dirty="0" smtClean="0">
                <a:solidFill>
                  <a:srgbClr val="FF0000"/>
                </a:solidFill>
              </a:rPr>
              <a:t>分位数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latin typeface="+mn-ea"/>
              </a:rPr>
              <a:t>求</a:t>
            </a:r>
            <a:r>
              <a:rPr lang="en-US" altLang="zh-CN" sz="2800" b="1" i="1" dirty="0" smtClean="0"/>
              <a:t>u</a:t>
            </a:r>
            <a:r>
              <a:rPr lang="en-US" altLang="zh-CN" sz="2800" b="1" baseline="-25000" dirty="0" smtClean="0"/>
              <a:t>0.05 </a:t>
            </a:r>
            <a:r>
              <a:rPr lang="zh-CN" altLang="en-US" sz="2800" b="1" dirty="0" smtClean="0"/>
              <a:t>和</a:t>
            </a:r>
            <a:r>
              <a:rPr lang="en-US" altLang="zh-CN" sz="2800" b="1" i="1" dirty="0" smtClean="0"/>
              <a:t> u</a:t>
            </a:r>
            <a:r>
              <a:rPr lang="en-US" altLang="zh-CN" sz="2800" b="1" baseline="-25000" dirty="0" smtClean="0"/>
              <a:t>0.025 </a:t>
            </a:r>
            <a:r>
              <a:rPr lang="en-US" altLang="zh-CN" sz="2800" b="1" dirty="0" smtClean="0"/>
              <a:t>.</a:t>
            </a:r>
          </a:p>
          <a:p>
            <a:pPr>
              <a:buNone/>
            </a:pPr>
            <a:r>
              <a:rPr lang="en-US" altLang="zh-CN" sz="2800" b="1" dirty="0" smtClean="0"/>
              <a:t>  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512698" y="-27384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5-3</a:t>
            </a:r>
            <a:r>
              <a:rPr lang="zh-CN" altLang="en-US" dirty="0" smtClean="0">
                <a:solidFill>
                  <a:srgbClr val="FF0000"/>
                </a:solidFill>
              </a:rPr>
              <a:t>上侧</a:t>
            </a:r>
            <a:r>
              <a:rPr lang="el-GR" altLang="zh-CN" dirty="0" smtClean="0">
                <a:solidFill>
                  <a:srgbClr val="FF0000"/>
                </a:solidFill>
              </a:rPr>
              <a:t>α</a:t>
            </a:r>
            <a:r>
              <a:rPr lang="zh-CN" altLang="en-US" dirty="0" smtClean="0">
                <a:solidFill>
                  <a:srgbClr val="FF0000"/>
                </a:solidFill>
              </a:rPr>
              <a:t>分位数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714348" y="1500174"/>
          <a:ext cx="7429552" cy="1053410"/>
        </p:xfrm>
        <a:graphic>
          <a:graphicData uri="http://schemas.openxmlformats.org/presentationml/2006/ole">
            <p:oleObj spid="_x0000_s52225" name="Equation" r:id="rId3" imgW="3136680" imgH="444240" progId="Equation.DSMT4">
              <p:embed/>
            </p:oleObj>
          </a:graphicData>
        </a:graphic>
      </p:graphicFrame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785786" y="2786058"/>
          <a:ext cx="4786346" cy="1021086"/>
        </p:xfrm>
        <a:graphic>
          <a:graphicData uri="http://schemas.openxmlformats.org/presentationml/2006/ole">
            <p:oleObj spid="_x0000_s52226" name="Equation" r:id="rId4" imgW="1904760" imgH="406080" progId="Equation.DSMT4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714348" y="4000504"/>
          <a:ext cx="3286120" cy="488868"/>
        </p:xfrm>
        <a:graphic>
          <a:graphicData uri="http://schemas.openxmlformats.org/presentationml/2006/ole">
            <p:oleObj spid="_x0000_s52227" name="Equation" r:id="rId5" imgW="1282680" imgH="190440" progId="Equation.DSMT4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14348" y="4786322"/>
          <a:ext cx="3571900" cy="548980"/>
        </p:xfrm>
        <a:graphic>
          <a:graphicData uri="http://schemas.openxmlformats.org/presentationml/2006/ole">
            <p:oleObj spid="_x0000_s52228" name="Equation" r:id="rId6" imgW="1485720" imgH="22860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</a:t>
            </a:r>
            <a:r>
              <a:rPr lang="en-US" altLang="zh-CN" b="1" baseline="300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2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分布的上侧</a:t>
            </a:r>
            <a:r>
              <a:rPr lang="zh-CN" altLang="en-US" b="1" i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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分位数</a:t>
            </a:r>
            <a:r>
              <a:rPr lang="en-US" altLang="zh-CN" b="1" i="1" baseline="-250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   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076056" y="620688"/>
          <a:ext cx="1082675" cy="625475"/>
        </p:xfrm>
        <a:graphic>
          <a:graphicData uri="http://schemas.openxmlformats.org/presentationml/2006/ole">
            <p:oleObj spid="_x0000_s49154" name="Equation" r:id="rId3" imgW="419040" imgH="241200" progId="Equation.DSMT4">
              <p:embed/>
            </p:oleObj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899592" y="1357298"/>
          <a:ext cx="6840760" cy="2091866"/>
        </p:xfrm>
        <a:graphic>
          <a:graphicData uri="http://schemas.openxmlformats.org/presentationml/2006/ole">
            <p:oleObj spid="_x0000_s49155" name="Equation" r:id="rId4" imgW="2781000" imgH="850680" progId="Equation.DSMT4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864902" y="3500438"/>
          <a:ext cx="7707626" cy="1584176"/>
        </p:xfrm>
        <a:graphic>
          <a:graphicData uri="http://schemas.openxmlformats.org/presentationml/2006/ole">
            <p:oleObj spid="_x0000_s49156" name="Equation" r:id="rId5" imgW="3213000" imgH="66024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5512698" y="-27384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5-3</a:t>
            </a:r>
            <a:r>
              <a:rPr lang="zh-CN" altLang="en-US" dirty="0" smtClean="0">
                <a:solidFill>
                  <a:srgbClr val="FF0000"/>
                </a:solidFill>
              </a:rPr>
              <a:t>上侧</a:t>
            </a:r>
            <a:r>
              <a:rPr lang="el-GR" altLang="zh-CN" dirty="0" smtClean="0">
                <a:solidFill>
                  <a:srgbClr val="FF0000"/>
                </a:solidFill>
              </a:rPr>
              <a:t>α</a:t>
            </a:r>
            <a:r>
              <a:rPr lang="zh-CN" altLang="en-US" dirty="0" smtClean="0">
                <a:solidFill>
                  <a:srgbClr val="FF0000"/>
                </a:solidFill>
              </a:rPr>
              <a:t>分位数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928662" y="5000636"/>
          <a:ext cx="7277557" cy="1357322"/>
        </p:xfrm>
        <a:graphic>
          <a:graphicData uri="http://schemas.openxmlformats.org/presentationml/2006/ole">
            <p:oleObj spid="_x0000_s49157" name="Equation" r:id="rId6" imgW="3200400" imgH="59688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en-US" altLang="zh-CN" b="1" i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t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分布的上侧</a:t>
            </a:r>
            <a:r>
              <a:rPr lang="zh-CN" altLang="en-US" b="1" i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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分位数</a:t>
            </a:r>
            <a:r>
              <a:rPr lang="en-US" altLang="zh-CN" b="1" i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t</a:t>
            </a:r>
            <a:r>
              <a:rPr lang="en-US" altLang="zh-CN" b="1" i="1" baseline="-250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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(</a:t>
            </a:r>
            <a:r>
              <a:rPr lang="en-US" altLang="zh-CN" b="1" i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n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).</a:t>
            </a:r>
            <a:endParaRPr lang="zh-CN" altLang="en-US" baseline="-25000" dirty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683568" y="1628800"/>
          <a:ext cx="7272808" cy="2060109"/>
        </p:xfrm>
        <a:graphic>
          <a:graphicData uri="http://schemas.openxmlformats.org/presentationml/2006/ole">
            <p:oleObj spid="_x0000_s50178" name="Equation" r:id="rId3" imgW="2958840" imgH="83808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85786" y="3857628"/>
          <a:ext cx="5102878" cy="550862"/>
        </p:xfrm>
        <a:graphic>
          <a:graphicData uri="http://schemas.openxmlformats.org/presentationml/2006/ole">
            <p:oleObj spid="_x0000_s50179" name="Equation" r:id="rId4" imgW="2006280" imgH="228600" progId="Equation.DSMT4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39552" y="4689053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+mn-ea"/>
                <a:ea typeface="+mn-ea"/>
              </a:rPr>
              <a:t>由分布的对称性知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139952" y="4725144"/>
          <a:ext cx="2425700" cy="431800"/>
        </p:xfrm>
        <a:graphic>
          <a:graphicData uri="http://schemas.openxmlformats.org/presentationml/2006/ole">
            <p:oleObj spid="_x0000_s50180" name="Equation" r:id="rId5" imgW="2425680" imgH="431640" progId="Equation.3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914400" y="5589240"/>
          <a:ext cx="3871914" cy="457200"/>
        </p:xfrm>
        <a:graphic>
          <a:graphicData uri="http://schemas.openxmlformats.org/presentationml/2006/ole">
            <p:oleObj spid="_x0000_s50181" name="Equation" r:id="rId6" imgW="3517560" imgH="457200" progId="Equation.3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5512698" y="-27384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5-3</a:t>
            </a:r>
            <a:r>
              <a:rPr lang="zh-CN" altLang="en-US" dirty="0" smtClean="0">
                <a:solidFill>
                  <a:srgbClr val="FF0000"/>
                </a:solidFill>
              </a:rPr>
              <a:t>上侧</a:t>
            </a:r>
            <a:r>
              <a:rPr lang="el-GR" altLang="zh-CN" dirty="0" smtClean="0">
                <a:solidFill>
                  <a:srgbClr val="FF0000"/>
                </a:solidFill>
              </a:rPr>
              <a:t>α</a:t>
            </a:r>
            <a:r>
              <a:rPr lang="zh-CN" altLang="en-US" dirty="0" smtClean="0">
                <a:solidFill>
                  <a:srgbClr val="FF0000"/>
                </a:solidFill>
              </a:rPr>
              <a:t>分位数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5.</a:t>
            </a:r>
            <a:r>
              <a:rPr lang="en-US" altLang="zh-CN" b="1" i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F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分布的上侧</a:t>
            </a:r>
            <a:r>
              <a:rPr lang="zh-CN" altLang="en-US" b="1" i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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分位数</a:t>
            </a:r>
            <a:r>
              <a:rPr lang="en-US" altLang="zh-CN" b="1" i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F</a:t>
            </a:r>
            <a:r>
              <a:rPr lang="en-US" altLang="zh-CN" b="1" i="1" baseline="-250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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(</a:t>
            </a:r>
            <a:r>
              <a:rPr lang="en-US" altLang="zh-CN" b="1" i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n</a:t>
            </a:r>
            <a:r>
              <a:rPr lang="en-US" altLang="zh-CN" b="1" baseline="-25000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1</a:t>
            </a:r>
            <a:r>
              <a:rPr lang="en-US" altLang="zh-CN" b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,</a:t>
            </a:r>
            <a:r>
              <a:rPr lang="en-US" altLang="zh-CN" b="1" i="1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n</a:t>
            </a:r>
            <a:r>
              <a:rPr lang="en-US" altLang="zh-CN" b="1" baseline="-25000" dirty="0" smtClean="0">
                <a:solidFill>
                  <a:schemeClr val="accent2"/>
                </a:solidFill>
                <a:ea typeface="黑体" pitchFamily="49" charset="-122"/>
                <a:sym typeface="Symbol"/>
              </a:rPr>
              <a:t>2</a:t>
            </a: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sym typeface="Symbol"/>
              </a:rPr>
              <a:t>).</a:t>
            </a:r>
            <a:endParaRPr lang="zh-CN" altLang="en-US" baseline="-25000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000100" y="1357298"/>
          <a:ext cx="4968552" cy="1381566"/>
        </p:xfrm>
        <a:graphic>
          <a:graphicData uri="http://schemas.openxmlformats.org/presentationml/2006/ole">
            <p:oleObj spid="_x0000_s51202" name="Equation" r:id="rId3" imgW="2145960" imgH="596880" progId="Equation.DSMT4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071538" y="2928934"/>
          <a:ext cx="5736205" cy="576064"/>
        </p:xfrm>
        <a:graphic>
          <a:graphicData uri="http://schemas.openxmlformats.org/presentationml/2006/ole">
            <p:oleObj spid="_x0000_s51203" name="公式" r:id="rId4" imgW="2273040" imgH="228600" progId="Equation.3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785786" y="3643314"/>
          <a:ext cx="7615238" cy="1535113"/>
        </p:xfrm>
        <a:graphic>
          <a:graphicData uri="http://schemas.openxmlformats.org/presentationml/2006/ole">
            <p:oleObj spid="_x0000_s51204" name="Equation" r:id="rId5" imgW="3340080" imgH="67284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5512698" y="-27384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5-3</a:t>
            </a:r>
            <a:r>
              <a:rPr lang="zh-CN" altLang="en-US" dirty="0" smtClean="0">
                <a:solidFill>
                  <a:srgbClr val="FF0000"/>
                </a:solidFill>
              </a:rPr>
              <a:t>上侧</a:t>
            </a:r>
            <a:r>
              <a:rPr lang="el-GR" altLang="zh-CN" dirty="0" smtClean="0">
                <a:solidFill>
                  <a:srgbClr val="FF0000"/>
                </a:solidFill>
              </a:rPr>
              <a:t>α</a:t>
            </a:r>
            <a:r>
              <a:rPr lang="zh-CN" altLang="en-US" dirty="0" smtClean="0">
                <a:solidFill>
                  <a:srgbClr val="FF0000"/>
                </a:solidFill>
              </a:rPr>
              <a:t>分位数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142976" y="5429264"/>
          <a:ext cx="6429419" cy="1000132"/>
        </p:xfrm>
        <a:graphic>
          <a:graphicData uri="http://schemas.openxmlformats.org/presentationml/2006/ole">
            <p:oleObj spid="_x0000_s51205" name="Equation" r:id="rId6" imgW="2857320" imgH="4442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3166</TotalTime>
  <Words>149</Words>
  <Application>Microsoft Office PowerPoint</Application>
  <PresentationFormat>全屏显示(4:3)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第三章</vt:lpstr>
      <vt:lpstr>Equation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think</cp:lastModifiedBy>
  <cp:revision>255</cp:revision>
  <dcterms:created xsi:type="dcterms:W3CDTF">2002-02-05T15:49:25Z</dcterms:created>
  <dcterms:modified xsi:type="dcterms:W3CDTF">2015-05-28T14:35:12Z</dcterms:modified>
</cp:coreProperties>
</file>