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65" r:id="rId5"/>
    <p:sldId id="263" r:id="rId6"/>
    <p:sldId id="266" r:id="rId7"/>
    <p:sldId id="258" r:id="rId8"/>
    <p:sldId id="259" r:id="rId9"/>
    <p:sldId id="267" r:id="rId10"/>
    <p:sldId id="261" r:id="rId11"/>
    <p:sldId id="262" r:id="rId12"/>
    <p:sldId id="268" r:id="rId13"/>
    <p:sldId id="270" r:id="rId14"/>
    <p:sldId id="260" r:id="rId15"/>
    <p:sldId id="269" r:id="rId1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66"/>
    <a:srgbClr val="CCFF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615" autoAdjust="0"/>
    <p:restoredTop sz="83193" autoAdjust="0"/>
  </p:normalViewPr>
  <p:slideViewPr>
    <p:cSldViewPr>
      <p:cViewPr varScale="1">
        <p:scale>
          <a:sx n="58" d="100"/>
          <a:sy n="58" d="100"/>
        </p:scale>
        <p:origin x="-148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6D4F44-FF49-4D8C-8D47-A8C115741AE7}" type="datetimeFigureOut">
              <a:rPr lang="zh-CN" altLang="en-US"/>
              <a:pPr>
                <a:defRPr/>
              </a:pPr>
              <a:t>2015/5/20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4404B4E-471C-4EAB-B976-A192DD661E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30DAD-D90C-49B1-88D8-DC7AE69984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9A997-0653-47AA-95EE-F10F3A3902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06614-2F73-4F09-8CFB-85C0F7ED6E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FFE5E-BB7C-41D4-945B-ECDBD0A98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D4E5D-BCB2-43A2-A308-9FE3B2AAB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68FB2-6DE6-4D14-AF97-133C819D70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E2CD-D2E9-4003-A02C-F73F1BF9FA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02DB9-F813-4DEF-88BD-65B033789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5135-8282-4329-B594-9CD7487F17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F18E7-CAA3-46F6-9BF4-3406CCAB1B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6951D-A87B-43D8-A18A-B07BA89090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99B06-12A2-413D-B6EC-5353A21B8E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D6D889E3-B06D-4EBF-B88E-C760FFE8D2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2.jpeg"/><Relationship Id="rId4" Type="http://schemas.openxmlformats.org/officeDocument/2006/relationships/oleObject" Target="../embeddings/oleObject3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内容占位符 4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问题的提出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914400" y="1440183"/>
            <a:ext cx="7543800" cy="233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 参数的点估计有多种不同方法, 对于同一个参数, 用不同的估计方法求出的估计量有可能不相同, 显然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 原则上任何统计量都可以作为未知参数的估计量.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971600" y="3645024"/>
            <a:ext cx="27701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问题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838200" y="4156993"/>
            <a:ext cx="7296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(1) </a:t>
            </a:r>
            <a:r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t>对于同一个参数究竟采用哪一个估计量好?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838200" y="4765005"/>
            <a:ext cx="579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mtClean="0">
                <a:solidFill>
                  <a:srgbClr val="000000"/>
                </a:solidFill>
                <a:ea typeface="楷体_GB2312" pitchFamily="49" charset="-122"/>
              </a:rPr>
              <a:t>(2) </a:t>
            </a:r>
            <a:r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t>评价估计量的标准是什么?</a:t>
            </a: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838200" y="5430168"/>
            <a:ext cx="601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下面介绍几个常用标准.</a:t>
            </a:r>
          </a:p>
        </p:txBody>
      </p:sp>
      <p:sp>
        <p:nvSpPr>
          <p:cNvPr id="8" name="矩形 7"/>
          <p:cNvSpPr/>
          <p:nvPr/>
        </p:nvSpPr>
        <p:spPr>
          <a:xfrm>
            <a:off x="4923886" y="-27384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6-2</a:t>
            </a:r>
            <a:r>
              <a:rPr lang="zh-CN" altLang="en-US" dirty="0" smtClean="0">
                <a:solidFill>
                  <a:srgbClr val="FF0000"/>
                </a:solidFill>
              </a:rPr>
              <a:t>评选估计量的标准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39552" y="500042"/>
            <a:ext cx="7772400" cy="5486400"/>
          </a:xfrm>
        </p:spPr>
        <p:txBody>
          <a:bodyPr/>
          <a:lstStyle/>
          <a:p>
            <a:pPr>
              <a:buNone/>
            </a:pPr>
            <a:r>
              <a:rPr lang="en-US" altLang="zh-CN" b="1" dirty="0" err="1" smtClean="0">
                <a:solidFill>
                  <a:schemeClr val="accent2"/>
                </a:solidFill>
              </a:rPr>
              <a:t>Rao</a:t>
            </a:r>
            <a:r>
              <a:rPr lang="en-US" altLang="zh-CN" b="1" dirty="0" smtClean="0">
                <a:solidFill>
                  <a:schemeClr val="accent2"/>
                </a:solidFill>
              </a:rPr>
              <a:t>-Cramer</a:t>
            </a:r>
            <a:r>
              <a:rPr lang="zh-CN" altLang="en-US" b="1" dirty="0" smtClean="0">
                <a:solidFill>
                  <a:schemeClr val="accent2"/>
                </a:solidFill>
              </a:rPr>
              <a:t>不等式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zh-CN" altLang="en-US" sz="2800" b="1" dirty="0">
              <a:solidFill>
                <a:schemeClr val="accent2"/>
              </a:solidFill>
            </a:endParaRPr>
          </a:p>
        </p:txBody>
      </p:sp>
      <p:pic>
        <p:nvPicPr>
          <p:cNvPr id="5" name="图片 4" descr="2015-02-14_084608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1F0FE"/>
              </a:clrFrom>
              <a:clrTo>
                <a:srgbClr val="F1F0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544" y="3643314"/>
            <a:ext cx="8352928" cy="18926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23886" y="-27384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6-2</a:t>
            </a:r>
            <a:r>
              <a:rPr lang="zh-CN" altLang="en-US" dirty="0" smtClean="0">
                <a:solidFill>
                  <a:srgbClr val="FF0000"/>
                </a:solidFill>
              </a:rPr>
              <a:t>评选估计量的标准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8849" name="Object 1"/>
          <p:cNvGraphicFramePr>
            <a:graphicFrameLocks noChangeAspect="1"/>
          </p:cNvGraphicFramePr>
          <p:nvPr/>
        </p:nvGraphicFramePr>
        <p:xfrm>
          <a:off x="571500" y="5483246"/>
          <a:ext cx="5097463" cy="1017588"/>
        </p:xfrm>
        <a:graphic>
          <a:graphicData uri="http://schemas.openxmlformats.org/presentationml/2006/ole">
            <p:oleObj spid="_x0000_s78849" name="Equation" r:id="rId4" imgW="2158920" imgH="431640" progId="Equation.DSMT4">
              <p:embed/>
            </p:oleObj>
          </a:graphicData>
        </a:graphic>
      </p:graphicFrame>
      <p:pic>
        <p:nvPicPr>
          <p:cNvPr id="7" name="图片 6" descr="2015-05-20_224923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BCDFBF"/>
              </a:clrFrom>
              <a:clrTo>
                <a:srgbClr val="BCDFB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282" y="1071545"/>
            <a:ext cx="8695028" cy="2571769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5-02-14_085301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EBEBF7"/>
              </a:clrFrom>
              <a:clrTo>
                <a:srgbClr val="EBEB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158" y="1214422"/>
            <a:ext cx="8534182" cy="19717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23886" y="-27384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6-2</a:t>
            </a:r>
            <a:r>
              <a:rPr lang="zh-CN" altLang="en-US" dirty="0" smtClean="0">
                <a:solidFill>
                  <a:srgbClr val="FF0000"/>
                </a:solidFill>
              </a:rPr>
              <a:t>评选估计量的标准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357158" y="3400528"/>
            <a:ext cx="8382000" cy="1190626"/>
            <a:chOff x="144" y="2448"/>
            <a:chExt cx="5280" cy="750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144" y="2448"/>
              <a:ext cx="40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/>
              <a:r>
                <a:rPr lang="zh-CN" altLang="en-US" dirty="0" smtClean="0">
                  <a:ea typeface="黑体" pitchFamily="2" charset="-122"/>
                </a:rPr>
                <a:t>上面的定义表明</a:t>
              </a:r>
              <a:r>
                <a:rPr lang="en-US" altLang="zh-CN" dirty="0" smtClean="0">
                  <a:ea typeface="黑体" pitchFamily="2" charset="-122"/>
                </a:rPr>
                <a:t>,</a:t>
              </a:r>
              <a:r>
                <a:rPr lang="zh-CN" altLang="en-US" dirty="0" smtClean="0">
                  <a:ea typeface="黑体" pitchFamily="2" charset="-122"/>
                </a:rPr>
                <a:t>若</a:t>
              </a:r>
              <a:r>
                <a:rPr lang="zh-CN" altLang="en-US" dirty="0">
                  <a:ea typeface="黑体" pitchFamily="2" charset="-122"/>
                </a:rPr>
                <a:t>参数</a:t>
              </a:r>
              <a:r>
                <a:rPr lang="en-US" altLang="zh-CN" i="1" dirty="0">
                  <a:ea typeface="黑体" pitchFamily="2" charset="-122"/>
                  <a:sym typeface="Symbol" pitchFamily="18" charset="2"/>
                </a:rPr>
                <a:t> </a:t>
              </a:r>
              <a:r>
                <a:rPr lang="zh-CN" altLang="en-US" dirty="0">
                  <a:ea typeface="黑体" pitchFamily="2" charset="-122"/>
                  <a:sym typeface="Symbol" pitchFamily="18" charset="2"/>
                </a:rPr>
                <a:t>的无偏估计量</a:t>
              </a:r>
            </a:p>
          </p:txBody>
        </p:sp>
        <p:graphicFrame>
          <p:nvGraphicFramePr>
            <p:cNvPr id="7" name="Object 10"/>
            <p:cNvGraphicFramePr>
              <a:graphicFrameLocks noChangeAspect="1"/>
            </p:cNvGraphicFramePr>
            <p:nvPr/>
          </p:nvGraphicFramePr>
          <p:xfrm>
            <a:off x="4058" y="2448"/>
            <a:ext cx="217" cy="336"/>
          </p:xfrm>
          <a:graphic>
            <a:graphicData uri="http://schemas.openxmlformats.org/presentationml/2006/ole">
              <p:oleObj spid="_x0000_s77825" name="Equation" r:id="rId4" imgW="139680" imgH="215640" progId="Equation.3">
                <p:embed/>
              </p:oleObj>
            </a:graphicData>
          </a:graphic>
        </p:graphicFrame>
        <p:graphicFrame>
          <p:nvGraphicFramePr>
            <p:cNvPr id="8" name="Object 11"/>
            <p:cNvGraphicFramePr>
              <a:graphicFrameLocks noChangeAspect="1"/>
            </p:cNvGraphicFramePr>
            <p:nvPr/>
          </p:nvGraphicFramePr>
          <p:xfrm>
            <a:off x="4896" y="2448"/>
            <a:ext cx="528" cy="346"/>
          </p:xfrm>
          <a:graphic>
            <a:graphicData uri="http://schemas.openxmlformats.org/presentationml/2006/ole">
              <p:oleObj spid="_x0000_s77826" name="Equation" r:id="rId5" imgW="368280" imgH="241200" progId="Equation.3">
                <p:embed/>
              </p:oleObj>
            </a:graphicData>
          </a:graphic>
        </p:graphicFrame>
        <p:graphicFrame>
          <p:nvGraphicFramePr>
            <p:cNvPr id="9" name="Object 12"/>
            <p:cNvGraphicFramePr>
              <a:graphicFrameLocks noChangeAspect="1"/>
            </p:cNvGraphicFramePr>
            <p:nvPr/>
          </p:nvGraphicFramePr>
          <p:xfrm>
            <a:off x="2679" y="2823"/>
            <a:ext cx="217" cy="336"/>
          </p:xfrm>
          <a:graphic>
            <a:graphicData uri="http://schemas.openxmlformats.org/presentationml/2006/ole">
              <p:oleObj spid="_x0000_s77827" name="Equation" r:id="rId6" imgW="139680" imgH="215640" progId="Equation.3">
                <p:embed/>
              </p:oleObj>
            </a:graphicData>
          </a:graphic>
        </p:graphicFrame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4176" y="2448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dirty="0">
                  <a:ea typeface="黑体" pitchFamily="2" charset="-122"/>
                  <a:sym typeface="Symbol" pitchFamily="18" charset="2"/>
                </a:rPr>
                <a:t>的方差</a:t>
              </a:r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159" y="2868"/>
              <a:ext cx="274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dirty="0" smtClean="0">
                  <a:ea typeface="黑体" pitchFamily="2" charset="-122"/>
                  <a:sym typeface="Symbol" pitchFamily="18" charset="2"/>
                </a:rPr>
                <a:t>达到</a:t>
              </a:r>
              <a:r>
                <a:rPr lang="en-US" altLang="zh-CN" dirty="0" smtClean="0"/>
                <a:t>Rao-Cramer</a:t>
              </a:r>
              <a:r>
                <a:rPr lang="zh-CN" altLang="en-US" dirty="0" smtClean="0">
                  <a:ea typeface="黑体" pitchFamily="2" charset="-122"/>
                  <a:sym typeface="Symbol" pitchFamily="18" charset="2"/>
                </a:rPr>
                <a:t>下界,则</a:t>
              </a:r>
              <a:endParaRPr lang="zh-CN" altLang="en-US" dirty="0">
                <a:ea typeface="黑体" pitchFamily="2" charset="-122"/>
                <a:sym typeface="Symbol" pitchFamily="18" charset="2"/>
              </a:endParaRPr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2889" y="2868"/>
              <a:ext cx="250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dirty="0">
                  <a:ea typeface="黑体" pitchFamily="2" charset="-122"/>
                  <a:sym typeface="Symbol" pitchFamily="18" charset="2"/>
                </a:rPr>
                <a:t>必为 </a:t>
              </a:r>
              <a:r>
                <a:rPr lang="en-US" altLang="zh-CN" i="1" dirty="0">
                  <a:ea typeface="黑体" pitchFamily="2" charset="-122"/>
                  <a:sym typeface="Symbol" pitchFamily="18" charset="2"/>
                </a:rPr>
                <a:t></a:t>
              </a:r>
              <a:r>
                <a:rPr lang="zh-CN" altLang="en-US" dirty="0">
                  <a:ea typeface="黑体" pitchFamily="2" charset="-122"/>
                  <a:sym typeface="Symbol" pitchFamily="18" charset="2"/>
                </a:rPr>
                <a:t> 的最小方差无</a:t>
              </a:r>
              <a:r>
                <a:rPr lang="zh-CN" altLang="en-US" dirty="0" smtClean="0">
                  <a:ea typeface="黑体" pitchFamily="2" charset="-122"/>
                  <a:sym typeface="Symbol" pitchFamily="18" charset="2"/>
                </a:rPr>
                <a:t>偏</a:t>
              </a:r>
              <a:endParaRPr lang="en-US" altLang="zh-CN" dirty="0" smtClean="0">
                <a:ea typeface="黑体" pitchFamily="2" charset="-122"/>
                <a:sym typeface="Symbol" pitchFamily="18" charset="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428596" y="4686412"/>
            <a:ext cx="995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dirty="0" smtClean="0">
                <a:ea typeface="黑体" pitchFamily="2" charset="-122"/>
                <a:sym typeface="Symbol" pitchFamily="18" charset="2"/>
              </a:rPr>
              <a:t>估计.</a:t>
            </a:r>
            <a:endParaRPr lang="zh-CN" altLang="en-US" dirty="0">
              <a:ea typeface="黑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14348" y="642918"/>
            <a:ext cx="7772400" cy="5486400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3886" y="-27384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6-2</a:t>
            </a:r>
            <a:r>
              <a:rPr lang="zh-CN" altLang="en-US" dirty="0" smtClean="0">
                <a:solidFill>
                  <a:srgbClr val="FF0000"/>
                </a:solidFill>
              </a:rPr>
              <a:t>评选估计量的标准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2015-05-20_222812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596" y="515920"/>
            <a:ext cx="8429684" cy="1412882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709613" y="2143116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ea typeface="黑体" pitchFamily="2" charset="-122"/>
              </a:rPr>
              <a:t>解</a:t>
            </a:r>
            <a:endParaRPr lang="zh-CN" altLang="en-US" dirty="0">
              <a:solidFill>
                <a:schemeClr val="accent2"/>
              </a:solidFill>
              <a:ea typeface="黑体" pitchFamily="2" charset="-122"/>
            </a:endParaRPr>
          </a:p>
        </p:txBody>
      </p:sp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785786" y="2143116"/>
          <a:ext cx="6183347" cy="542928"/>
        </p:xfrm>
        <a:graphic>
          <a:graphicData uri="http://schemas.openxmlformats.org/presentationml/2006/ole">
            <p:oleObj spid="_x0000_s83970" name="Equation" r:id="rId4" imgW="2603160" imgH="228600" progId="Equation.DSMT4">
              <p:embed/>
            </p:oleObj>
          </a:graphicData>
        </a:graphic>
      </p:graphicFrame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1785918" y="2786058"/>
          <a:ext cx="3899012" cy="1214446"/>
        </p:xfrm>
        <a:graphic>
          <a:graphicData uri="http://schemas.openxmlformats.org/presentationml/2006/ole">
            <p:oleObj spid="_x0000_s83971" name="Equation" r:id="rId5" imgW="1549080" imgH="482400" progId="Equation.DSMT4">
              <p:embed/>
            </p:oleObj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1428728" y="4286256"/>
          <a:ext cx="5290492" cy="1143008"/>
        </p:xfrm>
        <a:graphic>
          <a:graphicData uri="http://schemas.openxmlformats.org/presentationml/2006/ole">
            <p:oleObj spid="_x0000_s83972" name="Equation" r:id="rId6" imgW="2057400" imgH="444240" progId="Equation.DSMT4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23886" y="-27384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6-2</a:t>
            </a:r>
            <a:r>
              <a:rPr lang="zh-CN" altLang="en-US" dirty="0" smtClean="0">
                <a:solidFill>
                  <a:srgbClr val="FF0000"/>
                </a:solidFill>
              </a:rPr>
              <a:t>评选估计量的标准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1285852" y="785794"/>
          <a:ext cx="3500462" cy="1062640"/>
        </p:xfrm>
        <a:graphic>
          <a:graphicData uri="http://schemas.openxmlformats.org/presentationml/2006/ole">
            <p:oleObj spid="_x0000_s84994" name="Equation" r:id="rId3" imgW="1422360" imgH="431640" progId="Equation.DSMT4">
              <p:embed/>
            </p:oleObj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1214414" y="2000240"/>
          <a:ext cx="6357982" cy="2049018"/>
        </p:xfrm>
        <a:graphic>
          <a:graphicData uri="http://schemas.openxmlformats.org/presentationml/2006/ole">
            <p:oleObj spid="_x0000_s84995" name="Equation" r:id="rId4" imgW="2679480" imgH="863280" progId="Equation.DSMT4">
              <p:embed/>
            </p:oleObj>
          </a:graphicData>
        </a:graphic>
      </p:graphicFrame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1214414" y="4286255"/>
          <a:ext cx="6072230" cy="1623269"/>
        </p:xfrm>
        <a:graphic>
          <a:graphicData uri="http://schemas.openxmlformats.org/presentationml/2006/ole">
            <p:oleObj spid="_x0000_s84996" name="Equation" r:id="rId5" imgW="2565360" imgH="685800" progId="Equation.DSMT4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相合性</a:t>
            </a: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一致性</a:t>
            </a: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</a:t>
            </a:r>
          </a:p>
          <a:p>
            <a:pPr>
              <a:buNone/>
            </a:pPr>
            <a:endParaRPr lang="zh-CN" altLang="en-US" sz="2800" dirty="0"/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611188" y="1457338"/>
          <a:ext cx="7970837" cy="3829050"/>
        </p:xfrm>
        <a:graphic>
          <a:graphicData uri="http://schemas.openxmlformats.org/presentationml/2006/ole">
            <p:oleObj spid="_x0000_s69635" name="Equation" r:id="rId3" imgW="3543120" imgH="1701720" progId="Equation.DSMT4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4923886" y="-27384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6-2</a:t>
            </a:r>
            <a:r>
              <a:rPr lang="zh-CN" altLang="en-US" dirty="0" smtClean="0">
                <a:solidFill>
                  <a:srgbClr val="FF0000"/>
                </a:solidFill>
              </a:rPr>
              <a:t>评选估计量的标准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23886" y="-27384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6-2</a:t>
            </a:r>
            <a:r>
              <a:rPr lang="zh-CN" altLang="en-US" dirty="0" smtClean="0">
                <a:solidFill>
                  <a:srgbClr val="FF0000"/>
                </a:solidFill>
              </a:rPr>
              <a:t>评选估计量的标准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2015-05-20_222042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BCDFBF"/>
              </a:clrFrom>
              <a:clrTo>
                <a:srgbClr val="BCDFB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282" y="1214422"/>
            <a:ext cx="8685166" cy="1500198"/>
          </a:xfrm>
          <a:prstGeom prst="rect">
            <a:avLst/>
          </a:prstGeom>
        </p:spPr>
      </p:pic>
      <p:pic>
        <p:nvPicPr>
          <p:cNvPr id="5" name="图片 4" descr="2015-05-20_221917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BCDFBF"/>
              </a:clrFrom>
              <a:clrTo>
                <a:srgbClr val="BCDFB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158" y="3500438"/>
            <a:ext cx="8572560" cy="1785950"/>
          </a:xfrm>
          <a:prstGeom prst="rect">
            <a:avLst/>
          </a:prstGeom>
        </p:spPr>
      </p:pic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428596" y="2928934"/>
          <a:ext cx="428628" cy="428628"/>
        </p:xfrm>
        <a:graphic>
          <a:graphicData uri="http://schemas.openxmlformats.org/presentationml/2006/ole">
            <p:oleObj spid="_x0000_s82946" name="Equation" r:id="rId5" imgW="203040" imgH="203040" progId="Equation.DSMT4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无偏性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755576" y="1581001"/>
          <a:ext cx="6159500" cy="444500"/>
        </p:xfrm>
        <a:graphic>
          <a:graphicData uri="http://schemas.openxmlformats.org/presentationml/2006/ole">
            <p:oleObj spid="_x0000_s51202" name="Equation" r:id="rId3" imgW="6159240" imgH="444240" progId="Equation.3">
              <p:embed/>
            </p:oleObj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755576" y="2204864"/>
          <a:ext cx="7438533" cy="504056"/>
        </p:xfrm>
        <a:graphic>
          <a:graphicData uri="http://schemas.openxmlformats.org/presentationml/2006/ole">
            <p:oleObj spid="_x0000_s51203" name="公式" r:id="rId4" imgW="3022560" imgH="215640" progId="Equation.3">
              <p:embed/>
            </p:oleObj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755576" y="2924944"/>
          <a:ext cx="4032448" cy="503131"/>
        </p:xfrm>
        <a:graphic>
          <a:graphicData uri="http://schemas.openxmlformats.org/presentationml/2006/ole">
            <p:oleObj spid="_x0000_s51204" name="公式" r:id="rId5" imgW="1650960" imgH="215640" progId="Equation.3">
              <p:embed/>
            </p:oleObj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1907704" y="3501008"/>
          <a:ext cx="6421437" cy="576262"/>
        </p:xfrm>
        <a:graphic>
          <a:graphicData uri="http://schemas.openxmlformats.org/presentationml/2006/ole">
            <p:oleObj spid="_x0000_s51205" name="公式" r:id="rId6" imgW="2831760" imgH="253800" progId="Equation.3">
              <p:embed/>
            </p:oleObj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843706" y="4162425"/>
          <a:ext cx="5024438" cy="560388"/>
        </p:xfrm>
        <a:graphic>
          <a:graphicData uri="http://schemas.openxmlformats.org/presentationml/2006/ole">
            <p:oleObj spid="_x0000_s51206" name="公式" r:id="rId7" imgW="2286000" imgH="241200" progId="Equation.3">
              <p:embed/>
            </p:oleObj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5796136" y="4163169"/>
          <a:ext cx="2159000" cy="561975"/>
        </p:xfrm>
        <a:graphic>
          <a:graphicData uri="http://schemas.openxmlformats.org/presentationml/2006/ole">
            <p:oleObj spid="_x0000_s51207" name="公式" r:id="rId8" imgW="901440" imgH="241200" progId="Equation.3">
              <p:embed/>
            </p:oleObj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827584" y="3573016"/>
          <a:ext cx="792088" cy="452622"/>
        </p:xfrm>
        <a:graphic>
          <a:graphicData uri="http://schemas.openxmlformats.org/presentationml/2006/ole">
            <p:oleObj spid="_x0000_s51209" name="Equation" r:id="rId9" imgW="355320" imgH="203040" progId="Equation.DSMT4">
              <p:embed/>
            </p:oleObj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827584" y="4941168"/>
          <a:ext cx="1872208" cy="447094"/>
        </p:xfrm>
        <a:graphic>
          <a:graphicData uri="http://schemas.openxmlformats.org/presentationml/2006/ole">
            <p:oleObj spid="_x0000_s51210" name="Equation" r:id="rId10" imgW="850680" imgH="203040" progId="Equation.DSMT4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4923886" y="-27384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6-2</a:t>
            </a:r>
            <a:r>
              <a:rPr lang="zh-CN" altLang="en-US" dirty="0" smtClean="0">
                <a:solidFill>
                  <a:srgbClr val="FF0000"/>
                </a:solidFill>
              </a:rPr>
              <a:t>评选估计量的标准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809625" y="533400"/>
          <a:ext cx="7924800" cy="2959100"/>
        </p:xfrm>
        <a:graphic>
          <a:graphicData uri="http://schemas.openxmlformats.org/presentationml/2006/ole">
            <p:oleObj spid="_x0000_s72706" name="Equation" r:id="rId3" imgW="7924680" imgH="2958840" progId="Equation.DSMT4">
              <p:embed/>
            </p:oleObj>
          </a:graphicData>
        </a:graphic>
      </p:graphicFrame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709613" y="37084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1589088" y="3825875"/>
          <a:ext cx="5016500" cy="444500"/>
        </p:xfrm>
        <a:graphic>
          <a:graphicData uri="http://schemas.openxmlformats.org/presentationml/2006/ole">
            <p:oleObj spid="_x0000_s72707" name="Equation" r:id="rId4" imgW="5016240" imgH="444240" progId="Equation.3">
              <p:embed/>
            </p:oleObj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1538288" y="4418013"/>
          <a:ext cx="3543300" cy="584200"/>
        </p:xfrm>
        <a:graphic>
          <a:graphicData uri="http://schemas.openxmlformats.org/presentationml/2006/ole">
            <p:oleObj spid="_x0000_s72708" name="Equation" r:id="rId5" imgW="3543120" imgH="583920" progId="Equation.3">
              <p:embed/>
            </p:oleObj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5029200" y="4478338"/>
          <a:ext cx="2946400" cy="444500"/>
        </p:xfrm>
        <a:graphic>
          <a:graphicData uri="http://schemas.openxmlformats.org/presentationml/2006/ole">
            <p:oleObj spid="_x0000_s72709" name="Equation" r:id="rId6" imgW="2946240" imgH="444240" progId="Equation.3">
              <p:embed/>
            </p:oleObj>
          </a:graphicData>
        </a:graphic>
      </p:graphicFrame>
      <p:graphicFrame>
        <p:nvGraphicFramePr>
          <p:cNvPr id="22546" name="Object 18"/>
          <p:cNvGraphicFramePr>
            <a:graphicFrameLocks noChangeAspect="1"/>
          </p:cNvGraphicFramePr>
          <p:nvPr/>
        </p:nvGraphicFramePr>
        <p:xfrm>
          <a:off x="1428728" y="5143512"/>
          <a:ext cx="5857916" cy="935066"/>
        </p:xfrm>
        <a:graphic>
          <a:graphicData uri="http://schemas.openxmlformats.org/presentationml/2006/ole">
            <p:oleObj spid="_x0000_s72710" name="Equation" r:id="rId7" imgW="2705040" imgH="431640" progId="Equation.DSMT4">
              <p:embed/>
            </p:oleObj>
          </a:graphicData>
        </a:graphic>
      </p:graphicFrame>
      <p:graphicFrame>
        <p:nvGraphicFramePr>
          <p:cNvPr id="22547" name="Object 19"/>
          <p:cNvGraphicFramePr>
            <a:graphicFrameLocks noChangeAspect="1"/>
          </p:cNvGraphicFramePr>
          <p:nvPr/>
        </p:nvGraphicFramePr>
        <p:xfrm>
          <a:off x="7358082" y="5429264"/>
          <a:ext cx="812800" cy="444500"/>
        </p:xfrm>
        <a:graphic>
          <a:graphicData uri="http://schemas.openxmlformats.org/presentationml/2006/ole">
            <p:oleObj spid="_x0000_s72711" name="Equation" r:id="rId8" imgW="812520" imgH="444240" progId="Equation.3">
              <p:embed/>
            </p:oleObj>
          </a:graphicData>
        </a:graphic>
      </p:graphicFrame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785813" y="561975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endParaRPr lang="zh-CN" altLang="en-US" dirty="0">
              <a:solidFill>
                <a:schemeClr val="accent2"/>
              </a:solidFill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23886" y="-27384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6-2</a:t>
            </a:r>
            <a:r>
              <a:rPr lang="zh-CN" altLang="en-US" dirty="0" smtClean="0">
                <a:solidFill>
                  <a:srgbClr val="FF0000"/>
                </a:solidFill>
              </a:rPr>
              <a:t>评选估计量的标准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911225" y="1171575"/>
          <a:ext cx="7620000" cy="457200"/>
        </p:xfrm>
        <a:graphic>
          <a:graphicData uri="http://schemas.openxmlformats.org/presentationml/2006/ole">
            <p:oleObj spid="_x0000_s73730" name="Equation" r:id="rId3" imgW="7619760" imgH="457200" progId="Equation.3">
              <p:embed/>
            </p:oleObj>
          </a:graphicData>
        </a:graphic>
      </p:graphicFrame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914400" y="18288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特别地,</a:t>
            </a:r>
          </a:p>
        </p:txBody>
      </p:sp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1000100" y="2714620"/>
          <a:ext cx="7010400" cy="1103312"/>
        </p:xfrm>
        <a:graphic>
          <a:graphicData uri="http://schemas.openxmlformats.org/presentationml/2006/ole">
            <p:oleObj spid="_x0000_s73731" name="Equation" r:id="rId4" imgW="2908080" imgH="457200" progId="Equation.DSMT4">
              <p:embed/>
            </p:oleObj>
          </a:graphicData>
        </a:graphic>
      </p:graphicFrame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571736" y="1857364"/>
            <a:ext cx="4716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dirty="0">
                <a:latin typeface="+mn-ea"/>
                <a:ea typeface="+mn-ea"/>
              </a:rPr>
              <a:t>不论总体 </a:t>
            </a:r>
            <a:r>
              <a:rPr lang="en-US" altLang="zh-CN" i="1" dirty="0">
                <a:latin typeface="+mn-lt"/>
                <a:ea typeface="+mn-ea"/>
              </a:rPr>
              <a:t>X</a:t>
            </a:r>
            <a:r>
              <a:rPr lang="en-US" altLang="zh-CN" i="1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服从什么分布,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1000100" y="2643182"/>
            <a:ext cx="480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dirty="0">
                <a:latin typeface="+mn-ea"/>
                <a:ea typeface="+mn-ea"/>
              </a:rPr>
              <a:t>只要它的数学期望存在,</a:t>
            </a:r>
          </a:p>
        </p:txBody>
      </p:sp>
      <p:sp>
        <p:nvSpPr>
          <p:cNvPr id="8" name="矩形 7"/>
          <p:cNvSpPr/>
          <p:nvPr/>
        </p:nvSpPr>
        <p:spPr>
          <a:xfrm>
            <a:off x="4923886" y="-27384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6-2</a:t>
            </a:r>
            <a:r>
              <a:rPr lang="zh-CN" altLang="en-US" dirty="0" smtClean="0">
                <a:solidFill>
                  <a:srgbClr val="FF0000"/>
                </a:solidFill>
              </a:rPr>
              <a:t>评选估计量的标准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  <p:bldP spid="36876" grpId="0" autoUpdateAnimBg="0"/>
      <p:bldP spid="3687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14348" y="642918"/>
            <a:ext cx="7772400" cy="5486400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3886" y="-27384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6-2</a:t>
            </a:r>
            <a:r>
              <a:rPr lang="zh-CN" altLang="en-US" dirty="0" smtClean="0">
                <a:solidFill>
                  <a:srgbClr val="FF0000"/>
                </a:solidFill>
              </a:rPr>
              <a:t>评选估计量的标准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2015-05-20_163805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472" y="357166"/>
            <a:ext cx="8001056" cy="2714644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709613" y="3214686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ea typeface="黑体" pitchFamily="2" charset="-122"/>
              </a:rPr>
              <a:t>解</a:t>
            </a:r>
            <a:endParaRPr lang="zh-CN" altLang="en-US" dirty="0">
              <a:solidFill>
                <a:schemeClr val="accent2"/>
              </a:solidFill>
              <a:ea typeface="黑体" pitchFamily="2" charset="-122"/>
            </a:endParaRPr>
          </a:p>
        </p:txBody>
      </p:sp>
      <p:graphicFrame>
        <p:nvGraphicFramePr>
          <p:cNvPr id="74753" name="Object 1"/>
          <p:cNvGraphicFramePr>
            <a:graphicFrameLocks noChangeAspect="1"/>
          </p:cNvGraphicFramePr>
          <p:nvPr/>
        </p:nvGraphicFramePr>
        <p:xfrm>
          <a:off x="1714480" y="3000372"/>
          <a:ext cx="3294556" cy="1000133"/>
        </p:xfrm>
        <a:graphic>
          <a:graphicData uri="http://schemas.openxmlformats.org/presentationml/2006/ole">
            <p:oleObj spid="_x0000_s74753" name="Equation" r:id="rId4" imgW="1422360" imgH="431640" progId="Equation.DSMT4">
              <p:embed/>
            </p:oleObj>
          </a:graphicData>
        </a:graphic>
      </p:graphicFrame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2071670" y="4000504"/>
          <a:ext cx="4765336" cy="1000132"/>
        </p:xfrm>
        <a:graphic>
          <a:graphicData uri="http://schemas.openxmlformats.org/presentationml/2006/ole">
            <p:oleObj spid="_x0000_s74754" name="Equation" r:id="rId5" imgW="2057400" imgH="431640" progId="Equation.DSMT4">
              <p:embed/>
            </p:oleObj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1214414" y="5000636"/>
          <a:ext cx="6075990" cy="571504"/>
        </p:xfrm>
        <a:graphic>
          <a:graphicData uri="http://schemas.openxmlformats.org/presentationml/2006/ole">
            <p:oleObj spid="_x0000_s74755" name="Equation" r:id="rId6" imgW="2565360" imgH="241200" progId="Equation.DSMT4">
              <p:embed/>
            </p:oleObj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1643042" y="5572140"/>
          <a:ext cx="5286412" cy="963821"/>
        </p:xfrm>
        <a:graphic>
          <a:graphicData uri="http://schemas.openxmlformats.org/presentationml/2006/ole">
            <p:oleObj spid="_x0000_s74756" name="Equation" r:id="rId7" imgW="2298600" imgH="419040" progId="Equation.DSMT4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23886" y="-27384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6-2</a:t>
            </a:r>
            <a:r>
              <a:rPr lang="zh-CN" altLang="en-US" dirty="0" smtClean="0">
                <a:solidFill>
                  <a:srgbClr val="FF0000"/>
                </a:solidFill>
              </a:rPr>
              <a:t>评选估计量的标准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857224" y="642918"/>
          <a:ext cx="6143668" cy="1091514"/>
        </p:xfrm>
        <a:graphic>
          <a:graphicData uri="http://schemas.openxmlformats.org/presentationml/2006/ole">
            <p:oleObj spid="_x0000_s79874" name="Equation" r:id="rId3" imgW="2501640" imgH="444240" progId="Equation.DSMT4">
              <p:embed/>
            </p:oleObj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928662" y="1857364"/>
          <a:ext cx="2500330" cy="1025777"/>
        </p:xfrm>
        <a:graphic>
          <a:graphicData uri="http://schemas.openxmlformats.org/presentationml/2006/ole">
            <p:oleObj spid="_x0000_s79875" name="Equation" r:id="rId4" imgW="990360" imgH="406080" progId="Equation.DSMT4">
              <p:embed/>
            </p:oleObj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928654" y="3000372"/>
          <a:ext cx="4572040" cy="571505"/>
        </p:xfrm>
        <a:graphic>
          <a:graphicData uri="http://schemas.openxmlformats.org/presentationml/2006/ole">
            <p:oleObj spid="_x0000_s79876" name="Equation" r:id="rId5" imgW="1930320" imgH="241200" progId="Equation.DSMT4">
              <p:embed/>
            </p:oleObj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928662" y="3643314"/>
          <a:ext cx="7487596" cy="928694"/>
        </p:xfrm>
        <a:graphic>
          <a:graphicData uri="http://schemas.openxmlformats.org/presentationml/2006/ole">
            <p:oleObj spid="_x0000_s79877" name="Equation" r:id="rId6" imgW="3276360" imgH="406080" progId="Equation.DSMT4">
              <p:embed/>
            </p:oleObj>
          </a:graphicData>
        </a:graphic>
      </p:graphicFrame>
      <p:graphicFrame>
        <p:nvGraphicFramePr>
          <p:cNvPr id="79879" name="Object 7"/>
          <p:cNvGraphicFramePr>
            <a:graphicFrameLocks noChangeAspect="1"/>
          </p:cNvGraphicFramePr>
          <p:nvPr/>
        </p:nvGraphicFramePr>
        <p:xfrm>
          <a:off x="1000125" y="4467224"/>
          <a:ext cx="7286625" cy="1955800"/>
        </p:xfrm>
        <a:graphic>
          <a:graphicData uri="http://schemas.openxmlformats.org/presentationml/2006/ole">
            <p:oleObj spid="_x0000_s79879" name="Equation" r:id="rId7" imgW="3174840" imgH="850680" progId="Equation.DSMT4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有效性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</a:t>
            </a:r>
          </a:p>
          <a:p>
            <a:pPr>
              <a:buNone/>
            </a:pPr>
            <a:endParaRPr lang="zh-CN" altLang="en-US" sz="2800" dirty="0">
              <a:latin typeface="+mn-ea"/>
            </a:endParaRPr>
          </a:p>
        </p:txBody>
      </p:sp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827584" y="1268760"/>
          <a:ext cx="7466406" cy="1800200"/>
        </p:xfrm>
        <a:graphic>
          <a:graphicData uri="http://schemas.openxmlformats.org/presentationml/2006/ole">
            <p:oleObj spid="_x0000_s55298" name="公式" r:id="rId3" imgW="3213000" imgH="774360" progId="Equation.3">
              <p:embed/>
            </p:oleObj>
          </a:graphicData>
        </a:graphic>
      </p:graphicFrame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1371600" y="3225800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换句话说，</a:t>
            </a:r>
          </a:p>
        </p:txBody>
      </p:sp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3275856" y="3212976"/>
          <a:ext cx="4942018" cy="576064"/>
        </p:xfrm>
        <a:graphic>
          <a:graphicData uri="http://schemas.openxmlformats.org/presentationml/2006/ole">
            <p:oleObj spid="_x0000_s55299" name="公式" r:id="rId4" imgW="2070000" imgH="241200" progId="Equation.3">
              <p:embed/>
            </p:oleObj>
          </a:graphicData>
        </a:graphic>
      </p:graphicFrame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738188" y="3852863"/>
            <a:ext cx="403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的波动越小，即方差</a:t>
            </a:r>
          </a:p>
        </p:txBody>
      </p:sp>
      <p:graphicFrame>
        <p:nvGraphicFramePr>
          <p:cNvPr id="7" name="Object 18"/>
          <p:cNvGraphicFramePr>
            <a:graphicFrameLocks noChangeAspect="1"/>
          </p:cNvGraphicFramePr>
          <p:nvPr/>
        </p:nvGraphicFramePr>
        <p:xfrm>
          <a:off x="4283968" y="3861048"/>
          <a:ext cx="3062140" cy="504056"/>
        </p:xfrm>
        <a:graphic>
          <a:graphicData uri="http://schemas.openxmlformats.org/presentationml/2006/ole">
            <p:oleObj spid="_x0000_s55300" name="Equation" r:id="rId5" imgW="3085920" imgH="507960" progId="Equation.3">
              <p:embed/>
            </p:oleObj>
          </a:graphicData>
        </a:graphic>
      </p:graphicFrame>
      <p:graphicFrame>
        <p:nvGraphicFramePr>
          <p:cNvPr id="8" name="Object 19"/>
          <p:cNvGraphicFramePr>
            <a:graphicFrameLocks noChangeAspect="1"/>
          </p:cNvGraphicFramePr>
          <p:nvPr/>
        </p:nvGraphicFramePr>
        <p:xfrm>
          <a:off x="3024804" y="4437112"/>
          <a:ext cx="1612900" cy="469900"/>
        </p:xfrm>
        <a:graphic>
          <a:graphicData uri="http://schemas.openxmlformats.org/presentationml/2006/ole">
            <p:oleObj spid="_x0000_s55301" name="Equation" r:id="rId6" imgW="1612800" imgH="469800" progId="Equation.3">
              <p:embed/>
            </p:oleObj>
          </a:graphicData>
        </a:graphic>
      </p:graphicFrame>
      <p:graphicFrame>
        <p:nvGraphicFramePr>
          <p:cNvPr id="9" name="Object 20"/>
          <p:cNvGraphicFramePr>
            <a:graphicFrameLocks noChangeAspect="1"/>
          </p:cNvGraphicFramePr>
          <p:nvPr/>
        </p:nvGraphicFramePr>
        <p:xfrm>
          <a:off x="827584" y="4437112"/>
          <a:ext cx="1765300" cy="508000"/>
        </p:xfrm>
        <a:graphic>
          <a:graphicData uri="http://schemas.openxmlformats.org/presentationml/2006/ole">
            <p:oleObj spid="_x0000_s55302" name="Equation" r:id="rId7" imgW="1765080" imgH="507960" progId="Equation.3">
              <p:embed/>
            </p:oleObj>
          </a:graphicData>
        </a:graphic>
      </p:graphicFrame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752996" y="4437112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越小越好.</a:t>
            </a:r>
          </a:p>
        </p:txBody>
      </p:sp>
      <p:sp>
        <p:nvSpPr>
          <p:cNvPr id="11" name="矩形 10"/>
          <p:cNvSpPr/>
          <p:nvPr/>
        </p:nvSpPr>
        <p:spPr>
          <a:xfrm>
            <a:off x="4923886" y="-27384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6-2</a:t>
            </a:r>
            <a:r>
              <a:rPr lang="zh-CN" altLang="en-US" dirty="0" smtClean="0">
                <a:solidFill>
                  <a:srgbClr val="FF0000"/>
                </a:solidFill>
              </a:rPr>
              <a:t>评选估计量的标准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827583" y="836712"/>
          <a:ext cx="882541" cy="504056"/>
        </p:xfrm>
        <a:graphic>
          <a:graphicData uri="http://schemas.openxmlformats.org/presentationml/2006/ole">
            <p:oleObj spid="_x0000_s56322" name="Equation" r:id="rId3" imgW="355320" imgH="203040" progId="Equation.DSMT4">
              <p:embed/>
            </p:oleObj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902768" y="836712"/>
          <a:ext cx="6781800" cy="495300"/>
        </p:xfrm>
        <a:graphic>
          <a:graphicData uri="http://schemas.openxmlformats.org/presentationml/2006/ole">
            <p:oleObj spid="_x0000_s56323" name="Equation" r:id="rId4" imgW="7543800" imgH="495000" progId="Equation.3">
              <p:embed/>
            </p:oleObj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755576" y="1612999"/>
          <a:ext cx="4079875" cy="431800"/>
        </p:xfrm>
        <a:graphic>
          <a:graphicData uri="http://schemas.openxmlformats.org/presentationml/2006/ole">
            <p:oleObj spid="_x0000_s56324" name="Equation" r:id="rId5" imgW="3974760" imgH="431640" progId="Equation.3">
              <p:embed/>
            </p:oleObj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3048943" y="2111474"/>
          <a:ext cx="2573338" cy="614363"/>
        </p:xfrm>
        <a:graphic>
          <a:graphicData uri="http://schemas.openxmlformats.org/presentationml/2006/ole">
            <p:oleObj spid="_x0000_s56325" name="Equation" r:id="rId6" imgW="1117440" imgH="266400" progId="Equation.DSMT4">
              <p:embed/>
            </p:oleObj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683568" y="2617887"/>
          <a:ext cx="2581275" cy="487362"/>
        </p:xfrm>
        <a:graphic>
          <a:graphicData uri="http://schemas.openxmlformats.org/presentationml/2006/ole">
            <p:oleObj spid="_x0000_s56326" name="Equation" r:id="rId7" imgW="2616120" imgH="495000" progId="Equation.3">
              <p:embed/>
            </p:oleObj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55576" y="3284984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定义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715963" y="3198813"/>
          <a:ext cx="7881937" cy="2443162"/>
        </p:xfrm>
        <a:graphic>
          <a:graphicData uri="http://schemas.openxmlformats.org/presentationml/2006/ole">
            <p:oleObj spid="_x0000_s56327" name="Equation" r:id="rId8" imgW="3251160" imgH="1066680" progId="Equation.DSMT4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4923886" y="-27384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6-2</a:t>
            </a:r>
            <a:r>
              <a:rPr lang="zh-CN" altLang="en-US" dirty="0" smtClean="0">
                <a:solidFill>
                  <a:srgbClr val="FF0000"/>
                </a:solidFill>
              </a:rPr>
              <a:t>评选估计量的标准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 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3886" y="-27384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6-2</a:t>
            </a:r>
            <a:r>
              <a:rPr lang="zh-CN" altLang="en-US" dirty="0" smtClean="0">
                <a:solidFill>
                  <a:srgbClr val="FF0000"/>
                </a:solidFill>
              </a:rPr>
              <a:t>评选估计量的标准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808038" y="642918"/>
          <a:ext cx="7453312" cy="2292350"/>
        </p:xfrm>
        <a:graphic>
          <a:graphicData uri="http://schemas.openxmlformats.org/presentationml/2006/ole">
            <p:oleObj spid="_x0000_s81922" name="Equation" r:id="rId3" imgW="2869920" imgH="927000" progId="Equation.DSMT4">
              <p:embed/>
            </p:oleObj>
          </a:graphicData>
        </a:graphic>
      </p:graphicFrame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857224" y="3571876"/>
          <a:ext cx="7586853" cy="1071570"/>
        </p:xfrm>
        <a:graphic>
          <a:graphicData uri="http://schemas.openxmlformats.org/presentationml/2006/ole">
            <p:oleObj spid="_x0000_s81923" name="Equation" r:id="rId4" imgW="3060360" imgH="431640" progId="Equation.DSMT4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三章">
  <a:themeElements>
    <a:clrScheme name="第三章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第三章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第三章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三章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D:\数学文献检索&amp;论文写作\第三章.ppt</Template>
  <TotalTime>3546</TotalTime>
  <Words>385</Words>
  <Application>Microsoft Office PowerPoint</Application>
  <PresentationFormat>全屏显示(4:3)</PresentationFormat>
  <Paragraphs>53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第三章</vt:lpstr>
      <vt:lpstr>Equation</vt:lpstr>
      <vt:lpstr>公式</vt:lpstr>
      <vt:lpstr>MathType 6.0 Equation</vt:lpstr>
      <vt:lpstr>Microsoft 公式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>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恒基用户</dc:creator>
  <cp:lastModifiedBy>think</cp:lastModifiedBy>
  <cp:revision>275</cp:revision>
  <dcterms:created xsi:type="dcterms:W3CDTF">2002-02-05T15:49:25Z</dcterms:created>
  <dcterms:modified xsi:type="dcterms:W3CDTF">2015-05-20T15:10:38Z</dcterms:modified>
</cp:coreProperties>
</file>