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300" r:id="rId9"/>
    <p:sldId id="301" r:id="rId10"/>
    <p:sldId id="266" r:id="rId11"/>
    <p:sldId id="269" r:id="rId12"/>
    <p:sldId id="302" r:id="rId13"/>
    <p:sldId id="303" r:id="rId14"/>
    <p:sldId id="270" r:id="rId15"/>
    <p:sldId id="274" r:id="rId16"/>
    <p:sldId id="275" r:id="rId17"/>
    <p:sldId id="304" r:id="rId18"/>
    <p:sldId id="311" r:id="rId19"/>
    <p:sldId id="276" r:id="rId20"/>
    <p:sldId id="277" r:id="rId21"/>
    <p:sldId id="282" r:id="rId22"/>
    <p:sldId id="283" r:id="rId23"/>
    <p:sldId id="284" r:id="rId24"/>
    <p:sldId id="285" r:id="rId25"/>
    <p:sldId id="305" r:id="rId26"/>
    <p:sldId id="308" r:id="rId27"/>
    <p:sldId id="286" r:id="rId28"/>
    <p:sldId id="290" r:id="rId29"/>
    <p:sldId id="291" r:id="rId30"/>
    <p:sldId id="309" r:id="rId31"/>
    <p:sldId id="310" r:id="rId32"/>
    <p:sldId id="292" r:id="rId33"/>
    <p:sldId id="293" r:id="rId34"/>
    <p:sldId id="294" r:id="rId35"/>
    <p:sldId id="298" r:id="rId36"/>
    <p:sldId id="299" r:id="rId37"/>
    <p:sldId id="297" r:id="rId3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9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e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4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wmf"/><Relationship Id="rId1" Type="http://schemas.openxmlformats.org/officeDocument/2006/relationships/image" Target="../media/image8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10" Type="http://schemas.openxmlformats.org/officeDocument/2006/relationships/image" Target="../media/image141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3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2.e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7.emf"/><Relationship Id="rId5" Type="http://schemas.openxmlformats.org/officeDocument/2006/relationships/image" Target="../media/image166.wmf"/><Relationship Id="rId4" Type="http://schemas.openxmlformats.org/officeDocument/2006/relationships/image" Target="../media/image15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2" Type="http://schemas.openxmlformats.org/officeDocument/2006/relationships/image" Target="../media/image170.wmf"/><Relationship Id="rId1" Type="http://schemas.openxmlformats.org/officeDocument/2006/relationships/image" Target="../media/image169.emf"/><Relationship Id="rId4" Type="http://schemas.openxmlformats.org/officeDocument/2006/relationships/image" Target="../media/image17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e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e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23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04B4E-471C-4EAB-B976-A192DD661E7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04B4E-471C-4EAB-B976-A192DD661E7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18" Type="http://schemas.openxmlformats.org/officeDocument/2006/relationships/oleObject" Target="../embeddings/oleObject43.bin"/><Relationship Id="rId3" Type="http://schemas.openxmlformats.org/officeDocument/2006/relationships/oleObject" Target="../embeddings/oleObject36.bin"/><Relationship Id="rId21" Type="http://schemas.openxmlformats.org/officeDocument/2006/relationships/image" Target="../media/image47.e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5.wmf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2.wmf"/><Relationship Id="rId19" Type="http://schemas.openxmlformats.org/officeDocument/2006/relationships/image" Target="../media/image46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56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60.bin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8.png"/><Relationship Id="rId4" Type="http://schemas.openxmlformats.org/officeDocument/2006/relationships/image" Target="../media/image65.wmf"/><Relationship Id="rId9" Type="http://schemas.openxmlformats.org/officeDocument/2006/relationships/image" Target="../media/image6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2.e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8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5.w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7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5.w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8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03.emf"/><Relationship Id="rId4" Type="http://schemas.openxmlformats.org/officeDocument/2006/relationships/oleObject" Target="../embeddings/oleObject9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8.w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0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8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1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17.e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23.wmf"/><Relationship Id="rId3" Type="http://schemas.openxmlformats.org/officeDocument/2006/relationships/image" Target="../media/image125.jpeg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1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7.wmf"/><Relationship Id="rId22" Type="http://schemas.openxmlformats.org/officeDocument/2006/relationships/image" Target="../media/image14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4.wmf"/><Relationship Id="rId17" Type="http://schemas.openxmlformats.org/officeDocument/2006/relationships/image" Target="../media/image157.jpe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3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60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62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image" Target="../media/image168.jpeg"/><Relationship Id="rId10" Type="http://schemas.openxmlformats.org/officeDocument/2006/relationships/image" Target="../media/image156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67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72.wmf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6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19" Type="http://schemas.openxmlformats.org/officeDocument/2006/relationships/image" Target="../media/image25.jpeg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区间估计的基本概念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/>
          </a:p>
          <a:p>
            <a:pPr>
              <a:defRPr/>
            </a:pP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27584" y="1340768"/>
          <a:ext cx="744223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3187440" imgH="431640" progId="Equation.DSMT4">
                  <p:embed/>
                </p:oleObj>
              </mc:Choice>
              <mc:Fallback>
                <p:oleObj name="Equation" r:id="rId4" imgW="31874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340768"/>
                        <a:ext cx="7442238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01663" y="2982913"/>
          <a:ext cx="8013700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3403440" imgH="1574640" progId="Equation.DSMT4">
                  <p:embed/>
                </p:oleObj>
              </mc:Choice>
              <mc:Fallback>
                <p:oleObj name="Equation" r:id="rId6" imgW="3403440" imgH="1574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982913"/>
                        <a:ext cx="8013700" cy="365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827584" y="2420888"/>
            <a:ext cx="510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2" charset="-122"/>
                <a:ea typeface="+mn-ea"/>
                <a:cs typeface="+mn-cs"/>
              </a:rPr>
              <a:t>置信区间与置信</a:t>
            </a:r>
            <a:r>
              <a:rPr lang="zh-CN" altLang="en-US" kern="0" dirty="0" smtClean="0">
                <a:solidFill>
                  <a:schemeClr val="accent2"/>
                </a:solidFill>
                <a:latin typeface="黑体" pitchFamily="2" charset="-122"/>
                <a:ea typeface="+mn-ea"/>
              </a:rPr>
              <a:t>水平</a:t>
            </a:r>
            <a:endParaRPr kumimoji="1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899593" y="428604"/>
          <a:ext cx="2448272" cy="55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公式" r:id="rId3" imgW="965160" imgH="228600" progId="Equation.3">
                  <p:embed/>
                </p:oleObj>
              </mc:Choice>
              <mc:Fallback>
                <p:oleObj name="公式" r:id="rId3" imgW="96516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3" y="428604"/>
                        <a:ext cx="2448272" cy="5517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852503" y="1000108"/>
          <a:ext cx="6418049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5" imgW="2679480" imgH="685800" progId="Equation.DSMT4">
                  <p:embed/>
                </p:oleObj>
              </mc:Choice>
              <mc:Fallback>
                <p:oleObj name="Equation" r:id="rId5" imgW="2679480" imgH="6858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503" y="1000108"/>
                        <a:ext cx="6418049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857224" y="2714620"/>
          <a:ext cx="300039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7" imgW="1295280" imgH="215640" progId="Equation.DSMT4">
                  <p:embed/>
                </p:oleObj>
              </mc:Choice>
              <mc:Fallback>
                <p:oleObj name="Equation" r:id="rId7" imgW="1295280" imgH="2156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714620"/>
                        <a:ext cx="3000396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/>
          <p:cNvGraphicFramePr>
            <a:graphicFrameLocks noChangeAspect="1"/>
          </p:cNvGraphicFramePr>
          <p:nvPr/>
        </p:nvGraphicFramePr>
        <p:xfrm>
          <a:off x="838200" y="4385106"/>
          <a:ext cx="3708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9" imgW="3708360" imgH="736560" progId="Equation.3">
                  <p:embed/>
                </p:oleObj>
              </mc:Choice>
              <mc:Fallback>
                <p:oleObj name="Equation" r:id="rId9" imgW="3708360" imgH="7365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85106"/>
                        <a:ext cx="3708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38188" y="5132819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eaLnBrk="0" hangingPunct="0"/>
            <a:r>
              <a:rPr kumimoji="0" lang="zh-CN" altLang="en-US" smtClean="0">
                <a:solidFill>
                  <a:srgbClr val="000000"/>
                </a:solidFill>
                <a:ea typeface="宋体" charset="-122"/>
              </a:rPr>
              <a:t>4</a:t>
            </a:r>
            <a:r>
              <a:rPr kumimoji="0" lang="zh-CN" altLang="en-US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°</a:t>
            </a:r>
            <a:r>
              <a:rPr kumimoji="0" lang="zh-CN" altLang="en-US" smtClean="0">
                <a:solidFill>
                  <a:srgbClr val="000000"/>
                </a:solidFill>
                <a:ea typeface="宋体" charset="-122"/>
              </a:rPr>
              <a:t> 作等价变形</a:t>
            </a:r>
          </a:p>
        </p:txBody>
      </p:sp>
      <p:graphicFrame>
        <p:nvGraphicFramePr>
          <p:cNvPr id="25" name="Object 23"/>
          <p:cNvGraphicFramePr>
            <a:graphicFrameLocks noChangeAspect="1"/>
          </p:cNvGraphicFramePr>
          <p:nvPr/>
        </p:nvGraphicFramePr>
        <p:xfrm>
          <a:off x="1547813" y="5803900"/>
          <a:ext cx="20875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11" imgW="863280" imgH="279360" progId="Equation.DSMT4">
                  <p:embed/>
                </p:oleObj>
              </mc:Choice>
              <mc:Fallback>
                <p:oleObj name="Equation" r:id="rId11" imgW="863280" imgH="27936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803900"/>
                        <a:ext cx="2087562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/>
          <p:cNvGraphicFramePr>
            <a:graphicFrameLocks noChangeAspect="1"/>
          </p:cNvGraphicFramePr>
          <p:nvPr/>
        </p:nvGraphicFramePr>
        <p:xfrm>
          <a:off x="3708400" y="5516563"/>
          <a:ext cx="36004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13" imgW="1498320" imgH="469800" progId="Equation.DSMT4">
                  <p:embed/>
                </p:oleObj>
              </mc:Choice>
              <mc:Fallback>
                <p:oleObj name="Equation" r:id="rId13" imgW="1498320" imgH="4698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516563"/>
                        <a:ext cx="360045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1115616" y="3428042"/>
          <a:ext cx="444849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15" imgW="1765080" imgH="342720" progId="Equation.DSMT4">
                  <p:embed/>
                </p:oleObj>
              </mc:Choice>
              <mc:Fallback>
                <p:oleObj name="Equation" r:id="rId15" imgW="1765080" imgH="34272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428042"/>
                        <a:ext cx="4448492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5311080" y="2563946"/>
            <a:ext cx="3581400" cy="2443163"/>
            <a:chOff x="3216" y="1392"/>
            <a:chExt cx="2256" cy="1539"/>
          </a:xfrm>
        </p:grpSpPr>
        <p:pic>
          <p:nvPicPr>
            <p:cNvPr id="29" name="Picture 13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CCCCCC"/>
                </a:clrFrom>
                <a:clrTo>
                  <a:srgbClr val="CCCCCC">
                    <a:alpha val="0"/>
                  </a:srgbClr>
                </a:clrTo>
              </a:clrChange>
            </a:blip>
            <a:srcRect l="-2174" b="8257"/>
            <a:stretch>
              <a:fillRect/>
            </a:stretch>
          </p:blipFill>
          <p:spPr bwMode="auto">
            <a:xfrm>
              <a:off x="3216" y="1392"/>
              <a:ext cx="2256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30" name="Object 18"/>
            <p:cNvGraphicFramePr>
              <a:graphicFrameLocks noChangeAspect="1"/>
            </p:cNvGraphicFramePr>
            <p:nvPr/>
          </p:nvGraphicFramePr>
          <p:xfrm>
            <a:off x="4752" y="2592"/>
            <a:ext cx="4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3" name="Equation" r:id="rId18" imgW="1282680" imgH="647640" progId="Equation.3">
                    <p:embed/>
                  </p:oleObj>
                </mc:Choice>
                <mc:Fallback>
                  <p:oleObj name="Equation" r:id="rId18" imgW="1282680" imgH="6476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592"/>
                          <a:ext cx="480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9"/>
            <p:cNvGraphicFramePr>
              <a:graphicFrameLocks noChangeAspect="1"/>
            </p:cNvGraphicFramePr>
            <p:nvPr/>
          </p:nvGraphicFramePr>
          <p:xfrm>
            <a:off x="3548" y="2592"/>
            <a:ext cx="58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4" name="Equation" r:id="rId20" imgW="1562040" imgH="647640" progId="Equation.3">
                    <p:embed/>
                  </p:oleObj>
                </mc:Choice>
                <mc:Fallback>
                  <p:oleObj name="Equation" r:id="rId20" imgW="1562040" imgH="64764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2592"/>
                          <a:ext cx="585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27088" y="836613"/>
          <a:ext cx="34575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3" imgW="1498320" imgH="469800" progId="Equation.DSMT4">
                  <p:embed/>
                </p:oleObj>
              </mc:Choice>
              <mc:Fallback>
                <p:oleObj name="Equation" r:id="rId3" imgW="14983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836613"/>
                        <a:ext cx="34575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27088" y="1989138"/>
          <a:ext cx="626586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5" imgW="2844720" imgH="431640" progId="Equation.DSMT4">
                  <p:embed/>
                </p:oleObj>
              </mc:Choice>
              <mc:Fallback>
                <p:oleObj name="Equation" r:id="rId5" imgW="28447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6265862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31888" y="3141663"/>
          <a:ext cx="52260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公式" r:id="rId7" imgW="2349360" imgH="215640" progId="Equation.3">
                  <p:embed/>
                </p:oleObj>
              </mc:Choice>
              <mc:Fallback>
                <p:oleObj name="公式" r:id="rId7" imgW="23493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141663"/>
                        <a:ext cx="52260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854200" y="3617913"/>
          <a:ext cx="590073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9" imgW="2438280" imgH="457200" progId="Equation.DSMT4">
                  <p:embed/>
                </p:oleObj>
              </mc:Choice>
              <mc:Fallback>
                <p:oleObj name="Equation" r:id="rId9" imgW="243828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617913"/>
                        <a:ext cx="5900738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38200" y="4953000"/>
            <a:ext cx="2022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或简写成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916238" y="4941888"/>
          <a:ext cx="32131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11" imgW="1371600" imgH="457200" progId="Equation.DSMT4">
                  <p:embed/>
                </p:oleObj>
              </mc:Choice>
              <mc:Fallback>
                <p:oleObj name="Equation" r:id="rId11" imgW="13716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941888"/>
                        <a:ext cx="32131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506413" y="3299640"/>
          <a:ext cx="834548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3" imgW="3327120" imgH="457200" progId="Equation.DSMT4">
                  <p:embed/>
                </p:oleObj>
              </mc:Choice>
              <mc:Fallback>
                <p:oleObj name="Equation" r:id="rId3" imgW="332712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3299640"/>
                        <a:ext cx="8345487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571471" y="4634734"/>
          <a:ext cx="7929619" cy="58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Equation" r:id="rId5" imgW="3124080" imgH="228600" progId="Equation.DSMT4">
                  <p:embed/>
                </p:oleObj>
              </mc:Choice>
              <mc:Fallback>
                <p:oleObj name="Equation" r:id="rId5" imgW="31240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1" y="4634734"/>
                        <a:ext cx="7929619" cy="580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2015-05-21_09515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357166"/>
            <a:ext cx="8572560" cy="321471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643042" y="1071547"/>
          <a:ext cx="4714908" cy="200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Equation" r:id="rId3" imgW="2031840" imgH="863280" progId="Equation.DSMT4">
                  <p:embed/>
                </p:oleObj>
              </mc:Choice>
              <mc:Fallback>
                <p:oleObj name="Equation" r:id="rId3" imgW="2031840" imgH="863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071547"/>
                        <a:ext cx="4714908" cy="2003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154113" y="3571876"/>
          <a:ext cx="5561027" cy="1040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Equation" r:id="rId5" imgW="2374560" imgH="444240" progId="Equation.DSMT4">
                  <p:embed/>
                </p:oleObj>
              </mc:Choice>
              <mc:Fallback>
                <p:oleObj name="Equation" r:id="rId5" imgW="237456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571876"/>
                        <a:ext cx="5561027" cy="1040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单个正态总体</a:t>
            </a:r>
            <a:r>
              <a:rPr lang="en-US" altLang="zh-CN" b="1" i="1" dirty="0" smtClean="0">
                <a:solidFill>
                  <a:schemeClr val="accent2"/>
                </a:solidFill>
                <a:ea typeface="黑体" pitchFamily="49" charset="-122"/>
              </a:rPr>
              <a:t>N</a:t>
            </a:r>
            <a:r>
              <a:rPr lang="en-US" altLang="zh-CN" b="1" dirty="0" smtClean="0">
                <a:solidFill>
                  <a:schemeClr val="accent2"/>
                </a:solidFill>
                <a:ea typeface="黑体" pitchFamily="49" charset="-122"/>
              </a:rPr>
              <a:t>(</a:t>
            </a:r>
            <a:r>
              <a:rPr lang="en-US" altLang="zh-CN" b="1" i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</a:t>
            </a:r>
            <a:r>
              <a:rPr lang="en-US" altLang="zh-CN" b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,</a:t>
            </a:r>
            <a:r>
              <a:rPr lang="en-US" altLang="zh-CN" b="1" i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</a:t>
            </a:r>
            <a:r>
              <a:rPr lang="en-US" altLang="zh-CN" b="1" baseline="30000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2</a:t>
            </a:r>
            <a:r>
              <a:rPr lang="en-US" altLang="zh-CN" b="1" dirty="0" smtClean="0">
                <a:solidFill>
                  <a:schemeClr val="accent2"/>
                </a:solidFill>
                <a:ea typeface="黑体" pitchFamily="49" charset="-122"/>
              </a:rPr>
              <a:t>)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方差的区间估计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899592" y="1556792"/>
          <a:ext cx="609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3" imgW="6095880" imgH="444240" progId="Equation.3">
                  <p:embed/>
                </p:oleObj>
              </mc:Choice>
              <mc:Fallback>
                <p:oleObj name="Equation" r:id="rId3" imgW="60958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556792"/>
                        <a:ext cx="6096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20948" y="2265363"/>
          <a:ext cx="76835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公式" r:id="rId5" imgW="3200400" imgH="228600" progId="Equation.3">
                  <p:embed/>
                </p:oleObj>
              </mc:Choice>
              <mc:Fallback>
                <p:oleObj name="公式" r:id="rId5" imgW="3200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948" y="2265363"/>
                        <a:ext cx="76835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87913" y="2838450"/>
          <a:ext cx="32178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公式" r:id="rId7" imgW="1396800" imgH="419040" progId="Equation.3">
                  <p:embed/>
                </p:oleObj>
              </mc:Choice>
              <mc:Fallback>
                <p:oleObj name="公式" r:id="rId7" imgW="13968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2838450"/>
                        <a:ext cx="3217862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52488" y="3024014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根据抽样分布的结果知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980777" y="3775075"/>
          <a:ext cx="6759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公式" r:id="rId9" imgW="2958840" imgH="215640" progId="Equation.3">
                  <p:embed/>
                </p:oleObj>
              </mc:Choice>
              <mc:Fallback>
                <p:oleObj name="公式" r:id="rId9" imgW="295884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777" y="3775075"/>
                        <a:ext cx="67595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2699792" y="4365104"/>
          <a:ext cx="354734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11" imgW="1485720" imgH="241200" progId="Equation.DSMT4">
                  <p:embed/>
                </p:oleObj>
              </mc:Choice>
              <mc:Fallback>
                <p:oleObj name="Equation" r:id="rId11" imgW="148572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365104"/>
                        <a:ext cx="3547341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793268"/>
              </p:ext>
            </p:extLst>
          </p:nvPr>
        </p:nvGraphicFramePr>
        <p:xfrm>
          <a:off x="944563" y="5013325"/>
          <a:ext cx="7459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13" imgW="3238200" imgH="406080" progId="Equation.DSMT4">
                  <p:embed/>
                </p:oleObj>
              </mc:Choice>
              <mc:Fallback>
                <p:oleObj name="Equation" r:id="rId13" imgW="323820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013325"/>
                        <a:ext cx="7459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683568" y="620688"/>
          <a:ext cx="470852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3" imgW="2095200" imgH="825480" progId="Equation.DSMT4">
                  <p:embed/>
                </p:oleObj>
              </mc:Choice>
              <mc:Fallback>
                <p:oleObj name="Equation" r:id="rId3" imgW="2095200" imgH="825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620688"/>
                        <a:ext cx="4708525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404664"/>
            <a:ext cx="2520280" cy="232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0180" name="Object 3"/>
          <p:cNvGraphicFramePr>
            <a:graphicFrameLocks noChangeAspect="1"/>
          </p:cNvGraphicFramePr>
          <p:nvPr/>
        </p:nvGraphicFramePr>
        <p:xfrm>
          <a:off x="812800" y="2852738"/>
          <a:ext cx="74041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公式" r:id="rId6" imgW="3251160" imgH="482400" progId="Equation.3">
                  <p:embed/>
                </p:oleObj>
              </mc:Choice>
              <mc:Fallback>
                <p:oleObj name="公式" r:id="rId6" imgW="32511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852738"/>
                        <a:ext cx="740410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971550" y="4219575"/>
          <a:ext cx="697071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公式" r:id="rId8" imgW="3124080" imgH="482400" progId="Equation.3">
                  <p:embed/>
                </p:oleObj>
              </mc:Choice>
              <mc:Fallback>
                <p:oleObj name="公式" r:id="rId8" imgW="31240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19575"/>
                        <a:ext cx="697071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946150" y="836613"/>
          <a:ext cx="7280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公式" r:id="rId3" imgW="3301920" imgH="228600" progId="Equation.3">
                  <p:embed/>
                </p:oleObj>
              </mc:Choice>
              <mc:Fallback>
                <p:oleObj name="公式" r:id="rId3" imgW="33019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836613"/>
                        <a:ext cx="7280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2125663" y="1557338"/>
          <a:ext cx="450691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5" imgW="1955520" imgH="482400" progId="Equation.DSMT4">
                  <p:embed/>
                </p:oleObj>
              </mc:Choice>
              <mc:Fallback>
                <p:oleObj name="Equation" r:id="rId5" imgW="195552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1557338"/>
                        <a:ext cx="4506912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4"/>
          <p:cNvGraphicFramePr>
            <a:graphicFrameLocks noChangeAspect="1"/>
          </p:cNvGraphicFramePr>
          <p:nvPr/>
        </p:nvGraphicFramePr>
        <p:xfrm>
          <a:off x="1076325" y="3573464"/>
          <a:ext cx="7168083" cy="485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公式" r:id="rId7" imgW="3187440" imgH="215640" progId="Equation.3">
                  <p:embed/>
                </p:oleObj>
              </mc:Choice>
              <mc:Fallback>
                <p:oleObj name="公式" r:id="rId7" imgW="3187440" imgH="215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573464"/>
                        <a:ext cx="7168083" cy="485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5"/>
          <p:cNvGraphicFramePr>
            <a:graphicFrameLocks noChangeAspect="1"/>
          </p:cNvGraphicFramePr>
          <p:nvPr/>
        </p:nvGraphicFramePr>
        <p:xfrm>
          <a:off x="1714500" y="4227513"/>
          <a:ext cx="535305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9" imgW="2133360" imgH="571320" progId="Equation.DSMT4">
                  <p:embed/>
                </p:oleObj>
              </mc:Choice>
              <mc:Fallback>
                <p:oleObj name="Equation" r:id="rId9" imgW="2133360" imgH="57132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227513"/>
                        <a:ext cx="5353050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4400" y="2924944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进一步可得:</a:t>
            </a:r>
          </a:p>
        </p:txBody>
      </p:sp>
      <p:sp>
        <p:nvSpPr>
          <p:cNvPr id="8" name="矩形 7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2015-05-21_103254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785794"/>
            <a:ext cx="8572528" cy="3571900"/>
          </a:xfrm>
          <a:prstGeom prst="rect">
            <a:avLst/>
          </a:prstGeom>
        </p:spPr>
      </p:pic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714348" y="4286256"/>
          <a:ext cx="753745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Equation" r:id="rId4" imgW="3136680" imgH="482400" progId="Equation.DSMT4">
                  <p:embed/>
                </p:oleObj>
              </mc:Choice>
              <mc:Fallback>
                <p:oleObj name="Equation" r:id="rId4" imgW="3136680" imgH="4824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286256"/>
                        <a:ext cx="753745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1000100" y="5572140"/>
          <a:ext cx="4623064" cy="857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Equation" r:id="rId6" imgW="1917360" imgH="355320" progId="Equation.DSMT4">
                  <p:embed/>
                </p:oleObj>
              </mc:Choice>
              <mc:Fallback>
                <p:oleObj name="Equation" r:id="rId6" imgW="1917360" imgH="355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572140"/>
                        <a:ext cx="4623064" cy="857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1142976" y="785794"/>
          <a:ext cx="5429288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8" name="Equation" r:id="rId3" imgW="1930320" imgH="355320" progId="Equation.DSMT4">
                  <p:embed/>
                </p:oleObj>
              </mc:Choice>
              <mc:Fallback>
                <p:oleObj name="Equation" r:id="rId3" imgW="1930320" imgH="355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785794"/>
                        <a:ext cx="5429288" cy="100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857224" y="1928802"/>
          <a:ext cx="7421616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9" name="Equation" r:id="rId5" imgW="2793960" imgH="457200" progId="Equation.DSMT4">
                  <p:embed/>
                </p:oleObj>
              </mc:Choice>
              <mc:Fallback>
                <p:oleObj name="Equation" r:id="rId5" imgW="27939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928802"/>
                        <a:ext cx="7421616" cy="1214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857224" y="3500437"/>
          <a:ext cx="7050542" cy="121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Equation" r:id="rId7" imgW="2654280" imgH="457200" progId="Equation.DSMT4">
                  <p:embed/>
                </p:oleObj>
              </mc:Choice>
              <mc:Fallback>
                <p:oleObj name="Equation" r:id="rId7" imgW="265428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500437"/>
                        <a:ext cx="7050542" cy="1214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1285852" y="5000636"/>
          <a:ext cx="5929354" cy="1179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name="Equation" r:id="rId9" imgW="2234880" imgH="444240" progId="Equation.DSMT4">
                  <p:embed/>
                </p:oleObj>
              </mc:Choice>
              <mc:Fallback>
                <p:oleObj name="Equation" r:id="rId9" imgW="223488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000636"/>
                        <a:ext cx="5929354" cy="1179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两个正态总体</a:t>
            </a:r>
            <a:r>
              <a:rPr lang="zh-CN" altLang="en-US" b="1" dirty="0" smtClean="0">
                <a:solidFill>
                  <a:schemeClr val="accent2"/>
                </a:solidFill>
                <a:ea typeface="黑体" pitchFamily="49" charset="-122"/>
              </a:rPr>
              <a:t>均值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差的区间估计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/>
          </a:p>
          <a:p>
            <a:pPr>
              <a:buNone/>
            </a:pPr>
            <a:endParaRPr lang="zh-CN" altLang="en-US" sz="2800" dirty="0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84213" y="1628775"/>
          <a:ext cx="74850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3" imgW="3251160" imgH="495000" progId="Equation.DSMT4">
                  <p:embed/>
                </p:oleObj>
              </mc:Choice>
              <mc:Fallback>
                <p:oleObj name="Equation" r:id="rId3" imgW="3251160" imgH="49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748506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55650" y="3068638"/>
          <a:ext cx="7372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5" imgW="3276360" imgH="799920" progId="Equation.DSMT4">
                  <p:embed/>
                </p:oleObj>
              </mc:Choice>
              <mc:Fallback>
                <p:oleObj name="Equation" r:id="rId5" imgW="3276360" imgH="7999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638"/>
                        <a:ext cx="7372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842963" y="7620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关于定义的说明</a:t>
            </a: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785786" y="1500174"/>
          <a:ext cx="787876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3" imgW="3352680" imgH="482400" progId="Equation.3">
                  <p:embed/>
                </p:oleObj>
              </mc:Choice>
              <mc:Fallback>
                <p:oleObj name="公式" r:id="rId3" imgW="33526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500174"/>
                        <a:ext cx="7878762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1928794" y="3270250"/>
          <a:ext cx="34242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1434960" imgH="253800" progId="Equation.DSMT4">
                  <p:embed/>
                </p:oleObj>
              </mc:Choice>
              <mc:Fallback>
                <p:oleObj name="Equation" r:id="rId5" imgW="14349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270250"/>
                        <a:ext cx="34242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479425" y="4422775"/>
          <a:ext cx="8378855" cy="58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7" imgW="3504960" imgH="253800" progId="Equation.DSMT4">
                  <p:embed/>
                </p:oleObj>
              </mc:Choice>
              <mc:Fallback>
                <p:oleObj name="Equation" r:id="rId7" imgW="350496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4422775"/>
                        <a:ext cx="8378855" cy="58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407988" y="5143500"/>
          <a:ext cx="82565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9" imgW="3492360" imgH="253800" progId="Equation.DSMT4">
                  <p:embed/>
                </p:oleObj>
              </mc:Choice>
              <mc:Fallback>
                <p:oleObj name="Equation" r:id="rId9" imgW="34923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5143500"/>
                        <a:ext cx="82565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755576" y="2708275"/>
            <a:ext cx="403225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因此定义中下述表达式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684213" y="3789363"/>
            <a:ext cx="2303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的本质是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:</a:t>
            </a:r>
          </a:p>
        </p:txBody>
      </p:sp>
      <p:sp>
        <p:nvSpPr>
          <p:cNvPr id="10" name="矩形 9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rot="5400000">
            <a:off x="6465107" y="3107529"/>
            <a:ext cx="2071702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7000892" y="2357430"/>
            <a:ext cx="64294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7358082" y="2571744"/>
            <a:ext cx="92869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6715140" y="2857496"/>
            <a:ext cx="10001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7143768" y="3214686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7858148" y="3643314"/>
            <a:ext cx="5715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6858016" y="3857628"/>
            <a:ext cx="10001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7429520" y="4000503"/>
          <a:ext cx="367396" cy="42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1" imgW="139680" imgH="177480" progId="Equation.DSMT4">
                  <p:embed/>
                </p:oleObj>
              </mc:Choice>
              <mc:Fallback>
                <p:oleObj name="Equation" r:id="rId11" imgW="13968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20" y="4000503"/>
                        <a:ext cx="367396" cy="428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25"/>
          <p:cNvGraphicFramePr>
            <a:graphicFrameLocks noChangeAspect="1"/>
          </p:cNvGraphicFramePr>
          <p:nvPr/>
        </p:nvGraphicFramePr>
        <p:xfrm>
          <a:off x="1104900" y="1989138"/>
          <a:ext cx="65738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公式" r:id="rId3" imgW="3035160" imgH="215640" progId="Equation.3">
                  <p:embed/>
                </p:oleObj>
              </mc:Choice>
              <mc:Fallback>
                <p:oleObj name="公式" r:id="rId3" imgW="3035160" imgH="215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989138"/>
                        <a:ext cx="65738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6"/>
          <p:cNvGraphicFramePr>
            <a:graphicFrameLocks noChangeAspect="1"/>
          </p:cNvGraphicFramePr>
          <p:nvPr/>
        </p:nvGraphicFramePr>
        <p:xfrm>
          <a:off x="2057400" y="2670175"/>
          <a:ext cx="434340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5" imgW="1739880" imgH="571320" progId="Equation.DSMT4">
                  <p:embed/>
                </p:oleObj>
              </mc:Choice>
              <mc:Fallback>
                <p:oleObj name="Equation" r:id="rId5" imgW="1739880" imgH="57132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70175"/>
                        <a:ext cx="434340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7"/>
          <p:cNvGraphicFramePr>
            <a:graphicFrameLocks noChangeAspect="1"/>
          </p:cNvGraphicFramePr>
          <p:nvPr/>
        </p:nvGraphicFramePr>
        <p:xfrm>
          <a:off x="920750" y="4775200"/>
          <a:ext cx="604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7" imgW="6045120" imgH="482400" progId="Equation.3">
                  <p:embed/>
                </p:oleObj>
              </mc:Choice>
              <mc:Fallback>
                <p:oleObj name="Equation" r:id="rId7" imgW="6045120" imgH="4824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775200"/>
                        <a:ext cx="604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38200" y="4129088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推导过程如下:</a:t>
            </a:r>
          </a:p>
        </p:txBody>
      </p:sp>
      <p:graphicFrame>
        <p:nvGraphicFramePr>
          <p:cNvPr id="8" name="Object 1028"/>
          <p:cNvGraphicFramePr>
            <a:graphicFrameLocks noChangeAspect="1"/>
          </p:cNvGraphicFramePr>
          <p:nvPr/>
        </p:nvGraphicFramePr>
        <p:xfrm>
          <a:off x="922338" y="5435600"/>
          <a:ext cx="5626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Equation" r:id="rId9" imgW="5626080" imgH="482400" progId="Equation.3">
                  <p:embed/>
                </p:oleObj>
              </mc:Choice>
              <mc:Fallback>
                <p:oleObj name="Equation" r:id="rId9" imgW="5626080" imgH="4824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5435600"/>
                        <a:ext cx="5626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971600" y="1124744"/>
          <a:ext cx="391117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Equation" r:id="rId11" imgW="1638000" imgH="241200" progId="Equation.DSMT4">
                  <p:embed/>
                </p:oleObj>
              </mc:Choice>
              <mc:Fallback>
                <p:oleObj name="Equation" r:id="rId11" imgW="163800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24744"/>
                        <a:ext cx="3911171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358900" y="914400"/>
          <a:ext cx="347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3" imgW="3479760" imgH="406080" progId="Equation.3">
                  <p:embed/>
                </p:oleObj>
              </mc:Choice>
              <mc:Fallback>
                <p:oleObj name="Equation" r:id="rId3" imgW="347976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914400"/>
                        <a:ext cx="3479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1314450" y="1625600"/>
          <a:ext cx="251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5" imgW="2514600" imgH="1066680" progId="Equation.3">
                  <p:embed/>
                </p:oleObj>
              </mc:Choice>
              <mc:Fallback>
                <p:oleObj name="Equation" r:id="rId5" imgW="2514600" imgH="1066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625600"/>
                        <a:ext cx="2514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4445000" y="1625600"/>
          <a:ext cx="2501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7" imgW="2501640" imgH="1066680" progId="Equation.3">
                  <p:embed/>
                </p:oleObj>
              </mc:Choice>
              <mc:Fallback>
                <p:oleObj name="Equation" r:id="rId7" imgW="2501640" imgH="1066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625600"/>
                        <a:ext cx="2501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365250" y="2895600"/>
          <a:ext cx="5600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Equation" r:id="rId9" imgW="5600520" imgH="1066680" progId="Equation.3">
                  <p:embed/>
                </p:oleObj>
              </mc:Choice>
              <mc:Fallback>
                <p:oleObj name="Equation" r:id="rId9" imgW="5600520" imgH="1066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2895600"/>
                        <a:ext cx="5600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1054100" y="4311650"/>
          <a:ext cx="5638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Equation" r:id="rId11" imgW="5638680" imgH="1549080" progId="Equation.DSMT4">
                  <p:embed/>
                </p:oleObj>
              </mc:Choice>
              <mc:Fallback>
                <p:oleObj name="Equation" r:id="rId11" imgW="5638680" imgH="1549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311650"/>
                        <a:ext cx="5638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1024"/>
          <p:cNvGraphicFramePr>
            <a:graphicFrameLocks noChangeAspect="1"/>
          </p:cNvGraphicFramePr>
          <p:nvPr/>
        </p:nvGraphicFramePr>
        <p:xfrm>
          <a:off x="595313" y="620713"/>
          <a:ext cx="8153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公式" r:id="rId3" imgW="3492360" imgH="215640" progId="Equation.3">
                  <p:embed/>
                </p:oleObj>
              </mc:Choice>
              <mc:Fallback>
                <p:oleObj name="公式" r:id="rId3" imgW="3492360" imgH="215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620713"/>
                        <a:ext cx="8153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29" name="Object 1025"/>
          <p:cNvGraphicFramePr>
            <a:graphicFrameLocks noChangeAspect="1"/>
          </p:cNvGraphicFramePr>
          <p:nvPr/>
        </p:nvGraphicFramePr>
        <p:xfrm>
          <a:off x="2057400" y="1349375"/>
          <a:ext cx="4191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Equation" r:id="rId5" imgW="1739880" imgH="571320" progId="Equation.3">
                  <p:embed/>
                </p:oleObj>
              </mc:Choice>
              <mc:Fallback>
                <p:oleObj name="Equation" r:id="rId5" imgW="1739880" imgH="5713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49375"/>
                        <a:ext cx="4191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838200" y="3972396"/>
          <a:ext cx="64770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Equation" r:id="rId7" imgW="6565680" imgH="1460160" progId="Equation.3">
                  <p:embed/>
                </p:oleObj>
              </mc:Choice>
              <mc:Fallback>
                <p:oleObj name="Equation" r:id="rId7" imgW="6565680" imgH="1460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72396"/>
                        <a:ext cx="647700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1116013" y="3069109"/>
          <a:ext cx="55435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Equation" r:id="rId9" imgW="2311200" imgH="241200" progId="Equation.DSMT4">
                  <p:embed/>
                </p:oleObj>
              </mc:Choice>
              <mc:Fallback>
                <p:oleObj name="Equation" r:id="rId9" imgW="231120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9109"/>
                        <a:ext cx="55435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619672" y="2132856"/>
          <a:ext cx="565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Equation" r:id="rId3" imgW="5651280" imgH="1015920" progId="Equation.3">
                  <p:embed/>
                </p:oleObj>
              </mc:Choice>
              <mc:Fallback>
                <p:oleObj name="Equation" r:id="rId3" imgW="565128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32856"/>
                        <a:ext cx="5651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899592" y="3789040"/>
          <a:ext cx="70008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公式" r:id="rId5" imgW="3111480" imgH="457200" progId="Equation.3">
                  <p:embed/>
                </p:oleObj>
              </mc:Choice>
              <mc:Fallback>
                <p:oleObj name="公式" r:id="rId5" imgW="31114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89040"/>
                        <a:ext cx="700087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971600" y="1124744"/>
          <a:ext cx="708643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公式" r:id="rId7" imgW="3035160" imgH="215640" progId="Equation.3">
                  <p:embed/>
                </p:oleObj>
              </mc:Choice>
              <mc:Fallback>
                <p:oleObj name="公式" r:id="rId7" imgW="30351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24744"/>
                        <a:ext cx="7086434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1" name="Object 1027"/>
          <p:cNvGraphicFramePr>
            <a:graphicFrameLocks noChangeAspect="1"/>
          </p:cNvGraphicFramePr>
          <p:nvPr/>
        </p:nvGraphicFramePr>
        <p:xfrm>
          <a:off x="899592" y="1916832"/>
          <a:ext cx="651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Equation" r:id="rId3" imgW="6514920" imgH="444240" progId="Equation.3">
                  <p:embed/>
                </p:oleObj>
              </mc:Choice>
              <mc:Fallback>
                <p:oleObj name="Equation" r:id="rId3" imgW="6514920" imgH="4442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16832"/>
                        <a:ext cx="6515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1028"/>
          <p:cNvGraphicFramePr>
            <a:graphicFrameLocks noChangeAspect="1"/>
          </p:cNvGraphicFramePr>
          <p:nvPr/>
        </p:nvGraphicFramePr>
        <p:xfrm>
          <a:off x="683568" y="2852936"/>
          <a:ext cx="798706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公式" r:id="rId5" imgW="3314520" imgH="215640" progId="Equation.3">
                  <p:embed/>
                </p:oleObj>
              </mc:Choice>
              <mc:Fallback>
                <p:oleObj name="公式" r:id="rId5" imgW="3314520" imgH="2156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852936"/>
                        <a:ext cx="7987065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1029"/>
          <p:cNvGraphicFramePr>
            <a:graphicFrameLocks noChangeAspect="1"/>
          </p:cNvGraphicFramePr>
          <p:nvPr/>
        </p:nvGraphicFramePr>
        <p:xfrm>
          <a:off x="2627784" y="3861048"/>
          <a:ext cx="39068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公式" r:id="rId7" imgW="1676160" imgH="545760" progId="Equation.3">
                  <p:embed/>
                </p:oleObj>
              </mc:Choice>
              <mc:Fallback>
                <p:oleObj name="公式" r:id="rId7" imgW="1676160" imgH="5457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861048"/>
                        <a:ext cx="3906837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971600" y="908720"/>
          <a:ext cx="5400600" cy="55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Equation" r:id="rId9" imgW="2361960" imgH="241200" progId="Equation.DSMT4">
                  <p:embed/>
                </p:oleObj>
              </mc:Choice>
              <mc:Fallback>
                <p:oleObj name="Equation" r:id="rId9" imgW="236196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908720"/>
                        <a:ext cx="5400600" cy="551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2015-05-21_104314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596" y="428604"/>
            <a:ext cx="8358246" cy="3214710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42910" y="405289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239788" y="4005283"/>
            <a:ext cx="7542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由题意, 两总体样本独立且方差相等(但未知),</a:t>
            </a:r>
          </a:p>
        </p:txBody>
      </p:sp>
      <p:graphicFrame>
        <p:nvGraphicFramePr>
          <p:cNvPr id="94210" name="Object 0"/>
          <p:cNvGraphicFramePr>
            <a:graphicFrameLocks noChangeAspect="1"/>
          </p:cNvGraphicFramePr>
          <p:nvPr/>
        </p:nvGraphicFramePr>
        <p:xfrm>
          <a:off x="1285852" y="4929198"/>
          <a:ext cx="6360939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name="Equation" r:id="rId4" imgW="2552400" imgH="457200" progId="Equation.DSMT4">
                  <p:embed/>
                </p:oleObj>
              </mc:Choice>
              <mc:Fallback>
                <p:oleObj name="Equation" r:id="rId4" imgW="255240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929198"/>
                        <a:ext cx="6360939" cy="114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2577" name="Object 1"/>
          <p:cNvGraphicFramePr>
            <a:graphicFrameLocks noChangeAspect="1"/>
          </p:cNvGraphicFramePr>
          <p:nvPr/>
        </p:nvGraphicFramePr>
        <p:xfrm>
          <a:off x="857250" y="785794"/>
          <a:ext cx="75723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name="Equation" r:id="rId3" imgW="3441600" imgH="228600" progId="Equation.DSMT4">
                  <p:embed/>
                </p:oleObj>
              </mc:Choice>
              <mc:Fallback>
                <p:oleObj name="Equation" r:id="rId3" imgW="34416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785794"/>
                        <a:ext cx="75723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1219200" y="1644632"/>
          <a:ext cx="462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0" name="Equation" r:id="rId5" imgW="4622760" imgH="965160" progId="Equation.DSMT4">
                  <p:embed/>
                </p:oleObj>
              </mc:Choice>
              <mc:Fallback>
                <p:oleObj name="Equation" r:id="rId5" imgW="4622760" imgH="965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44632"/>
                        <a:ext cx="4622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5880100" y="1925619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Equation" r:id="rId7" imgW="2425680" imgH="393480" progId="Equation.DSMT4">
                  <p:embed/>
                </p:oleObj>
              </mc:Choice>
              <mc:Fallback>
                <p:oleObj name="Equation" r:id="rId7" imgW="24256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925619"/>
                        <a:ext cx="2425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1038225" y="2824144"/>
          <a:ext cx="56054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Equation" r:id="rId9" imgW="2361960" imgH="215640" progId="Equation.DSMT4">
                  <p:embed/>
                </p:oleObj>
              </mc:Choice>
              <mc:Fallback>
                <p:oleObj name="Equation" r:id="rId9" imgW="236196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2824144"/>
                        <a:ext cx="56054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85786" y="3571876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说明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: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928662" y="3643314"/>
          <a:ext cx="7558141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name="Equation" r:id="rId11" imgW="3213000" imgH="698400" progId="Equation.DSMT4">
                  <p:embed/>
                </p:oleObj>
              </mc:Choice>
              <mc:Fallback>
                <p:oleObj name="Equation" r:id="rId11" imgW="3213000" imgH="698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643314"/>
                        <a:ext cx="7558141" cy="1643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3568" y="620688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两个正态总体</a:t>
            </a:r>
            <a:r>
              <a:rPr lang="zh-CN" altLang="en-US" b="1" dirty="0" smtClean="0">
                <a:solidFill>
                  <a:schemeClr val="accent2"/>
                </a:solidFill>
                <a:ea typeface="黑体" pitchFamily="49" charset="-122"/>
              </a:rPr>
              <a:t>方差比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的区间估计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/>
          </a:p>
          <a:p>
            <a:pPr>
              <a:buNone/>
            </a:pPr>
            <a:endParaRPr lang="zh-CN" altLang="en-US" sz="2800" dirty="0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683568" y="1628800"/>
          <a:ext cx="74850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quation" r:id="rId3" imgW="3251160" imgH="495000" progId="Equation.DSMT4">
                  <p:embed/>
                </p:oleObj>
              </mc:Choice>
              <mc:Fallback>
                <p:oleObj name="Equation" r:id="rId3" imgW="3251160" imgH="49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28800"/>
                        <a:ext cx="748506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755576" y="3140968"/>
          <a:ext cx="7668015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quation" r:id="rId5" imgW="3060360" imgH="545760" progId="Equation.DSMT4">
                  <p:embed/>
                </p:oleObj>
              </mc:Choice>
              <mc:Fallback>
                <p:oleObj name="Equation" r:id="rId5" imgW="3060360" imgH="5457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40968"/>
                        <a:ext cx="7668015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0" name="Object 1024"/>
          <p:cNvGraphicFramePr>
            <a:graphicFrameLocks noChangeAspect="1"/>
          </p:cNvGraphicFramePr>
          <p:nvPr/>
        </p:nvGraphicFramePr>
        <p:xfrm>
          <a:off x="782638" y="4797425"/>
          <a:ext cx="71469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公式" r:id="rId7" imgW="3060360" imgH="215640" progId="Equation.3">
                  <p:embed/>
                </p:oleObj>
              </mc:Choice>
              <mc:Fallback>
                <p:oleObj name="公式" r:id="rId7" imgW="3060360" imgH="215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4797425"/>
                        <a:ext cx="71469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2488" y="669206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根据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分布的定义, 知</a:t>
            </a:r>
            <a:endParaRPr lang="zh-CN" altLang="en-US" i="1" dirty="0" smtClean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043608" y="1700808"/>
          <a:ext cx="60166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公式" r:id="rId3" imgW="2577960" imgH="457200" progId="Equation.3">
                  <p:embed/>
                </p:oleObj>
              </mc:Choice>
              <mc:Fallback>
                <p:oleObj name="公式" r:id="rId3" imgW="25779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00808"/>
                        <a:ext cx="6016625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1024"/>
          <p:cNvGraphicFramePr>
            <a:graphicFrameLocks noChangeAspect="1"/>
          </p:cNvGraphicFramePr>
          <p:nvPr/>
        </p:nvGraphicFramePr>
        <p:xfrm>
          <a:off x="827584" y="3140968"/>
          <a:ext cx="7538439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公式" r:id="rId5" imgW="3225600" imgH="952200" progId="Equation.3">
                  <p:embed/>
                </p:oleObj>
              </mc:Choice>
              <mc:Fallback>
                <p:oleObj name="公式" r:id="rId5" imgW="3225600" imgH="952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140968"/>
                        <a:ext cx="7538439" cy="2232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5" name="Object 1025"/>
          <p:cNvGraphicFramePr>
            <a:graphicFrameLocks noChangeAspect="1"/>
          </p:cNvGraphicFramePr>
          <p:nvPr/>
        </p:nvGraphicFramePr>
        <p:xfrm>
          <a:off x="1331640" y="3212976"/>
          <a:ext cx="64738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公式" r:id="rId3" imgW="3047760" imgH="482400" progId="Equation.3">
                  <p:embed/>
                </p:oleObj>
              </mc:Choice>
              <mc:Fallback>
                <p:oleObj name="公式" r:id="rId3" imgW="3047760" imgH="4824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212976"/>
                        <a:ext cx="64738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6" name="Object 1026"/>
          <p:cNvGraphicFramePr>
            <a:graphicFrameLocks noChangeAspect="1"/>
          </p:cNvGraphicFramePr>
          <p:nvPr/>
        </p:nvGraphicFramePr>
        <p:xfrm>
          <a:off x="899592" y="2132856"/>
          <a:ext cx="7344816" cy="107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公式" r:id="rId5" imgW="3301920" imgH="482400" progId="Equation.3">
                  <p:embed/>
                </p:oleObj>
              </mc:Choice>
              <mc:Fallback>
                <p:oleObj name="公式" r:id="rId5" imgW="3301920" imgH="4824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6"/>
                        <a:ext cx="7344816" cy="1074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7" name="Object 1027"/>
          <p:cNvGraphicFramePr>
            <a:graphicFrameLocks noChangeAspect="1"/>
          </p:cNvGraphicFramePr>
          <p:nvPr/>
        </p:nvGraphicFramePr>
        <p:xfrm>
          <a:off x="1142976" y="5084763"/>
          <a:ext cx="71755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7" imgW="3276360" imgH="482400" progId="Equation.DSMT4">
                  <p:embed/>
                </p:oleObj>
              </mc:Choice>
              <mc:Fallback>
                <p:oleObj name="Equation" r:id="rId7" imgW="3276360" imgH="4824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084763"/>
                        <a:ext cx="71755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25"/>
          <p:cNvGraphicFramePr>
            <a:graphicFrameLocks noChangeAspect="1"/>
          </p:cNvGraphicFramePr>
          <p:nvPr/>
        </p:nvGraphicFramePr>
        <p:xfrm>
          <a:off x="683568" y="692696"/>
          <a:ext cx="803751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公式" r:id="rId9" imgW="3784320" imgH="698400" progId="Equation.3">
                  <p:embed/>
                </p:oleObj>
              </mc:Choice>
              <mc:Fallback>
                <p:oleObj name="公式" r:id="rId9" imgW="378432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692696"/>
                        <a:ext cx="8037513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0" name="Object 1024"/>
          <p:cNvGraphicFramePr>
            <a:graphicFrameLocks noChangeAspect="1"/>
          </p:cNvGraphicFramePr>
          <p:nvPr/>
        </p:nvGraphicFramePr>
        <p:xfrm>
          <a:off x="762000" y="4437063"/>
          <a:ext cx="7693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公式" r:id="rId11" imgW="3530520" imgH="215640" progId="Equation.3">
                  <p:embed/>
                </p:oleObj>
              </mc:Choice>
              <mc:Fallback>
                <p:oleObj name="公式" r:id="rId11" imgW="3530520" imgH="215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37063"/>
                        <a:ext cx="76930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747713" y="644525"/>
          <a:ext cx="559117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公式" r:id="rId3" imgW="2425680" imgH="711000" progId="Equation.3">
                  <p:embed/>
                </p:oleObj>
              </mc:Choice>
              <mc:Fallback>
                <p:oleObj name="公式" r:id="rId3" imgW="24256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644525"/>
                        <a:ext cx="5591175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685800" y="2286000"/>
            <a:ext cx="8332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若反复抽样多次(各次得到的样本容量相等,都是</a:t>
            </a:r>
            <a:r>
              <a:rPr lang="en-US" altLang="zh-CN" i="1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)</a:t>
            </a:r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700088" y="2903538"/>
          <a:ext cx="56403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公式" r:id="rId5" imgW="2286000" imgH="241200" progId="Equation.3">
                  <p:embed/>
                </p:oleObj>
              </mc:Choice>
              <mc:Fallback>
                <p:oleObj name="公式" r:id="rId5" imgW="22860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903538"/>
                        <a:ext cx="5640387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714375" y="3952875"/>
            <a:ext cx="8229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按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伯努利大数定律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,  当抽样次数充分大时，在这些区间中包含</a:t>
            </a:r>
            <a:r>
              <a:rPr lang="zh-CN" altLang="en-US" i="1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 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真值的频率接近置信水平 1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zh-CN" altLang="en-US" i="1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 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即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714348" y="5214950"/>
          <a:ext cx="7858180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7" imgW="2997000" imgH="419040" progId="Equation.DSMT4">
                  <p:embed/>
                </p:oleObj>
              </mc:Choice>
              <mc:Fallback>
                <p:oleObj name="Equation" r:id="rId7" imgW="299700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214950"/>
                        <a:ext cx="7858180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/>
        </p:nvGraphicFramePr>
        <p:xfrm>
          <a:off x="762000" y="3530600"/>
          <a:ext cx="830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9" imgW="8292960" imgH="431640" progId="Equation.3">
                  <p:embed/>
                </p:oleObj>
              </mc:Choice>
              <mc:Fallback>
                <p:oleObj name="Equation" r:id="rId9" imgW="82929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30600"/>
                        <a:ext cx="8305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2015-05-21_111431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428604"/>
            <a:ext cx="8501122" cy="3143272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42910" y="3643314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解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已知</a:t>
            </a:r>
            <a:endParaRPr lang="zh-CN" altLang="en-US" dirty="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2597979" y="3643314"/>
          <a:ext cx="1348663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Equation" r:id="rId4" imgW="1130040" imgH="419040" progId="Equation.3">
                  <p:embed/>
                </p:oleObj>
              </mc:Choice>
              <mc:Fallback>
                <p:oleObj name="Equation" r:id="rId4" imgW="1130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979" y="3643314"/>
                        <a:ext cx="1348663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4258496" y="3643314"/>
          <a:ext cx="1339570" cy="48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Equation" r:id="rId6" imgW="1155600" imgH="419040" progId="Equation.3">
                  <p:embed/>
                </p:oleObj>
              </mc:Choice>
              <mc:Fallback>
                <p:oleObj name="Equation" r:id="rId6" imgW="11556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496" y="3643314"/>
                        <a:ext cx="1339570" cy="485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7" name="Object 23"/>
          <p:cNvGraphicFramePr>
            <a:graphicFrameLocks noChangeAspect="1"/>
          </p:cNvGraphicFramePr>
          <p:nvPr/>
        </p:nvGraphicFramePr>
        <p:xfrm>
          <a:off x="5919030" y="3678238"/>
          <a:ext cx="1439052" cy="39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Equation" r:id="rId8" imgW="1346040" imgH="368280" progId="Equation.3">
                  <p:embed/>
                </p:oleObj>
              </mc:Choice>
              <mc:Fallback>
                <p:oleObj name="Equation" r:id="rId8" imgW="134604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030" y="3678238"/>
                        <a:ext cx="1439052" cy="393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8" name="Object 24"/>
          <p:cNvGraphicFramePr>
            <a:graphicFrameLocks noChangeAspect="1"/>
          </p:cNvGraphicFramePr>
          <p:nvPr/>
        </p:nvGraphicFramePr>
        <p:xfrm>
          <a:off x="1285852" y="4143380"/>
          <a:ext cx="179816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9" name="Equation" r:id="rId10" imgW="672840" imgH="241200" progId="Equation.DSMT4">
                  <p:embed/>
                </p:oleObj>
              </mc:Choice>
              <mc:Fallback>
                <p:oleObj name="Equation" r:id="rId10" imgW="672840" imgH="24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143380"/>
                        <a:ext cx="179816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9" name="Object 25"/>
          <p:cNvGraphicFramePr>
            <a:graphicFrameLocks noChangeAspect="1"/>
          </p:cNvGraphicFramePr>
          <p:nvPr/>
        </p:nvGraphicFramePr>
        <p:xfrm>
          <a:off x="3428992" y="4143380"/>
          <a:ext cx="1792628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0" name="Equation" r:id="rId12" imgW="672840" imgH="241200" progId="Equation.DSMT4">
                  <p:embed/>
                </p:oleObj>
              </mc:Choice>
              <mc:Fallback>
                <p:oleObj name="Equation" r:id="rId12" imgW="67284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143380"/>
                        <a:ext cx="1792628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1024"/>
          <p:cNvGraphicFramePr>
            <a:graphicFrameLocks noChangeAspect="1"/>
          </p:cNvGraphicFramePr>
          <p:nvPr/>
        </p:nvGraphicFramePr>
        <p:xfrm>
          <a:off x="1071538" y="5000636"/>
          <a:ext cx="63801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1" name="Equation" r:id="rId14" imgW="2501640" imgH="228600" progId="Equation.DSMT4">
                  <p:embed/>
                </p:oleObj>
              </mc:Choice>
              <mc:Fallback>
                <p:oleObj name="Equation" r:id="rId14" imgW="2501640" imgH="228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000636"/>
                        <a:ext cx="63801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5649" name="Object 1025"/>
          <p:cNvGraphicFramePr>
            <a:graphicFrameLocks noChangeAspect="1"/>
          </p:cNvGraphicFramePr>
          <p:nvPr/>
        </p:nvGraphicFramePr>
        <p:xfrm>
          <a:off x="428596" y="785794"/>
          <a:ext cx="5429288" cy="581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3" imgW="2133360" imgH="228600" progId="Equation.DSMT4">
                  <p:embed/>
                </p:oleObj>
              </mc:Choice>
              <mc:Fallback>
                <p:oleObj name="Equation" r:id="rId3" imgW="2133360" imgH="2286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785794"/>
                        <a:ext cx="5429288" cy="581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0" name="Object 1026"/>
          <p:cNvGraphicFramePr>
            <a:graphicFrameLocks noChangeAspect="1"/>
          </p:cNvGraphicFramePr>
          <p:nvPr/>
        </p:nvGraphicFramePr>
        <p:xfrm>
          <a:off x="5786446" y="571480"/>
          <a:ext cx="31242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name="Equation" r:id="rId5" imgW="1434960" imgH="444240" progId="Equation.DSMT4">
                  <p:embed/>
                </p:oleObj>
              </mc:Choice>
              <mc:Fallback>
                <p:oleObj name="Equation" r:id="rId5" imgW="1434960" imgH="4442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571480"/>
                        <a:ext cx="31242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1" name="Object 1027"/>
          <p:cNvGraphicFramePr>
            <a:graphicFrameLocks noChangeAspect="1"/>
          </p:cNvGraphicFramePr>
          <p:nvPr/>
        </p:nvGraphicFramePr>
        <p:xfrm>
          <a:off x="500034" y="1571612"/>
          <a:ext cx="7143800" cy="100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Equation" r:id="rId7" imgW="3238200" imgH="457200" progId="Equation.DSMT4">
                  <p:embed/>
                </p:oleObj>
              </mc:Choice>
              <mc:Fallback>
                <p:oleObj name="Equation" r:id="rId7" imgW="3238200" imgH="4572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571612"/>
                        <a:ext cx="7143800" cy="100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1028"/>
          <p:cNvGraphicFramePr>
            <a:graphicFrameLocks noChangeAspect="1"/>
          </p:cNvGraphicFramePr>
          <p:nvPr/>
        </p:nvGraphicFramePr>
        <p:xfrm>
          <a:off x="642910" y="2571744"/>
          <a:ext cx="36480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4" name="Equation" r:id="rId9" imgW="1714320" imgH="444240" progId="Equation.DSMT4">
                  <p:embed/>
                </p:oleObj>
              </mc:Choice>
              <mc:Fallback>
                <p:oleObj name="Equation" r:id="rId9" imgW="1714320" imgH="44424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571744"/>
                        <a:ext cx="3648075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1029"/>
          <p:cNvGraphicFramePr>
            <a:graphicFrameLocks noChangeAspect="1"/>
          </p:cNvGraphicFramePr>
          <p:nvPr/>
        </p:nvGraphicFramePr>
        <p:xfrm>
          <a:off x="4357686" y="2744788"/>
          <a:ext cx="22018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name="Equation" r:id="rId11" imgW="990360" imgH="253800" progId="Equation.DSMT4">
                  <p:embed/>
                </p:oleObj>
              </mc:Choice>
              <mc:Fallback>
                <p:oleObj name="Equation" r:id="rId11" imgW="990360" imgH="2538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2744788"/>
                        <a:ext cx="2201862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85786" y="3643314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说明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: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858867" y="3686189"/>
          <a:ext cx="7856537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name="Equation" r:id="rId13" imgW="3340080" imgH="711000" progId="Equation.DSMT4">
                  <p:embed/>
                </p:oleObj>
              </mc:Choice>
              <mc:Fallback>
                <p:oleObj name="Equation" r:id="rId13" imgW="3340080" imgH="711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67" y="3686189"/>
                        <a:ext cx="7856537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6.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单侧置信区间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/>
          </a:p>
          <a:p>
            <a:pPr>
              <a:buNone/>
            </a:pPr>
            <a:endParaRPr lang="zh-CN" altLang="en-US" sz="2800" dirty="0"/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3131840" y="3284984"/>
          <a:ext cx="275904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公式" r:id="rId3" imgW="1155600" imgH="241200" progId="Equation.3">
                  <p:embed/>
                </p:oleObj>
              </mc:Choice>
              <mc:Fallback>
                <p:oleObj name="公式" r:id="rId3" imgW="11556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284984"/>
                        <a:ext cx="2759044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846562" y="5286389"/>
          <a:ext cx="2082364" cy="51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Equation" r:id="rId5" imgW="876240" imgH="215640" progId="Equation.DSMT4">
                  <p:embed/>
                </p:oleObj>
              </mc:Choice>
              <mc:Fallback>
                <p:oleObj name="Equation" r:id="rId5" imgW="87624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562" y="5286389"/>
                        <a:ext cx="2082364" cy="513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899592" y="1700808"/>
          <a:ext cx="411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公式" r:id="rId7" imgW="4114800" imgH="431640" progId="Equation.3">
                  <p:embed/>
                </p:oleObj>
              </mc:Choice>
              <mc:Fallback>
                <p:oleObj name="公式" r:id="rId7" imgW="41148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0808"/>
                        <a:ext cx="411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5148064" y="1723033"/>
          <a:ext cx="320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公式" r:id="rId9" imgW="3200400" imgH="444240" progId="Equation.3">
                  <p:embed/>
                </p:oleObj>
              </mc:Choice>
              <mc:Fallback>
                <p:oleObj name="公式" r:id="rId9" imgW="320040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723033"/>
                        <a:ext cx="320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899592" y="2276872"/>
          <a:ext cx="6264696" cy="566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2" name="公式" r:id="rId11" imgW="2806560" imgH="253800" progId="Equation.3">
                  <p:embed/>
                </p:oleObj>
              </mc:Choice>
              <mc:Fallback>
                <p:oleObj name="公式" r:id="rId11" imgW="280656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76872"/>
                        <a:ext cx="6264696" cy="566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7162800" y="2386608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公式" r:id="rId13" imgW="1117440" imgH="393480" progId="Equation.3">
                  <p:embed/>
                </p:oleObj>
              </mc:Choice>
              <mc:Fallback>
                <p:oleObj name="公式" r:id="rId13" imgW="111744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386608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914400" y="2996208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4" name="公式" r:id="rId15" imgW="2108160" imgH="444240" progId="Equation.3">
                  <p:embed/>
                </p:oleObj>
              </mc:Choice>
              <mc:Fallback>
                <p:oleObj name="公式" r:id="rId15" imgW="210816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96208"/>
                        <a:ext cx="210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817563" y="4005263"/>
          <a:ext cx="73675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name="公式" r:id="rId17" imgW="3352680" imgH="241200" progId="Equation.3">
                  <p:embed/>
                </p:oleObj>
              </mc:Choice>
              <mc:Fallback>
                <p:oleObj name="公式" r:id="rId17" imgW="335268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4005263"/>
                        <a:ext cx="73675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857223" y="4643446"/>
          <a:ext cx="244149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name="Equation" r:id="rId19" imgW="1054080" imgH="215640" progId="Equation.DSMT4">
                  <p:embed/>
                </p:oleObj>
              </mc:Choice>
              <mc:Fallback>
                <p:oleObj name="Equation" r:id="rId19" imgW="105408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3" y="4643446"/>
                        <a:ext cx="2441499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3203575" y="4589463"/>
          <a:ext cx="50403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name="Equation" r:id="rId21" imgW="2197080" imgH="253800" progId="Equation.DSMT4">
                  <p:embed/>
                </p:oleObj>
              </mc:Choice>
              <mc:Fallback>
                <p:oleObj name="Equation" r:id="rId21" imgW="2197080" imgH="25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589463"/>
                        <a:ext cx="504031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317625" y="692150"/>
          <a:ext cx="59340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公式" r:id="rId3" imgW="2501640" imgH="253800" progId="Equation.3">
                  <p:embed/>
                </p:oleObj>
              </mc:Choice>
              <mc:Fallback>
                <p:oleObj name="公式" r:id="rId3" imgW="250164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692150"/>
                        <a:ext cx="59340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7315200" y="846138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公式" r:id="rId5" imgW="1117440" imgH="393480" progId="Equation.3">
                  <p:embed/>
                </p:oleObj>
              </mc:Choice>
              <mc:Fallback>
                <p:oleObj name="公式" r:id="rId5" imgW="11174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846138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901700" y="1411288"/>
          <a:ext cx="199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公式" r:id="rId7" imgW="1993680" imgH="380880" progId="Equation.3">
                  <p:embed/>
                </p:oleObj>
              </mc:Choice>
              <mc:Fallback>
                <p:oleObj name="公式" r:id="rId7" imgW="1993680" imgH="380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411288"/>
                        <a:ext cx="199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785786" y="3857629"/>
          <a:ext cx="2000260" cy="50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Equation" r:id="rId9" imgW="863280" imgH="215640" progId="Equation.DSMT4">
                  <p:embed/>
                </p:oleObj>
              </mc:Choice>
              <mc:Fallback>
                <p:oleObj name="Equation" r:id="rId9" imgW="863280" imgH="215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857629"/>
                        <a:ext cx="2000260" cy="500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987823" y="1772816"/>
          <a:ext cx="291063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0" name="公式" r:id="rId11" imgW="1218960" imgH="241200" progId="Equation.3">
                  <p:embed/>
                </p:oleObj>
              </mc:Choice>
              <mc:Fallback>
                <p:oleObj name="公式" r:id="rId11" imgW="12189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3" y="1772816"/>
                        <a:ext cx="2910639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771525" y="2492375"/>
          <a:ext cx="78819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1" name="公式" r:id="rId13" imgW="3301920" imgH="241200" progId="Equation.3">
                  <p:embed/>
                </p:oleObj>
              </mc:Choice>
              <mc:Fallback>
                <p:oleObj name="公式" r:id="rId13" imgW="33019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492375"/>
                        <a:ext cx="78819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838200" y="3284984"/>
          <a:ext cx="242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公式" r:id="rId15" imgW="2425680" imgH="444240" progId="Equation.3">
                  <p:embed/>
                </p:oleObj>
              </mc:Choice>
              <mc:Fallback>
                <p:oleObj name="公式" r:id="rId15" imgW="242568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84984"/>
                        <a:ext cx="242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3176588" y="3198813"/>
          <a:ext cx="5630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name="Equation" r:id="rId17" imgW="2450880" imgH="253800" progId="Equation.DSMT4">
                  <p:embed/>
                </p:oleObj>
              </mc:Choice>
              <mc:Fallback>
                <p:oleObj name="Equation" r:id="rId17" imgW="2450880" imgH="253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3198813"/>
                        <a:ext cx="56308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99592" y="908720"/>
            <a:ext cx="7661275" cy="52322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dirty="0" smtClean="0">
                <a:solidFill>
                  <a:srgbClr val="0000FF"/>
                </a:solidFill>
                <a:ea typeface="黑体" pitchFamily="2" charset="-122"/>
              </a:rPr>
              <a:t>正态总体均值的单侧置信区间</a:t>
            </a:r>
          </a:p>
        </p:txBody>
      </p:sp>
      <p:graphicFrame>
        <p:nvGraphicFramePr>
          <p:cNvPr id="4" name="Object 18"/>
          <p:cNvGraphicFramePr>
            <a:graphicFrameLocks noChangeAspect="1"/>
          </p:cNvGraphicFramePr>
          <p:nvPr/>
        </p:nvGraphicFramePr>
        <p:xfrm>
          <a:off x="6553200" y="1771650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公式" r:id="rId3" imgW="1917360" imgH="431640" progId="Equation.3">
                  <p:embed/>
                </p:oleObj>
              </mc:Choice>
              <mc:Fallback>
                <p:oleObj name="公式" r:id="rId3" imgW="19173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771650"/>
                        <a:ext cx="1917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2339752" y="2348880"/>
          <a:ext cx="484453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公式" r:id="rId5" imgW="2197080" imgH="228600" progId="Equation.3">
                  <p:embed/>
                </p:oleObj>
              </mc:Choice>
              <mc:Fallback>
                <p:oleObj name="公式" r:id="rId5" imgW="21970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348880"/>
                        <a:ext cx="4844538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3059832" y="2996952"/>
          <a:ext cx="2540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Equation" r:id="rId7" imgW="2539800" imgH="850680" progId="Equation.DSMT4">
                  <p:embed/>
                </p:oleObj>
              </mc:Choice>
              <mc:Fallback>
                <p:oleObj name="Equation" r:id="rId7" imgW="2539800" imgH="850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996952"/>
                        <a:ext cx="2540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1600200" y="1743075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zh-CN" altLang="en-US" dirty="0" smtClean="0">
                <a:solidFill>
                  <a:srgbClr val="000000"/>
                </a:solidFill>
                <a:latin typeface="+mn-ea"/>
                <a:ea typeface="+mn-ea"/>
              </a:rPr>
              <a:t>例如对于正态总体</a:t>
            </a:r>
            <a:r>
              <a:rPr kumimoji="0" lang="en-US" altLang="zh-CN" i="1" dirty="0" smtClean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0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9" name="Object 23"/>
          <p:cNvGraphicFramePr>
            <a:graphicFrameLocks noChangeAspect="1"/>
          </p:cNvGraphicFramePr>
          <p:nvPr/>
        </p:nvGraphicFramePr>
        <p:xfrm>
          <a:off x="5029200" y="180975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9" name="公式" r:id="rId9" imgW="1523880" imgH="419040" progId="Equation.3">
                  <p:embed/>
                </p:oleObj>
              </mc:Choice>
              <mc:Fallback>
                <p:oleObj name="公式" r:id="rId9" imgW="152388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09750"/>
                        <a:ext cx="152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"/>
          <p:cNvGraphicFramePr>
            <a:graphicFrameLocks noChangeAspect="1"/>
          </p:cNvGraphicFramePr>
          <p:nvPr/>
        </p:nvGraphicFramePr>
        <p:xfrm>
          <a:off x="927100" y="237490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0" name="公式" r:id="rId11" imgW="1054080" imgH="419040" progId="Equation.3">
                  <p:embed/>
                </p:oleObj>
              </mc:Choice>
              <mc:Fallback>
                <p:oleObj name="公式" r:id="rId11" imgW="105408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374900"/>
                        <a:ext cx="105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1"/>
          <p:cNvGraphicFramePr>
            <a:graphicFrameLocks noChangeAspect="1"/>
          </p:cNvGraphicFramePr>
          <p:nvPr/>
        </p:nvGraphicFramePr>
        <p:xfrm>
          <a:off x="1043608" y="4581128"/>
          <a:ext cx="348752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1" name="公式" r:id="rId13" imgW="1625400" imgH="469800" progId="Equation.3">
                  <p:embed/>
                </p:oleObj>
              </mc:Choice>
              <mc:Fallback>
                <p:oleObj name="公式" r:id="rId13" imgW="1625400" imgH="469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581128"/>
                        <a:ext cx="3487524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906463" y="3841884"/>
            <a:ext cx="2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0" lang="zh-CN" altLang="en-US" dirty="0" smtClean="0">
                <a:solidFill>
                  <a:srgbClr val="000000"/>
                </a:solidFill>
                <a:latin typeface="+mn-ea"/>
                <a:ea typeface="+mn-ea"/>
              </a:rPr>
              <a:t>给定</a:t>
            </a:r>
            <a:r>
              <a:rPr kumimoji="0" lang="zh-CN" altLang="en-US" i="1" dirty="0" smtClean="0">
                <a:solidFill>
                  <a:srgbClr val="000000"/>
                </a:solidFill>
                <a:ea typeface="楷体_GB2312" pitchFamily="49" charset="-122"/>
                <a:sym typeface="Symbol"/>
              </a:rPr>
              <a:t></a:t>
            </a:r>
            <a:r>
              <a:rPr kumimoji="0" lang="en-US" altLang="zh-CN" dirty="0" smtClean="0">
                <a:solidFill>
                  <a:srgbClr val="000000"/>
                </a:solidFill>
                <a:ea typeface="楷体_GB2312" pitchFamily="49" charset="-122"/>
                <a:sym typeface="Symbol"/>
              </a:rPr>
              <a:t>, </a:t>
            </a:r>
            <a:r>
              <a:rPr kumimoji="0" lang="zh-CN" altLang="en-US" dirty="0" smtClean="0">
                <a:solidFill>
                  <a:srgbClr val="000000"/>
                </a:solidFill>
                <a:ea typeface="楷体_GB2312" pitchFamily="49" charset="-122"/>
                <a:sym typeface="Symbol"/>
              </a:rPr>
              <a:t>令</a:t>
            </a:r>
            <a:endParaRPr kumimoji="0" lang="zh-CN" altLang="en-US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4553000" y="4932908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公式" r:id="rId15" imgW="863280" imgH="368280" progId="Equation.3">
                  <p:embed/>
                </p:oleObj>
              </mc:Choice>
              <mc:Fallback>
                <p:oleObj name="公式" r:id="rId15" imgW="863280" imgH="3682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000" y="4932908"/>
                        <a:ext cx="863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 descr="2015-02-13_152928.jpg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7850" y="3356992"/>
            <a:ext cx="3486150" cy="2409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1332136" y="692696"/>
          <a:ext cx="36464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5" name="Equation" r:id="rId3" imgW="1612800" imgH="228600" progId="Equation.DSMT4">
                  <p:embed/>
                </p:oleObj>
              </mc:Choice>
              <mc:Fallback>
                <p:oleObj name="Equation" r:id="rId3" imgW="16128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136" y="692696"/>
                        <a:ext cx="36464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2196728" y="1412776"/>
          <a:ext cx="3528392" cy="1019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6" name="公式" r:id="rId5" imgW="1625400" imgH="469800" progId="Equation.3">
                  <p:embed/>
                </p:oleObj>
              </mc:Choice>
              <mc:Fallback>
                <p:oleObj name="公式" r:id="rId5" imgW="1625400" imgH="469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728" y="1412776"/>
                        <a:ext cx="3528392" cy="1019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1116112" y="1655217"/>
            <a:ext cx="1008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0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故有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724624" y="1772816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7" name="公式" r:id="rId7" imgW="863280" imgH="368280" progId="Equation.3">
                  <p:embed/>
                </p:oleObj>
              </mc:Choice>
              <mc:Fallback>
                <p:oleObj name="公式" r:id="rId7" imgW="863280" imgH="368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624" y="1772816"/>
                        <a:ext cx="863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8"/>
          <p:cNvGraphicFramePr>
            <a:graphicFrameLocks noChangeAspect="1"/>
          </p:cNvGraphicFramePr>
          <p:nvPr/>
        </p:nvGraphicFramePr>
        <p:xfrm>
          <a:off x="2268240" y="2564904"/>
          <a:ext cx="3672408" cy="96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" name="公式" r:id="rId9" imgW="1739880" imgH="457200" progId="Equation.3">
                  <p:embed/>
                </p:oleObj>
              </mc:Choice>
              <mc:Fallback>
                <p:oleObj name="公式" r:id="rId9" imgW="1739880" imgH="457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240" y="2564904"/>
                        <a:ext cx="3672408" cy="96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9"/>
          <p:cNvGraphicFramePr>
            <a:graphicFrameLocks noChangeAspect="1"/>
          </p:cNvGraphicFramePr>
          <p:nvPr/>
        </p:nvGraphicFramePr>
        <p:xfrm>
          <a:off x="5940648" y="2852936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9" name="公式" r:id="rId11" imgW="863280" imgH="368280" progId="Equation.3">
                  <p:embed/>
                </p:oleObj>
              </mc:Choice>
              <mc:Fallback>
                <p:oleObj name="公式" r:id="rId11" imgW="863280" imgH="3682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648" y="2852936"/>
                        <a:ext cx="863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1260128" y="2751708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mtClean="0">
                <a:solidFill>
                  <a:srgbClr val="000000"/>
                </a:solidFill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2195736" y="4725144"/>
          <a:ext cx="428447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0" name="公式" r:id="rId13" imgW="1600200" imgH="457200" progId="Equation.3">
                  <p:embed/>
                </p:oleObj>
              </mc:Choice>
              <mc:Fallback>
                <p:oleObj name="公式" r:id="rId13" imgW="1600200" imgH="457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725144"/>
                        <a:ext cx="4284475" cy="12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Object 12"/>
          <p:cNvGraphicFramePr>
            <a:graphicFrameLocks noChangeAspect="1"/>
          </p:cNvGraphicFramePr>
          <p:nvPr/>
        </p:nvGraphicFramePr>
        <p:xfrm>
          <a:off x="611560" y="3861048"/>
          <a:ext cx="785734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1" name="公式" r:id="rId15" imgW="3365280" imgH="215640" progId="Equation.3">
                  <p:embed/>
                </p:oleObj>
              </mc:Choice>
              <mc:Fallback>
                <p:oleObj name="公式" r:id="rId15" imgW="336528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861048"/>
                        <a:ext cx="7857344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1403647" y="3386152"/>
          <a:ext cx="3672408" cy="112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name="公式" r:id="rId3" imgW="1536480" imgH="469800" progId="Equation.3">
                  <p:embed/>
                </p:oleObj>
              </mc:Choice>
              <mc:Fallback>
                <p:oleObj name="公式" r:id="rId3" imgW="153648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7" y="3386152"/>
                        <a:ext cx="3672408" cy="1122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395536" y="3670637"/>
            <a:ext cx="11521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0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再令</a:t>
            </a:r>
          </a:p>
        </p:txBody>
      </p:sp>
      <p:graphicFrame>
        <p:nvGraphicFramePr>
          <p:cNvPr id="5" name="Object 28"/>
          <p:cNvGraphicFramePr>
            <a:graphicFrameLocks noChangeAspect="1"/>
          </p:cNvGraphicFramePr>
          <p:nvPr/>
        </p:nvGraphicFramePr>
        <p:xfrm>
          <a:off x="1252760" y="4653136"/>
          <a:ext cx="408045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公式" r:id="rId5" imgW="1726920" imgH="457200" progId="Equation.3">
                  <p:embed/>
                </p:oleObj>
              </mc:Choice>
              <mc:Fallback>
                <p:oleObj name="公式" r:id="rId5" imgW="172692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760" y="4653136"/>
                        <a:ext cx="4080453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9"/>
          <p:cNvGraphicFramePr>
            <a:graphicFrameLocks noChangeAspect="1"/>
          </p:cNvGraphicFramePr>
          <p:nvPr/>
        </p:nvGraphicFramePr>
        <p:xfrm>
          <a:off x="5501233" y="5046985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4" name="公式" r:id="rId7" imgW="863280" imgH="368280" progId="Equation.3">
                  <p:embed/>
                </p:oleObj>
              </mc:Choice>
              <mc:Fallback>
                <p:oleObj name="公式" r:id="rId7" imgW="86328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233" y="5046985"/>
                        <a:ext cx="863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539552" y="491046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mtClean="0">
                <a:solidFill>
                  <a:srgbClr val="000000"/>
                </a:solidFill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148063" y="3789040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5" name="公式" r:id="rId9" imgW="863280" imgH="368280" progId="Equation.3">
                  <p:embed/>
                </p:oleObj>
              </mc:Choice>
              <mc:Fallback>
                <p:oleObj name="公式" r:id="rId9" imgW="86328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3" y="3789040"/>
                        <a:ext cx="863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14350" y="784572"/>
          <a:ext cx="57419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公式" r:id="rId11" imgW="2565360" imgH="215640" progId="Equation.3">
                  <p:embed/>
                </p:oleObj>
              </mc:Choice>
              <mc:Fallback>
                <p:oleObj name="公式" r:id="rId11" imgW="256536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784572"/>
                        <a:ext cx="57419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2267744" y="1481548"/>
          <a:ext cx="3024336" cy="115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7" name="公式" r:id="rId13" imgW="1130040" imgH="431640" progId="Equation.3">
                  <p:embed/>
                </p:oleObj>
              </mc:Choice>
              <mc:Fallback>
                <p:oleObj name="公式" r:id="rId13" imgW="113004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481548"/>
                        <a:ext cx="3024336" cy="1155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2015-02-13_160503.jpg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2040" y="1754882"/>
            <a:ext cx="4124325" cy="19621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483768" y="1988840"/>
          <a:ext cx="3746500" cy="1011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公式" r:id="rId3" imgW="3746160" imgH="901440" progId="Equation.3">
                  <p:embed/>
                </p:oleObj>
              </mc:Choice>
              <mc:Fallback>
                <p:oleObj name="公式" r:id="rId3" imgW="3746160" imgH="901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988840"/>
                        <a:ext cx="3746500" cy="10115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971600" y="3429000"/>
          <a:ext cx="527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公式" r:id="rId5" imgW="5270400" imgH="431640" progId="Equation.3">
                  <p:embed/>
                </p:oleObj>
              </mc:Choice>
              <mc:Fallback>
                <p:oleObj name="公式" r:id="rId5" imgW="52704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429000"/>
                        <a:ext cx="527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915816" y="4149080"/>
          <a:ext cx="2565400" cy="99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Equation" r:id="rId7" imgW="2565360" imgH="850680" progId="Equation.DSMT4">
                  <p:embed/>
                </p:oleObj>
              </mc:Choice>
              <mc:Fallback>
                <p:oleObj name="Equation" r:id="rId7" imgW="2565360" imgH="850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149080"/>
                        <a:ext cx="2565400" cy="994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467544" y="980728"/>
          <a:ext cx="7848872" cy="50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公式" r:id="rId9" imgW="3314520" imgH="215640" progId="Equation.3">
                  <p:embed/>
                </p:oleObj>
              </mc:Choice>
              <mc:Fallback>
                <p:oleObj name="公式" r:id="rId9" imgW="33145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80728"/>
                        <a:ext cx="7848872" cy="500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0"/>
          <p:cNvGraphicFramePr>
            <a:graphicFrameLocks noChangeAspect="1"/>
          </p:cNvGraphicFramePr>
          <p:nvPr/>
        </p:nvGraphicFramePr>
        <p:xfrm>
          <a:off x="885825" y="1508125"/>
          <a:ext cx="7235825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4" imgW="3174840" imgH="952200" progId="Equation.DSMT4">
                  <p:embed/>
                </p:oleObj>
              </mc:Choice>
              <mc:Fallback>
                <p:oleObj name="Equation" r:id="rId4" imgW="3174840" imgH="952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508125"/>
                        <a:ext cx="7235825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857250" y="3681413"/>
          <a:ext cx="685482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6" imgW="2984400" imgH="711000" progId="Equation.DSMT4">
                  <p:embed/>
                </p:oleObj>
              </mc:Choice>
              <mc:Fallback>
                <p:oleObj name="Equation" r:id="rId6" imgW="2984400" imgH="711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681413"/>
                        <a:ext cx="685482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求置信区间的一般步骤</a:t>
            </a:r>
            <a:endParaRPr kumimoji="1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900113" y="2066974"/>
          <a:ext cx="75596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公式" r:id="rId3" imgW="3327120" imgH="761760" progId="Equation.3">
                  <p:embed/>
                </p:oleObj>
              </mc:Choice>
              <mc:Fallback>
                <p:oleObj name="公式" r:id="rId3" imgW="3327120" imgH="761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6974"/>
                        <a:ext cx="755967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509588" y="4076700"/>
          <a:ext cx="80994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公式" r:id="rId5" imgW="3301920" imgH="469800" progId="Equation.3">
                  <p:embed/>
                </p:oleObj>
              </mc:Choice>
              <mc:Fallback>
                <p:oleObj name="公式" r:id="rId5" imgW="330192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076700"/>
                        <a:ext cx="80994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899592" y="1340768"/>
            <a:ext cx="31242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accent2"/>
                </a:solidFill>
                <a:ea typeface="宋体" pitchFamily="2" charset="-122"/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° 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作等价变形</a:t>
            </a:r>
          </a:p>
        </p:txBody>
      </p:sp>
      <p:sp>
        <p:nvSpPr>
          <p:cNvPr id="6" name="矩形 5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57158" y="692696"/>
            <a:ext cx="8463314" cy="5486400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单个正态总体</a:t>
            </a:r>
            <a:r>
              <a:rPr lang="en-US" altLang="zh-CN" b="1" i="1" dirty="0" smtClean="0">
                <a:solidFill>
                  <a:schemeClr val="accent2"/>
                </a:solidFill>
                <a:ea typeface="黑体" pitchFamily="49" charset="-122"/>
              </a:rPr>
              <a:t>N</a:t>
            </a:r>
            <a:r>
              <a:rPr lang="en-US" altLang="zh-CN" b="1" dirty="0" smtClean="0">
                <a:solidFill>
                  <a:schemeClr val="accent2"/>
                </a:solidFill>
                <a:ea typeface="黑体" pitchFamily="49" charset="-122"/>
              </a:rPr>
              <a:t>(</a:t>
            </a:r>
            <a:r>
              <a:rPr lang="en-US" altLang="zh-CN" b="1" i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</a:t>
            </a:r>
            <a:r>
              <a:rPr lang="en-US" altLang="zh-CN" b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,</a:t>
            </a:r>
            <a:r>
              <a:rPr lang="en-US" altLang="zh-CN" b="1" i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</a:t>
            </a:r>
            <a:r>
              <a:rPr lang="en-US" altLang="zh-CN" b="1" baseline="30000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2</a:t>
            </a:r>
            <a:r>
              <a:rPr lang="en-US" altLang="zh-CN" b="1" dirty="0" smtClean="0">
                <a:solidFill>
                  <a:schemeClr val="accent2"/>
                </a:solidFill>
                <a:ea typeface="黑体" pitchFamily="49" charset="-122"/>
              </a:rPr>
              <a:t>)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数学期望</a:t>
            </a:r>
            <a:r>
              <a:rPr lang="en-US" altLang="zh-CN" b="1" i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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的区间估计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/>
          </a:p>
          <a:p>
            <a:pPr>
              <a:buNone/>
            </a:pPr>
            <a:endParaRPr lang="zh-CN" altLang="en-US" sz="2800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827584" y="1268760"/>
          <a:ext cx="2448272" cy="541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公式" r:id="rId3" imgW="939600" imgH="228600" progId="Equation.3">
                  <p:embed/>
                </p:oleObj>
              </mc:Choice>
              <mc:Fallback>
                <p:oleObj name="公式" r:id="rId3" imgW="9396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268760"/>
                        <a:ext cx="2448272" cy="541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785786" y="1785938"/>
          <a:ext cx="757396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5" imgW="3288960" imgH="444240" progId="Equation.DSMT4">
                  <p:embed/>
                </p:oleObj>
              </mc:Choice>
              <mc:Fallback>
                <p:oleObj name="Equation" r:id="rId5" imgW="328896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785938"/>
                        <a:ext cx="7573963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85786" y="2786057"/>
          <a:ext cx="6072230" cy="51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7" imgW="2692080" imgH="228600" progId="Equation.DSMT4">
                  <p:embed/>
                </p:oleObj>
              </mc:Choice>
              <mc:Fallback>
                <p:oleObj name="Equation" r:id="rId7" imgW="26920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786057"/>
                        <a:ext cx="6072230" cy="518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992188" y="3500438"/>
          <a:ext cx="39639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公式" r:id="rId9" imgW="1473120" imgH="241200" progId="Equation.3">
                  <p:embed/>
                </p:oleObj>
              </mc:Choice>
              <mc:Fallback>
                <p:oleObj name="公式" r:id="rId9" imgW="147312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3500438"/>
                        <a:ext cx="3963987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838200" y="4324176"/>
          <a:ext cx="41592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11" imgW="3898800" imgH="647640" progId="Equation.3">
                  <p:embed/>
                </p:oleObj>
              </mc:Choice>
              <mc:Fallback>
                <p:oleObj name="Equation" r:id="rId11" imgW="3898800" imgH="647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24176"/>
                        <a:ext cx="415925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1143000" y="5162376"/>
          <a:ext cx="32924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13" imgW="3085920" imgH="647640" progId="Equation.3">
                  <p:embed/>
                </p:oleObj>
              </mc:Choice>
              <mc:Fallback>
                <p:oleObj name="Equation" r:id="rId13" imgW="3085920" imgH="647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62376"/>
                        <a:ext cx="3292475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4343400" y="4933776"/>
          <a:ext cx="2628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15" imgW="2463480" imgH="876240" progId="Equation.3">
                  <p:embed/>
                </p:oleObj>
              </mc:Choice>
              <mc:Fallback>
                <p:oleObj name="Equation" r:id="rId15" imgW="2463480" imgH="876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933776"/>
                        <a:ext cx="26289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922412" y="5877272"/>
          <a:ext cx="2857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17" imgW="2857320" imgH="736560" progId="Equation.3">
                  <p:embed/>
                </p:oleObj>
              </mc:Choice>
              <mc:Fallback>
                <p:oleObj name="Equation" r:id="rId17" imgW="2857320" imgH="736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12" y="5877272"/>
                        <a:ext cx="2857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2015-02-10_225521.jpg"/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9584" y="2928934"/>
            <a:ext cx="3744416" cy="22080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09650" y="3429000"/>
          <a:ext cx="7086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公式" r:id="rId3" imgW="3035160" imgH="215640" progId="Equation.3">
                  <p:embed/>
                </p:oleObj>
              </mc:Choice>
              <mc:Fallback>
                <p:oleObj name="公式" r:id="rId3" imgW="30351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429000"/>
                        <a:ext cx="7086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38200" y="6858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°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作等价变形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331913" y="1341438"/>
          <a:ext cx="13684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5" imgW="507960" imgH="279360" progId="Equation.DSMT4">
                  <p:embed/>
                </p:oleObj>
              </mc:Choice>
              <mc:Fallback>
                <p:oleObj name="Equation" r:id="rId5" imgW="50796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41438"/>
                        <a:ext cx="1368425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771775" y="1125538"/>
          <a:ext cx="2592388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7" imgW="1130040" imgH="469800" progId="Equation.DSMT4">
                  <p:embed/>
                </p:oleObj>
              </mc:Choice>
              <mc:Fallback>
                <p:oleObj name="Equation" r:id="rId7" imgW="113004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25538"/>
                        <a:ext cx="2592388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5435600" y="1196975"/>
          <a:ext cx="31686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9" imgW="1320480" imgH="431640" progId="Equation.DSMT4">
                  <p:embed/>
                </p:oleObj>
              </mc:Choice>
              <mc:Fallback>
                <p:oleObj name="Equation" r:id="rId9" imgW="13204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196975"/>
                        <a:ext cx="316865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124075" y="2205038"/>
          <a:ext cx="49434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11" imgW="2120760" imgH="431640" progId="Equation.DSMT4">
                  <p:embed/>
                </p:oleObj>
              </mc:Choice>
              <mc:Fallback>
                <p:oleObj name="Equation" r:id="rId11" imgW="212076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494347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2436813" y="4044950"/>
          <a:ext cx="4491037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13" imgW="1790640" imgH="457200" progId="Equation.DSMT4">
                  <p:embed/>
                </p:oleObj>
              </mc:Choice>
              <mc:Fallback>
                <p:oleObj name="Equation" r:id="rId13" imgW="179064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4044950"/>
                        <a:ext cx="4491037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284663" y="5267325"/>
          <a:ext cx="2286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15" imgW="1002960" imgH="457200" progId="Equation.DSMT4">
                  <p:embed/>
                </p:oleObj>
              </mc:Choice>
              <mc:Fallback>
                <p:oleObj name="Equation" r:id="rId15" imgW="100296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267325"/>
                        <a:ext cx="2286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339752" y="5420320"/>
            <a:ext cx="2022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 smtClean="0">
                <a:latin typeface="+mn-ea"/>
                <a:ea typeface="+mn-ea"/>
              </a:rPr>
              <a:t>或简写</a:t>
            </a:r>
            <a:r>
              <a:rPr lang="zh-CN" altLang="en-US" dirty="0">
                <a:latin typeface="+mn-ea"/>
                <a:ea typeface="+mn-ea"/>
              </a:rPr>
              <a:t>成</a:t>
            </a:r>
          </a:p>
        </p:txBody>
      </p:sp>
      <p:sp>
        <p:nvSpPr>
          <p:cNvPr id="12" name="矩形 11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5-21_081546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472" y="461794"/>
            <a:ext cx="8072494" cy="2467140"/>
          </a:xfrm>
          <a:prstGeom prst="rect">
            <a:avLst/>
          </a:prstGeom>
        </p:spPr>
      </p:pic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714347" y="3214686"/>
          <a:ext cx="7929619" cy="1050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Equation" r:id="rId4" imgW="3162240" imgH="419040" progId="Equation.DSMT4">
                  <p:embed/>
                </p:oleObj>
              </mc:Choice>
              <mc:Fallback>
                <p:oleObj name="Equation" r:id="rId4" imgW="31622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7" y="3214686"/>
                        <a:ext cx="7929619" cy="1050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785786" y="4357694"/>
          <a:ext cx="6215106" cy="199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Equation" r:id="rId6" imgW="2692080" imgH="863280" progId="Equation.DSMT4">
                  <p:embed/>
                </p:oleObj>
              </mc:Choice>
              <mc:Fallback>
                <p:oleObj name="Equation" r:id="rId6" imgW="2692080" imgH="863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4357694"/>
                        <a:ext cx="6215106" cy="1993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44153" y="-27384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6-3</a:t>
            </a:r>
            <a:r>
              <a:rPr lang="zh-CN" altLang="en-US" dirty="0" smtClean="0">
                <a:solidFill>
                  <a:srgbClr val="FF0000"/>
                </a:solidFill>
              </a:rPr>
              <a:t>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857223" y="785794"/>
          <a:ext cx="6933687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Equation" r:id="rId3" imgW="2793960" imgH="431640" progId="Equation.DSMT4">
                  <p:embed/>
                </p:oleObj>
              </mc:Choice>
              <mc:Fallback>
                <p:oleObj name="Equation" r:id="rId3" imgW="27939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3" y="785794"/>
                        <a:ext cx="6933687" cy="107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928662" y="2143116"/>
          <a:ext cx="5750266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2" name="Equation" r:id="rId5" imgW="2234880" imgH="444240" progId="Equation.DSMT4">
                  <p:embed/>
                </p:oleObj>
              </mc:Choice>
              <mc:Fallback>
                <p:oleObj name="Equation" r:id="rId5" imgW="223488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143116"/>
                        <a:ext cx="5750266" cy="114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785786" y="3857628"/>
          <a:ext cx="7493052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name="Equation" r:id="rId7" imgW="2997000" imgH="457200" progId="Equation.DSMT4">
                  <p:embed/>
                </p:oleObj>
              </mc:Choice>
              <mc:Fallback>
                <p:oleObj name="Equation" r:id="rId7" imgW="2997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857628"/>
                        <a:ext cx="7493052" cy="114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3908</TotalTime>
  <Words>302</Words>
  <Application>Microsoft Office PowerPoint</Application>
  <PresentationFormat>全屏显示(4:3)</PresentationFormat>
  <Paragraphs>79</Paragraphs>
  <Slides>37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第三章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Lenovo</cp:lastModifiedBy>
  <cp:revision>421</cp:revision>
  <dcterms:created xsi:type="dcterms:W3CDTF">2002-02-05T15:49:25Z</dcterms:created>
  <dcterms:modified xsi:type="dcterms:W3CDTF">2015-12-16T05:05:09Z</dcterms:modified>
</cp:coreProperties>
</file>