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FF66"/>
    <a:srgbClr val="CCFF6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615" autoAdjust="0"/>
    <p:restoredTop sz="83193" autoAdjust="0"/>
  </p:normalViewPr>
  <p:slideViewPr>
    <p:cSldViewPr>
      <p:cViewPr varScale="1">
        <p:scale>
          <a:sx n="58" d="100"/>
          <a:sy n="58" d="100"/>
        </p:scale>
        <p:origin x="-45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86D4F44-FF49-4D8C-8D47-A8C115741AE7}" type="datetimeFigureOut">
              <a:rPr lang="zh-CN" altLang="en-US"/>
              <a:pPr>
                <a:defRPr/>
              </a:pPr>
              <a:t>2016/5/13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4404B4E-471C-4EAB-B976-A192DD661E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1525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C30DAD-D90C-49B1-88D8-DC7AE69984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69A997-0653-47AA-95EE-F10F3A3902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206614-2F73-4F09-8CFB-85C0F7ED6E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2FFE5E-BB7C-41D4-945B-ECDBD0A98C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BD4E5D-BCB2-43A2-A308-9FE3B2AABF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A68FB2-6DE6-4D14-AF97-133C819D70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3DE2CD-D2E9-4003-A02C-F73F1BF9FA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602DB9-F813-4DEF-88BD-65B0337896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DD5135-8282-4329-B594-9CD7487F17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AF18E7-CAA3-46F6-9BF4-3406CCAB1B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36951D-A87B-43D8-A18A-B07BA89090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199B06-12A2-413D-B6EC-5353A21B8E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ea typeface="+mn-ea"/>
              </a:defRPr>
            </a:lvl1pPr>
          </a:lstStyle>
          <a:p>
            <a:pPr>
              <a:defRPr/>
            </a:pPr>
            <a:fld id="{D6D889E3-B06D-4EBF-B88E-C760FFE8D2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>
    <p:wip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41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40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9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2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12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7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26.wmf"/><Relationship Id="rId3" Type="http://schemas.openxmlformats.org/officeDocument/2006/relationships/slide" Target="slide4.xml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2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25.wmf"/><Relationship Id="rId5" Type="http://schemas.openxmlformats.org/officeDocument/2006/relationships/image" Target="../media/image22.wmf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22.bin"/><Relationship Id="rId9" Type="http://schemas.openxmlformats.org/officeDocument/2006/relationships/image" Target="../media/image24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7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35.bin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4.w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36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5" Type="http://schemas.openxmlformats.org/officeDocument/2006/relationships/oleObject" Target="../embeddings/oleObject36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3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内容占位符 4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>
              <a:spcBef>
                <a:spcPct val="50000"/>
              </a:spcBef>
              <a:buClr>
                <a:srgbClr val="FF0000"/>
              </a:buClr>
              <a:buSzPct val="90000"/>
              <a:buFontTx/>
              <a:buNone/>
              <a:defRPr/>
            </a:pPr>
            <a:r>
              <a:rPr lang="en-US" altLang="zh-CN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1.</a:t>
            </a:r>
            <a:r>
              <a:rPr lang="zh-CN" altLang="en-US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依概率收敛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. </a:t>
            </a:r>
            <a:endParaRPr lang="zh-CN" altLang="en-US" sz="2800" b="1" dirty="0" smtClean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684213" y="1340768"/>
          <a:ext cx="7754937" cy="372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3" imgW="3276360" imgH="1574640" progId="Equation.DSMT4">
                  <p:embed/>
                </p:oleObj>
              </mc:Choice>
              <mc:Fallback>
                <p:oleObj name="Equation" r:id="rId3" imgW="3276360" imgH="15746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340768"/>
                        <a:ext cx="7754937" cy="372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611560" y="5157192"/>
          <a:ext cx="8109903" cy="122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5" imgW="3365280" imgH="507960" progId="Equation.DSMT4">
                  <p:embed/>
                </p:oleObj>
              </mc:Choice>
              <mc:Fallback>
                <p:oleObj name="Equation" r:id="rId5" imgW="3365280" imgH="5079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5157192"/>
                        <a:ext cx="8109903" cy="12241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5868144" y="-27384"/>
            <a:ext cx="2100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4-1</a:t>
            </a:r>
            <a:r>
              <a:rPr lang="zh-CN" altLang="en-US" dirty="0" smtClean="0">
                <a:solidFill>
                  <a:srgbClr val="FF0000"/>
                </a:solidFill>
              </a:rPr>
              <a:t>大数定律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868144" y="-27384"/>
            <a:ext cx="2100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4-1</a:t>
            </a:r>
            <a:r>
              <a:rPr lang="zh-CN" altLang="en-US" dirty="0" smtClean="0">
                <a:solidFill>
                  <a:srgbClr val="FF0000"/>
                </a:solidFill>
              </a:rPr>
              <a:t>大数定律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1000108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(3)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辛钦大数定律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 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1043608" y="1720188"/>
          <a:ext cx="7086434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7" name="公式" r:id="rId3" imgW="3035160" imgH="215640" progId="Equation.3">
                  <p:embed/>
                </p:oleObj>
              </mc:Choice>
              <mc:Fallback>
                <p:oleObj name="公式" r:id="rId3" imgW="303516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1720188"/>
                        <a:ext cx="7086434" cy="5040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1043608" y="2944324"/>
          <a:ext cx="2448272" cy="508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8" name="公式" r:id="rId5" imgW="1041120" imgH="215640" progId="Equation.3">
                  <p:embed/>
                </p:oleObj>
              </mc:Choice>
              <mc:Fallback>
                <p:oleObj name="公式" r:id="rId5" imgW="104112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2944324"/>
                        <a:ext cx="2448272" cy="5080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1043608" y="2368260"/>
          <a:ext cx="6192688" cy="5184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9" name="公式" r:id="rId7" imgW="2730240" imgH="228600" progId="Equation.3">
                  <p:embed/>
                </p:oleObj>
              </mc:Choice>
              <mc:Fallback>
                <p:oleObj name="公式" r:id="rId7" imgW="273024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2368260"/>
                        <a:ext cx="6192688" cy="5184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/>
        </p:nvGraphicFramePr>
        <p:xfrm>
          <a:off x="1216025" y="3380952"/>
          <a:ext cx="5772150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0" name="Equation" r:id="rId9" imgW="2387520" imgH="482400" progId="Equation.DSMT4">
                  <p:embed/>
                </p:oleObj>
              </mc:Choice>
              <mc:Fallback>
                <p:oleObj name="Equation" r:id="rId9" imgW="2387520" imgH="4824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6025" y="3380952"/>
                        <a:ext cx="5772150" cy="116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"/>
          <p:cNvGraphicFramePr>
            <a:graphicFrameLocks noChangeAspect="1"/>
          </p:cNvGraphicFramePr>
          <p:nvPr/>
        </p:nvGraphicFramePr>
        <p:xfrm>
          <a:off x="1214414" y="4644619"/>
          <a:ext cx="5862638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1" name="公式" r:id="rId11" imgW="2425680" imgH="482400" progId="Equation.3">
                  <p:embed/>
                </p:oleObj>
              </mc:Choice>
              <mc:Fallback>
                <p:oleObj name="公式" r:id="rId11" imgW="2425680" imgH="4824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14" y="4644619"/>
                        <a:ext cx="5862638" cy="116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2.</a:t>
            </a:r>
            <a:r>
              <a:rPr lang="zh-CN" altLang="en-US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伯努利大数定律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. </a:t>
            </a:r>
            <a:endParaRPr lang="zh-CN" altLang="en-US" sz="2800" b="1" dirty="0" smtClean="0"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zh-CN" altLang="en-US" dirty="0"/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1691680" y="1340768"/>
          <a:ext cx="6696744" cy="53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4" name="公式" r:id="rId3" imgW="2755800" imgH="228600" progId="Equation.3">
                  <p:embed/>
                </p:oleObj>
              </mc:Choice>
              <mc:Fallback>
                <p:oleObj name="公式" r:id="rId3" imgW="275580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1340768"/>
                        <a:ext cx="6696744" cy="539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3317875" y="3284538"/>
          <a:ext cx="3635375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5" name="Equation" r:id="rId5" imgW="1511280" imgH="469800" progId="Equation.DSMT4">
                  <p:embed/>
                </p:oleObj>
              </mc:Choice>
              <mc:Fallback>
                <p:oleObj name="Equation" r:id="rId5" imgW="1511280" imgH="469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7875" y="3284538"/>
                        <a:ext cx="3635375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900113" y="2780929"/>
          <a:ext cx="324008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6" name="公式" r:id="rId7" imgW="2997000" imgH="406080" progId="Equation.3">
                  <p:embed/>
                </p:oleObj>
              </mc:Choice>
              <mc:Fallback>
                <p:oleObj name="公式" r:id="rId7" imgW="2997000" imgH="4060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780929"/>
                        <a:ext cx="3240087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900113" y="2047752"/>
          <a:ext cx="770413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7" name="公式" r:id="rId9" imgW="7670520" imgH="444240" progId="Equation.3">
                  <p:embed/>
                </p:oleObj>
              </mc:Choice>
              <mc:Fallback>
                <p:oleObj name="公式" r:id="rId9" imgW="7670520" imgH="4442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047752"/>
                        <a:ext cx="7704137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939800" y="4581525"/>
          <a:ext cx="6011863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8" name="Equation" r:id="rId11" imgW="2450880" imgH="469800" progId="Equation.DSMT4">
                  <p:embed/>
                </p:oleObj>
              </mc:Choice>
              <mc:Fallback>
                <p:oleObj name="Equation" r:id="rId11" imgW="2450880" imgH="4698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4581525"/>
                        <a:ext cx="6011863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7"/>
          <p:cNvGraphicFramePr>
            <a:graphicFrameLocks noChangeAspect="1"/>
          </p:cNvGraphicFramePr>
          <p:nvPr/>
        </p:nvGraphicFramePr>
        <p:xfrm>
          <a:off x="971600" y="5589240"/>
          <a:ext cx="2453338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9" name="公式" r:id="rId13" imgW="914400" imgH="406080" progId="Equation.3">
                  <p:embed/>
                </p:oleObj>
              </mc:Choice>
              <mc:Fallback>
                <p:oleObj name="公式" r:id="rId13" imgW="914400" imgH="4060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5589240"/>
                        <a:ext cx="2453338" cy="1008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5868144" y="-27384"/>
            <a:ext cx="2100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4-1</a:t>
            </a:r>
            <a:r>
              <a:rPr lang="zh-CN" altLang="en-US" dirty="0" smtClean="0">
                <a:solidFill>
                  <a:srgbClr val="FF0000"/>
                </a:solidFill>
              </a:rPr>
              <a:t>大数定律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3.</a:t>
            </a:r>
            <a:r>
              <a:rPr lang="zh-CN" altLang="en-US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伯努利大数定律的推广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. </a:t>
            </a:r>
            <a:endParaRPr lang="zh-CN" altLang="en-US" sz="2800" b="1" dirty="0" smtClean="0"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(1)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泊松大数定律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 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1692275" y="1988716"/>
          <a:ext cx="669607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5" name="公式" r:id="rId3" imgW="2755800" imgH="228600" progId="Equation.3">
                  <p:embed/>
                </p:oleObj>
              </mc:Choice>
              <mc:Fallback>
                <p:oleObj name="公式" r:id="rId3" imgW="275580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988716"/>
                        <a:ext cx="6696075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2952750" y="4005263"/>
          <a:ext cx="3787775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6" name="Equation" r:id="rId5" imgW="1574640" imgH="469800" progId="Equation.DSMT4">
                  <p:embed/>
                </p:oleObj>
              </mc:Choice>
              <mc:Fallback>
                <p:oleObj name="Equation" r:id="rId5" imgW="1574640" imgH="469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50" y="4005263"/>
                        <a:ext cx="3787775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7468904"/>
              </p:ext>
            </p:extLst>
          </p:nvPr>
        </p:nvGraphicFramePr>
        <p:xfrm>
          <a:off x="971600" y="3170238"/>
          <a:ext cx="7416824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7" name="Equation" r:id="rId7" imgW="2361960" imgH="609480" progId="Equation.DSMT4">
                  <p:embed/>
                </p:oleObj>
              </mc:Choice>
              <mc:Fallback>
                <p:oleObj name="Equation" r:id="rId7" imgW="2361960" imgH="6094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3170238"/>
                        <a:ext cx="7416824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611188" y="2565400"/>
          <a:ext cx="8034337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8" name="公式" r:id="rId9" imgW="3352680" imgH="228600" progId="Equation.3">
                  <p:embed/>
                </p:oleObj>
              </mc:Choice>
              <mc:Fallback>
                <p:oleObj name="公式" r:id="rId9" imgW="335268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565400"/>
                        <a:ext cx="8034337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>
          <a:off x="815975" y="5157788"/>
          <a:ext cx="6261100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9" name="Equation" r:id="rId11" imgW="2552400" imgH="469800" progId="Equation.DSMT4">
                  <p:embed/>
                </p:oleObj>
              </mc:Choice>
              <mc:Fallback>
                <p:oleObj name="Equation" r:id="rId11" imgW="2552400" imgH="4698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975" y="5157788"/>
                        <a:ext cx="6261100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5868144" y="-27384"/>
            <a:ext cx="2100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4-1</a:t>
            </a:r>
            <a:r>
              <a:rPr lang="zh-CN" altLang="en-US" dirty="0" smtClean="0">
                <a:solidFill>
                  <a:srgbClr val="FF0000"/>
                </a:solidFill>
              </a:rPr>
              <a:t>大数定律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3568" y="764704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(2)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切比雪夫大数定律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 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738188" y="1628775"/>
          <a:ext cx="7883525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" name="Equation" r:id="rId3" imgW="3403440" imgH="939600" progId="Equation.DSMT4">
                  <p:embed/>
                </p:oleObj>
              </mc:Choice>
              <mc:Fallback>
                <p:oleObj name="Equation" r:id="rId3" imgW="3403440" imgH="939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188" y="1628775"/>
                        <a:ext cx="7883525" cy="210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1014413" y="3860800"/>
          <a:ext cx="6611937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name="Equation" r:id="rId5" imgW="2882880" imgH="482400" progId="Equation.DSMT4">
                  <p:embed/>
                </p:oleObj>
              </mc:Choice>
              <mc:Fallback>
                <p:oleObj name="Equation" r:id="rId5" imgW="2882880" imgH="4824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413" y="3860800"/>
                        <a:ext cx="6611937" cy="110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741363" y="5157788"/>
          <a:ext cx="7018337" cy="110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name="Equation" r:id="rId7" imgW="3060360" imgH="482400" progId="Equation.DSMT4">
                  <p:embed/>
                </p:oleObj>
              </mc:Choice>
              <mc:Fallback>
                <p:oleObj name="Equation" r:id="rId7" imgW="3060360" imgH="4824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363" y="5157788"/>
                        <a:ext cx="7018337" cy="1106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5868144" y="-27384"/>
            <a:ext cx="2100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4-1</a:t>
            </a:r>
            <a:r>
              <a:rPr lang="zh-CN" altLang="en-US" dirty="0" smtClean="0">
                <a:solidFill>
                  <a:srgbClr val="FF0000"/>
                </a:solidFill>
              </a:rPr>
              <a:t>大数定律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33"/>
          <p:cNvSpPr>
            <a:spLocks noChangeArrowheads="1"/>
          </p:cNvSpPr>
          <p:nvPr/>
        </p:nvSpPr>
        <p:spPr bwMode="auto">
          <a:xfrm>
            <a:off x="2697618" y="692150"/>
            <a:ext cx="306846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切比雪夫不等式</a:t>
            </a:r>
            <a:endParaRPr lang="zh-CN" altLang="en-US" sz="3200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204807" name="Object 7"/>
          <p:cNvGraphicFramePr>
            <a:graphicFrameLocks noChangeAspect="1"/>
          </p:cNvGraphicFramePr>
          <p:nvPr/>
        </p:nvGraphicFramePr>
        <p:xfrm>
          <a:off x="611560" y="1700808"/>
          <a:ext cx="8064896" cy="3528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Equation" r:id="rId3" imgW="3416040" imgH="1523880" progId="Equation.DSMT4">
                  <p:embed/>
                </p:oleObj>
              </mc:Choice>
              <mc:Fallback>
                <p:oleObj name="Equation" r:id="rId3" imgW="3416040" imgH="15238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700808"/>
                        <a:ext cx="8064896" cy="35283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5868144" y="-27384"/>
            <a:ext cx="2100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4-1</a:t>
            </a:r>
            <a:r>
              <a:rPr lang="zh-CN" altLang="en-US" dirty="0" smtClean="0">
                <a:solidFill>
                  <a:srgbClr val="FF0000"/>
                </a:solidFill>
              </a:rPr>
              <a:t>大数定律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785786" y="642918"/>
            <a:ext cx="7772400" cy="5486400"/>
          </a:xfrm>
        </p:spPr>
        <p:txBody>
          <a:bodyPr/>
          <a:lstStyle/>
          <a:p>
            <a:pPr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证明 </a:t>
            </a:r>
            <a:r>
              <a:rPr lang="zh-CN" altLang="en-US" sz="2800" b="1" dirty="0" smtClean="0">
                <a:latin typeface="+mn-ea"/>
              </a:rPr>
              <a:t>仅就</a:t>
            </a:r>
            <a:r>
              <a:rPr lang="en-US" altLang="zh-CN" sz="2800" b="1" i="1" dirty="0" smtClean="0"/>
              <a:t>X</a:t>
            </a:r>
            <a:r>
              <a:rPr lang="zh-CN" altLang="en-US" sz="2800" b="1" dirty="0" smtClean="0"/>
              <a:t>为连续型随机变量的情形来证</a:t>
            </a:r>
            <a:r>
              <a:rPr lang="en-US" altLang="zh-CN" sz="2800" b="1" dirty="0" smtClean="0"/>
              <a:t>. </a:t>
            </a:r>
            <a:r>
              <a:rPr lang="zh-CN" altLang="en-US" sz="2800" b="1" dirty="0" smtClean="0"/>
              <a:t>设其</a:t>
            </a:r>
            <a:endParaRPr lang="en-US" altLang="zh-CN" sz="2800" b="1" dirty="0" smtClean="0"/>
          </a:p>
          <a:p>
            <a:pPr>
              <a:buNone/>
            </a:pPr>
            <a:r>
              <a:rPr lang="zh-CN" altLang="en-US" sz="2800" b="1" dirty="0" smtClean="0"/>
              <a:t>密度函数为 </a:t>
            </a:r>
            <a:r>
              <a:rPr lang="en-US" altLang="zh-CN" sz="2800" b="1" i="1" dirty="0" smtClean="0"/>
              <a:t>f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x</a:t>
            </a:r>
            <a:r>
              <a:rPr lang="en-US" altLang="zh-CN" sz="2800" b="1" dirty="0" smtClean="0"/>
              <a:t>), </a:t>
            </a:r>
            <a:r>
              <a:rPr lang="zh-CN" altLang="en-US" sz="2800" b="1" dirty="0" smtClean="0"/>
              <a:t>则由方差的定义</a:t>
            </a:r>
            <a:r>
              <a:rPr lang="en-US" altLang="zh-CN" sz="2800" b="1" dirty="0" smtClean="0"/>
              <a:t>:</a:t>
            </a:r>
          </a:p>
          <a:p>
            <a:pPr>
              <a:buNone/>
            </a:pPr>
            <a:endParaRPr lang="zh-CN" altLang="en-US" sz="2800" b="1" dirty="0"/>
          </a:p>
        </p:txBody>
      </p:sp>
      <p:sp>
        <p:nvSpPr>
          <p:cNvPr id="3" name="矩形 2"/>
          <p:cNvSpPr/>
          <p:nvPr/>
        </p:nvSpPr>
        <p:spPr>
          <a:xfrm>
            <a:off x="5868144" y="-27384"/>
            <a:ext cx="2100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4-1</a:t>
            </a:r>
            <a:r>
              <a:rPr lang="zh-CN" altLang="en-US" dirty="0" smtClean="0">
                <a:solidFill>
                  <a:srgbClr val="FF0000"/>
                </a:solidFill>
              </a:rPr>
              <a:t>大数定律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1214414" y="1785927"/>
          <a:ext cx="5286412" cy="869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8" name="Equation" r:id="rId3" imgW="2006280" imgH="330120" progId="Equation.DSMT4">
                  <p:embed/>
                </p:oleObj>
              </mc:Choice>
              <mc:Fallback>
                <p:oleObj name="Equation" r:id="rId3" imgW="2006280" imgH="3301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14" y="1785927"/>
                        <a:ext cx="5286412" cy="8699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1503363" y="2819400"/>
          <a:ext cx="5065712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9" name="Equation" r:id="rId5" imgW="1892160" imgH="419040" progId="Equation.DSMT4">
                  <p:embed/>
                </p:oleObj>
              </mc:Choice>
              <mc:Fallback>
                <p:oleObj name="Equation" r:id="rId5" imgW="1892160" imgH="4190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3363" y="2819400"/>
                        <a:ext cx="5065712" cy="1122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1357289" y="4143379"/>
          <a:ext cx="6572297" cy="1013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0" name="Equation" r:id="rId7" imgW="2717640" imgH="419040" progId="Equation.DSMT4">
                  <p:embed/>
                </p:oleObj>
              </mc:Choice>
              <mc:Fallback>
                <p:oleObj name="Equation" r:id="rId7" imgW="2717640" imgH="4190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289" y="4143379"/>
                        <a:ext cx="6572297" cy="10134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1285852" y="5286388"/>
          <a:ext cx="5715040" cy="9249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1" name="Equation" r:id="rId9" imgW="2197080" imgH="355320" progId="Equation.DSMT4">
                  <p:embed/>
                </p:oleObj>
              </mc:Choice>
              <mc:Fallback>
                <p:oleObj name="Equation" r:id="rId9" imgW="2197080" imgH="35532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52" y="5286388"/>
                        <a:ext cx="5715040" cy="9249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500042"/>
            <a:ext cx="7772400" cy="5595958"/>
          </a:xfrm>
        </p:spPr>
        <p:txBody>
          <a:bodyPr/>
          <a:lstStyle/>
          <a:p>
            <a:pPr algn="ctr">
              <a:buNone/>
            </a:pPr>
            <a:r>
              <a:rPr lang="zh-CN" altLang="en-US" sz="2800" b="1" dirty="0" smtClean="0">
                <a:latin typeface="黑体" pitchFamily="49" charset="-122"/>
                <a:ea typeface="黑体" pitchFamily="49" charset="-122"/>
                <a:hlinkClick r:id="rId3" action="ppaction://hlinksldjump"/>
              </a:rPr>
              <a:t>切比雪夫大数定律</a:t>
            </a:r>
            <a:r>
              <a:rPr lang="zh-CN" altLang="en-US" sz="2800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的证明</a:t>
            </a: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 algn="just">
              <a:buNone/>
            </a:pPr>
            <a:endParaRPr lang="zh-CN" altLang="en-US" sz="2800" b="1" dirty="0">
              <a:solidFill>
                <a:schemeClr val="accent2"/>
              </a:solidFill>
            </a:endParaRPr>
          </a:p>
        </p:txBody>
      </p:sp>
      <p:graphicFrame>
        <p:nvGraphicFramePr>
          <p:cNvPr id="22529" name="Object 1"/>
          <p:cNvGraphicFramePr>
            <a:graphicFrameLocks noChangeAspect="1"/>
          </p:cNvGraphicFramePr>
          <p:nvPr/>
        </p:nvGraphicFramePr>
        <p:xfrm>
          <a:off x="1285852" y="1071546"/>
          <a:ext cx="6546318" cy="1500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4" name="Equation" r:id="rId4" imgW="3047760" imgH="698400" progId="Equation.DSMT4">
                  <p:embed/>
                </p:oleObj>
              </mc:Choice>
              <mc:Fallback>
                <p:oleObj name="Equation" r:id="rId4" imgW="3047760" imgH="6984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52" y="1071546"/>
                        <a:ext cx="6546318" cy="15001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1857356" y="2643182"/>
          <a:ext cx="3643338" cy="9602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5" name="Equation" r:id="rId6" imgW="1638000" imgH="431640" progId="Equation.DSMT4">
                  <p:embed/>
                </p:oleObj>
              </mc:Choice>
              <mc:Fallback>
                <p:oleObj name="Equation" r:id="rId6" imgW="1638000" imgH="4316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56" y="2643182"/>
                        <a:ext cx="3643338" cy="9602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5868144" y="-27384"/>
            <a:ext cx="2100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4-1</a:t>
            </a:r>
            <a:r>
              <a:rPr lang="zh-CN" altLang="en-US" dirty="0" smtClean="0">
                <a:solidFill>
                  <a:srgbClr val="FF0000"/>
                </a:solidFill>
              </a:rPr>
              <a:t>大数定律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1214438" y="4143380"/>
          <a:ext cx="6221412" cy="221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6" name="Equation" r:id="rId8" imgW="2997000" imgH="1066680" progId="Equation.DSMT4">
                  <p:embed/>
                </p:oleObj>
              </mc:Choice>
              <mc:Fallback>
                <p:oleObj name="Equation" r:id="rId8" imgW="2997000" imgH="10666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4143380"/>
                        <a:ext cx="6221412" cy="221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1285875" y="3714752"/>
          <a:ext cx="5907088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7" name="Equation" r:id="rId10" imgW="2768400" imgH="215640" progId="Equation.DSMT4">
                  <p:embed/>
                </p:oleObj>
              </mc:Choice>
              <mc:Fallback>
                <p:oleObj name="Equation" r:id="rId10" imgW="2768400" imgH="2156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3714752"/>
                        <a:ext cx="5907088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2714650" y="5429265"/>
          <a:ext cx="4857746" cy="951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8" name="Equation" r:id="rId12" imgW="2336760" imgH="457200" progId="Equation.DSMT4">
                  <p:embed/>
                </p:oleObj>
              </mc:Choice>
              <mc:Fallback>
                <p:oleObj name="Equation" r:id="rId12" imgW="2336760" imgH="4572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50" y="5429265"/>
                        <a:ext cx="4857746" cy="9516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1174750" y="857232"/>
          <a:ext cx="622300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1" name="Equation" r:id="rId3" imgW="2844720" imgH="457200" progId="Equation.DSMT4">
                  <p:embed/>
                </p:oleObj>
              </mc:Choice>
              <mc:Fallback>
                <p:oleObj name="Equation" r:id="rId3" imgW="2844720" imgH="457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0" y="857232"/>
                        <a:ext cx="6223000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5868144" y="-27384"/>
            <a:ext cx="2100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4-1</a:t>
            </a:r>
            <a:r>
              <a:rPr lang="zh-CN" altLang="en-US" dirty="0" smtClean="0">
                <a:solidFill>
                  <a:srgbClr val="FF0000"/>
                </a:solidFill>
              </a:rPr>
              <a:t>大数定律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 </a:t>
            </a:r>
            <a:endParaRPr lang="zh-CN" altLang="en-US" sz="2800" b="1" dirty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23563" name="Object 11"/>
          <p:cNvGraphicFramePr>
            <a:graphicFrameLocks noChangeAspect="1"/>
          </p:cNvGraphicFramePr>
          <p:nvPr/>
        </p:nvGraphicFramePr>
        <p:xfrm>
          <a:off x="1571625" y="2214554"/>
          <a:ext cx="6232525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2" name="Equation" r:id="rId5" imgW="2806560" imgH="482400" progId="Equation.DSMT4">
                  <p:embed/>
                </p:oleObj>
              </mc:Choice>
              <mc:Fallback>
                <p:oleObj name="Equation" r:id="rId5" imgW="2806560" imgH="4824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2214554"/>
                        <a:ext cx="6232525" cy="1071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4" name="Object 12"/>
          <p:cNvGraphicFramePr>
            <a:graphicFrameLocks noChangeAspect="1"/>
          </p:cNvGraphicFramePr>
          <p:nvPr/>
        </p:nvGraphicFramePr>
        <p:xfrm>
          <a:off x="1428750" y="3714752"/>
          <a:ext cx="6907213" cy="150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3" name="Equation" r:id="rId7" imgW="3098520" imgH="672840" progId="Equation.DSMT4">
                  <p:embed/>
                </p:oleObj>
              </mc:Choice>
              <mc:Fallback>
                <p:oleObj name="Equation" r:id="rId7" imgW="3098520" imgH="67284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3714752"/>
                        <a:ext cx="6907213" cy="1500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 </a:t>
            </a:r>
            <a:endParaRPr lang="zh-CN" altLang="en-US" sz="2800" b="1" dirty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868144" y="-27384"/>
            <a:ext cx="2100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4-1</a:t>
            </a:r>
            <a:r>
              <a:rPr lang="zh-CN" altLang="en-US" dirty="0" smtClean="0">
                <a:solidFill>
                  <a:srgbClr val="FF0000"/>
                </a:solidFill>
              </a:rPr>
              <a:t>大数定律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714348" y="642918"/>
          <a:ext cx="6143668" cy="5094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1" name="Equation" r:id="rId3" imgW="2603160" imgH="215640" progId="Equation.DSMT4">
                  <p:embed/>
                </p:oleObj>
              </mc:Choice>
              <mc:Fallback>
                <p:oleObj name="Equation" r:id="rId3" imgW="2603160" imgH="2156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642918"/>
                        <a:ext cx="6143668" cy="5094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1028700" y="642938"/>
          <a:ext cx="6748463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2" name="Equation" r:id="rId5" imgW="2857320" imgH="444240" progId="Equation.DSMT4">
                  <p:embed/>
                </p:oleObj>
              </mc:Choice>
              <mc:Fallback>
                <p:oleObj name="Equation" r:id="rId5" imgW="2857320" imgH="4442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700" y="642938"/>
                        <a:ext cx="6748463" cy="1049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1000100" y="2593289"/>
          <a:ext cx="5357850" cy="9071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3" name="Equation" r:id="rId7" imgW="2400120" imgH="406080" progId="Equation.DSMT4">
                  <p:embed/>
                </p:oleObj>
              </mc:Choice>
              <mc:Fallback>
                <p:oleObj name="Equation" r:id="rId7" imgW="2400120" imgH="4060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2593289"/>
                        <a:ext cx="5357850" cy="907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7"/>
          <p:cNvGraphicFramePr>
            <a:graphicFrameLocks noChangeAspect="1"/>
          </p:cNvGraphicFramePr>
          <p:nvPr/>
        </p:nvGraphicFramePr>
        <p:xfrm>
          <a:off x="1000100" y="3357562"/>
          <a:ext cx="6000790" cy="1000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4" name="Equation" r:id="rId9" imgW="2666880" imgH="444240" progId="Equation.DSMT4">
                  <p:embed/>
                </p:oleObj>
              </mc:Choice>
              <mc:Fallback>
                <p:oleObj name="Equation" r:id="rId9" imgW="2666880" imgH="4442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3357562"/>
                        <a:ext cx="6000790" cy="10001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8"/>
          <p:cNvGraphicFramePr>
            <a:graphicFrameLocks noChangeAspect="1"/>
          </p:cNvGraphicFramePr>
          <p:nvPr/>
        </p:nvGraphicFramePr>
        <p:xfrm>
          <a:off x="1000099" y="1643050"/>
          <a:ext cx="4572033" cy="956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5" name="Equation" r:id="rId11" imgW="1942920" imgH="406080" progId="Equation.DSMT4">
                  <p:embed/>
                </p:oleObj>
              </mc:Choice>
              <mc:Fallback>
                <p:oleObj name="Equation" r:id="rId11" imgW="1942920" imgH="40608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099" y="1643050"/>
                        <a:ext cx="4572033" cy="9562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5" name="Object 9"/>
          <p:cNvGraphicFramePr>
            <a:graphicFrameLocks noChangeAspect="1"/>
          </p:cNvGraphicFramePr>
          <p:nvPr/>
        </p:nvGraphicFramePr>
        <p:xfrm>
          <a:off x="1000100" y="4286256"/>
          <a:ext cx="3403809" cy="1071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6" name="Equation" r:id="rId13" imgW="1371600" imgH="431640" progId="Equation.DSMT4">
                  <p:embed/>
                </p:oleObj>
              </mc:Choice>
              <mc:Fallback>
                <p:oleObj name="Equation" r:id="rId13" imgW="1371600" imgH="43164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4286256"/>
                        <a:ext cx="3403809" cy="10715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" name="Object 10"/>
          <p:cNvGraphicFramePr>
            <a:graphicFrameLocks noChangeAspect="1"/>
          </p:cNvGraphicFramePr>
          <p:nvPr/>
        </p:nvGraphicFramePr>
        <p:xfrm>
          <a:off x="935047" y="5322888"/>
          <a:ext cx="4994275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7" name="Equation" r:id="rId15" imgW="2273040" imgH="406080" progId="Equation.DSMT4">
                  <p:embed/>
                </p:oleObj>
              </mc:Choice>
              <mc:Fallback>
                <p:oleObj name="Equation" r:id="rId15" imgW="2273040" imgH="40608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47" y="5322888"/>
                        <a:ext cx="4994275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第三章">
  <a:themeElements>
    <a:clrScheme name="第三章 6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0C0C0"/>
      </a:accent1>
      <a:accent2>
        <a:srgbClr val="0066FF"/>
      </a:accent2>
      <a:accent3>
        <a:srgbClr val="FFFFFF"/>
      </a:accent3>
      <a:accent4>
        <a:srgbClr val="000000"/>
      </a:accent4>
      <a:accent5>
        <a:srgbClr val="DCDCDC"/>
      </a:accent5>
      <a:accent6>
        <a:srgbClr val="005CE7"/>
      </a:accent6>
      <a:hlink>
        <a:srgbClr val="FF0000"/>
      </a:hlink>
      <a:folHlink>
        <a:srgbClr val="009900"/>
      </a:folHlink>
    </a:clrScheme>
    <a:fontScheme name="第三章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华文新魏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华文新魏" pitchFamily="2" charset="-122"/>
          </a:defRPr>
        </a:defPPr>
      </a:lstStyle>
    </a:lnDef>
  </a:objectDefaults>
  <a:extraClrSchemeLst>
    <a:extraClrScheme>
      <a:clrScheme name="第三章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第三章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三章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三章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三章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三章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三章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D:\数学文献检索&amp;论文写作\第三章.ppt</Template>
  <TotalTime>3623</TotalTime>
  <Words>107</Words>
  <Application>Microsoft Office PowerPoint</Application>
  <PresentationFormat>全屏显示(4:3)</PresentationFormat>
  <Paragraphs>29</Paragraphs>
  <Slides>10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第三章</vt:lpstr>
      <vt:lpstr>Equation</vt:lpstr>
      <vt:lpstr>公式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恒基用户</dc:creator>
  <cp:lastModifiedBy>beiqu</cp:lastModifiedBy>
  <cp:revision>276</cp:revision>
  <dcterms:created xsi:type="dcterms:W3CDTF">2002-02-05T15:49:25Z</dcterms:created>
  <dcterms:modified xsi:type="dcterms:W3CDTF">2016-05-13T07:51:44Z</dcterms:modified>
</cp:coreProperties>
</file>