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64" r:id="rId7"/>
    <p:sldId id="265" r:id="rId8"/>
    <p:sldId id="259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09600"/>
            <a:ext cx="82296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" Target="../slides/slid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26" name="Picture 2" descr="BDRLC03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20227" name="Rectangle 3" descr="BJ1180"/>
          <p:cNvSpPr>
            <a:spLocks noChangeArrowheads="1"/>
          </p:cNvSpPr>
          <p:nvPr userDrawn="1"/>
        </p:nvSpPr>
        <p:spPr bwMode="auto">
          <a:xfrm>
            <a:off x="479425" y="131763"/>
            <a:ext cx="8450263" cy="6553200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28" name="Rectangle 4" descr="BJ1180"/>
          <p:cNvSpPr>
            <a:spLocks noChangeArrowheads="1"/>
          </p:cNvSpPr>
          <p:nvPr userDrawn="1"/>
        </p:nvSpPr>
        <p:spPr bwMode="auto">
          <a:xfrm>
            <a:off x="331788" y="136525"/>
            <a:ext cx="150812" cy="158750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29" name="Rectangle 5" descr="BJ1180"/>
          <p:cNvSpPr>
            <a:spLocks noChangeArrowheads="1"/>
          </p:cNvSpPr>
          <p:nvPr userDrawn="1"/>
        </p:nvSpPr>
        <p:spPr bwMode="auto">
          <a:xfrm>
            <a:off x="323850" y="519113"/>
            <a:ext cx="150813" cy="360362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30" name="Rectangle 6" descr="BJ1180"/>
          <p:cNvSpPr>
            <a:spLocks noChangeArrowheads="1"/>
          </p:cNvSpPr>
          <p:nvPr userDrawn="1"/>
        </p:nvSpPr>
        <p:spPr bwMode="auto">
          <a:xfrm>
            <a:off x="323850" y="1120775"/>
            <a:ext cx="150813" cy="36036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31" name="Rectangle 7" descr="BJ1180"/>
          <p:cNvSpPr>
            <a:spLocks noChangeArrowheads="1"/>
          </p:cNvSpPr>
          <p:nvPr userDrawn="1"/>
        </p:nvSpPr>
        <p:spPr bwMode="auto">
          <a:xfrm>
            <a:off x="323850" y="2292350"/>
            <a:ext cx="150813" cy="36036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32" name="Rectangle 8" descr="BJ1180"/>
          <p:cNvSpPr>
            <a:spLocks noChangeArrowheads="1"/>
          </p:cNvSpPr>
          <p:nvPr userDrawn="1"/>
        </p:nvSpPr>
        <p:spPr bwMode="auto">
          <a:xfrm>
            <a:off x="325438" y="2886075"/>
            <a:ext cx="150812" cy="36036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33" name="Rectangle 9" descr="BJ1180"/>
          <p:cNvSpPr>
            <a:spLocks noChangeArrowheads="1"/>
          </p:cNvSpPr>
          <p:nvPr userDrawn="1"/>
        </p:nvSpPr>
        <p:spPr bwMode="auto">
          <a:xfrm>
            <a:off x="325438" y="3479800"/>
            <a:ext cx="150812" cy="36036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34" name="Rectangle 10" descr="BJ1180"/>
          <p:cNvSpPr>
            <a:spLocks noChangeArrowheads="1"/>
          </p:cNvSpPr>
          <p:nvPr userDrawn="1"/>
        </p:nvSpPr>
        <p:spPr bwMode="auto">
          <a:xfrm>
            <a:off x="325438" y="4656138"/>
            <a:ext cx="150812" cy="360362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35" name="Rectangle 11" descr="BJ1180"/>
          <p:cNvSpPr>
            <a:spLocks noChangeArrowheads="1"/>
          </p:cNvSpPr>
          <p:nvPr userDrawn="1"/>
        </p:nvSpPr>
        <p:spPr bwMode="auto">
          <a:xfrm>
            <a:off x="320675" y="5248275"/>
            <a:ext cx="150813" cy="36036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36" name="Rectangle 12" descr="BJ1180"/>
          <p:cNvSpPr>
            <a:spLocks noChangeArrowheads="1"/>
          </p:cNvSpPr>
          <p:nvPr userDrawn="1"/>
        </p:nvSpPr>
        <p:spPr bwMode="auto">
          <a:xfrm>
            <a:off x="319088" y="5845175"/>
            <a:ext cx="150812" cy="36036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37" name="Rectangle 13" descr="BJ1180"/>
          <p:cNvSpPr>
            <a:spLocks noChangeArrowheads="1"/>
          </p:cNvSpPr>
          <p:nvPr userDrawn="1"/>
        </p:nvSpPr>
        <p:spPr bwMode="auto">
          <a:xfrm>
            <a:off x="323850" y="6419850"/>
            <a:ext cx="150813" cy="269875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38" name="Rectangle 14" descr="BJ1180"/>
          <p:cNvSpPr>
            <a:spLocks noChangeArrowheads="1"/>
          </p:cNvSpPr>
          <p:nvPr userDrawn="1"/>
        </p:nvSpPr>
        <p:spPr bwMode="auto">
          <a:xfrm>
            <a:off x="331788" y="4065588"/>
            <a:ext cx="150812" cy="360362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39" name="Rectangle 15" descr="BJ1180"/>
          <p:cNvSpPr>
            <a:spLocks noChangeArrowheads="1"/>
          </p:cNvSpPr>
          <p:nvPr userDrawn="1"/>
        </p:nvSpPr>
        <p:spPr bwMode="auto">
          <a:xfrm>
            <a:off x="323850" y="1698625"/>
            <a:ext cx="150813" cy="36671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0241" name="Rectangle 17"/>
          <p:cNvSpPr>
            <a:spLocks noChangeArrowheads="1"/>
          </p:cNvSpPr>
          <p:nvPr userDrawn="1"/>
        </p:nvSpPr>
        <p:spPr bwMode="auto">
          <a:xfrm>
            <a:off x="6586538" y="6311900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pic>
        <p:nvPicPr>
          <p:cNvPr id="820242" name="Picture 18">
            <a:hlinkClick r:id="rId17" action="ppaction://hlinksldjump" highlightClick="1"/>
          </p:cNvPr>
          <p:cNvPicPr>
            <a:picLocks noChangeAspect="1" noChangeArrowheads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190" b="-11574"/>
          <a:stretch>
            <a:fillRect/>
          </a:stretch>
        </p:blipFill>
        <p:spPr bwMode="auto">
          <a:xfrm>
            <a:off x="6483350" y="6286500"/>
            <a:ext cx="3937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0244" name="Rectangle 20"/>
          <p:cNvSpPr>
            <a:spLocks noChangeArrowheads="1"/>
          </p:cNvSpPr>
          <p:nvPr userDrawn="1"/>
        </p:nvSpPr>
        <p:spPr bwMode="auto">
          <a:xfrm>
            <a:off x="6986588" y="6334125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45" name="Rectangle 21"/>
          <p:cNvSpPr>
            <a:spLocks noChangeArrowheads="1"/>
          </p:cNvSpPr>
          <p:nvPr userDrawn="1"/>
        </p:nvSpPr>
        <p:spPr bwMode="auto">
          <a:xfrm>
            <a:off x="7362825" y="6340475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46" name="Rectangle 22"/>
          <p:cNvSpPr>
            <a:spLocks noChangeArrowheads="1"/>
          </p:cNvSpPr>
          <p:nvPr userDrawn="1"/>
        </p:nvSpPr>
        <p:spPr bwMode="auto">
          <a:xfrm>
            <a:off x="7747000" y="6340475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47" name="Rectangle 23"/>
          <p:cNvSpPr>
            <a:spLocks noChangeArrowheads="1"/>
          </p:cNvSpPr>
          <p:nvPr userDrawn="1"/>
        </p:nvSpPr>
        <p:spPr bwMode="auto">
          <a:xfrm>
            <a:off x="8154988" y="6350000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248" name="Rectangle 24"/>
          <p:cNvSpPr>
            <a:spLocks noChangeArrowheads="1"/>
          </p:cNvSpPr>
          <p:nvPr userDrawn="1"/>
        </p:nvSpPr>
        <p:spPr bwMode="auto">
          <a:xfrm>
            <a:off x="8515350" y="6365875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l"/>
            <a:endParaRPr kumimoji="0" lang="zh-CN" altLang="en-US" smtClean="0">
              <a:solidFill>
                <a:srgbClr val="0000CC"/>
              </a:solidFill>
              <a:ea typeface="宋体" pitchFamily="2" charset="-122"/>
            </a:endParaRPr>
          </a:p>
        </p:txBody>
      </p:sp>
      <p:pic>
        <p:nvPicPr>
          <p:cNvPr id="820249" name="Picture 25">
            <a:hlinkClick r:id="" action="ppaction://hlinkshowjump?jump=lastslideviewed" highlightClick="1"/>
          </p:cNvPr>
          <p:cNvPicPr>
            <a:picLocks noChangeAspect="1" noChangeArrowheads="1"/>
          </p:cNvPicPr>
          <p:nvPr userDrawn="1"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7678" b="-14815"/>
          <a:stretch>
            <a:fillRect/>
          </a:stretch>
        </p:blipFill>
        <p:spPr bwMode="auto">
          <a:xfrm>
            <a:off x="7642225" y="6275388"/>
            <a:ext cx="38576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50" name="Picture 26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1548" b="-16203"/>
          <a:stretch>
            <a:fillRect/>
          </a:stretch>
        </p:blipFill>
        <p:spPr bwMode="auto">
          <a:xfrm>
            <a:off x="8023225" y="6270625"/>
            <a:ext cx="36512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51" name="Picture 27">
            <a:hlinkClick r:id="" action="ppaction://hlinkshowjump?jump=nextslide" highlightClick="1"/>
          </p:cNvPr>
          <p:cNvPicPr>
            <a:picLocks noChangeAspect="1" noChangeArrowheads="1"/>
          </p:cNvPicPr>
          <p:nvPr userDrawn="1"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3810" b="-14815"/>
          <a:stretch>
            <a:fillRect/>
          </a:stretch>
        </p:blipFill>
        <p:spPr bwMode="auto">
          <a:xfrm>
            <a:off x="7261225" y="6275388"/>
            <a:ext cx="406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52" name="Picture 28">
            <a:hlinkClick r:id="" action="ppaction://hlinkshowjump?jump=previousslide" highlightClick="1"/>
          </p:cNvPr>
          <p:cNvPicPr>
            <a:picLocks noChangeAspect="1" noChangeArrowheads="1"/>
          </p:cNvPicPr>
          <p:nvPr userDrawn="1"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2738" b="-15741"/>
          <a:stretch>
            <a:fillRect/>
          </a:stretch>
        </p:blipFill>
        <p:spPr bwMode="auto">
          <a:xfrm>
            <a:off x="6877050" y="6272213"/>
            <a:ext cx="358775" cy="396875"/>
          </a:xfrm>
          <a:prstGeom prst="rect">
            <a:avLst/>
          </a:prstGeom>
          <a:noFill/>
        </p:spPr>
      </p:pic>
      <p:pic>
        <p:nvPicPr>
          <p:cNvPr id="820253" name="Picture 29"/>
          <p:cNvPicPr>
            <a:picLocks noChangeAspect="1" noChangeArrowheads="1"/>
          </p:cNvPicPr>
          <p:nvPr userDrawn="1"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6288" y="6269038"/>
            <a:ext cx="352425" cy="3429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独立同分布的中心极限定理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99591" y="2159569"/>
          <a:ext cx="7612637" cy="1656184"/>
        </p:xfrm>
        <a:graphic>
          <a:graphicData uri="http://schemas.openxmlformats.org/presentationml/2006/ole">
            <p:oleObj spid="_x0000_s1026" name="公式" r:id="rId3" imgW="3327120" imgH="7236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30275" y="4044950"/>
          <a:ext cx="5195888" cy="2033588"/>
        </p:xfrm>
        <a:graphic>
          <a:graphicData uri="http://schemas.openxmlformats.org/presentationml/2006/ole">
            <p:oleObj spid="_x0000_s1027" name="Equation" r:id="rId4" imgW="2400120" imgH="9396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270625" y="4004814"/>
          <a:ext cx="1993900" cy="1422400"/>
        </p:xfrm>
        <a:graphic>
          <a:graphicData uri="http://schemas.openxmlformats.org/presentationml/2006/ole">
            <p:oleObj spid="_x0000_s1028" name="Equation" r:id="rId5" imgW="1993680" imgH="1422360" progId="Equation.3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115616" y="1340768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林德伯格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列维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1992" y="-27384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4-2</a:t>
            </a:r>
            <a:r>
              <a:rPr lang="zh-CN" altLang="en-US" dirty="0" smtClean="0">
                <a:solidFill>
                  <a:srgbClr val="FF0000"/>
                </a:solidFill>
              </a:rPr>
              <a:t>中心极限定理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/>
              <a:t>由中心极限定理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281992" y="-27384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4-2</a:t>
            </a:r>
            <a:r>
              <a:rPr lang="zh-CN" altLang="en-US" dirty="0" smtClean="0">
                <a:solidFill>
                  <a:srgbClr val="FF0000"/>
                </a:solidFill>
              </a:rPr>
              <a:t>中心极限定理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642910" y="1142984"/>
          <a:ext cx="8162841" cy="1071570"/>
        </p:xfrm>
        <a:graphic>
          <a:graphicData uri="http://schemas.openxmlformats.org/presentationml/2006/ole">
            <p:oleObj spid="_x0000_s36866" name="Equation" r:id="rId3" imgW="3288960" imgH="431640" progId="Equation.DSMT4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857224" y="2357430"/>
          <a:ext cx="4071966" cy="1090133"/>
        </p:xfrm>
        <a:graphic>
          <a:graphicData uri="http://schemas.openxmlformats.org/presentationml/2006/ole">
            <p:oleObj spid="_x0000_s36867" name="Equation" r:id="rId4" imgW="1612800" imgH="431640" progId="Equation.DSMT4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706438" y="3500438"/>
          <a:ext cx="5588000" cy="606425"/>
        </p:xfrm>
        <a:graphic>
          <a:graphicData uri="http://schemas.openxmlformats.org/presentationml/2006/ole">
            <p:oleObj spid="_x0000_s36868" name="Equation" r:id="rId5" imgW="2222280" imgH="241200" progId="Equation.DSMT4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714348" y="4286256"/>
          <a:ext cx="7122789" cy="1071570"/>
        </p:xfrm>
        <a:graphic>
          <a:graphicData uri="http://schemas.openxmlformats.org/presentationml/2006/ole">
            <p:oleObj spid="_x0000_s36869" name="Equation" r:id="rId6" imgW="2869920" imgH="431640" progId="Equation.DSMT4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785786" y="5500702"/>
          <a:ext cx="5572164" cy="1002400"/>
        </p:xfrm>
        <a:graphic>
          <a:graphicData uri="http://schemas.openxmlformats.org/presentationml/2006/ole">
            <p:oleObj spid="_x0000_s36870" name="Equation" r:id="rId7" imgW="2400120" imgH="4316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27584" y="692696"/>
          <a:ext cx="5068565" cy="504056"/>
        </p:xfrm>
        <a:graphic>
          <a:graphicData uri="http://schemas.openxmlformats.org/presentationml/2006/ole">
            <p:oleObj spid="_x0000_s2050" name="公式" r:id="rId3" imgW="2298600" imgH="2286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23727" y="3140968"/>
          <a:ext cx="4135595" cy="1224136"/>
        </p:xfrm>
        <a:graphic>
          <a:graphicData uri="http://schemas.openxmlformats.org/presentationml/2006/ole">
            <p:oleObj spid="_x0000_s2051" name="公式" r:id="rId4" imgW="1587240" imgH="469800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784225" y="1355725"/>
          <a:ext cx="7575550" cy="1958975"/>
        </p:xfrm>
        <a:graphic>
          <a:graphicData uri="http://schemas.openxmlformats.org/presentationml/2006/ole">
            <p:oleObj spid="_x0000_s2054" name="Equation" r:id="rId5" imgW="3340080" imgH="8632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22775" y="5478463"/>
          <a:ext cx="298450" cy="471487"/>
        </p:xfrm>
        <a:graphic>
          <a:graphicData uri="http://schemas.openxmlformats.org/presentationml/2006/ole">
            <p:oleObj spid="_x0000_s2055" name="公式" r:id="rId6" imgW="114120" imgH="215640" progId="Equation.3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5281992" y="-27384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4-2</a:t>
            </a:r>
            <a:r>
              <a:rPr lang="zh-CN" altLang="en-US" dirty="0" smtClean="0">
                <a:solidFill>
                  <a:srgbClr val="FF0000"/>
                </a:solidFill>
              </a:rPr>
              <a:t>中心极限定理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83568" y="505476"/>
            <a:ext cx="5976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林德伯格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列维中心极限定理表明</a:t>
            </a:r>
            <a:r>
              <a:rPr lang="en-US" altLang="zh-CN" dirty="0">
                <a:solidFill>
                  <a:schemeClr val="accent2"/>
                </a:solidFill>
                <a:ea typeface="黑体" pitchFamily="2" charset="-122"/>
              </a:rPr>
              <a:t>: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84213" y="1214422"/>
          <a:ext cx="7920037" cy="1590675"/>
        </p:xfrm>
        <a:graphic>
          <a:graphicData uri="http://schemas.openxmlformats.org/presentationml/2006/ole">
            <p:oleObj spid="_x0000_s17411" name="Equation" r:id="rId3" imgW="3416040" imgH="685800" progId="Equation.DSMT4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281992" y="-27384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4-2</a:t>
            </a:r>
            <a:r>
              <a:rPr lang="zh-CN" altLang="en-US" dirty="0" smtClean="0">
                <a:solidFill>
                  <a:srgbClr val="FF0000"/>
                </a:solidFill>
              </a:rPr>
              <a:t>中心极限定理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42910" y="2786058"/>
          <a:ext cx="5029200" cy="982662"/>
        </p:xfrm>
        <a:graphic>
          <a:graphicData uri="http://schemas.openxmlformats.org/presentationml/2006/ole">
            <p:oleObj spid="_x0000_s17412" name="Equation" r:id="rId4" imgW="2209680" imgH="431640" progId="Equation.DSMT4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14363" y="5357813"/>
          <a:ext cx="7416800" cy="1076325"/>
        </p:xfrm>
        <a:graphic>
          <a:graphicData uri="http://schemas.openxmlformats.org/presentationml/2006/ole">
            <p:oleObj spid="_x0000_s17413" name="Equation" r:id="rId5" imgW="3238200" imgH="469800" progId="Equation.DSMT4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985838" y="2786063"/>
          <a:ext cx="7272337" cy="2500312"/>
        </p:xfrm>
        <a:graphic>
          <a:graphicData uri="http://schemas.openxmlformats.org/presentationml/2006/ole">
            <p:oleObj spid="_x0000_s17414" name="Equation" r:id="rId6" imgW="3213000" imgH="11048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1992" y="-27384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4-2</a:t>
            </a:r>
            <a:r>
              <a:rPr lang="zh-CN" altLang="en-US" dirty="0" smtClean="0">
                <a:solidFill>
                  <a:srgbClr val="FF0000"/>
                </a:solidFill>
              </a:rPr>
              <a:t>中心极限定理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25_110446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714356"/>
            <a:ext cx="8572560" cy="3000396"/>
          </a:xfrm>
          <a:prstGeom prst="rect">
            <a:avLst/>
          </a:prstGeom>
        </p:spPr>
      </p:pic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642909" y="4143380"/>
          <a:ext cx="8196735" cy="2071702"/>
        </p:xfrm>
        <a:graphic>
          <a:graphicData uri="http://schemas.openxmlformats.org/presentationml/2006/ole">
            <p:oleObj spid="_x0000_s32769" name="Equation" r:id="rId4" imgW="3466800" imgH="8762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81992" y="-27384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4-2</a:t>
            </a:r>
            <a:r>
              <a:rPr lang="zh-CN" altLang="en-US" dirty="0" smtClean="0">
                <a:solidFill>
                  <a:srgbClr val="FF0000"/>
                </a:solidFill>
              </a:rPr>
              <a:t>中心极限定理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785786" y="428604"/>
          <a:ext cx="7500990" cy="1939419"/>
        </p:xfrm>
        <a:graphic>
          <a:graphicData uri="http://schemas.openxmlformats.org/presentationml/2006/ole">
            <p:oleObj spid="_x0000_s37890" name="Equation" r:id="rId3" imgW="3340080" imgH="863280" progId="Equation.DSMT4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85786" y="2428867"/>
          <a:ext cx="2428892" cy="1106837"/>
        </p:xfrm>
        <a:graphic>
          <a:graphicData uri="http://schemas.openxmlformats.org/presentationml/2006/ole">
            <p:oleObj spid="_x0000_s37891" name="Equation" r:id="rId4" imgW="1002960" imgH="457200" progId="Equation.DSMT4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214678" y="1928802"/>
          <a:ext cx="3372295" cy="2143140"/>
        </p:xfrm>
        <a:graphic>
          <a:graphicData uri="http://schemas.openxmlformats.org/presentationml/2006/ole">
            <p:oleObj spid="_x0000_s37892" name="Equation" r:id="rId5" imgW="1358640" imgH="863280" progId="Equation.DSMT4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28596" y="3714752"/>
          <a:ext cx="3786214" cy="2093192"/>
        </p:xfrm>
        <a:graphic>
          <a:graphicData uri="http://schemas.openxmlformats.org/presentationml/2006/ole">
            <p:oleObj spid="_x0000_s37893" name="Equation" r:id="rId6" imgW="1562040" imgH="863280" progId="Equation.DSMT4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4214810" y="4214818"/>
          <a:ext cx="3309261" cy="1071570"/>
        </p:xfrm>
        <a:graphic>
          <a:graphicData uri="http://schemas.openxmlformats.org/presentationml/2006/ole">
            <p:oleObj spid="_x0000_s37894" name="Equation" r:id="rId7" imgW="1333440" imgH="431640" progId="Equation.DSMT4">
              <p:embed/>
            </p:oleObj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571472" y="5786454"/>
          <a:ext cx="4643470" cy="571504"/>
        </p:xfrm>
        <a:graphic>
          <a:graphicData uri="http://schemas.openxmlformats.org/presentationml/2006/ole">
            <p:oleObj spid="_x0000_s37895" name="Equation" r:id="rId8" imgW="1650960" imgH="2030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b="1" dirty="0" smtClean="0"/>
              <a:t>(2) </a:t>
            </a:r>
            <a:r>
              <a:rPr lang="zh-CN" altLang="en-US" sz="2800" b="1" dirty="0" smtClean="0"/>
              <a:t>依题意</a:t>
            </a:r>
            <a:r>
              <a:rPr lang="en-US" altLang="zh-CN" sz="2800" b="1" dirty="0" smtClean="0"/>
              <a:t>, 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281992" y="-27384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4-2</a:t>
            </a:r>
            <a:r>
              <a:rPr lang="zh-CN" altLang="en-US" dirty="0" smtClean="0">
                <a:solidFill>
                  <a:srgbClr val="FF0000"/>
                </a:solidFill>
              </a:rPr>
              <a:t>中心极限定理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857224" y="1357298"/>
          <a:ext cx="2397125" cy="1106487"/>
        </p:xfrm>
        <a:graphic>
          <a:graphicData uri="http://schemas.openxmlformats.org/presentationml/2006/ole">
            <p:oleObj spid="_x0000_s38914" name="Equation" r:id="rId3" imgW="990360" imgH="457200" progId="Equation.DSMT4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286116" y="1000108"/>
          <a:ext cx="3940196" cy="1836983"/>
        </p:xfrm>
        <a:graphic>
          <a:graphicData uri="http://schemas.openxmlformats.org/presentationml/2006/ole">
            <p:oleObj spid="_x0000_s38915" name="Equation" r:id="rId4" imgW="1879560" imgH="876240" progId="Equation.DSMT4">
              <p:embed/>
            </p:oleObj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857224" y="3071810"/>
          <a:ext cx="6429421" cy="1042609"/>
        </p:xfrm>
        <a:graphic>
          <a:graphicData uri="http://schemas.openxmlformats.org/presentationml/2006/ole">
            <p:oleObj spid="_x0000_s38916" name="Equation" r:id="rId5" imgW="2819160" imgH="457200" progId="Equation.DSMT4">
              <p:embed/>
            </p:oleObj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785785" y="4357694"/>
          <a:ext cx="5445165" cy="1000132"/>
        </p:xfrm>
        <a:graphic>
          <a:graphicData uri="http://schemas.openxmlformats.org/presentationml/2006/ole">
            <p:oleObj spid="_x0000_s38917" name="Equation" r:id="rId6" imgW="2489040" imgH="457200" progId="Equation.DSMT4">
              <p:embed/>
            </p:oleObj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857224" y="5429264"/>
          <a:ext cx="1928826" cy="461832"/>
        </p:xfrm>
        <a:graphic>
          <a:graphicData uri="http://schemas.openxmlformats.org/presentationml/2006/ole">
            <p:oleObj spid="_x0000_s38918" name="Equation" r:id="rId7" imgW="901440" imgH="2156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棣莫弗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拉普拉斯中心极限定理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/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556840" y="2420938"/>
          <a:ext cx="7975600" cy="1368425"/>
        </p:xfrm>
        <a:graphic>
          <a:graphicData uri="http://schemas.openxmlformats.org/presentationml/2006/ole">
            <p:oleObj spid="_x0000_s20482" name="公式" r:id="rId3" imgW="3035160" imgH="520560" progId="Equation.3">
              <p:embed/>
            </p:oleObj>
          </a:graphicData>
        </a:graphic>
      </p:graphicFrame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874713" y="1333500"/>
            <a:ext cx="77724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设随机变量</a:t>
            </a:r>
            <a:r>
              <a:rPr kumimoji="0" lang="en-US" altLang="zh-CN" i="1" dirty="0" err="1" smtClean="0">
                <a:solidFill>
                  <a:srgbClr val="000000"/>
                </a:solidFill>
                <a:ea typeface="宋体" pitchFamily="2" charset="-122"/>
              </a:rPr>
              <a:t>Y</a:t>
            </a:r>
            <a:r>
              <a:rPr kumimoji="0" lang="en-US" altLang="zh-CN" i="1" baseline="-25000" dirty="0" err="1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kumimoji="0" lang="en-US" altLang="zh-CN" i="1" baseline="-250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0" lang="en-US" altLang="zh-CN" dirty="0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0" lang="en-US" altLang="zh-CN" i="1" dirty="0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kumimoji="0" lang="en-US" altLang="zh-CN" dirty="0" smtClean="0">
                <a:solidFill>
                  <a:srgbClr val="000000"/>
                </a:solidFill>
                <a:ea typeface="宋体" pitchFamily="2" charset="-122"/>
              </a:rPr>
              <a:t> =1, 2, …)</a:t>
            </a:r>
            <a:r>
              <a:rPr kumimoji="0" lang="zh-CN" altLang="en-US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服从二项分布</a:t>
            </a:r>
            <a:r>
              <a:rPr kumimoji="0" lang="en-US" altLang="zh-CN" i="1" dirty="0" err="1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kumimoji="0" lang="en-US" altLang="zh-CN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</a:t>
            </a:r>
            <a:r>
              <a:rPr kumimoji="0" lang="en-US" altLang="zh-CN" i="1" dirty="0" err="1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kumimoji="0" lang="en-US" altLang="zh-CN" dirty="0" smtClean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kumimoji="0" lang="en-US" altLang="zh-CN" i="1" dirty="0" smtClean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kumimoji="0" lang="en-US" altLang="zh-CN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</a:t>
            </a:r>
            <a:r>
              <a:rPr kumimoji="0" lang="en-US" altLang="zh-CN" dirty="0" smtClean="0">
                <a:solidFill>
                  <a:srgbClr val="000000"/>
                </a:solidFill>
                <a:ea typeface="宋体" pitchFamily="2" charset="-122"/>
              </a:rPr>
              <a:t>,</a:t>
            </a:r>
            <a:r>
              <a:rPr kumimoji="0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0" lang="zh-CN" altLang="en-US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则对于任意的</a:t>
            </a:r>
            <a:r>
              <a:rPr kumimoji="0" lang="en-US" altLang="zh-CN" i="1" dirty="0" smtClean="0">
                <a:solidFill>
                  <a:srgbClr val="000000"/>
                </a:solidFill>
                <a:latin typeface="+mn-lt"/>
                <a:ea typeface="宋体" pitchFamily="2" charset="-122"/>
              </a:rPr>
              <a:t>x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宋体" pitchFamily="2" charset="-122"/>
              </a:rPr>
              <a:t>, </a:t>
            </a:r>
            <a:r>
              <a:rPr kumimoji="0" lang="zh-CN" altLang="en-US" dirty="0" smtClean="0">
                <a:solidFill>
                  <a:srgbClr val="000000"/>
                </a:solidFill>
                <a:latin typeface="+mn-lt"/>
                <a:ea typeface="宋体" pitchFamily="2" charset="-122"/>
              </a:rPr>
              <a:t>总有</a:t>
            </a:r>
            <a:endParaRPr kumimoji="0" lang="zh-CN" altLang="en-US" i="1" dirty="0" smtClean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endParaRPr kumimoji="0" lang="zh-CN" altLang="en-US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55576" y="4000504"/>
            <a:ext cx="7888390" cy="1161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棣莫弗</a:t>
            </a:r>
            <a:r>
              <a:rPr lang="en-US" altLang="zh-CN" kern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-</a:t>
            </a:r>
            <a:r>
              <a:rPr lang="zh-CN" altLang="en-US" kern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拉普拉斯中心极限定理</a:t>
            </a:r>
            <a:r>
              <a:rPr kumimoji="1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Symbol" pitchFamily="18" charset="2"/>
              </a:rPr>
              <a:t>表明</a:t>
            </a:r>
            <a:r>
              <a:rPr kumimoji="1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Symbol" pitchFamily="18" charset="2"/>
              </a:rPr>
              <a:t>:</a:t>
            </a:r>
          </a:p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000000"/>
                </a:solidFill>
                <a:latin typeface="Arial" charset="0"/>
                <a:ea typeface="宋体"/>
                <a:sym typeface="Symbol" pitchFamily="18" charset="2"/>
              </a:rPr>
              <a:t>正态分布是二项分布的极限</a:t>
            </a:r>
            <a:r>
              <a:rPr kumimoji="0" lang="zh-CN" altLang="en-US" dirty="0" smtClean="0">
                <a:solidFill>
                  <a:srgbClr val="000000"/>
                </a:solidFill>
                <a:latin typeface="Arial" charset="0"/>
                <a:ea typeface="宋体" pitchFamily="2" charset="-122"/>
                <a:sym typeface="Symbol" pitchFamily="18" charset="2"/>
              </a:rPr>
              <a:t>分布</a:t>
            </a:r>
            <a:r>
              <a:rPr kumimoji="0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sym typeface="Symbol" pitchFamily="18" charset="2"/>
              </a:rPr>
              <a:t>,</a:t>
            </a:r>
            <a:r>
              <a:rPr kumimoji="0" lang="zh-CN" altLang="en-US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也称为</a:t>
            </a:r>
            <a:endParaRPr lang="zh-CN" altLang="en-US" kern="0" dirty="0" smtClean="0">
              <a:solidFill>
                <a:srgbClr val="000000"/>
              </a:solidFill>
              <a:latin typeface="Arial" charset="0"/>
              <a:ea typeface="宋体"/>
              <a:sym typeface="Symbol" pitchFamily="18" charset="2"/>
            </a:endParaRPr>
          </a:p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</a:pPr>
            <a:endParaRPr kumimoji="1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</a:pPr>
            <a:endParaRPr kumimoji="1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    </a:t>
            </a:r>
            <a:r>
              <a:rPr kumimoji="1" lang="zh-CN" altLang="en-US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</a:t>
            </a:r>
            <a:endParaRPr kumimoji="1" lang="zh-CN" altLang="en-US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881608" y="5000636"/>
            <a:ext cx="556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dirty="0" smtClean="0">
                <a:solidFill>
                  <a:srgbClr val="000000"/>
                </a:solidFill>
                <a:ea typeface="宋体" pitchFamily="2" charset="-122"/>
              </a:rPr>
              <a:t>“</a:t>
            </a:r>
            <a:r>
              <a:rPr kumimoji="0" lang="zh-CN" altLang="en-US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二项分布的正态近似</a:t>
            </a:r>
            <a:r>
              <a:rPr kumimoji="0" lang="zh-CN" altLang="en-US" dirty="0" smtClean="0">
                <a:solidFill>
                  <a:srgbClr val="000000"/>
                </a:solidFill>
                <a:ea typeface="宋体" pitchFamily="2" charset="-122"/>
              </a:rPr>
              <a:t>”</a:t>
            </a:r>
            <a:r>
              <a:rPr kumimoji="0" lang="en-US" altLang="zh-CN" dirty="0" smtClean="0">
                <a:solidFill>
                  <a:srgbClr val="000000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5281992" y="-27384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4-2</a:t>
            </a:r>
            <a:r>
              <a:rPr lang="zh-CN" altLang="en-US" dirty="0" smtClean="0">
                <a:solidFill>
                  <a:srgbClr val="FF0000"/>
                </a:solidFill>
              </a:rPr>
              <a:t>中心极限定理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81992" y="-27384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4-2</a:t>
            </a:r>
            <a:r>
              <a:rPr lang="zh-CN" altLang="en-US" dirty="0" smtClean="0">
                <a:solidFill>
                  <a:srgbClr val="FF0000"/>
                </a:solidFill>
              </a:rPr>
              <a:t>中心极限定理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471613" y="642938"/>
          <a:ext cx="6821487" cy="1500187"/>
        </p:xfrm>
        <a:graphic>
          <a:graphicData uri="http://schemas.openxmlformats.org/presentationml/2006/ole">
            <p:oleObj spid="_x0000_s33794" name="Equation" r:id="rId3" imgW="3060360" imgH="672840" progId="Equation.DSMT4">
              <p:embed/>
            </p:oleObj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714375" y="2285992"/>
          <a:ext cx="6143625" cy="509587"/>
        </p:xfrm>
        <a:graphic>
          <a:graphicData uri="http://schemas.openxmlformats.org/presentationml/2006/ole">
            <p:oleObj spid="_x0000_s33795" name="Equation" r:id="rId4" imgW="2603160" imgH="215640" progId="Equation.DSMT4">
              <p:embed/>
            </p:oleObj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028700" y="2285992"/>
          <a:ext cx="6748463" cy="1049337"/>
        </p:xfrm>
        <a:graphic>
          <a:graphicData uri="http://schemas.openxmlformats.org/presentationml/2006/ole">
            <p:oleObj spid="_x0000_s33796" name="Equation" r:id="rId5" imgW="2857320" imgH="444240" progId="Equation.DSMT4">
              <p:embed/>
            </p:oleObj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062067" y="3286124"/>
          <a:ext cx="7796213" cy="992188"/>
        </p:xfrm>
        <a:graphic>
          <a:graphicData uri="http://schemas.openxmlformats.org/presentationml/2006/ole">
            <p:oleObj spid="_x0000_s33797" name="Equation" r:id="rId6" imgW="3492360" imgH="444240" progId="Equation.DSMT4">
              <p:embed/>
            </p:oleObj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071584" y="4229117"/>
          <a:ext cx="6715126" cy="1028700"/>
        </p:xfrm>
        <a:graphic>
          <a:graphicData uri="http://schemas.openxmlformats.org/presentationml/2006/ole">
            <p:oleObj spid="_x0000_s33798" name="Equation" r:id="rId7" imgW="2984400" imgH="457200" progId="Equation.DSMT4">
              <p:embed/>
            </p:oleObj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214414" y="5286388"/>
          <a:ext cx="3338787" cy="571504"/>
        </p:xfrm>
        <a:graphic>
          <a:graphicData uri="http://schemas.openxmlformats.org/presentationml/2006/ole">
            <p:oleObj spid="_x0000_s33800" name="Equation" r:id="rId8" imgW="1409400" imgH="241200" progId="Equation.DSMT4">
              <p:embed/>
            </p:oleObj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4772025" y="5314950"/>
          <a:ext cx="3314700" cy="542925"/>
        </p:xfrm>
        <a:graphic>
          <a:graphicData uri="http://schemas.openxmlformats.org/presentationml/2006/ole">
            <p:oleObj spid="_x0000_s33801" name="Equation" r:id="rId9" imgW="1473120" imgH="241200" progId="Equation.DSMT4">
              <p:embed/>
            </p:oleObj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1008080" y="5929313"/>
          <a:ext cx="6135688" cy="571500"/>
        </p:xfrm>
        <a:graphic>
          <a:graphicData uri="http://schemas.openxmlformats.org/presentationml/2006/ole">
            <p:oleObj spid="_x0000_s33802" name="Equation" r:id="rId10" imgW="2590560" imgH="24120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81992" y="-27384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4-2</a:t>
            </a:r>
            <a:r>
              <a:rPr lang="zh-CN" altLang="en-US" dirty="0" smtClean="0">
                <a:solidFill>
                  <a:srgbClr val="FF0000"/>
                </a:solidFill>
              </a:rPr>
              <a:t>中心极限定理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2" name="图片 11" descr="2015-04-25_134646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596" y="1000108"/>
            <a:ext cx="8072494" cy="2143140"/>
          </a:xfrm>
          <a:prstGeom prst="rect">
            <a:avLst/>
          </a:prstGeom>
        </p:spPr>
      </p:pic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703291" y="3348038"/>
          <a:ext cx="7940675" cy="509587"/>
        </p:xfrm>
        <a:graphic>
          <a:graphicData uri="http://schemas.openxmlformats.org/presentationml/2006/ole">
            <p:oleObj spid="_x0000_s35850" name="Equation" r:id="rId4" imgW="3365280" imgH="215640" progId="Equation.DSMT4">
              <p:embed/>
            </p:oleObj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595313" y="4000500"/>
          <a:ext cx="7620025" cy="1088799"/>
        </p:xfrm>
        <a:graphic>
          <a:graphicData uri="http://schemas.openxmlformats.org/presentationml/2006/ole">
            <p:oleObj spid="_x0000_s35851" name="Equation" r:id="rId5" imgW="3288960" imgH="469800" progId="Equation.DSMT4">
              <p:embed/>
            </p:oleObj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642910" y="5307164"/>
          <a:ext cx="5545150" cy="979356"/>
        </p:xfrm>
        <a:graphic>
          <a:graphicData uri="http://schemas.openxmlformats.org/presentationml/2006/ole">
            <p:oleObj spid="_x0000_s35852" name="Equation" r:id="rId6" imgW="2514600" imgH="4442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Notebook">
  <a:themeElements>
    <a:clrScheme name="6_Noteboo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_Notebook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6_Note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Note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8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9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10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11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3170</TotalTime>
  <Words>229</Words>
  <Application>Microsoft Office PowerPoint</Application>
  <PresentationFormat>全屏显示(4:3)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第三章</vt:lpstr>
      <vt:lpstr>6_Notebook</vt:lpstr>
      <vt:lpstr>公式</vt:lpstr>
      <vt:lpstr>Equation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think</cp:lastModifiedBy>
  <cp:revision>267</cp:revision>
  <dcterms:created xsi:type="dcterms:W3CDTF">2002-02-05T15:49:25Z</dcterms:created>
  <dcterms:modified xsi:type="dcterms:W3CDTF">2015-05-21T14:31:24Z</dcterms:modified>
</cp:coreProperties>
</file>