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16"/>
  </p:notesMasterIdLst>
  <p:sldIdLst>
    <p:sldId id="256" r:id="rId3"/>
    <p:sldId id="258" r:id="rId4"/>
    <p:sldId id="272" r:id="rId5"/>
    <p:sldId id="262" r:id="rId6"/>
    <p:sldId id="263" r:id="rId7"/>
    <p:sldId id="275" r:id="rId8"/>
    <p:sldId id="277" r:id="rId9"/>
    <p:sldId id="276" r:id="rId10"/>
    <p:sldId id="278" r:id="rId11"/>
    <p:sldId id="279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6"/>
            <p14:sldId id="258"/>
            <p14:sldId id="272"/>
            <p14:sldId id="262"/>
          </p14:sldIdLst>
        </p14:section>
        <p14:section name="无标题节" id="{761DC386-9AB0-4831-8A28-E1AEFD5FA988}">
          <p14:sldIdLst>
            <p14:sldId id="263"/>
            <p14:sldId id="275"/>
            <p14:sldId id="277"/>
            <p14:sldId id="276"/>
            <p14:sldId id="278"/>
            <p14:sldId id="279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A3319022-0672-4D8D-ABA8-D97305C94F60}" type="presOf" srcId="{4D9CFA63-482F-45EF-8F6E-B8DC3FB95064}" destId="{A757F911-3260-4917-9857-B6209A52A79E}" srcOrd="0" destOrd="0" presId="urn:microsoft.com/office/officeart/2005/8/layout/vList3"/>
    <dgm:cxn modelId="{91B312CF-2EBA-4342-ABB4-742CAED86DB9}" type="presOf" srcId="{379C2193-9A59-4366-BEF9-F679FAF10286}" destId="{D4542585-4E17-4CCD-88FD-04757436128A}" srcOrd="0" destOrd="0" presId="urn:microsoft.com/office/officeart/2005/8/layout/vList3"/>
    <dgm:cxn modelId="{8ABED949-8DB2-4E6C-A4F2-18089836CF37}" type="presParOf" srcId="{A757F911-3260-4917-9857-B6209A52A79E}" destId="{B560076B-2D61-423D-887D-3A34395B90AE}" srcOrd="0" destOrd="0" presId="urn:microsoft.com/office/officeart/2005/8/layout/vList3"/>
    <dgm:cxn modelId="{221DAC8A-2B1E-49E6-8357-D293464F9207}" type="presParOf" srcId="{B560076B-2D61-423D-887D-3A34395B90AE}" destId="{816E9DDE-F7D1-4743-A8B0-033BD089F990}" srcOrd="0" destOrd="0" presId="urn:microsoft.com/office/officeart/2005/8/layout/vList3"/>
    <dgm:cxn modelId="{17F29CC4-3ACF-44D9-A869-AE68DEFCADA9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7A4308-69A1-41AE-808B-346D60111CDE}" type="presOf" srcId="{379C2193-9A59-4366-BEF9-F679FAF10286}" destId="{D4542585-4E17-4CCD-88FD-04757436128A}" srcOrd="0" destOrd="0" presId="urn:microsoft.com/office/officeart/2005/8/layout/vList3"/>
    <dgm:cxn modelId="{7E6EF13E-B7D8-473E-85FA-F4904ADF14AF}" type="presOf" srcId="{4D9CFA63-482F-45EF-8F6E-B8DC3FB95064}" destId="{A757F911-3260-4917-9857-B6209A52A79E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23EDBAAD-30C2-48B4-8C9A-A58997EB810F}" type="presParOf" srcId="{A757F911-3260-4917-9857-B6209A52A79E}" destId="{B560076B-2D61-423D-887D-3A34395B90AE}" srcOrd="0" destOrd="0" presId="urn:microsoft.com/office/officeart/2005/8/layout/vList3"/>
    <dgm:cxn modelId="{161903CE-2AA7-45B2-A4CF-FD3DBD1322A8}" type="presParOf" srcId="{B560076B-2D61-423D-887D-3A34395B90AE}" destId="{816E9DDE-F7D1-4743-A8B0-033BD089F990}" srcOrd="0" destOrd="0" presId="urn:microsoft.com/office/officeart/2005/8/layout/vList3"/>
    <dgm:cxn modelId="{65842463-8485-430E-821E-ADAF41813085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矩阵的概念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1.1.1  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概念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1.1.2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几种特殊的矩阵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</dgm:pt>
    <dgm:pt modelId="{567C6B76-B25F-42B0-B25B-26FB6628CC87}" type="pres">
      <dgm:prSet presAssocID="{3413E712-6BED-483E-AD02-821F3AA10C75}" presName="circle2" presStyleLbl="node1" presStyleIdx="1" presStyleCnt="2"/>
      <dgm:spPr/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2004726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矩阵的概念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630994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1.1.1  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概念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1.1.2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几种特殊的矩阵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emf"/><Relationship Id="rId7" Type="http://schemas.openxmlformats.org/officeDocument/2006/relationships/image" Target="../media/image24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3.wmf"/><Relationship Id="rId5" Type="http://schemas.openxmlformats.org/officeDocument/2006/relationships/image" Target="../media/image5.jpeg"/><Relationship Id="rId4" Type="http://schemas.openxmlformats.org/officeDocument/2006/relationships/image" Target="../media/image22.e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84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49309C-2F9D-40E4-BC12-62A13083EC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35496" y="10886"/>
            <a:ext cx="4176464" cy="46578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1"/>
            <a:tileRect/>
          </a:gra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黑体" pitchFamily="49" charset="-122"/>
                <a:ea typeface="黑体" pitchFamily="49" charset="-122"/>
              </a:rPr>
              <a:t>1.1.1. </a:t>
            </a:r>
            <a:r>
              <a:rPr lang="zh-CN" altLang="en-US" sz="28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黑体" pitchFamily="49" charset="-122"/>
                <a:ea typeface="黑体" pitchFamily="49" charset="-122"/>
              </a:rPr>
              <a:t>矩阵概念的引入</a:t>
            </a:r>
            <a:endParaRPr lang="zh-CN" altLang="en-US" sz="2800" b="1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34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 userDrawn="1"/>
        </p:nvSpPr>
        <p:spPr>
          <a:xfrm>
            <a:off x="142123" y="601524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i="0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1.1.2  </a:t>
            </a:r>
            <a:r>
              <a:rPr lang="zh-CN" altLang="en-US" sz="2800" b="1" i="0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几种特殊的矩阵</a:t>
            </a:r>
          </a:p>
        </p:txBody>
      </p:sp>
    </p:spTree>
    <p:extLst>
      <p:ext uri="{BB962C8B-B14F-4D97-AF65-F5344CB8AC3E}">
        <p14:creationId xmlns:p14="http://schemas.microsoft.com/office/powerpoint/2010/main" val="154704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2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63209090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337556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1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33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7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42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含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5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82031015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8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7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6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5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27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6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49" r:id="rId3"/>
    <p:sldLayoutId id="2147483685" r:id="rId4"/>
    <p:sldLayoutId id="2147483650" r:id="rId5"/>
    <p:sldLayoutId id="2147483651" r:id="rId6"/>
    <p:sldLayoutId id="2147483652" r:id="rId7"/>
    <p:sldLayoutId id="214748365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7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01" r:id="rId5"/>
    <p:sldLayoutId id="2147483702" r:id="rId6"/>
    <p:sldLayoutId id="2147483704" r:id="rId7"/>
    <p:sldLayoutId id="214748370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5.jpeg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4.wmf"/><Relationship Id="rId10" Type="http://schemas.openxmlformats.org/officeDocument/2006/relationships/image" Target="../media/image22.emf"/><Relationship Id="rId19" Type="http://schemas.openxmlformats.org/officeDocument/2006/relationships/image" Target="../media/image26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2448" y="755650"/>
            <a:ext cx="8382000" cy="1082675"/>
            <a:chOff x="240" y="476"/>
            <a:chExt cx="5280" cy="68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40" y="476"/>
              <a:ext cx="5280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(6)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阶方阵                 中，主对角线下方的元素全</a:t>
              </a:r>
            </a:p>
            <a:p>
              <a:pPr>
                <a:lnSpc>
                  <a:spcPct val="115000"/>
                </a:lnSpc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部为零，即                           则称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为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上三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角矩阵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728" y="522"/>
            <a:ext cx="7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22"/>
                          <a:ext cx="78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16" y="848"/>
            <a:ext cx="12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" name="Equation" r:id="rId5" imgW="1930320" imgH="482400" progId="Equation.DSMT4">
                    <p:embed/>
                  </p:oleObj>
                </mc:Choice>
                <mc:Fallback>
                  <p:oleObj name="Equation" r:id="rId5" imgW="1930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848"/>
                          <a:ext cx="12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1048" y="1905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55520"/>
              </p:ext>
            </p:extLst>
          </p:nvPr>
        </p:nvGraphicFramePr>
        <p:xfrm>
          <a:off x="1594048" y="2349500"/>
          <a:ext cx="2108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7" imgW="2108160" imgH="2070000" progId="Equation.DSMT4">
                  <p:embed/>
                </p:oleObj>
              </mc:Choice>
              <mc:Fallback>
                <p:oleObj name="Equation" r:id="rId7" imgW="210816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048" y="2349500"/>
                        <a:ext cx="2108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53450"/>
              </p:ext>
            </p:extLst>
          </p:nvPr>
        </p:nvGraphicFramePr>
        <p:xfrm>
          <a:off x="4718248" y="2286000"/>
          <a:ext cx="29718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9" imgW="2971800" imgH="2095200" progId="Equation.DSMT4">
                  <p:embed/>
                </p:oleObj>
              </mc:Choice>
              <mc:Fallback>
                <p:oleObj name="Equation" r:id="rId9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248" y="2286000"/>
                        <a:ext cx="29718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9648" y="4724400"/>
            <a:ext cx="4038600" cy="762000"/>
            <a:chOff x="528" y="2976"/>
            <a:chExt cx="2544" cy="480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28" y="2976"/>
              <a:ext cx="2064" cy="480"/>
            </a:xfrm>
            <a:prstGeom prst="wedgeEllipseCallout">
              <a:avLst>
                <a:gd name="adj1" fmla="val 6977"/>
                <a:gd name="adj2" fmla="val -87083"/>
              </a:avLst>
            </a:prstGeom>
            <a:solidFill>
              <a:srgbClr val="FFCC99">
                <a:alpha val="38000"/>
              </a:srgbClr>
            </a:soli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68" y="3033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8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阶上三角矩阵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337248" y="4724400"/>
            <a:ext cx="4038600" cy="762000"/>
            <a:chOff x="528" y="2976"/>
            <a:chExt cx="2544" cy="480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528" y="2976"/>
              <a:ext cx="2064" cy="480"/>
            </a:xfrm>
            <a:prstGeom prst="wedgeEllipseCallout">
              <a:avLst>
                <a:gd name="adj1" fmla="val 6977"/>
                <a:gd name="adj2" fmla="val -87083"/>
              </a:avLst>
            </a:prstGeom>
            <a:solidFill>
              <a:srgbClr val="FFCC99">
                <a:alpha val="38000"/>
              </a:srgbClr>
            </a:soli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68" y="3033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阶上三角矩阵</a:t>
              </a: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1373" y="5530850"/>
            <a:ext cx="4649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同样也可以定义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下三角矩阵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2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6228184" y="4377826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830996" y="3822495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339752" y="4365104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2197" y="4905164"/>
            <a:ext cx="2803178" cy="50405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41664"/>
              </p:ext>
            </p:extLst>
          </p:nvPr>
        </p:nvGraphicFramePr>
        <p:xfrm>
          <a:off x="756379" y="3789040"/>
          <a:ext cx="2870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3" imgW="2869920" imgH="1688760" progId="Equation.DSMT4">
                  <p:embed/>
                </p:oleObj>
              </mc:Choice>
              <mc:Fallback>
                <p:oleObj name="Equation" r:id="rId3" imgW="286992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79" y="3789040"/>
                        <a:ext cx="2870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>
          <a:xfrm>
            <a:off x="3995936" y="4941168"/>
            <a:ext cx="3528392" cy="50405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755650"/>
            <a:ext cx="838200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(7)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具有下列特征的矩阵称为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行阶梯形矩阵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536" y="306896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30998"/>
              </p:ext>
            </p:extLst>
          </p:nvPr>
        </p:nvGraphicFramePr>
        <p:xfrm>
          <a:off x="3976836" y="3284984"/>
          <a:ext cx="3619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5" imgW="3619440" imgH="2070000" progId="Equation.DSMT4">
                  <p:embed/>
                </p:oleObj>
              </mc:Choice>
              <mc:Fallback>
                <p:oleObj name="Equation" r:id="rId5" imgW="36194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36" y="3284984"/>
                        <a:ext cx="3619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95536" y="5733256"/>
            <a:ext cx="3159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行阶梯形矩阵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60093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零行（即元素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全为零的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行）位于非零行的下方；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buClr>
                <a:srgbClr val="D60093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各非零行的首非零元（即左起第一个不为零的元素）都在其上一行非零元右边的列中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19" grpId="0" animBg="1"/>
      <p:bldP spid="18" grpId="0" animBg="1"/>
      <p:bldP spid="4" grpId="0"/>
      <p:bldP spid="7" grpId="0"/>
      <p:bldP spid="1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211960" y="4941168"/>
            <a:ext cx="3528392" cy="50405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563072" y="4377826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194920" y="3822495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535996" y="3328516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696586" y="3881280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80034"/>
              </p:ext>
            </p:extLst>
          </p:nvPr>
        </p:nvGraphicFramePr>
        <p:xfrm>
          <a:off x="4192860" y="3284984"/>
          <a:ext cx="3619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3" imgW="3619440" imgH="2070000" progId="Equation.DSMT4">
                  <p:embed/>
                </p:oleObj>
              </mc:Choice>
              <mc:Fallback>
                <p:oleObj name="Equation" r:id="rId3" imgW="36194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860" y="3284984"/>
                        <a:ext cx="3619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圆角矩形 42"/>
          <p:cNvSpPr/>
          <p:nvPr/>
        </p:nvSpPr>
        <p:spPr>
          <a:xfrm>
            <a:off x="2339752" y="4365104"/>
            <a:ext cx="457200" cy="457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2197" y="4905164"/>
            <a:ext cx="2803178" cy="50405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16039"/>
              </p:ext>
            </p:extLst>
          </p:nvPr>
        </p:nvGraphicFramePr>
        <p:xfrm>
          <a:off x="683568" y="3789363"/>
          <a:ext cx="2933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5" imgW="2933640" imgH="1688760" progId="Equation.DSMT4">
                  <p:embed/>
                </p:oleObj>
              </mc:Choice>
              <mc:Fallback>
                <p:oleObj name="Equation" r:id="rId5" imgW="29336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89363"/>
                        <a:ext cx="29337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755650"/>
            <a:ext cx="838200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具有下列特征的矩阵称为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简化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行阶梯形矩阵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536" y="306896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95536" y="5733256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简化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行阶梯形矩阵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60093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行阶梯形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buClr>
                <a:srgbClr val="D60093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各非零行的首非零元都是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；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buClr>
                <a:srgbClr val="D60093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每个首非零行所在列的其余元素都是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0.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5186" y="3648556"/>
            <a:ext cx="0" cy="19157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27784" y="3635834"/>
            <a:ext cx="0" cy="19157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16016" y="3140968"/>
            <a:ext cx="0" cy="23877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03028" y="3140968"/>
            <a:ext cx="0" cy="23877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91672" y="3140968"/>
            <a:ext cx="0" cy="23877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 animBg="1"/>
      <p:bldP spid="44" grpId="0" animBg="1"/>
      <p:bldP spid="13" grpId="0" animBg="1"/>
      <p:bldP spid="14" grpId="0" animBg="1"/>
      <p:bldP spid="43" grpId="0" animBg="1"/>
      <p:bldP spid="19" grpId="0" animBg="1"/>
      <p:bldP spid="4" grpId="0"/>
      <p:bldP spid="7" grpId="0"/>
      <p:bldP spid="1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696"/>
            <a:ext cx="6156176" cy="576064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§1.1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34331"/>
              </p:ext>
            </p:extLst>
          </p:nvPr>
        </p:nvGraphicFramePr>
        <p:xfrm>
          <a:off x="6876256" y="1124744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124744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62000" y="15240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矩阵的概念：</a:t>
            </a:r>
            <a:r>
              <a:rPr kumimoji="1" lang="en-US" altLang="zh-CN" sz="2800" b="1" i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kumimoji="1" lang="en-US" altLang="zh-CN" sz="2800" b="1" i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列的一个数表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762000" y="4495800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特殊矩阵：行矩阵；列矩阵；零矩阵；方阵；单位矩阵；对角矩阵；上（下）三角矩阵</a:t>
            </a:r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951495"/>
              </p:ext>
            </p:extLst>
          </p:nvPr>
        </p:nvGraphicFramePr>
        <p:xfrm>
          <a:off x="2857500" y="2209800"/>
          <a:ext cx="3162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3162240" imgH="2095200" progId="Equation.DSMT4">
                  <p:embed/>
                </p:oleObj>
              </mc:Choice>
              <mc:Fallback>
                <p:oleObj name="Equation" r:id="rId5" imgW="316224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209800"/>
                        <a:ext cx="31623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895599"/>
              </p:ext>
            </p:extLst>
          </p:nvPr>
        </p:nvGraphicFramePr>
        <p:xfrm>
          <a:off x="1143000" y="2895600"/>
          <a:ext cx="160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7" imgW="1600200" imgH="596880" progId="Equation.DSMT4">
                  <p:embed/>
                </p:oleObj>
              </mc:Choice>
              <mc:Fallback>
                <p:oleObj name="Equation" r:id="rId7" imgW="16002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160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25800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8925" y="1196753"/>
            <a:ext cx="8010289" cy="4248472"/>
          </a:xfrm>
          <a:noFill/>
        </p:spPr>
        <p:txBody>
          <a:bodyPr/>
          <a:lstStyle/>
          <a:p>
            <a:r>
              <a:rPr lang="en-US" altLang="zh-CN" sz="2800" dirty="0">
                <a:latin typeface="微软雅黑" pitchFamily="34" charset="-122"/>
              </a:rPr>
              <a:t> </a:t>
            </a:r>
            <a:r>
              <a:rPr lang="zh-CN" altLang="en-US" sz="2800" b="0" dirty="0" smtClean="0">
                <a:solidFill>
                  <a:srgbClr val="800000"/>
                </a:solidFill>
                <a:latin typeface="+mn-ea"/>
                <a:ea typeface="+mn-ea"/>
              </a:rPr>
              <a:t>矩阵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不仅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是数学理论研究中的一个重要内容，而且也是解决许多实际问题的重要工具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sz="2800" b="0" dirty="0">
              <a:latin typeface="+mn-ea"/>
              <a:ea typeface="+mn-ea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92832" y="2348880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48031712"/>
              </p:ext>
            </p:extLst>
          </p:nvPr>
        </p:nvGraphicFramePr>
        <p:xfrm>
          <a:off x="816631" y="3068960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522920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5076056" y="2790729"/>
            <a:ext cx="1584176" cy="555810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467544" y="3639989"/>
            <a:ext cx="3744416" cy="509091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1909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8606658"/>
              </p:ext>
            </p:extLst>
          </p:nvPr>
        </p:nvGraphicFramePr>
        <p:xfrm>
          <a:off x="457200" y="2708920"/>
          <a:ext cx="3733800" cy="3017520"/>
        </p:xfrm>
        <a:graphic>
          <a:graphicData uri="http://schemas.openxmlformats.org/drawingml/2006/table">
            <a:tbl>
              <a:tblPr/>
              <a:tblGrid>
                <a:gridCol w="1019175"/>
                <a:gridCol w="904875"/>
                <a:gridCol w="904875"/>
                <a:gridCol w="904875"/>
              </a:tblGrid>
              <a:tr h="801688">
                <a:tc>
                  <a:txBody>
                    <a:bodyPr/>
                    <a:lstStyle/>
                    <a:p>
                      <a:pPr marL="0" marR="0" lvl="0" indent="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    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1907" name="Rectangle 3"/>
          <p:cNvSpPr>
            <a:spLocks noChangeArrowheads="1"/>
          </p:cNvSpPr>
          <p:nvPr/>
        </p:nvSpPr>
        <p:spPr bwMode="auto">
          <a:xfrm>
            <a:off x="251520" y="1124744"/>
            <a:ext cx="864096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引例</a:t>
            </a:r>
            <a:r>
              <a:rPr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某宿舍甲、乙、丙、丁四位同学把星期一</a:t>
            </a:r>
          </a:p>
          <a:p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   早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、中、晚三餐的餐费花销记录在一张表中</a:t>
            </a:r>
          </a:p>
        </p:txBody>
      </p:sp>
      <p:sp>
        <p:nvSpPr>
          <p:cNvPr id="1531908" name="Rectangle 4"/>
          <p:cNvSpPr>
            <a:spLocks noChangeArrowheads="1"/>
          </p:cNvSpPr>
          <p:nvPr/>
        </p:nvSpPr>
        <p:spPr bwMode="auto">
          <a:xfrm>
            <a:off x="755576" y="2146523"/>
            <a:ext cx="28007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星期一餐费花销表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1531941" name="Line 37"/>
          <p:cNvSpPr>
            <a:spLocks noChangeShapeType="1"/>
          </p:cNvSpPr>
          <p:nvPr/>
        </p:nvSpPr>
        <p:spPr bwMode="auto">
          <a:xfrm flipH="1" flipV="1">
            <a:off x="443367" y="2725589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1942" name="Rectangle 38"/>
          <p:cNvSpPr>
            <a:spLocks noChangeArrowheads="1"/>
          </p:cNvSpPr>
          <p:nvPr/>
        </p:nvSpPr>
        <p:spPr bwMode="auto">
          <a:xfrm>
            <a:off x="901877" y="282331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餐</a:t>
            </a:r>
          </a:p>
        </p:txBody>
      </p:sp>
      <p:graphicFrame>
        <p:nvGraphicFramePr>
          <p:cNvPr id="15319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39757"/>
              </p:ext>
            </p:extLst>
          </p:nvPr>
        </p:nvGraphicFramePr>
        <p:xfrm>
          <a:off x="5076056" y="2852936"/>
          <a:ext cx="1600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3" imgW="1600200" imgH="2070000" progId="Equation.DSMT4">
                  <p:embed/>
                </p:oleObj>
              </mc:Choice>
              <mc:Fallback>
                <p:oleObj name="Equation" r:id="rId3" imgW="160020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1600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4876800" y="5257800"/>
            <a:ext cx="3810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如果用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个同学</a:t>
            </a:r>
          </a:p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顿饭的消费金额</a:t>
            </a:r>
          </a:p>
        </p:txBody>
      </p:sp>
      <p:sp>
        <p:nvSpPr>
          <p:cNvPr id="1531945" name="AutoShape 41" descr="信纸"/>
          <p:cNvSpPr>
            <a:spLocks noChangeArrowheads="1"/>
          </p:cNvSpPr>
          <p:nvPr/>
        </p:nvSpPr>
        <p:spPr bwMode="auto">
          <a:xfrm>
            <a:off x="7086600" y="2438400"/>
            <a:ext cx="1447800" cy="1062608"/>
          </a:xfrm>
          <a:prstGeom prst="cloudCallout">
            <a:avLst>
              <a:gd name="adj1" fmla="val -76927"/>
              <a:gd name="adj2" fmla="val 79109"/>
            </a:avLst>
          </a:prstGeom>
          <a:blipFill dpi="0" rotWithShape="0">
            <a:blip r:embed="rId5">
              <a:alphaModFix amt="66000"/>
            </a:blip>
            <a:srcRect/>
            <a:tile tx="0" ty="0" sx="100000" sy="100000" flip="none" algn="tl"/>
          </a:blipFill>
          <a:ln w="9525">
            <a:solidFill>
              <a:srgbClr val="99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矩阵</a:t>
            </a:r>
          </a:p>
        </p:txBody>
      </p:sp>
      <p:sp>
        <p:nvSpPr>
          <p:cNvPr id="1531946" name="Rectangle 42"/>
          <p:cNvSpPr>
            <a:spLocks noChangeArrowheads="1"/>
          </p:cNvSpPr>
          <p:nvPr/>
        </p:nvSpPr>
        <p:spPr bwMode="auto">
          <a:xfrm>
            <a:off x="5292080" y="2204864"/>
            <a:ext cx="86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数表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7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53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531907" grpId="0"/>
      <p:bldP spid="1531908" grpId="0"/>
      <p:bldP spid="1531941" grpId="0" animBg="1"/>
      <p:bldP spid="1531942" grpId="0"/>
      <p:bldP spid="46089" grpId="0"/>
      <p:bldP spid="1531945" grpId="0" animBg="1"/>
      <p:bldP spid="15319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348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78379380"/>
              </p:ext>
            </p:extLst>
          </p:nvPr>
        </p:nvGraphicFramePr>
        <p:xfrm>
          <a:off x="1835696" y="5661248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661248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993366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355" name="Object 1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78962930"/>
              </p:ext>
            </p:extLst>
          </p:nvPr>
        </p:nvGraphicFramePr>
        <p:xfrm>
          <a:off x="2603128" y="5661248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" name="Equation" r:id="rId5" imgW="1320480" imgH="482400" progId="Equation.DSMT4">
                  <p:embed/>
                </p:oleObj>
              </mc:Choice>
              <mc:Fallback>
                <p:oleObj name="Equation" r:id="rId5" imgW="1320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128" y="5661248"/>
                        <a:ext cx="132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993366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352" name="Object 1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49837"/>
              </p:ext>
            </p:extLst>
          </p:nvPr>
        </p:nvGraphicFramePr>
        <p:xfrm>
          <a:off x="3995936" y="5661248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" name="Equation" r:id="rId7" imgW="990360" imgH="482400" progId="Equation.DSMT4">
                  <p:embed/>
                </p:oleObj>
              </mc:Choice>
              <mc:Fallback>
                <p:oleObj name="Equation" r:id="rId7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661248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993366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1520" y="980728"/>
            <a:ext cx="885698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                  由 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个数                                            </a:t>
            </a:r>
          </a:p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排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成的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行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列的数表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23528" y="4869160"/>
            <a:ext cx="85636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称为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行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列矩阵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，简称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en-US" sz="28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×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矩阵．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139952" y="1628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记作  </a:t>
            </a:r>
          </a:p>
        </p:txBody>
      </p:sp>
      <p:graphicFrame>
        <p:nvGraphicFramePr>
          <p:cNvPr id="1550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55273"/>
              </p:ext>
            </p:extLst>
          </p:nvPr>
        </p:nvGraphicFramePr>
        <p:xfrm>
          <a:off x="4932040" y="1052736"/>
          <a:ext cx="389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" name="Equation" r:id="rId9" imgW="3898800" imgH="482400" progId="Equation.DSMT4">
                  <p:embed/>
                </p:oleObj>
              </mc:Choice>
              <mc:Fallback>
                <p:oleObj name="Equation" r:id="rId9" imgW="389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052736"/>
                        <a:ext cx="389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0343" name="Text Box 7"/>
          <p:cNvSpPr txBox="1">
            <a:spLocks noChangeArrowheads="1"/>
          </p:cNvSpPr>
          <p:nvPr/>
        </p:nvSpPr>
        <p:spPr bwMode="auto">
          <a:xfrm>
            <a:off x="323528" y="5589240"/>
            <a:ext cx="19442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简记为</a:t>
            </a:r>
          </a:p>
        </p:txBody>
      </p:sp>
      <p:graphicFrame>
        <p:nvGraphicFramePr>
          <p:cNvPr id="1550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9998"/>
              </p:ext>
            </p:extLst>
          </p:nvPr>
        </p:nvGraphicFramePr>
        <p:xfrm>
          <a:off x="2500164" y="2492896"/>
          <a:ext cx="2819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" name="Equation" r:id="rId11" imgW="2819160" imgH="2044440" progId="Equation.DSMT4">
                  <p:embed/>
                </p:oleObj>
              </mc:Choice>
              <mc:Fallback>
                <p:oleObj name="Equation" r:id="rId11" imgW="281916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164" y="2492896"/>
                        <a:ext cx="2819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85516"/>
              </p:ext>
            </p:extLst>
          </p:nvPr>
        </p:nvGraphicFramePr>
        <p:xfrm>
          <a:off x="1547664" y="2492896"/>
          <a:ext cx="4152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" name="Equation" r:id="rId13" imgW="4152600" imgH="2070000" progId="Equation.DSMT4">
                  <p:embed/>
                </p:oleObj>
              </mc:Choice>
              <mc:Fallback>
                <p:oleObj name="Equation" r:id="rId13" imgW="415260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92896"/>
                        <a:ext cx="4152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6012160" y="1821906"/>
            <a:ext cx="27759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按照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矩阵的</a:t>
            </a:r>
            <a:r>
              <a:rPr lang="zh-CN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，矩阵是由数组成的，但在实际应用中，矩阵可以是由别的东西组成的表．因此，</a:t>
            </a:r>
            <a:r>
              <a:rPr lang="en-US" altLang="zh-CN" sz="24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aij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也称为第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 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行第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列处的元素．</a:t>
            </a:r>
          </a:p>
        </p:txBody>
      </p:sp>
      <p:grpSp>
        <p:nvGrpSpPr>
          <p:cNvPr id="20" name="Group 36"/>
          <p:cNvGrpSpPr>
            <a:grpSpLocks/>
          </p:cNvGrpSpPr>
          <p:nvPr/>
        </p:nvGrpSpPr>
        <p:grpSpPr bwMode="auto">
          <a:xfrm>
            <a:off x="6516216" y="2989312"/>
            <a:ext cx="1524000" cy="1447800"/>
            <a:chOff x="4320" y="864"/>
            <a:chExt cx="960" cy="912"/>
          </a:xfrm>
        </p:grpSpPr>
        <p:sp>
          <p:nvSpPr>
            <p:cNvPr id="21" name="AutoShape 34"/>
            <p:cNvSpPr>
              <a:spLocks noChangeArrowheads="1"/>
            </p:cNvSpPr>
            <p:nvPr/>
          </p:nvSpPr>
          <p:spPr bwMode="auto">
            <a:xfrm>
              <a:off x="4320" y="864"/>
              <a:ext cx="960" cy="912"/>
            </a:xfrm>
            <a:prstGeom prst="wedgeEllipseCallout">
              <a:avLst>
                <a:gd name="adj1" fmla="val -120833"/>
                <a:gd name="adj2" fmla="val 39037"/>
              </a:avLst>
            </a:prstGeom>
            <a:solidFill>
              <a:srgbClr val="FFFF99">
                <a:alpha val="52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4364" y="1002"/>
              <a:ext cx="87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矩阵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algn="ctr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en-US" altLang="zh-CN" sz="28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mn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51520" y="980728"/>
            <a:ext cx="2677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imes New Roman" pitchFamily="18" charset="0"/>
                <a:cs typeface="Times New Roman" pitchFamily="18" charset="0"/>
              </a:rPr>
              <a:t>1.1(</a:t>
            </a:r>
            <a:r>
              <a:rPr kumimoji="1" lang="zh-CN" altLang="en-US" sz="2800" b="1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kumimoji="1" lang="en-US" altLang="zh-CN" sz="2800" b="1" dirty="0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5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5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4" grpId="0"/>
      <p:bldP spid="155034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119" name="Group 31"/>
          <p:cNvGrpSpPr>
            <a:grpSpLocks/>
          </p:cNvGrpSpPr>
          <p:nvPr/>
        </p:nvGrpSpPr>
        <p:grpSpPr bwMode="auto">
          <a:xfrm>
            <a:off x="378379" y="836712"/>
            <a:ext cx="8382000" cy="762000"/>
            <a:chOff x="480" y="2304"/>
            <a:chExt cx="5280" cy="480"/>
          </a:xfrm>
        </p:grpSpPr>
        <p:sp>
          <p:nvSpPr>
            <p:cNvPr id="149712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51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EFD1"/>
                      </a:gs>
                      <a:gs pos="64999">
                        <a:srgbClr val="F0EBD5">
                          <a:alpha val="75300"/>
                        </a:srgbClr>
                      </a:gs>
                      <a:gs pos="100000">
                        <a:srgbClr val="D1C39F">
                          <a:alpha val="6200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注</a:t>
              </a:r>
            </a:p>
          </p:txBody>
        </p:sp>
        <p:sp>
          <p:nvSpPr>
            <p:cNvPr id="1497121" name="AutoShape 33"/>
            <p:cNvSpPr>
              <a:spLocks noChangeArrowheads="1"/>
            </p:cNvSpPr>
            <p:nvPr/>
          </p:nvSpPr>
          <p:spPr bwMode="auto">
            <a:xfrm>
              <a:off x="480" y="2304"/>
              <a:ext cx="576" cy="480"/>
            </a:xfrm>
            <a:custGeom>
              <a:avLst/>
              <a:gdLst>
                <a:gd name="G0" fmla="+- 2588 0 0"/>
                <a:gd name="G1" fmla="+- 21600 0 2588"/>
                <a:gd name="G2" fmla="+- 21600 0 258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88" y="10800"/>
                  </a:moveTo>
                  <a:cubicBezTo>
                    <a:pt x="2588" y="15335"/>
                    <a:pt x="6265" y="19012"/>
                    <a:pt x="10800" y="19012"/>
                  </a:cubicBezTo>
                  <a:cubicBezTo>
                    <a:pt x="15335" y="19012"/>
                    <a:pt x="19012" y="15335"/>
                    <a:pt x="19012" y="10800"/>
                  </a:cubicBezTo>
                  <a:cubicBezTo>
                    <a:pt x="19012" y="6265"/>
                    <a:pt x="15335" y="2588"/>
                    <a:pt x="10800" y="2588"/>
                  </a:cubicBezTo>
                  <a:cubicBezTo>
                    <a:pt x="6265" y="2588"/>
                    <a:pt x="2588" y="6265"/>
                    <a:pt x="2588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33CC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7126" name="Rectangle 38"/>
          <p:cNvSpPr>
            <a:spLocks noChangeArrowheads="1"/>
          </p:cNvSpPr>
          <p:nvPr/>
        </p:nvSpPr>
        <p:spPr bwMode="auto">
          <a:xfrm>
            <a:off x="533400" y="2546901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在用计算机处理问题时，经常要考虑没有行没有列的矩阵，这种矩阵叫做空矩阵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72816"/>
            <a:ext cx="8305800" cy="523747"/>
            <a:chOff x="539552" y="1772816"/>
            <a:chExt cx="8305800" cy="523747"/>
          </a:xfrm>
        </p:grpSpPr>
        <p:sp>
          <p:nvSpPr>
            <p:cNvPr id="1497118" name="Text Box 30"/>
            <p:cNvSpPr txBox="1">
              <a:spLocks noChangeArrowheads="1"/>
            </p:cNvSpPr>
            <p:nvPr/>
          </p:nvSpPr>
          <p:spPr bwMode="auto">
            <a:xfrm>
              <a:off x="539552" y="1772816"/>
              <a:ext cx="830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1×1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矩阵                  经常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被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看作              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570877"/>
                </p:ext>
              </p:extLst>
            </p:nvPr>
          </p:nvGraphicFramePr>
          <p:xfrm>
            <a:off x="3491880" y="1813963"/>
            <a:ext cx="13081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Equation" r:id="rId3" imgW="1307880" imgH="482400" progId="Equation.DSMT4">
                    <p:embed/>
                  </p:oleObj>
                </mc:Choice>
                <mc:Fallback>
                  <p:oleObj name="Equation" r:id="rId3" imgW="13078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91880" y="1813963"/>
                          <a:ext cx="13081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927664"/>
                </p:ext>
              </p:extLst>
            </p:nvPr>
          </p:nvGraphicFramePr>
          <p:xfrm>
            <a:off x="6876256" y="1854200"/>
            <a:ext cx="1016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7" name="Equation" r:id="rId5" imgW="1015920" imgH="431640" progId="Equation.DSMT4">
                    <p:embed/>
                  </p:oleObj>
                </mc:Choice>
                <mc:Fallback>
                  <p:oleObj name="Equation" r:id="rId5" imgW="1015920" imgH="43164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1854200"/>
                          <a:ext cx="10160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539552" y="3699029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）矩阵的应用实例有很多，请阅读教材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Page 2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，并在课下举出若干实例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.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539552" y="4923165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下面只介绍对应于线性方程组的增广矩阵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.</a:t>
            </a:r>
            <a:endParaRPr lang="en-US" altLang="zh-CN" sz="2800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126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536825" y="1371600"/>
          <a:ext cx="4749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3" imgW="4749480" imgH="2082600" progId="Equation.DSMT4">
                  <p:embed/>
                </p:oleObj>
              </mc:Choice>
              <mc:Fallback>
                <p:oleObj name="Equation" r:id="rId3" imgW="474948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371600"/>
                        <a:ext cx="47498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2492375" y="4013200"/>
          <a:ext cx="44831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5" imgW="4483080" imgH="2082600" progId="Equation.DSMT4">
                  <p:embed/>
                </p:oleObj>
              </mc:Choice>
              <mc:Fallback>
                <p:oleObj name="Equation" r:id="rId5" imgW="448308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013200"/>
                        <a:ext cx="44831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066800" y="2895600"/>
            <a:ext cx="228600" cy="976313"/>
          </a:xfrm>
          <a:prstGeom prst="down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447800" y="2819400"/>
            <a:ext cx="228600" cy="976313"/>
          </a:xfrm>
          <a:prstGeom prst="up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790825" y="13970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857625" y="13970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610225" y="13970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781800" y="13970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095625" y="3429000"/>
            <a:ext cx="381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4238625" y="35052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686425" y="34290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6600825" y="3429000"/>
            <a:ext cx="228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79512" y="692696"/>
            <a:ext cx="839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增广矩阵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762000" y="1447800"/>
            <a:ext cx="1355821" cy="1219200"/>
            <a:chOff x="480" y="912"/>
            <a:chExt cx="829" cy="768"/>
          </a:xfrm>
        </p:grpSpPr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480" y="912"/>
              <a:ext cx="816" cy="768"/>
            </a:xfrm>
            <a:prstGeom prst="wedgeEllipseCallout">
              <a:avLst>
                <a:gd name="adj1" fmla="val 78801"/>
                <a:gd name="adj2" fmla="val 30731"/>
              </a:avLst>
            </a:prstGeom>
            <a:noFill/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37" y="960"/>
              <a:ext cx="77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A50021"/>
                  </a:solidFill>
                  <a:latin typeface="+mn-ea"/>
                </a:rPr>
                <a:t>线性</a:t>
              </a:r>
            </a:p>
            <a:p>
              <a:pPr algn="ctr"/>
              <a:r>
                <a:rPr lang="zh-CN" altLang="en-US" sz="2800" b="1" dirty="0">
                  <a:solidFill>
                    <a:srgbClr val="A50021"/>
                  </a:solidFill>
                  <a:latin typeface="+mn-ea"/>
                </a:rPr>
                <a:t>方程组</a:t>
              </a:r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609600" y="4191000"/>
            <a:ext cx="1447800" cy="1219200"/>
            <a:chOff x="480" y="912"/>
            <a:chExt cx="816" cy="768"/>
          </a:xfrm>
        </p:grpSpPr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480" y="912"/>
              <a:ext cx="816" cy="768"/>
            </a:xfrm>
            <a:prstGeom prst="wedgeEllipseCallout">
              <a:avLst>
                <a:gd name="adj1" fmla="val 78801"/>
                <a:gd name="adj2" fmla="val 30731"/>
              </a:avLst>
            </a:prstGeom>
            <a:noFill/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71" y="960"/>
              <a:ext cx="50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A50021"/>
                  </a:solidFill>
                </a:rPr>
                <a:t>增广</a:t>
              </a:r>
            </a:p>
            <a:p>
              <a:pPr algn="ctr"/>
              <a:r>
                <a:rPr lang="zh-CN" altLang="en-US" sz="2800" b="1" dirty="0">
                  <a:solidFill>
                    <a:srgbClr val="A50021"/>
                  </a:solidFill>
                </a:rPr>
                <a:t>矩阵</a:t>
              </a:r>
            </a:p>
          </p:txBody>
        </p:sp>
      </p:grp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7620000" y="2057400"/>
            <a:ext cx="609600" cy="2209800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CCFFFF"/>
              </a:gs>
              <a:gs pos="50000">
                <a:schemeClr val="bg1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A50021"/>
                </a:solidFill>
              </a:rPr>
              <a:t>一</a:t>
            </a:r>
          </a:p>
          <a:p>
            <a:pPr algn="ctr"/>
            <a:r>
              <a:rPr lang="zh-CN" altLang="en-US" sz="2800" b="1" dirty="0">
                <a:solidFill>
                  <a:srgbClr val="A50021"/>
                </a:solidFill>
              </a:rPr>
              <a:t>一</a:t>
            </a:r>
          </a:p>
          <a:p>
            <a:pPr algn="ctr"/>
            <a:r>
              <a:rPr lang="zh-CN" altLang="en-US" sz="2800" b="1" dirty="0">
                <a:solidFill>
                  <a:srgbClr val="A50021"/>
                </a:solidFill>
              </a:rPr>
              <a:t>对</a:t>
            </a:r>
          </a:p>
          <a:p>
            <a:pPr algn="ctr"/>
            <a:r>
              <a:rPr lang="zh-CN" altLang="en-US" sz="2800" b="1" dirty="0">
                <a:solidFill>
                  <a:srgbClr val="A50021"/>
                </a:solidFill>
              </a:rPr>
              <a:t>应</a:t>
            </a:r>
          </a:p>
        </p:txBody>
      </p:sp>
    </p:spTree>
    <p:extLst>
      <p:ext uri="{BB962C8B-B14F-4D97-AF65-F5344CB8AC3E}">
        <p14:creationId xmlns:p14="http://schemas.microsoft.com/office/powerpoint/2010/main" val="1622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30678"/>
              </p:ext>
            </p:extLst>
          </p:nvPr>
        </p:nvGraphicFramePr>
        <p:xfrm>
          <a:off x="2782144" y="2033448"/>
          <a:ext cx="3035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3" imgW="3035160" imgH="2095200" progId="Equation.DSMT4">
                  <p:embed/>
                </p:oleObj>
              </mc:Choice>
              <mc:Fallback>
                <p:oleObj name="Equation" r:id="rId3" imgW="303516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144" y="2033448"/>
                        <a:ext cx="30353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91130"/>
              </p:ext>
            </p:extLst>
          </p:nvPr>
        </p:nvGraphicFramePr>
        <p:xfrm>
          <a:off x="1998936" y="2904812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936" y="2904812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993366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52435"/>
              </p:ext>
            </p:extLst>
          </p:nvPr>
        </p:nvGraphicFramePr>
        <p:xfrm>
          <a:off x="7513712" y="5960968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7" imgW="380880" imgH="317160" progId="Equation.DSMT4">
                  <p:embed/>
                </p:oleObj>
              </mc:Choice>
              <mc:Fallback>
                <p:oleObj name="Equation" r:id="rId7" imgW="3808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712" y="5960968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4757856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只有一行的矩阵称为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行矩阵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104612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行数与列数都等于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的矩阵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，称为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阶方阵，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2128" y="3578780"/>
            <a:ext cx="1752600" cy="838200"/>
            <a:chOff x="432" y="2352"/>
            <a:chExt cx="1104" cy="528"/>
          </a:xfrm>
        </p:grpSpPr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>
              <a:off x="432" y="2352"/>
              <a:ext cx="720" cy="528"/>
            </a:xfrm>
            <a:prstGeom prst="wedgeEllipseCallout">
              <a:avLst>
                <a:gd name="adj1" fmla="val 87639"/>
                <a:gd name="adj2" fmla="val -78597"/>
              </a:avLst>
            </a:prstGeom>
            <a:solidFill>
              <a:srgbClr val="FFCC99">
                <a:alpha val="38000"/>
              </a:srgbClr>
            </a:soli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448"/>
              <a:ext cx="1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记为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528" y="5310420"/>
            <a:ext cx="5112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只有一列的矩阵称为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列矩阵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2995464" y="2163028"/>
            <a:ext cx="2667000" cy="198120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847403" y="1918553"/>
            <a:ext cx="1630363" cy="609600"/>
            <a:chOff x="618" y="1334"/>
            <a:chExt cx="1027" cy="384"/>
          </a:xfrm>
        </p:grpSpPr>
        <p:sp>
          <p:nvSpPr>
            <p:cNvPr id="13" name="AutoShape 25"/>
            <p:cNvSpPr>
              <a:spLocks/>
            </p:cNvSpPr>
            <p:nvPr/>
          </p:nvSpPr>
          <p:spPr bwMode="auto">
            <a:xfrm>
              <a:off x="618" y="1334"/>
              <a:ext cx="1008" cy="384"/>
            </a:xfrm>
            <a:prstGeom prst="borderCallout2">
              <a:avLst>
                <a:gd name="adj1" fmla="val 18750"/>
                <a:gd name="adj2" fmla="val 104764"/>
                <a:gd name="adj3" fmla="val 18750"/>
                <a:gd name="adj4" fmla="val 104764"/>
                <a:gd name="adj5" fmla="val 42708"/>
                <a:gd name="adj6" fmla="val 134324"/>
              </a:avLst>
            </a:prstGeom>
            <a:solidFill>
              <a:schemeClr val="folHlink">
                <a:alpha val="45000"/>
              </a:schemeClr>
            </a:solidFill>
            <a:ln w="38100" algn="ctr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624" y="1353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主对角线</a:t>
              </a:r>
            </a:p>
          </p:txBody>
        </p:sp>
      </p:grp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2926160" y="2149708"/>
            <a:ext cx="2514600" cy="1905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6310536" y="1934428"/>
            <a:ext cx="1676400" cy="609600"/>
            <a:chOff x="4128" y="1344"/>
            <a:chExt cx="1056" cy="384"/>
          </a:xfrm>
        </p:grpSpPr>
        <p:sp>
          <p:nvSpPr>
            <p:cNvPr id="17" name="AutoShape 26"/>
            <p:cNvSpPr>
              <a:spLocks/>
            </p:cNvSpPr>
            <p:nvPr/>
          </p:nvSpPr>
          <p:spPr bwMode="auto">
            <a:xfrm>
              <a:off x="4128" y="1344"/>
              <a:ext cx="1056" cy="384"/>
            </a:xfrm>
            <a:prstGeom prst="borderCallout2">
              <a:avLst>
                <a:gd name="adj1" fmla="val 18750"/>
                <a:gd name="adj2" fmla="val -4546"/>
                <a:gd name="adj3" fmla="val 18750"/>
                <a:gd name="adj4" fmla="val -4546"/>
                <a:gd name="adj5" fmla="val 36176"/>
                <a:gd name="adj6" fmla="val -49529"/>
              </a:avLst>
            </a:prstGeom>
            <a:solidFill>
              <a:schemeClr val="folHlink">
                <a:alpha val="28000"/>
              </a:schemeClr>
            </a:solidFill>
            <a:ln w="38100" algn="ctr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128" y="1392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副对角线</a:t>
              </a:r>
            </a:p>
          </p:txBody>
        </p:sp>
      </p:grp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323528" y="5858108"/>
            <a:ext cx="8247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元素全为零的矩阵称为零矩阵，常简记为</a:t>
            </a:r>
          </a:p>
        </p:txBody>
      </p:sp>
    </p:spTree>
    <p:extLst>
      <p:ext uri="{BB962C8B-B14F-4D97-AF65-F5344CB8AC3E}">
        <p14:creationId xmlns:p14="http://schemas.microsoft.com/office/powerpoint/2010/main" val="6231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5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837313" y="1295400"/>
            <a:ext cx="396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bg2"/>
                </a:solidFill>
                <a:latin typeface="+mn-ea"/>
              </a:rPr>
              <a:t>    </a:t>
            </a:r>
            <a:r>
              <a:rPr kumimoji="1" lang="zh-CN" altLang="en-US" sz="2800" b="1" dirty="0" smtClean="0">
                <a:solidFill>
                  <a:schemeClr val="bg2"/>
                </a:solidFill>
                <a:latin typeface="+mn-ea"/>
              </a:rPr>
              <a:t>，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+mn-ea"/>
              </a:rPr>
              <a:t>称为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对角矩阵</a:t>
            </a:r>
          </a:p>
          <a:p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        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对角阵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）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51520" y="1282700"/>
            <a:ext cx="573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chemeClr val="tx1"/>
                </a:solidFill>
                <a:latin typeface="+mn-ea"/>
              </a:rPr>
              <a:t>(5) </a:t>
            </a:r>
            <a:r>
              <a:rPr kumimoji="1" lang="zh-CN" altLang="en-US" sz="2800" b="1">
                <a:solidFill>
                  <a:schemeClr val="tx1"/>
                </a:solidFill>
                <a:latin typeface="+mn-ea"/>
              </a:rPr>
              <a:t>形如                的方阵</a:t>
            </a:r>
            <a:r>
              <a:rPr kumimoji="1" lang="en-US" altLang="zh-CN" sz="2800" b="1">
                <a:solidFill>
                  <a:schemeClr val="tx1"/>
                </a:solidFill>
                <a:latin typeface="+mn-ea"/>
              </a:rPr>
              <a:t>,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1941713" y="1066800"/>
            <a:ext cx="2133600" cy="1663700"/>
            <a:chOff x="2304" y="1056"/>
            <a:chExt cx="1296" cy="960"/>
          </a:xfrm>
        </p:grpSpPr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6" name="Equation" r:id="rId3" imgW="291960" imgH="317160" progId="Equation.3">
                    <p:embed/>
                  </p:oleObj>
                </mc:Choice>
                <mc:Fallback>
                  <p:oleObj name="Equation" r:id="rId3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2475113" y="749300"/>
            <a:ext cx="2057400" cy="1600200"/>
            <a:chOff x="3888" y="1152"/>
            <a:chExt cx="1296" cy="1008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7"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Oval 16"/>
          <p:cNvSpPr>
            <a:spLocks noChangeArrowheads="1"/>
          </p:cNvSpPr>
          <p:nvPr/>
        </p:nvSpPr>
        <p:spPr bwMode="auto">
          <a:xfrm rot="2130841">
            <a:off x="1733550" y="1312863"/>
            <a:ext cx="3281363" cy="80168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4684913" y="2514600"/>
            <a:ext cx="2605088" cy="582613"/>
            <a:chOff x="3024" y="1584"/>
            <a:chExt cx="1497" cy="367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024" y="1584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696" y="1624"/>
              <a:ext cx="825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1"/>
                  </a:solidFill>
                  <a:latin typeface="+mn-ea"/>
                </a:rPr>
                <a:t>不全为</a:t>
              </a:r>
              <a:r>
                <a:rPr kumimoji="1" lang="en-US" altLang="zh-CN" sz="2800" b="1">
                  <a:solidFill>
                    <a:schemeClr val="tx1"/>
                  </a:solidFill>
                  <a:latin typeface="+mn-ea"/>
                </a:rPr>
                <a:t>0</a:t>
              </a:r>
            </a:p>
          </p:txBody>
        </p:sp>
      </p:grp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395536" y="2981895"/>
            <a:ext cx="785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记作</a:t>
            </a: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4598369" y="3789040"/>
            <a:ext cx="396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bg2"/>
                </a:solidFill>
                <a:latin typeface="+mn-ea"/>
              </a:rPr>
              <a:t>    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+mn-ea"/>
              </a:rPr>
              <a:t>称为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单位矩阵</a:t>
            </a:r>
            <a:endParaRPr kumimoji="1" lang="en-US" altLang="zh-CN" sz="28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  <a:p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     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单位阵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）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251520" y="3773984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  <a:latin typeface="+mn-ea"/>
              </a:rPr>
              <a:t>特别地，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+mn-ea"/>
              </a:rPr>
              <a:t>方阵                   </a:t>
            </a:r>
            <a:endParaRPr kumimoji="1"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Group 58"/>
          <p:cNvGrpSpPr>
            <a:grpSpLocks/>
          </p:cNvGrpSpPr>
          <p:nvPr/>
        </p:nvGrpSpPr>
        <p:grpSpPr bwMode="auto">
          <a:xfrm>
            <a:off x="2964063" y="4356100"/>
            <a:ext cx="2133600" cy="1663700"/>
            <a:chOff x="2304" y="1056"/>
            <a:chExt cx="1296" cy="960"/>
          </a:xfrm>
        </p:grpSpPr>
        <p:sp>
          <p:nvSpPr>
            <p:cNvPr id="29" name="AutoShape 59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30" name="Object 60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8" name="Equation" r:id="rId7" imgW="291960" imgH="317160" progId="Equation.3">
                    <p:embed/>
                  </p:oleObj>
                </mc:Choice>
                <mc:Fallback>
                  <p:oleObj name="Equation" r:id="rId7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61"/>
          <p:cNvGrpSpPr>
            <a:grpSpLocks/>
          </p:cNvGrpSpPr>
          <p:nvPr/>
        </p:nvGrpSpPr>
        <p:grpSpPr bwMode="auto">
          <a:xfrm>
            <a:off x="3497463" y="4038600"/>
            <a:ext cx="2057400" cy="1600200"/>
            <a:chOff x="3888" y="1152"/>
            <a:chExt cx="1296" cy="1008"/>
          </a:xfrm>
        </p:grpSpPr>
        <p:sp>
          <p:nvSpPr>
            <p:cNvPr id="32" name="AutoShape 62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  <p:graphicFrame>
          <p:nvGraphicFramePr>
            <p:cNvPr id="33" name="Object 63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9" name="Equation" r:id="rId9" imgW="291960" imgH="317160" progId="Equation.3">
                    <p:embed/>
                  </p:oleObj>
                </mc:Choice>
                <mc:Fallback>
                  <p:oleObj name="Equation" r:id="rId9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Oval 64"/>
          <p:cNvSpPr>
            <a:spLocks noChangeArrowheads="1"/>
          </p:cNvSpPr>
          <p:nvPr/>
        </p:nvSpPr>
        <p:spPr bwMode="auto">
          <a:xfrm rot="2130841">
            <a:off x="2654501" y="4621213"/>
            <a:ext cx="3325812" cy="7429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grpSp>
        <p:nvGrpSpPr>
          <p:cNvPr id="35" name="Group 75"/>
          <p:cNvGrpSpPr>
            <a:grpSpLocks/>
          </p:cNvGrpSpPr>
          <p:nvPr/>
        </p:nvGrpSpPr>
        <p:grpSpPr bwMode="auto">
          <a:xfrm>
            <a:off x="5599313" y="5348288"/>
            <a:ext cx="1992313" cy="519112"/>
            <a:chOff x="3600" y="3369"/>
            <a:chExt cx="1045" cy="327"/>
          </a:xfrm>
        </p:grpSpPr>
        <p:sp>
          <p:nvSpPr>
            <p:cNvPr id="36" name="Line 66"/>
            <p:cNvSpPr>
              <a:spLocks noChangeShapeType="1"/>
            </p:cNvSpPr>
            <p:nvPr/>
          </p:nvSpPr>
          <p:spPr bwMode="auto">
            <a:xfrm flipV="1">
              <a:off x="3600" y="3504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37" name="Text Box 67"/>
            <p:cNvSpPr txBox="1">
              <a:spLocks noChangeArrowheads="1"/>
            </p:cNvSpPr>
            <p:nvPr/>
          </p:nvSpPr>
          <p:spPr bwMode="auto">
            <a:xfrm>
              <a:off x="4080" y="3369"/>
              <a:ext cx="565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1"/>
                  </a:solidFill>
                  <a:latin typeface="+mn-ea"/>
                </a:rPr>
                <a:t>全为</a:t>
              </a:r>
              <a:r>
                <a:rPr kumimoji="1" lang="en-US" altLang="zh-CN" sz="2800" b="1">
                  <a:solidFill>
                    <a:schemeClr val="tx1"/>
                  </a:solidFill>
                  <a:latin typeface="+mn-ea"/>
                </a:rPr>
                <a:t>1</a:t>
              </a:r>
            </a:p>
          </p:txBody>
        </p:sp>
      </p:grpSp>
      <p:graphicFrame>
        <p:nvGraphicFramePr>
          <p:cNvPr id="38" name="Object 70" descr="信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98453"/>
              </p:ext>
            </p:extLst>
          </p:nvPr>
        </p:nvGraphicFramePr>
        <p:xfrm>
          <a:off x="1763913" y="2993008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0" name="Equation" r:id="rId11" imgW="3454200" imgH="507960" progId="Equation.DSMT4">
                  <p:embed/>
                </p:oleObj>
              </mc:Choice>
              <mc:Fallback>
                <p:oleObj name="Equation" r:id="rId11" imgW="3454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913" y="2993008"/>
                        <a:ext cx="3454400" cy="508000"/>
                      </a:xfrm>
                      <a:prstGeom prst="rect">
                        <a:avLst/>
                      </a:prstGeom>
                      <a:blipFill dpi="0" rotWithShape="1">
                        <a:blip r:embed="rId1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49692"/>
              </p:ext>
            </p:extLst>
          </p:nvPr>
        </p:nvGraphicFramePr>
        <p:xfrm>
          <a:off x="2932313" y="3949700"/>
          <a:ext cx="2616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1" name="Equation" r:id="rId14" imgW="2616120" imgH="2070000" progId="Equation.DSMT4">
                  <p:embed/>
                </p:oleObj>
              </mc:Choice>
              <mc:Fallback>
                <p:oleObj name="Equation" r:id="rId14" imgW="261612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313" y="3949700"/>
                        <a:ext cx="2616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646313" y="5410200"/>
            <a:ext cx="1752600" cy="838200"/>
            <a:chOff x="432" y="2352"/>
            <a:chExt cx="1104" cy="528"/>
          </a:xfrm>
        </p:grpSpPr>
        <p:sp>
          <p:nvSpPr>
            <p:cNvPr id="41" name="AutoShape 78"/>
            <p:cNvSpPr>
              <a:spLocks noChangeArrowheads="1"/>
            </p:cNvSpPr>
            <p:nvPr/>
          </p:nvSpPr>
          <p:spPr bwMode="auto">
            <a:xfrm>
              <a:off x="432" y="2352"/>
              <a:ext cx="720" cy="528"/>
            </a:xfrm>
            <a:prstGeom prst="wedgeEllipseCallout">
              <a:avLst>
                <a:gd name="adj1" fmla="val 87639"/>
                <a:gd name="adj2" fmla="val -78597"/>
              </a:avLst>
            </a:prstGeom>
            <a:solidFill>
              <a:srgbClr val="FFCC99">
                <a:alpha val="38000"/>
              </a:srgbClr>
            </a:soli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2800" b="1">
                <a:latin typeface="+mn-ea"/>
              </a:endParaRPr>
            </a:p>
          </p:txBody>
        </p: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528" y="2448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800000"/>
                  </a:solidFill>
                  <a:latin typeface="+mn-ea"/>
                </a:rPr>
                <a:t>记为</a:t>
              </a:r>
            </a:p>
          </p:txBody>
        </p:sp>
      </p:grpSp>
      <p:graphicFrame>
        <p:nvGraphicFramePr>
          <p:cNvPr id="43" name="Object 80" descr="信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36467"/>
              </p:ext>
            </p:extLst>
          </p:nvPr>
        </p:nvGraphicFramePr>
        <p:xfrm>
          <a:off x="1332113" y="48260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2" name="Equation" r:id="rId16" imgW="1384200" imgH="431640" progId="Equation.DSMT4">
                  <p:embed/>
                </p:oleObj>
              </mc:Choice>
              <mc:Fallback>
                <p:oleObj name="Equation" r:id="rId16" imgW="1384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113" y="4826000"/>
                        <a:ext cx="1384300" cy="431800"/>
                      </a:xfrm>
                      <a:prstGeom prst="rect">
                        <a:avLst/>
                      </a:prstGeom>
                      <a:blipFill dpi="0" rotWithShape="1">
                        <a:blip r:embed="rId1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09808"/>
              </p:ext>
            </p:extLst>
          </p:nvPr>
        </p:nvGraphicFramePr>
        <p:xfrm>
          <a:off x="1865513" y="685800"/>
          <a:ext cx="2705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" name="Equation" r:id="rId18" imgW="2705040" imgH="2095200" progId="Equation.DSMT4">
                  <p:embed/>
                </p:oleObj>
              </mc:Choice>
              <mc:Fallback>
                <p:oleObj name="Equation" r:id="rId18" imgW="270504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513" y="685800"/>
                        <a:ext cx="2705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21" grpId="0" animBg="1"/>
      <p:bldP spid="25" grpId="0"/>
      <p:bldP spid="26" grpId="0" autoUpdateAnimBg="0"/>
      <p:bldP spid="27" grpId="0"/>
      <p:bldP spid="3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627</Words>
  <Application>Microsoft Office PowerPoint</Application>
  <PresentationFormat>全屏显示(4:3)</PresentationFormat>
  <Paragraphs>98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主题​​</vt:lpstr>
      <vt:lpstr>5_Office 主题​​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3</cp:revision>
  <dcterms:modified xsi:type="dcterms:W3CDTF">2016-02-29T12:58:34Z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（崔丽鸿制作ppt）">
    <vt:lpwstr>北京化工大学</vt:lpwstr>
  </property>
  <property fmtid="{D5CDD505-2E9C-101B-9397-08002B2CF9AE}" pid="3" name="崔丽鸿制作ppt">
    <vt:lpwstr>2015年</vt:lpwstr>
  </property>
</Properties>
</file>