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8" r:id="rId2"/>
    <p:sldId id="272" r:id="rId3"/>
    <p:sldId id="262" r:id="rId4"/>
    <p:sldId id="284" r:id="rId5"/>
    <p:sldId id="285" r:id="rId6"/>
    <p:sldId id="286" r:id="rId7"/>
    <p:sldId id="304" r:id="rId8"/>
    <p:sldId id="288" r:id="rId9"/>
    <p:sldId id="306" r:id="rId10"/>
    <p:sldId id="305" r:id="rId11"/>
    <p:sldId id="307" r:id="rId12"/>
    <p:sldId id="308" r:id="rId13"/>
    <p:sldId id="310" r:id="rId14"/>
    <p:sldId id="311" r:id="rId15"/>
    <p:sldId id="312" r:id="rId16"/>
    <p:sldId id="314" r:id="rId17"/>
    <p:sldId id="315" r:id="rId18"/>
    <p:sldId id="316" r:id="rId19"/>
    <p:sldId id="317" r:id="rId20"/>
    <p:sldId id="320" r:id="rId21"/>
    <p:sldId id="319" r:id="rId22"/>
    <p:sldId id="321" r:id="rId23"/>
    <p:sldId id="322" r:id="rId24"/>
    <p:sldId id="324" r:id="rId25"/>
    <p:sldId id="325" r:id="rId26"/>
    <p:sldId id="323" r:id="rId27"/>
    <p:sldId id="326" r:id="rId28"/>
    <p:sldId id="327" r:id="rId29"/>
    <p:sldId id="328" r:id="rId30"/>
    <p:sldId id="329" r:id="rId31"/>
    <p:sldId id="330" r:id="rId32"/>
    <p:sldId id="331" r:id="rId33"/>
    <p:sldId id="283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258"/>
            <p14:sldId id="272"/>
            <p14:sldId id="262"/>
          </p14:sldIdLst>
        </p14:section>
        <p14:section name="无标题节" id="{761DC386-9AB0-4831-8A28-E1AEFD5FA988}">
          <p14:sldIdLst>
            <p14:sldId id="284"/>
            <p14:sldId id="285"/>
            <p14:sldId id="286"/>
            <p14:sldId id="304"/>
            <p14:sldId id="288"/>
            <p14:sldId id="306"/>
            <p14:sldId id="305"/>
            <p14:sldId id="307"/>
            <p14:sldId id="308"/>
            <p14:sldId id="310"/>
            <p14:sldId id="311"/>
            <p14:sldId id="312"/>
            <p14:sldId id="314"/>
            <p14:sldId id="315"/>
            <p14:sldId id="316"/>
            <p14:sldId id="317"/>
            <p14:sldId id="320"/>
            <p14:sldId id="319"/>
            <p14:sldId id="321"/>
            <p14:sldId id="322"/>
            <p14:sldId id="324"/>
            <p14:sldId id="325"/>
            <p14:sldId id="323"/>
            <p14:sldId id="326"/>
            <p14:sldId id="327"/>
            <p14:sldId id="328"/>
            <p14:sldId id="329"/>
            <p14:sldId id="330"/>
            <p14:sldId id="331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1F3"/>
    <a:srgbClr val="0E0E8C"/>
    <a:srgbClr val="2B17E9"/>
    <a:srgbClr val="59F9C7"/>
    <a:srgbClr val="7A89F6"/>
    <a:srgbClr val="800000"/>
    <a:srgbClr val="14B7F8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8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F2CFEADB-BFCD-4E89-8215-3C21607023F3}" type="presOf" srcId="{379C2193-9A59-4366-BEF9-F679FAF10286}" destId="{D4542585-4E17-4CCD-88FD-04757436128A}" srcOrd="0" destOrd="0" presId="urn:microsoft.com/office/officeart/2005/8/layout/vList3"/>
    <dgm:cxn modelId="{8EC16367-06A4-426B-8BEB-519E268D2599}" type="presOf" srcId="{4D9CFA63-482F-45EF-8F6E-B8DC3FB95064}" destId="{A757F911-3260-4917-9857-B6209A52A79E}" srcOrd="0" destOrd="0" presId="urn:microsoft.com/office/officeart/2005/8/layout/vList3"/>
    <dgm:cxn modelId="{0D56FEDF-2C45-4185-A5DB-4AE9D69E5174}" type="presParOf" srcId="{A757F911-3260-4917-9857-B6209A52A79E}" destId="{B560076B-2D61-423D-887D-3A34395B90AE}" srcOrd="0" destOrd="0" presId="urn:microsoft.com/office/officeart/2005/8/layout/vList3"/>
    <dgm:cxn modelId="{DF4327F3-5D43-4310-A56A-FB94B03E8C1E}" type="presParOf" srcId="{B560076B-2D61-423D-887D-3A34395B90AE}" destId="{816E9DDE-F7D1-4743-A8B0-033BD089F990}" srcOrd="0" destOrd="0" presId="urn:microsoft.com/office/officeart/2005/8/layout/vList3"/>
    <dgm:cxn modelId="{85DEF346-BCC6-4D29-8634-D33CBA095F9A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E0E8C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矩阵的运算</a:t>
          </a:r>
          <a:endParaRPr lang="zh-CN" altLang="en-US" sz="4400" b="1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4C0A8-A960-4E6C-92F8-2BF02A0FF83B}" type="presOf" srcId="{379C2193-9A59-4366-BEF9-F679FAF10286}" destId="{D4542585-4E17-4CCD-88FD-04757436128A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6DB0C7D3-4E5D-4B95-B3E7-5AD87AF5D731}" type="presOf" srcId="{4D9CFA63-482F-45EF-8F6E-B8DC3FB95064}" destId="{A757F911-3260-4917-9857-B6209A52A79E}" srcOrd="0" destOrd="0" presId="urn:microsoft.com/office/officeart/2005/8/layout/vList3"/>
    <dgm:cxn modelId="{2A5EF23E-820C-4238-A42A-B6E7FBDA5170}" type="presParOf" srcId="{A757F911-3260-4917-9857-B6209A52A79E}" destId="{B560076B-2D61-423D-887D-3A34395B90AE}" srcOrd="0" destOrd="0" presId="urn:microsoft.com/office/officeart/2005/8/layout/vList3"/>
    <dgm:cxn modelId="{A0FA4E03-2B84-4C00-8198-8B61C00DEDA6}" type="presParOf" srcId="{B560076B-2D61-423D-887D-3A34395B90AE}" destId="{816E9DDE-F7D1-4743-A8B0-033BD089F990}" srcOrd="0" destOrd="0" presId="urn:microsoft.com/office/officeart/2005/8/layout/vList3"/>
    <dgm:cxn modelId="{C541A015-717E-4C0F-B2C9-B3FF35DAC25B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</a:t>
          </a:r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.1  </a:t>
          </a:r>
          <a:r>
            <a:rPr 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的加法</a:t>
          </a:r>
          <a:endParaRPr lang="zh-CN" sz="2800" b="1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3413E712-6BED-483E-AD02-821F3AA10C75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</a:t>
          </a:r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.2  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矩阵的数乘</a:t>
          </a:r>
          <a:endParaRPr lang="zh-CN" sz="28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D10BEF28-5E98-41FF-BC5D-01870540E79A}" type="par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499AB71C-9360-455C-83D3-A620DF89ED6A}" type="sib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EF275-915D-4C9A-968B-39C2F77C4D51}" type="pres">
      <dgm:prSet presAssocID="{416BA28C-94DA-4C20-B24D-CA29855D112B}" presName="circle1" presStyleLbl="node1" presStyleIdx="0" presStyleCnt="2"/>
      <dgm:spPr>
        <a:solidFill>
          <a:srgbClr val="0070C0"/>
        </a:solidFill>
      </dgm:spPr>
    </dgm:pt>
    <dgm:pt modelId="{051E7F5B-E3AF-4A70-AC56-88A403E50297}" type="pres">
      <dgm:prSet presAssocID="{416BA28C-94DA-4C20-B24D-CA29855D112B}" presName="space" presStyleCnt="0"/>
      <dgm:spPr/>
    </dgm:pt>
    <dgm:pt modelId="{5BC4F3E3-C49F-424B-99D1-046FAC852D61}" type="pres">
      <dgm:prSet presAssocID="{416BA28C-94DA-4C20-B24D-CA29855D112B}" presName="rect1" presStyleLbl="alignAcc1" presStyleIdx="0" presStyleCnt="2" custLinFactNeighborY="-3780"/>
      <dgm:spPr/>
      <dgm:t>
        <a:bodyPr/>
        <a:lstStyle/>
        <a:p>
          <a:endParaRPr lang="zh-CN" altLang="en-US"/>
        </a:p>
      </dgm:t>
    </dgm:pt>
    <dgm:pt modelId="{BDCA72D2-9AA2-45FB-A0C9-18D6FD55C152}" type="pres">
      <dgm:prSet presAssocID="{3413E712-6BED-483E-AD02-821F3AA10C75}" presName="vertSpace2" presStyleLbl="node1" presStyleIdx="0" presStyleCnt="2"/>
      <dgm:spPr/>
    </dgm:pt>
    <dgm:pt modelId="{567C6B76-B25F-42B0-B25B-26FB6628CC87}" type="pres">
      <dgm:prSet presAssocID="{3413E712-6BED-483E-AD02-821F3AA10C75}" presName="circle2" presStyleLbl="node1" presStyleIdx="1" presStyleCnt="2"/>
      <dgm:spPr/>
    </dgm:pt>
    <dgm:pt modelId="{01A1C9C4-A973-4DC2-8D31-1E2E7A8CD104}" type="pres">
      <dgm:prSet presAssocID="{3413E712-6BED-483E-AD02-821F3AA10C75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DBFCC008-B722-4809-86AE-2D924BF6ABE5}" type="pres">
      <dgm:prSet presAssocID="{416BA28C-94DA-4C20-B24D-CA29855D112B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C7C275-7F29-4EA6-AE07-55DFE6909618}" type="pres">
      <dgm:prSet presAssocID="{3413E712-6BED-483E-AD02-821F3AA10C75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0F427F-AFC7-44CF-8665-15F3865DED8A}" type="presOf" srcId="{3413E712-6BED-483E-AD02-821F3AA10C75}" destId="{01A1C9C4-A973-4DC2-8D31-1E2E7A8CD104}" srcOrd="0" destOrd="0" presId="urn:microsoft.com/office/officeart/2005/8/layout/target3"/>
    <dgm:cxn modelId="{D65731EA-5824-4E7C-AC33-C0601BEE8DCF}" type="presOf" srcId="{416BA28C-94DA-4C20-B24D-CA29855D112B}" destId="{DBFCC008-B722-4809-86AE-2D924BF6ABE5}" srcOrd="1" destOrd="0" presId="urn:microsoft.com/office/officeart/2005/8/layout/target3"/>
    <dgm:cxn modelId="{2D50E159-FED7-41A7-94F8-6F98739DE2D4}" srcId="{A85627CC-1103-451E-BA39-2C3A18F0DA54}" destId="{3413E712-6BED-483E-AD02-821F3AA10C75}" srcOrd="1" destOrd="0" parTransId="{D10BEF28-5E98-41FF-BC5D-01870540E79A}" sibTransId="{499AB71C-9360-455C-83D3-A620DF89ED6A}"/>
    <dgm:cxn modelId="{01F4124A-F923-4749-9518-D9D252D9351D}" type="presOf" srcId="{416BA28C-94DA-4C20-B24D-CA29855D112B}" destId="{5BC4F3E3-C49F-424B-99D1-046FAC852D61}" srcOrd="0" destOrd="0" presId="urn:microsoft.com/office/officeart/2005/8/layout/target3"/>
    <dgm:cxn modelId="{CADA3359-CBA1-4FD1-8D84-F9CB64F6C63C}" type="presOf" srcId="{A85627CC-1103-451E-BA39-2C3A18F0DA54}" destId="{5FBB8FF2-DEAF-4EB5-83B4-A8082F604FC6}" srcOrd="0" destOrd="0" presId="urn:microsoft.com/office/officeart/2005/8/layout/target3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2AC3B27F-41E2-4B51-92F4-D0EABC3EDED7}" type="presOf" srcId="{3413E712-6BED-483E-AD02-821F3AA10C75}" destId="{92C7C275-7F29-4EA6-AE07-55DFE6909618}" srcOrd="1" destOrd="0" presId="urn:microsoft.com/office/officeart/2005/8/layout/target3"/>
    <dgm:cxn modelId="{0A8A1937-6C15-4583-B7D6-08A4F68EC782}" type="presParOf" srcId="{5FBB8FF2-DEAF-4EB5-83B4-A8082F604FC6}" destId="{177EF275-915D-4C9A-968B-39C2F77C4D51}" srcOrd="0" destOrd="0" presId="urn:microsoft.com/office/officeart/2005/8/layout/target3"/>
    <dgm:cxn modelId="{8531BD48-6F06-4C43-B316-EF49463EF33A}" type="presParOf" srcId="{5FBB8FF2-DEAF-4EB5-83B4-A8082F604FC6}" destId="{051E7F5B-E3AF-4A70-AC56-88A403E50297}" srcOrd="1" destOrd="0" presId="urn:microsoft.com/office/officeart/2005/8/layout/target3"/>
    <dgm:cxn modelId="{6EBD9794-5825-4B36-8CF0-F500677A8B8C}" type="presParOf" srcId="{5FBB8FF2-DEAF-4EB5-83B4-A8082F604FC6}" destId="{5BC4F3E3-C49F-424B-99D1-046FAC852D61}" srcOrd="2" destOrd="0" presId="urn:microsoft.com/office/officeart/2005/8/layout/target3"/>
    <dgm:cxn modelId="{ECC6BABA-8974-4B6D-9CE3-D7207835A8BC}" type="presParOf" srcId="{5FBB8FF2-DEAF-4EB5-83B4-A8082F604FC6}" destId="{BDCA72D2-9AA2-45FB-A0C9-18D6FD55C152}" srcOrd="3" destOrd="0" presId="urn:microsoft.com/office/officeart/2005/8/layout/target3"/>
    <dgm:cxn modelId="{64FEF586-371F-4F90-BBA5-30E60CC692DD}" type="presParOf" srcId="{5FBB8FF2-DEAF-4EB5-83B4-A8082F604FC6}" destId="{567C6B76-B25F-42B0-B25B-26FB6628CC87}" srcOrd="4" destOrd="0" presId="urn:microsoft.com/office/officeart/2005/8/layout/target3"/>
    <dgm:cxn modelId="{F88B3988-19ED-4905-8E51-56E2CF6C825A}" type="presParOf" srcId="{5FBB8FF2-DEAF-4EB5-83B4-A8082F604FC6}" destId="{01A1C9C4-A973-4DC2-8D31-1E2E7A8CD104}" srcOrd="5" destOrd="0" presId="urn:microsoft.com/office/officeart/2005/8/layout/target3"/>
    <dgm:cxn modelId="{8F033D28-7CC2-422F-ACD4-90EEEECF671C}" type="presParOf" srcId="{5FBB8FF2-DEAF-4EB5-83B4-A8082F604FC6}" destId="{DBFCC008-B722-4809-86AE-2D924BF6ABE5}" srcOrd="6" destOrd="0" presId="urn:microsoft.com/office/officeart/2005/8/layout/target3"/>
    <dgm:cxn modelId="{7D23C04F-D027-4F16-B228-DAF17ED5D48A}" type="presParOf" srcId="{5FBB8FF2-DEAF-4EB5-83B4-A8082F604FC6}" destId="{92C7C275-7F29-4EA6-AE07-55DFE690961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2004726" y="0"/>
          <a:ext cx="5472684" cy="2505074"/>
        </a:xfrm>
        <a:prstGeom prst="homePlate">
          <a:avLst/>
        </a:prstGeom>
        <a:solidFill>
          <a:srgbClr val="0E0E8C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矩阵的运算</a:t>
          </a:r>
          <a:endParaRPr lang="zh-CN" altLang="en-US" sz="4400" b="1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630994" y="0"/>
        <a:ext cx="4846416" cy="2505074"/>
      </dsp:txXfrm>
    </dsp:sp>
    <dsp:sp modelId="{816E9DDE-F7D1-4743-A8B0-033BD089F990}">
      <dsp:nvSpPr>
        <dsp:cNvPr id="0" name=""/>
        <dsp:cNvSpPr/>
      </dsp:nvSpPr>
      <dsp:spPr>
        <a:xfrm>
          <a:off x="752189" y="0"/>
          <a:ext cx="2505074" cy="2505074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</a:t>
          </a: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.1  </a:t>
          </a:r>
          <a:r>
            <a:rPr 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的加法</a:t>
          </a:r>
          <a:endParaRPr lang="zh-CN" sz="2800" b="1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904875"/>
      </dsp:txXfrm>
    </dsp:sp>
    <dsp:sp modelId="{567C6B76-B25F-42B0-B25B-26FB6628CC87}">
      <dsp:nvSpPr>
        <dsp:cNvPr id="0" name=""/>
        <dsp:cNvSpPr/>
      </dsp:nvSpPr>
      <dsp:spPr>
        <a:xfrm>
          <a:off x="500062" y="904875"/>
          <a:ext cx="904875" cy="9048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C9C4-A973-4DC2-8D31-1E2E7A8CD104}">
      <dsp:nvSpPr>
        <dsp:cNvPr id="0" name=""/>
        <dsp:cNvSpPr/>
      </dsp:nvSpPr>
      <dsp:spPr>
        <a:xfrm>
          <a:off x="952500" y="904875"/>
          <a:ext cx="6286500" cy="90487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</a:t>
          </a: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.2  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矩阵的数乘</a:t>
          </a:r>
          <a:endParaRPr lang="zh-CN" sz="2800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904875"/>
        <a:ext cx="6286500" cy="904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2.wmf"/><Relationship Id="rId5" Type="http://schemas.openxmlformats.org/officeDocument/2006/relationships/image" Target="../media/image2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1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61.wmf"/><Relationship Id="rId1" Type="http://schemas.openxmlformats.org/officeDocument/2006/relationships/image" Target="../media/image74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11" Type="http://schemas.openxmlformats.org/officeDocument/2006/relationships/image" Target="../media/image121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NULL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D52F3-69B7-485B-A6EB-68968DA3A523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51704-593F-4A0E-8DA1-9AF746834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7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0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7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8FC28-4509-4BB6-9515-E216B2925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33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1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62553" tIns="81276" rIns="162553" bIns="81276"/>
          <a:lstStyle/>
          <a:p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ED59-7DA3-4B7D-87E5-14466FA5E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9421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4445991-76F2-4BAD-8105-4C47686809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966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C258-D5BD-4210-94EF-3C43D37DC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98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EBE11-6822-4882-A17A-BFAC0B4D7F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24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CE7751-AC23-452B-9E68-EFD38623CD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12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34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3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第一章   矩阵及其运算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02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10" name="内容占位符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55749326"/>
              </p:ext>
            </p:extLst>
          </p:nvPr>
        </p:nvGraphicFramePr>
        <p:xfrm>
          <a:off x="448925" y="2871882"/>
          <a:ext cx="8229600" cy="11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8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3630092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4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5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2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9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444044"/>
            <a:ext cx="9180512" cy="41395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6513" y="13266"/>
            <a:ext cx="9107487" cy="39139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44450" cap="rnd">
            <a:solidFill>
              <a:srgbClr val="0070C0"/>
            </a:solidFill>
            <a:beve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476672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+mj-lt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34732" y="64440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4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444044"/>
            <a:ext cx="504056" cy="39985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6874238" y="4462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Chapter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1</a:t>
            </a:r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Matrix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14B7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7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  <p:sldLayoutId id="2147483755" r:id="rId4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NUL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wmf"/><Relationship Id="rId5" Type="http://schemas.openxmlformats.org/officeDocument/2006/relationships/image" Target="../media/image50.jpeg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45.wmf"/><Relationship Id="rId9" Type="http://schemas.openxmlformats.org/officeDocument/2006/relationships/image" Target="../media/image4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3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6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2.bin"/><Relationship Id="rId18" Type="http://schemas.microsoft.com/office/2007/relationships/hdphoto" Target="../media/hdphoto1.wdp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9.wmf"/><Relationship Id="rId17" Type="http://schemas.openxmlformats.org/officeDocument/2006/relationships/image" Target="../media/image104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01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0.wmf"/><Relationship Id="rId22" Type="http://schemas.openxmlformats.org/officeDocument/2006/relationships/image" Target="../media/image10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08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7.bin"/><Relationship Id="rId11" Type="http://schemas.microsoft.com/office/2007/relationships/hdphoto" Target="../media/hdphoto2.wdp"/><Relationship Id="rId5" Type="http://schemas.openxmlformats.org/officeDocument/2006/relationships/image" Target="../media/image105.wmf"/><Relationship Id="rId15" Type="http://schemas.openxmlformats.org/officeDocument/2006/relationships/image" Target="../media/image109.wmf"/><Relationship Id="rId10" Type="http://schemas.openxmlformats.org/officeDocument/2006/relationships/image" Target="../media/image110.png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1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1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6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33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3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microsoft.com/office/2007/relationships/hdphoto" Target="../media/hdphoto3.wdp"/><Relationship Id="rId18" Type="http://schemas.openxmlformats.org/officeDocument/2006/relationships/oleObject" Target="../embeddings/oleObject15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7.wmf"/><Relationship Id="rId12" Type="http://schemas.openxmlformats.org/officeDocument/2006/relationships/image" Target="../media/image153.jpeg"/><Relationship Id="rId17" Type="http://schemas.openxmlformats.org/officeDocument/2006/relationships/image" Target="../media/image151.wmf"/><Relationship Id="rId2" Type="http://schemas.openxmlformats.org/officeDocument/2006/relationships/slideLayout" Target="../slideLayouts/slideLayout43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2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5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4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1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6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image" Target="../media/image15.jpe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63457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.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79512" y="980728"/>
            <a:ext cx="885698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1.3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（矩阵的数乘）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591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020342"/>
              </p:ext>
            </p:extLst>
          </p:nvPr>
        </p:nvGraphicFramePr>
        <p:xfrm>
          <a:off x="1619672" y="1916832"/>
          <a:ext cx="160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6" name="Equation" r:id="rId4" imgW="1600200" imgH="622080" progId="Equation.DSMT4">
                  <p:embed/>
                </p:oleObj>
              </mc:Choice>
              <mc:Fallback>
                <p:oleObj name="Equation" r:id="rId4" imgW="16002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16832"/>
                        <a:ext cx="1600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347864" y="1870596"/>
            <a:ext cx="504056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是一个矩阵，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是一个数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8337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定义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93419"/>
              </p:ext>
            </p:extLst>
          </p:nvPr>
        </p:nvGraphicFramePr>
        <p:xfrm>
          <a:off x="2481263" y="3527425"/>
          <a:ext cx="3517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" name="Equation" r:id="rId6" imgW="3517560" imgH="622080" progId="Equation.DSMT4">
                  <p:embed/>
                </p:oleObj>
              </mc:Choice>
              <mc:Fallback>
                <p:oleObj name="Equation" r:id="rId6" imgW="35175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1263" y="3527425"/>
                        <a:ext cx="35179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95249" y="4705980"/>
            <a:ext cx="7948010" cy="523220"/>
            <a:chOff x="295249" y="4705980"/>
            <a:chExt cx="794801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295249" y="4705980"/>
              <a:ext cx="79480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则称           为数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800" b="1" dirty="0" smtClean="0"/>
                <a:t>与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/>
                <a:t>的乘积，简称为矩阵的数乘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5382060"/>
                </p:ext>
              </p:extLst>
            </p:nvPr>
          </p:nvGraphicFramePr>
          <p:xfrm>
            <a:off x="1457325" y="4791075"/>
            <a:ext cx="444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8" name="Equation" r:id="rId8" imgW="444240" imgH="317160" progId="Equation.DSMT4">
                    <p:embed/>
                  </p:oleObj>
                </mc:Choice>
                <mc:Fallback>
                  <p:oleObj name="Equation" r:id="rId8" imgW="44424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57325" y="4791075"/>
                          <a:ext cx="444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21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5403473" y="1990110"/>
            <a:ext cx="608687" cy="57479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3325" y="90872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例如：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582773"/>
              </p:ext>
            </p:extLst>
          </p:nvPr>
        </p:nvGraphicFramePr>
        <p:xfrm>
          <a:off x="1425972" y="1993652"/>
          <a:ext cx="1993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3" name="Equation" r:id="rId3" imgW="1993680" imgH="1002960" progId="Equation.DSMT4">
                  <p:embed/>
                </p:oleObj>
              </mc:Choice>
              <mc:Fallback>
                <p:oleObj name="Equation" r:id="rId3" imgW="19936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972" y="1993652"/>
                        <a:ext cx="19939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>
            <a:spLocks/>
          </p:cNvSpPr>
          <p:nvPr/>
        </p:nvSpPr>
        <p:spPr bwMode="auto">
          <a:xfrm>
            <a:off x="1315470" y="1556792"/>
            <a:ext cx="1816370" cy="762282"/>
          </a:xfrm>
          <a:custGeom>
            <a:avLst/>
            <a:gdLst>
              <a:gd name="T0" fmla="*/ 0 w 1824"/>
              <a:gd name="T1" fmla="*/ 256 h 352"/>
              <a:gd name="T2" fmla="*/ 864 w 1824"/>
              <a:gd name="T3" fmla="*/ 16 h 352"/>
              <a:gd name="T4" fmla="*/ 1824 w 1824"/>
              <a:gd name="T5" fmla="*/ 352 h 352"/>
              <a:gd name="connsiteX0" fmla="*/ 0 w 10206"/>
              <a:gd name="connsiteY0" fmla="*/ 13303 h 13303"/>
              <a:gd name="connsiteX1" fmla="*/ 4943 w 10206"/>
              <a:gd name="connsiteY1" fmla="*/ 15 h 13303"/>
              <a:gd name="connsiteX2" fmla="*/ 10206 w 10206"/>
              <a:gd name="connsiteY2" fmla="*/ 9560 h 13303"/>
              <a:gd name="connsiteX0" fmla="*/ 0 w 10206"/>
              <a:gd name="connsiteY0" fmla="*/ 9817 h 9817"/>
              <a:gd name="connsiteX1" fmla="*/ 1782 w 10206"/>
              <a:gd name="connsiteY1" fmla="*/ 23 h 9817"/>
              <a:gd name="connsiteX2" fmla="*/ 10206 w 10206"/>
              <a:gd name="connsiteY2" fmla="*/ 6074 h 9817"/>
              <a:gd name="connsiteX0" fmla="*/ 488 w 10488"/>
              <a:gd name="connsiteY0" fmla="*/ 9977 h 9977"/>
              <a:gd name="connsiteX1" fmla="*/ 2234 w 10488"/>
              <a:gd name="connsiteY1" fmla="*/ 0 h 9977"/>
              <a:gd name="connsiteX2" fmla="*/ 10488 w 10488"/>
              <a:gd name="connsiteY2" fmla="*/ 6164 h 9977"/>
              <a:gd name="connsiteX0" fmla="*/ 985 w 10520"/>
              <a:gd name="connsiteY0" fmla="*/ 10000 h 10000"/>
              <a:gd name="connsiteX1" fmla="*/ 2650 w 10520"/>
              <a:gd name="connsiteY1" fmla="*/ 0 h 10000"/>
              <a:gd name="connsiteX2" fmla="*/ 10520 w 10520"/>
              <a:gd name="connsiteY2" fmla="*/ 61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0" h="10000">
                <a:moveTo>
                  <a:pt x="985" y="10000"/>
                </a:moveTo>
                <a:cubicBezTo>
                  <a:pt x="686" y="6682"/>
                  <a:pt x="-1860" y="4688"/>
                  <a:pt x="2650" y="0"/>
                </a:cubicBezTo>
                <a:cubicBezTo>
                  <a:pt x="4207" y="464"/>
                  <a:pt x="9660" y="4554"/>
                  <a:pt x="10520" y="6178"/>
                </a:cubicBezTo>
              </a:path>
            </a:pathLst>
          </a:custGeom>
          <a:noFill/>
          <a:ln w="1905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00841"/>
              </p:ext>
            </p:extLst>
          </p:nvPr>
        </p:nvGraphicFramePr>
        <p:xfrm>
          <a:off x="3578225" y="1989138"/>
          <a:ext cx="2540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4" name="Equation" r:id="rId5" imgW="2539800" imgH="1002960" progId="Equation.DSMT4">
                  <p:embed/>
                </p:oleObj>
              </mc:Choice>
              <mc:Fallback>
                <p:oleObj name="Equation" r:id="rId5" imgW="25398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8225" y="1989138"/>
                        <a:ext cx="25400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7314" y="3573016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阶数量阵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104526"/>
              </p:ext>
            </p:extLst>
          </p:nvPr>
        </p:nvGraphicFramePr>
        <p:xfrm>
          <a:off x="3095625" y="3600450"/>
          <a:ext cx="317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5" name="Equation" r:id="rId7" imgW="3174840" imgH="495000" progId="Equation.DSMT4">
                  <p:embed/>
                </p:oleObj>
              </mc:Choice>
              <mc:Fallback>
                <p:oleObj name="Equation" r:id="rId7" imgW="31748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5625" y="3600450"/>
                        <a:ext cx="3175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650612"/>
              </p:ext>
            </p:extLst>
          </p:nvPr>
        </p:nvGraphicFramePr>
        <p:xfrm>
          <a:off x="2735263" y="4437112"/>
          <a:ext cx="370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6" name="Equation" r:id="rId9" imgW="3708360" imgH="495000" progId="Equation.DSMT4">
                  <p:embed/>
                </p:oleObj>
              </mc:Choice>
              <mc:Fallback>
                <p:oleObj name="Equation" r:id="rId9" imgW="37083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5263" y="4437112"/>
                        <a:ext cx="37084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173961"/>
              </p:ext>
            </p:extLst>
          </p:nvPr>
        </p:nvGraphicFramePr>
        <p:xfrm>
          <a:off x="2714625" y="5300663"/>
          <a:ext cx="97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7" name="Equation" r:id="rId11" imgW="977760" imgH="431640" progId="Equation.DSMT4">
                  <p:embed/>
                </p:oleObj>
              </mc:Choice>
              <mc:Fallback>
                <p:oleObj name="Equation" r:id="rId11" imgW="977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4625" y="5300663"/>
                        <a:ext cx="977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743833"/>
              </p:ext>
            </p:extLst>
          </p:nvPr>
        </p:nvGraphicFramePr>
        <p:xfrm>
          <a:off x="395536" y="1413991"/>
          <a:ext cx="8424936" cy="4800525"/>
        </p:xfrm>
        <a:graphic>
          <a:graphicData uri="http://schemas.openxmlformats.org/drawingml/2006/table">
            <a:tbl>
              <a:tblPr/>
              <a:tblGrid>
                <a:gridCol w="576064"/>
                <a:gridCol w="3240360"/>
                <a:gridCol w="4608512"/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结合律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分配律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8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其他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323528" y="764704"/>
            <a:ext cx="50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数乘矩阵的运算规律</a:t>
            </a:r>
          </a:p>
        </p:txBody>
      </p:sp>
      <p:graphicFrame>
        <p:nvGraphicFramePr>
          <p:cNvPr id="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723155"/>
              </p:ext>
            </p:extLst>
          </p:nvPr>
        </p:nvGraphicFramePr>
        <p:xfrm>
          <a:off x="1468115" y="2312516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4" name="Equation" r:id="rId3" imgW="1955520" imgH="393480" progId="Equation.DSMT4">
                  <p:embed/>
                </p:oleObj>
              </mc:Choice>
              <mc:Fallback>
                <p:oleObj name="Equation" r:id="rId3" imgW="1955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115" y="2312516"/>
                        <a:ext cx="195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323688"/>
              </p:ext>
            </p:extLst>
          </p:nvPr>
        </p:nvGraphicFramePr>
        <p:xfrm>
          <a:off x="4789165" y="2306166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5" name="Equation" r:id="rId5" imgW="2323800" imgH="393480" progId="Equation.DSMT4">
                  <p:embed/>
                </p:oleObj>
              </mc:Choice>
              <mc:Fallback>
                <p:oleObj name="Equation" r:id="rId5" imgW="232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165" y="2306166"/>
                        <a:ext cx="232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01735"/>
              </p:ext>
            </p:extLst>
          </p:nvPr>
        </p:nvGraphicFramePr>
        <p:xfrm>
          <a:off x="1163315" y="3493616"/>
          <a:ext cx="273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6" name="Equation" r:id="rId7" imgW="2730240" imgH="393480" progId="Equation.DSMT4">
                  <p:embed/>
                </p:oleObj>
              </mc:Choice>
              <mc:Fallback>
                <p:oleObj name="Equation" r:id="rId7" imgW="2730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315" y="3493616"/>
                        <a:ext cx="273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60829"/>
              </p:ext>
            </p:extLst>
          </p:nvPr>
        </p:nvGraphicFramePr>
        <p:xfrm>
          <a:off x="4516115" y="3569816"/>
          <a:ext cx="302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7" name="Equation" r:id="rId9" imgW="3022560" imgH="393480" progId="Equation.DSMT4">
                  <p:embed/>
                </p:oleObj>
              </mc:Choice>
              <mc:Fallback>
                <p:oleObj name="Equation" r:id="rId9" imgW="3022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115" y="3569816"/>
                        <a:ext cx="302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89983"/>
              </p:ext>
            </p:extLst>
          </p:nvPr>
        </p:nvGraphicFramePr>
        <p:xfrm>
          <a:off x="1620515" y="1512416"/>
          <a:ext cx="1676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8" name="Equation" r:id="rId11" imgW="1676160" imgH="368280" progId="Equation.DSMT4">
                  <p:embed/>
                </p:oleObj>
              </mc:Choice>
              <mc:Fallback>
                <p:oleObj name="Equation" r:id="rId11" imgW="1676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515" y="1512416"/>
                        <a:ext cx="1676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739088"/>
              </p:ext>
            </p:extLst>
          </p:nvPr>
        </p:nvGraphicFramePr>
        <p:xfrm>
          <a:off x="1239515" y="4027016"/>
          <a:ext cx="271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9" name="Equation" r:id="rId13" imgW="2717640" imgH="393480" progId="Equation.DSMT4">
                  <p:embed/>
                </p:oleObj>
              </mc:Choice>
              <mc:Fallback>
                <p:oleObj name="Equation" r:id="rId13" imgW="2717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515" y="4027016"/>
                        <a:ext cx="271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984947"/>
              </p:ext>
            </p:extLst>
          </p:nvPr>
        </p:nvGraphicFramePr>
        <p:xfrm>
          <a:off x="4592315" y="4103216"/>
          <a:ext cx="303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0" name="Equation" r:id="rId15" imgW="3035160" imgH="393480" progId="Equation.DSMT4">
                  <p:embed/>
                </p:oleObj>
              </mc:Choice>
              <mc:Fallback>
                <p:oleObj name="Equation" r:id="rId15" imgW="303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315" y="4103216"/>
                        <a:ext cx="303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1468115" y="5017616"/>
            <a:ext cx="5929828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矩阵相加与数乘矩阵合起来，统称为</a:t>
            </a:r>
          </a:p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矩阵的线性运算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4197424" y="1413991"/>
            <a:ext cx="4191000" cy="504825"/>
            <a:chOff x="2954" y="754"/>
            <a:chExt cx="2640" cy="318"/>
          </a:xfrm>
        </p:grpSpPr>
        <p:sp>
          <p:nvSpPr>
            <p:cNvPr id="15" name="Text Box 168"/>
            <p:cNvSpPr txBox="1">
              <a:spLocks noChangeArrowheads="1"/>
            </p:cNvSpPr>
            <p:nvPr/>
          </p:nvSpPr>
          <p:spPr bwMode="auto">
            <a:xfrm>
              <a:off x="2954" y="754"/>
              <a:ext cx="264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A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,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是同型矩阵，   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  是数 </a:t>
              </a:r>
              <a:endPara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16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0044055"/>
                </p:ext>
              </p:extLst>
            </p:nvPr>
          </p:nvGraphicFramePr>
          <p:xfrm>
            <a:off x="4739" y="816"/>
            <a:ext cx="3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1" name="Equation" r:id="rId17" imgW="622080" imgH="380880" progId="Equation.DSMT4">
                    <p:embed/>
                  </p:oleObj>
                </mc:Choice>
                <mc:Fallback>
                  <p:oleObj name="Equation" r:id="rId17" imgW="6220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9" y="816"/>
                          <a:ext cx="3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404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75344"/>
              </p:ext>
            </p:extLst>
          </p:nvPr>
        </p:nvGraphicFramePr>
        <p:xfrm>
          <a:off x="539289" y="1908944"/>
          <a:ext cx="2209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7" name="Equation" r:id="rId3" imgW="2209680" imgH="2070000" progId="Equation.DSMT4">
                  <p:embed/>
                </p:oleObj>
              </mc:Choice>
              <mc:Fallback>
                <p:oleObj name="Equation" r:id="rId3" imgW="2209680" imgH="2070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89" y="1908944"/>
                        <a:ext cx="2209800" cy="2070100"/>
                      </a:xfrm>
                      <a:prstGeom prst="rect">
                        <a:avLst/>
                      </a:prstGeom>
                      <a:solidFill>
                        <a:srgbClr val="DCE6F2">
                          <a:alpha val="72156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802" y="764704"/>
            <a:ext cx="2492990" cy="461665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31000">
                <a:srgbClr val="99CCFF"/>
              </a:gs>
              <a:gs pos="51000">
                <a:srgbClr val="9966FF"/>
              </a:gs>
              <a:gs pos="77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引例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1.1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中的矩阵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1844824"/>
            <a:ext cx="545342" cy="2172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甲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乙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丙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丁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554" y="1340768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早 中 晚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3848" y="764704"/>
            <a:ext cx="5760640" cy="523220"/>
          </a:xfrm>
          <a:prstGeom prst="rect">
            <a:avLst/>
          </a:prstGeom>
          <a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1: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个周一提高餐费的倍数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3848" y="1268760"/>
            <a:ext cx="5760640" cy="523220"/>
          </a:xfrm>
          <a:prstGeom prst="rect">
            <a:avLst/>
          </a:prstGeom>
          <a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2: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个周一提高餐费的倍数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53009"/>
              </p:ext>
            </p:extLst>
          </p:nvPr>
        </p:nvGraphicFramePr>
        <p:xfrm>
          <a:off x="467544" y="4149080"/>
          <a:ext cx="2946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8" name="Equation" r:id="rId6" imgW="2946240" imgH="2070000" progId="Equation.DSMT4">
                  <p:embed/>
                </p:oleObj>
              </mc:Choice>
              <mc:Fallback>
                <p:oleObj name="Equation" r:id="rId6" imgW="2946240" imgH="20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544" y="4149080"/>
                        <a:ext cx="29464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00532"/>
              </p:ext>
            </p:extLst>
          </p:nvPr>
        </p:nvGraphicFramePr>
        <p:xfrm>
          <a:off x="3944571" y="3997796"/>
          <a:ext cx="4902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9" name="Equation" r:id="rId8" imgW="4902120" imgH="2095200" progId="Equation.DSMT4">
                  <p:embed/>
                </p:oleObj>
              </mc:Choice>
              <mc:Fallback>
                <p:oleObj name="Equation" r:id="rId8" imgW="490212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44571" y="3997796"/>
                        <a:ext cx="49022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507826"/>
              </p:ext>
            </p:extLst>
          </p:nvPr>
        </p:nvGraphicFramePr>
        <p:xfrm>
          <a:off x="3563888" y="5157192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0" name="Equation" r:id="rId10" imgW="241200" imgH="215640" progId="Equation.DSMT4">
                  <p:embed/>
                </p:oleObj>
              </mc:Choice>
              <mc:Fallback>
                <p:oleObj name="Equation" r:id="rId10" imgW="241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63888" y="5157192"/>
                        <a:ext cx="241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203782"/>
              </p:ext>
            </p:extLst>
          </p:nvPr>
        </p:nvGraphicFramePr>
        <p:xfrm>
          <a:off x="4665960" y="2008872"/>
          <a:ext cx="1346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1" name="Equation" r:id="rId12" imgW="1346040" imgH="1562040" progId="Equation.DSMT4">
                  <p:embed/>
                </p:oleObj>
              </mc:Choice>
              <mc:Fallback>
                <p:oleObj name="Equation" r:id="rId12" imgW="134604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65960" y="2008872"/>
                        <a:ext cx="13462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026658" y="1936864"/>
            <a:ext cx="54534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早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中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晚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6129" name="AutoShape 49"/>
          <p:cNvCxnSpPr>
            <a:cxnSpLocks noChangeShapeType="1"/>
          </p:cNvCxnSpPr>
          <p:nvPr/>
        </p:nvCxnSpPr>
        <p:spPr bwMode="auto">
          <a:xfrm>
            <a:off x="611560" y="5949280"/>
            <a:ext cx="1368152" cy="0"/>
          </a:xfrm>
          <a:prstGeom prst="straightConnector1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62242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30" name="AutoShape 50"/>
          <p:cNvCxnSpPr>
            <a:cxnSpLocks noChangeShapeType="1"/>
          </p:cNvCxnSpPr>
          <p:nvPr/>
        </p:nvCxnSpPr>
        <p:spPr bwMode="auto">
          <a:xfrm>
            <a:off x="2987824" y="4439046"/>
            <a:ext cx="0" cy="1510234"/>
          </a:xfrm>
          <a:prstGeom prst="straightConnector1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49"/>
          <p:cNvCxnSpPr>
            <a:cxnSpLocks noChangeShapeType="1"/>
          </p:cNvCxnSpPr>
          <p:nvPr/>
        </p:nvCxnSpPr>
        <p:spPr bwMode="auto">
          <a:xfrm>
            <a:off x="6516216" y="5877272"/>
            <a:ext cx="2160240" cy="0"/>
          </a:xfrm>
          <a:prstGeom prst="straightConnector1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62242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内容占位符 2"/>
          <p:cNvSpPr>
            <a:spLocks noGrp="1"/>
          </p:cNvSpPr>
          <p:nvPr>
            <p:ph idx="4294967295"/>
          </p:nvPr>
        </p:nvSpPr>
        <p:spPr>
          <a:xfrm>
            <a:off x="0" y="44450"/>
            <a:ext cx="6156325" cy="576263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ea typeface="+mj-ea"/>
                <a:cs typeface="Times New Roman" pitchFamily="18" charset="0"/>
              </a:rPr>
              <a:t>1.2.3  </a:t>
            </a:r>
            <a:r>
              <a:rPr lang="zh-CN" altLang="en-US" sz="3600" dirty="0" smtClean="0">
                <a:ea typeface="+mj-ea"/>
                <a:cs typeface="Times New Roman" pitchFamily="18" charset="0"/>
              </a:rPr>
              <a:t>矩阵的乘法</a:t>
            </a:r>
            <a:endParaRPr lang="zh-CN" altLang="en-US" sz="3600" dirty="0">
              <a:ea typeface="+mj-ea"/>
              <a:cs typeface="Times New Roman" pitchFamily="18" charset="0"/>
            </a:endParaRPr>
          </a:p>
        </p:txBody>
      </p:sp>
      <p:sp>
        <p:nvSpPr>
          <p:cNvPr id="61" name="云形标注 60"/>
          <p:cNvSpPr/>
          <p:nvPr/>
        </p:nvSpPr>
        <p:spPr>
          <a:xfrm>
            <a:off x="6660232" y="2060848"/>
            <a:ext cx="2160240" cy="1224136"/>
          </a:xfrm>
          <a:prstGeom prst="cloudCallout">
            <a:avLst>
              <a:gd name="adj1" fmla="val -64625"/>
              <a:gd name="adj2" fmla="val 10327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餐</a:t>
            </a:r>
            <a:r>
              <a:rPr lang="zh-CN" altLang="en-US" sz="2400" b="1" dirty="0" smtClean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费提高后的矩阵</a:t>
            </a:r>
            <a:endParaRPr lang="zh-CN" altLang="en-US" sz="2400" b="1" dirty="0">
              <a:solidFill>
                <a:srgbClr val="8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11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25" grpId="0" animBg="1"/>
      <p:bldP spid="45" grpId="0" animBg="1"/>
      <p:bldP spid="55" grpId="0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44450"/>
            <a:ext cx="6156325" cy="576263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ea typeface="+mj-ea"/>
                <a:cs typeface="Times New Roman" pitchFamily="18" charset="0"/>
              </a:rPr>
              <a:t>1.2.3 </a:t>
            </a:r>
            <a:r>
              <a:rPr lang="zh-CN" altLang="en-US" sz="3600" dirty="0" smtClean="0">
                <a:ea typeface="+mj-ea"/>
                <a:cs typeface="Times New Roman" pitchFamily="18" charset="0"/>
              </a:rPr>
              <a:t>矩阵的乘法</a:t>
            </a:r>
            <a:endParaRPr lang="zh-CN" altLang="en-US" sz="3600" dirty="0">
              <a:ea typeface="+mj-ea"/>
              <a:cs typeface="Times New Roman" pitchFamily="18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79512" y="980728"/>
            <a:ext cx="885698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1.2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（矩阵的乘法）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设两个矩阵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591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5378"/>
              </p:ext>
            </p:extLst>
          </p:nvPr>
        </p:nvGraphicFramePr>
        <p:xfrm>
          <a:off x="2205112" y="1870075"/>
          <a:ext cx="1574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Equation" r:id="rId4" imgW="1574640" imgH="622080" progId="Equation.DSMT4">
                  <p:embed/>
                </p:oleObj>
              </mc:Choice>
              <mc:Fallback>
                <p:oleObj name="Equation" r:id="rId4" imgW="157464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112" y="1870075"/>
                        <a:ext cx="1574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31394" y="1870596"/>
            <a:ext cx="568598" cy="596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81453"/>
              </p:ext>
            </p:extLst>
          </p:nvPr>
        </p:nvGraphicFramePr>
        <p:xfrm>
          <a:off x="4585568" y="1916832"/>
          <a:ext cx="1498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6" imgW="1498320" imgH="622080" progId="Equation.DSMT4">
                  <p:embed/>
                </p:oleObj>
              </mc:Choice>
              <mc:Fallback>
                <p:oleObj name="Equation" r:id="rId6" imgW="149832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568" y="1916832"/>
                        <a:ext cx="1498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805" y="28337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定义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008119"/>
              </p:ext>
            </p:extLst>
          </p:nvPr>
        </p:nvGraphicFramePr>
        <p:xfrm>
          <a:off x="2849563" y="2878138"/>
          <a:ext cx="1574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8" imgW="1574640" imgH="622080" progId="Equation.DSMT4">
                  <p:embed/>
                </p:oleObj>
              </mc:Choice>
              <mc:Fallback>
                <p:oleObj name="Equation" r:id="rId8" imgW="157464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9563" y="2878138"/>
                        <a:ext cx="15748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95249" y="5282044"/>
            <a:ext cx="4604146" cy="523220"/>
            <a:chOff x="295249" y="4994012"/>
            <a:chExt cx="4604146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295249" y="4994012"/>
              <a:ext cx="4604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则称矩阵      为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/>
                <a:t>与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en-US" sz="2800" b="1" dirty="0" smtClean="0"/>
                <a:t>的乘积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8083348"/>
                </p:ext>
              </p:extLst>
            </p:nvPr>
          </p:nvGraphicFramePr>
          <p:xfrm>
            <a:off x="2047652" y="5085184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4" name="Equation" r:id="rId10" imgW="291960" imgH="317160" progId="Equation.DSMT4">
                    <p:embed/>
                  </p:oleObj>
                </mc:Choice>
                <mc:Fallback>
                  <p:oleObj name="Equation" r:id="rId10" imgW="29196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47652" y="5085184"/>
                          <a:ext cx="2921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83380"/>
              </p:ext>
            </p:extLst>
          </p:nvPr>
        </p:nvGraphicFramePr>
        <p:xfrm>
          <a:off x="1258888" y="4014788"/>
          <a:ext cx="577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12" imgW="5778360" imgH="927000" progId="Equation.DSMT4">
                  <p:embed/>
                </p:oleObj>
              </mc:Choice>
              <mc:Fallback>
                <p:oleObj name="Equation" r:id="rId12" imgW="57783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8888" y="4014788"/>
                        <a:ext cx="5778500" cy="9271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5E9EFF"/>
                          </a:gs>
                          <a:gs pos="39999">
                            <a:srgbClr val="85C2FF"/>
                          </a:gs>
                          <a:gs pos="70000">
                            <a:srgbClr val="C4D6EB"/>
                          </a:gs>
                          <a:gs pos="100000">
                            <a:srgbClr val="FFEBFA"/>
                          </a:gs>
                        </a:gsLst>
                        <a:lin ang="540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3789040"/>
            <a:ext cx="114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其中</a:t>
            </a:r>
            <a:endParaRPr lang="zh-CN" altLang="en-US" sz="28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67544" y="1772816"/>
            <a:ext cx="914400" cy="612648"/>
            <a:chOff x="467544" y="1772816"/>
            <a:chExt cx="914400" cy="612648"/>
          </a:xfrm>
        </p:grpSpPr>
        <p:sp>
          <p:nvSpPr>
            <p:cNvPr id="19" name="椭圆形标注 18"/>
            <p:cNvSpPr/>
            <p:nvPr/>
          </p:nvSpPr>
          <p:spPr>
            <a:xfrm>
              <a:off x="467544" y="1772816"/>
              <a:ext cx="914400" cy="612648"/>
            </a:xfrm>
            <a:prstGeom prst="wedgeEllipseCallout">
              <a:avLst>
                <a:gd name="adj1" fmla="val 130357"/>
                <a:gd name="adj2" fmla="val 919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810832"/>
                </p:ext>
              </p:extLst>
            </p:nvPr>
          </p:nvGraphicFramePr>
          <p:xfrm>
            <a:off x="549474" y="1957738"/>
            <a:ext cx="7747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6" name="Equation" r:id="rId14" imgW="774360" imgH="241200" progId="Equation.DSMT4">
                    <p:embed/>
                  </p:oleObj>
                </mc:Choice>
                <mc:Fallback>
                  <p:oleObj name="Equation" r:id="rId14" imgW="7743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49474" y="1957738"/>
                          <a:ext cx="7747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7524328" y="1772816"/>
            <a:ext cx="914400" cy="612648"/>
            <a:chOff x="7524328" y="1772816"/>
            <a:chExt cx="914400" cy="612648"/>
          </a:xfrm>
        </p:grpSpPr>
        <p:sp>
          <p:nvSpPr>
            <p:cNvPr id="21" name="椭圆形标注 20"/>
            <p:cNvSpPr/>
            <p:nvPr/>
          </p:nvSpPr>
          <p:spPr>
            <a:xfrm>
              <a:off x="7524328" y="1772816"/>
              <a:ext cx="914400" cy="612648"/>
            </a:xfrm>
            <a:prstGeom prst="wedgeEllipseCallout">
              <a:avLst>
                <a:gd name="adj1" fmla="val -204166"/>
                <a:gd name="adj2" fmla="val 4295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8940842"/>
                </p:ext>
              </p:extLst>
            </p:nvPr>
          </p:nvGraphicFramePr>
          <p:xfrm>
            <a:off x="7638628" y="1927583"/>
            <a:ext cx="685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7" name="Equation" r:id="rId16" imgW="685800" imgH="241200" progId="Equation.DSMT4">
                    <p:embed/>
                  </p:oleObj>
                </mc:Choice>
                <mc:Fallback>
                  <p:oleObj name="Equation" r:id="rId16" imgW="6858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638628" y="1927583"/>
                          <a:ext cx="6858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7308304" y="2924944"/>
            <a:ext cx="914400" cy="612648"/>
            <a:chOff x="7308304" y="2924944"/>
            <a:chExt cx="914400" cy="612648"/>
          </a:xfrm>
        </p:grpSpPr>
        <p:sp>
          <p:nvSpPr>
            <p:cNvPr id="23" name="椭圆形标注 22"/>
            <p:cNvSpPr/>
            <p:nvPr/>
          </p:nvSpPr>
          <p:spPr>
            <a:xfrm>
              <a:off x="7308304" y="2924944"/>
              <a:ext cx="914400" cy="612648"/>
            </a:xfrm>
            <a:prstGeom prst="wedgeEllipseCallout">
              <a:avLst>
                <a:gd name="adj1" fmla="val -356547"/>
                <a:gd name="adj2" fmla="val 3051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322902"/>
                </p:ext>
              </p:extLst>
            </p:nvPr>
          </p:nvGraphicFramePr>
          <p:xfrm>
            <a:off x="7308304" y="3152188"/>
            <a:ext cx="812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8" name="Equation" r:id="rId18" imgW="812520" imgH="241200" progId="Equation.DSMT4">
                    <p:embed/>
                  </p:oleObj>
                </mc:Choice>
                <mc:Fallback>
                  <p:oleObj name="Equation" r:id="rId18" imgW="8125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308304" y="3152188"/>
                          <a:ext cx="8128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/>
          <p:cNvSpPr txBox="1"/>
          <p:nvPr/>
        </p:nvSpPr>
        <p:spPr>
          <a:xfrm>
            <a:off x="5004048" y="53012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记为</a:t>
            </a:r>
            <a:endParaRPr lang="zh-CN" altLang="en-US" sz="2800" b="1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409951"/>
              </p:ext>
            </p:extLst>
          </p:nvPr>
        </p:nvGraphicFramePr>
        <p:xfrm>
          <a:off x="5921937" y="5415756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Equation" r:id="rId20" imgW="1180800" imgH="317160" progId="Equation.DSMT4">
                  <p:embed/>
                </p:oleObj>
              </mc:Choice>
              <mc:Fallback>
                <p:oleObj name="Equation" r:id="rId20" imgW="1180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21937" y="5415756"/>
                        <a:ext cx="11811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8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2" grpId="0"/>
      <p:bldP spid="5" grpId="0"/>
      <p:bldP spid="13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1414274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1.3】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361803"/>
              </p:ext>
            </p:extLst>
          </p:nvPr>
        </p:nvGraphicFramePr>
        <p:xfrm>
          <a:off x="2695575" y="908720"/>
          <a:ext cx="4140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5" name="Equation" r:id="rId3" imgW="4140000" imgH="1574640" progId="Equation.DSMT4">
                  <p:embed/>
                </p:oleObj>
              </mc:Choice>
              <mc:Fallback>
                <p:oleObj name="Equation" r:id="rId3" imgW="414000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908720"/>
                        <a:ext cx="41402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2700000" scaled="0"/>
                </a:gradFill>
              </a:rPr>
              <a:t>计算下列矩阵的乘积</a:t>
            </a:r>
            <a:endParaRPr lang="zh-CN" altLang="en-US" sz="2800" b="1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2700000" scaled="0"/>
              </a:gradFill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513654"/>
              </p:ext>
            </p:extLst>
          </p:nvPr>
        </p:nvGraphicFramePr>
        <p:xfrm>
          <a:off x="2051720" y="1560686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6" name="Equation" r:id="rId5" imgW="545760" imgH="304560" progId="Equation.DSMT4">
                  <p:embed/>
                </p:oleObj>
              </mc:Choice>
              <mc:Fallback>
                <p:oleObj name="Equation" r:id="rId5" imgW="545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560686"/>
                        <a:ext cx="546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79512" y="3212976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1.4】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69150"/>
              </p:ext>
            </p:extLst>
          </p:nvPr>
        </p:nvGraphicFramePr>
        <p:xfrm>
          <a:off x="2771800" y="2492896"/>
          <a:ext cx="3530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7" name="Equation" r:id="rId7" imgW="3530520" imgH="2095200" progId="Equation.DSMT4">
                  <p:embed/>
                </p:oleObj>
              </mc:Choice>
              <mc:Fallback>
                <p:oleObj name="Equation" r:id="rId7" imgW="353052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92896"/>
                        <a:ext cx="35306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060307"/>
              </p:ext>
            </p:extLst>
          </p:nvPr>
        </p:nvGraphicFramePr>
        <p:xfrm>
          <a:off x="2051720" y="3356992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8" name="Equation" r:id="rId9" imgW="545760" imgH="304560" progId="Equation.DSMT4">
                  <p:embed/>
                </p:oleObj>
              </mc:Choice>
              <mc:Fallback>
                <p:oleObj name="Equation" r:id="rId9" imgW="545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3356992"/>
                        <a:ext cx="546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062133"/>
              </p:ext>
            </p:extLst>
          </p:nvPr>
        </p:nvGraphicFramePr>
        <p:xfrm>
          <a:off x="2771800" y="4213820"/>
          <a:ext cx="3530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9" name="Equation" r:id="rId10" imgW="3530520" imgH="2095200" progId="Equation.DSMT4">
                  <p:embed/>
                </p:oleObj>
              </mc:Choice>
              <mc:Fallback>
                <p:oleObj name="Equation" r:id="rId10" imgW="353052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213820"/>
                        <a:ext cx="35306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091819"/>
              </p:ext>
            </p:extLst>
          </p:nvPr>
        </p:nvGraphicFramePr>
        <p:xfrm>
          <a:off x="2063750" y="5085184"/>
          <a:ext cx="52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20" name="Equation" r:id="rId12" imgW="520560" imgH="304560" progId="Equation.DSMT4">
                  <p:embed/>
                </p:oleObj>
              </mc:Choice>
              <mc:Fallback>
                <p:oleObj name="Equation" r:id="rId12" imgW="520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63750" y="5085184"/>
                        <a:ext cx="520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87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1196752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1.5】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64632"/>
              </p:ext>
            </p:extLst>
          </p:nvPr>
        </p:nvGraphicFramePr>
        <p:xfrm>
          <a:off x="2771800" y="980728"/>
          <a:ext cx="2997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6" name="Equation" r:id="rId3" imgW="2997000" imgH="1002960" progId="Equation.DSMT4">
                  <p:embed/>
                </p:oleObj>
              </mc:Choice>
              <mc:Fallback>
                <p:oleObj name="Equation" r:id="rId3" imgW="299700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980728"/>
                        <a:ext cx="2997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2700000" scaled="0"/>
                </a:gradFill>
              </a:rPr>
              <a:t>计算下列矩阵的乘积</a:t>
            </a:r>
            <a:endParaRPr lang="zh-CN" altLang="en-US" sz="2800" b="1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2700000" scaled="0"/>
              </a:gradFill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65966"/>
              </p:ext>
            </p:extLst>
          </p:nvPr>
        </p:nvGraphicFramePr>
        <p:xfrm>
          <a:off x="2051720" y="126876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7" name="Equation" r:id="rId5" imgW="545760" imgH="304560" progId="Equation.DSMT4">
                  <p:embed/>
                </p:oleObj>
              </mc:Choice>
              <mc:Fallback>
                <p:oleObj name="Equation" r:id="rId5" imgW="545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268760"/>
                        <a:ext cx="546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584" y="3429000"/>
            <a:ext cx="8728904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latin typeface="+mn-ea"/>
              </a:rPr>
              <a:t>从以上几个例题看出</a:t>
            </a:r>
            <a:r>
              <a:rPr lang="zh-CN" altLang="zh-CN" sz="2800" b="1" dirty="0" smtClean="0">
                <a:latin typeface="+mn-ea"/>
              </a:rPr>
              <a:t>：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zh-CN" sz="2800" b="1" dirty="0">
                <a:latin typeface="+mn-ea"/>
              </a:rPr>
              <a:t>）矩阵乘法不满足</a:t>
            </a:r>
            <a:r>
              <a:rPr lang="zh-CN" altLang="zh-CN" sz="2800" b="1" dirty="0" smtClean="0">
                <a:latin typeface="+mn-ea"/>
              </a:rPr>
              <a:t>交换律</a:t>
            </a:r>
            <a:r>
              <a:rPr lang="zh-CN" altLang="en-US" sz="2800" b="1" dirty="0" smtClean="0">
                <a:latin typeface="+mn-ea"/>
              </a:rPr>
              <a:t>，即          </a:t>
            </a:r>
            <a:r>
              <a:rPr lang="zh-CN" altLang="zh-CN" sz="2800" b="1" dirty="0" smtClean="0">
                <a:latin typeface="+mn-ea"/>
              </a:rPr>
              <a:t>；</a:t>
            </a:r>
            <a:endParaRPr lang="en-US" altLang="zh-CN" sz="2800" b="1" dirty="0" smtClean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609447"/>
              </p:ext>
            </p:extLst>
          </p:nvPr>
        </p:nvGraphicFramePr>
        <p:xfrm>
          <a:off x="2107084" y="2764160"/>
          <a:ext cx="52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8" name="Equation" r:id="rId7" imgW="520560" imgH="304560" progId="Equation.DSMT4">
                  <p:embed/>
                </p:oleObj>
              </mc:Choice>
              <mc:Fallback>
                <p:oleObj name="Equation" r:id="rId7" imgW="520560" imgH="30456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084" y="2764160"/>
                        <a:ext cx="520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767457"/>
              </p:ext>
            </p:extLst>
          </p:nvPr>
        </p:nvGraphicFramePr>
        <p:xfrm>
          <a:off x="2771800" y="2420888"/>
          <a:ext cx="2997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9" name="Equation" r:id="rId9" imgW="2997000" imgH="1002960" progId="Equation.DSMT4">
                  <p:embed/>
                </p:oleObj>
              </mc:Choice>
              <mc:Fallback>
                <p:oleObj name="Equation" r:id="rId9" imgW="2997000" imgH="1002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20888"/>
                        <a:ext cx="2997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805736"/>
              </p:ext>
            </p:extLst>
          </p:nvPr>
        </p:nvGraphicFramePr>
        <p:xfrm>
          <a:off x="5724128" y="4293096"/>
          <a:ext cx="1397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0" name="Equation" r:id="rId11" imgW="1396800" imgH="304560" progId="Equation.DSMT4">
                  <p:embed/>
                </p:oleObj>
              </mc:Choice>
              <mc:Fallback>
                <p:oleObj name="Equation" r:id="rId11" imgW="1396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24128" y="4293096"/>
                        <a:ext cx="1397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906005"/>
              </p:ext>
            </p:extLst>
          </p:nvPr>
        </p:nvGraphicFramePr>
        <p:xfrm>
          <a:off x="1907704" y="5559772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1" name="Equation" r:id="rId13" imgW="1180800" imgH="317160" progId="Equation.DSMT4">
                  <p:embed/>
                </p:oleObj>
              </mc:Choice>
              <mc:Fallback>
                <p:oleObj name="Equation" r:id="rId13" imgW="1180800" imgH="3171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559772"/>
                        <a:ext cx="1181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148059"/>
              </p:ext>
            </p:extLst>
          </p:nvPr>
        </p:nvGraphicFramePr>
        <p:xfrm>
          <a:off x="4499992" y="5559772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2" name="Equation" r:id="rId15" imgW="927000" imgH="317160" progId="Equation.DSMT4">
                  <p:embed/>
                </p:oleObj>
              </mc:Choice>
              <mc:Fallback>
                <p:oleObj name="Equation" r:id="rId15" imgW="927000" imgH="3171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5559772"/>
                        <a:ext cx="927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604000"/>
              </p:ext>
            </p:extLst>
          </p:nvPr>
        </p:nvGraphicFramePr>
        <p:xfrm>
          <a:off x="6146800" y="5559772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3" name="Equation" r:id="rId17" imgW="965160" imgH="317160" progId="Equation.DSMT4">
                  <p:embed/>
                </p:oleObj>
              </mc:Choice>
              <mc:Fallback>
                <p:oleObj name="Equation" r:id="rId17" imgW="965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46800" y="5559772"/>
                        <a:ext cx="965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508104" y="544522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grpSp>
        <p:nvGrpSpPr>
          <p:cNvPr id="43" name="组合 42"/>
          <p:cNvGrpSpPr/>
          <p:nvPr/>
        </p:nvGrpSpPr>
        <p:grpSpPr>
          <a:xfrm>
            <a:off x="3275856" y="5445224"/>
            <a:ext cx="978408" cy="523220"/>
            <a:chOff x="3275856" y="5445224"/>
            <a:chExt cx="978408" cy="523220"/>
          </a:xfrm>
        </p:grpSpPr>
        <p:sp>
          <p:nvSpPr>
            <p:cNvPr id="9" name="右箭头 8"/>
            <p:cNvSpPr/>
            <p:nvPr/>
          </p:nvSpPr>
          <p:spPr>
            <a:xfrm>
              <a:off x="3275856" y="5661248"/>
              <a:ext cx="978408" cy="170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563888" y="5445224"/>
              <a:ext cx="288032" cy="523220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251520" y="4869160"/>
            <a:ext cx="6497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zh-CN" sz="2800" b="1" dirty="0">
                <a:latin typeface="+mn-ea"/>
              </a:rPr>
              <a:t>）非零矩阵的乘积可能是零矩阵</a:t>
            </a:r>
            <a:r>
              <a:rPr lang="zh-CN" altLang="en-US" sz="2800" b="1" dirty="0">
                <a:latin typeface="+mn-ea"/>
              </a:rPr>
              <a:t>，即</a:t>
            </a:r>
            <a:endParaRPr lang="zh-CN" altLang="zh-CN" sz="2800" b="1" dirty="0">
              <a:latin typeface="+mn-ea"/>
            </a:endParaRP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438534"/>
              </p:ext>
            </p:extLst>
          </p:nvPr>
        </p:nvGraphicFramePr>
        <p:xfrm>
          <a:off x="6219825" y="960438"/>
          <a:ext cx="1905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4" name="Equation" r:id="rId19" imgW="1904760" imgH="1028520" progId="Equation.DSMT4">
                  <p:embed/>
                </p:oleObj>
              </mc:Choice>
              <mc:Fallback>
                <p:oleObj name="Equation" r:id="rId19" imgW="1904760" imgH="10285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960438"/>
                        <a:ext cx="1905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61103"/>
              </p:ext>
            </p:extLst>
          </p:nvPr>
        </p:nvGraphicFramePr>
        <p:xfrm>
          <a:off x="5940152" y="2400300"/>
          <a:ext cx="170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5" name="Equation" r:id="rId21" imgW="1701800" imgH="1028700" progId="Equation.DSMT4">
                  <p:embed/>
                </p:oleObj>
              </mc:Choice>
              <mc:Fallback>
                <p:oleObj name="Equation" r:id="rId21" imgW="1701800" imgH="1028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400300"/>
                        <a:ext cx="1701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8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908720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1.6】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86127"/>
              </p:ext>
            </p:extLst>
          </p:nvPr>
        </p:nvGraphicFramePr>
        <p:xfrm>
          <a:off x="1187624" y="1556792"/>
          <a:ext cx="6070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9" name="Equation" r:id="rId3" imgW="6070320" imgH="2095200" progId="Equation.DSMT4">
                  <p:embed/>
                </p:oleObj>
              </mc:Choice>
              <mc:Fallback>
                <p:oleObj name="Equation" r:id="rId3" imgW="607032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556792"/>
                        <a:ext cx="60706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2700000" scaled="0"/>
                </a:gradFill>
              </a:rPr>
              <a:t>计算下列矩阵的乘积</a:t>
            </a:r>
            <a:endParaRPr lang="zh-CN" altLang="en-US" sz="2800" b="1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2700000" scaled="0"/>
              </a:gradFill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035567"/>
              </p:ext>
            </p:extLst>
          </p:nvPr>
        </p:nvGraphicFramePr>
        <p:xfrm>
          <a:off x="539552" y="2420888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0" name="Equation" r:id="rId5" imgW="545760" imgH="304560" progId="Equation.DSMT4">
                  <p:embed/>
                </p:oleObj>
              </mc:Choice>
              <mc:Fallback>
                <p:oleObj name="Equation" r:id="rId5" imgW="545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2420888"/>
                        <a:ext cx="546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160506"/>
              </p:ext>
            </p:extLst>
          </p:nvPr>
        </p:nvGraphicFramePr>
        <p:xfrm>
          <a:off x="683568" y="4076700"/>
          <a:ext cx="4292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" name="Equation" r:id="rId7" imgW="4292280" imgH="2095200" progId="Equation.DSMT4">
                  <p:embed/>
                </p:oleObj>
              </mc:Choice>
              <mc:Fallback>
                <p:oleObj name="Equation" r:id="rId7" imgW="429228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568" y="4076700"/>
                        <a:ext cx="42926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22953" y="3913892"/>
            <a:ext cx="545342" cy="523220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注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4419109"/>
            <a:ext cx="3432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1.</a:t>
            </a:r>
            <a:r>
              <a:rPr lang="zh-CN" altLang="en-US" sz="2800" b="1" dirty="0" smtClean="0">
                <a:latin typeface="+mn-ea"/>
              </a:rPr>
              <a:t>矩阵右乘对角阵，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  其结果特点</a:t>
            </a:r>
            <a:endParaRPr lang="en-US" altLang="zh-CN" sz="2800" b="1" dirty="0" smtClean="0">
              <a:latin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24176"/>
              </p:ext>
            </p:extLst>
          </p:nvPr>
        </p:nvGraphicFramePr>
        <p:xfrm>
          <a:off x="6275660" y="5517232"/>
          <a:ext cx="153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2" name="Equation" r:id="rId9" imgW="1536480" imgH="393480" progId="Equation.DSMT4">
                  <p:embed/>
                </p:oleObj>
              </mc:Choice>
              <mc:Fallback>
                <p:oleObj name="Equation" r:id="rId9" imgW="1536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5660" y="5517232"/>
                        <a:ext cx="1536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同心圆 15"/>
          <p:cNvSpPr/>
          <p:nvPr/>
        </p:nvSpPr>
        <p:spPr>
          <a:xfrm>
            <a:off x="5580112" y="3833849"/>
            <a:ext cx="3240360" cy="2475471"/>
          </a:xfrm>
          <a:prstGeom prst="donut">
            <a:avLst>
              <a:gd name="adj" fmla="val 4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908720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1.6】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496" y="44624"/>
            <a:ext cx="6192688" cy="52322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2700000" scaled="0"/>
                </a:gradFill>
              </a:rPr>
              <a:t>计算下列矩阵的乘积</a:t>
            </a:r>
            <a:endParaRPr lang="zh-CN" altLang="en-US" sz="2800" b="1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2700000" scaled="0"/>
              </a:gra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819731"/>
              </p:ext>
            </p:extLst>
          </p:nvPr>
        </p:nvGraphicFramePr>
        <p:xfrm>
          <a:off x="1259632" y="1700808"/>
          <a:ext cx="61087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8" name="Equation" r:id="rId3" imgW="6108480" imgH="2095200" progId="Equation.DSMT4">
                  <p:embed/>
                </p:oleObj>
              </mc:Choice>
              <mc:Fallback>
                <p:oleObj name="Equation" r:id="rId3" imgW="610848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700808"/>
                        <a:ext cx="61087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519910"/>
              </p:ext>
            </p:extLst>
          </p:nvPr>
        </p:nvGraphicFramePr>
        <p:xfrm>
          <a:off x="611560" y="2559646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9" name="Equation" r:id="rId5" imgW="495000" imgH="317160" progId="Equation.DSMT4">
                  <p:embed/>
                </p:oleObj>
              </mc:Choice>
              <mc:Fallback>
                <p:oleObj name="Equation" r:id="rId5" imgW="495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59646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29265"/>
              </p:ext>
            </p:extLst>
          </p:nvPr>
        </p:nvGraphicFramePr>
        <p:xfrm>
          <a:off x="683568" y="4069804"/>
          <a:ext cx="44958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0" name="Equation" r:id="rId7" imgW="4495680" imgH="2095200" progId="Equation.DSMT4">
                  <p:embed/>
                </p:oleObj>
              </mc:Choice>
              <mc:Fallback>
                <p:oleObj name="Equation" r:id="rId7" imgW="449568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568" y="4069804"/>
                        <a:ext cx="44958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9087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E0E8C"/>
                </a:solidFill>
              </a:rPr>
              <a:t>续</a:t>
            </a:r>
            <a:endParaRPr lang="zh-CN" altLang="en-US" sz="2800" b="1" dirty="0">
              <a:solidFill>
                <a:srgbClr val="0E0E8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6256" y="3913892"/>
            <a:ext cx="545342" cy="523220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注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4128" y="4491117"/>
            <a:ext cx="3432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3.</a:t>
            </a:r>
            <a:r>
              <a:rPr lang="zh-CN" altLang="en-US" sz="2800" b="1" dirty="0" smtClean="0">
                <a:latin typeface="+mn-ea"/>
              </a:rPr>
              <a:t>矩阵左乘对角阵，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  其结果特点</a:t>
            </a:r>
            <a:endParaRPr lang="en-US" altLang="zh-CN" sz="2800" b="1" dirty="0" smtClean="0">
              <a:latin typeface="+mn-ea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60907"/>
              </p:ext>
            </p:extLst>
          </p:nvPr>
        </p:nvGraphicFramePr>
        <p:xfrm>
          <a:off x="6398468" y="5556250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1" name="Equation" r:id="rId9" imgW="1485720" imgH="393480" progId="Equation.DSMT4">
                  <p:embed/>
                </p:oleObj>
              </mc:Choice>
              <mc:Fallback>
                <p:oleObj name="Equation" r:id="rId9" imgW="1485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8468" y="5556250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同心圆 17"/>
          <p:cNvSpPr/>
          <p:nvPr/>
        </p:nvSpPr>
        <p:spPr>
          <a:xfrm>
            <a:off x="5580112" y="3833849"/>
            <a:ext cx="3240360" cy="2475471"/>
          </a:xfrm>
          <a:prstGeom prst="donut">
            <a:avLst>
              <a:gd name="adj" fmla="val 4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0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5" grpId="0" animBg="1"/>
      <p:bldP spid="16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17463"/>
            <a:ext cx="6156325" cy="5762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矩阵乘法的运算规律</a:t>
            </a:r>
            <a:endParaRPr lang="zh-CN" altLang="en-US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79512" y="908720"/>
            <a:ext cx="2892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乘法结合律： 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79512" y="2420888"/>
            <a:ext cx="4608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乘法对加法的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分配律：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79512" y="1628800"/>
            <a:ext cx="83645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数乘和乘法的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结合律：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79512" y="3717032"/>
            <a:ext cx="79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单位矩阵在矩阵乘法中的作用类似于数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13839"/>
              </p:ext>
            </p:extLst>
          </p:nvPr>
        </p:nvGraphicFramePr>
        <p:xfrm>
          <a:off x="3243436" y="980728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4" name="Equation" r:id="rId3" imgW="2552400" imgH="393480" progId="Equation.DSMT4">
                  <p:embed/>
                </p:oleObj>
              </mc:Choice>
              <mc:Fallback>
                <p:oleObj name="Equation" r:id="rId3" imgW="2552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3436" y="980728"/>
                        <a:ext cx="2552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80636"/>
              </p:ext>
            </p:extLst>
          </p:nvPr>
        </p:nvGraphicFramePr>
        <p:xfrm>
          <a:off x="4283968" y="1649110"/>
          <a:ext cx="252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5" name="Equation" r:id="rId5" imgW="2527200" imgH="482400" progId="Equation.DSMT4">
                  <p:embed/>
                </p:oleObj>
              </mc:Choice>
              <mc:Fallback>
                <p:oleObj name="Equation" r:id="rId5" imgW="2527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3968" y="1649110"/>
                        <a:ext cx="2527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135038"/>
              </p:ext>
            </p:extLst>
          </p:nvPr>
        </p:nvGraphicFramePr>
        <p:xfrm>
          <a:off x="4572000" y="2486908"/>
          <a:ext cx="312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6" name="Equation" r:id="rId7" imgW="3124080" imgH="914400" progId="Equation.DSMT4">
                  <p:embed/>
                </p:oleObj>
              </mc:Choice>
              <mc:Fallback>
                <p:oleObj name="Equation" r:id="rId7" imgW="3124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2486908"/>
                        <a:ext cx="3124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1156"/>
              </p:ext>
            </p:extLst>
          </p:nvPr>
        </p:nvGraphicFramePr>
        <p:xfrm>
          <a:off x="827584" y="4509120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7" name="Equation" r:id="rId9" imgW="3187440" imgH="431640" progId="Equation.DSMT4">
                  <p:embed/>
                </p:oleObj>
              </mc:Choice>
              <mc:Fallback>
                <p:oleObj name="Equation" r:id="rId9" imgW="318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584" y="4509120"/>
                        <a:ext cx="3187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6986786" y="1628800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是数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79512" y="5229200"/>
            <a:ext cx="87849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推论：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矩阵乘法不一定满足交换律，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但是数量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阵 </a:t>
            </a:r>
            <a:r>
              <a:rPr kumimoji="1" lang="en-US" altLang="zh-CN" sz="28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kumimoji="1" lang="en-US" altLang="zh-CN" sz="2800" b="1" dirty="0" smtClean="0">
                <a:solidFill>
                  <a:srgbClr val="00007D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r>
              <a:rPr kumimoji="1" lang="en-US" altLang="zh-CN" sz="2800" b="1" dirty="0">
                <a:solidFill>
                  <a:srgbClr val="00007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00007D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任何同阶方阵都是可交换的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40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93923" y="1341090"/>
            <a:ext cx="8010525" cy="4248150"/>
          </a:xfrm>
          <a:noFill/>
        </p:spPr>
        <p:txBody>
          <a:bodyPr/>
          <a:lstStyle/>
          <a:p>
            <a:r>
              <a:rPr lang="en-US" altLang="zh-CN" sz="2800" dirty="0">
                <a:latin typeface="微软雅黑" pitchFamily="34" charset="-122"/>
              </a:rPr>
              <a:t> </a:t>
            </a:r>
            <a:endParaRPr lang="zh-CN" altLang="en-US" sz="2800" b="0" dirty="0">
              <a:latin typeface="+mn-ea"/>
              <a:ea typeface="+mn-ea"/>
            </a:endParaRP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39214" y="1340768"/>
            <a:ext cx="7467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 在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这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一讲，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我们重点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介绍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矩阵的运算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34345871"/>
              </p:ext>
            </p:extLst>
          </p:nvPr>
        </p:nvGraphicFramePr>
        <p:xfrm>
          <a:off x="816631" y="2492896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9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79512" y="908720"/>
            <a:ext cx="885698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1.5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（方阵的幂）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阶方阵，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为非负整数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05" y="1700808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定义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/>
              <a:t>的幂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606933"/>
              </p:ext>
            </p:extLst>
          </p:nvPr>
        </p:nvGraphicFramePr>
        <p:xfrm>
          <a:off x="1115616" y="2440052"/>
          <a:ext cx="128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2" name="Equation" r:id="rId4" imgW="1282680" imgH="482400" progId="Equation.DSMT4">
                  <p:embed/>
                </p:oleObj>
              </mc:Choice>
              <mc:Fallback>
                <p:oleObj name="Equation" r:id="rId4" imgW="1282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2440052"/>
                        <a:ext cx="1282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内容占位符 2"/>
          <p:cNvSpPr>
            <a:spLocks noGrp="1"/>
          </p:cNvSpPr>
          <p:nvPr>
            <p:ph idx="4294967295"/>
          </p:nvPr>
        </p:nvSpPr>
        <p:spPr>
          <a:xfrm>
            <a:off x="0" y="44450"/>
            <a:ext cx="6156325" cy="576263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ea typeface="+mj-ea"/>
                <a:cs typeface="Times New Roman" pitchFamily="18" charset="0"/>
              </a:rPr>
              <a:t>1.2.4  </a:t>
            </a:r>
            <a:r>
              <a:rPr lang="zh-CN" altLang="en-US" sz="3600" dirty="0" smtClean="0">
                <a:ea typeface="+mj-ea"/>
                <a:cs typeface="Times New Roman" pitchFamily="18" charset="0"/>
              </a:rPr>
              <a:t>方阵的幂与多项式</a:t>
            </a:r>
            <a:endParaRPr lang="zh-CN" altLang="en-US" sz="3600" dirty="0">
              <a:ea typeface="+mj-ea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66043"/>
              </p:ext>
            </p:extLst>
          </p:nvPr>
        </p:nvGraphicFramePr>
        <p:xfrm>
          <a:off x="2771800" y="2440052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3" name="Equation" r:id="rId6" imgW="1574640" imgH="406080" progId="Equation.DSMT4">
                  <p:embed/>
                </p:oleObj>
              </mc:Choice>
              <mc:Fallback>
                <p:oleObj name="Equation" r:id="rId6" imgW="1574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800" y="2440052"/>
                        <a:ext cx="157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496851"/>
              </p:ext>
            </p:extLst>
          </p:nvPr>
        </p:nvGraphicFramePr>
        <p:xfrm>
          <a:off x="4716016" y="2440052"/>
          <a:ext cx="185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4" name="Equation" r:id="rId8" imgW="1854000" imgH="419040" progId="Equation.DSMT4">
                  <p:embed/>
                </p:oleObj>
              </mc:Choice>
              <mc:Fallback>
                <p:oleObj name="Equation" r:id="rId8" imgW="185400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440052"/>
                        <a:ext cx="1854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04866" y="306896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显然</a:t>
            </a:r>
          </a:p>
        </p:txBody>
      </p:sp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66734"/>
              </p:ext>
            </p:extLst>
          </p:nvPr>
        </p:nvGraphicFramePr>
        <p:xfrm>
          <a:off x="1763713" y="4580076"/>
          <a:ext cx="3890962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5" name="Equation" r:id="rId10" imgW="1765300" imgH="736600" progId="Equation.DSMT4">
                  <p:embed/>
                </p:oleObj>
              </mc:Choice>
              <mc:Fallback>
                <p:oleObj name="Equation" r:id="rId10" imgW="17653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580076"/>
                        <a:ext cx="3890962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79512" y="3880212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思考：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下列等式在什么时候成立？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830888" y="5164276"/>
            <a:ext cx="27733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可交换时成立</a:t>
            </a:r>
          </a:p>
        </p:txBody>
      </p:sp>
      <p:sp>
        <p:nvSpPr>
          <p:cNvPr id="35" name="AutoShape 16"/>
          <p:cNvSpPr>
            <a:spLocks/>
          </p:cNvSpPr>
          <p:nvPr/>
        </p:nvSpPr>
        <p:spPr bwMode="auto">
          <a:xfrm>
            <a:off x="5589588" y="4527689"/>
            <a:ext cx="144462" cy="1728787"/>
          </a:xfrm>
          <a:prstGeom prst="rightBrace">
            <a:avLst>
              <a:gd name="adj1" fmla="val 99726"/>
              <a:gd name="adj2" fmla="val 52523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1"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41872"/>
              </p:ext>
            </p:extLst>
          </p:nvPr>
        </p:nvGraphicFramePr>
        <p:xfrm>
          <a:off x="1403648" y="3128516"/>
          <a:ext cx="203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6" name="Equation" r:id="rId12" imgW="2031840" imgH="444240" progId="Equation.DSMT4">
                  <p:embed/>
                </p:oleObj>
              </mc:Choice>
              <mc:Fallback>
                <p:oleObj name="Equation" r:id="rId12" imgW="2031840" imgH="4442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128516"/>
                        <a:ext cx="203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01739"/>
              </p:ext>
            </p:extLst>
          </p:nvPr>
        </p:nvGraphicFramePr>
        <p:xfrm>
          <a:off x="3764756" y="2979738"/>
          <a:ext cx="3111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7" name="Equation" r:id="rId14" imgW="3111480" imgH="736560" progId="Equation.DSMT4">
                  <p:embed/>
                </p:oleObj>
              </mc:Choice>
              <mc:Fallback>
                <p:oleObj name="Equation" r:id="rId14" imgW="3111480" imgH="73656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756" y="2979738"/>
                        <a:ext cx="3111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5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5" grpId="0"/>
      <p:bldP spid="30" grpId="0"/>
      <p:bldP spid="33" grpId="0"/>
      <p:bldP spid="34" grpId="0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内容占位符 2"/>
          <p:cNvSpPr>
            <a:spLocks noGrp="1"/>
          </p:cNvSpPr>
          <p:nvPr>
            <p:ph idx="4294967295"/>
          </p:nvPr>
        </p:nvSpPr>
        <p:spPr>
          <a:xfrm>
            <a:off x="0" y="44450"/>
            <a:ext cx="6156325" cy="576263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ea typeface="+mj-ea"/>
                <a:cs typeface="Times New Roman" pitchFamily="18" charset="0"/>
              </a:rPr>
              <a:t>1.2.4  </a:t>
            </a:r>
            <a:r>
              <a:rPr lang="zh-CN" altLang="en-US" sz="3600" dirty="0" smtClean="0">
                <a:ea typeface="+mj-ea"/>
                <a:cs typeface="Times New Roman" pitchFamily="18" charset="0"/>
              </a:rPr>
              <a:t>方阵的幂与多项式</a:t>
            </a:r>
            <a:endParaRPr lang="zh-CN" altLang="en-US" sz="3600" dirty="0">
              <a:ea typeface="+mj-ea"/>
              <a:cs typeface="Times New Roman" pitchFamily="18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1520" y="836712"/>
            <a:ext cx="885698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1.6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（方阵的多项式）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设有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的一个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次多项式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29476"/>
              </p:ext>
            </p:extLst>
          </p:nvPr>
        </p:nvGraphicFramePr>
        <p:xfrm>
          <a:off x="987425" y="1700808"/>
          <a:ext cx="637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1" name="Equation" r:id="rId3" imgW="6375240" imgH="507960" progId="Equation.DSMT4">
                  <p:embed/>
                </p:oleObj>
              </mc:Choice>
              <mc:Fallback>
                <p:oleObj name="Equation" r:id="rId3" imgW="6375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425" y="1700808"/>
                        <a:ext cx="6375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04866" y="2492896"/>
            <a:ext cx="35092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方阵，则称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9566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623289"/>
              </p:ext>
            </p:extLst>
          </p:nvPr>
        </p:nvGraphicFramePr>
        <p:xfrm>
          <a:off x="755650" y="3284984"/>
          <a:ext cx="680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2" name="Equation" r:id="rId5" imgW="6806880" imgH="507960" progId="Equation.DSMT4">
                  <p:embed/>
                </p:oleObj>
              </mc:Choice>
              <mc:Fallback>
                <p:oleObj name="Equation" r:id="rId5" imgW="6806880" imgH="50796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984"/>
                        <a:ext cx="6807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51520" y="4077072"/>
            <a:ext cx="2908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次多项式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179512" y="4869160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1.7】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989623" y="4869160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方阵，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687704"/>
              </p:ext>
            </p:extLst>
          </p:nvPr>
        </p:nvGraphicFramePr>
        <p:xfrm>
          <a:off x="4732338" y="4869309"/>
          <a:ext cx="363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3" name="Equation" r:id="rId7" imgW="3632040" imgH="507960" progId="Equation.DSMT4">
                  <p:embed/>
                </p:oleObj>
              </mc:Choice>
              <mc:Fallback>
                <p:oleObj name="Equation" r:id="rId7" imgW="3632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2338" y="4869309"/>
                        <a:ext cx="3632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829163"/>
              </p:ext>
            </p:extLst>
          </p:nvPr>
        </p:nvGraphicFramePr>
        <p:xfrm>
          <a:off x="1989623" y="5589240"/>
          <a:ext cx="410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4" name="Equation" r:id="rId9" imgW="4101840" imgH="507960" progId="Equation.DSMT4">
                  <p:embed/>
                </p:oleObj>
              </mc:Choice>
              <mc:Fallback>
                <p:oleObj name="Equation" r:id="rId9" imgW="41018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9623" y="5589240"/>
                        <a:ext cx="4102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98266" y="5589240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5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10" grpId="0"/>
      <p:bldP spid="41" grpId="0"/>
      <p:bldP spid="4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15153" y="83671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特别地，设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130814"/>
              </p:ext>
            </p:extLst>
          </p:nvPr>
        </p:nvGraphicFramePr>
        <p:xfrm>
          <a:off x="417857" y="1484784"/>
          <a:ext cx="2362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6" name="Equation" r:id="rId3" imgW="2361960" imgH="1562040" progId="Equation.DSMT4">
                  <p:embed/>
                </p:oleObj>
              </mc:Choice>
              <mc:Fallback>
                <p:oleObj name="Equation" r:id="rId3" imgW="236196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57" y="1484784"/>
                        <a:ext cx="23622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537708"/>
              </p:ext>
            </p:extLst>
          </p:nvPr>
        </p:nvGraphicFramePr>
        <p:xfrm>
          <a:off x="3131840" y="1412776"/>
          <a:ext cx="50038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7" name="Equation" r:id="rId5" imgW="5003640" imgH="1638000" progId="Equation.DSMT4">
                  <p:embed/>
                </p:oleObj>
              </mc:Choice>
              <mc:Fallback>
                <p:oleObj name="Equation" r:id="rId5" imgW="5003640" imgH="163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1412776"/>
                        <a:ext cx="5003800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415153" y="328498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因此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006752"/>
              </p:ext>
            </p:extLst>
          </p:nvPr>
        </p:nvGraphicFramePr>
        <p:xfrm>
          <a:off x="1547664" y="3353048"/>
          <a:ext cx="408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8" name="Equation" r:id="rId7" imgW="4089240" imgH="507960" progId="Equation.DSMT4">
                  <p:embed/>
                </p:oleObj>
              </mc:Choice>
              <mc:Fallback>
                <p:oleObj name="Equation" r:id="rId7" imgW="4089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3353048"/>
                        <a:ext cx="4089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58942"/>
              </p:ext>
            </p:extLst>
          </p:nvPr>
        </p:nvGraphicFramePr>
        <p:xfrm>
          <a:off x="539552" y="4293096"/>
          <a:ext cx="1866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9" name="Equation" r:id="rId9" imgW="1866600" imgH="1562040" progId="Equation.DSMT4">
                  <p:embed/>
                </p:oleObj>
              </mc:Choice>
              <mc:Fallback>
                <p:oleObj name="Equation" r:id="rId9" imgW="18666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552" y="4293096"/>
                        <a:ext cx="18669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933848"/>
              </p:ext>
            </p:extLst>
          </p:nvPr>
        </p:nvGraphicFramePr>
        <p:xfrm>
          <a:off x="2483768" y="4221088"/>
          <a:ext cx="21590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0" name="Equation" r:id="rId11" imgW="2158920" imgH="1638000" progId="Equation.DSMT4">
                  <p:embed/>
                </p:oleObj>
              </mc:Choice>
              <mc:Fallback>
                <p:oleObj name="Equation" r:id="rId11" imgW="2158920" imgH="163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3768" y="4221088"/>
                        <a:ext cx="2159000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575984"/>
              </p:ext>
            </p:extLst>
          </p:nvPr>
        </p:nvGraphicFramePr>
        <p:xfrm>
          <a:off x="4716016" y="4315172"/>
          <a:ext cx="1866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1" name="Equation" r:id="rId13" imgW="1866600" imgH="1562040" progId="Equation.DSMT4">
                  <p:embed/>
                </p:oleObj>
              </mc:Choice>
              <mc:Fallback>
                <p:oleObj name="Equation" r:id="rId13" imgW="18666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16016" y="4315172"/>
                        <a:ext cx="18669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19052"/>
              </p:ext>
            </p:extLst>
          </p:nvPr>
        </p:nvGraphicFramePr>
        <p:xfrm>
          <a:off x="6660232" y="4315172"/>
          <a:ext cx="2070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2" name="Equation" r:id="rId15" imgW="2070000" imgH="1562040" progId="Equation.DSMT4">
                  <p:embed/>
                </p:oleObj>
              </mc:Choice>
              <mc:Fallback>
                <p:oleObj name="Equation" r:id="rId15" imgW="20700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60232" y="4315172"/>
                        <a:ext cx="20701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271137" y="4005064"/>
            <a:ext cx="8621343" cy="1872208"/>
            <a:chOff x="271137" y="4005064"/>
            <a:chExt cx="8621343" cy="1872208"/>
          </a:xfrm>
        </p:grpSpPr>
        <p:sp>
          <p:nvSpPr>
            <p:cNvPr id="28" name="矩形 27"/>
            <p:cNvSpPr/>
            <p:nvPr/>
          </p:nvSpPr>
          <p:spPr>
            <a:xfrm>
              <a:off x="271137" y="4005064"/>
              <a:ext cx="8621343" cy="1872208"/>
            </a:xfrm>
            <a:prstGeom prst="rect">
              <a:avLst/>
            </a:prstGeom>
            <a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colorTemperature colorTemp="53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954539"/>
                </p:ext>
              </p:extLst>
            </p:nvPr>
          </p:nvGraphicFramePr>
          <p:xfrm>
            <a:off x="2483768" y="4157663"/>
            <a:ext cx="2755900" cy="163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83" name="Equation" r:id="rId19" imgW="2755900" imgH="1638300" progId="Equation.DSMT4">
                    <p:embed/>
                  </p:oleObj>
                </mc:Choice>
                <mc:Fallback>
                  <p:oleObj name="Equation" r:id="rId19" imgW="2755900" imgH="163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4157663"/>
                          <a:ext cx="2755900" cy="163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78745"/>
              </p:ext>
            </p:extLst>
          </p:nvPr>
        </p:nvGraphicFramePr>
        <p:xfrm>
          <a:off x="2483768" y="900460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4" name="Equation" r:id="rId21" imgW="863280" imgH="368280" progId="Equation.DSMT4">
                  <p:embed/>
                </p:oleObj>
              </mc:Choice>
              <mc:Fallback>
                <p:oleObj name="Equation" r:id="rId21" imgW="8632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83768" y="900460"/>
                        <a:ext cx="8636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55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15153" y="786780"/>
            <a:ext cx="6795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方阵，容易验证二项式展开公式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1580"/>
              </p:ext>
            </p:extLst>
          </p:nvPr>
        </p:nvGraphicFramePr>
        <p:xfrm>
          <a:off x="539552" y="1484784"/>
          <a:ext cx="1689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3" name="Equation" r:id="rId4" imgW="1688760" imgH="583920" progId="Equation.DSMT4">
                  <p:embed/>
                </p:oleObj>
              </mc:Choice>
              <mc:Fallback>
                <p:oleObj name="Equation" r:id="rId4" imgW="1688760" imgH="58392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84784"/>
                        <a:ext cx="1689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3865"/>
              </p:ext>
            </p:extLst>
          </p:nvPr>
        </p:nvGraphicFramePr>
        <p:xfrm>
          <a:off x="2411760" y="1578248"/>
          <a:ext cx="635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4" name="Equation" r:id="rId6" imgW="6349680" imgH="482400" progId="Equation.DSMT4">
                  <p:embed/>
                </p:oleObj>
              </mc:Choice>
              <mc:Fallback>
                <p:oleObj name="Equation" r:id="rId6" imgW="6349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1760" y="1578248"/>
                        <a:ext cx="6350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081067"/>
              </p:ext>
            </p:extLst>
          </p:nvPr>
        </p:nvGraphicFramePr>
        <p:xfrm>
          <a:off x="2339752" y="2276872"/>
          <a:ext cx="2146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5" name="Equation" r:id="rId8" imgW="2145960" imgH="977760" progId="Equation.DSMT4">
                  <p:embed/>
                </p:oleObj>
              </mc:Choice>
              <mc:Fallback>
                <p:oleObj name="Equation" r:id="rId8" imgW="214596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9752" y="2276872"/>
                        <a:ext cx="21463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899592" y="3753715"/>
            <a:ext cx="4320480" cy="1331469"/>
            <a:chOff x="899592" y="3753715"/>
            <a:chExt cx="4320480" cy="1331469"/>
          </a:xfrm>
        </p:grpSpPr>
        <p:sp>
          <p:nvSpPr>
            <p:cNvPr id="5" name="椭圆形标注 4"/>
            <p:cNvSpPr/>
            <p:nvPr/>
          </p:nvSpPr>
          <p:spPr>
            <a:xfrm>
              <a:off x="899592" y="3753715"/>
              <a:ext cx="4320480" cy="1331469"/>
            </a:xfrm>
            <a:prstGeom prst="wedgeEllipseCallout">
              <a:avLst>
                <a:gd name="adj1" fmla="val 4177"/>
                <a:gd name="adj2" fmla="val -99702"/>
              </a:avLst>
            </a:prstGeom>
            <a:blipFill>
              <a:blip r:embed="rId10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7832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2800" b="1" dirty="0" smtClean="0">
                  <a:solidFill>
                    <a:srgbClr val="2B17E9"/>
                  </a:solidFill>
                  <a:latin typeface="楷体" pitchFamily="49" charset="-122"/>
                  <a:ea typeface="楷体" pitchFamily="49" charset="-122"/>
                </a:rPr>
                <a:t> 从</a:t>
              </a:r>
              <a:r>
                <a:rPr lang="en-US" altLang="zh-CN" sz="2800" b="1" i="1" dirty="0" smtClean="0">
                  <a:solidFill>
                    <a:srgbClr val="2B17E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800" b="1" dirty="0" smtClean="0">
                  <a:solidFill>
                    <a:srgbClr val="2B17E9"/>
                  </a:solidFill>
                  <a:latin typeface="楷体" pitchFamily="49" charset="-122"/>
                  <a:ea typeface="楷体" pitchFamily="49" charset="-122"/>
                </a:rPr>
                <a:t>个元中取出</a:t>
              </a:r>
              <a:endParaRPr lang="en-US" altLang="zh-CN" sz="2800" b="1" dirty="0" smtClean="0">
                <a:solidFill>
                  <a:srgbClr val="2B17E9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/>
              <a:r>
                <a:rPr lang="en-US" altLang="zh-CN" sz="2800" b="1" i="1" dirty="0">
                  <a:solidFill>
                    <a:srgbClr val="2B17E9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800" b="1" i="1" dirty="0" smtClean="0">
                  <a:solidFill>
                    <a:srgbClr val="2B17E9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800" b="1" i="1" dirty="0" smtClean="0">
                  <a:solidFill>
                    <a:srgbClr val="2B17E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j  </a:t>
              </a:r>
              <a:r>
                <a:rPr lang="zh-CN" altLang="en-US" sz="2800" b="1" dirty="0" smtClean="0">
                  <a:solidFill>
                    <a:srgbClr val="2B17E9"/>
                  </a:solidFill>
                  <a:latin typeface="楷体" pitchFamily="49" charset="-122"/>
                  <a:ea typeface="楷体" pitchFamily="49" charset="-122"/>
                </a:rPr>
                <a:t>个的组合数</a:t>
              </a:r>
              <a:endParaRPr lang="zh-CN" altLang="en-US" sz="2800" b="1" dirty="0">
                <a:solidFill>
                  <a:srgbClr val="2B17E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7551274"/>
                </p:ext>
              </p:extLst>
            </p:nvPr>
          </p:nvGraphicFramePr>
          <p:xfrm>
            <a:off x="1272580" y="4170536"/>
            <a:ext cx="4191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6" name="Equation" r:id="rId12" imgW="419040" imgH="482400" progId="Equation.DSMT4">
                    <p:embed/>
                  </p:oleObj>
                </mc:Choice>
                <mc:Fallback>
                  <p:oleObj name="Equation" r:id="rId12" imgW="41904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272580" y="4170536"/>
                          <a:ext cx="419100" cy="482600"/>
                        </a:xfrm>
                        <a:prstGeom prst="rect">
                          <a:avLst/>
                        </a:prstGeom>
                        <a:solidFill>
                          <a:srgbClr val="59F9C7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4932040" y="3068960"/>
            <a:ext cx="1918523" cy="1043437"/>
            <a:chOff x="5292080" y="3110100"/>
            <a:chExt cx="1918523" cy="1043437"/>
          </a:xfrm>
        </p:grpSpPr>
        <p:sp>
          <p:nvSpPr>
            <p:cNvPr id="14" name="椭圆形标注 13"/>
            <p:cNvSpPr/>
            <p:nvPr/>
          </p:nvSpPr>
          <p:spPr>
            <a:xfrm>
              <a:off x="5292080" y="3110100"/>
              <a:ext cx="1918523" cy="1043437"/>
            </a:xfrm>
            <a:prstGeom prst="wedgeEllipseCallout">
              <a:avLst>
                <a:gd name="adj1" fmla="val -112007"/>
                <a:gd name="adj2" fmla="val -56834"/>
              </a:avLst>
            </a:prstGeom>
            <a:blipFill>
              <a:blip r:embed="rId10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7832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2800" b="1" dirty="0" smtClean="0">
                  <a:solidFill>
                    <a:srgbClr val="2B17E9"/>
                  </a:solidFill>
                  <a:latin typeface="楷体" pitchFamily="49" charset="-122"/>
                  <a:ea typeface="楷体" pitchFamily="49" charset="-122"/>
                </a:rPr>
                <a:t>  是数</a:t>
              </a:r>
              <a:endParaRPr lang="zh-CN" altLang="en-US" sz="2800" b="1" dirty="0">
                <a:solidFill>
                  <a:srgbClr val="2B17E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380769"/>
                </p:ext>
              </p:extLst>
            </p:nvPr>
          </p:nvGraphicFramePr>
          <p:xfrm>
            <a:off x="5673452" y="3471540"/>
            <a:ext cx="2667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7" name="Equation" r:id="rId14" imgW="266400" imgH="317160" progId="Equation.DSMT4">
                    <p:embed/>
                  </p:oleObj>
                </mc:Choice>
                <mc:Fallback>
                  <p:oleObj name="Equation" r:id="rId14" imgW="266400" imgH="31716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3452" y="3471540"/>
                          <a:ext cx="266700" cy="317500"/>
                        </a:xfrm>
                        <a:prstGeom prst="rect">
                          <a:avLst/>
                        </a:prstGeom>
                        <a:solidFill>
                          <a:srgbClr val="59F9C7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矩形 17"/>
          <p:cNvSpPr/>
          <p:nvPr/>
        </p:nvSpPr>
        <p:spPr>
          <a:xfrm>
            <a:off x="415152" y="5283205"/>
            <a:ext cx="82613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求一个方阵的方幂的计算量往往很大，有时需要一些特殊的办法</a:t>
            </a:r>
            <a:r>
              <a:rPr lang="zh-CN" altLang="zh-CN" sz="2800" b="1" dirty="0" smtClean="0"/>
              <a:t>．</a:t>
            </a:r>
            <a:r>
              <a:rPr lang="zh-CN" altLang="en-US" sz="2800" b="1" dirty="0" smtClean="0"/>
              <a:t>现举例如下：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4320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1299528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1.8】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378484"/>
              </p:ext>
            </p:extLst>
          </p:nvPr>
        </p:nvGraphicFramePr>
        <p:xfrm>
          <a:off x="3836268" y="836712"/>
          <a:ext cx="2247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5" name="Equation" r:id="rId3" imgW="2247840" imgH="1562040" progId="Equation.DSMT4">
                  <p:embed/>
                </p:oleObj>
              </mc:Choice>
              <mc:Fallback>
                <p:oleObj name="Equation" r:id="rId3" imgW="224784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6268" y="836712"/>
                        <a:ext cx="22479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7704" y="1299528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阶方阵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92280" y="2525985"/>
            <a:ext cx="18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   观察</a:t>
            </a:r>
            <a:endParaRPr lang="en-US" altLang="zh-CN" sz="2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矩阵</a:t>
            </a:r>
            <a:r>
              <a:rPr lang="en-US" altLang="zh-CN" sz="2800" b="1" i="1" dirty="0" smtClean="0"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的特点</a:t>
            </a:r>
            <a:r>
              <a:rPr lang="en-US" altLang="zh-CN" sz="2800" b="1" dirty="0" smtClean="0">
                <a:latin typeface="华文仿宋" pitchFamily="2" charset="-122"/>
                <a:ea typeface="华文仿宋" pitchFamily="2" charset="-122"/>
              </a:rPr>
              <a:t>, </a:t>
            </a: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将其改写成：</a:t>
            </a:r>
            <a:endParaRPr lang="en-US" altLang="zh-CN" sz="2800" b="1" dirty="0" smtClean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892343"/>
              </p:ext>
            </p:extLst>
          </p:nvPr>
        </p:nvGraphicFramePr>
        <p:xfrm>
          <a:off x="7259385" y="4487044"/>
          <a:ext cx="153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6" name="Equation" r:id="rId5" imgW="1536480" imgH="304560" progId="Equation.DSMT4">
                  <p:embed/>
                </p:oleObj>
              </mc:Choice>
              <mc:Fallback>
                <p:oleObj name="Equation" r:id="rId5" imgW="1536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9385" y="4487044"/>
                        <a:ext cx="153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同心圆 17"/>
          <p:cNvSpPr/>
          <p:nvPr/>
        </p:nvSpPr>
        <p:spPr>
          <a:xfrm>
            <a:off x="6948264" y="2289450"/>
            <a:ext cx="2016224" cy="3587822"/>
          </a:xfrm>
          <a:prstGeom prst="donut">
            <a:avLst>
              <a:gd name="adj" fmla="val 4396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8184" y="1371536"/>
            <a:ext cx="255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黑体"/>
              </a:rPr>
              <a:t>的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</a:rPr>
              <a:t>次</a:t>
            </a:r>
            <a:r>
              <a:rPr lang="zh-CN" altLang="en-US" sz="2800" b="1" dirty="0" smtClean="0">
                <a:solidFill>
                  <a:prstClr val="black"/>
                </a:solidFill>
                <a:latin typeface="黑体"/>
              </a:rPr>
              <a:t>幂      </a:t>
            </a:r>
            <a:endParaRPr lang="zh-CN" altLang="en-US" sz="2800" b="1" dirty="0">
              <a:solidFill>
                <a:prstClr val="black"/>
              </a:solidFill>
              <a:latin typeface="黑体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466278"/>
              </p:ext>
            </p:extLst>
          </p:nvPr>
        </p:nvGraphicFramePr>
        <p:xfrm>
          <a:off x="7689850" y="1415058"/>
          <a:ext cx="53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7" name="Equation" r:id="rId7" imgW="533160" imgH="393480" progId="Equation.DSMT4">
                  <p:embed/>
                </p:oleObj>
              </mc:Choice>
              <mc:Fallback>
                <p:oleObj name="Equation" r:id="rId7" imgW="53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9850" y="1415058"/>
                        <a:ext cx="533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55094"/>
              </p:ext>
            </p:extLst>
          </p:nvPr>
        </p:nvGraphicFramePr>
        <p:xfrm>
          <a:off x="2667000" y="2708920"/>
          <a:ext cx="1905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8" name="Equation" r:id="rId9" imgW="1904760" imgH="1562040" progId="Equation.DSMT4">
                  <p:embed/>
                </p:oleObj>
              </mc:Choice>
              <mc:Fallback>
                <p:oleObj name="Equation" r:id="rId9" imgW="1904760" imgH="1562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08920"/>
                        <a:ext cx="1905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692807"/>
              </p:ext>
            </p:extLst>
          </p:nvPr>
        </p:nvGraphicFramePr>
        <p:xfrm>
          <a:off x="323528" y="2708920"/>
          <a:ext cx="2247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9" name="Equation" r:id="rId11" imgW="2247840" imgH="1562040" progId="Equation.DSMT4">
                  <p:embed/>
                </p:oleObj>
              </mc:Choice>
              <mc:Fallback>
                <p:oleObj name="Equation" r:id="rId11" imgW="2247840" imgH="15620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708920"/>
                        <a:ext cx="2247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0798"/>
              </p:ext>
            </p:extLst>
          </p:nvPr>
        </p:nvGraphicFramePr>
        <p:xfrm>
          <a:off x="4644008" y="2636912"/>
          <a:ext cx="1854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80" name="Equation" r:id="rId13" imgW="1854000" imgH="1562040" progId="Equation.DSMT4">
                  <p:embed/>
                </p:oleObj>
              </mc:Choice>
              <mc:Fallback>
                <p:oleObj name="Equation" r:id="rId13" imgW="18540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4008" y="2636912"/>
                        <a:ext cx="18542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60216"/>
              </p:ext>
            </p:extLst>
          </p:nvPr>
        </p:nvGraphicFramePr>
        <p:xfrm>
          <a:off x="2699792" y="4486871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81" name="Equation" r:id="rId15" imgW="1409400" imgH="431640" progId="Equation.DSMT4">
                  <p:embed/>
                </p:oleObj>
              </mc:Choice>
              <mc:Fallback>
                <p:oleObj name="Equation" r:id="rId15" imgW="1409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99792" y="4486871"/>
                        <a:ext cx="1409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448127"/>
              </p:ext>
            </p:extLst>
          </p:nvPr>
        </p:nvGraphicFramePr>
        <p:xfrm>
          <a:off x="395536" y="5509096"/>
          <a:ext cx="2247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82" name="Equation" r:id="rId17" imgW="2247840" imgH="583920" progId="Equation.DSMT4">
                  <p:embed/>
                </p:oleObj>
              </mc:Choice>
              <mc:Fallback>
                <p:oleObj name="Equation" r:id="rId17" imgW="22478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5536" y="5509096"/>
                        <a:ext cx="22479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79092"/>
              </p:ext>
            </p:extLst>
          </p:nvPr>
        </p:nvGraphicFramePr>
        <p:xfrm>
          <a:off x="2843808" y="5589240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83" name="Equation" r:id="rId19" imgW="2920680" imgH="482400" progId="Equation.DSMT4">
                  <p:embed/>
                </p:oleObj>
              </mc:Choice>
              <mc:Fallback>
                <p:oleObj name="Equation" r:id="rId19" imgW="2920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43808" y="5589240"/>
                        <a:ext cx="292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4427984" y="4221088"/>
            <a:ext cx="2664296" cy="1296143"/>
            <a:chOff x="4427984" y="4221088"/>
            <a:chExt cx="2664296" cy="1296143"/>
          </a:xfrm>
        </p:grpSpPr>
        <p:sp>
          <p:nvSpPr>
            <p:cNvPr id="31" name="心形 30"/>
            <p:cNvSpPr/>
            <p:nvPr/>
          </p:nvSpPr>
          <p:spPr>
            <a:xfrm>
              <a:off x="4427984" y="4221088"/>
              <a:ext cx="2664296" cy="1296143"/>
            </a:xfrm>
            <a:prstGeom prst="hear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3713880"/>
                </p:ext>
              </p:extLst>
            </p:nvPr>
          </p:nvGraphicFramePr>
          <p:xfrm>
            <a:off x="5292080" y="4960332"/>
            <a:ext cx="977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84" name="Equation" r:id="rId21" imgW="977760" imgH="393480" progId="Equation.DSMT4">
                    <p:embed/>
                  </p:oleObj>
                </mc:Choice>
                <mc:Fallback>
                  <p:oleObj name="Equation" r:id="rId21" imgW="9777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292080" y="4960332"/>
                          <a:ext cx="977900" cy="3937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4639619" y="4437112"/>
              <a:ext cx="2308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例</a:t>
              </a:r>
              <a:r>
                <a:rPr lang="en-US" altLang="zh-CN" sz="2800" b="1" dirty="0" smtClean="0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1.7</a:t>
              </a:r>
              <a:r>
                <a:rPr lang="zh-CN" altLang="en-US" sz="2800" b="1" dirty="0" smtClean="0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中的</a:t>
              </a:r>
              <a:r>
                <a:rPr lang="en-US" altLang="zh-CN" sz="2800" b="1" i="1" dirty="0" smtClean="0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B</a:t>
              </a:r>
              <a:r>
                <a:rPr lang="zh-CN" altLang="en-US" sz="2800" b="1" dirty="0" smtClean="0"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：</a:t>
              </a:r>
              <a:endParaRPr lang="zh-CN" altLang="en-US" sz="28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158647"/>
              </p:ext>
            </p:extLst>
          </p:nvPr>
        </p:nvGraphicFramePr>
        <p:xfrm>
          <a:off x="6012160" y="5733256"/>
          <a:ext cx="635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85" name="Equation" r:id="rId23" imgW="634680" imgH="190440" progId="Equation.DSMT4">
                  <p:embed/>
                </p:oleObj>
              </mc:Choice>
              <mc:Fallback>
                <p:oleObj name="Equation" r:id="rId23" imgW="634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12160" y="5733256"/>
                        <a:ext cx="635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2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6" grpId="0"/>
      <p:bldP spid="18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44450"/>
            <a:ext cx="6156325" cy="576263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ea typeface="+mj-ea"/>
                <a:cs typeface="Times New Roman" pitchFamily="18" charset="0"/>
              </a:rPr>
              <a:t>1.2.5 </a:t>
            </a:r>
            <a:r>
              <a:rPr lang="zh-CN" altLang="en-US" sz="3600" dirty="0" smtClean="0">
                <a:ea typeface="+mj-ea"/>
                <a:cs typeface="Times New Roman" pitchFamily="18" charset="0"/>
              </a:rPr>
              <a:t>矩阵的转置与对称</a:t>
            </a:r>
            <a:endParaRPr lang="zh-CN" altLang="en-US" sz="3600" dirty="0">
              <a:ea typeface="+mj-ea"/>
              <a:cs typeface="Times New Roman" pitchFamily="18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79512" y="836712"/>
            <a:ext cx="885698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1.7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（矩阵的转置）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设矩阵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591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159907"/>
              </p:ext>
            </p:extLst>
          </p:nvPr>
        </p:nvGraphicFramePr>
        <p:xfrm>
          <a:off x="468313" y="1549400"/>
          <a:ext cx="3771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6" name="Equation" r:id="rId4" imgW="3771720" imgH="2095200" progId="Equation.DSMT4">
                  <p:embed/>
                </p:oleObj>
              </mc:Choice>
              <mc:Fallback>
                <p:oleObj name="Equation" r:id="rId4" imgW="377172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49400"/>
                        <a:ext cx="37719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47080"/>
              </p:ext>
            </p:extLst>
          </p:nvPr>
        </p:nvGraphicFramePr>
        <p:xfrm>
          <a:off x="5713164" y="1628800"/>
          <a:ext cx="30353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7" name="Equation" r:id="rId6" imgW="3035160" imgH="2095200" progId="Equation.DSMT4">
                  <p:embed/>
                </p:oleObj>
              </mc:Choice>
              <mc:Fallback>
                <p:oleObj name="Equation" r:id="rId6" imgW="303516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164" y="1628800"/>
                        <a:ext cx="30353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8093" y="2113692"/>
            <a:ext cx="154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称矩阵</a:t>
            </a:r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95536" y="3900165"/>
            <a:ext cx="1152128" cy="612648"/>
            <a:chOff x="395536" y="3900165"/>
            <a:chExt cx="1152128" cy="612648"/>
          </a:xfrm>
        </p:grpSpPr>
        <p:sp>
          <p:nvSpPr>
            <p:cNvPr id="19" name="椭圆形标注 18"/>
            <p:cNvSpPr/>
            <p:nvPr/>
          </p:nvSpPr>
          <p:spPr>
            <a:xfrm>
              <a:off x="395536" y="3900165"/>
              <a:ext cx="1152128" cy="612648"/>
            </a:xfrm>
            <a:prstGeom prst="wedgeEllipseCallout">
              <a:avLst>
                <a:gd name="adj1" fmla="val 5883"/>
                <a:gd name="adj2" fmla="val -16493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7697613"/>
                </p:ext>
              </p:extLst>
            </p:nvPr>
          </p:nvGraphicFramePr>
          <p:xfrm>
            <a:off x="565200" y="4085839"/>
            <a:ext cx="812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8" name="Equation" r:id="rId8" imgW="812520" imgH="241200" progId="Equation.DSMT4">
                    <p:embed/>
                  </p:oleObj>
                </mc:Choice>
                <mc:Fallback>
                  <p:oleObj name="Equation" r:id="rId8" imgW="8125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5200" y="4085839"/>
                          <a:ext cx="8128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4453424" y="3140968"/>
            <a:ext cx="1044116" cy="612648"/>
            <a:chOff x="4453424" y="3140968"/>
            <a:chExt cx="1044116" cy="612648"/>
          </a:xfrm>
        </p:grpSpPr>
        <p:sp>
          <p:nvSpPr>
            <p:cNvPr id="21" name="椭圆形标注 20"/>
            <p:cNvSpPr/>
            <p:nvPr/>
          </p:nvSpPr>
          <p:spPr>
            <a:xfrm>
              <a:off x="4453424" y="3140968"/>
              <a:ext cx="1044116" cy="612648"/>
            </a:xfrm>
            <a:prstGeom prst="wedgeEllipseCallout">
              <a:avLst>
                <a:gd name="adj1" fmla="val 62211"/>
                <a:gd name="adj2" fmla="val -10274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695619"/>
                </p:ext>
              </p:extLst>
            </p:nvPr>
          </p:nvGraphicFramePr>
          <p:xfrm>
            <a:off x="4572000" y="3331716"/>
            <a:ext cx="812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9" name="Equation" r:id="rId10" imgW="812520" imgH="241200" progId="Equation.DSMT4">
                    <p:embed/>
                  </p:oleObj>
                </mc:Choice>
                <mc:Fallback>
                  <p:oleObj name="Equation" r:id="rId10" imgW="8125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572000" y="3331716"/>
                          <a:ext cx="8128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/>
          <p:cNvSpPr txBox="1"/>
          <p:nvPr/>
        </p:nvSpPr>
        <p:spPr>
          <a:xfrm>
            <a:off x="6117461" y="41299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记为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67623"/>
              </p:ext>
            </p:extLst>
          </p:nvPr>
        </p:nvGraphicFramePr>
        <p:xfrm>
          <a:off x="7291784" y="414908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0" name="Equation" r:id="rId12" imgW="736560" imgH="380880" progId="Equation.DSMT4">
                  <p:embed/>
                </p:oleObj>
              </mc:Choice>
              <mc:Fallback>
                <p:oleObj name="Equation" r:id="rId12" imgW="736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91784" y="4149080"/>
                        <a:ext cx="736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2123728" y="3954760"/>
            <a:ext cx="4035253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为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的转置矩阵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717" y="5183614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即把</a:t>
            </a:r>
            <a:r>
              <a:rPr lang="zh-CN" altLang="en-US" sz="2800" b="1" dirty="0">
                <a:latin typeface="+mn-ea"/>
              </a:rPr>
              <a:t>一</a:t>
            </a:r>
            <a:r>
              <a:rPr lang="zh-CN" altLang="en-US" sz="2800" b="1" dirty="0" smtClean="0">
                <a:latin typeface="+mn-ea"/>
              </a:rPr>
              <a:t>个矩阵的行换成同序数的列得到的新矩阵，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叫做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+mn-ea"/>
              </a:rPr>
              <a:t>的转置矩阵</a:t>
            </a:r>
            <a:r>
              <a:rPr lang="en-US" altLang="zh-CN" sz="2800" b="1" dirty="0" smtClean="0">
                <a:latin typeface="+mn-ea"/>
              </a:rPr>
              <a:t>.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75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5" grpId="0"/>
      <p:bldP spid="25" grpId="0"/>
      <p:bldP spid="15" grpId="0" animBg="1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棱台 14"/>
          <p:cNvSpPr/>
          <p:nvPr/>
        </p:nvSpPr>
        <p:spPr>
          <a:xfrm flipH="1">
            <a:off x="4166240" y="1484784"/>
            <a:ext cx="4654231" cy="4608512"/>
          </a:xfrm>
          <a:prstGeom prst="bevel">
            <a:avLst/>
          </a:prstGeom>
          <a:gradFill flip="none" rotWithShape="1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74000">
                <a:srgbClr val="FFFFFF"/>
              </a:gs>
              <a:gs pos="92000">
                <a:srgbClr val="9C6563"/>
              </a:gs>
              <a:gs pos="74000">
                <a:srgbClr val="80302D"/>
              </a:gs>
              <a:gs pos="86000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717" y="76470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例如：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973064"/>
              </p:ext>
            </p:extLst>
          </p:nvPr>
        </p:nvGraphicFramePr>
        <p:xfrm>
          <a:off x="395536" y="1557338"/>
          <a:ext cx="3302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2" name="Equation" r:id="rId3" imgW="3301920" imgH="1562040" progId="Equation.DSMT4">
                  <p:embed/>
                </p:oleObj>
              </mc:Choice>
              <mc:Fallback>
                <p:oleObj name="Equation" r:id="rId3" imgW="33019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557338"/>
                        <a:ext cx="33020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29870"/>
              </p:ext>
            </p:extLst>
          </p:nvPr>
        </p:nvGraphicFramePr>
        <p:xfrm>
          <a:off x="395536" y="3531592"/>
          <a:ext cx="3670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3" name="Equation" r:id="rId5" imgW="3670200" imgH="1625400" progId="Equation.DSMT4">
                  <p:embed/>
                </p:oleObj>
              </mc:Choice>
              <mc:Fallback>
                <p:oleObj name="Equation" r:id="rId5" imgW="367020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3531592"/>
                        <a:ext cx="36703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182953" y="77559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49" charset="-122"/>
              </a:rPr>
              <a:t>转置矩阵的运算性质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10009"/>
              </p:ext>
            </p:extLst>
          </p:nvPr>
        </p:nvGraphicFramePr>
        <p:xfrm>
          <a:off x="4788024" y="1988840"/>
          <a:ext cx="219868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4" name="Equation" r:id="rId7" imgW="2197080" imgH="660240" progId="Equation.DSMT4">
                  <p:embed/>
                </p:oleObj>
              </mc:Choice>
              <mc:Fallback>
                <p:oleObj name="Equation" r:id="rId7" imgW="21970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988840"/>
                        <a:ext cx="2198688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949383"/>
              </p:ext>
            </p:extLst>
          </p:nvPr>
        </p:nvGraphicFramePr>
        <p:xfrm>
          <a:off x="4788024" y="2932683"/>
          <a:ext cx="3594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5" name="Equation" r:id="rId9" imgW="3593880" imgH="571320" progId="Equation.DSMT4">
                  <p:embed/>
                </p:oleObj>
              </mc:Choice>
              <mc:Fallback>
                <p:oleObj name="Equation" r:id="rId9" imgW="35938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932683"/>
                        <a:ext cx="35941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822404"/>
              </p:ext>
            </p:extLst>
          </p:nvPr>
        </p:nvGraphicFramePr>
        <p:xfrm>
          <a:off x="4788024" y="3867200"/>
          <a:ext cx="26543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6" name="Equation" r:id="rId11" imgW="2654280" imgH="571320" progId="Equation.DSMT4">
                  <p:embed/>
                </p:oleObj>
              </mc:Choice>
              <mc:Fallback>
                <p:oleObj name="Equation" r:id="rId11" imgW="26542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867200"/>
                        <a:ext cx="26543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89585"/>
              </p:ext>
            </p:extLst>
          </p:nvPr>
        </p:nvGraphicFramePr>
        <p:xfrm>
          <a:off x="4788024" y="4803303"/>
          <a:ext cx="2882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7" name="Equation" r:id="rId13" imgW="2882880" imgH="571320" progId="Equation.DSMT4">
                  <p:embed/>
                </p:oleObj>
              </mc:Choice>
              <mc:Fallback>
                <p:oleObj name="Equation" r:id="rId13" imgW="28828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803303"/>
                        <a:ext cx="28829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2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1299528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1.9】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129952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0164"/>
              </p:ext>
            </p:extLst>
          </p:nvPr>
        </p:nvGraphicFramePr>
        <p:xfrm>
          <a:off x="2595240" y="1092200"/>
          <a:ext cx="2336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8" name="Equation" r:id="rId3" imgW="2336760" imgH="1002960" progId="Equation.DSMT4">
                  <p:embed/>
                </p:oleObj>
              </mc:Choice>
              <mc:Fallback>
                <p:oleObj name="Equation" r:id="rId3" imgW="23367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5240" y="1092200"/>
                        <a:ext cx="23368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20648"/>
              </p:ext>
            </p:extLst>
          </p:nvPr>
        </p:nvGraphicFramePr>
        <p:xfrm>
          <a:off x="5091113" y="858788"/>
          <a:ext cx="2298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9" name="Equation" r:id="rId5" imgW="2298600" imgH="1562040" progId="Equation.DSMT4">
                  <p:embed/>
                </p:oleObj>
              </mc:Choice>
              <mc:Fallback>
                <p:oleObj name="Equation" r:id="rId5" imgW="22986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1113" y="858788"/>
                        <a:ext cx="22987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1851"/>
              </p:ext>
            </p:extLst>
          </p:nvPr>
        </p:nvGraphicFramePr>
        <p:xfrm>
          <a:off x="7524328" y="1314895"/>
          <a:ext cx="1460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0" name="Equation" r:id="rId7" imgW="1460500" imgH="558800" progId="Equation.3">
                  <p:embed/>
                </p:oleObj>
              </mc:Choice>
              <mc:Fallback>
                <p:oleObj name="Equation" r:id="rId7" imgW="14605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1314895"/>
                        <a:ext cx="1460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251520" y="2420888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2B17E9"/>
                </a:solidFill>
                <a:ea typeface="黑体" pitchFamily="49" charset="-122"/>
              </a:rPr>
              <a:t>【</a:t>
            </a:r>
            <a:r>
              <a:rPr lang="zh-CN" altLang="en-US" sz="2800" b="1" dirty="0" smtClean="0">
                <a:solidFill>
                  <a:srgbClr val="2B17E9"/>
                </a:solidFill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2B17E9"/>
                </a:solidFill>
                <a:ea typeface="黑体" pitchFamily="49" charset="-122"/>
              </a:rPr>
              <a:t>】</a:t>
            </a: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方法一</a:t>
            </a:r>
            <a:endParaRPr lang="en-US" altLang="zh-CN" sz="28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graphicFrame>
        <p:nvGraphicFramePr>
          <p:cNvPr id="1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793424"/>
              </p:ext>
            </p:extLst>
          </p:nvPr>
        </p:nvGraphicFramePr>
        <p:xfrm>
          <a:off x="630238" y="2928938"/>
          <a:ext cx="433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1" name="Equation" r:id="rId9" imgW="4330440" imgH="1562040" progId="Equation.DSMT4">
                  <p:embed/>
                </p:oleObj>
              </mc:Choice>
              <mc:Fallback>
                <p:oleObj name="Equation" r:id="rId9" imgW="43304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928938"/>
                        <a:ext cx="4330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467297"/>
              </p:ext>
            </p:extLst>
          </p:nvPr>
        </p:nvGraphicFramePr>
        <p:xfrm>
          <a:off x="1398588" y="4618038"/>
          <a:ext cx="252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2" name="Equation" r:id="rId11" imgW="2527200" imgH="1002960" progId="Equation.DSMT4">
                  <p:embed/>
                </p:oleObj>
              </mc:Choice>
              <mc:Fallback>
                <p:oleObj name="Equation" r:id="rId11" imgW="252720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618038"/>
                        <a:ext cx="2527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510580"/>
              </p:ext>
            </p:extLst>
          </p:nvPr>
        </p:nvGraphicFramePr>
        <p:xfrm>
          <a:off x="5349875" y="3006725"/>
          <a:ext cx="26622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3" name="Equation" r:id="rId13" imgW="3022560" imgH="1562040" progId="Equation.DSMT4">
                  <p:embed/>
                </p:oleObj>
              </mc:Choice>
              <mc:Fallback>
                <p:oleObj name="Equation" r:id="rId13" imgW="30225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3006725"/>
                        <a:ext cx="266223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5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179512" y="239728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2B17E9"/>
                </a:solidFill>
                <a:ea typeface="黑体" pitchFamily="49" charset="-122"/>
              </a:rPr>
              <a:t>【</a:t>
            </a:r>
            <a:r>
              <a:rPr lang="zh-CN" altLang="en-US" sz="2800" b="1" dirty="0" smtClean="0">
                <a:solidFill>
                  <a:srgbClr val="2B17E9"/>
                </a:solidFill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2B17E9"/>
                </a:solidFill>
                <a:ea typeface="黑体" pitchFamily="49" charset="-122"/>
              </a:rPr>
              <a:t>】</a:t>
            </a: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方法二</a:t>
            </a:r>
            <a:endParaRPr lang="en-US" altLang="zh-CN" sz="28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graphicFrame>
        <p:nvGraphicFramePr>
          <p:cNvPr id="4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200599"/>
              </p:ext>
            </p:extLst>
          </p:nvPr>
        </p:nvGraphicFramePr>
        <p:xfrm>
          <a:off x="520700" y="3168650"/>
          <a:ext cx="2235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6" name="Equation" r:id="rId3" imgW="2234880" imgH="571320" progId="Equation.DSMT4">
                  <p:embed/>
                </p:oleObj>
              </mc:Choice>
              <mc:Fallback>
                <p:oleObj name="Equation" r:id="rId3" imgW="22348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3168650"/>
                        <a:ext cx="22352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972248"/>
              </p:ext>
            </p:extLst>
          </p:nvPr>
        </p:nvGraphicFramePr>
        <p:xfrm>
          <a:off x="1822450" y="3979863"/>
          <a:ext cx="2959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7" name="Equation" r:id="rId5" imgW="2958840" imgH="1562040" progId="Equation.DSMT4">
                  <p:embed/>
                </p:oleObj>
              </mc:Choice>
              <mc:Fallback>
                <p:oleObj name="Equation" r:id="rId5" imgW="29588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3979863"/>
                        <a:ext cx="2959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889978"/>
              </p:ext>
            </p:extLst>
          </p:nvPr>
        </p:nvGraphicFramePr>
        <p:xfrm>
          <a:off x="5049366" y="3993232"/>
          <a:ext cx="14668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8" name="Equation" r:id="rId7" imgW="1663560" imgH="1562040" progId="Equation.DSMT4">
                  <p:embed/>
                </p:oleObj>
              </mc:Choice>
              <mc:Fallback>
                <p:oleObj name="Equation" r:id="rId7" imgW="16635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366" y="3993232"/>
                        <a:ext cx="14668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1299528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1.9】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129952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410254"/>
              </p:ext>
            </p:extLst>
          </p:nvPr>
        </p:nvGraphicFramePr>
        <p:xfrm>
          <a:off x="2595240" y="1092200"/>
          <a:ext cx="2336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9" name="Equation" r:id="rId9" imgW="2336760" imgH="1002960" progId="Equation.DSMT4">
                  <p:embed/>
                </p:oleObj>
              </mc:Choice>
              <mc:Fallback>
                <p:oleObj name="Equation" r:id="rId9" imgW="23367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5240" y="1092200"/>
                        <a:ext cx="23368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444342"/>
              </p:ext>
            </p:extLst>
          </p:nvPr>
        </p:nvGraphicFramePr>
        <p:xfrm>
          <a:off x="5091113" y="858788"/>
          <a:ext cx="2298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0" name="Equation" r:id="rId11" imgW="2298600" imgH="1562040" progId="Equation.DSMT4">
                  <p:embed/>
                </p:oleObj>
              </mc:Choice>
              <mc:Fallback>
                <p:oleObj name="Equation" r:id="rId11" imgW="22986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91113" y="858788"/>
                        <a:ext cx="22987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068005"/>
              </p:ext>
            </p:extLst>
          </p:nvPr>
        </p:nvGraphicFramePr>
        <p:xfrm>
          <a:off x="7524328" y="1314895"/>
          <a:ext cx="1460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1" name="Equation" r:id="rId13" imgW="1460500" imgH="558800" progId="Equation.3">
                  <p:embed/>
                </p:oleObj>
              </mc:Choice>
              <mc:Fallback>
                <p:oleObj name="Equation" r:id="rId13" imgW="14605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1314895"/>
                        <a:ext cx="1460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43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53842"/>
              </p:ext>
            </p:extLst>
          </p:nvPr>
        </p:nvGraphicFramePr>
        <p:xfrm>
          <a:off x="3277592" y="908720"/>
          <a:ext cx="302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3" name="Equation" r:id="rId3" imgW="3022560" imgH="571320" progId="Equation.DSMT4">
                  <p:embed/>
                </p:oleObj>
              </mc:Choice>
              <mc:Fallback>
                <p:oleObj name="Equation" r:id="rId3" imgW="30225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7592" y="908720"/>
                        <a:ext cx="3022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908720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1.10】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1807" y="90872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证明：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74452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证</a:t>
            </a:r>
            <a:r>
              <a:rPr lang="en-US" altLang="zh-CN" sz="2800" b="1" dirty="0" smtClean="0"/>
              <a:t>】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820959"/>
              </p:ext>
            </p:extLst>
          </p:nvPr>
        </p:nvGraphicFramePr>
        <p:xfrm>
          <a:off x="1352550" y="5077048"/>
          <a:ext cx="439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4" name="Equation" r:id="rId5" imgW="4394160" imgH="583920" progId="Equation.DSMT4">
                  <p:embed/>
                </p:oleObj>
              </mc:Choice>
              <mc:Fallback>
                <p:oleObj name="Equation" r:id="rId5" imgW="43941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2550" y="5077048"/>
                        <a:ext cx="43942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4201924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用数学归纳法可以证明下面的等式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39395"/>
              </p:ext>
            </p:extLst>
          </p:nvPr>
        </p:nvGraphicFramePr>
        <p:xfrm>
          <a:off x="539552" y="2590800"/>
          <a:ext cx="4965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5" name="Equation" r:id="rId7" imgW="4965480" imgH="571320" progId="Equation.DSMT4">
                  <p:embed/>
                </p:oleObj>
              </mc:Choice>
              <mc:Fallback>
                <p:oleObj name="Equation" r:id="rId7" imgW="49654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2590800"/>
                        <a:ext cx="49657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68645"/>
              </p:ext>
            </p:extLst>
          </p:nvPr>
        </p:nvGraphicFramePr>
        <p:xfrm>
          <a:off x="1835696" y="3420864"/>
          <a:ext cx="3594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6" name="Equation" r:id="rId9" imgW="3593880" imgH="583920" progId="Equation.DSMT4">
                  <p:embed/>
                </p:oleObj>
              </mc:Choice>
              <mc:Fallback>
                <p:oleObj name="Equation" r:id="rId9" imgW="35938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5696" y="3420864"/>
                        <a:ext cx="35941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446205" y="1753652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由矩阵转置的运算规律可</a:t>
            </a:r>
            <a:r>
              <a:rPr lang="zh-CN" altLang="zh-CN" sz="2800" b="1" dirty="0" smtClean="0"/>
              <a:t>得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020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57200" y="838200"/>
            <a:ext cx="8383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为了讨论矩阵的运算，先给出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同型矩阵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矩阵相等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的概念：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55613" y="1828800"/>
            <a:ext cx="79263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两个矩阵的行数相等、列数相等时，称为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同型矩阵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57200" y="4000500"/>
            <a:ext cx="81534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5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两个矩阵    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与                为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同型矩阵，并且对应元素相等，即</a:t>
            </a:r>
          </a:p>
          <a:p>
            <a:pPr marL="342900" indent="-342900">
              <a:spcBef>
                <a:spcPct val="35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>
              <a:spcBef>
                <a:spcPct val="35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则称矩阵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相等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，记作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762000" y="2552700"/>
            <a:ext cx="8077200" cy="1562100"/>
            <a:chOff x="480" y="1656"/>
            <a:chExt cx="5088" cy="984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508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例如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：  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与                  为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同型矩阵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endPara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8" name="Object 8"/>
            <p:cNvGraphicFramePr>
              <a:graphicFrameLocks noChangeAspect="1"/>
            </p:cNvGraphicFramePr>
            <p:nvPr/>
          </p:nvGraphicFramePr>
          <p:xfrm>
            <a:off x="1168" y="1656"/>
            <a:ext cx="1880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" name="Equation" r:id="rId3" imgW="2984400" imgH="1562040" progId="Equation.DSMT4">
                    <p:embed/>
                  </p:oleObj>
                </mc:Choice>
                <mc:Fallback>
                  <p:oleObj name="Equation" r:id="rId3" imgW="2984400" imgH="1562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1656"/>
                          <a:ext cx="1880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442512"/>
              </p:ext>
            </p:extLst>
          </p:nvPr>
        </p:nvGraphicFramePr>
        <p:xfrm>
          <a:off x="2514600" y="4114800"/>
          <a:ext cx="124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" name="Equation" r:id="rId5" imgW="1244520" imgH="482400" progId="Equation.DSMT4">
                  <p:embed/>
                </p:oleObj>
              </mc:Choice>
              <mc:Fallback>
                <p:oleObj name="Equation" r:id="rId5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14800"/>
                        <a:ext cx="1244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930354"/>
              </p:ext>
            </p:extLst>
          </p:nvPr>
        </p:nvGraphicFramePr>
        <p:xfrm>
          <a:off x="4343400" y="4140200"/>
          <a:ext cx="1231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" name="Equation" r:id="rId7" imgW="1231560" imgH="482400" progId="Equation.DSMT4">
                  <p:embed/>
                </p:oleObj>
              </mc:Choice>
              <mc:Fallback>
                <p:oleObj name="Equation" r:id="rId7" imgW="1231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40200"/>
                        <a:ext cx="1231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790410"/>
              </p:ext>
            </p:extLst>
          </p:nvPr>
        </p:nvGraphicFramePr>
        <p:xfrm>
          <a:off x="1752600" y="5232400"/>
          <a:ext cx="513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" name="Equation" r:id="rId9" imgW="5130720" imgH="482400" progId="Equation.DSMT4">
                  <p:embed/>
                </p:oleObj>
              </mc:Choice>
              <mc:Fallback>
                <p:oleObj name="Equation" r:id="rId9" imgW="5130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32400"/>
                        <a:ext cx="5130800" cy="4826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7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71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1520" y="836712"/>
            <a:ext cx="885698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1.8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（对称矩阵与反对称矩阵）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000471"/>
              </p:ext>
            </p:extLst>
          </p:nvPr>
        </p:nvGraphicFramePr>
        <p:xfrm>
          <a:off x="1763688" y="1731963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9" name="Equation" r:id="rId4" imgW="1193760" imgH="444240" progId="Equation.DSMT4">
                  <p:embed/>
                </p:oleObj>
              </mc:Choice>
              <mc:Fallback>
                <p:oleObj name="Equation" r:id="rId4" imgW="1193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3688" y="1731963"/>
                        <a:ext cx="1193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131840" y="1681644"/>
            <a:ext cx="30380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为对称矩阵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9566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681644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）若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90417"/>
              </p:ext>
            </p:extLst>
          </p:nvPr>
        </p:nvGraphicFramePr>
        <p:xfrm>
          <a:off x="1259632" y="2452117"/>
          <a:ext cx="110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0" name="Equation" r:id="rId6" imgW="1104840" imgH="380880" progId="Equation.DSMT4">
                  <p:embed/>
                </p:oleObj>
              </mc:Choice>
              <mc:Fallback>
                <p:oleObj name="Equation" r:id="rId6" imgW="1104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9632" y="2452117"/>
                        <a:ext cx="1104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3102"/>
              </p:ext>
            </p:extLst>
          </p:nvPr>
        </p:nvGraphicFramePr>
        <p:xfrm>
          <a:off x="1763688" y="3140968"/>
          <a:ext cx="237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1" name="Equation" r:id="rId8" imgW="2374560" imgH="1562040" progId="Equation.DSMT4">
                  <p:embed/>
                </p:oleObj>
              </mc:Choice>
              <mc:Fallback>
                <p:oleObj name="Equation" r:id="rId8" imgW="23745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140968"/>
                        <a:ext cx="2374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2527176" y="3185765"/>
            <a:ext cx="1447800" cy="1447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2755776" y="3414365"/>
            <a:ext cx="457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H="1">
            <a:off x="2755776" y="3414365"/>
            <a:ext cx="1066800" cy="1066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H="1">
            <a:off x="3365376" y="4023965"/>
            <a:ext cx="3810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3573016"/>
            <a:ext cx="5690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例如：                            为对称阵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47859"/>
              </p:ext>
            </p:extLst>
          </p:nvPr>
        </p:nvGraphicFramePr>
        <p:xfrm>
          <a:off x="3544888" y="2420938"/>
          <a:ext cx="364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2" name="Equation" r:id="rId10" imgW="3644640" imgH="482400" progId="Equation.DSMT4">
                  <p:embed/>
                </p:oleObj>
              </mc:Choice>
              <mc:Fallback>
                <p:oleObj name="Equation" r:id="rId10" imgW="3644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44888" y="2420938"/>
                        <a:ext cx="3644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右箭头 7"/>
          <p:cNvSpPr/>
          <p:nvPr/>
        </p:nvSpPr>
        <p:spPr>
          <a:xfrm>
            <a:off x="2483768" y="2492896"/>
            <a:ext cx="864096" cy="359910"/>
          </a:xfrm>
          <a:prstGeom prst="leftRightArrow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372200" y="968907"/>
            <a:ext cx="2993427" cy="1235957"/>
            <a:chOff x="6372200" y="968907"/>
            <a:chExt cx="2993427" cy="1235957"/>
          </a:xfrm>
        </p:grpSpPr>
        <p:sp>
          <p:nvSpPr>
            <p:cNvPr id="9" name="流程图: 顺序访问存储器 8"/>
            <p:cNvSpPr/>
            <p:nvPr/>
          </p:nvSpPr>
          <p:spPr>
            <a:xfrm flipH="1">
              <a:off x="6372200" y="968907"/>
              <a:ext cx="2448272" cy="1235957"/>
            </a:xfrm>
            <a:prstGeom prst="flowChartMagneticTape">
              <a:avLst/>
            </a:prstGeom>
            <a:blipFill>
              <a:blip r:embed="rId1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7583"/>
                        </a14:imgEffect>
                        <a14:imgEffect>
                          <a14:saturation sat="106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solidFill>
                <a:srgbClr val="F381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6516216" y="1178749"/>
              <a:ext cx="284941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华文新魏" pitchFamily="2" charset="-122"/>
                  <a:ea typeface="华文新魏" pitchFamily="2" charset="-122"/>
                </a:rPr>
                <a:t>对称</a:t>
              </a:r>
              <a:r>
                <a:rPr lang="zh-CN" altLang="en-US" sz="2800" b="1" dirty="0" smtClean="0">
                  <a:latin typeface="华文新魏" pitchFamily="2" charset="-122"/>
                  <a:ea typeface="华文新魏" pitchFamily="2" charset="-122"/>
                </a:rPr>
                <a:t>阵</a:t>
              </a:r>
              <a:r>
                <a:rPr lang="zh-CN" altLang="en-US" sz="2800" b="1" dirty="0">
                  <a:latin typeface="华文新魏" pitchFamily="2" charset="-122"/>
                  <a:ea typeface="华文新魏" pitchFamily="2" charset="-122"/>
                </a:rPr>
                <a:t>必</a:t>
              </a:r>
              <a:r>
                <a:rPr lang="zh-CN" altLang="en-US" sz="2800" b="1" dirty="0" smtClean="0">
                  <a:latin typeface="华文新魏" pitchFamily="2" charset="-122"/>
                  <a:ea typeface="华文新魏" pitchFamily="2" charset="-122"/>
                </a:rPr>
                <a:t>是</a:t>
              </a:r>
              <a:endParaRPr lang="en-US" altLang="zh-CN" sz="2800" b="1" dirty="0" smtClean="0">
                <a:latin typeface="华文新魏" pitchFamily="2" charset="-122"/>
                <a:ea typeface="华文新魏" pitchFamily="2" charset="-122"/>
              </a:endParaRPr>
            </a:p>
            <a:p>
              <a:pPr eaLnBrk="1" hangingPunct="1"/>
              <a:r>
                <a:rPr lang="en-US" altLang="zh-CN" sz="2800" b="1" dirty="0" smtClean="0">
                  <a:latin typeface="华文新魏" pitchFamily="2" charset="-122"/>
                  <a:ea typeface="华文新魏" pitchFamily="2" charset="-122"/>
                </a:rPr>
                <a:t>     </a:t>
              </a:r>
              <a:r>
                <a:rPr lang="zh-CN" altLang="en-US" sz="2800" b="1" dirty="0" smtClean="0">
                  <a:latin typeface="华文新魏" pitchFamily="2" charset="-122"/>
                  <a:ea typeface="华文新魏" pitchFamily="2" charset="-122"/>
                </a:rPr>
                <a:t>方阵</a:t>
              </a:r>
              <a:endParaRPr lang="en-US" altLang="zh-CN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33" name="心形 32"/>
          <p:cNvSpPr/>
          <p:nvPr/>
        </p:nvSpPr>
        <p:spPr>
          <a:xfrm>
            <a:off x="467544" y="2413475"/>
            <a:ext cx="659926" cy="648072"/>
          </a:xfrm>
          <a:prstGeom prst="hear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</a:rPr>
              <a:t>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959666"/>
              </p:ext>
            </p:extLst>
          </p:nvPr>
        </p:nvGraphicFramePr>
        <p:xfrm>
          <a:off x="1901825" y="4847545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3" name="Equation" r:id="rId14" imgW="1409400" imgH="444240" progId="Equation.DSMT4">
                  <p:embed/>
                </p:oleObj>
              </mc:Choice>
              <mc:Fallback>
                <p:oleObj name="Equation" r:id="rId14" imgW="1409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01825" y="4847545"/>
                        <a:ext cx="1409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563888" y="4797152"/>
            <a:ext cx="3398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为反对称矩阵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528" y="4797152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）若</a:t>
            </a:r>
            <a:endParaRPr lang="zh-CN" altLang="en-US" sz="2800" b="1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26859"/>
              </p:ext>
            </p:extLst>
          </p:nvPr>
        </p:nvGraphicFramePr>
        <p:xfrm>
          <a:off x="1217613" y="5627688"/>
          <a:ext cx="132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4" name="Equation" r:id="rId16" imgW="1320480" imgH="380880" progId="Equation.DSMT4">
                  <p:embed/>
                </p:oleObj>
              </mc:Choice>
              <mc:Fallback>
                <p:oleObj name="Equation" r:id="rId16" imgW="1320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17613" y="5627688"/>
                        <a:ext cx="1320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39605"/>
              </p:ext>
            </p:extLst>
          </p:nvPr>
        </p:nvGraphicFramePr>
        <p:xfrm>
          <a:off x="3635896" y="5300663"/>
          <a:ext cx="5156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5" name="Equation" r:id="rId18" imgW="5155920" imgH="1079280" progId="Equation.DSMT4">
                  <p:embed/>
                </p:oleObj>
              </mc:Choice>
              <mc:Fallback>
                <p:oleObj name="Equation" r:id="rId18" imgW="51559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35896" y="5300663"/>
                        <a:ext cx="51562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左右箭头 38"/>
          <p:cNvSpPr/>
          <p:nvPr/>
        </p:nvSpPr>
        <p:spPr>
          <a:xfrm>
            <a:off x="2549376" y="5668661"/>
            <a:ext cx="864096" cy="359910"/>
          </a:xfrm>
          <a:prstGeom prst="leftRightArrow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心形 39"/>
          <p:cNvSpPr/>
          <p:nvPr/>
        </p:nvSpPr>
        <p:spPr>
          <a:xfrm>
            <a:off x="533152" y="5589240"/>
            <a:ext cx="659926" cy="648072"/>
          </a:xfrm>
          <a:prstGeom prst="hear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</a:rPr>
              <a:t>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4" grpId="0"/>
      <p:bldP spid="27" grpId="0" animBg="1"/>
      <p:bldP spid="28" grpId="0" animBg="1"/>
      <p:bldP spid="29" grpId="0" animBg="1"/>
      <p:bldP spid="30" grpId="0" animBg="1"/>
      <p:bldP spid="7" grpId="0"/>
      <p:bldP spid="8" grpId="0" animBg="1"/>
      <p:bldP spid="33" grpId="0" animBg="1"/>
      <p:bldP spid="35" grpId="0"/>
      <p:bldP spid="36" grpId="0"/>
      <p:bldP spid="39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1520" y="836712"/>
            <a:ext cx="885698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1.8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（对称矩阵与反对称矩阵）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520488"/>
              </p:ext>
            </p:extLst>
          </p:nvPr>
        </p:nvGraphicFramePr>
        <p:xfrm>
          <a:off x="2010048" y="1731963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0" name="Equation" r:id="rId3" imgW="1193760" imgH="444240" progId="Equation.DSMT4">
                  <p:embed/>
                </p:oleObj>
              </mc:Choice>
              <mc:Fallback>
                <p:oleObj name="Equation" r:id="rId3" imgW="1193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0048" y="1731963"/>
                        <a:ext cx="1193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563888" y="1681644"/>
            <a:ext cx="30380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为对称矩阵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9566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1520" y="3337828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【注】由定义可以得到以下结论</a:t>
            </a:r>
            <a:r>
              <a:rPr lang="en-US" altLang="zh-CN" sz="2800" b="1" dirty="0"/>
              <a:t>:</a:t>
            </a:r>
            <a:endParaRPr lang="zh-CN" altLang="zh-C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644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）若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875761"/>
              </p:ext>
            </p:extLst>
          </p:nvPr>
        </p:nvGraphicFramePr>
        <p:xfrm>
          <a:off x="1901825" y="2524125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1" name="Equation" r:id="rId5" imgW="1409400" imgH="444240" progId="Equation.DSMT4">
                  <p:embed/>
                </p:oleObj>
              </mc:Choice>
              <mc:Fallback>
                <p:oleObj name="Equation" r:id="rId5" imgW="1409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1825" y="2524125"/>
                        <a:ext cx="1409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563888" y="2473732"/>
            <a:ext cx="3398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为反对称矩阵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2473732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）若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51520" y="4149080"/>
            <a:ext cx="6489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zh-CN" sz="2800" b="1" dirty="0">
                <a:latin typeface="+mn-ea"/>
              </a:rPr>
              <a:t>）对称矩阵和反对称矩阵都是方阵；</a:t>
            </a:r>
          </a:p>
        </p:txBody>
      </p:sp>
      <p:sp>
        <p:nvSpPr>
          <p:cNvPr id="14" name="矩形 13"/>
          <p:cNvSpPr/>
          <p:nvPr/>
        </p:nvSpPr>
        <p:spPr>
          <a:xfrm>
            <a:off x="251520" y="4849996"/>
            <a:ext cx="7579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zh-CN" sz="2800" b="1" dirty="0" smtClean="0">
                <a:latin typeface="+mn-ea"/>
              </a:rPr>
              <a:t>）对称矩阵</a:t>
            </a:r>
            <a:r>
              <a:rPr lang="zh-CN" altLang="en-US" sz="2800" b="1" dirty="0" smtClean="0">
                <a:latin typeface="+mn-ea"/>
              </a:rPr>
              <a:t>的和，差，乘积仍是对称矩阵</a:t>
            </a:r>
            <a:r>
              <a:rPr lang="en-US" altLang="zh-CN" sz="2800" b="1" dirty="0" smtClean="0">
                <a:latin typeface="+mn-ea"/>
              </a:rPr>
              <a:t>.</a:t>
            </a:r>
            <a:endParaRPr lang="zh-CN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3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055069"/>
              </p:ext>
            </p:extLst>
          </p:nvPr>
        </p:nvGraphicFramePr>
        <p:xfrm>
          <a:off x="1547664" y="1762125"/>
          <a:ext cx="1358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6" name="Equation" r:id="rId3" imgW="1358640" imgH="304560" progId="Equation.DSMT4">
                  <p:embed/>
                </p:oleObj>
              </mc:Choice>
              <mc:Fallback>
                <p:oleObj name="Equation" r:id="rId3" imgW="1358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1762125"/>
                        <a:ext cx="1358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908720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1.11】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908720"/>
            <a:ext cx="6893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/>
              <a:t>阶方阵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/>
              <a:t>为反对称矩阵，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/>
              <a:t>为对称矩阵</a:t>
            </a:r>
            <a:r>
              <a:rPr lang="en-US" altLang="zh-CN" sz="2800" b="1" dirty="0" smtClean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32058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证</a:t>
            </a:r>
            <a:r>
              <a:rPr lang="en-US" altLang="zh-CN" sz="2800" b="1" dirty="0" smtClean="0"/>
              <a:t>】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142403"/>
              </p:ext>
            </p:extLst>
          </p:nvPr>
        </p:nvGraphicFramePr>
        <p:xfrm>
          <a:off x="2342236" y="4005064"/>
          <a:ext cx="279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7" name="Equation" r:id="rId5" imgW="2793960" imgH="495000" progId="Equation.DSMT4">
                  <p:embed/>
                </p:oleObj>
              </mc:Choice>
              <mc:Fallback>
                <p:oleObj name="Equation" r:id="rId5" imgW="2793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2236" y="4005064"/>
                        <a:ext cx="2794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503924"/>
              </p:ext>
            </p:extLst>
          </p:nvPr>
        </p:nvGraphicFramePr>
        <p:xfrm>
          <a:off x="467544" y="3086224"/>
          <a:ext cx="176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8" name="Equation" r:id="rId7" imgW="1765080" imgH="558720" progId="Equation.DSMT4">
                  <p:embed/>
                </p:oleObj>
              </mc:Choice>
              <mc:Fallback>
                <p:oleObj name="Equation" r:id="rId7" imgW="1765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544" y="3086224"/>
                        <a:ext cx="1765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584398"/>
              </p:ext>
            </p:extLst>
          </p:nvPr>
        </p:nvGraphicFramePr>
        <p:xfrm>
          <a:off x="2339752" y="3068960"/>
          <a:ext cx="1282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9" name="Equation" r:id="rId9" imgW="1282680" imgH="571320" progId="Equation.DSMT4">
                  <p:embed/>
                </p:oleObj>
              </mc:Choice>
              <mc:Fallback>
                <p:oleObj name="Equation" r:id="rId9" imgW="12826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9752" y="3068960"/>
                        <a:ext cx="12827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446205" y="2329716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由</a:t>
            </a:r>
            <a:r>
              <a:rPr lang="zh-CN" altLang="zh-CN" sz="2800" b="1" dirty="0"/>
              <a:t>矩阵转置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运算规律可</a:t>
            </a:r>
            <a:r>
              <a:rPr lang="zh-CN" altLang="zh-CN" sz="2800" b="1" dirty="0" smtClean="0"/>
              <a:t>得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395536" y="162880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证明：</a:t>
            </a:r>
          </a:p>
        </p:txBody>
      </p:sp>
      <p:sp>
        <p:nvSpPr>
          <p:cNvPr id="13" name="矩形 12"/>
          <p:cNvSpPr/>
          <p:nvPr/>
        </p:nvSpPr>
        <p:spPr>
          <a:xfrm>
            <a:off x="2987824" y="1628800"/>
            <a:ext cx="2186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为对称矩阵</a:t>
            </a:r>
            <a:r>
              <a:rPr lang="en-US" altLang="zh-CN" sz="2800" b="1" dirty="0"/>
              <a:t>. 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36325"/>
              </p:ext>
            </p:extLst>
          </p:nvPr>
        </p:nvGraphicFramePr>
        <p:xfrm>
          <a:off x="3725540" y="3068960"/>
          <a:ext cx="120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0" name="Equation" r:id="rId11" imgW="1206360" imgH="571320" progId="Equation.DSMT4">
                  <p:embed/>
                </p:oleObj>
              </mc:Choice>
              <mc:Fallback>
                <p:oleObj name="Equation" r:id="rId11" imgW="12063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25540" y="3068960"/>
                        <a:ext cx="1206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514991"/>
              </p:ext>
            </p:extLst>
          </p:nvPr>
        </p:nvGraphicFramePr>
        <p:xfrm>
          <a:off x="5141240" y="3140968"/>
          <a:ext cx="1155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1" name="Equation" r:id="rId13" imgW="1155600" imgH="380880" progId="Equation.DSMT4">
                  <p:embed/>
                </p:oleObj>
              </mc:Choice>
              <mc:Fallback>
                <p:oleObj name="Equation" r:id="rId13" imgW="1155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41240" y="3140968"/>
                        <a:ext cx="1155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995933"/>
              </p:ext>
            </p:extLst>
          </p:nvPr>
        </p:nvGraphicFramePr>
        <p:xfrm>
          <a:off x="6444208" y="3140968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2" name="Equation" r:id="rId15" imgW="1143000" imgH="380880" progId="Equation.DSMT4">
                  <p:embed/>
                </p:oleObj>
              </mc:Choice>
              <mc:Fallback>
                <p:oleObj name="Equation" r:id="rId15" imgW="1143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4208" y="3140968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588781"/>
              </p:ext>
            </p:extLst>
          </p:nvPr>
        </p:nvGraphicFramePr>
        <p:xfrm>
          <a:off x="5436096" y="4077072"/>
          <a:ext cx="165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3" name="Equation" r:id="rId17" imgW="1650960" imgH="304560" progId="Equation.DSMT4">
                  <p:embed/>
                </p:oleObj>
              </mc:Choice>
              <mc:Fallback>
                <p:oleObj name="Equation" r:id="rId17" imgW="1650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36096" y="4077072"/>
                        <a:ext cx="1651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1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7463"/>
            <a:ext cx="6156325" cy="57626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§1.2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434331"/>
              </p:ext>
            </p:extLst>
          </p:nvPr>
        </p:nvGraphicFramePr>
        <p:xfrm>
          <a:off x="6876256" y="1124744"/>
          <a:ext cx="1555603" cy="225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" name="剪辑" r:id="rId3" imgW="3467160" imgH="5018040" progId="MS_ClipArt_Gallery.2">
                  <p:embed/>
                </p:oleObj>
              </mc:Choice>
              <mc:Fallback>
                <p:oleObj name="剪辑" r:id="rId3" imgW="3467160" imgH="5018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124744"/>
                        <a:ext cx="1555603" cy="225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79512" y="1196752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的线性运算：</a:t>
            </a:r>
            <a:endParaRPr kumimoji="1" lang="zh-CN" altLang="en-US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75592" y="1988840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矩阵的乘法</a:t>
            </a:r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ChangeArrowheads="1"/>
          </p:cNvSpPr>
          <p:nvPr/>
        </p:nvSpPr>
        <p:spPr bwMode="auto">
          <a:xfrm>
            <a:off x="323528" y="1027559"/>
            <a:ext cx="2076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1.2】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90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35307"/>
              </p:ext>
            </p:extLst>
          </p:nvPr>
        </p:nvGraphicFramePr>
        <p:xfrm>
          <a:off x="1466528" y="1811784"/>
          <a:ext cx="5359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" name="Equation" r:id="rId3" imgW="5359320" imgH="977760" progId="Equation.3">
                  <p:embed/>
                </p:oleObj>
              </mc:Choice>
              <mc:Fallback>
                <p:oleObj name="Equation" r:id="rId3" imgW="53593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528" y="1811784"/>
                        <a:ext cx="5359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0276" name="Text Box 4"/>
          <p:cNvSpPr txBox="1">
            <a:spLocks noChangeArrowheads="1"/>
          </p:cNvSpPr>
          <p:nvPr/>
        </p:nvSpPr>
        <p:spPr bwMode="auto">
          <a:xfrm>
            <a:off x="628328" y="4213225"/>
            <a:ext cx="762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590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085613"/>
              </p:ext>
            </p:extLst>
          </p:nvPr>
        </p:nvGraphicFramePr>
        <p:xfrm>
          <a:off x="1618928" y="447546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3" name="Equation" r:id="rId5" imgW="1396800" imgH="393480" progId="Equation.3">
                  <p:embed/>
                </p:oleObj>
              </mc:Choice>
              <mc:Fallback>
                <p:oleObj name="Equation" r:id="rId5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928" y="447546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0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45052"/>
              </p:ext>
            </p:extLst>
          </p:nvPr>
        </p:nvGraphicFramePr>
        <p:xfrm>
          <a:off x="1618928" y="5267548"/>
          <a:ext cx="318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4" name="Equation" r:id="rId7" imgW="3187440" imgH="393480" progId="Equation.3">
                  <p:embed/>
                </p:oleObj>
              </mc:Choice>
              <mc:Fallback>
                <p:oleObj name="Equation" r:id="rId7" imgW="318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928" y="5267548"/>
                        <a:ext cx="318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0279" name="Freeform 7"/>
          <p:cNvSpPr>
            <a:spLocks/>
          </p:cNvSpPr>
          <p:nvPr/>
        </p:nvSpPr>
        <p:spPr bwMode="auto">
          <a:xfrm>
            <a:off x="2990528" y="1506984"/>
            <a:ext cx="2895600" cy="558800"/>
          </a:xfrm>
          <a:custGeom>
            <a:avLst/>
            <a:gdLst>
              <a:gd name="T0" fmla="*/ 0 w 1824"/>
              <a:gd name="T1" fmla="*/ 256 h 352"/>
              <a:gd name="T2" fmla="*/ 864 w 1824"/>
              <a:gd name="T3" fmla="*/ 16 h 352"/>
              <a:gd name="T4" fmla="*/ 1824 w 1824"/>
              <a:gd name="T5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4" h="352">
                <a:moveTo>
                  <a:pt x="0" y="256"/>
                </a:moveTo>
                <a:cubicBezTo>
                  <a:pt x="280" y="128"/>
                  <a:pt x="560" y="0"/>
                  <a:pt x="864" y="16"/>
                </a:cubicBezTo>
                <a:cubicBezTo>
                  <a:pt x="1168" y="32"/>
                  <a:pt x="1656" y="296"/>
                  <a:pt x="1824" y="352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0280" name="Freeform 8"/>
          <p:cNvSpPr>
            <a:spLocks/>
          </p:cNvSpPr>
          <p:nvPr/>
        </p:nvSpPr>
        <p:spPr bwMode="auto">
          <a:xfrm>
            <a:off x="2304728" y="2573784"/>
            <a:ext cx="3048000" cy="711200"/>
          </a:xfrm>
          <a:custGeom>
            <a:avLst/>
            <a:gdLst>
              <a:gd name="T0" fmla="*/ 0 w 1920"/>
              <a:gd name="T1" fmla="*/ 0 h 448"/>
              <a:gd name="T2" fmla="*/ 1056 w 1920"/>
              <a:gd name="T3" fmla="*/ 432 h 448"/>
              <a:gd name="T4" fmla="*/ 1920 w 1920"/>
              <a:gd name="T5" fmla="*/ 9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0" h="448">
                <a:moveTo>
                  <a:pt x="0" y="0"/>
                </a:moveTo>
                <a:cubicBezTo>
                  <a:pt x="368" y="208"/>
                  <a:pt x="736" y="416"/>
                  <a:pt x="1056" y="432"/>
                </a:cubicBezTo>
                <a:cubicBezTo>
                  <a:pt x="1376" y="448"/>
                  <a:pt x="1776" y="152"/>
                  <a:pt x="1920" y="96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0281" name="Freeform 9"/>
          <p:cNvSpPr>
            <a:spLocks/>
          </p:cNvSpPr>
          <p:nvPr/>
        </p:nvSpPr>
        <p:spPr bwMode="auto">
          <a:xfrm>
            <a:off x="3447728" y="2649984"/>
            <a:ext cx="3048000" cy="622300"/>
          </a:xfrm>
          <a:custGeom>
            <a:avLst/>
            <a:gdLst>
              <a:gd name="T0" fmla="*/ 0 w 1920"/>
              <a:gd name="T1" fmla="*/ 0 h 392"/>
              <a:gd name="T2" fmla="*/ 1200 w 1920"/>
              <a:gd name="T3" fmla="*/ 384 h 392"/>
              <a:gd name="T4" fmla="*/ 1920 w 1920"/>
              <a:gd name="T5" fmla="*/ 4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0" h="392">
                <a:moveTo>
                  <a:pt x="0" y="0"/>
                </a:moveTo>
                <a:cubicBezTo>
                  <a:pt x="440" y="188"/>
                  <a:pt x="880" y="376"/>
                  <a:pt x="1200" y="384"/>
                </a:cubicBezTo>
                <a:cubicBezTo>
                  <a:pt x="1520" y="392"/>
                  <a:pt x="1800" y="104"/>
                  <a:pt x="1920" y="48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0282" name="Text Box 10"/>
          <p:cNvSpPr txBox="1">
            <a:spLocks noChangeArrowheads="1"/>
          </p:cNvSpPr>
          <p:nvPr/>
        </p:nvSpPr>
        <p:spPr bwMode="auto">
          <a:xfrm>
            <a:off x="399728" y="3337828"/>
            <a:ext cx="31255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893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0276" grpId="0" autoUpdateAnimBg="0"/>
      <p:bldP spid="1590279" grpId="0" animBg="1"/>
      <p:bldP spid="1590280" grpId="0" animBg="1"/>
      <p:bldP spid="15902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4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64090"/>
              </p:ext>
            </p:extLst>
          </p:nvPr>
        </p:nvGraphicFramePr>
        <p:xfrm>
          <a:off x="3860800" y="1600200"/>
          <a:ext cx="22352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0" name="Equation" r:id="rId3" imgW="2234880" imgH="2070000" progId="Equation.DSMT4">
                  <p:embed/>
                </p:oleObj>
              </mc:Choice>
              <mc:Fallback>
                <p:oleObj name="Equation" r:id="rId3" imgW="223488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1600200"/>
                        <a:ext cx="22352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4139" name="Text Box 11"/>
          <p:cNvSpPr txBox="1">
            <a:spLocks noChangeArrowheads="1"/>
          </p:cNvSpPr>
          <p:nvPr/>
        </p:nvSpPr>
        <p:spPr bwMode="auto">
          <a:xfrm>
            <a:off x="533400" y="3733800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那么这四位同学在这两天的总餐费花销可以表示为</a:t>
            </a:r>
          </a:p>
        </p:txBody>
      </p:sp>
      <p:graphicFrame>
        <p:nvGraphicFramePr>
          <p:cNvPr id="1584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833184"/>
              </p:ext>
            </p:extLst>
          </p:nvPr>
        </p:nvGraphicFramePr>
        <p:xfrm>
          <a:off x="838200" y="49530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1" name="Equation" r:id="rId5" imgW="1396800" imgH="431640" progId="Equation.DSMT4">
                  <p:embed/>
                </p:oleObj>
              </mc:Choice>
              <mc:Fallback>
                <p:oleObj name="Equation" r:id="rId5" imgW="1396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530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4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769987"/>
              </p:ext>
            </p:extLst>
          </p:nvPr>
        </p:nvGraphicFramePr>
        <p:xfrm>
          <a:off x="2362200" y="4267200"/>
          <a:ext cx="19177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" name="Equation" r:id="rId7" imgW="1917360" imgH="2070000" progId="Equation.DSMT4">
                  <p:embed/>
                </p:oleObj>
              </mc:Choice>
              <mc:Fallback>
                <p:oleObj name="Equation" r:id="rId7" imgW="19173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19177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4142" name="Text Box 14"/>
          <p:cNvSpPr txBox="1">
            <a:spLocks noChangeArrowheads="1"/>
          </p:cNvSpPr>
          <p:nvPr/>
        </p:nvSpPr>
        <p:spPr bwMode="auto">
          <a:xfrm>
            <a:off x="457200" y="609600"/>
            <a:ext cx="8229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引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中：某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宿舍四位同学在星期一和星期二的餐费花销用矩阵表示为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841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28490"/>
              </p:ext>
            </p:extLst>
          </p:nvPr>
        </p:nvGraphicFramePr>
        <p:xfrm>
          <a:off x="1168400" y="1600200"/>
          <a:ext cx="2336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" name="Equation" r:id="rId9" imgW="2336760" imgH="2070000" progId="Equation.DSMT4">
                  <p:embed/>
                </p:oleObj>
              </mc:Choice>
              <mc:Fallback>
                <p:oleObj name="Equation" r:id="rId9" imgW="23367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600200"/>
                        <a:ext cx="2336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4147" name="Group 19"/>
          <p:cNvGrpSpPr>
            <a:grpSpLocks/>
          </p:cNvGrpSpPr>
          <p:nvPr/>
        </p:nvGrpSpPr>
        <p:grpSpPr bwMode="auto">
          <a:xfrm>
            <a:off x="4876800" y="4343400"/>
            <a:ext cx="3733800" cy="1828800"/>
            <a:chOff x="3072" y="2736"/>
            <a:chExt cx="2352" cy="1152"/>
          </a:xfrm>
        </p:grpSpPr>
        <p:sp>
          <p:nvSpPr>
            <p:cNvPr id="1584144" name="AutoShape 16" descr="纸莎草纸"/>
            <p:cNvSpPr>
              <a:spLocks noChangeArrowheads="1"/>
            </p:cNvSpPr>
            <p:nvPr/>
          </p:nvSpPr>
          <p:spPr bwMode="auto">
            <a:xfrm>
              <a:off x="3072" y="2736"/>
              <a:ext cx="2256" cy="1152"/>
            </a:xfrm>
            <a:prstGeom prst="wedgeEllipseCallout">
              <a:avLst>
                <a:gd name="adj1" fmla="val -62856"/>
                <a:gd name="adj2" fmla="val 15972"/>
              </a:avLst>
            </a:prstGeom>
            <a:blipFill dpi="0" rotWithShape="1">
              <a:blip r:embed="rId11">
                <a:alphaModFix amt="73000"/>
              </a:blip>
              <a:srcRect/>
              <a:tile tx="0" ty="0" sx="100000" sy="100000" flip="none" algn="tl"/>
            </a:blip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4145" name="Rectangle 17"/>
            <p:cNvSpPr>
              <a:spLocks noChangeArrowheads="1"/>
            </p:cNvSpPr>
            <p:nvPr/>
          </p:nvSpPr>
          <p:spPr bwMode="auto">
            <a:xfrm>
              <a:off x="3264" y="2876"/>
              <a:ext cx="216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仍是一个矩阵，其</a:t>
              </a:r>
            </a:p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中的数就是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和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中对应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的数相加 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1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8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4139" grpId="0"/>
      <p:bldP spid="15841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44450"/>
            <a:ext cx="6156325" cy="576263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ea typeface="+mj-ea"/>
                <a:cs typeface="Times New Roman" pitchFamily="18" charset="0"/>
              </a:rPr>
              <a:t>1.2.1 </a:t>
            </a:r>
            <a:r>
              <a:rPr lang="zh-CN" altLang="en-US" sz="3600" dirty="0" smtClean="0">
                <a:ea typeface="+mj-ea"/>
                <a:cs typeface="Times New Roman" pitchFamily="18" charset="0"/>
              </a:rPr>
              <a:t>矩阵的加法</a:t>
            </a:r>
            <a:endParaRPr lang="zh-CN" altLang="en-US" sz="3600" dirty="0">
              <a:ea typeface="+mj-ea"/>
              <a:cs typeface="Times New Roman" pitchFamily="18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79512" y="980728"/>
            <a:ext cx="885698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1.2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（矩阵的加法）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设两个同型矩阵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591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028976"/>
              </p:ext>
            </p:extLst>
          </p:nvPr>
        </p:nvGraphicFramePr>
        <p:xfrm>
          <a:off x="1547664" y="1870596"/>
          <a:ext cx="160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0" name="Equation" r:id="rId4" imgW="1600200" imgH="622080" progId="Equation.DSMT4">
                  <p:embed/>
                </p:oleObj>
              </mc:Choice>
              <mc:Fallback>
                <p:oleObj name="Equation" r:id="rId4" imgW="16002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870596"/>
                        <a:ext cx="1600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419872" y="1870596"/>
            <a:ext cx="568598" cy="596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86606"/>
              </p:ext>
            </p:extLst>
          </p:nvPr>
        </p:nvGraphicFramePr>
        <p:xfrm>
          <a:off x="4279900" y="1870447"/>
          <a:ext cx="1587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1" name="Equation" r:id="rId6" imgW="1587240" imgH="622080" progId="Equation.DSMT4">
                  <p:embed/>
                </p:oleObj>
              </mc:Choice>
              <mc:Fallback>
                <p:oleObj name="Equation" r:id="rId6" imgW="1587240" imgH="622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1870447"/>
                        <a:ext cx="1587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28337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定义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423075"/>
              </p:ext>
            </p:extLst>
          </p:nvPr>
        </p:nvGraphicFramePr>
        <p:xfrm>
          <a:off x="1509739" y="3526780"/>
          <a:ext cx="5461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" name="Equation" r:id="rId8" imgW="5460840" imgH="622080" progId="Equation.DSMT4">
                  <p:embed/>
                </p:oleObj>
              </mc:Choice>
              <mc:Fallback>
                <p:oleObj name="Equation" r:id="rId8" imgW="546084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09739" y="3526780"/>
                        <a:ext cx="54610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95249" y="4705980"/>
            <a:ext cx="4060727" cy="523220"/>
            <a:chOff x="295249" y="4705980"/>
            <a:chExt cx="4060727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295249" y="4705980"/>
              <a:ext cx="40607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则称           为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/>
                <a:t>与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en-US" sz="2800" b="1" dirty="0" smtClean="0"/>
                <a:t>的和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793415"/>
                </p:ext>
              </p:extLst>
            </p:nvPr>
          </p:nvGraphicFramePr>
          <p:xfrm>
            <a:off x="1234728" y="4797152"/>
            <a:ext cx="889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3" name="Equation" r:id="rId10" imgW="888840" imgH="304560" progId="Equation.DSMT4">
                    <p:embed/>
                  </p:oleObj>
                </mc:Choice>
                <mc:Fallback>
                  <p:oleObj name="Equation" r:id="rId10" imgW="8888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34728" y="4797152"/>
                          <a:ext cx="8890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7978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1"/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5292079" y="1818402"/>
            <a:ext cx="608687" cy="57479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212438" y="4005064"/>
            <a:ext cx="882405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只有同型矩阵才能相加，其结果与原来矩阵同型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325" y="90872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例如：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250934"/>
              </p:ext>
            </p:extLst>
          </p:nvPr>
        </p:nvGraphicFramePr>
        <p:xfrm>
          <a:off x="765076" y="1916113"/>
          <a:ext cx="1790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" name="Equation" r:id="rId3" imgW="1790640" imgH="1002960" progId="Equation.DSMT4">
                  <p:embed/>
                </p:oleObj>
              </mc:Choice>
              <mc:Fallback>
                <p:oleObj name="Equation" r:id="rId3" imgW="179064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076" y="1916113"/>
                        <a:ext cx="17907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867863"/>
              </p:ext>
            </p:extLst>
          </p:nvPr>
        </p:nvGraphicFramePr>
        <p:xfrm>
          <a:off x="2711450" y="1916113"/>
          <a:ext cx="2095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5" name="Equation" r:id="rId5" imgW="2095200" imgH="1002960" progId="Equation.DSMT4">
                  <p:embed/>
                </p:oleObj>
              </mc:Choice>
              <mc:Fallback>
                <p:oleObj name="Equation" r:id="rId5" imgW="20952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1450" y="1916113"/>
                        <a:ext cx="20955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333810"/>
              </p:ext>
            </p:extLst>
          </p:nvPr>
        </p:nvGraphicFramePr>
        <p:xfrm>
          <a:off x="5004048" y="1921644"/>
          <a:ext cx="1879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6" name="Equation" r:id="rId7" imgW="1879560" imgH="1002960" progId="Equation.DSMT4">
                  <p:embed/>
                </p:oleObj>
              </mc:Choice>
              <mc:Fallback>
                <p:oleObj name="Equation" r:id="rId7" imgW="18795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1921644"/>
                        <a:ext cx="18796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>
            <a:spLocks/>
          </p:cNvSpPr>
          <p:nvPr/>
        </p:nvSpPr>
        <p:spPr bwMode="auto">
          <a:xfrm>
            <a:off x="1043608" y="1431940"/>
            <a:ext cx="2304256" cy="772924"/>
          </a:xfrm>
          <a:custGeom>
            <a:avLst/>
            <a:gdLst>
              <a:gd name="T0" fmla="*/ 0 w 1824"/>
              <a:gd name="T1" fmla="*/ 256 h 352"/>
              <a:gd name="T2" fmla="*/ 864 w 1824"/>
              <a:gd name="T3" fmla="*/ 16 h 352"/>
              <a:gd name="T4" fmla="*/ 1824 w 1824"/>
              <a:gd name="T5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4" h="352">
                <a:moveTo>
                  <a:pt x="0" y="256"/>
                </a:moveTo>
                <a:cubicBezTo>
                  <a:pt x="280" y="128"/>
                  <a:pt x="560" y="0"/>
                  <a:pt x="864" y="16"/>
                </a:cubicBezTo>
                <a:cubicBezTo>
                  <a:pt x="1168" y="32"/>
                  <a:pt x="1656" y="296"/>
                  <a:pt x="1824" y="352"/>
                </a:cubicBezTo>
              </a:path>
            </a:pathLst>
          </a:custGeom>
          <a:noFill/>
          <a:ln w="1905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心形 10"/>
          <p:cNvSpPr/>
          <p:nvPr/>
        </p:nvSpPr>
        <p:spPr>
          <a:xfrm>
            <a:off x="395536" y="3284984"/>
            <a:ext cx="659926" cy="648072"/>
          </a:xfrm>
          <a:prstGeom prst="hear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</a:rPr>
              <a:t>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3395" name="Group 5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4724963"/>
              </p:ext>
            </p:extLst>
          </p:nvPr>
        </p:nvGraphicFramePr>
        <p:xfrm>
          <a:off x="323528" y="1219200"/>
          <a:ext cx="8220843" cy="5018424"/>
        </p:xfrm>
        <a:graphic>
          <a:graphicData uri="http://schemas.openxmlformats.org/drawingml/2006/table">
            <a:tbl>
              <a:tblPr/>
              <a:tblGrid>
                <a:gridCol w="558698"/>
                <a:gridCol w="3511816"/>
                <a:gridCol w="4150329"/>
              </a:tblGrid>
              <a:tr h="510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71724" marR="71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71724" marR="71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71724" marR="71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0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交换律</a:t>
                      </a:r>
                    </a:p>
                  </a:txBody>
                  <a:tcPr marL="71724" marR="71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71724" marR="71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71724" marR="71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0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结合律</a:t>
                      </a:r>
                    </a:p>
                  </a:txBody>
                  <a:tcPr marL="71724" marR="71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71724" marR="71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71724" marR="71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7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其他</a:t>
                      </a:r>
                    </a:p>
                  </a:txBody>
                  <a:tcPr marL="71724" marR="71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71724" marR="71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93367" name="Rectangle 82"/>
          <p:cNvSpPr>
            <a:spLocks noChangeArrowheads="1"/>
          </p:cNvSpPr>
          <p:nvPr/>
        </p:nvSpPr>
        <p:spPr bwMode="auto">
          <a:xfrm>
            <a:off x="179512" y="673532"/>
            <a:ext cx="50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矩阵加法的运算规律</a:t>
            </a:r>
          </a:p>
        </p:txBody>
      </p:sp>
      <p:sp>
        <p:nvSpPr>
          <p:cNvPr id="76968" name="Text Box 168"/>
          <p:cNvSpPr txBox="1">
            <a:spLocks noChangeArrowheads="1"/>
          </p:cNvSpPr>
          <p:nvPr/>
        </p:nvSpPr>
        <p:spPr bwMode="auto">
          <a:xfrm>
            <a:off x="4486275" y="1219200"/>
            <a:ext cx="38957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是同型矩阵</a:t>
            </a:r>
          </a:p>
        </p:txBody>
      </p:sp>
      <p:sp>
        <p:nvSpPr>
          <p:cNvPr id="76969" name="Rectangle 169"/>
          <p:cNvSpPr>
            <a:spLocks noChangeArrowheads="1"/>
          </p:cNvSpPr>
          <p:nvPr/>
        </p:nvSpPr>
        <p:spPr bwMode="auto">
          <a:xfrm>
            <a:off x="1143000" y="4535947"/>
            <a:ext cx="7239000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，记－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，称为矩阵</a:t>
            </a:r>
          </a:p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负矩阵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</a:p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显然</a:t>
            </a:r>
          </a:p>
        </p:txBody>
      </p:sp>
      <p:graphicFrame>
        <p:nvGraphicFramePr>
          <p:cNvPr id="159338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99394"/>
              </p:ext>
            </p:extLst>
          </p:nvPr>
        </p:nvGraphicFramePr>
        <p:xfrm>
          <a:off x="2273300" y="5661248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9" name="Equation" r:id="rId3" imgW="2070000" imgH="393480" progId="Equation.DSMT4">
                  <p:embed/>
                </p:oleObj>
              </mc:Choice>
              <mc:Fallback>
                <p:oleObj name="Equation" r:id="rId3" imgW="2070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661248"/>
                        <a:ext cx="207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339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381885"/>
              </p:ext>
            </p:extLst>
          </p:nvPr>
        </p:nvGraphicFramePr>
        <p:xfrm>
          <a:off x="4597400" y="5627588"/>
          <a:ext cx="256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Equation" r:id="rId5" imgW="2565360" imgH="393480" progId="Equation.DSMT4">
                  <p:embed/>
                </p:oleObj>
              </mc:Choice>
              <mc:Fallback>
                <p:oleObj name="Equation" r:id="rId5" imgW="2565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5627588"/>
                        <a:ext cx="256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33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195310"/>
              </p:ext>
            </p:extLst>
          </p:nvPr>
        </p:nvGraphicFramePr>
        <p:xfrm>
          <a:off x="1792412" y="2175396"/>
          <a:ext cx="180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1" name="Equation" r:id="rId7" imgW="1803240" imgH="317160" progId="Equation.DSMT4">
                  <p:embed/>
                </p:oleObj>
              </mc:Choice>
              <mc:Fallback>
                <p:oleObj name="Equation" r:id="rId7" imgW="18032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412" y="2175396"/>
                        <a:ext cx="180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339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666282"/>
              </p:ext>
            </p:extLst>
          </p:nvPr>
        </p:nvGraphicFramePr>
        <p:xfrm>
          <a:off x="5029200" y="2188096"/>
          <a:ext cx="2108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Equation" r:id="rId9" imgW="2108160" imgH="304560" progId="Equation.DSMT4">
                  <p:embed/>
                </p:oleObj>
              </mc:Choice>
              <mc:Fallback>
                <p:oleObj name="Equation" r:id="rId9" imgW="2108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8096"/>
                        <a:ext cx="2108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339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46879"/>
              </p:ext>
            </p:extLst>
          </p:nvPr>
        </p:nvGraphicFramePr>
        <p:xfrm>
          <a:off x="1066676" y="3505200"/>
          <a:ext cx="328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Equation" r:id="rId11" imgW="3288960" imgH="393480" progId="Equation.DSMT4">
                  <p:embed/>
                </p:oleObj>
              </mc:Choice>
              <mc:Fallback>
                <p:oleObj name="Equation" r:id="rId11" imgW="3288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676" y="3505200"/>
                        <a:ext cx="328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339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0557"/>
              </p:ext>
            </p:extLst>
          </p:nvPr>
        </p:nvGraphicFramePr>
        <p:xfrm>
          <a:off x="1752600" y="1295400"/>
          <a:ext cx="1676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4" name="Equation" r:id="rId13" imgW="1676160" imgH="368280" progId="Equation.DSMT4">
                  <p:embed/>
                </p:oleObj>
              </mc:Choice>
              <mc:Fallback>
                <p:oleObj name="Equation" r:id="rId13" imgW="1676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95400"/>
                        <a:ext cx="1676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77204"/>
              </p:ext>
            </p:extLst>
          </p:nvPr>
        </p:nvGraphicFramePr>
        <p:xfrm>
          <a:off x="4572000" y="3501008"/>
          <a:ext cx="379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5" name="Equation" r:id="rId15" imgW="3797280" imgH="393480" progId="Equation.DSMT4">
                  <p:embed/>
                </p:oleObj>
              </mc:Choice>
              <mc:Fallback>
                <p:oleObj name="Equation" r:id="rId15" imgW="3797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0" y="3501008"/>
                        <a:ext cx="3797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9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9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9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9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68" grpId="0"/>
      <p:bldP spid="769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44450"/>
            <a:ext cx="6156325" cy="576263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ea typeface="+mj-ea"/>
                <a:cs typeface="Times New Roman" pitchFamily="18" charset="0"/>
              </a:rPr>
              <a:t>1.2.2  </a:t>
            </a:r>
            <a:r>
              <a:rPr lang="zh-CN" altLang="en-US" sz="3600" dirty="0" smtClean="0">
                <a:ea typeface="+mj-ea"/>
                <a:cs typeface="Times New Roman" pitchFamily="18" charset="0"/>
              </a:rPr>
              <a:t>矩阵的数乘</a:t>
            </a:r>
            <a:endParaRPr lang="zh-CN" altLang="en-US" sz="3600" dirty="0">
              <a:ea typeface="+mj-ea"/>
              <a:cs typeface="Times New Roman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9512" y="1834778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那么这四位同学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新的餐费花销表</a:t>
            </a: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就可以表示为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512" y="818709"/>
            <a:ext cx="88569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引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续）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如果引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的宿舍每位同学都在星期一改善伙食，把三餐费用提高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倍，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184760"/>
              </p:ext>
            </p:extLst>
          </p:nvPr>
        </p:nvGraphicFramePr>
        <p:xfrm>
          <a:off x="6228184" y="1700808"/>
          <a:ext cx="2336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2" name="Equation" r:id="rId4" imgW="2336760" imgH="2070000" progId="Equation.DSMT4">
                  <p:embed/>
                </p:oleObj>
              </mc:Choice>
              <mc:Fallback>
                <p:oleObj name="Equation" r:id="rId4" imgW="23367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700808"/>
                        <a:ext cx="2336800" cy="2070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72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6012160" y="4005064"/>
            <a:ext cx="2987824" cy="2232248"/>
            <a:chOff x="6012160" y="4005064"/>
            <a:chExt cx="2987824" cy="2232248"/>
          </a:xfrm>
        </p:grpSpPr>
        <p:sp>
          <p:nvSpPr>
            <p:cNvPr id="16" name="椭圆形标注 15"/>
            <p:cNvSpPr/>
            <p:nvPr/>
          </p:nvSpPr>
          <p:spPr>
            <a:xfrm flipV="1">
              <a:off x="6012160" y="4005064"/>
              <a:ext cx="2808312" cy="2232248"/>
            </a:xfrm>
            <a:prstGeom prst="wedgeEllipseCallout">
              <a:avLst>
                <a:gd name="adj1" fmla="val -70026"/>
                <a:gd name="adj2" fmla="val 30780"/>
              </a:avLst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6228184" y="4277414"/>
              <a:ext cx="2771800" cy="181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仍是一个矩阵，其中的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元素就</a:t>
              </a:r>
              <a:endParaRPr lang="en-US" altLang="zh-CN" sz="28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是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中的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每个</a:t>
              </a:r>
              <a:endParaRPr lang="en-US" altLang="zh-CN" sz="28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    数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乘以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1.2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399699"/>
              </p:ext>
            </p:extLst>
          </p:nvPr>
        </p:nvGraphicFramePr>
        <p:xfrm>
          <a:off x="395536" y="378904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3" name="Equation" r:id="rId6" imgW="1117440" imgH="431640" progId="Equation.DSMT4">
                  <p:embed/>
                </p:oleObj>
              </mc:Choice>
              <mc:Fallback>
                <p:oleObj name="Equation" r:id="rId6" imgW="111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89040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33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99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288433"/>
              </p:ext>
            </p:extLst>
          </p:nvPr>
        </p:nvGraphicFramePr>
        <p:xfrm>
          <a:off x="1691680" y="3068960"/>
          <a:ext cx="3733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4" name="Equation" r:id="rId8" imgW="3733560" imgH="2070000" progId="Equation.DSMT4">
                  <p:embed/>
                </p:oleObj>
              </mc:Choice>
              <mc:Fallback>
                <p:oleObj name="Equation" r:id="rId8" imgW="37335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068960"/>
                        <a:ext cx="3733800" cy="20701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73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2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1055</Words>
  <Application>Microsoft Office PowerPoint</Application>
  <PresentationFormat>全屏显示(4:3)</PresentationFormat>
  <Paragraphs>186</Paragraphs>
  <Slides>33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Office 主题​​</vt:lpstr>
      <vt:lpstr>Equation</vt:lpstr>
      <vt:lpstr>MathType 6.0 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cuilh</cp:lastModifiedBy>
  <cp:revision>4</cp:revision>
  <dcterms:modified xsi:type="dcterms:W3CDTF">2017-02-16T08:57:11Z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线性代数ppt">
    <vt:lpwstr>崔丽鸿制作</vt:lpwstr>
  </property>
</Properties>
</file>