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4"/>
  </p:notesMasterIdLst>
  <p:sldIdLst>
    <p:sldId id="258" r:id="rId2"/>
    <p:sldId id="272" r:id="rId3"/>
    <p:sldId id="282" r:id="rId4"/>
    <p:sldId id="283" r:id="rId5"/>
    <p:sldId id="284" r:id="rId6"/>
    <p:sldId id="285" r:id="rId7"/>
    <p:sldId id="286" r:id="rId8"/>
    <p:sldId id="292" r:id="rId9"/>
    <p:sldId id="297" r:id="rId10"/>
    <p:sldId id="293" r:id="rId11"/>
    <p:sldId id="294" r:id="rId12"/>
    <p:sldId id="28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EAB657-34C9-4F46-8BEE-126DBFD5FB2D}">
          <p14:sldIdLst>
            <p14:sldId id="258"/>
            <p14:sldId id="272"/>
            <p14:sldId id="282"/>
            <p14:sldId id="283"/>
            <p14:sldId id="284"/>
            <p14:sldId id="285"/>
            <p14:sldId id="286"/>
            <p14:sldId id="292"/>
            <p14:sldId id="297"/>
            <p14:sldId id="293"/>
            <p14:sldId id="294"/>
            <p14:sldId id="289"/>
          </p14:sldIdLst>
        </p14:section>
        <p14:section name="无标题节" id="{761DC386-9AB0-4831-8A28-E1AEFD5FA98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4B7F8"/>
    <a:srgbClr val="59F9C7"/>
    <a:srgbClr val="DAFEF3"/>
    <a:srgbClr val="0E0E8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9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zh-CN" altLang="en-US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a:rPr>
            <a:t>矩阵的概念</a:t>
          </a:r>
          <a:endParaRPr lang="zh-CN" altLang="en-US" sz="44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50000"/>
          </a:schemeClr>
        </a:solidFill>
        <a:ln>
          <a:solidFill>
            <a:srgbClr val="7030A0"/>
          </a:solidFill>
        </a:ln>
      </dgm:spPr>
    </dgm:pt>
    <dgm:pt modelId="{D4542585-4E17-4CCD-88FD-04757436128A}" type="pres">
      <dgm:prSet presAssocID="{379C2193-9A59-4366-BEF9-F679FAF10286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8C136A-B2B7-4455-8235-3953E14F1F85}" type="presOf" srcId="{4D9CFA63-482F-45EF-8F6E-B8DC3FB95064}" destId="{A757F911-3260-4917-9857-B6209A52A79E}" srcOrd="0" destOrd="0" presId="urn:microsoft.com/office/officeart/2005/8/layout/vList3"/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E74232DC-DEC2-4FCE-9623-04DFBD1DC4E0}" type="presOf" srcId="{379C2193-9A59-4366-BEF9-F679FAF10286}" destId="{D4542585-4E17-4CCD-88FD-04757436128A}" srcOrd="0" destOrd="0" presId="urn:microsoft.com/office/officeart/2005/8/layout/vList3"/>
    <dgm:cxn modelId="{320243B8-47BC-40BB-890D-660C217F1F56}" type="presParOf" srcId="{A757F911-3260-4917-9857-B6209A52A79E}" destId="{B560076B-2D61-423D-887D-3A34395B90AE}" srcOrd="0" destOrd="0" presId="urn:microsoft.com/office/officeart/2005/8/layout/vList3"/>
    <dgm:cxn modelId="{5A578B72-169D-41F0-BFDF-8F28A32A78E1}" type="presParOf" srcId="{B560076B-2D61-423D-887D-3A34395B90AE}" destId="{816E9DDE-F7D1-4743-A8B0-033BD089F990}" srcOrd="0" destOrd="0" presId="urn:microsoft.com/office/officeart/2005/8/layout/vList3"/>
    <dgm:cxn modelId="{7AA57CFD-1335-4ECE-9C63-C77FBFA4599C}" type="presParOf" srcId="{B560076B-2D61-423D-887D-3A34395B90AE}" destId="{D4542585-4E17-4CCD-88FD-04757436128A}" srcOrd="1" destOrd="0" presId="urn:microsoft.com/office/officeart/2005/8/layout/vList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rgbClr val="0E0E8C"/>
        </a:solidFill>
      </dgm:spPr>
      <dgm:t>
        <a:bodyPr/>
        <a:lstStyle/>
        <a:p>
          <a:pPr rtl="0"/>
          <a:r>
            <a:rPr lang="zh-CN" altLang="en-US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逆矩阵</a:t>
          </a:r>
          <a:endParaRPr lang="zh-CN" altLang="en-US" sz="4400" b="1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50000"/>
          </a:schemeClr>
        </a:solidFill>
        <a:ln>
          <a:solidFill>
            <a:srgbClr val="7030A0"/>
          </a:solidFill>
        </a:ln>
      </dgm:spPr>
    </dgm:pt>
    <dgm:pt modelId="{D4542585-4E17-4CCD-88FD-04757436128A}" type="pres">
      <dgm:prSet presAssocID="{379C2193-9A59-4366-BEF9-F679FAF10286}" presName="txShp" presStyleLbl="node1" presStyleIdx="0" presStyleCnt="1" custLinFactNeighborY="-16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14C0A8-A960-4E6C-92F8-2BF02A0FF83B}" type="presOf" srcId="{379C2193-9A59-4366-BEF9-F679FAF10286}" destId="{D4542585-4E17-4CCD-88FD-04757436128A}" srcOrd="0" destOrd="0" presId="urn:microsoft.com/office/officeart/2005/8/layout/vList3"/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6DB0C7D3-4E5D-4B95-B3E7-5AD87AF5D731}" type="presOf" srcId="{4D9CFA63-482F-45EF-8F6E-B8DC3FB95064}" destId="{A757F911-3260-4917-9857-B6209A52A79E}" srcOrd="0" destOrd="0" presId="urn:microsoft.com/office/officeart/2005/8/layout/vList3"/>
    <dgm:cxn modelId="{2A5EF23E-820C-4238-A42A-B6E7FBDA5170}" type="presParOf" srcId="{A757F911-3260-4917-9857-B6209A52A79E}" destId="{B560076B-2D61-423D-887D-3A34395B90AE}" srcOrd="0" destOrd="0" presId="urn:microsoft.com/office/officeart/2005/8/layout/vList3"/>
    <dgm:cxn modelId="{A0FA4E03-2B84-4C00-8198-8B61C00DEDA6}" type="presParOf" srcId="{B560076B-2D61-423D-887D-3A34395B90AE}" destId="{816E9DDE-F7D1-4743-A8B0-033BD089F990}" srcOrd="0" destOrd="0" presId="urn:microsoft.com/office/officeart/2005/8/layout/vList3"/>
    <dgm:cxn modelId="{C541A015-717E-4C0F-B2C9-B3FF35DAC25B}" type="presParOf" srcId="{B560076B-2D61-423D-887D-3A34395B90AE}" destId="{D4542585-4E17-4CCD-88FD-04757436128A}" srcOrd="1" destOrd="0" presId="urn:microsoft.com/office/officeart/2005/8/layout/vList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5627CC-1103-451E-BA39-2C3A18F0DA5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6BA28C-94DA-4C20-B24D-CA29855D112B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l" rtl="0"/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§1.</a:t>
          </a:r>
          <a:r>
            <a:rPr lang="en-US" altLang="zh-CN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3.1</a:t>
          </a:r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逆</a:t>
          </a:r>
          <a:r>
            <a:rPr lang="zh-CN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矩阵概念的引入</a:t>
          </a:r>
          <a:endParaRPr lang="zh-CN" sz="2800" b="1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gm:t>
    </dgm:pt>
    <dgm:pt modelId="{5E2D86BE-8CCB-43CA-B507-FE2B69B87E9F}" type="par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C3A9074A-79F8-475F-AAF2-E02AF842673C}" type="sib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3413E712-6BED-483E-AD02-821F3AA10C75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 algn="l" rtl="0"/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§1.</a:t>
          </a:r>
          <a:r>
            <a:rPr lang="en-US" altLang="zh-CN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3.2</a:t>
          </a:r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逆</a:t>
          </a:r>
          <a:r>
            <a:rPr lang="zh-CN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矩阵的定义</a:t>
          </a:r>
          <a:endParaRPr lang="zh-CN" sz="28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gm:t>
    </dgm:pt>
    <dgm:pt modelId="{D10BEF28-5E98-41FF-BC5D-01870540E79A}" type="parTrans" cxnId="{2D50E159-FED7-41A7-94F8-6F98739DE2D4}">
      <dgm:prSet/>
      <dgm:spPr/>
      <dgm:t>
        <a:bodyPr/>
        <a:lstStyle/>
        <a:p>
          <a:endParaRPr lang="zh-CN" altLang="en-US"/>
        </a:p>
      </dgm:t>
    </dgm:pt>
    <dgm:pt modelId="{499AB71C-9360-455C-83D3-A620DF89ED6A}" type="sibTrans" cxnId="{2D50E159-FED7-41A7-94F8-6F98739DE2D4}">
      <dgm:prSet/>
      <dgm:spPr/>
      <dgm:t>
        <a:bodyPr/>
        <a:lstStyle/>
        <a:p>
          <a:endParaRPr lang="zh-CN" altLang="en-US"/>
        </a:p>
      </dgm:t>
    </dgm:pt>
    <dgm:pt modelId="{E3124346-5405-41BC-8B2F-162885D5CFC8}">
      <dgm:prSet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 algn="l" rtl="0"/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§1.3</a:t>
          </a:r>
          <a:r>
            <a:rPr lang="en-US" altLang="zh-CN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.3</a:t>
          </a:r>
          <a:r>
            <a:rPr 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逆</a:t>
          </a:r>
          <a:r>
            <a:rPr lang="zh-CN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矩阵</a:t>
          </a:r>
          <a:r>
            <a:rPr lang="zh-CN" altLang="en-US" sz="2800" b="1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的性质</a:t>
          </a:r>
          <a:endParaRPr lang="zh-CN" sz="2800" b="1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gm:t>
    </dgm:pt>
    <dgm:pt modelId="{22605993-E1D8-4EB6-BF95-65CB6B5203C1}" type="parTrans" cxnId="{FB25F414-405F-4DB9-B3DD-DD949D9DC86F}">
      <dgm:prSet/>
      <dgm:spPr/>
      <dgm:t>
        <a:bodyPr/>
        <a:lstStyle/>
        <a:p>
          <a:endParaRPr lang="zh-CN" altLang="en-US"/>
        </a:p>
      </dgm:t>
    </dgm:pt>
    <dgm:pt modelId="{8B6BE873-2C0E-4D8F-9B0F-BB3CB81CFCF9}" type="sibTrans" cxnId="{FB25F414-405F-4DB9-B3DD-DD949D9DC86F}">
      <dgm:prSet/>
      <dgm:spPr/>
      <dgm:t>
        <a:bodyPr/>
        <a:lstStyle/>
        <a:p>
          <a:endParaRPr lang="zh-CN" altLang="en-US"/>
        </a:p>
      </dgm:t>
    </dgm:pt>
    <dgm:pt modelId="{5FBB8FF2-DEAF-4EB5-83B4-A8082F604FC6}" type="pres">
      <dgm:prSet presAssocID="{A85627CC-1103-451E-BA39-2C3A18F0DA5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7EF275-915D-4C9A-968B-39C2F77C4D51}" type="pres">
      <dgm:prSet presAssocID="{416BA28C-94DA-4C20-B24D-CA29855D112B}" presName="circle1" presStyleLbl="node1" presStyleIdx="0" presStyleCnt="3"/>
      <dgm:spPr>
        <a:solidFill>
          <a:srgbClr val="0070C0"/>
        </a:solidFill>
      </dgm:spPr>
    </dgm:pt>
    <dgm:pt modelId="{051E7F5B-E3AF-4A70-AC56-88A403E50297}" type="pres">
      <dgm:prSet presAssocID="{416BA28C-94DA-4C20-B24D-CA29855D112B}" presName="space" presStyleCnt="0"/>
      <dgm:spPr/>
    </dgm:pt>
    <dgm:pt modelId="{5BC4F3E3-C49F-424B-99D1-046FAC852D61}" type="pres">
      <dgm:prSet presAssocID="{416BA28C-94DA-4C20-B24D-CA29855D112B}" presName="rect1" presStyleLbl="alignAcc1" presStyleIdx="0" presStyleCnt="3" custLinFactNeighborY="2059"/>
      <dgm:spPr/>
      <dgm:t>
        <a:bodyPr/>
        <a:lstStyle/>
        <a:p>
          <a:endParaRPr lang="zh-CN" altLang="en-US"/>
        </a:p>
      </dgm:t>
    </dgm:pt>
    <dgm:pt modelId="{BDCA72D2-9AA2-45FB-A0C9-18D6FD55C152}" type="pres">
      <dgm:prSet presAssocID="{3413E712-6BED-483E-AD02-821F3AA10C75}" presName="vertSpace2" presStyleLbl="node1" presStyleIdx="0" presStyleCnt="3"/>
      <dgm:spPr/>
    </dgm:pt>
    <dgm:pt modelId="{567C6B76-B25F-42B0-B25B-26FB6628CC87}" type="pres">
      <dgm:prSet presAssocID="{3413E712-6BED-483E-AD02-821F3AA10C75}" presName="circle2" presStyleLbl="node1" presStyleIdx="1" presStyleCnt="3"/>
      <dgm:spPr/>
    </dgm:pt>
    <dgm:pt modelId="{01A1C9C4-A973-4DC2-8D31-1E2E7A8CD104}" type="pres">
      <dgm:prSet presAssocID="{3413E712-6BED-483E-AD02-821F3AA10C75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4DBCD91E-23EC-406C-946A-7B2575ADC513}" type="pres">
      <dgm:prSet presAssocID="{E3124346-5405-41BC-8B2F-162885D5CFC8}" presName="vertSpace3" presStyleLbl="node1" presStyleIdx="1" presStyleCnt="3"/>
      <dgm:spPr/>
    </dgm:pt>
    <dgm:pt modelId="{A75D3805-BA33-461A-8BD6-D398BC512269}" type="pres">
      <dgm:prSet presAssocID="{E3124346-5405-41BC-8B2F-162885D5CFC8}" presName="circle3" presStyleLbl="node1" presStyleIdx="2" presStyleCnt="3"/>
      <dgm:spPr>
        <a:solidFill>
          <a:schemeClr val="accent1">
            <a:lumMod val="75000"/>
          </a:schemeClr>
        </a:solidFill>
      </dgm:spPr>
    </dgm:pt>
    <dgm:pt modelId="{6583E076-E40E-4C33-B053-B944BD09866C}" type="pres">
      <dgm:prSet presAssocID="{E3124346-5405-41BC-8B2F-162885D5CFC8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DBFCC008-B722-4809-86AE-2D924BF6ABE5}" type="pres">
      <dgm:prSet presAssocID="{416BA28C-94DA-4C20-B24D-CA29855D112B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C7C275-7F29-4EA6-AE07-55DFE6909618}" type="pres">
      <dgm:prSet presAssocID="{3413E712-6BED-483E-AD02-821F3AA10C75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291455-B064-4D36-BF5D-92D5E1145992}" type="pres">
      <dgm:prSet presAssocID="{E3124346-5405-41BC-8B2F-162885D5CFC8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AC3B27F-41E2-4B51-92F4-D0EABC3EDED7}" type="presOf" srcId="{3413E712-6BED-483E-AD02-821F3AA10C75}" destId="{92C7C275-7F29-4EA6-AE07-55DFE6909618}" srcOrd="1" destOrd="0" presId="urn:microsoft.com/office/officeart/2005/8/layout/target3"/>
    <dgm:cxn modelId="{770F427F-AFC7-44CF-8665-15F3865DED8A}" type="presOf" srcId="{3413E712-6BED-483E-AD02-821F3AA10C75}" destId="{01A1C9C4-A973-4DC2-8D31-1E2E7A8CD104}" srcOrd="0" destOrd="0" presId="urn:microsoft.com/office/officeart/2005/8/layout/target3"/>
    <dgm:cxn modelId="{6FBB71A5-BC81-4A8E-9F78-4CB6AA87FC8D}" type="presOf" srcId="{E3124346-5405-41BC-8B2F-162885D5CFC8}" destId="{6583E076-E40E-4C33-B053-B944BD09866C}" srcOrd="0" destOrd="0" presId="urn:microsoft.com/office/officeart/2005/8/layout/target3"/>
    <dgm:cxn modelId="{01F4124A-F923-4749-9518-D9D252D9351D}" type="presOf" srcId="{416BA28C-94DA-4C20-B24D-CA29855D112B}" destId="{5BC4F3E3-C49F-424B-99D1-046FAC852D61}" srcOrd="0" destOrd="0" presId="urn:microsoft.com/office/officeart/2005/8/layout/target3"/>
    <dgm:cxn modelId="{CADA3359-CBA1-4FD1-8D84-F9CB64F6C63C}" type="presOf" srcId="{A85627CC-1103-451E-BA39-2C3A18F0DA54}" destId="{5FBB8FF2-DEAF-4EB5-83B4-A8082F604FC6}" srcOrd="0" destOrd="0" presId="urn:microsoft.com/office/officeart/2005/8/layout/target3"/>
    <dgm:cxn modelId="{D65731EA-5824-4E7C-AC33-C0601BEE8DCF}" type="presOf" srcId="{416BA28C-94DA-4C20-B24D-CA29855D112B}" destId="{DBFCC008-B722-4809-86AE-2D924BF6ABE5}" srcOrd="1" destOrd="0" presId="urn:microsoft.com/office/officeart/2005/8/layout/target3"/>
    <dgm:cxn modelId="{D61043FE-0222-4E68-A0C5-87D1C964C085}" type="presOf" srcId="{E3124346-5405-41BC-8B2F-162885D5CFC8}" destId="{91291455-B064-4D36-BF5D-92D5E1145992}" srcOrd="1" destOrd="0" presId="urn:microsoft.com/office/officeart/2005/8/layout/target3"/>
    <dgm:cxn modelId="{2D50E159-FED7-41A7-94F8-6F98739DE2D4}" srcId="{A85627CC-1103-451E-BA39-2C3A18F0DA54}" destId="{3413E712-6BED-483E-AD02-821F3AA10C75}" srcOrd="1" destOrd="0" parTransId="{D10BEF28-5E98-41FF-BC5D-01870540E79A}" sibTransId="{499AB71C-9360-455C-83D3-A620DF89ED6A}"/>
    <dgm:cxn modelId="{C292C2BB-5C9F-4970-A470-C7B41463F0B1}" srcId="{A85627CC-1103-451E-BA39-2C3A18F0DA54}" destId="{416BA28C-94DA-4C20-B24D-CA29855D112B}" srcOrd="0" destOrd="0" parTransId="{5E2D86BE-8CCB-43CA-B507-FE2B69B87E9F}" sibTransId="{C3A9074A-79F8-475F-AAF2-E02AF842673C}"/>
    <dgm:cxn modelId="{FB25F414-405F-4DB9-B3DD-DD949D9DC86F}" srcId="{A85627CC-1103-451E-BA39-2C3A18F0DA54}" destId="{E3124346-5405-41BC-8B2F-162885D5CFC8}" srcOrd="2" destOrd="0" parTransId="{22605993-E1D8-4EB6-BF95-65CB6B5203C1}" sibTransId="{8B6BE873-2C0E-4D8F-9B0F-BB3CB81CFCF9}"/>
    <dgm:cxn modelId="{0A8A1937-6C15-4583-B7D6-08A4F68EC782}" type="presParOf" srcId="{5FBB8FF2-DEAF-4EB5-83B4-A8082F604FC6}" destId="{177EF275-915D-4C9A-968B-39C2F77C4D51}" srcOrd="0" destOrd="0" presId="urn:microsoft.com/office/officeart/2005/8/layout/target3"/>
    <dgm:cxn modelId="{8531BD48-6F06-4C43-B316-EF49463EF33A}" type="presParOf" srcId="{5FBB8FF2-DEAF-4EB5-83B4-A8082F604FC6}" destId="{051E7F5B-E3AF-4A70-AC56-88A403E50297}" srcOrd="1" destOrd="0" presId="urn:microsoft.com/office/officeart/2005/8/layout/target3"/>
    <dgm:cxn modelId="{6EBD9794-5825-4B36-8CF0-F500677A8B8C}" type="presParOf" srcId="{5FBB8FF2-DEAF-4EB5-83B4-A8082F604FC6}" destId="{5BC4F3E3-C49F-424B-99D1-046FAC852D61}" srcOrd="2" destOrd="0" presId="urn:microsoft.com/office/officeart/2005/8/layout/target3"/>
    <dgm:cxn modelId="{ECC6BABA-8974-4B6D-9CE3-D7207835A8BC}" type="presParOf" srcId="{5FBB8FF2-DEAF-4EB5-83B4-A8082F604FC6}" destId="{BDCA72D2-9AA2-45FB-A0C9-18D6FD55C152}" srcOrd="3" destOrd="0" presId="urn:microsoft.com/office/officeart/2005/8/layout/target3"/>
    <dgm:cxn modelId="{64FEF586-371F-4F90-BBA5-30E60CC692DD}" type="presParOf" srcId="{5FBB8FF2-DEAF-4EB5-83B4-A8082F604FC6}" destId="{567C6B76-B25F-42B0-B25B-26FB6628CC87}" srcOrd="4" destOrd="0" presId="urn:microsoft.com/office/officeart/2005/8/layout/target3"/>
    <dgm:cxn modelId="{F88B3988-19ED-4905-8E51-56E2CF6C825A}" type="presParOf" srcId="{5FBB8FF2-DEAF-4EB5-83B4-A8082F604FC6}" destId="{01A1C9C4-A973-4DC2-8D31-1E2E7A8CD104}" srcOrd="5" destOrd="0" presId="urn:microsoft.com/office/officeart/2005/8/layout/target3"/>
    <dgm:cxn modelId="{B25C3FE5-1BBC-4283-BD50-754F4087E752}" type="presParOf" srcId="{5FBB8FF2-DEAF-4EB5-83B4-A8082F604FC6}" destId="{4DBCD91E-23EC-406C-946A-7B2575ADC513}" srcOrd="6" destOrd="0" presId="urn:microsoft.com/office/officeart/2005/8/layout/target3"/>
    <dgm:cxn modelId="{D58B29E4-02D6-45B4-99E3-1BF85F3B68BA}" type="presParOf" srcId="{5FBB8FF2-DEAF-4EB5-83B4-A8082F604FC6}" destId="{A75D3805-BA33-461A-8BD6-D398BC512269}" srcOrd="7" destOrd="0" presId="urn:microsoft.com/office/officeart/2005/8/layout/target3"/>
    <dgm:cxn modelId="{49D88F59-EF84-47BE-A40E-913E53E9DA0B}" type="presParOf" srcId="{5FBB8FF2-DEAF-4EB5-83B4-A8082F604FC6}" destId="{6583E076-E40E-4C33-B053-B944BD09866C}" srcOrd="8" destOrd="0" presId="urn:microsoft.com/office/officeart/2005/8/layout/target3"/>
    <dgm:cxn modelId="{8F033D28-7CC2-422F-ACD4-90EEEECF671C}" type="presParOf" srcId="{5FBB8FF2-DEAF-4EB5-83B4-A8082F604FC6}" destId="{DBFCC008-B722-4809-86AE-2D924BF6ABE5}" srcOrd="9" destOrd="0" presId="urn:microsoft.com/office/officeart/2005/8/layout/target3"/>
    <dgm:cxn modelId="{7D23C04F-D027-4F16-B228-DAF17ED5D48A}" type="presParOf" srcId="{5FBB8FF2-DEAF-4EB5-83B4-A8082F604FC6}" destId="{92C7C275-7F29-4EA6-AE07-55DFE6909618}" srcOrd="10" destOrd="0" presId="urn:microsoft.com/office/officeart/2005/8/layout/target3"/>
    <dgm:cxn modelId="{86302892-A4B1-4037-BE65-E48D372C32D8}" type="presParOf" srcId="{5FBB8FF2-DEAF-4EB5-83B4-A8082F604FC6}" destId="{91291455-B064-4D36-BF5D-92D5E1145992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A73305-78FA-4BCE-AEFA-A00218E8077F}" type="doc">
      <dgm:prSet loTypeId="urn:microsoft.com/office/officeart/2005/8/layout/target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453D77-7928-45F6-A41C-75C49C38CE7B}">
      <dgm:prSet phldrT="[文本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rPr>
            <a:t>逆矩阵的定义和唯一性</a:t>
          </a:r>
          <a:endParaRPr lang="zh-CN" altLang="en-US" sz="28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7E663FDD-F3AC-41EB-AC42-F5848F1DB7F3}" type="parTrans" cxnId="{82EB071D-7CB1-4E5F-A7CE-009F361EBA56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4051B7C1-F5D3-47A1-A1D4-2D659DA7DFD4}" type="sibTrans" cxnId="{82EB071D-7CB1-4E5F-A7CE-009F361EBA56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D8D449C7-FD9D-4D98-9F7E-7A4F92C4F01F}">
      <dgm:prSet phldrT="[文本]" custT="1"/>
      <dgm:spPr/>
      <dgm:t>
        <a:bodyPr/>
        <a:lstStyle/>
        <a:p>
          <a:pPr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rPr>
            <a:t>逆矩阵的性质</a:t>
          </a:r>
          <a:endParaRPr lang="zh-CN" altLang="en-US" sz="28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8979A257-CF05-4422-91E6-8CC1909DCD38}" type="parTrans" cxnId="{45B8495C-F47D-4634-AE16-226A19009515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92138769-DD68-4064-95E0-C1A16F527BC9}" type="sibTrans" cxnId="{45B8495C-F47D-4634-AE16-226A19009515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5CE78DF0-9428-413B-81C0-086D1BEA1220}">
      <dgm:prSet phldrT="[文本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rPr>
            <a:t>几个常见矩阵的可逆性</a:t>
          </a:r>
          <a:endParaRPr lang="zh-CN" altLang="en-US" sz="2800" b="1" dirty="0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9B9B2DB9-482A-4CA0-8A3B-83C9D7A1BE0D}" type="parTrans" cxnId="{F6FCD166-C11A-4B69-A2CB-EC1658B7CE29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478DBC92-25FF-4565-8D40-9BECC68B3F95}" type="sibTrans" cxnId="{F6FCD166-C11A-4B69-A2CB-EC1658B7CE29}">
      <dgm:prSet/>
      <dgm:spPr/>
      <dgm:t>
        <a:bodyPr/>
        <a:lstStyle/>
        <a:p>
          <a:endParaRPr lang="zh-CN" altLang="en-US" sz="2800" b="1">
            <a:solidFill>
              <a:srgbClr val="002060"/>
            </a:solidFill>
            <a:latin typeface="黑体" pitchFamily="49" charset="-122"/>
            <a:ea typeface="黑体" pitchFamily="49" charset="-122"/>
          </a:endParaRPr>
        </a:p>
      </dgm:t>
    </dgm:pt>
    <dgm:pt modelId="{86248A83-876F-4350-9206-BF9F0F72AA54}" type="pres">
      <dgm:prSet presAssocID="{D2A73305-78FA-4BCE-AEFA-A00218E8077F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EEB595-DA0A-4975-AD99-606BD6B8A3C9}" type="pres">
      <dgm:prSet presAssocID="{7C453D77-7928-45F6-A41C-75C49C38CE7B}" presName="circle1" presStyleLbl="node1" presStyleIdx="0" presStyleCnt="3"/>
      <dgm:spPr>
        <a:gradFill rotWithShape="0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16200000" scaled="0"/>
        </a:gradFill>
      </dgm:spPr>
      <dgm:t>
        <a:bodyPr/>
        <a:lstStyle/>
        <a:p>
          <a:endParaRPr lang="zh-CN" altLang="en-US"/>
        </a:p>
      </dgm:t>
    </dgm:pt>
    <dgm:pt modelId="{83589972-2076-4F42-9CBF-C4D74F30EE8F}" type="pres">
      <dgm:prSet presAssocID="{7C453D77-7928-45F6-A41C-75C49C38CE7B}" presName="space" presStyleCnt="0"/>
      <dgm:spPr/>
    </dgm:pt>
    <dgm:pt modelId="{5AE8FEB2-8464-4513-92C8-D0647CC89293}" type="pres">
      <dgm:prSet presAssocID="{7C453D77-7928-45F6-A41C-75C49C38CE7B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EC626744-251B-4F0A-AA51-066D9287F759}" type="pres">
      <dgm:prSet presAssocID="{5CE78DF0-9428-413B-81C0-086D1BEA1220}" presName="vertSpace2" presStyleLbl="node1" presStyleIdx="0" presStyleCnt="3"/>
      <dgm:spPr/>
    </dgm:pt>
    <dgm:pt modelId="{B6C93C16-A2A2-47A4-B63C-432C72CAFF25}" type="pres">
      <dgm:prSet presAssocID="{5CE78DF0-9428-413B-81C0-086D1BEA1220}" presName="circle2" presStyleLbl="node1" presStyleIdx="1" presStyleCnt="3"/>
      <dgm:spPr/>
      <dgm:t>
        <a:bodyPr/>
        <a:lstStyle/>
        <a:p>
          <a:endParaRPr lang="zh-CN" altLang="en-US"/>
        </a:p>
      </dgm:t>
    </dgm:pt>
    <dgm:pt modelId="{DF39C7D9-1BC3-4B53-AA0E-CE7EBBA58FC2}" type="pres">
      <dgm:prSet presAssocID="{5CE78DF0-9428-413B-81C0-086D1BEA1220}" presName="rect2" presStyleLbl="alignAcc1" presStyleIdx="1" presStyleCnt="3" custScaleX="96429" custLinFactNeighborX="-1785"/>
      <dgm:spPr/>
      <dgm:t>
        <a:bodyPr/>
        <a:lstStyle/>
        <a:p>
          <a:endParaRPr lang="zh-CN" altLang="en-US"/>
        </a:p>
      </dgm:t>
    </dgm:pt>
    <dgm:pt modelId="{3B2A826F-D740-42E4-8CBC-EFB9BCE68E8F}" type="pres">
      <dgm:prSet presAssocID="{D8D449C7-FD9D-4D98-9F7E-7A4F92C4F01F}" presName="vertSpace3" presStyleLbl="node1" presStyleIdx="1" presStyleCnt="3"/>
      <dgm:spPr/>
    </dgm:pt>
    <dgm:pt modelId="{7066C97D-C48F-4C5B-BD7F-C09B33CD07EE}" type="pres">
      <dgm:prSet presAssocID="{D8D449C7-FD9D-4D98-9F7E-7A4F92C4F01F}" presName="circle3" presStyleLbl="node1" presStyleIdx="2" presStyleCnt="3"/>
      <dgm:sp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path path="shape">
            <a:fillToRect l="50000" t="50000" r="50000" b="50000"/>
          </a:path>
          <a:tileRect/>
        </a:gradFill>
      </dgm:spPr>
      <dgm:t>
        <a:bodyPr/>
        <a:lstStyle/>
        <a:p>
          <a:endParaRPr lang="zh-CN" altLang="en-US"/>
        </a:p>
      </dgm:t>
    </dgm:pt>
    <dgm:pt modelId="{4953B526-20EF-4EBC-A728-1F06256C4C06}" type="pres">
      <dgm:prSet presAssocID="{D8D449C7-FD9D-4D98-9F7E-7A4F92C4F01F}" presName="rect3" presStyleLbl="alignAcc1" presStyleIdx="2" presStyleCnt="3" custScaleY="125000" custLinFactNeighborX="1786" custLinFactNeighborY="2315"/>
      <dgm:spPr/>
      <dgm:t>
        <a:bodyPr/>
        <a:lstStyle/>
        <a:p>
          <a:endParaRPr lang="zh-CN" altLang="en-US"/>
        </a:p>
      </dgm:t>
    </dgm:pt>
    <dgm:pt modelId="{F350D6CC-2A8F-4AAA-A6E1-410377E182BF}" type="pres">
      <dgm:prSet presAssocID="{7C453D77-7928-45F6-A41C-75C49C38CE7B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DB4CE8-BF87-45FD-9C71-3246080270FB}" type="pres">
      <dgm:prSet presAssocID="{5CE78DF0-9428-413B-81C0-086D1BEA1220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1AD1E2-5731-48A7-A104-BE0CE3A329A1}" type="pres">
      <dgm:prSet presAssocID="{D8D449C7-FD9D-4D98-9F7E-7A4F92C4F01F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EB071D-7CB1-4E5F-A7CE-009F361EBA56}" srcId="{D2A73305-78FA-4BCE-AEFA-A00218E8077F}" destId="{7C453D77-7928-45F6-A41C-75C49C38CE7B}" srcOrd="0" destOrd="0" parTransId="{7E663FDD-F3AC-41EB-AC42-F5848F1DB7F3}" sibTransId="{4051B7C1-F5D3-47A1-A1D4-2D659DA7DFD4}"/>
    <dgm:cxn modelId="{45B8495C-F47D-4634-AE16-226A19009515}" srcId="{D2A73305-78FA-4BCE-AEFA-A00218E8077F}" destId="{D8D449C7-FD9D-4D98-9F7E-7A4F92C4F01F}" srcOrd="2" destOrd="0" parTransId="{8979A257-CF05-4422-91E6-8CC1909DCD38}" sibTransId="{92138769-DD68-4064-95E0-C1A16F527BC9}"/>
    <dgm:cxn modelId="{E9716875-360D-495E-967E-D59AF1E95E6C}" type="presOf" srcId="{7C453D77-7928-45F6-A41C-75C49C38CE7B}" destId="{F350D6CC-2A8F-4AAA-A6E1-410377E182BF}" srcOrd="1" destOrd="0" presId="urn:microsoft.com/office/officeart/2005/8/layout/target3"/>
    <dgm:cxn modelId="{2916BB11-A182-4651-B953-774B6598B54A}" type="presOf" srcId="{5CE78DF0-9428-413B-81C0-086D1BEA1220}" destId="{DF39C7D9-1BC3-4B53-AA0E-CE7EBBA58FC2}" srcOrd="0" destOrd="0" presId="urn:microsoft.com/office/officeart/2005/8/layout/target3"/>
    <dgm:cxn modelId="{124CD970-6B98-4AE9-85FE-ECDBC19AED5E}" type="presOf" srcId="{D8D449C7-FD9D-4D98-9F7E-7A4F92C4F01F}" destId="{4953B526-20EF-4EBC-A728-1F06256C4C06}" srcOrd="0" destOrd="0" presId="urn:microsoft.com/office/officeart/2005/8/layout/target3"/>
    <dgm:cxn modelId="{05749004-AF29-417D-A783-A7E3D6429E7B}" type="presOf" srcId="{7C453D77-7928-45F6-A41C-75C49C38CE7B}" destId="{5AE8FEB2-8464-4513-92C8-D0647CC89293}" srcOrd="0" destOrd="0" presId="urn:microsoft.com/office/officeart/2005/8/layout/target3"/>
    <dgm:cxn modelId="{F6FCD166-C11A-4B69-A2CB-EC1658B7CE29}" srcId="{D2A73305-78FA-4BCE-AEFA-A00218E8077F}" destId="{5CE78DF0-9428-413B-81C0-086D1BEA1220}" srcOrd="1" destOrd="0" parTransId="{9B9B2DB9-482A-4CA0-8A3B-83C9D7A1BE0D}" sibTransId="{478DBC92-25FF-4565-8D40-9BECC68B3F95}"/>
    <dgm:cxn modelId="{A183C25C-3A02-47F2-A437-D749FA6F800B}" type="presOf" srcId="{D8D449C7-FD9D-4D98-9F7E-7A4F92C4F01F}" destId="{0E1AD1E2-5731-48A7-A104-BE0CE3A329A1}" srcOrd="1" destOrd="0" presId="urn:microsoft.com/office/officeart/2005/8/layout/target3"/>
    <dgm:cxn modelId="{9A3E9970-426D-4CDE-A264-0681877A9E1B}" type="presOf" srcId="{5CE78DF0-9428-413B-81C0-086D1BEA1220}" destId="{A9DB4CE8-BF87-45FD-9C71-3246080270FB}" srcOrd="1" destOrd="0" presId="urn:microsoft.com/office/officeart/2005/8/layout/target3"/>
    <dgm:cxn modelId="{66CA3212-792C-459A-A841-DE7024BBDDBC}" type="presOf" srcId="{D2A73305-78FA-4BCE-AEFA-A00218E8077F}" destId="{86248A83-876F-4350-9206-BF9F0F72AA54}" srcOrd="0" destOrd="0" presId="urn:microsoft.com/office/officeart/2005/8/layout/target3"/>
    <dgm:cxn modelId="{3011AAA9-6574-4313-9ED2-50A580BDF0D2}" type="presParOf" srcId="{86248A83-876F-4350-9206-BF9F0F72AA54}" destId="{3FEEB595-DA0A-4975-AD99-606BD6B8A3C9}" srcOrd="0" destOrd="0" presId="urn:microsoft.com/office/officeart/2005/8/layout/target3"/>
    <dgm:cxn modelId="{B69E2360-1698-4CEE-AC8A-AF4B3580280F}" type="presParOf" srcId="{86248A83-876F-4350-9206-BF9F0F72AA54}" destId="{83589972-2076-4F42-9CBF-C4D74F30EE8F}" srcOrd="1" destOrd="0" presId="urn:microsoft.com/office/officeart/2005/8/layout/target3"/>
    <dgm:cxn modelId="{AD4E765A-20DD-4B2F-BF7A-D751BCB80B06}" type="presParOf" srcId="{86248A83-876F-4350-9206-BF9F0F72AA54}" destId="{5AE8FEB2-8464-4513-92C8-D0647CC89293}" srcOrd="2" destOrd="0" presId="urn:microsoft.com/office/officeart/2005/8/layout/target3"/>
    <dgm:cxn modelId="{EA88D26C-1912-40E7-A276-9C78FE3B3486}" type="presParOf" srcId="{86248A83-876F-4350-9206-BF9F0F72AA54}" destId="{EC626744-251B-4F0A-AA51-066D9287F759}" srcOrd="3" destOrd="0" presId="urn:microsoft.com/office/officeart/2005/8/layout/target3"/>
    <dgm:cxn modelId="{57AE19CB-9597-4C62-9A8A-0E15C6BA0F73}" type="presParOf" srcId="{86248A83-876F-4350-9206-BF9F0F72AA54}" destId="{B6C93C16-A2A2-47A4-B63C-432C72CAFF25}" srcOrd="4" destOrd="0" presId="urn:microsoft.com/office/officeart/2005/8/layout/target3"/>
    <dgm:cxn modelId="{880827D1-6485-445A-902B-BF9493ABA600}" type="presParOf" srcId="{86248A83-876F-4350-9206-BF9F0F72AA54}" destId="{DF39C7D9-1BC3-4B53-AA0E-CE7EBBA58FC2}" srcOrd="5" destOrd="0" presId="urn:microsoft.com/office/officeart/2005/8/layout/target3"/>
    <dgm:cxn modelId="{CCF7EF65-A2D1-410F-BF1D-2A055F88D063}" type="presParOf" srcId="{86248A83-876F-4350-9206-BF9F0F72AA54}" destId="{3B2A826F-D740-42E4-8CBC-EFB9BCE68E8F}" srcOrd="6" destOrd="0" presId="urn:microsoft.com/office/officeart/2005/8/layout/target3"/>
    <dgm:cxn modelId="{81250677-9164-4D6E-A558-DB1046E0A2C4}" type="presParOf" srcId="{86248A83-876F-4350-9206-BF9F0F72AA54}" destId="{7066C97D-C48F-4C5B-BD7F-C09B33CD07EE}" srcOrd="7" destOrd="0" presId="urn:microsoft.com/office/officeart/2005/8/layout/target3"/>
    <dgm:cxn modelId="{BBB67A4C-63EA-4F83-93B5-FDDAC1A1AD0A}" type="presParOf" srcId="{86248A83-876F-4350-9206-BF9F0F72AA54}" destId="{4953B526-20EF-4EBC-A728-1F06256C4C06}" srcOrd="8" destOrd="0" presId="urn:microsoft.com/office/officeart/2005/8/layout/target3"/>
    <dgm:cxn modelId="{870DB4DF-1D94-4891-AC0D-8C1C624CB1F2}" type="presParOf" srcId="{86248A83-876F-4350-9206-BF9F0F72AA54}" destId="{F350D6CC-2A8F-4AAA-A6E1-410377E182BF}" srcOrd="9" destOrd="0" presId="urn:microsoft.com/office/officeart/2005/8/layout/target3"/>
    <dgm:cxn modelId="{49C32587-BB0F-40BD-96B1-77FEAE20A384}" type="presParOf" srcId="{86248A83-876F-4350-9206-BF9F0F72AA54}" destId="{A9DB4CE8-BF87-45FD-9C71-3246080270FB}" srcOrd="10" destOrd="0" presId="urn:microsoft.com/office/officeart/2005/8/layout/target3"/>
    <dgm:cxn modelId="{9720F8DA-7404-4308-B4E2-258A870046FF}" type="presParOf" srcId="{86248A83-876F-4350-9206-BF9F0F72AA54}" destId="{0E1AD1E2-5731-48A7-A104-BE0CE3A329A1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2585-4E17-4CCD-88FD-04757436128A}">
      <dsp:nvSpPr>
        <dsp:cNvPr id="0" name=""/>
        <dsp:cNvSpPr/>
      </dsp:nvSpPr>
      <dsp:spPr>
        <a:xfrm rot="10800000">
          <a:off x="2004726" y="0"/>
          <a:ext cx="5472684" cy="2505074"/>
        </a:xfrm>
        <a:prstGeom prst="homePlate">
          <a:avLst/>
        </a:prstGeom>
        <a:solidFill>
          <a:srgbClr val="0E0E8C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668" tIns="167640" rIns="312928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1" i="0" kern="120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逆矩阵</a:t>
          </a:r>
          <a:endParaRPr lang="zh-CN" altLang="en-US" sz="4400" b="1" kern="12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sp:txBody>
      <dsp:txXfrm rot="10800000">
        <a:off x="2630994" y="0"/>
        <a:ext cx="4846416" cy="2505074"/>
      </dsp:txXfrm>
    </dsp:sp>
    <dsp:sp modelId="{816E9DDE-F7D1-4743-A8B0-033BD089F990}">
      <dsp:nvSpPr>
        <dsp:cNvPr id="0" name=""/>
        <dsp:cNvSpPr/>
      </dsp:nvSpPr>
      <dsp:spPr>
        <a:xfrm>
          <a:off x="752189" y="0"/>
          <a:ext cx="2505074" cy="2505074"/>
        </a:xfrm>
        <a:prstGeom prst="ellipse">
          <a:avLst/>
        </a:prstGeom>
        <a:solidFill>
          <a:schemeClr val="accent2">
            <a:lumMod val="50000"/>
          </a:schemeClr>
        </a:solidFill>
        <a:ln>
          <a:solidFill>
            <a:srgbClr val="7030A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EF275-915D-4C9A-968B-39C2F77C4D51}">
      <dsp:nvSpPr>
        <dsp:cNvPr id="0" name=""/>
        <dsp:cNvSpPr/>
      </dsp:nvSpPr>
      <dsp:spPr>
        <a:xfrm>
          <a:off x="0" y="0"/>
          <a:ext cx="1905000" cy="1905000"/>
        </a:xfrm>
        <a:prstGeom prst="pie">
          <a:avLst>
            <a:gd name="adj1" fmla="val 5400000"/>
            <a:gd name="adj2" fmla="val 1620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4F3E3-C49F-424B-99D1-046FAC852D61}">
      <dsp:nvSpPr>
        <dsp:cNvPr id="0" name=""/>
        <dsp:cNvSpPr/>
      </dsp:nvSpPr>
      <dsp:spPr>
        <a:xfrm>
          <a:off x="952500" y="0"/>
          <a:ext cx="6286500" cy="190500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§1.</a:t>
          </a:r>
          <a:r>
            <a:rPr lang="en-US" altLang="zh-CN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3.1</a:t>
          </a: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逆</a:t>
          </a:r>
          <a:r>
            <a:rPr lang="zh-CN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矩阵概念的引入</a:t>
          </a:r>
          <a:endParaRPr lang="zh-CN" sz="2800" b="1" kern="12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sp:txBody>
      <dsp:txXfrm>
        <a:off x="952500" y="0"/>
        <a:ext cx="6286500" cy="571501"/>
      </dsp:txXfrm>
    </dsp:sp>
    <dsp:sp modelId="{567C6B76-B25F-42B0-B25B-26FB6628CC87}">
      <dsp:nvSpPr>
        <dsp:cNvPr id="0" name=""/>
        <dsp:cNvSpPr/>
      </dsp:nvSpPr>
      <dsp:spPr>
        <a:xfrm>
          <a:off x="333375" y="571501"/>
          <a:ext cx="1238248" cy="123824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1C9C4-A973-4DC2-8D31-1E2E7A8CD104}">
      <dsp:nvSpPr>
        <dsp:cNvPr id="0" name=""/>
        <dsp:cNvSpPr/>
      </dsp:nvSpPr>
      <dsp:spPr>
        <a:xfrm>
          <a:off x="952500" y="571501"/>
          <a:ext cx="6286500" cy="1238248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§1.</a:t>
          </a:r>
          <a:r>
            <a:rPr lang="en-US" altLang="zh-CN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3.2</a:t>
          </a: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逆</a:t>
          </a:r>
          <a:r>
            <a:rPr lang="zh-CN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矩阵的定义</a:t>
          </a:r>
          <a:endParaRPr lang="zh-CN" sz="2800" kern="12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sp:txBody>
      <dsp:txXfrm>
        <a:off x="952500" y="571501"/>
        <a:ext cx="6286500" cy="571499"/>
      </dsp:txXfrm>
    </dsp:sp>
    <dsp:sp modelId="{A75D3805-BA33-461A-8BD6-D398BC512269}">
      <dsp:nvSpPr>
        <dsp:cNvPr id="0" name=""/>
        <dsp:cNvSpPr/>
      </dsp:nvSpPr>
      <dsp:spPr>
        <a:xfrm>
          <a:off x="666750" y="1143000"/>
          <a:ext cx="571499" cy="57149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3E076-E40E-4C33-B053-B944BD09866C}">
      <dsp:nvSpPr>
        <dsp:cNvPr id="0" name=""/>
        <dsp:cNvSpPr/>
      </dsp:nvSpPr>
      <dsp:spPr>
        <a:xfrm>
          <a:off x="952500" y="1143000"/>
          <a:ext cx="6286500" cy="571499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§1.3</a:t>
          </a:r>
          <a:r>
            <a:rPr lang="en-US" altLang="zh-CN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.3</a:t>
          </a:r>
          <a:r>
            <a:rPr 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逆</a:t>
          </a:r>
          <a:r>
            <a:rPr lang="zh-CN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矩阵</a:t>
          </a:r>
          <a:r>
            <a:rPr lang="zh-CN" altLang="en-US" sz="2800" b="1" kern="1200" dirty="0" smtClean="0"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0" scaled="1"/>
                <a:tileRect/>
              </a:gradFill>
              <a:latin typeface="微软雅黑" pitchFamily="34" charset="-122"/>
              <a:ea typeface="微软雅黑" pitchFamily="34" charset="-122"/>
            </a:rPr>
            <a:t>的性质</a:t>
          </a:r>
          <a:endParaRPr lang="zh-CN" sz="2800" b="1" kern="1200" dirty="0">
            <a:gradFill flip="none" rotWithShape="1"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0" scaled="1"/>
              <a:tileRect/>
            </a:gradFill>
            <a:latin typeface="微软雅黑" pitchFamily="34" charset="-122"/>
            <a:ea typeface="微软雅黑" pitchFamily="34" charset="-122"/>
          </a:endParaRPr>
        </a:p>
      </dsp:txBody>
      <dsp:txXfrm>
        <a:off x="952500" y="1143000"/>
        <a:ext cx="6286500" cy="571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D52F3-69B7-485B-A6EB-68968DA3A523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51704-593F-4A0E-8DA1-9AF746834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8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7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14B7F8"/>
          </a:solidFill>
        </p:spPr>
        <p:txBody>
          <a:bodyPr tIns="108000" bIns="108000" anchor="ctr" anchorCtr="0"/>
          <a:lstStyle>
            <a:lvl1pPr algn="l">
              <a:defRPr sz="2400" b="1" i="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Cambr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第一章 矩阵</a:t>
            </a:r>
            <a:r>
              <a:rPr lang="en-US" altLang="zh-CN" dirty="0" smtClean="0"/>
              <a:t>_______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讲   矩阵的概念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38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47930-DC02-45B0-AF58-71CC8186F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64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8FC28-4509-4BB6-9515-E216B2925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718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0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162553" tIns="81276" rIns="162553" bIns="81276"/>
          <a:lstStyle/>
          <a:p>
            <a:endParaRPr lang="zh-CN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1ED59-7DA3-4B7D-87E5-14466FA5E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35682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4445991-76F2-4BAD-8105-4C47686809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770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C258-D5BD-4210-94EF-3C43D37DCF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068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EBE11-6822-4882-A17A-BFAC0B4D7F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5524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64157"/>
            <a:ext cx="8229600" cy="57451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CE7751-AC23-452B-9E68-EFD38623CD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24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tIns="108000" bIns="108000" anchor="ctr" anchorCtr="0"/>
          <a:lstStyle>
            <a:lvl1pPr algn="l">
              <a:defRPr sz="2400" b="1" i="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Cambr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第一章 矩阵</a:t>
            </a:r>
            <a:r>
              <a:rPr lang="en-US" altLang="zh-CN" dirty="0" smtClean="0"/>
              <a:t>_______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讲   矩阵的概念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147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课时讲授 </a:t>
            </a:r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课时习题课</a:t>
            </a:r>
            <a:endParaRPr lang="zh-CN" altLang="en-US" sz="2400" b="1" dirty="0">
              <a:solidFill>
                <a:srgbClr val="1318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第一章   矩阵及其运算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11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10" name="内容占位符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736504816"/>
              </p:ext>
            </p:extLst>
          </p:nvPr>
        </p:nvGraphicFramePr>
        <p:xfrm>
          <a:off x="448925" y="2871882"/>
          <a:ext cx="8229600" cy="117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 userDrawn="1"/>
            </p:nvSpPr>
            <p:spPr>
              <a:xfrm>
                <a:off x="1691680" y="3068960"/>
                <a:ext cx="102944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§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42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691680" y="3068960"/>
                <a:ext cx="1029449" cy="7386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1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2274204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rgbClr val="0E0E8C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3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070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77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0412"/>
            <a:ext cx="3008313" cy="598388"/>
          </a:xfrm>
          <a:prstGeom prst="rect">
            <a:avLst/>
          </a:prstGeom>
        </p:spPr>
        <p:txBody>
          <a:bodyPr anchor="b"/>
          <a:lstStyle>
            <a:lvl1pPr algn="l"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defRPr sz="2800" b="1">
                <a:latin typeface="微软雅黑" pitchFamily="34" charset="-122"/>
                <a:ea typeface="微软雅黑" pitchFamily="34" charset="-122"/>
              </a:defRPr>
            </a:lvl2pPr>
            <a:lvl3pPr>
              <a:defRPr sz="2400" b="1">
                <a:latin typeface="微软雅黑" pitchFamily="34" charset="-122"/>
                <a:ea typeface="微软雅黑" pitchFamily="34" charset="-122"/>
              </a:defRPr>
            </a:lvl3pPr>
            <a:lvl4pPr>
              <a:defRPr sz="2000" b="1">
                <a:latin typeface="微软雅黑" pitchFamily="34" charset="-122"/>
                <a:ea typeface="微软雅黑" pitchFamily="34" charset="-122"/>
              </a:defRPr>
            </a:lvl4pPr>
            <a:lvl5pPr>
              <a:defRPr sz="2000" b="1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86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25113" y="6444044"/>
            <a:ext cx="9180512" cy="413956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6513" y="13266"/>
            <a:ext cx="9107487" cy="39139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44450" cap="rnd">
            <a:solidFill>
              <a:srgbClr val="0070C0"/>
            </a:solidFill>
            <a:bevel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90" y="476672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67544" y="6434998"/>
            <a:ext cx="1791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 smtClean="0">
                <a:solidFill>
                  <a:srgbClr val="00B0F0"/>
                </a:solidFill>
                <a:latin typeface="+mj-lt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534732" y="644404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BUCT</a:t>
            </a:r>
            <a:r>
              <a:rPr lang="en-US" altLang="zh-CN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18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444044"/>
            <a:ext cx="504056" cy="39985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6874238" y="4462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Chapter</a:t>
            </a:r>
            <a:r>
              <a:rPr lang="en-US" altLang="zh-CN" b="1" baseline="0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1</a:t>
            </a:r>
            <a:r>
              <a:rPr lang="en-US" altLang="zh-CN" b="1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Matrix</a:t>
            </a:r>
            <a:r>
              <a:rPr lang="en-US" altLang="zh-CN" b="1" baseline="0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</a:t>
            </a:r>
            <a:endParaRPr lang="zh-CN" altLang="en-US" b="1" dirty="0">
              <a:solidFill>
                <a:srgbClr val="14B7F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24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circle">
              <a:fillToRect l="50000" t="50000" r="50000" b="50000"/>
            </a:path>
            <a:tileRect/>
          </a:gradFill>
          <a:latin typeface="Times New Roman" pitchFamily="18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7.jpeg"/><Relationship Id="rId12" Type="http://schemas.openxmlformats.org/officeDocument/2006/relationships/image" Target="../media/image8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3.bin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9.bin"/><Relationship Id="rId21" Type="http://schemas.openxmlformats.org/officeDocument/2006/relationships/image" Target="../media/image23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20.wmf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19" Type="http://schemas.openxmlformats.org/officeDocument/2006/relationships/image" Target="../media/image21.jpeg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jpe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3.wmf"/><Relationship Id="rId26" Type="http://schemas.openxmlformats.org/officeDocument/2006/relationships/image" Target="../media/image47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6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1.wmf"/><Relationship Id="rId22" Type="http://schemas.openxmlformats.org/officeDocument/2006/relationships/image" Target="../media/image4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37856"/>
              </p:ext>
            </p:extLst>
          </p:nvPr>
        </p:nvGraphicFramePr>
        <p:xfrm>
          <a:off x="449263" y="2206625"/>
          <a:ext cx="82296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2996952"/>
                <a:ext cx="155202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§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𝟏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.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42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96952"/>
                <a:ext cx="1552028" cy="7386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786" name="Oval 2"/>
          <p:cNvSpPr>
            <a:spLocks noChangeArrowheads="1"/>
          </p:cNvSpPr>
          <p:nvPr/>
        </p:nvSpPr>
        <p:spPr bwMode="auto">
          <a:xfrm>
            <a:off x="304800" y="980728"/>
            <a:ext cx="8229600" cy="2088232"/>
          </a:xfrm>
          <a:prstGeom prst="ellipse">
            <a:avLst/>
          </a:prstGeom>
          <a:solidFill>
            <a:srgbClr val="CCFFCC">
              <a:alpha val="6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6795" name="Text Box 11"/>
          <p:cNvSpPr txBox="1">
            <a:spLocks noChangeArrowheads="1"/>
          </p:cNvSpPr>
          <p:nvPr/>
        </p:nvSpPr>
        <p:spPr bwMode="auto">
          <a:xfrm>
            <a:off x="2124075" y="1268760"/>
            <a:ext cx="54232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另外，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阶方阵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可逆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时，定义</a:t>
            </a:r>
          </a:p>
        </p:txBody>
      </p:sp>
      <p:graphicFrame>
        <p:nvGraphicFramePr>
          <p:cNvPr id="15267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60366"/>
              </p:ext>
            </p:extLst>
          </p:nvPr>
        </p:nvGraphicFramePr>
        <p:xfrm>
          <a:off x="1371600" y="2040012"/>
          <a:ext cx="118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6" name="Equation" r:id="rId3" imgW="1180800" imgH="444240" progId="Equation.DSMT4">
                  <p:embed/>
                </p:oleObj>
              </mc:Choice>
              <mc:Fallback>
                <p:oleObj name="Equation" r:id="rId3" imgW="1180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40012"/>
                        <a:ext cx="118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7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661061"/>
              </p:ext>
            </p:extLst>
          </p:nvPr>
        </p:nvGraphicFramePr>
        <p:xfrm>
          <a:off x="2889250" y="1976512"/>
          <a:ext cx="2070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7" name="Equation" r:id="rId5" imgW="2070000" imgH="660240" progId="Equation.DSMT4">
                  <p:embed/>
                </p:oleObj>
              </mc:Choice>
              <mc:Fallback>
                <p:oleObj name="Equation" r:id="rId5" imgW="20700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1976512"/>
                        <a:ext cx="2070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798" name="Text Box 14"/>
          <p:cNvSpPr txBox="1">
            <a:spLocks noChangeArrowheads="1"/>
          </p:cNvSpPr>
          <p:nvPr/>
        </p:nvSpPr>
        <p:spPr bwMode="auto">
          <a:xfrm>
            <a:off x="5105400" y="2041600"/>
            <a:ext cx="27975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其中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为正整数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526799" name="Text Box 15"/>
          <p:cNvSpPr txBox="1">
            <a:spLocks noChangeArrowheads="1"/>
          </p:cNvSpPr>
          <p:nvPr/>
        </p:nvSpPr>
        <p:spPr bwMode="auto">
          <a:xfrm>
            <a:off x="547688" y="3429000"/>
            <a:ext cx="6909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对任意整数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，可以定义           而且有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268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875145"/>
              </p:ext>
            </p:extLst>
          </p:nvPr>
        </p:nvGraphicFramePr>
        <p:xfrm>
          <a:off x="2438400" y="4293096"/>
          <a:ext cx="2057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8" name="Equation" r:id="rId7" imgW="2057400" imgH="571320" progId="Equation.DSMT4">
                  <p:embed/>
                </p:oleObj>
              </mc:Choice>
              <mc:Fallback>
                <p:oleObj name="Equation" r:id="rId7" imgW="205740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93096"/>
                        <a:ext cx="2057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8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611571"/>
              </p:ext>
            </p:extLst>
          </p:nvPr>
        </p:nvGraphicFramePr>
        <p:xfrm>
          <a:off x="2393950" y="5085184"/>
          <a:ext cx="2095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9" name="Equation" r:id="rId9" imgW="2095200" imgH="660240" progId="Equation.DSMT4">
                  <p:embed/>
                </p:oleObj>
              </mc:Choice>
              <mc:Fallback>
                <p:oleObj name="Equation" r:id="rId9" imgW="20952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5085184"/>
                        <a:ext cx="2095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995327"/>
              </p:ext>
            </p:extLst>
          </p:nvPr>
        </p:nvGraphicFramePr>
        <p:xfrm>
          <a:off x="5364088" y="3497263"/>
          <a:ext cx="52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0" name="Equation" r:id="rId11" imgW="520560" imgH="444240" progId="Equation.DSMT4">
                  <p:embed/>
                </p:oleObj>
              </mc:Choice>
              <mc:Fallback>
                <p:oleObj name="Equation" r:id="rId11" imgW="520560" imgH="4442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497263"/>
                        <a:ext cx="52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590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2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2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2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2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2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2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2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786" grpId="0" animBg="1"/>
      <p:bldP spid="1526795" grpId="0"/>
      <p:bldP spid="1526798" grpId="0"/>
      <p:bldP spid="15267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2506" y="980728"/>
            <a:ext cx="8245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1.14】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阶矩阵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满足</a:t>
            </a:r>
            <a:endParaRPr lang="en-US" altLang="zh-CN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772182"/>
              </p:ext>
            </p:extLst>
          </p:nvPr>
        </p:nvGraphicFramePr>
        <p:xfrm>
          <a:off x="2699792" y="1760364"/>
          <a:ext cx="245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Equation" r:id="rId3" imgW="2450880" imgH="444240" progId="Equation.DSMT4">
                  <p:embed/>
                </p:oleObj>
              </mc:Choice>
              <mc:Fallback>
                <p:oleObj name="Equation" r:id="rId3" imgW="2450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760364"/>
                        <a:ext cx="245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1520" y="2372708"/>
            <a:ext cx="84556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证明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可逆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，并求它的逆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1094" y="3265820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板书讲解：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28959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637844"/>
              </p:ext>
            </p:extLst>
          </p:nvPr>
        </p:nvGraphicFramePr>
        <p:xfrm>
          <a:off x="2513429" y="4030960"/>
          <a:ext cx="345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Equation" r:id="rId5" imgW="3454200" imgH="838080" progId="Equation.DSMT4">
                  <p:embed/>
                </p:oleObj>
              </mc:Choice>
              <mc:Fallback>
                <p:oleObj name="Equation" r:id="rId5" imgW="34542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429" y="4030960"/>
                        <a:ext cx="3454400" cy="838200"/>
                      </a:xfrm>
                      <a:prstGeom prst="rect">
                        <a:avLst/>
                      </a:prstGeom>
                      <a:solidFill>
                        <a:srgbClr val="FFCC99">
                          <a:alpha val="88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3400" y="4149080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本题答案：</a:t>
            </a:r>
          </a:p>
        </p:txBody>
      </p:sp>
    </p:spTree>
    <p:extLst>
      <p:ext uri="{BB962C8B-B14F-4D97-AF65-F5344CB8AC3E}">
        <p14:creationId xmlns:p14="http://schemas.microsoft.com/office/powerpoint/2010/main" val="401625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0" descr="j02991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19600"/>
            <a:ext cx="224313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53975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1pPr>
            <a:lvl2pPr marL="811213" indent="-354013" algn="ctr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2pPr>
            <a:lvl3pPr marL="1624013" indent="-709613" algn="ctr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3pPr>
            <a:lvl4pPr marL="2436813" indent="-1065213" algn="ctr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4pPr>
            <a:lvl5pPr marL="3249613" indent="-1420813" algn="ctr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Arial" charset="0"/>
                <a:ea typeface="华文行楷" pitchFamily="2" charset="-122"/>
                <a:cs typeface="+mn-cs"/>
              </a:defRPr>
            </a:lvl9pPr>
          </a:lstStyle>
          <a:p>
            <a:pPr algn="l">
              <a:lnSpc>
                <a:spcPct val="105000"/>
              </a:lnSpc>
              <a:defRPr/>
            </a:pPr>
            <a:r>
              <a:rPr lang="zh-CN" altLang="en-US" sz="3600" dirty="0" smtClean="0">
                <a:solidFill>
                  <a:schemeClr val="accent3">
                    <a:lumMod val="95000"/>
                  </a:schemeClr>
                </a:solidFill>
                <a:ea typeface="黑体" pitchFamily="2" charset="-122"/>
              </a:rPr>
              <a:t> 小结  </a:t>
            </a:r>
            <a:endParaRPr lang="zh-CN" altLang="en-US" sz="3600" dirty="0">
              <a:solidFill>
                <a:schemeClr val="accent3">
                  <a:lumMod val="9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781532439"/>
              </p:ext>
            </p:extLst>
          </p:nvPr>
        </p:nvGraphicFramePr>
        <p:xfrm>
          <a:off x="609600" y="1219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2730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925" y="1196753"/>
            <a:ext cx="8010289" cy="4248472"/>
          </a:xfrm>
          <a:noFill/>
        </p:spPr>
        <p:txBody>
          <a:bodyPr/>
          <a:lstStyle/>
          <a:p>
            <a:r>
              <a:rPr lang="en-US" altLang="zh-CN" sz="2800" dirty="0">
                <a:latin typeface="微软雅黑" pitchFamily="34" charset="-122"/>
              </a:rPr>
              <a:t> </a:t>
            </a:r>
            <a:r>
              <a:rPr lang="zh-CN" altLang="en-US" sz="2800" b="0" dirty="0" smtClean="0">
                <a:latin typeface="+mn-ea"/>
                <a:ea typeface="+mn-ea"/>
              </a:rPr>
              <a:t>矩阵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不仅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是数学理论研究中的一个重要内容，而且也是解决许多实际问题的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重要工具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zh-CN" altLang="en-US" sz="2800" b="0" dirty="0">
              <a:latin typeface="+mn-ea"/>
              <a:ea typeface="+mn-ea"/>
            </a:endParaRP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992832" y="2348880"/>
            <a:ext cx="7467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在这一讲，我们重点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介绍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逆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矩阵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603893738"/>
              </p:ext>
            </p:extLst>
          </p:nvPr>
        </p:nvGraphicFramePr>
        <p:xfrm>
          <a:off x="816631" y="3068960"/>
          <a:ext cx="7239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33898" name="Rectangle 10"/>
          <p:cNvSpPr>
            <a:spLocks noChangeArrowheads="1"/>
          </p:cNvSpPr>
          <p:nvPr/>
        </p:nvSpPr>
        <p:spPr bwMode="auto">
          <a:xfrm>
            <a:off x="839214" y="5229200"/>
            <a:ext cx="7620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下面，我们将从从具体实例开始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496" y="0"/>
            <a:ext cx="3203848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3200" b="0" dirty="0">
                <a:solidFill>
                  <a:srgbClr val="D98D75"/>
                </a:solidFill>
                <a:latin typeface="Georgia" pitchFamily="18" charset="0"/>
                <a:ea typeface="Dotum" pitchFamily="34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469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2" grpId="0"/>
      <p:bldGraphic spid="2" grpId="0">
        <p:bldAsOne/>
      </p:bldGraphic>
      <p:bldP spid="9338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12695"/>
              </p:ext>
            </p:extLst>
          </p:nvPr>
        </p:nvGraphicFramePr>
        <p:xfrm>
          <a:off x="3733800" y="3381524"/>
          <a:ext cx="3886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8" name="Equation" r:id="rId5" imgW="3886200" imgH="914400" progId="Equation.DSMT4">
                  <p:embed/>
                </p:oleObj>
              </mc:Choice>
              <mc:Fallback>
                <p:oleObj name="Equation" r:id="rId5" imgW="3886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81524"/>
                        <a:ext cx="3886200" cy="914400"/>
                      </a:xfrm>
                      <a:prstGeom prst="rect">
                        <a:avLst/>
                      </a:prstGeom>
                      <a:solidFill>
                        <a:srgbClr val="FFCC99">
                          <a:alpha val="58038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36" name="Picture 16" descr="1334399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56916"/>
            <a:ext cx="5391150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2" name="AutoShape 2"/>
          <p:cNvSpPr>
            <a:spLocks noChangeArrowheads="1"/>
          </p:cNvSpPr>
          <p:nvPr/>
        </p:nvSpPr>
        <p:spPr bwMode="auto">
          <a:xfrm>
            <a:off x="1115616" y="1340768"/>
            <a:ext cx="1703784" cy="4392488"/>
          </a:xfrm>
          <a:prstGeom prst="flowChartInternalStorage">
            <a:avLst/>
          </a:prstGeom>
          <a:solidFill>
            <a:srgbClr val="DAFEF3"/>
          </a:solidFill>
          <a:ln>
            <a:noFill/>
          </a:ln>
          <a:effectLst/>
        </p:spPr>
        <p:txBody>
          <a:bodyPr wrap="none" lIns="162553" tIns="81276" rIns="162553" bIns="81276" anchor="ctr"/>
          <a:lstStyle/>
          <a:p>
            <a:endParaRPr lang="zh-CN" altLang="en-US"/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539552" y="1932137"/>
            <a:ext cx="544513" cy="18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9" rIns="91436" bIns="45719">
            <a:spAutoFit/>
          </a:bodyPr>
          <a:lstStyle/>
          <a:p>
            <a:pPr algn="l" defTabSz="912813"/>
            <a:r>
              <a:rPr kumimoji="0" lang="zh-CN" altLang="en-US" sz="2800" b="1" dirty="0">
                <a:solidFill>
                  <a:srgbClr val="CC0000"/>
                </a:solidFill>
                <a:ea typeface="黑体" pitchFamily="2" charset="-122"/>
              </a:rPr>
              <a:t>建</a:t>
            </a:r>
          </a:p>
          <a:p>
            <a:pPr algn="l" defTabSz="912813"/>
            <a:r>
              <a:rPr kumimoji="0" lang="zh-CN" altLang="en-US" sz="2800" b="1" dirty="0">
                <a:solidFill>
                  <a:srgbClr val="CC0000"/>
                </a:solidFill>
                <a:ea typeface="黑体" pitchFamily="2" charset="-122"/>
              </a:rPr>
              <a:t>立</a:t>
            </a:r>
          </a:p>
          <a:p>
            <a:pPr algn="l" defTabSz="912813"/>
            <a:r>
              <a:rPr kumimoji="0" lang="zh-CN" altLang="en-US" sz="2800" b="1" dirty="0">
                <a:solidFill>
                  <a:srgbClr val="CC0000"/>
                </a:solidFill>
                <a:ea typeface="黑体" pitchFamily="2" charset="-122"/>
              </a:rPr>
              <a:t>规</a:t>
            </a:r>
          </a:p>
          <a:p>
            <a:pPr algn="l" defTabSz="912813"/>
            <a:r>
              <a:rPr kumimoji="0" lang="zh-CN" altLang="en-US" sz="2800" b="1" dirty="0">
                <a:solidFill>
                  <a:srgbClr val="CC0000"/>
                </a:solidFill>
                <a:ea typeface="黑体" pitchFamily="2" charset="-122"/>
              </a:rPr>
              <a:t>则</a:t>
            </a:r>
          </a:p>
        </p:txBody>
      </p:sp>
      <p:sp>
        <p:nvSpPr>
          <p:cNvPr id="107531" name="Text Box 10"/>
          <p:cNvSpPr txBox="1">
            <a:spLocks noChangeArrowheads="1"/>
          </p:cNvSpPr>
          <p:nvPr/>
        </p:nvSpPr>
        <p:spPr bwMode="auto">
          <a:xfrm>
            <a:off x="2895600" y="1340768"/>
            <a:ext cx="61722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9" rIns="91436" bIns="45719">
            <a:spAutoFit/>
          </a:bodyPr>
          <a:lstStyle>
            <a:lvl1pPr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1pPr>
            <a:lvl2pPr marL="742950" indent="-28575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2pPr>
            <a:lvl3pPr marL="1143000" indent="-22860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3pPr>
            <a:lvl4pPr marL="1600200" indent="-22860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4pPr>
            <a:lvl5pPr marL="2057400" indent="-22860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zh-CN" altLang="en-US" dirty="0">
                <a:ea typeface="黑体" pitchFamily="2" charset="-122"/>
              </a:rPr>
              <a:t>传输信息：</a:t>
            </a:r>
            <a:endParaRPr kumimoji="0" lang="en-US" altLang="zh-CN" dirty="0">
              <a:ea typeface="黑体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0" lang="zh-CN" altLang="en-US" dirty="0">
                <a:ea typeface="黑体" pitchFamily="2" charset="-122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ACCOMPLISH CAT PLAN</a:t>
            </a:r>
            <a:r>
              <a:rPr lang="zh-CN" altLang="en-US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．</a:t>
            </a:r>
          </a:p>
        </p:txBody>
      </p:sp>
      <p:sp>
        <p:nvSpPr>
          <p:cNvPr id="107532" name="Text Box 10"/>
          <p:cNvSpPr txBox="1">
            <a:spLocks noChangeArrowheads="1"/>
          </p:cNvSpPr>
          <p:nvPr/>
        </p:nvSpPr>
        <p:spPr bwMode="auto">
          <a:xfrm>
            <a:off x="2879725" y="2705249"/>
            <a:ext cx="533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9" rIns="91436" bIns="45719">
            <a:spAutoFit/>
          </a:bodyPr>
          <a:lstStyle>
            <a:lvl1pPr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1pPr>
            <a:lvl2pPr marL="742950" indent="-28575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2pPr>
            <a:lvl3pPr marL="1143000" indent="-22860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3pPr>
            <a:lvl4pPr marL="1600200" indent="-22860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4pPr>
            <a:lvl5pPr marL="2057400" indent="-22860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/>
            <a:r>
              <a:rPr kumimoji="0" lang="zh-CN" altLang="en-US">
                <a:ea typeface="黑体" pitchFamily="2" charset="-122"/>
              </a:rPr>
              <a:t>信息编码：</a:t>
            </a:r>
          </a:p>
        </p:txBody>
      </p:sp>
      <p:grpSp>
        <p:nvGrpSpPr>
          <p:cNvPr id="107537" name="Group 17"/>
          <p:cNvGrpSpPr>
            <a:grpSpLocks/>
          </p:cNvGrpSpPr>
          <p:nvPr/>
        </p:nvGrpSpPr>
        <p:grpSpPr bwMode="auto">
          <a:xfrm>
            <a:off x="1115616" y="1747838"/>
            <a:ext cx="1638300" cy="3659187"/>
            <a:chOff x="648" y="1584"/>
            <a:chExt cx="1032" cy="2304"/>
          </a:xfrm>
        </p:grpSpPr>
        <p:graphicFrame>
          <p:nvGraphicFramePr>
            <p:cNvPr id="7190" name="Object 7"/>
            <p:cNvGraphicFramePr>
              <a:graphicFrameLocks noChangeAspect="1"/>
            </p:cNvGraphicFramePr>
            <p:nvPr/>
          </p:nvGraphicFramePr>
          <p:xfrm>
            <a:off x="888" y="1584"/>
            <a:ext cx="760" cy="1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9" name="Equation" r:id="rId8" imgW="1206500" imgH="2451100" progId="Equation.DSMT4">
                    <p:embed/>
                  </p:oleObj>
                </mc:Choice>
                <mc:Fallback>
                  <p:oleObj name="Equation" r:id="rId8" imgW="1206500" imgH="2451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1584"/>
                          <a:ext cx="760" cy="1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4901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1" name="Object 19"/>
            <p:cNvGraphicFramePr>
              <a:graphicFrameLocks noChangeAspect="1"/>
            </p:cNvGraphicFramePr>
            <p:nvPr/>
          </p:nvGraphicFramePr>
          <p:xfrm>
            <a:off x="648" y="3304"/>
            <a:ext cx="1032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0" name="Equation" r:id="rId10" imgW="1638300" imgH="927100" progId="Equation.DSMT4">
                    <p:embed/>
                  </p:oleObj>
                </mc:Choice>
                <mc:Fallback>
                  <p:oleObj name="Equation" r:id="rId10" imgW="1638300" imgH="927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3304"/>
                          <a:ext cx="1032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>
                                  <a:alpha val="54901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540" name="Group 20"/>
          <p:cNvGrpSpPr>
            <a:grpSpLocks/>
          </p:cNvGrpSpPr>
          <p:nvPr/>
        </p:nvGrpSpPr>
        <p:grpSpPr bwMode="auto">
          <a:xfrm>
            <a:off x="611560" y="1268761"/>
            <a:ext cx="2228850" cy="4463425"/>
            <a:chOff x="564" y="1392"/>
            <a:chExt cx="1404" cy="1926"/>
          </a:xfrm>
        </p:grpSpPr>
        <p:pic>
          <p:nvPicPr>
            <p:cNvPr id="7185" name="Picture 21" descr="57796663181482241021n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" y="1392"/>
              <a:ext cx="1404" cy="1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6" name="Text Box 22"/>
            <p:cNvSpPr txBox="1">
              <a:spLocks noChangeArrowheads="1"/>
            </p:cNvSpPr>
            <p:nvPr/>
          </p:nvSpPr>
          <p:spPr bwMode="auto">
            <a:xfrm>
              <a:off x="597" y="2207"/>
              <a:ext cx="1358" cy="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1435" tIns="25718" rIns="51435" bIns="25718">
              <a:spAutoFit/>
            </a:bodyPr>
            <a:lstStyle>
              <a:lvl1pPr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L9T53P6A5M2S</a:t>
              </a:r>
            </a:p>
            <a:p>
              <a:pPr eaLnBrk="1" hangingPunct="1"/>
              <a:r>
                <a:rPr lang="en-US" altLang="zh-CN" sz="1600"/>
                <a:t>J2e&amp;6R8#Z*g91</a:t>
              </a:r>
            </a:p>
            <a:p>
              <a:pPr eaLnBrk="1" hangingPunct="1"/>
              <a:r>
                <a:rPr lang="en-US" altLang="zh-CN" sz="1600"/>
                <a:t>B9DV83N0328</a:t>
              </a:r>
            </a:p>
            <a:p>
              <a:pPr eaLnBrk="1" hangingPunct="1"/>
              <a:r>
                <a:rPr lang="en-US" altLang="zh-CN" sz="1600"/>
                <a:t>3Hzklso642GPl</a:t>
              </a:r>
            </a:p>
            <a:p>
              <a:pPr eaLnBrk="1" hangingPunct="1"/>
              <a:r>
                <a:rPr lang="en-US" altLang="zh-CN" sz="1600"/>
                <a:t>FDHUY8E389</a:t>
              </a:r>
            </a:p>
            <a:p>
              <a:pPr eaLnBrk="1" hangingPunct="1"/>
              <a:r>
                <a:rPr lang="en-US" altLang="zh-CN" sz="1600"/>
                <a:t>ZYSAQWJC?QKPR2</a:t>
              </a:r>
            </a:p>
            <a:p>
              <a:pPr eaLnBrk="1" hangingPunct="1"/>
              <a:r>
                <a:rPr lang="en-US" altLang="zh-CN" sz="1600"/>
                <a:t>S4TLM6UYEY7&amp;638</a:t>
              </a:r>
            </a:p>
          </p:txBody>
        </p:sp>
        <p:sp>
          <p:nvSpPr>
            <p:cNvPr id="7187" name="Text Box 23"/>
            <p:cNvSpPr txBox="1">
              <a:spLocks noChangeArrowheads="1"/>
            </p:cNvSpPr>
            <p:nvPr/>
          </p:nvSpPr>
          <p:spPr bwMode="auto">
            <a:xfrm>
              <a:off x="758" y="1506"/>
              <a:ext cx="1120" cy="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435" tIns="25718" rIns="51435" bIns="25718">
              <a:spAutoFit/>
            </a:bodyPr>
            <a:lstStyle>
              <a:lvl1pPr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QU3E8G9SGSQOY2KX</a:t>
              </a:r>
            </a:p>
          </p:txBody>
        </p:sp>
        <p:sp>
          <p:nvSpPr>
            <p:cNvPr id="7188" name="Text Box 24"/>
            <p:cNvSpPr txBox="1">
              <a:spLocks noChangeArrowheads="1"/>
            </p:cNvSpPr>
            <p:nvPr/>
          </p:nvSpPr>
          <p:spPr bwMode="auto">
            <a:xfrm>
              <a:off x="1482" y="1631"/>
              <a:ext cx="323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435" tIns="25718" rIns="51435" bIns="25718">
              <a:spAutoFit/>
            </a:bodyPr>
            <a:lstStyle>
              <a:lvl1pPr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YE4</a:t>
              </a:r>
            </a:p>
            <a:p>
              <a:pPr eaLnBrk="1" hangingPunct="1"/>
              <a:r>
                <a:rPr lang="en-US" altLang="zh-CN" sz="1200"/>
                <a:t>6AD</a:t>
              </a:r>
            </a:p>
            <a:p>
              <a:pPr eaLnBrk="1" hangingPunct="1"/>
              <a:r>
                <a:rPr lang="en-US" altLang="zh-CN" sz="1200"/>
                <a:t>X3H</a:t>
              </a:r>
            </a:p>
            <a:p>
              <a:pPr eaLnBrk="1" hangingPunct="1"/>
              <a:r>
                <a:rPr lang="en-US" altLang="zh-CN" sz="1200"/>
                <a:t>9M4</a:t>
              </a:r>
            </a:p>
            <a:p>
              <a:pPr eaLnBrk="1" hangingPunct="1"/>
              <a:r>
                <a:rPr lang="en-US" altLang="zh-CN" sz="1200"/>
                <a:t>SAR7</a:t>
              </a:r>
            </a:p>
          </p:txBody>
        </p:sp>
        <p:sp>
          <p:nvSpPr>
            <p:cNvPr id="7189" name="Text Box 25"/>
            <p:cNvSpPr txBox="1">
              <a:spLocks noChangeArrowheads="1"/>
            </p:cNvSpPr>
            <p:nvPr/>
          </p:nvSpPr>
          <p:spPr bwMode="auto">
            <a:xfrm>
              <a:off x="901" y="1974"/>
              <a:ext cx="18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51435" tIns="25718" rIns="51435" bIns="25718">
              <a:spAutoFit/>
            </a:bodyPr>
            <a:lstStyle>
              <a:lvl1pPr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73WG</a:t>
              </a:r>
            </a:p>
          </p:txBody>
        </p:sp>
      </p:grpSp>
      <p:sp>
        <p:nvSpPr>
          <p:cNvPr id="107548" name="Rectangle 28" descr="粉色面巾纸"/>
          <p:cNvSpPr>
            <a:spLocks noChangeArrowheads="1"/>
          </p:cNvSpPr>
          <p:nvPr/>
        </p:nvSpPr>
        <p:spPr bwMode="auto">
          <a:xfrm>
            <a:off x="3804043" y="4581128"/>
            <a:ext cx="4656389" cy="1025914"/>
          </a:xfrm>
          <a:prstGeom prst="rect">
            <a:avLst/>
          </a:prstGeom>
          <a:blipFill dpi="0" rotWithShape="1">
            <a:blip r:embed="rId13">
              <a:alphaModFix amt="38000"/>
            </a:blip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553" tIns="81276" rIns="162553" bIns="81276">
            <a:spAutoFit/>
          </a:bodyPr>
          <a:lstStyle/>
          <a:p>
            <a:pPr defTabSz="912813"/>
            <a:r>
              <a:rPr kumimoji="0" lang="zh-CN" altLang="en-US" sz="2800" b="1" dirty="0">
                <a:ea typeface="楷体" pitchFamily="49" charset="-122"/>
              </a:rPr>
              <a:t>无加密直接发送，则很</a:t>
            </a:r>
            <a:r>
              <a:rPr kumimoji="0" lang="zh-CN" altLang="en-US" sz="2800" b="1" dirty="0" smtClean="0">
                <a:ea typeface="楷体" pitchFamily="49" charset="-122"/>
              </a:rPr>
              <a:t>容易</a:t>
            </a:r>
            <a:endParaRPr kumimoji="0" lang="en-US" altLang="zh-CN" sz="2800" b="1" dirty="0" smtClean="0">
              <a:ea typeface="楷体" pitchFamily="49" charset="-122"/>
            </a:endParaRPr>
          </a:p>
          <a:p>
            <a:pPr defTabSz="912813"/>
            <a:r>
              <a:rPr kumimoji="0" lang="zh-CN" altLang="en-US" sz="2800" b="1" dirty="0" smtClean="0">
                <a:ea typeface="楷体" pitchFamily="49" charset="-122"/>
              </a:rPr>
              <a:t>破译显然</a:t>
            </a:r>
            <a:r>
              <a:rPr kumimoji="0" lang="zh-CN" altLang="en-US" sz="2800" b="1" dirty="0">
                <a:ea typeface="楷体" pitchFamily="49" charset="-122"/>
              </a:rPr>
              <a:t>不可取！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347863" y="4365104"/>
            <a:ext cx="5904657" cy="1800200"/>
            <a:chOff x="3419871" y="4293096"/>
            <a:chExt cx="5904657" cy="1800200"/>
          </a:xfrm>
        </p:grpSpPr>
        <p:sp>
          <p:nvSpPr>
            <p:cNvPr id="7183" name="AutoShape 15"/>
            <p:cNvSpPr>
              <a:spLocks noChangeArrowheads="1"/>
            </p:cNvSpPr>
            <p:nvPr/>
          </p:nvSpPr>
          <p:spPr bwMode="auto">
            <a:xfrm>
              <a:off x="3419871" y="4293096"/>
              <a:ext cx="5023737" cy="1800200"/>
            </a:xfrm>
            <a:prstGeom prst="cloudCallout">
              <a:avLst>
                <a:gd name="adj1" fmla="val -55134"/>
                <a:gd name="adj2" fmla="val -35597"/>
              </a:avLst>
            </a:prstGeom>
            <a:solidFill>
              <a:srgbClr val="FFCC99"/>
            </a:solidFill>
            <a:ln w="28575">
              <a:solidFill>
                <a:srgbClr val="FF99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1435" tIns="25718" rIns="51435" bIns="25718"/>
            <a:lstStyle/>
            <a:p>
              <a:pPr defTabSz="912813"/>
              <a:endParaRPr kumimoji="0" lang="zh-CN" altLang="zh-CN" sz="1800" b="0">
                <a:ea typeface="宋体" charset="-122"/>
              </a:endParaRPr>
            </a:p>
          </p:txBody>
        </p:sp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4002552" y="4509120"/>
              <a:ext cx="5321976" cy="134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1435" tIns="25718" rIns="51435" bIns="25718">
              <a:spAutoFit/>
            </a:bodyPr>
            <a:lstStyle>
              <a:lvl1pPr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sz="2500" dirty="0">
                  <a:latin typeface="楷体" pitchFamily="49" charset="-122"/>
                  <a:ea typeface="楷体" pitchFamily="49" charset="-122"/>
                </a:rPr>
                <a:t>  </a:t>
              </a:r>
              <a:r>
                <a:rPr kumimoji="0" lang="zh-CN" altLang="en-US" dirty="0">
                  <a:latin typeface="楷体" pitchFamily="49" charset="-122"/>
                  <a:ea typeface="楷体" pitchFamily="49" charset="-122"/>
                </a:rPr>
                <a:t>无论是战争年代，</a:t>
              </a:r>
              <a:r>
                <a:rPr kumimoji="0" lang="zh-CN" altLang="en-US" dirty="0" smtClean="0">
                  <a:latin typeface="楷体" pitchFamily="49" charset="-122"/>
                  <a:ea typeface="楷体" pitchFamily="49" charset="-122"/>
                </a:rPr>
                <a:t>还是</a:t>
              </a:r>
              <a:endParaRPr kumimoji="0" lang="en-US" altLang="zh-CN" dirty="0" smtClean="0">
                <a:latin typeface="楷体" pitchFamily="49" charset="-122"/>
                <a:ea typeface="楷体" pitchFamily="49" charset="-122"/>
              </a:endParaRPr>
            </a:p>
            <a:p>
              <a:pPr algn="l" eaLnBrk="1" hangingPunct="1"/>
              <a:r>
                <a:rPr kumimoji="0" lang="zh-CN" altLang="en-US" dirty="0" smtClean="0">
                  <a:latin typeface="楷体" pitchFamily="49" charset="-122"/>
                  <a:ea typeface="楷体" pitchFamily="49" charset="-122"/>
                </a:rPr>
                <a:t>和平时期，信息</a:t>
              </a:r>
              <a:r>
                <a:rPr kumimoji="0" lang="zh-CN" altLang="en-US" dirty="0">
                  <a:latin typeface="楷体" pitchFamily="49" charset="-122"/>
                  <a:ea typeface="楷体" pitchFamily="49" charset="-122"/>
                </a:rPr>
                <a:t>的</a:t>
              </a:r>
              <a:r>
                <a:rPr kumimoji="0" lang="zh-CN" altLang="en-US" dirty="0" smtClean="0">
                  <a:latin typeface="楷体" pitchFamily="49" charset="-122"/>
                  <a:ea typeface="楷体" pitchFamily="49" charset="-122"/>
                </a:rPr>
                <a:t>保密和</a:t>
              </a:r>
              <a:endParaRPr kumimoji="0" lang="en-US" altLang="zh-CN" dirty="0" smtClean="0">
                <a:latin typeface="楷体" pitchFamily="49" charset="-122"/>
                <a:ea typeface="楷体" pitchFamily="49" charset="-122"/>
              </a:endParaRPr>
            </a:p>
            <a:p>
              <a:pPr algn="l" eaLnBrk="1" hangingPunct="1"/>
              <a:r>
                <a:rPr kumimoji="0" lang="zh-CN" altLang="en-US" dirty="0" smtClean="0">
                  <a:latin typeface="楷体" pitchFamily="49" charset="-122"/>
                  <a:ea typeface="楷体" pitchFamily="49" charset="-122"/>
                </a:rPr>
                <a:t>加密都是非常</a:t>
              </a:r>
              <a:r>
                <a:rPr kumimoji="0" lang="zh-CN" altLang="en-US" dirty="0">
                  <a:latin typeface="楷体" pitchFamily="49" charset="-122"/>
                  <a:ea typeface="楷体" pitchFamily="49" charset="-122"/>
                </a:rPr>
                <a:t>重要的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1327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nimBg="1"/>
      <p:bldP spid="107531" grpId="0"/>
      <p:bldP spid="107532" grpId="0"/>
      <p:bldP spid="1075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7067" name="Object 11"/>
          <p:cNvGraphicFramePr>
            <a:graphicFrameLocks noChangeAspect="1"/>
          </p:cNvGraphicFramePr>
          <p:nvPr/>
        </p:nvGraphicFramePr>
        <p:xfrm>
          <a:off x="1955800" y="1905000"/>
          <a:ext cx="34544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0" name="Equation" r:id="rId3" imgW="3454400" imgH="2070100" progId="Equation.DSMT4">
                  <p:embed/>
                </p:oleObj>
              </mc:Choice>
              <mc:Fallback>
                <p:oleObj name="Equation" r:id="rId3" imgW="3454400" imgH="207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05000"/>
                        <a:ext cx="34544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133600" y="4116388"/>
            <a:ext cx="3159142" cy="989012"/>
            <a:chOff x="2133600" y="4116388"/>
            <a:chExt cx="3159142" cy="989012"/>
          </a:xfrm>
        </p:grpSpPr>
        <p:sp>
          <p:nvSpPr>
            <p:cNvPr id="8215" name="AutoShape 13"/>
            <p:cNvSpPr>
              <a:spLocks noChangeArrowheads="1"/>
            </p:cNvSpPr>
            <p:nvPr/>
          </p:nvSpPr>
          <p:spPr bwMode="auto">
            <a:xfrm flipV="1">
              <a:off x="2362316" y="4420699"/>
              <a:ext cx="2439639" cy="684701"/>
            </a:xfrm>
            <a:prstGeom prst="wedgeEllipseCallout">
              <a:avLst>
                <a:gd name="adj1" fmla="val -394"/>
                <a:gd name="adj2" fmla="val 9930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51435" tIns="25718" rIns="51435" bIns="25718"/>
            <a:lstStyle/>
            <a:p>
              <a:pPr defTabSz="912813"/>
              <a:endParaRPr kumimoji="0" lang="zh-CN" altLang="zh-CN" sz="1800" b="0">
                <a:ea typeface="宋体" charset="-122"/>
              </a:endParaRPr>
            </a:p>
          </p:txBody>
        </p:sp>
        <p:sp>
          <p:nvSpPr>
            <p:cNvPr id="8216" name="Text Box 14"/>
            <p:cNvSpPr txBox="1">
              <a:spLocks noChangeArrowheads="1"/>
            </p:cNvSpPr>
            <p:nvPr/>
          </p:nvSpPr>
          <p:spPr bwMode="auto">
            <a:xfrm>
              <a:off x="2548148" y="4530061"/>
              <a:ext cx="2744594" cy="48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1435" tIns="25718" rIns="51435" bIns="25718">
              <a:spAutoFit/>
            </a:bodyPr>
            <a:lstStyle>
              <a:lvl1pPr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r>
                <a:rPr kumimoji="0" lang="zh-CN" altLang="en-US" dirty="0">
                  <a:latin typeface="Times New Roman" pitchFamily="18" charset="0"/>
                  <a:ea typeface="楷体" pitchFamily="49" charset="-122"/>
                </a:rPr>
                <a:t>明文矩阵</a:t>
              </a:r>
              <a:r>
                <a:rPr kumimoji="0" lang="en-US" altLang="zh-CN" i="1" dirty="0">
                  <a:latin typeface="Times New Roman" pitchFamily="18" charset="0"/>
                  <a:ea typeface="楷体" pitchFamily="49" charset="-122"/>
                </a:rPr>
                <a:t>M</a:t>
              </a:r>
            </a:p>
          </p:txBody>
        </p:sp>
        <p:sp>
          <p:nvSpPr>
            <p:cNvPr id="8217" name="Line 15"/>
            <p:cNvSpPr>
              <a:spLocks noChangeShapeType="1"/>
            </p:cNvSpPr>
            <p:nvPr/>
          </p:nvSpPr>
          <p:spPr bwMode="auto">
            <a:xfrm>
              <a:off x="2133600" y="4116388"/>
              <a:ext cx="3125788" cy="0"/>
            </a:xfrm>
            <a:prstGeom prst="line">
              <a:avLst/>
            </a:prstGeom>
            <a:noFill/>
            <a:ln w="349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9552" y="2778125"/>
            <a:ext cx="1371600" cy="2251075"/>
            <a:chOff x="609600" y="2778125"/>
            <a:chExt cx="1371600" cy="2251075"/>
          </a:xfrm>
        </p:grpSpPr>
        <p:sp>
          <p:nvSpPr>
            <p:cNvPr id="8212" name="AutoShape 17"/>
            <p:cNvSpPr>
              <a:spLocks noChangeArrowheads="1"/>
            </p:cNvSpPr>
            <p:nvPr/>
          </p:nvSpPr>
          <p:spPr bwMode="auto">
            <a:xfrm flipV="1">
              <a:off x="609600" y="3057455"/>
              <a:ext cx="814812" cy="1971745"/>
            </a:xfrm>
            <a:prstGeom prst="wedgeEllipseCallout">
              <a:avLst>
                <a:gd name="adj1" fmla="val 88750"/>
                <a:gd name="adj2" fmla="val 4816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51435" tIns="25718" rIns="51435" bIns="25718"/>
            <a:lstStyle/>
            <a:p>
              <a:pPr defTabSz="912813"/>
              <a:endParaRPr kumimoji="0" lang="zh-CN" altLang="zh-CN" sz="1800" b="0">
                <a:ea typeface="宋体" charset="-122"/>
              </a:endParaRPr>
            </a:p>
          </p:txBody>
        </p:sp>
        <p:sp>
          <p:nvSpPr>
            <p:cNvPr id="8213" name="Text Box 18"/>
            <p:cNvSpPr txBox="1">
              <a:spLocks noChangeArrowheads="1"/>
            </p:cNvSpPr>
            <p:nvPr/>
          </p:nvSpPr>
          <p:spPr bwMode="auto">
            <a:xfrm>
              <a:off x="755587" y="3294065"/>
              <a:ext cx="534720" cy="146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51435" tIns="25718" rIns="51435" bIns="25718">
              <a:spAutoFit/>
            </a:bodyPr>
            <a:lstStyle>
              <a:lvl1pPr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dirty="0">
                  <a:latin typeface="楷体" pitchFamily="49" charset="-122"/>
                  <a:ea typeface="楷体" pitchFamily="49" charset="-122"/>
                </a:rPr>
                <a:t>密钥矩阵</a:t>
              </a:r>
            </a:p>
          </p:txBody>
        </p:sp>
        <p:graphicFrame>
          <p:nvGraphicFramePr>
            <p:cNvPr id="8214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6821576"/>
                </p:ext>
              </p:extLst>
            </p:nvPr>
          </p:nvGraphicFramePr>
          <p:xfrm>
            <a:off x="1668855" y="2778125"/>
            <a:ext cx="312345" cy="328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1" name="Equation" r:id="rId5" imgW="291973" imgH="304668" progId="Equation.DSMT4">
                    <p:embed/>
                  </p:oleObj>
                </mc:Choice>
                <mc:Fallback>
                  <p:oleObj name="Equation" r:id="rId5" imgW="291973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8855" y="2778125"/>
                          <a:ext cx="312345" cy="328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7076" name="Object 2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605838" y="2832100"/>
          <a:ext cx="5381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2" name="Equation" r:id="rId7" imgW="583693" imgH="317225" progId="Equation.DSMT4">
                  <p:embed/>
                </p:oleObj>
              </mc:Choice>
              <mc:Fallback>
                <p:oleObj name="Equation" r:id="rId7" imgW="583693" imgH="3172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5838" y="2832100"/>
                        <a:ext cx="53816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564188" y="3733800"/>
            <a:ext cx="760412" cy="1066800"/>
            <a:chOff x="5564188" y="3733800"/>
            <a:chExt cx="760412" cy="1066800"/>
          </a:xfrm>
        </p:grpSpPr>
        <p:sp>
          <p:nvSpPr>
            <p:cNvPr id="8210" name="AutoShape 23"/>
            <p:cNvSpPr>
              <a:spLocks noChangeArrowheads="1"/>
            </p:cNvSpPr>
            <p:nvPr/>
          </p:nvSpPr>
          <p:spPr bwMode="auto">
            <a:xfrm>
              <a:off x="5564188" y="3733800"/>
              <a:ext cx="760412" cy="1066800"/>
            </a:xfrm>
            <a:prstGeom prst="wedgeEllipseCallout">
              <a:avLst>
                <a:gd name="adj1" fmla="val 2708"/>
                <a:gd name="adj2" fmla="val -9955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1435" tIns="25718" rIns="51435" bIns="25718"/>
            <a:lstStyle/>
            <a:p>
              <a:pPr defTabSz="912813"/>
              <a:endParaRPr kumimoji="0" lang="zh-CN" altLang="zh-CN" sz="1800" b="0">
                <a:ea typeface="宋体" charset="-122"/>
              </a:endParaRPr>
            </a:p>
          </p:txBody>
        </p:sp>
        <p:sp>
          <p:nvSpPr>
            <p:cNvPr id="8211" name="Text Box 24"/>
            <p:cNvSpPr txBox="1">
              <a:spLocks noChangeArrowheads="1"/>
            </p:cNvSpPr>
            <p:nvPr/>
          </p:nvSpPr>
          <p:spPr bwMode="auto">
            <a:xfrm>
              <a:off x="5640229" y="3778250"/>
              <a:ext cx="464168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435" tIns="25718" rIns="51435" bIns="25718">
              <a:spAutoFit/>
            </a:bodyPr>
            <a:lstStyle>
              <a:lvl1pPr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/>
              <a:r>
                <a:rPr kumimoji="0" lang="zh-CN" altLang="en-US">
                  <a:ea typeface="楷体" pitchFamily="49" charset="-122"/>
                </a:rPr>
                <a:t>密</a:t>
              </a:r>
            </a:p>
            <a:p>
              <a:pPr algn="l" eaLnBrk="1" hangingPunct="1"/>
              <a:r>
                <a:rPr kumimoji="0" lang="zh-CN" altLang="en-US">
                  <a:ea typeface="楷体" pitchFamily="49" charset="-122"/>
                </a:rPr>
                <a:t>文</a:t>
              </a:r>
            </a:p>
          </p:txBody>
        </p:sp>
      </p:grpSp>
      <p:sp>
        <p:nvSpPr>
          <p:cNvPr id="1197081" name="Rectangle 25"/>
          <p:cNvSpPr>
            <a:spLocks noChangeArrowheads="1"/>
          </p:cNvSpPr>
          <p:nvPr/>
        </p:nvSpPr>
        <p:spPr bwMode="auto">
          <a:xfrm>
            <a:off x="914400" y="5332413"/>
            <a:ext cx="4989513" cy="95408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6" tIns="45719" rIns="91436" bIns="45719">
            <a:spAutoFit/>
          </a:bodyPr>
          <a:lstStyle/>
          <a:p>
            <a:pPr algn="l" defTabSz="912813"/>
            <a:r>
              <a:rPr kumimoji="0" lang="zh-CN" altLang="en-US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0" scaled="0"/>
                </a:gradFill>
                <a:ea typeface="楷体" pitchFamily="49" charset="-122"/>
              </a:rPr>
              <a:t>传输加密后的密文</a:t>
            </a:r>
            <a:r>
              <a:rPr kumimoji="0" lang="zh-CN" altLang="en-US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0" scaled="0"/>
                </a:gradFill>
                <a:ea typeface="楷体" pitchFamily="49" charset="-122"/>
              </a:rPr>
              <a:t>，很难</a:t>
            </a:r>
            <a:r>
              <a:rPr kumimoji="0" lang="zh-CN" altLang="en-US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0" scaled="0"/>
                </a:gradFill>
                <a:ea typeface="楷体" pitchFamily="49" charset="-122"/>
              </a:rPr>
              <a:t>破解，除非知道密钥！</a:t>
            </a:r>
          </a:p>
        </p:txBody>
      </p:sp>
      <p:graphicFrame>
        <p:nvGraphicFramePr>
          <p:cNvPr id="1197082" name="Object 26"/>
          <p:cNvGraphicFramePr>
            <a:graphicFrameLocks noChangeAspect="1"/>
          </p:cNvGraphicFramePr>
          <p:nvPr/>
        </p:nvGraphicFramePr>
        <p:xfrm>
          <a:off x="6934200" y="5326063"/>
          <a:ext cx="121920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3" name="Equation" r:id="rId9" imgW="1218671" imgH="317362" progId="Equation.DSMT4">
                  <p:embed/>
                </p:oleObj>
              </mc:Choice>
              <mc:Fallback>
                <p:oleObj name="Equation" r:id="rId9" imgW="1218671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326063"/>
                        <a:ext cx="1219200" cy="3190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585" name="Group 17"/>
          <p:cNvGrpSpPr>
            <a:grpSpLocks/>
          </p:cNvGrpSpPr>
          <p:nvPr/>
        </p:nvGrpSpPr>
        <p:grpSpPr bwMode="auto">
          <a:xfrm>
            <a:off x="6705600" y="2211388"/>
            <a:ext cx="2184400" cy="2663825"/>
            <a:chOff x="4224" y="1536"/>
            <a:chExt cx="1375" cy="1680"/>
          </a:xfrm>
        </p:grpSpPr>
        <p:sp>
          <p:nvSpPr>
            <p:cNvPr id="8208" name="AutoShape 28"/>
            <p:cNvSpPr>
              <a:spLocks noChangeArrowheads="1"/>
            </p:cNvSpPr>
            <p:nvPr/>
          </p:nvSpPr>
          <p:spPr bwMode="auto">
            <a:xfrm>
              <a:off x="4224" y="1536"/>
              <a:ext cx="1152" cy="1680"/>
            </a:xfrm>
            <a:prstGeom prst="cloudCallout">
              <a:avLst>
                <a:gd name="adj1" fmla="val -4167"/>
                <a:gd name="adj2" fmla="val 59764"/>
              </a:avLst>
            </a:prstGeom>
            <a:solidFill>
              <a:srgbClr val="FFFF00">
                <a:alpha val="50980"/>
              </a:srgbClr>
            </a:solidFill>
            <a:ln w="9525">
              <a:solidFill>
                <a:srgbClr val="99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1435" tIns="25718" rIns="51435" bIns="25718"/>
            <a:lstStyle/>
            <a:p>
              <a:pPr defTabSz="912813"/>
              <a:endParaRPr kumimoji="0" lang="zh-CN" altLang="zh-CN" sz="1800" b="0">
                <a:ea typeface="宋体" charset="-122"/>
              </a:endParaRPr>
            </a:p>
          </p:txBody>
        </p:sp>
        <p:sp>
          <p:nvSpPr>
            <p:cNvPr id="8209" name="Text Box 29"/>
            <p:cNvSpPr txBox="1">
              <a:spLocks noChangeArrowheads="1"/>
            </p:cNvSpPr>
            <p:nvPr/>
          </p:nvSpPr>
          <p:spPr bwMode="auto">
            <a:xfrm>
              <a:off x="4320" y="1728"/>
              <a:ext cx="1279" cy="1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1435" tIns="25718" rIns="51435" bIns="25718">
              <a:spAutoFit/>
            </a:bodyPr>
            <a:lstStyle>
              <a:lvl1pPr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/>
              <a:r>
                <a:rPr kumimoji="0" lang="zh-CN" altLang="en-US">
                  <a:ea typeface="楷体" pitchFamily="49" charset="-122"/>
                </a:rPr>
                <a:t>知道密钥</a:t>
              </a:r>
            </a:p>
            <a:p>
              <a:pPr algn="l" eaLnBrk="1" hangingPunct="1"/>
              <a:r>
                <a:rPr kumimoji="0" lang="zh-CN" altLang="en-US">
                  <a:ea typeface="楷体" pitchFamily="49" charset="-122"/>
                </a:rPr>
                <a:t>相当于求</a:t>
              </a:r>
            </a:p>
            <a:p>
              <a:pPr algn="l" eaLnBrk="1" hangingPunct="1"/>
              <a:r>
                <a:rPr kumimoji="0" lang="zh-CN" altLang="en-US">
                  <a:ea typeface="楷体" pitchFamily="49" charset="-122"/>
                </a:rPr>
                <a:t>解矩阵</a:t>
              </a:r>
            </a:p>
            <a:p>
              <a:pPr algn="l" eaLnBrk="1" hangingPunct="1"/>
              <a:r>
                <a:rPr kumimoji="0" lang="zh-CN" altLang="en-US">
                  <a:ea typeface="楷体" pitchFamily="49" charset="-122"/>
                </a:rPr>
                <a:t>方程</a:t>
              </a:r>
            </a:p>
          </p:txBody>
        </p:sp>
      </p:grpSp>
      <p:graphicFrame>
        <p:nvGraphicFramePr>
          <p:cNvPr id="8202" name="Object 6"/>
          <p:cNvGraphicFramePr>
            <a:graphicFrameLocks noChangeAspect="1"/>
          </p:cNvGraphicFramePr>
          <p:nvPr/>
        </p:nvGraphicFramePr>
        <p:xfrm>
          <a:off x="4648200" y="762000"/>
          <a:ext cx="3886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4" name="Equation" r:id="rId11" imgW="3886200" imgH="914400" progId="Equation.DSMT4">
                  <p:embed/>
                </p:oleObj>
              </mc:Choice>
              <mc:Fallback>
                <p:oleObj name="Equation" r:id="rId11" imgW="3886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3886200" cy="914400"/>
                      </a:xfrm>
                      <a:prstGeom prst="rect">
                        <a:avLst/>
                      </a:prstGeom>
                      <a:solidFill>
                        <a:srgbClr val="FFCC99">
                          <a:alpha val="58038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9" name="AutoShape 21"/>
          <p:cNvSpPr>
            <a:spLocks noChangeArrowheads="1"/>
          </p:cNvSpPr>
          <p:nvPr/>
        </p:nvSpPr>
        <p:spPr bwMode="auto">
          <a:xfrm>
            <a:off x="456067" y="685464"/>
            <a:ext cx="3887900" cy="114244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gradFill rotWithShape="1">
            <a:gsLst>
              <a:gs pos="0">
                <a:srgbClr val="CC99FF">
                  <a:gamma/>
                  <a:shade val="46275"/>
                  <a:invGamma/>
                </a:srgbClr>
              </a:gs>
              <a:gs pos="50000">
                <a:srgbClr val="CC99FF">
                  <a:alpha val="0"/>
                </a:srgbClr>
              </a:gs>
              <a:gs pos="100000">
                <a:srgbClr val="CC99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9" rIns="91436" bIns="45719" anchor="ctr"/>
          <a:lstStyle/>
          <a:p>
            <a:pPr defTabSz="914360">
              <a:defRPr/>
            </a:pPr>
            <a:r>
              <a:rPr lang="zh-CN" altLang="en-US" sz="2800" b="1" dirty="0">
                <a:ea typeface="楷体" pitchFamily="49" charset="-122"/>
              </a:rPr>
              <a:t>加密：</a:t>
            </a:r>
            <a:r>
              <a:rPr lang="zh-CN" altLang="en-US" sz="2800" b="1" dirty="0" smtClean="0">
                <a:ea typeface="楷体" pitchFamily="49" charset="-122"/>
              </a:rPr>
              <a:t>增加</a:t>
            </a:r>
            <a:endParaRPr lang="en-US" altLang="zh-CN" sz="2800" b="1" dirty="0" smtClean="0">
              <a:ea typeface="楷体" pitchFamily="49" charset="-122"/>
            </a:endParaRPr>
          </a:p>
          <a:p>
            <a:pPr defTabSz="914360">
              <a:defRPr/>
            </a:pPr>
            <a:r>
              <a:rPr lang="zh-CN" altLang="en-US" sz="2800" b="1" dirty="0" smtClean="0">
                <a:ea typeface="楷体" pitchFamily="49" charset="-122"/>
              </a:rPr>
              <a:t>破译难度</a:t>
            </a:r>
            <a:endParaRPr lang="zh-CN" altLang="en-US" sz="2800" b="1" dirty="0">
              <a:ea typeface="楷体" pitchFamily="49" charset="-122"/>
            </a:endParaRPr>
          </a:p>
        </p:txBody>
      </p:sp>
      <p:sp>
        <p:nvSpPr>
          <p:cNvPr id="109590" name="AutoShape 22"/>
          <p:cNvSpPr>
            <a:spLocks noChangeArrowheads="1"/>
          </p:cNvSpPr>
          <p:nvPr/>
        </p:nvSpPr>
        <p:spPr bwMode="auto">
          <a:xfrm>
            <a:off x="1981200" y="1827213"/>
            <a:ext cx="3503613" cy="2211387"/>
          </a:xfrm>
          <a:prstGeom prst="roundRect">
            <a:avLst>
              <a:gd name="adj" fmla="val 16667"/>
            </a:avLst>
          </a:prstGeom>
          <a:solidFill>
            <a:srgbClr val="00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553" tIns="81276" rIns="162553" bIns="81276" anchor="ctr"/>
          <a:lstStyle/>
          <a:p>
            <a:endParaRPr lang="zh-CN" altLang="en-US"/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3403600" y="2741613"/>
            <a:ext cx="320675" cy="3381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9" rIns="91436" bIns="45719">
            <a:spAutoFit/>
          </a:bodyPr>
          <a:lstStyle>
            <a:lvl1pPr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1pPr>
            <a:lvl2pPr marL="742950" indent="-28575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2pPr>
            <a:lvl3pPr marL="1143000" indent="-22860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3pPr>
            <a:lvl4pPr marL="1600200" indent="-22860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4pPr>
            <a:lvl5pPr marL="2057400" indent="-22860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r>
              <a:rPr lang="en-US" altLang="zh-CN" sz="1600" i="1">
                <a:latin typeface="Times New Roman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5949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9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10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97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97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97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7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7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7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970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970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970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970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970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970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970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970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7081" grpId="0"/>
      <p:bldP spid="109590" grpId="0" animBg="1"/>
      <p:bldP spid="1095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54"/>
          <p:cNvSpPr>
            <a:spLocks noChangeArrowheads="1"/>
          </p:cNvSpPr>
          <p:nvPr/>
        </p:nvSpPr>
        <p:spPr bwMode="auto">
          <a:xfrm>
            <a:off x="609600" y="3860800"/>
            <a:ext cx="8001000" cy="2286000"/>
          </a:xfrm>
          <a:prstGeom prst="bevel">
            <a:avLst>
              <a:gd name="adj" fmla="val 125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91436" tIns="45719" rIns="91436" bIns="45719" anchor="ctr"/>
          <a:lstStyle/>
          <a:p>
            <a:pPr defTabSz="912813"/>
            <a:endParaRPr lang="zh-CN" altLang="en-US"/>
          </a:p>
        </p:txBody>
      </p:sp>
      <p:sp>
        <p:nvSpPr>
          <p:cNvPr id="9219" name="AutoShape 33"/>
          <p:cNvSpPr>
            <a:spLocks noChangeArrowheads="1"/>
          </p:cNvSpPr>
          <p:nvPr/>
        </p:nvSpPr>
        <p:spPr bwMode="auto">
          <a:xfrm>
            <a:off x="760413" y="533400"/>
            <a:ext cx="7623175" cy="3200400"/>
          </a:xfrm>
          <a:prstGeom prst="can">
            <a:avLst>
              <a:gd name="adj" fmla="val 25565"/>
            </a:avLst>
          </a:prstGeom>
          <a:solidFill>
            <a:srgbClr val="FFCC99">
              <a:alpha val="45882"/>
            </a:srgbClr>
          </a:solidFill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9" rIns="91436" bIns="45719" anchor="ctr"/>
          <a:lstStyle/>
          <a:p>
            <a:pPr defTabSz="912813"/>
            <a:endParaRPr lang="zh-CN" altLang="en-US"/>
          </a:p>
        </p:txBody>
      </p:sp>
      <p:sp>
        <p:nvSpPr>
          <p:cNvPr id="9220" name="Text Box 25"/>
          <p:cNvSpPr txBox="1">
            <a:spLocks noChangeArrowheads="1"/>
          </p:cNvSpPr>
          <p:nvPr/>
        </p:nvSpPr>
        <p:spPr bwMode="auto">
          <a:xfrm>
            <a:off x="1670050" y="685800"/>
            <a:ext cx="1987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9" rIns="91436" bIns="45719">
            <a:spAutoFit/>
          </a:bodyPr>
          <a:lstStyle>
            <a:lvl1pPr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1pPr>
            <a:lvl2pPr marL="742950" indent="-28575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2pPr>
            <a:lvl3pPr marL="1143000" indent="-22860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3pPr>
            <a:lvl4pPr marL="1600200" indent="-22860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4pPr>
            <a:lvl5pPr marL="2057400" indent="-22860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r>
              <a:rPr lang="zh-CN" altLang="en-US">
                <a:ea typeface="黑体" pitchFamily="2" charset="-122"/>
              </a:rPr>
              <a:t>数的运算中</a:t>
            </a:r>
          </a:p>
        </p:txBody>
      </p:sp>
      <p:graphicFrame>
        <p:nvGraphicFramePr>
          <p:cNvPr id="1201178" name="Object 26"/>
          <p:cNvGraphicFramePr>
            <a:graphicFrameLocks noChangeAspect="1"/>
          </p:cNvGraphicFramePr>
          <p:nvPr/>
        </p:nvGraphicFramePr>
        <p:xfrm>
          <a:off x="2058988" y="1562100"/>
          <a:ext cx="939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1" name="Equation" r:id="rId3" imgW="939392" imgH="241195" progId="Equation.DSMT4">
                  <p:embed/>
                </p:oleObj>
              </mc:Choice>
              <mc:Fallback>
                <p:oleObj name="Equation" r:id="rId3" imgW="93939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1562100"/>
                        <a:ext cx="939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35"/>
          <p:cNvSpPr txBox="1">
            <a:spLocks noChangeArrowheads="1"/>
          </p:cNvSpPr>
          <p:nvPr/>
        </p:nvSpPr>
        <p:spPr bwMode="auto">
          <a:xfrm>
            <a:off x="5026025" y="685800"/>
            <a:ext cx="1987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9" rIns="91436" bIns="45719">
            <a:spAutoFit/>
          </a:bodyPr>
          <a:lstStyle>
            <a:lvl1pPr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1pPr>
            <a:lvl2pPr marL="742950" indent="-28575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2pPr>
            <a:lvl3pPr marL="1143000" indent="-22860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3pPr>
            <a:lvl4pPr marL="1600200" indent="-22860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4pPr>
            <a:lvl5pPr marL="2057400" indent="-22860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r>
              <a:rPr lang="zh-CN" altLang="en-US">
                <a:ea typeface="黑体" pitchFamily="2" charset="-122"/>
              </a:rPr>
              <a:t>矩阵运算中</a:t>
            </a:r>
          </a:p>
        </p:txBody>
      </p:sp>
      <p:graphicFrame>
        <p:nvGraphicFramePr>
          <p:cNvPr id="1201189" name="Object 37"/>
          <p:cNvGraphicFramePr>
            <a:graphicFrameLocks noChangeAspect="1"/>
          </p:cNvGraphicFramePr>
          <p:nvPr/>
        </p:nvGraphicFramePr>
        <p:xfrm>
          <a:off x="5486400" y="1593850"/>
          <a:ext cx="1219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2" name="Equation" r:id="rId5" imgW="1218671" imgH="317362" progId="Equation.DSMT4">
                  <p:embed/>
                </p:oleObj>
              </mc:Choice>
              <mc:Fallback>
                <p:oleObj name="Equation" r:id="rId5" imgW="1218671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593850"/>
                        <a:ext cx="1219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1191" name="Line 39"/>
          <p:cNvSpPr>
            <a:spLocks noChangeShapeType="1"/>
          </p:cNvSpPr>
          <p:nvPr/>
        </p:nvSpPr>
        <p:spPr bwMode="auto">
          <a:xfrm>
            <a:off x="2590800" y="1905000"/>
            <a:ext cx="0" cy="992188"/>
          </a:xfrm>
          <a:prstGeom prst="line">
            <a:avLst/>
          </a:prstGeom>
          <a:noFill/>
          <a:ln w="50800">
            <a:solidFill>
              <a:srgbClr val="99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2553" tIns="81276" rIns="162553" bIns="81276"/>
          <a:lstStyle/>
          <a:p>
            <a:endParaRPr lang="zh-CN" altLang="en-US"/>
          </a:p>
        </p:txBody>
      </p:sp>
      <p:sp>
        <p:nvSpPr>
          <p:cNvPr id="1201192" name="Line 40"/>
          <p:cNvSpPr>
            <a:spLocks noChangeShapeType="1"/>
          </p:cNvSpPr>
          <p:nvPr/>
        </p:nvSpPr>
        <p:spPr bwMode="auto">
          <a:xfrm>
            <a:off x="6172200" y="1982788"/>
            <a:ext cx="0" cy="914400"/>
          </a:xfrm>
          <a:prstGeom prst="line">
            <a:avLst/>
          </a:prstGeom>
          <a:noFill/>
          <a:ln w="50800">
            <a:solidFill>
              <a:srgbClr val="99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2553" tIns="81276" rIns="162553" bIns="81276"/>
          <a:lstStyle/>
          <a:p>
            <a:endParaRPr lang="zh-CN" altLang="en-US"/>
          </a:p>
        </p:txBody>
      </p:sp>
      <p:graphicFrame>
        <p:nvGraphicFramePr>
          <p:cNvPr id="1201194" name="Object 42"/>
          <p:cNvGraphicFramePr>
            <a:graphicFrameLocks noChangeAspect="1"/>
          </p:cNvGraphicFramePr>
          <p:nvPr/>
        </p:nvGraphicFramePr>
        <p:xfrm>
          <a:off x="5562600" y="2971800"/>
          <a:ext cx="14732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3" name="Equation" r:id="rId7" imgW="1473200" imgH="393700" progId="Equation.DSMT4">
                  <p:embed/>
                </p:oleObj>
              </mc:Choice>
              <mc:Fallback>
                <p:oleObj name="Equation" r:id="rId7" imgW="14732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971800"/>
                        <a:ext cx="14732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1195" name="Object 43"/>
          <p:cNvGraphicFramePr>
            <a:graphicFrameLocks noChangeAspect="1"/>
          </p:cNvGraphicFramePr>
          <p:nvPr/>
        </p:nvGraphicFramePr>
        <p:xfrm>
          <a:off x="2133600" y="2971800"/>
          <a:ext cx="120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4" name="Equation" r:id="rId9" imgW="1205977" imgH="393529" progId="Equation.DSMT4">
                  <p:embed/>
                </p:oleObj>
              </mc:Choice>
              <mc:Fallback>
                <p:oleObj name="Equation" r:id="rId9" imgW="120597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71800"/>
                        <a:ext cx="120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333" name="Group 21"/>
          <p:cNvGrpSpPr>
            <a:grpSpLocks/>
          </p:cNvGrpSpPr>
          <p:nvPr/>
        </p:nvGrpSpPr>
        <p:grpSpPr bwMode="auto">
          <a:xfrm>
            <a:off x="4941888" y="4343400"/>
            <a:ext cx="4354512" cy="482600"/>
            <a:chOff x="3161" y="3120"/>
            <a:chExt cx="2743" cy="303"/>
          </a:xfrm>
        </p:grpSpPr>
        <p:sp>
          <p:nvSpPr>
            <p:cNvPr id="9243" name="Text Box 57"/>
            <p:cNvSpPr txBox="1">
              <a:spLocks noChangeArrowheads="1"/>
            </p:cNvSpPr>
            <p:nvPr/>
          </p:nvSpPr>
          <p:spPr bwMode="auto">
            <a:xfrm>
              <a:off x="3648" y="3120"/>
              <a:ext cx="2256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1435" tIns="25718" rIns="51435" bIns="25718">
              <a:spAutoFit/>
            </a:bodyPr>
            <a:lstStyle>
              <a:lvl1pPr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/>
              <a:r>
                <a:rPr kumimoji="0" lang="zh-CN" altLang="en-US">
                  <a:latin typeface="Times New Roman" pitchFamily="18" charset="0"/>
                  <a:ea typeface="黑体" pitchFamily="2" charset="-122"/>
                </a:rPr>
                <a:t>为矩阵</a:t>
              </a:r>
              <a:r>
                <a:rPr kumimoji="0" lang="en-US" altLang="zh-CN" i="1">
                  <a:latin typeface="Times New Roman" pitchFamily="18" charset="0"/>
                  <a:ea typeface="黑体" pitchFamily="2" charset="-122"/>
                </a:rPr>
                <a:t>A</a:t>
              </a:r>
              <a:r>
                <a:rPr kumimoji="0" lang="zh-CN" altLang="en-US">
                  <a:latin typeface="Times New Roman" pitchFamily="18" charset="0"/>
                  <a:ea typeface="黑体" pitchFamily="2" charset="-122"/>
                </a:rPr>
                <a:t>的逆</a:t>
              </a:r>
            </a:p>
          </p:txBody>
        </p:sp>
        <p:graphicFrame>
          <p:nvGraphicFramePr>
            <p:cNvPr id="9244" name="Object 58"/>
            <p:cNvGraphicFramePr>
              <a:graphicFrameLocks noChangeAspect="1"/>
            </p:cNvGraphicFramePr>
            <p:nvPr/>
          </p:nvGraphicFramePr>
          <p:xfrm>
            <a:off x="3161" y="3120"/>
            <a:ext cx="48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5" name="Equation" r:id="rId11" imgW="520474" imgH="380835" progId="Equation.DSMT4">
                    <p:embed/>
                  </p:oleObj>
                </mc:Choice>
                <mc:Fallback>
                  <p:oleObj name="Equation" r:id="rId11" imgW="520474" imgH="3808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1" y="3120"/>
                          <a:ext cx="48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1216" name="Group 64"/>
          <p:cNvGrpSpPr>
            <a:grpSpLocks/>
          </p:cNvGrpSpPr>
          <p:nvPr/>
        </p:nvGrpSpPr>
        <p:grpSpPr bwMode="auto">
          <a:xfrm>
            <a:off x="1295400" y="4114800"/>
            <a:ext cx="2744788" cy="836613"/>
            <a:chOff x="864" y="2976"/>
            <a:chExt cx="1728" cy="528"/>
          </a:xfrm>
        </p:grpSpPr>
        <p:sp>
          <p:nvSpPr>
            <p:cNvPr id="9241" name="Text Box 30"/>
            <p:cNvSpPr txBox="1">
              <a:spLocks noChangeArrowheads="1"/>
            </p:cNvSpPr>
            <p:nvPr/>
          </p:nvSpPr>
          <p:spPr bwMode="auto">
            <a:xfrm>
              <a:off x="1632" y="3104"/>
              <a:ext cx="96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1435" tIns="25718" rIns="51435" bIns="25718">
              <a:spAutoFit/>
            </a:bodyPr>
            <a:lstStyle>
              <a:lvl1pPr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defTabSz="514350" eaLnBrk="0" hangingPunct="0"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/>
              <a:r>
                <a:rPr kumimoji="0" lang="zh-CN" altLang="en-US">
                  <a:latin typeface="Times New Roman" pitchFamily="18" charset="0"/>
                  <a:ea typeface="黑体" pitchFamily="2" charset="-122"/>
                </a:rPr>
                <a:t>为</a:t>
              </a:r>
              <a:r>
                <a:rPr kumimoji="0" lang="en-US" altLang="zh-CN" i="1">
                  <a:latin typeface="Times New Roman" pitchFamily="18" charset="0"/>
                  <a:ea typeface="黑体" pitchFamily="2" charset="-122"/>
                </a:rPr>
                <a:t>a </a:t>
              </a:r>
              <a:r>
                <a:rPr kumimoji="0" lang="zh-CN" altLang="en-US">
                  <a:latin typeface="Times New Roman" pitchFamily="18" charset="0"/>
                  <a:ea typeface="黑体" pitchFamily="2" charset="-122"/>
                </a:rPr>
                <a:t>的逆</a:t>
              </a:r>
            </a:p>
          </p:txBody>
        </p:sp>
        <p:graphicFrame>
          <p:nvGraphicFramePr>
            <p:cNvPr id="9242" name="Object 60"/>
            <p:cNvGraphicFramePr>
              <a:graphicFrameLocks noChangeAspect="1"/>
            </p:cNvGraphicFramePr>
            <p:nvPr/>
          </p:nvGraphicFramePr>
          <p:xfrm>
            <a:off x="864" y="2976"/>
            <a:ext cx="68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6" name="Equation" r:id="rId13" imgW="1091726" imgH="837836" progId="Equation.DSMT4">
                    <p:embed/>
                  </p:oleObj>
                </mc:Choice>
                <mc:Fallback>
                  <p:oleObj name="Equation" r:id="rId13" imgW="1091726" imgH="8378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976"/>
                          <a:ext cx="68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0" name="Rectangle 62"/>
          <p:cNvSpPr>
            <a:spLocks noChangeArrowheads="1"/>
          </p:cNvSpPr>
          <p:nvPr/>
        </p:nvSpPr>
        <p:spPr bwMode="auto">
          <a:xfrm>
            <a:off x="4297363" y="533400"/>
            <a:ext cx="46037" cy="3200400"/>
          </a:xfrm>
          <a:prstGeom prst="rect">
            <a:avLst/>
          </a:prstGeom>
          <a:gradFill rotWithShape="1">
            <a:gsLst>
              <a:gs pos="0">
                <a:srgbClr val="FFD596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9" rIns="91436" bIns="45719" anchor="ctr"/>
          <a:lstStyle/>
          <a:p>
            <a:pPr defTabSz="912813"/>
            <a:endParaRPr lang="zh-CN" altLang="en-US"/>
          </a:p>
        </p:txBody>
      </p:sp>
      <p:sp>
        <p:nvSpPr>
          <p:cNvPr id="9231" name="Rectangle 63"/>
          <p:cNvSpPr>
            <a:spLocks noChangeArrowheads="1"/>
          </p:cNvSpPr>
          <p:nvPr/>
        </p:nvSpPr>
        <p:spPr bwMode="auto">
          <a:xfrm flipH="1">
            <a:off x="4449763" y="3887788"/>
            <a:ext cx="46037" cy="197961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57686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9" rIns="91436" bIns="45719" anchor="ctr"/>
          <a:lstStyle/>
          <a:p>
            <a:pPr defTabSz="912813"/>
            <a:endParaRPr lang="zh-CN" altLang="en-US"/>
          </a:p>
        </p:txBody>
      </p:sp>
      <p:graphicFrame>
        <p:nvGraphicFramePr>
          <p:cNvPr id="141342" name="Object 30"/>
          <p:cNvGraphicFramePr>
            <a:graphicFrameLocks noChangeAspect="1"/>
          </p:cNvGraphicFramePr>
          <p:nvPr/>
        </p:nvGraphicFramePr>
        <p:xfrm>
          <a:off x="2819400" y="2122488"/>
          <a:ext cx="7604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7" name="Equation" r:id="rId15" imgW="761669" imgH="317362" progId="Equation.DSMT4">
                  <p:embed/>
                </p:oleObj>
              </mc:Choice>
              <mc:Fallback>
                <p:oleObj name="Equation" r:id="rId15" imgW="761669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22488"/>
                        <a:ext cx="7604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343" name="Group 31"/>
          <p:cNvGrpSpPr>
            <a:grpSpLocks/>
          </p:cNvGrpSpPr>
          <p:nvPr/>
        </p:nvGrpSpPr>
        <p:grpSpPr bwMode="auto">
          <a:xfrm>
            <a:off x="6400800" y="2133600"/>
            <a:ext cx="458788" cy="457200"/>
            <a:chOff x="4608" y="1104"/>
            <a:chExt cx="288" cy="288"/>
          </a:xfrm>
        </p:grpSpPr>
        <p:sp>
          <p:nvSpPr>
            <p:cNvPr id="9236" name="AutoShape 32"/>
            <p:cNvSpPr>
              <a:spLocks noChangeAspect="1" noChangeArrowheads="1" noTextEdit="1"/>
            </p:cNvSpPr>
            <p:nvPr/>
          </p:nvSpPr>
          <p:spPr bwMode="auto">
            <a:xfrm>
              <a:off x="4608" y="110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Freeform 33"/>
            <p:cNvSpPr>
              <a:spLocks/>
            </p:cNvSpPr>
            <p:nvPr/>
          </p:nvSpPr>
          <p:spPr bwMode="auto">
            <a:xfrm>
              <a:off x="4694" y="1156"/>
              <a:ext cx="117" cy="185"/>
            </a:xfrm>
            <a:custGeom>
              <a:avLst/>
              <a:gdLst>
                <a:gd name="T0" fmla="*/ 0 w 466"/>
                <a:gd name="T1" fmla="*/ 0 h 740"/>
                <a:gd name="T2" fmla="*/ 0 w 466"/>
                <a:gd name="T3" fmla="*/ 0 h 740"/>
                <a:gd name="T4" fmla="*/ 0 w 466"/>
                <a:gd name="T5" fmla="*/ 0 h 740"/>
                <a:gd name="T6" fmla="*/ 0 w 466"/>
                <a:gd name="T7" fmla="*/ 0 h 740"/>
                <a:gd name="T8" fmla="*/ 0 w 466"/>
                <a:gd name="T9" fmla="*/ 0 h 740"/>
                <a:gd name="T10" fmla="*/ 0 w 466"/>
                <a:gd name="T11" fmla="*/ 0 h 740"/>
                <a:gd name="T12" fmla="*/ 0 w 466"/>
                <a:gd name="T13" fmla="*/ 0 h 740"/>
                <a:gd name="T14" fmla="*/ 0 w 466"/>
                <a:gd name="T15" fmla="*/ 0 h 740"/>
                <a:gd name="T16" fmla="*/ 0 w 466"/>
                <a:gd name="T17" fmla="*/ 0 h 740"/>
                <a:gd name="T18" fmla="*/ 0 w 466"/>
                <a:gd name="T19" fmla="*/ 0 h 740"/>
                <a:gd name="T20" fmla="*/ 0 w 466"/>
                <a:gd name="T21" fmla="*/ 0 h 740"/>
                <a:gd name="T22" fmla="*/ 0 w 466"/>
                <a:gd name="T23" fmla="*/ 0 h 740"/>
                <a:gd name="T24" fmla="*/ 0 w 466"/>
                <a:gd name="T25" fmla="*/ 0 h 740"/>
                <a:gd name="T26" fmla="*/ 0 w 466"/>
                <a:gd name="T27" fmla="*/ 0 h 740"/>
                <a:gd name="T28" fmla="*/ 0 w 466"/>
                <a:gd name="T29" fmla="*/ 0 h 740"/>
                <a:gd name="T30" fmla="*/ 0 w 466"/>
                <a:gd name="T31" fmla="*/ 0 h 740"/>
                <a:gd name="T32" fmla="*/ 0 w 466"/>
                <a:gd name="T33" fmla="*/ 0 h 740"/>
                <a:gd name="T34" fmla="*/ 0 w 466"/>
                <a:gd name="T35" fmla="*/ 0 h 740"/>
                <a:gd name="T36" fmla="*/ 0 w 466"/>
                <a:gd name="T37" fmla="*/ 0 h 740"/>
                <a:gd name="T38" fmla="*/ 0 w 466"/>
                <a:gd name="T39" fmla="*/ 0 h 740"/>
                <a:gd name="T40" fmla="*/ 0 w 466"/>
                <a:gd name="T41" fmla="*/ 0 h 740"/>
                <a:gd name="T42" fmla="*/ 0 w 466"/>
                <a:gd name="T43" fmla="*/ 0 h 740"/>
                <a:gd name="T44" fmla="*/ 0 w 466"/>
                <a:gd name="T45" fmla="*/ 0 h 740"/>
                <a:gd name="T46" fmla="*/ 0 w 466"/>
                <a:gd name="T47" fmla="*/ 0 h 740"/>
                <a:gd name="T48" fmla="*/ 0 w 466"/>
                <a:gd name="T49" fmla="*/ 0 h 74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6" h="740">
                  <a:moveTo>
                    <a:pt x="159" y="200"/>
                  </a:moveTo>
                  <a:lnTo>
                    <a:pt x="205" y="150"/>
                  </a:lnTo>
                  <a:lnTo>
                    <a:pt x="288" y="181"/>
                  </a:lnTo>
                  <a:lnTo>
                    <a:pt x="281" y="265"/>
                  </a:lnTo>
                  <a:lnTo>
                    <a:pt x="181" y="329"/>
                  </a:lnTo>
                  <a:lnTo>
                    <a:pt x="163" y="513"/>
                  </a:lnTo>
                  <a:lnTo>
                    <a:pt x="181" y="570"/>
                  </a:lnTo>
                  <a:lnTo>
                    <a:pt x="148" y="634"/>
                  </a:lnTo>
                  <a:lnTo>
                    <a:pt x="155" y="698"/>
                  </a:lnTo>
                  <a:lnTo>
                    <a:pt x="226" y="740"/>
                  </a:lnTo>
                  <a:lnTo>
                    <a:pt x="318" y="710"/>
                  </a:lnTo>
                  <a:lnTo>
                    <a:pt x="347" y="634"/>
                  </a:lnTo>
                  <a:lnTo>
                    <a:pt x="310" y="561"/>
                  </a:lnTo>
                  <a:lnTo>
                    <a:pt x="351" y="520"/>
                  </a:lnTo>
                  <a:lnTo>
                    <a:pt x="351" y="419"/>
                  </a:lnTo>
                  <a:lnTo>
                    <a:pt x="455" y="333"/>
                  </a:lnTo>
                  <a:lnTo>
                    <a:pt x="466" y="203"/>
                  </a:lnTo>
                  <a:lnTo>
                    <a:pt x="399" y="64"/>
                  </a:lnTo>
                  <a:lnTo>
                    <a:pt x="266" y="0"/>
                  </a:lnTo>
                  <a:lnTo>
                    <a:pt x="118" y="41"/>
                  </a:lnTo>
                  <a:lnTo>
                    <a:pt x="33" y="125"/>
                  </a:lnTo>
                  <a:lnTo>
                    <a:pt x="0" y="253"/>
                  </a:lnTo>
                  <a:lnTo>
                    <a:pt x="4" y="329"/>
                  </a:lnTo>
                  <a:lnTo>
                    <a:pt x="155" y="321"/>
                  </a:lnTo>
                  <a:lnTo>
                    <a:pt x="159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Freeform 34"/>
            <p:cNvSpPr>
              <a:spLocks/>
            </p:cNvSpPr>
            <p:nvPr/>
          </p:nvSpPr>
          <p:spPr bwMode="auto">
            <a:xfrm>
              <a:off x="4701" y="1164"/>
              <a:ext cx="103" cy="129"/>
            </a:xfrm>
            <a:custGeom>
              <a:avLst/>
              <a:gdLst>
                <a:gd name="T0" fmla="*/ 0 w 413"/>
                <a:gd name="T1" fmla="*/ 0 h 516"/>
                <a:gd name="T2" fmla="*/ 0 w 413"/>
                <a:gd name="T3" fmla="*/ 0 h 516"/>
                <a:gd name="T4" fmla="*/ 0 w 413"/>
                <a:gd name="T5" fmla="*/ 0 h 516"/>
                <a:gd name="T6" fmla="*/ 0 w 413"/>
                <a:gd name="T7" fmla="*/ 0 h 516"/>
                <a:gd name="T8" fmla="*/ 0 w 413"/>
                <a:gd name="T9" fmla="*/ 0 h 516"/>
                <a:gd name="T10" fmla="*/ 0 w 413"/>
                <a:gd name="T11" fmla="*/ 0 h 516"/>
                <a:gd name="T12" fmla="*/ 0 w 413"/>
                <a:gd name="T13" fmla="*/ 0 h 516"/>
                <a:gd name="T14" fmla="*/ 0 w 413"/>
                <a:gd name="T15" fmla="*/ 0 h 516"/>
                <a:gd name="T16" fmla="*/ 0 w 413"/>
                <a:gd name="T17" fmla="*/ 0 h 516"/>
                <a:gd name="T18" fmla="*/ 0 w 413"/>
                <a:gd name="T19" fmla="*/ 0 h 516"/>
                <a:gd name="T20" fmla="*/ 0 w 413"/>
                <a:gd name="T21" fmla="*/ 0 h 516"/>
                <a:gd name="T22" fmla="*/ 0 w 413"/>
                <a:gd name="T23" fmla="*/ 0 h 516"/>
                <a:gd name="T24" fmla="*/ 0 w 413"/>
                <a:gd name="T25" fmla="*/ 0 h 516"/>
                <a:gd name="T26" fmla="*/ 0 w 413"/>
                <a:gd name="T27" fmla="*/ 0 h 516"/>
                <a:gd name="T28" fmla="*/ 0 w 413"/>
                <a:gd name="T29" fmla="*/ 0 h 516"/>
                <a:gd name="T30" fmla="*/ 0 w 413"/>
                <a:gd name="T31" fmla="*/ 0 h 516"/>
                <a:gd name="T32" fmla="*/ 0 w 413"/>
                <a:gd name="T33" fmla="*/ 0 h 516"/>
                <a:gd name="T34" fmla="*/ 0 w 413"/>
                <a:gd name="T35" fmla="*/ 0 h 516"/>
                <a:gd name="T36" fmla="*/ 0 w 413"/>
                <a:gd name="T37" fmla="*/ 0 h 516"/>
                <a:gd name="T38" fmla="*/ 0 w 413"/>
                <a:gd name="T39" fmla="*/ 0 h 516"/>
                <a:gd name="T40" fmla="*/ 0 w 413"/>
                <a:gd name="T41" fmla="*/ 0 h 516"/>
                <a:gd name="T42" fmla="*/ 0 w 413"/>
                <a:gd name="T43" fmla="*/ 0 h 516"/>
                <a:gd name="T44" fmla="*/ 0 w 413"/>
                <a:gd name="T45" fmla="*/ 0 h 516"/>
                <a:gd name="T46" fmla="*/ 0 w 413"/>
                <a:gd name="T47" fmla="*/ 0 h 516"/>
                <a:gd name="T48" fmla="*/ 0 w 413"/>
                <a:gd name="T49" fmla="*/ 0 h 5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13" h="516">
                  <a:moveTo>
                    <a:pt x="0" y="261"/>
                  </a:moveTo>
                  <a:lnTo>
                    <a:pt x="60" y="249"/>
                  </a:lnTo>
                  <a:lnTo>
                    <a:pt x="94" y="261"/>
                  </a:lnTo>
                  <a:lnTo>
                    <a:pt x="91" y="190"/>
                  </a:lnTo>
                  <a:lnTo>
                    <a:pt x="117" y="110"/>
                  </a:lnTo>
                  <a:lnTo>
                    <a:pt x="217" y="80"/>
                  </a:lnTo>
                  <a:lnTo>
                    <a:pt x="265" y="114"/>
                  </a:lnTo>
                  <a:lnTo>
                    <a:pt x="317" y="166"/>
                  </a:lnTo>
                  <a:lnTo>
                    <a:pt x="302" y="257"/>
                  </a:lnTo>
                  <a:lnTo>
                    <a:pt x="206" y="299"/>
                  </a:lnTo>
                  <a:lnTo>
                    <a:pt x="181" y="363"/>
                  </a:lnTo>
                  <a:lnTo>
                    <a:pt x="188" y="428"/>
                  </a:lnTo>
                  <a:lnTo>
                    <a:pt x="176" y="516"/>
                  </a:lnTo>
                  <a:lnTo>
                    <a:pt x="271" y="516"/>
                  </a:lnTo>
                  <a:lnTo>
                    <a:pt x="283" y="450"/>
                  </a:lnTo>
                  <a:lnTo>
                    <a:pt x="276" y="374"/>
                  </a:lnTo>
                  <a:lnTo>
                    <a:pt x="335" y="333"/>
                  </a:lnTo>
                  <a:lnTo>
                    <a:pt x="379" y="311"/>
                  </a:lnTo>
                  <a:lnTo>
                    <a:pt x="413" y="212"/>
                  </a:lnTo>
                  <a:lnTo>
                    <a:pt x="383" y="106"/>
                  </a:lnTo>
                  <a:lnTo>
                    <a:pt x="280" y="0"/>
                  </a:lnTo>
                  <a:lnTo>
                    <a:pt x="154" y="9"/>
                  </a:lnTo>
                  <a:lnTo>
                    <a:pt x="54" y="72"/>
                  </a:lnTo>
                  <a:lnTo>
                    <a:pt x="10" y="152"/>
                  </a:lnTo>
                  <a:lnTo>
                    <a:pt x="0" y="261"/>
                  </a:lnTo>
                  <a:close/>
                </a:path>
              </a:pathLst>
            </a:custGeom>
            <a:solidFill>
              <a:srgbClr val="00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Freeform 35"/>
            <p:cNvSpPr>
              <a:spLocks/>
            </p:cNvSpPr>
            <p:nvPr/>
          </p:nvSpPr>
          <p:spPr bwMode="auto">
            <a:xfrm>
              <a:off x="4739" y="1302"/>
              <a:ext cx="33" cy="30"/>
            </a:xfrm>
            <a:custGeom>
              <a:avLst/>
              <a:gdLst>
                <a:gd name="T0" fmla="*/ 0 w 133"/>
                <a:gd name="T1" fmla="*/ 0 h 117"/>
                <a:gd name="T2" fmla="*/ 0 w 133"/>
                <a:gd name="T3" fmla="*/ 0 h 117"/>
                <a:gd name="T4" fmla="*/ 0 w 133"/>
                <a:gd name="T5" fmla="*/ 0 h 117"/>
                <a:gd name="T6" fmla="*/ 0 w 133"/>
                <a:gd name="T7" fmla="*/ 0 h 117"/>
                <a:gd name="T8" fmla="*/ 0 w 133"/>
                <a:gd name="T9" fmla="*/ 0 h 117"/>
                <a:gd name="T10" fmla="*/ 0 w 133"/>
                <a:gd name="T11" fmla="*/ 0 h 117"/>
                <a:gd name="T12" fmla="*/ 0 w 133"/>
                <a:gd name="T13" fmla="*/ 0 h 117"/>
                <a:gd name="T14" fmla="*/ 0 w 133"/>
                <a:gd name="T15" fmla="*/ 0 h 1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3" h="117">
                  <a:moveTo>
                    <a:pt x="48" y="0"/>
                  </a:moveTo>
                  <a:lnTo>
                    <a:pt x="10" y="21"/>
                  </a:lnTo>
                  <a:lnTo>
                    <a:pt x="0" y="78"/>
                  </a:lnTo>
                  <a:lnTo>
                    <a:pt x="30" y="117"/>
                  </a:lnTo>
                  <a:lnTo>
                    <a:pt x="104" y="117"/>
                  </a:lnTo>
                  <a:lnTo>
                    <a:pt x="133" y="71"/>
                  </a:lnTo>
                  <a:lnTo>
                    <a:pt x="108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Freeform 36"/>
            <p:cNvSpPr>
              <a:spLocks/>
            </p:cNvSpPr>
            <p:nvPr/>
          </p:nvSpPr>
          <p:spPr bwMode="auto">
            <a:xfrm>
              <a:off x="4616" y="1109"/>
              <a:ext cx="273" cy="276"/>
            </a:xfrm>
            <a:custGeom>
              <a:avLst/>
              <a:gdLst>
                <a:gd name="T0" fmla="*/ 0 w 1091"/>
                <a:gd name="T1" fmla="*/ 0 h 1106"/>
                <a:gd name="T2" fmla="*/ 0 w 1091"/>
                <a:gd name="T3" fmla="*/ 0 h 1106"/>
                <a:gd name="T4" fmla="*/ 0 w 1091"/>
                <a:gd name="T5" fmla="*/ 0 h 1106"/>
                <a:gd name="T6" fmla="*/ 0 w 1091"/>
                <a:gd name="T7" fmla="*/ 0 h 1106"/>
                <a:gd name="T8" fmla="*/ 0 w 1091"/>
                <a:gd name="T9" fmla="*/ 0 h 1106"/>
                <a:gd name="T10" fmla="*/ 0 w 1091"/>
                <a:gd name="T11" fmla="*/ 0 h 1106"/>
                <a:gd name="T12" fmla="*/ 0 w 1091"/>
                <a:gd name="T13" fmla="*/ 0 h 1106"/>
                <a:gd name="T14" fmla="*/ 0 w 1091"/>
                <a:gd name="T15" fmla="*/ 0 h 1106"/>
                <a:gd name="T16" fmla="*/ 0 w 1091"/>
                <a:gd name="T17" fmla="*/ 0 h 1106"/>
                <a:gd name="T18" fmla="*/ 0 w 1091"/>
                <a:gd name="T19" fmla="*/ 0 h 1106"/>
                <a:gd name="T20" fmla="*/ 0 w 1091"/>
                <a:gd name="T21" fmla="*/ 0 h 1106"/>
                <a:gd name="T22" fmla="*/ 0 w 1091"/>
                <a:gd name="T23" fmla="*/ 0 h 1106"/>
                <a:gd name="T24" fmla="*/ 0 w 1091"/>
                <a:gd name="T25" fmla="*/ 0 h 1106"/>
                <a:gd name="T26" fmla="*/ 0 w 1091"/>
                <a:gd name="T27" fmla="*/ 0 h 1106"/>
                <a:gd name="T28" fmla="*/ 0 w 1091"/>
                <a:gd name="T29" fmla="*/ 0 h 1106"/>
                <a:gd name="T30" fmla="*/ 0 w 1091"/>
                <a:gd name="T31" fmla="*/ 0 h 1106"/>
                <a:gd name="T32" fmla="*/ 0 w 1091"/>
                <a:gd name="T33" fmla="*/ 0 h 1106"/>
                <a:gd name="T34" fmla="*/ 0 w 1091"/>
                <a:gd name="T35" fmla="*/ 0 h 1106"/>
                <a:gd name="T36" fmla="*/ 0 w 1091"/>
                <a:gd name="T37" fmla="*/ 0 h 1106"/>
                <a:gd name="T38" fmla="*/ 0 w 1091"/>
                <a:gd name="T39" fmla="*/ 0 h 1106"/>
                <a:gd name="T40" fmla="*/ 0 w 1091"/>
                <a:gd name="T41" fmla="*/ 0 h 1106"/>
                <a:gd name="T42" fmla="*/ 0 w 1091"/>
                <a:gd name="T43" fmla="*/ 0 h 1106"/>
                <a:gd name="T44" fmla="*/ 0 w 1091"/>
                <a:gd name="T45" fmla="*/ 0 h 1106"/>
                <a:gd name="T46" fmla="*/ 0 w 1091"/>
                <a:gd name="T47" fmla="*/ 0 h 1106"/>
                <a:gd name="T48" fmla="*/ 0 w 1091"/>
                <a:gd name="T49" fmla="*/ 0 h 1106"/>
                <a:gd name="T50" fmla="*/ 0 w 1091"/>
                <a:gd name="T51" fmla="*/ 0 h 1106"/>
                <a:gd name="T52" fmla="*/ 0 w 1091"/>
                <a:gd name="T53" fmla="*/ 0 h 1106"/>
                <a:gd name="T54" fmla="*/ 0 w 1091"/>
                <a:gd name="T55" fmla="*/ 0 h 1106"/>
                <a:gd name="T56" fmla="*/ 0 w 1091"/>
                <a:gd name="T57" fmla="*/ 0 h 1106"/>
                <a:gd name="T58" fmla="*/ 0 w 1091"/>
                <a:gd name="T59" fmla="*/ 0 h 1106"/>
                <a:gd name="T60" fmla="*/ 0 w 1091"/>
                <a:gd name="T61" fmla="*/ 0 h 1106"/>
                <a:gd name="T62" fmla="*/ 0 w 1091"/>
                <a:gd name="T63" fmla="*/ 0 h 1106"/>
                <a:gd name="T64" fmla="*/ 0 w 1091"/>
                <a:gd name="T65" fmla="*/ 0 h 1106"/>
                <a:gd name="T66" fmla="*/ 0 w 1091"/>
                <a:gd name="T67" fmla="*/ 0 h 1106"/>
                <a:gd name="T68" fmla="*/ 0 w 1091"/>
                <a:gd name="T69" fmla="*/ 0 h 1106"/>
                <a:gd name="T70" fmla="*/ 0 w 1091"/>
                <a:gd name="T71" fmla="*/ 0 h 1106"/>
                <a:gd name="T72" fmla="*/ 0 w 1091"/>
                <a:gd name="T73" fmla="*/ 0 h 1106"/>
                <a:gd name="T74" fmla="*/ 0 w 1091"/>
                <a:gd name="T75" fmla="*/ 0 h 1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91" h="1106">
                  <a:moveTo>
                    <a:pt x="589" y="79"/>
                  </a:moveTo>
                  <a:lnTo>
                    <a:pt x="464" y="79"/>
                  </a:lnTo>
                  <a:lnTo>
                    <a:pt x="279" y="154"/>
                  </a:lnTo>
                  <a:lnTo>
                    <a:pt x="164" y="284"/>
                  </a:lnTo>
                  <a:lnTo>
                    <a:pt x="108" y="450"/>
                  </a:lnTo>
                  <a:lnTo>
                    <a:pt x="75" y="586"/>
                  </a:lnTo>
                  <a:lnTo>
                    <a:pt x="149" y="796"/>
                  </a:lnTo>
                  <a:lnTo>
                    <a:pt x="237" y="871"/>
                  </a:lnTo>
                  <a:lnTo>
                    <a:pt x="297" y="951"/>
                  </a:lnTo>
                  <a:lnTo>
                    <a:pt x="434" y="997"/>
                  </a:lnTo>
                  <a:lnTo>
                    <a:pt x="564" y="1027"/>
                  </a:lnTo>
                  <a:lnTo>
                    <a:pt x="814" y="940"/>
                  </a:lnTo>
                  <a:lnTo>
                    <a:pt x="962" y="789"/>
                  </a:lnTo>
                  <a:lnTo>
                    <a:pt x="1019" y="582"/>
                  </a:lnTo>
                  <a:lnTo>
                    <a:pt x="1019" y="409"/>
                  </a:lnTo>
                  <a:lnTo>
                    <a:pt x="948" y="291"/>
                  </a:lnTo>
                  <a:lnTo>
                    <a:pt x="849" y="163"/>
                  </a:lnTo>
                  <a:lnTo>
                    <a:pt x="589" y="79"/>
                  </a:lnTo>
                  <a:lnTo>
                    <a:pt x="577" y="0"/>
                  </a:lnTo>
                  <a:lnTo>
                    <a:pt x="695" y="18"/>
                  </a:lnTo>
                  <a:lnTo>
                    <a:pt x="852" y="65"/>
                  </a:lnTo>
                  <a:lnTo>
                    <a:pt x="933" y="161"/>
                  </a:lnTo>
                  <a:lnTo>
                    <a:pt x="1037" y="268"/>
                  </a:lnTo>
                  <a:lnTo>
                    <a:pt x="1091" y="502"/>
                  </a:lnTo>
                  <a:lnTo>
                    <a:pt x="1081" y="672"/>
                  </a:lnTo>
                  <a:lnTo>
                    <a:pt x="1011" y="823"/>
                  </a:lnTo>
                  <a:lnTo>
                    <a:pt x="911" y="955"/>
                  </a:lnTo>
                  <a:lnTo>
                    <a:pt x="692" y="1072"/>
                  </a:lnTo>
                  <a:lnTo>
                    <a:pt x="519" y="1106"/>
                  </a:lnTo>
                  <a:lnTo>
                    <a:pt x="330" y="1059"/>
                  </a:lnTo>
                  <a:lnTo>
                    <a:pt x="126" y="884"/>
                  </a:lnTo>
                  <a:lnTo>
                    <a:pt x="0" y="589"/>
                  </a:lnTo>
                  <a:lnTo>
                    <a:pt x="49" y="405"/>
                  </a:lnTo>
                  <a:lnTo>
                    <a:pt x="82" y="238"/>
                  </a:lnTo>
                  <a:lnTo>
                    <a:pt x="210" y="121"/>
                  </a:lnTo>
                  <a:lnTo>
                    <a:pt x="353" y="37"/>
                  </a:lnTo>
                  <a:lnTo>
                    <a:pt x="577" y="0"/>
                  </a:lnTo>
                  <a:lnTo>
                    <a:pt x="589" y="79"/>
                  </a:lnTo>
                  <a:close/>
                </a:path>
              </a:pathLst>
            </a:custGeom>
            <a:solidFill>
              <a:srgbClr val="00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对象 1" descr="粉色面巾纸"/>
          <p:cNvGraphicFramePr>
            <a:graphicFrameLocks noChangeAspect="1"/>
          </p:cNvGraphicFramePr>
          <p:nvPr/>
        </p:nvGraphicFramePr>
        <p:xfrm>
          <a:off x="1644650" y="5143500"/>
          <a:ext cx="21478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8" name="Equation" r:id="rId17" imgW="2145369" imgH="393529" progId="Equation.DSMT4">
                  <p:embed/>
                </p:oleObj>
              </mc:Choice>
              <mc:Fallback>
                <p:oleObj name="Equation" r:id="rId17" imgW="214536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5143500"/>
                        <a:ext cx="2147888" cy="393700"/>
                      </a:xfrm>
                      <a:prstGeom prst="rect">
                        <a:avLst/>
                      </a:prstGeom>
                      <a:blipFill dpi="0" rotWithShape="1">
                        <a:blip r:embed="rId19">
                          <a:alphaModFix amt="34000"/>
                        </a:blip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descr="粉色面巾纸"/>
          <p:cNvGraphicFramePr>
            <a:graphicFrameLocks noChangeAspect="1"/>
          </p:cNvGraphicFramePr>
          <p:nvPr/>
        </p:nvGraphicFramePr>
        <p:xfrm>
          <a:off x="5054600" y="5105400"/>
          <a:ext cx="2565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9" name="Equation" r:id="rId20" imgW="2565400" imgH="381000" progId="Equation.DSMT4">
                  <p:embed/>
                </p:oleObj>
              </mc:Choice>
              <mc:Fallback>
                <p:oleObj name="Equation" r:id="rId20" imgW="2565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5105400"/>
                        <a:ext cx="2565400" cy="379413"/>
                      </a:xfrm>
                      <a:prstGeom prst="rect">
                        <a:avLst/>
                      </a:prstGeom>
                      <a:blipFill dpi="0" rotWithShape="1">
                        <a:blip r:embed="rId19">
                          <a:alphaModFix amt="31000"/>
                        </a:blip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4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0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0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0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0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0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012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012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012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012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012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012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012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012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0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0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0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191" grpId="0" animBg="1"/>
      <p:bldP spid="12011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251520" y="1052736"/>
            <a:ext cx="8511480" cy="2785376"/>
          </a:xfrm>
          <a:prstGeom prst="rect">
            <a:avLst/>
          </a:prstGeom>
          <a:solidFill>
            <a:srgbClr val="FFFF99">
              <a:alpha val="2784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l" defTabSz="912813">
              <a:lnSpc>
                <a:spcPct val="125000"/>
              </a:lnSpc>
            </a:pP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（矩阵的逆）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阶方阵，若存在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阶方阵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，使得</a:t>
            </a:r>
          </a:p>
          <a:p>
            <a:pPr defTabSz="912813">
              <a:lnSpc>
                <a:spcPct val="12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          </a:t>
            </a:r>
          </a:p>
          <a:p>
            <a:pPr algn="l" defTabSz="912813">
              <a:lnSpc>
                <a:spcPct val="12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则称矩阵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可逆的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invertible matrix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逆矩阵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inverse matrix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.</a:t>
            </a:r>
            <a:endParaRPr lang="zh-CN" altLang="en-US" dirty="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116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314302"/>
              </p:ext>
            </p:extLst>
          </p:nvPr>
        </p:nvGraphicFramePr>
        <p:xfrm>
          <a:off x="2987824" y="3933056"/>
          <a:ext cx="1257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4" imgW="1256755" imgH="393529" progId="Equation.DSMT4">
                  <p:embed/>
                </p:oleObj>
              </mc:Choice>
              <mc:Fallback>
                <p:oleObj name="Equation" r:id="rId4" imgW="125675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933056"/>
                        <a:ext cx="12573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7" name="Text Box 9" descr="纸莎草纸"/>
          <p:cNvSpPr txBox="1">
            <a:spLocks noChangeArrowheads="1"/>
          </p:cNvSpPr>
          <p:nvPr/>
        </p:nvSpPr>
        <p:spPr bwMode="auto">
          <a:xfrm>
            <a:off x="467544" y="4797152"/>
            <a:ext cx="8153400" cy="1384993"/>
          </a:xfrm>
          <a:prstGeom prst="rect">
            <a:avLst/>
          </a:prstGeom>
          <a:blipFill dpi="0" rotWithShape="1">
            <a:blip r:embed="rId6">
              <a:alphaModFix amt="33000"/>
            </a:blip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9" rIns="91436" bIns="45719">
            <a:spAutoFit/>
          </a:bodyPr>
          <a:lstStyle>
            <a:lvl1pPr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1pPr>
            <a:lvl2pPr marL="742950" indent="-28575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2pPr>
            <a:lvl3pPr marL="1143000" indent="-22860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3pPr>
            <a:lvl4pPr marL="1600200" indent="-22860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4pPr>
            <a:lvl5pPr marL="2057400" indent="-228600" defTabSz="5143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defTabSz="51435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1.1</a:t>
            </a:r>
            <a:r>
              <a:rPr lang="zh-CN" altLang="en-US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（唯一性）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若</a:t>
            </a:r>
            <a:r>
              <a:rPr lang="en-US" altLang="zh-CN" i="1" dirty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是可逆矩阵，则</a:t>
            </a:r>
            <a:r>
              <a:rPr lang="en-US" altLang="zh-CN" i="1" dirty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的逆矩阵是唯一的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.</a:t>
            </a:r>
          </a:p>
          <a:p>
            <a:pPr algn="l" eaLnBrk="1" hangingPunct="1"/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见板书</a:t>
            </a:r>
            <a:r>
              <a:rPr lang="en-US" altLang="zh-CN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111628" name="Oval 12"/>
          <p:cNvSpPr>
            <a:spLocks noChangeArrowheads="1"/>
          </p:cNvSpPr>
          <p:nvPr/>
        </p:nvSpPr>
        <p:spPr bwMode="auto">
          <a:xfrm>
            <a:off x="6508750" y="2206625"/>
            <a:ext cx="455613" cy="455613"/>
          </a:xfrm>
          <a:prstGeom prst="ellipse">
            <a:avLst/>
          </a:prstGeom>
          <a:solidFill>
            <a:schemeClr val="accent1"/>
          </a:solidFill>
          <a:ln w="476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9" rIns="91436" bIns="45719" anchor="ctr"/>
          <a:lstStyle/>
          <a:p>
            <a:pPr defTabSz="912813"/>
            <a:r>
              <a:rPr lang="en-US" altLang="zh-CN">
                <a:solidFill>
                  <a:srgbClr val="660066"/>
                </a:solidFill>
              </a:rPr>
              <a:t>1</a:t>
            </a:r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495300" y="3821113"/>
            <a:ext cx="140970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553" tIns="81276" rIns="162553" bIns="81276">
            <a:spAutoFit/>
          </a:bodyPr>
          <a:lstStyle/>
          <a:p>
            <a:pPr defTabSz="912813"/>
            <a:r>
              <a:rPr lang="zh-CN" altLang="en-US" sz="2800" b="1" dirty="0">
                <a:solidFill>
                  <a:srgbClr val="000000"/>
                </a:solidFill>
                <a:ea typeface="黑体" pitchFamily="2" charset="-122"/>
              </a:rPr>
              <a:t>记为：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44624"/>
            <a:ext cx="6156176" cy="576064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l"/>
              <a:defRPr sz="32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i="0" kern="1200" baseline="0">
                <a:gradFill flip="none" rotWithShape="1">
                  <a:gsLst>
                    <a:gs pos="100000">
                      <a:srgbClr val="000000">
                        <a:lumMod val="100000"/>
                      </a:srgbClr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atin typeface="Times New Roman" pitchFamily="18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 smtClean="0">
                <a:solidFill>
                  <a:srgbClr val="59F9C7"/>
                </a:solidFill>
                <a:ea typeface="+mj-ea"/>
                <a:cs typeface="Times New Roman" pitchFamily="18" charset="0"/>
              </a:rPr>
              <a:t>1.3.1.</a:t>
            </a:r>
            <a:r>
              <a:rPr lang="zh-CN" altLang="en-US" sz="3600" dirty="0" smtClean="0">
                <a:solidFill>
                  <a:srgbClr val="59F9C7"/>
                </a:solidFill>
                <a:ea typeface="+mj-ea"/>
                <a:cs typeface="Times New Roman" pitchFamily="18" charset="0"/>
              </a:rPr>
              <a:t>逆矩阵的定义</a:t>
            </a:r>
            <a:endParaRPr lang="zh-CN" altLang="en-US" sz="3600" dirty="0">
              <a:solidFill>
                <a:srgbClr val="59F9C7"/>
              </a:solidFill>
              <a:ea typeface="+mj-ea"/>
              <a:cs typeface="Times New Roman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2855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7" grpId="0" animBg="1"/>
      <p:bldP spid="111628" grpId="0" animBg="1"/>
      <p:bldP spid="1116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533400" y="1304925"/>
            <a:ext cx="7069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Question 1</a:t>
            </a:r>
            <a:r>
              <a:rPr lang="zh-CN" altLang="en-US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  <a:r>
              <a:rPr lang="zh-CN" altLang="en-US">
                <a:latin typeface="黑体" pitchFamily="2" charset="-122"/>
                <a:ea typeface="黑体" pitchFamily="2" charset="-122"/>
                <a:cs typeface="Times New Roman" pitchFamily="18" charset="0"/>
              </a:rPr>
              <a:t>任何非零矩阵都有逆矩阵吗？</a:t>
            </a:r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533400" y="3400425"/>
            <a:ext cx="84582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启示：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zh-CN">
                <a:latin typeface="黑体" pitchFamily="2" charset="-122"/>
                <a:ea typeface="黑体" pitchFamily="2" charset="-122"/>
              </a:rPr>
              <a:t>并不意味着它的逆矩阵存在．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2293" name="对象 6"/>
          <p:cNvGraphicFramePr>
            <a:graphicFrameLocks noChangeAspect="1"/>
          </p:cNvGraphicFramePr>
          <p:nvPr/>
        </p:nvGraphicFramePr>
        <p:xfrm>
          <a:off x="1676400" y="3657600"/>
          <a:ext cx="838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1" name="Equation" r:id="rId3" imgW="837836" imgH="317362" progId="Equation.DSMT4">
                  <p:embed/>
                </p:oleObj>
              </mc:Choice>
              <mc:Fallback>
                <p:oleObj name="Equation" r:id="rId3" imgW="837836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57600"/>
                        <a:ext cx="838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239000" y="4343400"/>
          <a:ext cx="9921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剪辑" r:id="rId5" imgW="1857375" imgH="3995738" progId="MS_ClipArt_Gallery.2">
                  <p:embed/>
                </p:oleObj>
              </mc:Choice>
              <mc:Fallback>
                <p:oleObj name="剪辑" r:id="rId5" imgW="1857375" imgH="399573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343400"/>
                        <a:ext cx="9921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609600" y="4495800"/>
            <a:ext cx="61595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Question 2</a:t>
            </a:r>
            <a:r>
              <a:rPr lang="zh-CN" altLang="en-US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  <a:r>
              <a:rPr lang="zh-CN" altLang="en-US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矩阵可逆的条件是什么？</a:t>
            </a:r>
            <a:endParaRPr lang="en-US" altLang="zh-CN" dirty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如果可逆，如何求其逆？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90800" y="2171700"/>
          <a:ext cx="1701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" name="Equation" r:id="rId7" imgW="1701800" imgH="1003300" progId="Equation.DSMT4">
                  <p:embed/>
                </p:oleObj>
              </mc:Choice>
              <mc:Fallback>
                <p:oleObj name="Equation" r:id="rId7" imgW="17018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71700"/>
                        <a:ext cx="1701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83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908720"/>
            <a:ext cx="1991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1.13】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895462"/>
              </p:ext>
            </p:extLst>
          </p:nvPr>
        </p:nvGraphicFramePr>
        <p:xfrm>
          <a:off x="4792663" y="2301875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6" name="Equation" r:id="rId3" imgW="1307880" imgH="393480" progId="Equation.DSMT4">
                  <p:embed/>
                </p:oleObj>
              </mc:Choice>
              <mc:Fallback>
                <p:oleObj name="Equation" r:id="rId3" imgW="1307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2301875"/>
                        <a:ext cx="1308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813699"/>
              </p:ext>
            </p:extLst>
          </p:nvPr>
        </p:nvGraphicFramePr>
        <p:xfrm>
          <a:off x="2792413" y="3018855"/>
          <a:ext cx="3390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7" name="Equation" r:id="rId5" imgW="3390840" imgH="482400" progId="Equation.DSMT4">
                  <p:embed/>
                </p:oleObj>
              </mc:Choice>
              <mc:Fallback>
                <p:oleObj name="Equation" r:id="rId5" imgW="33908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2413" y="3018855"/>
                        <a:ext cx="33909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51720" y="908720"/>
            <a:ext cx="389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证明如下结论：不可逆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1628800"/>
            <a:ext cx="7210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的逆矩阵，则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的逆矩阵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9512" y="2257708"/>
            <a:ext cx="4591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单位矩阵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可逆，并且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2977788"/>
            <a:ext cx="2549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）对角矩阵</a:t>
            </a:r>
            <a:endParaRPr lang="zh-CN" alt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2985228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在 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14213"/>
              </p:ext>
            </p:extLst>
          </p:nvPr>
        </p:nvGraphicFramePr>
        <p:xfrm>
          <a:off x="6876256" y="3076648"/>
          <a:ext cx="187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8" name="Equation" r:id="rId7" imgW="1879560" imgH="431640" progId="Equation.DSMT4">
                  <p:embed/>
                </p:oleObj>
              </mc:Choice>
              <mc:Fallback>
                <p:oleObj name="Equation" r:id="rId7" imgW="1879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6256" y="3076648"/>
                        <a:ext cx="1879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04982" y="3641862"/>
            <a:ext cx="2448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时可逆，并且 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171271"/>
              </p:ext>
            </p:extLst>
          </p:nvPr>
        </p:nvGraphicFramePr>
        <p:xfrm>
          <a:off x="3563888" y="3645024"/>
          <a:ext cx="3441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9" name="Equation" r:id="rId9" imgW="3441600" imgH="583920" progId="Equation.DSMT4">
                  <p:embed/>
                </p:oleObj>
              </mc:Choice>
              <mc:Fallback>
                <p:oleObj name="Equation" r:id="rId9" imgW="34416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63888" y="3645024"/>
                        <a:ext cx="34417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12986"/>
              </p:ext>
            </p:extLst>
          </p:nvPr>
        </p:nvGraphicFramePr>
        <p:xfrm>
          <a:off x="2706688" y="4284663"/>
          <a:ext cx="1854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0" name="Equation" r:id="rId11" imgW="1854000" imgH="1015920" progId="Equation.DSMT4">
                  <p:embed/>
                </p:oleObj>
              </mc:Choice>
              <mc:Fallback>
                <p:oleObj name="Equation" r:id="rId11" imgW="185400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06688" y="4284663"/>
                        <a:ext cx="18542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512" y="4497844"/>
            <a:ext cx="2549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）二阶矩阵</a:t>
            </a:r>
            <a:endParaRPr lang="zh-CN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716016" y="4569852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在 </a:t>
            </a:r>
            <a:endParaRPr lang="zh-CN" altLang="en-US" sz="2800" b="1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269144"/>
              </p:ext>
            </p:extLst>
          </p:nvPr>
        </p:nvGraphicFramePr>
        <p:xfrm>
          <a:off x="5364088" y="4695428"/>
          <a:ext cx="1612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1" name="Equation" r:id="rId13" imgW="1612800" imgH="317160" progId="Equation.DSMT4">
                  <p:embed/>
                </p:oleObj>
              </mc:Choice>
              <mc:Fallback>
                <p:oleObj name="Equation" r:id="rId13" imgW="16128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64088" y="4695428"/>
                        <a:ext cx="1612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020272" y="458901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时可逆，</a:t>
            </a:r>
            <a:endParaRPr lang="zh-CN" altLang="en-US" sz="2800" b="1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27416"/>
              </p:ext>
            </p:extLst>
          </p:nvPr>
        </p:nvGraphicFramePr>
        <p:xfrm>
          <a:off x="2262188" y="5300663"/>
          <a:ext cx="3568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2" name="Equation" r:id="rId15" imgW="3568680" imgH="1015920" progId="Equation.DSMT4">
                  <p:embed/>
                </p:oleObj>
              </mc:Choice>
              <mc:Fallback>
                <p:oleObj name="Equation" r:id="rId15" imgW="35686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62188" y="5300663"/>
                        <a:ext cx="35687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175137" y="5309096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并且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300192" y="90872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证明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见板书</a:t>
            </a:r>
            <a:r>
              <a:rPr lang="en-US" altLang="zh-CN" sz="2800" b="1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98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2" grpId="0"/>
      <p:bldP spid="13" grpId="0"/>
      <p:bldP spid="14" grpId="0"/>
      <p:bldP spid="15" grpId="0"/>
      <p:bldP spid="17" grpId="0"/>
      <p:bldP spid="20" grpId="0"/>
      <p:bldP spid="21" grpId="0"/>
      <p:bldP spid="2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672" name="Text Box 2"/>
          <p:cNvSpPr txBox="1">
            <a:spLocks noChangeArrowheads="1"/>
          </p:cNvSpPr>
          <p:nvPr/>
        </p:nvSpPr>
        <p:spPr bwMode="auto">
          <a:xfrm>
            <a:off x="800100" y="1196752"/>
            <a:ext cx="800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800" b="1" dirty="0" smtClean="0">
                <a:solidFill>
                  <a:srgbClr val="0000FF"/>
                </a:solidFill>
                <a:latin typeface="+mn-ea"/>
                <a:ea typeface="+mn-ea"/>
              </a:rPr>
              <a:t>定理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+mn-ea"/>
                <a:ea typeface="+mn-ea"/>
              </a:rPr>
              <a:t>1.2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阶方阵 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可逆</a:t>
            </a:r>
            <a:r>
              <a:rPr kumimoji="1"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，数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1" lang="en-US" altLang="zh-CN" sz="2800" b="1" dirty="0">
                <a:solidFill>
                  <a:schemeClr val="tx2"/>
                </a:solidFill>
                <a:latin typeface="+mn-ea"/>
                <a:ea typeface="+mn-ea"/>
              </a:rPr>
              <a:t>≠0</a:t>
            </a:r>
            <a:r>
              <a:rPr kumimoji="1"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，则</a:t>
            </a:r>
            <a:endParaRPr kumimoji="1" lang="zh-CN" altLang="en-US" sz="28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5216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292183"/>
              </p:ext>
            </p:extLst>
          </p:nvPr>
        </p:nvGraphicFramePr>
        <p:xfrm>
          <a:off x="1371600" y="2039888"/>
          <a:ext cx="520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8" name="Equation" r:id="rId3" imgW="520560" imgH="380880" progId="Equation.DSMT4">
                  <p:embed/>
                </p:oleObj>
              </mc:Choice>
              <mc:Fallback>
                <p:oleObj name="Equation" r:id="rId3" imgW="520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39888"/>
                        <a:ext cx="520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1674" name="Text Box 10"/>
          <p:cNvSpPr txBox="1">
            <a:spLocks noChangeArrowheads="1"/>
          </p:cNvSpPr>
          <p:nvPr/>
        </p:nvSpPr>
        <p:spPr bwMode="auto">
          <a:xfrm>
            <a:off x="685800" y="1988840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+mn-ea"/>
              </a:rPr>
              <a:t>(1)    </a:t>
            </a:r>
            <a:r>
              <a:rPr lang="zh-CN" altLang="en-US" sz="2800" b="1" dirty="0">
                <a:latin typeface="+mn-ea"/>
              </a:rPr>
              <a:t>可逆，且 </a:t>
            </a:r>
          </a:p>
        </p:txBody>
      </p:sp>
      <p:graphicFrame>
        <p:nvGraphicFramePr>
          <p:cNvPr id="15216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31472"/>
              </p:ext>
            </p:extLst>
          </p:nvPr>
        </p:nvGraphicFramePr>
        <p:xfrm>
          <a:off x="3733800" y="1976512"/>
          <a:ext cx="1079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9" name="Equation" r:id="rId5" imgW="1079280" imgH="660240" progId="Equation.DSMT4">
                  <p:embed/>
                </p:oleObj>
              </mc:Choice>
              <mc:Fallback>
                <p:oleObj name="Equation" r:id="rId5" imgW="10792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76512"/>
                        <a:ext cx="1079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16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509394"/>
              </p:ext>
            </p:extLst>
          </p:nvPr>
        </p:nvGraphicFramePr>
        <p:xfrm>
          <a:off x="4932040" y="2175396"/>
          <a:ext cx="673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0" name="Equation" r:id="rId7" imgW="672840" imgH="317160" progId="Equation.DSMT4">
                  <p:embed/>
                </p:oleObj>
              </mc:Choice>
              <mc:Fallback>
                <p:oleObj name="Equation" r:id="rId7" imgW="6728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175396"/>
                        <a:ext cx="673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1677" name="Text Box 13"/>
          <p:cNvSpPr txBox="1">
            <a:spLocks noChangeArrowheads="1"/>
          </p:cNvSpPr>
          <p:nvPr/>
        </p:nvSpPr>
        <p:spPr bwMode="auto">
          <a:xfrm>
            <a:off x="662880" y="2833772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+mn-ea"/>
              </a:rPr>
              <a:t>(2)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kA </a:t>
            </a:r>
            <a:r>
              <a:rPr lang="zh-CN" altLang="en-US" sz="2800" b="1" dirty="0">
                <a:latin typeface="+mn-ea"/>
              </a:rPr>
              <a:t>可逆，且 </a:t>
            </a:r>
          </a:p>
        </p:txBody>
      </p:sp>
      <p:graphicFrame>
        <p:nvGraphicFramePr>
          <p:cNvPr id="15216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277641"/>
              </p:ext>
            </p:extLst>
          </p:nvPr>
        </p:nvGraphicFramePr>
        <p:xfrm>
          <a:off x="3657600" y="2785492"/>
          <a:ext cx="965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1" name="Equation" r:id="rId9" imgW="965160" imgH="571320" progId="Equation.DSMT4">
                  <p:embed/>
                </p:oleObj>
              </mc:Choice>
              <mc:Fallback>
                <p:oleObj name="Equation" r:id="rId9" imgW="96516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85492"/>
                        <a:ext cx="965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16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754544"/>
              </p:ext>
            </p:extLst>
          </p:nvPr>
        </p:nvGraphicFramePr>
        <p:xfrm>
          <a:off x="4716016" y="2852936"/>
          <a:ext cx="135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2" name="Equation" r:id="rId11" imgW="1358640" imgH="393480" progId="Equation.DSMT4">
                  <p:embed/>
                </p:oleObj>
              </mc:Choice>
              <mc:Fallback>
                <p:oleObj name="Equation" r:id="rId11" imgW="1358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852936"/>
                        <a:ext cx="135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1680" name="Text Box 16"/>
          <p:cNvSpPr txBox="1">
            <a:spLocks noChangeArrowheads="1"/>
          </p:cNvSpPr>
          <p:nvPr/>
        </p:nvSpPr>
        <p:spPr bwMode="auto">
          <a:xfrm>
            <a:off x="685800" y="3625860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+mn-ea"/>
              </a:rPr>
              <a:t>(3)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zh-CN" altLang="en-US" sz="2800" b="1" dirty="0">
                <a:latin typeface="+mn-ea"/>
              </a:rPr>
              <a:t>可逆，且 </a:t>
            </a:r>
          </a:p>
        </p:txBody>
      </p:sp>
      <p:graphicFrame>
        <p:nvGraphicFramePr>
          <p:cNvPr id="15216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707426"/>
              </p:ext>
            </p:extLst>
          </p:nvPr>
        </p:nvGraphicFramePr>
        <p:xfrm>
          <a:off x="3707904" y="3577580"/>
          <a:ext cx="1066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3" name="Equation" r:id="rId13" imgW="1066680" imgH="571320" progId="Equation.DSMT4">
                  <p:embed/>
                </p:oleObj>
              </mc:Choice>
              <mc:Fallback>
                <p:oleObj name="Equation" r:id="rId13" imgW="10666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577580"/>
                        <a:ext cx="1066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16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445657"/>
              </p:ext>
            </p:extLst>
          </p:nvPr>
        </p:nvGraphicFramePr>
        <p:xfrm>
          <a:off x="4860032" y="3679180"/>
          <a:ext cx="142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4" name="Equation" r:id="rId15" imgW="1422360" imgH="393480" progId="Equation.DSMT4">
                  <p:embed/>
                </p:oleObj>
              </mc:Choice>
              <mc:Fallback>
                <p:oleObj name="Equation" r:id="rId15" imgW="1422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679180"/>
                        <a:ext cx="1422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16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551333"/>
              </p:ext>
            </p:extLst>
          </p:nvPr>
        </p:nvGraphicFramePr>
        <p:xfrm>
          <a:off x="2209800" y="4356968"/>
          <a:ext cx="2019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5" name="Equation" r:id="rId17" imgW="2019240" imgH="583920" progId="Equation.DSMT4">
                  <p:embed/>
                </p:oleObj>
              </mc:Choice>
              <mc:Fallback>
                <p:oleObj name="Equation" r:id="rId17" imgW="201924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56968"/>
                        <a:ext cx="2019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16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552710"/>
              </p:ext>
            </p:extLst>
          </p:nvPr>
        </p:nvGraphicFramePr>
        <p:xfrm>
          <a:off x="4362450" y="4458568"/>
          <a:ext cx="231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6" name="Equation" r:id="rId19" imgW="2311200" imgH="482400" progId="Equation.DSMT4">
                  <p:embed/>
                </p:oleObj>
              </mc:Choice>
              <mc:Fallback>
                <p:oleObj name="Equation" r:id="rId19" imgW="2311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4458568"/>
                        <a:ext cx="2311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1685" name="Text Box 21"/>
          <p:cNvSpPr txBox="1">
            <a:spLocks noChangeArrowheads="1"/>
          </p:cNvSpPr>
          <p:nvPr/>
        </p:nvSpPr>
        <p:spPr bwMode="auto">
          <a:xfrm>
            <a:off x="838200" y="4401418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800000"/>
                </a:solidFill>
                <a:latin typeface="+mn-ea"/>
              </a:rPr>
              <a:t>推广：</a:t>
            </a:r>
          </a:p>
        </p:txBody>
      </p:sp>
      <p:sp>
        <p:nvSpPr>
          <p:cNvPr id="1521690" name="Text Box 26"/>
          <p:cNvSpPr txBox="1">
            <a:spLocks noChangeArrowheads="1"/>
          </p:cNvSpPr>
          <p:nvPr/>
        </p:nvSpPr>
        <p:spPr bwMode="auto">
          <a:xfrm>
            <a:off x="685800" y="5210036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+mn-ea"/>
              </a:rPr>
              <a:t>(4)    </a:t>
            </a:r>
            <a:r>
              <a:rPr lang="zh-CN" altLang="en-US" sz="2800" b="1" dirty="0">
                <a:latin typeface="+mn-ea"/>
              </a:rPr>
              <a:t>可逆，且 </a:t>
            </a:r>
          </a:p>
        </p:txBody>
      </p:sp>
      <p:graphicFrame>
        <p:nvGraphicFramePr>
          <p:cNvPr id="152169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907679"/>
              </p:ext>
            </p:extLst>
          </p:nvPr>
        </p:nvGraphicFramePr>
        <p:xfrm>
          <a:off x="1524000" y="5208240"/>
          <a:ext cx="44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7" name="Equation" r:id="rId21" imgW="444240" imgH="380880" progId="Equation.DSMT4">
                  <p:embed/>
                </p:oleObj>
              </mc:Choice>
              <mc:Fallback>
                <p:oleObj name="Equation" r:id="rId21" imgW="4442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08240"/>
                        <a:ext cx="44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169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890175"/>
              </p:ext>
            </p:extLst>
          </p:nvPr>
        </p:nvGraphicFramePr>
        <p:xfrm>
          <a:off x="3657600" y="5144864"/>
          <a:ext cx="1016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8" name="Equation" r:id="rId23" imgW="1015920" imgH="660240" progId="Equation.DSMT4">
                  <p:embed/>
                </p:oleObj>
              </mc:Choice>
              <mc:Fallback>
                <p:oleObj name="Equation" r:id="rId23" imgW="10159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44864"/>
                        <a:ext cx="1016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169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491668"/>
              </p:ext>
            </p:extLst>
          </p:nvPr>
        </p:nvGraphicFramePr>
        <p:xfrm>
          <a:off x="4737100" y="5144864"/>
          <a:ext cx="1435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9" name="Equation" r:id="rId25" imgW="1434960" imgH="660240" progId="Equation.DSMT4">
                  <p:embed/>
                </p:oleObj>
              </mc:Choice>
              <mc:Fallback>
                <p:oleObj name="Equation" r:id="rId25" imgW="14349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5144864"/>
                        <a:ext cx="1435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1695" name="AutoShape 31"/>
          <p:cNvSpPr>
            <a:spLocks noChangeArrowheads="1"/>
          </p:cNvSpPr>
          <p:nvPr/>
        </p:nvSpPr>
        <p:spPr bwMode="auto">
          <a:xfrm>
            <a:off x="533400" y="908720"/>
            <a:ext cx="8077200" cy="5184576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0" y="0"/>
            <a:ext cx="3314700" cy="660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lang="zh-CN" altLang="en-US" sz="3200" dirty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latin typeface="黑体" pitchFamily="2" charset="-122"/>
                <a:ea typeface="黑体" pitchFamily="2" charset="-122"/>
              </a:rPr>
              <a:t>逆</a:t>
            </a:r>
            <a:r>
              <a:rPr lang="zh-CN" altLang="en-US" sz="3200" dirty="0" smtClean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latin typeface="黑体" pitchFamily="2" charset="-122"/>
                <a:ea typeface="黑体" pitchFamily="2" charset="-122"/>
              </a:rPr>
              <a:t>矩阵</a:t>
            </a:r>
            <a:r>
              <a:rPr lang="zh-CN" altLang="en-US" sz="3200" dirty="0"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  <a:latin typeface="黑体" pitchFamily="2" charset="-122"/>
                <a:ea typeface="黑体" pitchFamily="2" charset="-122"/>
              </a:rPr>
              <a:t>的性质</a:t>
            </a:r>
          </a:p>
        </p:txBody>
      </p:sp>
    </p:spTree>
    <p:extLst>
      <p:ext uri="{BB962C8B-B14F-4D97-AF65-F5344CB8AC3E}">
        <p14:creationId xmlns:p14="http://schemas.microsoft.com/office/powerpoint/2010/main" val="379755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2000"/>
                                        <p:tgtEl>
                                          <p:spTgt spid="152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2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2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2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2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2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2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2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2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2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2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2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2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2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2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2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1672" grpId="0"/>
      <p:bldP spid="1521674" grpId="0"/>
      <p:bldP spid="1521677" grpId="0"/>
      <p:bldP spid="1521680" grpId="0"/>
      <p:bldP spid="1521685" grpId="0"/>
      <p:bldP spid="1521695" grpId="0" animBg="1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9|0.4|21|1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.5|0.6|0.9"/>
</p:tagLst>
</file>

<file path=ppt/theme/theme1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全屏显示(4:3)</PresentationFormat>
  <Paragraphs>95</Paragraphs>
  <Slides>12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5_Office 主题​​</vt:lpstr>
      <vt:lpstr>Equation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cuilh</cp:lastModifiedBy>
  <cp:revision>1</cp:revision>
  <dcterms:modified xsi:type="dcterms:W3CDTF">2016-02-29T13:01:33Z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线性代数ppt">
    <vt:lpwstr>崔丽鸿制作</vt:lpwstr>
  </property>
</Properties>
</file>