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1"/>
  </p:sldMasterIdLst>
  <p:notesMasterIdLst>
    <p:notesMasterId r:id="rId21"/>
  </p:notesMasterIdLst>
  <p:sldIdLst>
    <p:sldId id="258" r:id="rId2"/>
    <p:sldId id="272" r:id="rId3"/>
    <p:sldId id="285" r:id="rId4"/>
    <p:sldId id="286" r:id="rId5"/>
    <p:sldId id="298" r:id="rId6"/>
    <p:sldId id="299" r:id="rId7"/>
    <p:sldId id="292" r:id="rId8"/>
    <p:sldId id="294" r:id="rId9"/>
    <p:sldId id="312" r:id="rId10"/>
    <p:sldId id="315" r:id="rId11"/>
    <p:sldId id="303" r:id="rId12"/>
    <p:sldId id="305" r:id="rId13"/>
    <p:sldId id="307" r:id="rId14"/>
    <p:sldId id="308" r:id="rId15"/>
    <p:sldId id="309" r:id="rId16"/>
    <p:sldId id="310" r:id="rId17"/>
    <p:sldId id="289" r:id="rId18"/>
    <p:sldId id="313" r:id="rId19"/>
    <p:sldId id="31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8"/>
            <p14:sldId id="272"/>
            <p14:sldId id="285"/>
            <p14:sldId id="286"/>
            <p14:sldId id="298"/>
            <p14:sldId id="299"/>
            <p14:sldId id="292"/>
            <p14:sldId id="294"/>
            <p14:sldId id="312"/>
            <p14:sldId id="315"/>
            <p14:sldId id="303"/>
            <p14:sldId id="305"/>
            <p14:sldId id="307"/>
            <p14:sldId id="308"/>
            <p14:sldId id="309"/>
            <p14:sldId id="310"/>
            <p14:sldId id="289"/>
            <p14:sldId id="313"/>
            <p14:sldId id="314"/>
          </p14:sldIdLst>
        </p14:section>
        <p14:section name="无标题节" id="{761DC386-9AB0-4831-8A28-E1AEFD5FA98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FA1"/>
    <a:srgbClr val="0E0E8C"/>
    <a:srgbClr val="0000FF"/>
    <a:srgbClr val="59F9C7"/>
    <a:srgbClr val="333399"/>
    <a:srgbClr val="14B7F8"/>
    <a:srgbClr val="DA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9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D49DBC-EAFA-4292-8CF0-4B31FD79AE8E}" type="presOf" srcId="{4D9CFA63-482F-45EF-8F6E-B8DC3FB95064}" destId="{A757F911-3260-4917-9857-B6209A52A79E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1E214CF8-02B3-4022-AC6D-22B3BF8CB53A}" type="presOf" srcId="{379C2193-9A59-4366-BEF9-F679FAF10286}" destId="{D4542585-4E17-4CCD-88FD-04757436128A}" srcOrd="0" destOrd="0" presId="urn:microsoft.com/office/officeart/2005/8/layout/vList3"/>
    <dgm:cxn modelId="{2101C653-45DC-4CC8-8EEB-AF6A73B31466}" type="presParOf" srcId="{A757F911-3260-4917-9857-B6209A52A79E}" destId="{B560076B-2D61-423D-887D-3A34395B90AE}" srcOrd="0" destOrd="0" presId="urn:microsoft.com/office/officeart/2005/8/layout/vList3"/>
    <dgm:cxn modelId="{8F2F2DE6-EB3C-4FBF-8B38-6E2C0253DCDE}" type="presParOf" srcId="{B560076B-2D61-423D-887D-3A34395B90AE}" destId="{816E9DDE-F7D1-4743-A8B0-033BD089F990}" srcOrd="0" destOrd="0" presId="urn:microsoft.com/office/officeart/2005/8/layout/vList3"/>
    <dgm:cxn modelId="{0C784BF5-2A01-4C1B-BAD4-C6E85176AE15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矩阵的初等变换与初等矩阵（</a:t>
          </a:r>
          <a:r>
            <a:rPr lang="en-US" altLang="zh-CN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I</a:t>
          </a:r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4400" b="1" i="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ScaleX="108980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5.1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初等变换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1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1" custLinFactNeighborY="2059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8F033D28-7CC2-422F-ACD4-90EEEECF671C}" type="presParOf" srcId="{5FBB8FF2-DEAF-4EB5-83B4-A8082F604FC6}" destId="{DBFCC008-B722-4809-86AE-2D924BF6ABE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A73305-78FA-4BCE-AEFA-A00218E8077F}" type="doc">
      <dgm:prSet loTypeId="urn:microsoft.com/office/officeart/2005/8/layout/targe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453D77-7928-45F6-A41C-75C49C38CE7B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初等变换的定义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E663FDD-F3AC-41EB-AC42-F5848F1DB7F3}" type="par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051B7C1-F5D3-47A1-A1D4-2D659DA7DFD4}" type="sib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8D449C7-FD9D-4D98-9F7E-7A4F92C4F01F}">
      <dgm:prSet phldrT="[文本]" custT="1"/>
      <dgm:spPr/>
      <dgm:t>
        <a:bodyPr/>
        <a:lstStyle/>
        <a:p>
          <a:pPr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矩阵的等价及其标准形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979A257-CF05-4422-91E6-8CC1909DCD38}" type="par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2138769-DD68-4064-95E0-C1A16F527BC9}" type="sib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CE78DF0-9428-413B-81C0-086D1BEA1220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化矩阵为行阶梯形的初等变换法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B9B2DB9-482A-4CA0-8A3B-83C9D7A1BE0D}" type="par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78DBC92-25FF-4565-8D40-9BECC68B3F95}" type="sib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6248A83-876F-4350-9206-BF9F0F72AA54}" type="pres">
      <dgm:prSet presAssocID="{D2A73305-78FA-4BCE-AEFA-A00218E8077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EEB595-DA0A-4975-AD99-606BD6B8A3C9}" type="pres">
      <dgm:prSet presAssocID="{7C453D77-7928-45F6-A41C-75C49C38CE7B}" presName="circle1" presStyleLbl="node1" presStyleIdx="0" presStyleCnt="3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16200000" scaled="0"/>
        </a:gradFill>
      </dgm:spPr>
      <dgm:t>
        <a:bodyPr/>
        <a:lstStyle/>
        <a:p>
          <a:endParaRPr lang="zh-CN" altLang="en-US"/>
        </a:p>
      </dgm:t>
    </dgm:pt>
    <dgm:pt modelId="{83589972-2076-4F42-9CBF-C4D74F30EE8F}" type="pres">
      <dgm:prSet presAssocID="{7C453D77-7928-45F6-A41C-75C49C38CE7B}" presName="space" presStyleCnt="0"/>
      <dgm:spPr/>
    </dgm:pt>
    <dgm:pt modelId="{5AE8FEB2-8464-4513-92C8-D0647CC89293}" type="pres">
      <dgm:prSet presAssocID="{7C453D77-7928-45F6-A41C-75C49C38CE7B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EC626744-251B-4F0A-AA51-066D9287F759}" type="pres">
      <dgm:prSet presAssocID="{5CE78DF0-9428-413B-81C0-086D1BEA1220}" presName="vertSpace2" presStyleLbl="node1" presStyleIdx="0" presStyleCnt="3"/>
      <dgm:spPr/>
    </dgm:pt>
    <dgm:pt modelId="{B6C93C16-A2A2-47A4-B63C-432C72CAFF25}" type="pres">
      <dgm:prSet presAssocID="{5CE78DF0-9428-413B-81C0-086D1BEA1220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DF39C7D9-1BC3-4B53-AA0E-CE7EBBA58FC2}" type="pres">
      <dgm:prSet presAssocID="{5CE78DF0-9428-413B-81C0-086D1BEA1220}" presName="rect2" presStyleLbl="alignAcc1" presStyleIdx="1" presStyleCnt="3" custScaleX="96429" custLinFactNeighborX="-1785"/>
      <dgm:spPr/>
      <dgm:t>
        <a:bodyPr/>
        <a:lstStyle/>
        <a:p>
          <a:endParaRPr lang="zh-CN" altLang="en-US"/>
        </a:p>
      </dgm:t>
    </dgm:pt>
    <dgm:pt modelId="{3B2A826F-D740-42E4-8CBC-EFB9BCE68E8F}" type="pres">
      <dgm:prSet presAssocID="{D8D449C7-FD9D-4D98-9F7E-7A4F92C4F01F}" presName="vertSpace3" presStyleLbl="node1" presStyleIdx="1" presStyleCnt="3"/>
      <dgm:spPr/>
    </dgm:pt>
    <dgm:pt modelId="{7066C97D-C48F-4C5B-BD7F-C09B33CD07EE}" type="pres">
      <dgm:prSet presAssocID="{D8D449C7-FD9D-4D98-9F7E-7A4F92C4F01F}" presName="circle3" presStyleLbl="node1" presStyleIdx="2" presStyleCnt="3"/>
      <dgm:sp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path path="shape">
            <a:fillToRect l="50000" t="50000" r="50000" b="50000"/>
          </a:path>
          <a:tileRect/>
        </a:gradFill>
      </dgm:spPr>
      <dgm:t>
        <a:bodyPr/>
        <a:lstStyle/>
        <a:p>
          <a:endParaRPr lang="zh-CN" altLang="en-US"/>
        </a:p>
      </dgm:t>
    </dgm:pt>
    <dgm:pt modelId="{4953B526-20EF-4EBC-A728-1F06256C4C06}" type="pres">
      <dgm:prSet presAssocID="{D8D449C7-FD9D-4D98-9F7E-7A4F92C4F01F}" presName="rect3" presStyleLbl="alignAcc1" presStyleIdx="2" presStyleCnt="3" custScaleY="125000" custLinFactNeighborX="1786" custLinFactNeighborY="2315"/>
      <dgm:spPr/>
      <dgm:t>
        <a:bodyPr/>
        <a:lstStyle/>
        <a:p>
          <a:endParaRPr lang="zh-CN" altLang="en-US"/>
        </a:p>
      </dgm:t>
    </dgm:pt>
    <dgm:pt modelId="{F350D6CC-2A8F-4AAA-A6E1-410377E182BF}" type="pres">
      <dgm:prSet presAssocID="{7C453D77-7928-45F6-A41C-75C49C38CE7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B4CE8-BF87-45FD-9C71-3246080270FB}" type="pres">
      <dgm:prSet presAssocID="{5CE78DF0-9428-413B-81C0-086D1BEA122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AD1E2-5731-48A7-A104-BE0CE3A329A1}" type="pres">
      <dgm:prSet presAssocID="{D8D449C7-FD9D-4D98-9F7E-7A4F92C4F01F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EB071D-7CB1-4E5F-A7CE-009F361EBA56}" srcId="{D2A73305-78FA-4BCE-AEFA-A00218E8077F}" destId="{7C453D77-7928-45F6-A41C-75C49C38CE7B}" srcOrd="0" destOrd="0" parTransId="{7E663FDD-F3AC-41EB-AC42-F5848F1DB7F3}" sibTransId="{4051B7C1-F5D3-47A1-A1D4-2D659DA7DFD4}"/>
    <dgm:cxn modelId="{45B8495C-F47D-4634-AE16-226A19009515}" srcId="{D2A73305-78FA-4BCE-AEFA-A00218E8077F}" destId="{D8D449C7-FD9D-4D98-9F7E-7A4F92C4F01F}" srcOrd="2" destOrd="0" parTransId="{8979A257-CF05-4422-91E6-8CC1909DCD38}" sibTransId="{92138769-DD68-4064-95E0-C1A16F527BC9}"/>
    <dgm:cxn modelId="{E9716875-360D-495E-967E-D59AF1E95E6C}" type="presOf" srcId="{7C453D77-7928-45F6-A41C-75C49C38CE7B}" destId="{F350D6CC-2A8F-4AAA-A6E1-410377E182BF}" srcOrd="1" destOrd="0" presId="urn:microsoft.com/office/officeart/2005/8/layout/target3"/>
    <dgm:cxn modelId="{2916BB11-A182-4651-B953-774B6598B54A}" type="presOf" srcId="{5CE78DF0-9428-413B-81C0-086D1BEA1220}" destId="{DF39C7D9-1BC3-4B53-AA0E-CE7EBBA58FC2}" srcOrd="0" destOrd="0" presId="urn:microsoft.com/office/officeart/2005/8/layout/target3"/>
    <dgm:cxn modelId="{124CD970-6B98-4AE9-85FE-ECDBC19AED5E}" type="presOf" srcId="{D8D449C7-FD9D-4D98-9F7E-7A4F92C4F01F}" destId="{4953B526-20EF-4EBC-A728-1F06256C4C06}" srcOrd="0" destOrd="0" presId="urn:microsoft.com/office/officeart/2005/8/layout/target3"/>
    <dgm:cxn modelId="{05749004-AF29-417D-A783-A7E3D6429E7B}" type="presOf" srcId="{7C453D77-7928-45F6-A41C-75C49C38CE7B}" destId="{5AE8FEB2-8464-4513-92C8-D0647CC89293}" srcOrd="0" destOrd="0" presId="urn:microsoft.com/office/officeart/2005/8/layout/target3"/>
    <dgm:cxn modelId="{F6FCD166-C11A-4B69-A2CB-EC1658B7CE29}" srcId="{D2A73305-78FA-4BCE-AEFA-A00218E8077F}" destId="{5CE78DF0-9428-413B-81C0-086D1BEA1220}" srcOrd="1" destOrd="0" parTransId="{9B9B2DB9-482A-4CA0-8A3B-83C9D7A1BE0D}" sibTransId="{478DBC92-25FF-4565-8D40-9BECC68B3F95}"/>
    <dgm:cxn modelId="{A183C25C-3A02-47F2-A437-D749FA6F800B}" type="presOf" srcId="{D8D449C7-FD9D-4D98-9F7E-7A4F92C4F01F}" destId="{0E1AD1E2-5731-48A7-A104-BE0CE3A329A1}" srcOrd="1" destOrd="0" presId="urn:microsoft.com/office/officeart/2005/8/layout/target3"/>
    <dgm:cxn modelId="{9A3E9970-426D-4CDE-A264-0681877A9E1B}" type="presOf" srcId="{5CE78DF0-9428-413B-81C0-086D1BEA1220}" destId="{A9DB4CE8-BF87-45FD-9C71-3246080270FB}" srcOrd="1" destOrd="0" presId="urn:microsoft.com/office/officeart/2005/8/layout/target3"/>
    <dgm:cxn modelId="{66CA3212-792C-459A-A841-DE7024BBDDBC}" type="presOf" srcId="{D2A73305-78FA-4BCE-AEFA-A00218E8077F}" destId="{86248A83-876F-4350-9206-BF9F0F72AA54}" srcOrd="0" destOrd="0" presId="urn:microsoft.com/office/officeart/2005/8/layout/target3"/>
    <dgm:cxn modelId="{3011AAA9-6574-4313-9ED2-50A580BDF0D2}" type="presParOf" srcId="{86248A83-876F-4350-9206-BF9F0F72AA54}" destId="{3FEEB595-DA0A-4975-AD99-606BD6B8A3C9}" srcOrd="0" destOrd="0" presId="urn:microsoft.com/office/officeart/2005/8/layout/target3"/>
    <dgm:cxn modelId="{B69E2360-1698-4CEE-AC8A-AF4B3580280F}" type="presParOf" srcId="{86248A83-876F-4350-9206-BF9F0F72AA54}" destId="{83589972-2076-4F42-9CBF-C4D74F30EE8F}" srcOrd="1" destOrd="0" presId="urn:microsoft.com/office/officeart/2005/8/layout/target3"/>
    <dgm:cxn modelId="{AD4E765A-20DD-4B2F-BF7A-D751BCB80B06}" type="presParOf" srcId="{86248A83-876F-4350-9206-BF9F0F72AA54}" destId="{5AE8FEB2-8464-4513-92C8-D0647CC89293}" srcOrd="2" destOrd="0" presId="urn:microsoft.com/office/officeart/2005/8/layout/target3"/>
    <dgm:cxn modelId="{EA88D26C-1912-40E7-A276-9C78FE3B3486}" type="presParOf" srcId="{86248A83-876F-4350-9206-BF9F0F72AA54}" destId="{EC626744-251B-4F0A-AA51-066D9287F759}" srcOrd="3" destOrd="0" presId="urn:microsoft.com/office/officeart/2005/8/layout/target3"/>
    <dgm:cxn modelId="{57AE19CB-9597-4C62-9A8A-0E15C6BA0F73}" type="presParOf" srcId="{86248A83-876F-4350-9206-BF9F0F72AA54}" destId="{B6C93C16-A2A2-47A4-B63C-432C72CAFF25}" srcOrd="4" destOrd="0" presId="urn:microsoft.com/office/officeart/2005/8/layout/target3"/>
    <dgm:cxn modelId="{880827D1-6485-445A-902B-BF9493ABA600}" type="presParOf" srcId="{86248A83-876F-4350-9206-BF9F0F72AA54}" destId="{DF39C7D9-1BC3-4B53-AA0E-CE7EBBA58FC2}" srcOrd="5" destOrd="0" presId="urn:microsoft.com/office/officeart/2005/8/layout/target3"/>
    <dgm:cxn modelId="{CCF7EF65-A2D1-410F-BF1D-2A055F88D063}" type="presParOf" srcId="{86248A83-876F-4350-9206-BF9F0F72AA54}" destId="{3B2A826F-D740-42E4-8CBC-EFB9BCE68E8F}" srcOrd="6" destOrd="0" presId="urn:microsoft.com/office/officeart/2005/8/layout/target3"/>
    <dgm:cxn modelId="{81250677-9164-4D6E-A558-DB1046E0A2C4}" type="presParOf" srcId="{86248A83-876F-4350-9206-BF9F0F72AA54}" destId="{7066C97D-C48F-4C5B-BD7F-C09B33CD07EE}" srcOrd="7" destOrd="0" presId="urn:microsoft.com/office/officeart/2005/8/layout/target3"/>
    <dgm:cxn modelId="{BBB67A4C-63EA-4F83-93B5-FDDAC1A1AD0A}" type="presParOf" srcId="{86248A83-876F-4350-9206-BF9F0F72AA54}" destId="{4953B526-20EF-4EBC-A728-1F06256C4C06}" srcOrd="8" destOrd="0" presId="urn:microsoft.com/office/officeart/2005/8/layout/target3"/>
    <dgm:cxn modelId="{870DB4DF-1D94-4891-AC0D-8C1C624CB1F2}" type="presParOf" srcId="{86248A83-876F-4350-9206-BF9F0F72AA54}" destId="{F350D6CC-2A8F-4AAA-A6E1-410377E182BF}" srcOrd="9" destOrd="0" presId="urn:microsoft.com/office/officeart/2005/8/layout/target3"/>
    <dgm:cxn modelId="{49C32587-BB0F-40BD-96B1-77FEAE20A384}" type="presParOf" srcId="{86248A83-876F-4350-9206-BF9F0F72AA54}" destId="{A9DB4CE8-BF87-45FD-9C71-3246080270FB}" srcOrd="10" destOrd="0" presId="urn:microsoft.com/office/officeart/2005/8/layout/target3"/>
    <dgm:cxn modelId="{9720F8DA-7404-4308-B4E2-258A870046FF}" type="presParOf" srcId="{86248A83-876F-4350-9206-BF9F0F72AA54}" destId="{0E1AD1E2-5731-48A7-A104-BE0CE3A329A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635529" y="0"/>
          <a:ext cx="5964131" cy="2502628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590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矩阵的初等变换与初等矩阵（</a:t>
          </a:r>
          <a:r>
            <a:rPr lang="en-US" altLang="zh-CN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I</a:t>
          </a: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4400" b="1" i="0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261186" y="0"/>
        <a:ext cx="5338474" cy="2502628"/>
      </dsp:txXfrm>
    </dsp:sp>
    <dsp:sp modelId="{816E9DDE-F7D1-4743-A8B0-033BD089F990}">
      <dsp:nvSpPr>
        <dsp:cNvPr id="0" name=""/>
        <dsp:cNvSpPr/>
      </dsp:nvSpPr>
      <dsp:spPr>
        <a:xfrm>
          <a:off x="629939" y="1223"/>
          <a:ext cx="2502628" cy="2502628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5.1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初等变换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190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4B7F8"/>
          </a:solidFill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69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13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0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62553" tIns="81276" rIns="162553" bIns="81276"/>
          <a:lstStyle/>
          <a:p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ED59-7DA3-4B7D-87E5-14466FA5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4672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445991-76F2-4BAD-8105-4C4768680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50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38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EBE11-6822-4882-A17A-BFAC0B4D7F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53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20688"/>
            <a:ext cx="8229600" cy="5745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CE7751-AC23-452B-9E68-EFD38623C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14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659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84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39308740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05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59525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6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2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2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8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17" Type="http://schemas.openxmlformats.org/officeDocument/2006/relationships/image" Target="../media/image49.jpe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777763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455457"/>
              </p:ext>
            </p:extLst>
          </p:nvPr>
        </p:nvGraphicFramePr>
        <p:xfrm>
          <a:off x="5099124" y="1646932"/>
          <a:ext cx="3289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3" imgW="3288960" imgH="2070000" progId="Equation.DSMT4">
                  <p:embed/>
                </p:oleObj>
              </mc:Choice>
              <mc:Fallback>
                <p:oleObj name="Equation" r:id="rId3" imgW="32889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124" y="1646932"/>
                        <a:ext cx="3289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190405" y="3212976"/>
            <a:ext cx="2448272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630565" y="1700808"/>
            <a:ext cx="18002" cy="1944216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40796"/>
              </p:ext>
            </p:extLst>
          </p:nvPr>
        </p:nvGraphicFramePr>
        <p:xfrm>
          <a:off x="697880" y="1718940"/>
          <a:ext cx="2794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5" imgW="2793960" imgH="2070000" progId="Equation.DSMT4">
                  <p:embed/>
                </p:oleObj>
              </mc:Choice>
              <mc:Fallback>
                <p:oleObj name="Equation" r:id="rId5" imgW="2793960" imgH="20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7880" y="1718940"/>
                        <a:ext cx="27940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96935"/>
              </p:ext>
            </p:extLst>
          </p:nvPr>
        </p:nvGraphicFramePr>
        <p:xfrm>
          <a:off x="3619748" y="2230636"/>
          <a:ext cx="1384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7" imgW="1384200" imgH="622080" progId="Equation.DSMT4">
                  <p:embed/>
                </p:oleObj>
              </mc:Choice>
              <mc:Fallback>
                <p:oleObj name="Equation" r:id="rId7" imgW="1384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9748" y="2230636"/>
                        <a:ext cx="13843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39552" y="939431"/>
            <a:ext cx="6840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如果对矩阵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再施以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列的消法变换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，可得</a:t>
            </a:r>
          </a:p>
        </p:txBody>
      </p:sp>
      <p:sp>
        <p:nvSpPr>
          <p:cNvPr id="16" name="Text Box 46" descr="信纸"/>
          <p:cNvSpPr txBox="1">
            <a:spLocks noChangeArrowheads="1"/>
          </p:cNvSpPr>
          <p:nvPr/>
        </p:nvSpPr>
        <p:spPr bwMode="auto">
          <a:xfrm>
            <a:off x="5190405" y="4137181"/>
            <a:ext cx="3168352" cy="138499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特征：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左上角为单位阵，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其余元素全部为零</a:t>
            </a:r>
            <a:endParaRPr lang="en-US" altLang="zh-CN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AutoShape 28" descr="纸莎草纸"/>
          <p:cNvSpPr>
            <a:spLocks noChangeArrowheads="1"/>
          </p:cNvSpPr>
          <p:nvPr/>
        </p:nvSpPr>
        <p:spPr bwMode="auto">
          <a:xfrm>
            <a:off x="829816" y="4141440"/>
            <a:ext cx="2743200" cy="1447800"/>
          </a:xfrm>
          <a:prstGeom prst="cloudCallout">
            <a:avLst>
              <a:gd name="adj1" fmla="val 100231"/>
              <a:gd name="adj2" fmla="val -62611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dirty="0"/>
              <a:t>标准</a:t>
            </a:r>
            <a:r>
              <a:rPr lang="zh-CN" altLang="en-US" sz="2800" b="1" dirty="0" smtClean="0"/>
              <a:t>形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矩阵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88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536" y="953988"/>
            <a:ext cx="84969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CC"/>
                </a:solidFill>
                <a:ea typeface="黑体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0000CC"/>
                </a:solidFill>
                <a:ea typeface="黑体" pitchFamily="2" charset="-122"/>
              </a:rPr>
              <a:t>1.12</a:t>
            </a:r>
            <a:r>
              <a:rPr lang="zh-CN" altLang="en-US" sz="2800" b="1" dirty="0" smtClean="0">
                <a:solidFill>
                  <a:srgbClr val="0000CC"/>
                </a:solidFill>
                <a:ea typeface="黑体" pitchFamily="2" charset="-122"/>
              </a:rPr>
              <a:t>（标准形矩阵）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itchFamily="2" charset="-122"/>
              </a:rPr>
              <a:t>如果一个非零矩阵的左上角为单位矩阵，其它位置的元素都为零，则称这个矩阵为</a:t>
            </a:r>
            <a:r>
              <a:rPr lang="zh-CN" altLang="en-US" sz="2800" b="1" dirty="0" smtClean="0">
                <a:solidFill>
                  <a:srgbClr val="0000CC"/>
                </a:solidFill>
                <a:ea typeface="黑体" pitchFamily="2" charset="-122"/>
              </a:rPr>
              <a:t>标准形矩阵</a:t>
            </a:r>
            <a:r>
              <a:rPr lang="en-US" altLang="zh-CN" sz="2800" b="1" dirty="0" smtClean="0">
                <a:solidFill>
                  <a:srgbClr val="0000CC"/>
                </a:solidFill>
                <a:ea typeface="黑体" pitchFamily="2" charset="-122"/>
              </a:rPr>
              <a:t>.</a:t>
            </a:r>
          </a:p>
        </p:txBody>
      </p:sp>
      <p:graphicFrame>
        <p:nvGraphicFramePr>
          <p:cNvPr id="3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20579"/>
              </p:ext>
            </p:extLst>
          </p:nvPr>
        </p:nvGraphicFramePr>
        <p:xfrm>
          <a:off x="485056" y="5136604"/>
          <a:ext cx="99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2" name="Equation" r:id="rId3" imgW="990360" imgH="1028520" progId="Equation.DSMT4">
                  <p:embed/>
                </p:oleObj>
              </mc:Choice>
              <mc:Fallback>
                <p:oleObj name="Equation" r:id="rId3" imgW="99036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56" y="5136604"/>
                        <a:ext cx="990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11589"/>
              </p:ext>
            </p:extLst>
          </p:nvPr>
        </p:nvGraphicFramePr>
        <p:xfrm>
          <a:off x="1691680" y="5373216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3" name="Equation" r:id="rId5" imgW="1650960" imgH="507960" progId="Equation.DSMT4">
                  <p:embed/>
                </p:oleObj>
              </mc:Choice>
              <mc:Fallback>
                <p:oleObj name="Equation" r:id="rId5" imgW="1650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5373216"/>
                        <a:ext cx="1651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53136"/>
              </p:ext>
            </p:extLst>
          </p:nvPr>
        </p:nvGraphicFramePr>
        <p:xfrm>
          <a:off x="5792936" y="5013176"/>
          <a:ext cx="180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4" name="Equation" r:id="rId7" imgW="1803240" imgH="1028520" progId="Equation.DSMT4">
                  <p:embed/>
                </p:oleObj>
              </mc:Choice>
              <mc:Fallback>
                <p:oleObj name="Equation" r:id="rId7" imgW="180324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2936" y="5013176"/>
                        <a:ext cx="18034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52400"/>
              </p:ext>
            </p:extLst>
          </p:nvPr>
        </p:nvGraphicFramePr>
        <p:xfrm>
          <a:off x="395536" y="2492896"/>
          <a:ext cx="1079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5" name="Equation" r:id="rId9" imgW="1079280" imgH="2070000" progId="Equation.DSMT4">
                  <p:embed/>
                </p:oleObj>
              </mc:Choice>
              <mc:Fallback>
                <p:oleObj name="Equation" r:id="rId9" imgW="1079280" imgH="2070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492896"/>
                        <a:ext cx="1079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245282"/>
              </p:ext>
            </p:extLst>
          </p:nvPr>
        </p:nvGraphicFramePr>
        <p:xfrm>
          <a:off x="1547664" y="2492896"/>
          <a:ext cx="2717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6" name="Equation" r:id="rId11" imgW="2717640" imgH="2070000" progId="Equation.DSMT4">
                  <p:embed/>
                </p:oleObj>
              </mc:Choice>
              <mc:Fallback>
                <p:oleObj name="Equation" r:id="rId11" imgW="2717640" imgH="20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664" y="2492896"/>
                        <a:ext cx="27178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410166"/>
              </p:ext>
            </p:extLst>
          </p:nvPr>
        </p:nvGraphicFramePr>
        <p:xfrm>
          <a:off x="4355976" y="2481436"/>
          <a:ext cx="27178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7" name="Equation" r:id="rId13" imgW="2717640" imgH="2171520" progId="Equation.DSMT4">
                  <p:embed/>
                </p:oleObj>
              </mc:Choice>
              <mc:Fallback>
                <p:oleObj name="Equation" r:id="rId13" imgW="2717640" imgH="217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55976" y="2481436"/>
                        <a:ext cx="27178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71274"/>
              </p:ext>
            </p:extLst>
          </p:nvPr>
        </p:nvGraphicFramePr>
        <p:xfrm>
          <a:off x="7164288" y="2803004"/>
          <a:ext cx="1701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8" name="Equation" r:id="rId15" imgW="1701720" imgH="1562040" progId="Equation.DSMT4">
                  <p:embed/>
                </p:oleObj>
              </mc:Choice>
              <mc:Fallback>
                <p:oleObj name="Equation" r:id="rId15" imgW="17017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64288" y="2803004"/>
                        <a:ext cx="17018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12600"/>
              </p:ext>
            </p:extLst>
          </p:nvPr>
        </p:nvGraphicFramePr>
        <p:xfrm>
          <a:off x="8100392" y="5301456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9" name="Equation" r:id="rId17" imgW="406080" imgH="431640" progId="Equation.DSMT4">
                  <p:embed/>
                </p:oleObj>
              </mc:Choice>
              <mc:Fallback>
                <p:oleObj name="Equation" r:id="rId17" imgW="406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00392" y="5301456"/>
                        <a:ext cx="40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987824" y="18157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例如：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3" name="八边形 42"/>
          <p:cNvSpPr/>
          <p:nvPr/>
        </p:nvSpPr>
        <p:spPr>
          <a:xfrm>
            <a:off x="3419872" y="4797152"/>
            <a:ext cx="2088232" cy="1368152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分块矩阵表达为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0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2117799"/>
            <a:ext cx="1676400" cy="51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任意矩阵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425427" y="1989163"/>
            <a:ext cx="3514725" cy="523876"/>
            <a:chOff x="1440" y="915"/>
            <a:chExt cx="2214" cy="33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440" y="1209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492" y="915"/>
              <a:ext cx="21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有限次初等</a:t>
              </a:r>
              <a:r>
                <a: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行</a:t>
              </a:r>
              <a:r>
                <a:rPr lang="zh-CN" altLang="en-US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变换  </a:t>
              </a: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0" y="2117800"/>
            <a:ext cx="2362200" cy="519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行阶梯形矩阵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777043" y="2670200"/>
            <a:ext cx="615951" cy="3001963"/>
            <a:chOff x="4173" y="1344"/>
            <a:chExt cx="388" cy="1891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176" y="1344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173" y="1392"/>
              <a:ext cx="388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有限次初等</a:t>
              </a:r>
              <a:r>
                <a:rPr lang="zh-CN" altLang="en-US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行</a:t>
              </a:r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变换</a:t>
              </a:r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242248" y="5661248"/>
            <a:ext cx="2362200" cy="519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行最简形矩阵</a:t>
            </a: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743200" y="5281585"/>
            <a:ext cx="3733800" cy="596901"/>
            <a:chOff x="1536" y="3032"/>
            <a:chExt cx="2352" cy="376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536" y="340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12" y="3032"/>
              <a:ext cx="22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有限次初等</a:t>
              </a:r>
              <a:r>
                <a: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列</a:t>
              </a:r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变换</a:t>
              </a:r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  </a:t>
              </a:r>
            </a:p>
          </p:txBody>
        </p: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3400" y="5589240"/>
            <a:ext cx="2133600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标准形矩阵</a:t>
            </a: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629400" y="2670200"/>
            <a:ext cx="0" cy="28733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2819400" y="6021288"/>
            <a:ext cx="3276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2447528" y="2636912"/>
            <a:ext cx="3276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443039" y="2670200"/>
            <a:ext cx="615951" cy="2895600"/>
            <a:chOff x="909" y="1344"/>
            <a:chExt cx="388" cy="1824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912" y="1344"/>
              <a:ext cx="0" cy="182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909" y="1488"/>
              <a:ext cx="388" cy="1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有限次初等变换</a:t>
              </a:r>
            </a:p>
          </p:txBody>
        </p:sp>
      </p:grp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81000" y="889149"/>
            <a:ext cx="8439150" cy="955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1.5  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任意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lang="en-US" altLang="zh-CN" dirty="0" smtClean="0">
                <a:latin typeface="Times New Roman" pitchFamily="18" charset="0"/>
                <a:ea typeface="PMingLiU" pitchFamily="18" charset="-120"/>
              </a:rPr>
              <a:t>×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矩阵总可以经过初等变换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化为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标准形矩阵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8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1844824"/>
            <a:ext cx="763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3333FF"/>
                </a:solidFill>
                <a:latin typeface="Arial" charset="0"/>
                <a:ea typeface="黑体" pitchFamily="2" charset="-122"/>
              </a:rPr>
              <a:t>定义</a:t>
            </a:r>
            <a:r>
              <a:rPr lang="en-US" altLang="zh-CN" dirty="0" smtClean="0">
                <a:solidFill>
                  <a:srgbClr val="3333FF"/>
                </a:solidFill>
                <a:latin typeface="Arial" charset="0"/>
                <a:ea typeface="黑体" pitchFamily="2" charset="-122"/>
              </a:rPr>
              <a:t>1.13</a:t>
            </a:r>
            <a:r>
              <a:rPr lang="zh-CN" altLang="en-US" dirty="0" smtClean="0">
                <a:solidFill>
                  <a:srgbClr val="3333FF"/>
                </a:solidFill>
                <a:latin typeface="Arial" charset="0"/>
                <a:ea typeface="黑体" pitchFamily="2" charset="-122"/>
              </a:rPr>
              <a:t>（矩阵的等价）</a:t>
            </a:r>
            <a:endParaRPr lang="zh-CN" altLang="en-US" dirty="0">
              <a:solidFill>
                <a:srgbClr val="3333FF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17525" y="2424113"/>
            <a:ext cx="7864475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3333FF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若矩阵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经过一系列初等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行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变换化为矩阵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，则</a:t>
            </a:r>
          </a:p>
          <a:p>
            <a:pPr eaLnBrk="1" hangingPunct="1">
              <a:lnSpc>
                <a:spcPct val="130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  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行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等价，记作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；</a:t>
            </a:r>
          </a:p>
          <a:p>
            <a:pPr eaLnBrk="1" hangingPunct="1">
              <a:lnSpc>
                <a:spcPct val="130000"/>
              </a:lnSpc>
              <a:buClr>
                <a:srgbClr val="3333FF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若矩阵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经过一系列初等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变换化为矩阵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，则</a:t>
            </a:r>
          </a:p>
          <a:p>
            <a:pPr eaLnBrk="1" hangingPunct="1">
              <a:lnSpc>
                <a:spcPct val="130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  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等价，记作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；</a:t>
            </a:r>
          </a:p>
          <a:p>
            <a:pPr eaLnBrk="1" hangingPunct="1">
              <a:lnSpc>
                <a:spcPct val="130000"/>
              </a:lnSpc>
              <a:buClr>
                <a:srgbClr val="3333FF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若矩阵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经过一系列初等变换化为矩阵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，则称</a:t>
            </a:r>
          </a:p>
          <a:p>
            <a:pPr eaLnBrk="1" hangingPunct="1">
              <a:lnSpc>
                <a:spcPct val="130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等价，记作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          B.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572000" y="3046413"/>
            <a:ext cx="685800" cy="355600"/>
            <a:chOff x="2832" y="2128"/>
            <a:chExt cx="432" cy="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2832" y="2304"/>
              <a:ext cx="432" cy="48"/>
            </a:xfrm>
            <a:custGeom>
              <a:avLst/>
              <a:gdLst>
                <a:gd name="T0" fmla="*/ 0 w 1179"/>
                <a:gd name="T1" fmla="*/ 45822 h 273"/>
                <a:gd name="T2" fmla="*/ 4170670 w 1179"/>
                <a:gd name="T3" fmla="*/ 0 h 273"/>
                <a:gd name="T4" fmla="*/ 8900463 w 1179"/>
                <a:gd name="T5" fmla="*/ 45822 h 273"/>
                <a:gd name="T6" fmla="*/ 13615136 w 1179"/>
                <a:gd name="T7" fmla="*/ 89995 h 273"/>
                <a:gd name="T8" fmla="*/ 17816044 w 1179"/>
                <a:gd name="T9" fmla="*/ 45822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2992" y="212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8"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212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572000" y="4164013"/>
            <a:ext cx="685800" cy="361950"/>
            <a:chOff x="2832" y="2124"/>
            <a:chExt cx="432" cy="228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832" y="2304"/>
              <a:ext cx="432" cy="48"/>
            </a:xfrm>
            <a:custGeom>
              <a:avLst/>
              <a:gdLst>
                <a:gd name="T0" fmla="*/ 0 w 1179"/>
                <a:gd name="T1" fmla="*/ 45822 h 273"/>
                <a:gd name="T2" fmla="*/ 4170670 w 1179"/>
                <a:gd name="T3" fmla="*/ 0 h 273"/>
                <a:gd name="T4" fmla="*/ 8900463 w 1179"/>
                <a:gd name="T5" fmla="*/ 45822 h 273"/>
                <a:gd name="T6" fmla="*/ 13615136 w 1179"/>
                <a:gd name="T7" fmla="*/ 89995 h 273"/>
                <a:gd name="T8" fmla="*/ 17816044 w 1179"/>
                <a:gd name="T9" fmla="*/ 45822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2992" y="212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9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212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Freeform 11"/>
          <p:cNvSpPr>
            <a:spLocks/>
          </p:cNvSpPr>
          <p:nvPr/>
        </p:nvSpPr>
        <p:spPr bwMode="auto">
          <a:xfrm>
            <a:off x="3810000" y="5517232"/>
            <a:ext cx="685800" cy="76200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27388" y="836712"/>
            <a:ext cx="807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矩阵的初等变换是矩阵的一种运算，变换前后的两个矩阵一般不会相等</a:t>
            </a:r>
            <a:r>
              <a:rPr kumimoji="1"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kumimoji="1"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但两者又有千丝万缕的联系</a:t>
            </a:r>
            <a:r>
              <a:rPr kumimoji="1"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8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528" y="1699071"/>
            <a:ext cx="748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）反身性：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PMingLiU" pitchFamily="18" charset="-120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；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232471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）对称性： 若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PMingLiU" pitchFamily="18" charset="-120"/>
              </a:rPr>
              <a:t>～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，则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PMingLiU" pitchFamily="18" charset="-120"/>
              </a:rPr>
              <a:t>～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；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765871"/>
            <a:ext cx="677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）传递性： 若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PMingLiU" pitchFamily="18" charset="-120"/>
              </a:rPr>
              <a:t>～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PMingLiU" pitchFamily="18" charset="-120"/>
              </a:rPr>
              <a:t>～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，则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i="1">
                <a:solidFill>
                  <a:schemeClr val="tx1"/>
                </a:solidFill>
                <a:latin typeface="Arial" charset="0"/>
                <a:ea typeface="PMingLiU" pitchFamily="18" charset="-120"/>
              </a:rPr>
              <a:t>～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C.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51520" y="908720"/>
            <a:ext cx="697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矩阵的等价是一种关系，它具有下列性质：</a:t>
            </a:r>
          </a:p>
        </p:txBody>
      </p:sp>
    </p:spTree>
    <p:extLst>
      <p:ext uri="{BB962C8B-B14F-4D97-AF65-F5344CB8AC3E}">
        <p14:creationId xmlns:p14="http://schemas.microsoft.com/office/powerpoint/2010/main" val="37149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 descr="蓝色面巾纸"/>
          <p:cNvSpPr txBox="1">
            <a:spLocks noChangeArrowheads="1"/>
          </p:cNvSpPr>
          <p:nvPr/>
        </p:nvSpPr>
        <p:spPr bwMode="auto">
          <a:xfrm>
            <a:off x="467544" y="1556792"/>
            <a:ext cx="8352928" cy="95410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1.6 </a:t>
            </a:r>
            <a:r>
              <a:rPr lang="zh-CN" altLang="en-US" dirty="0" smtClean="0">
                <a:solidFill>
                  <a:srgbClr val="020406"/>
                </a:solidFill>
                <a:latin typeface="黑体" pitchFamily="2" charset="-122"/>
                <a:ea typeface="黑体" pitchFamily="2" charset="-122"/>
              </a:rPr>
              <a:t>任何矩阵都有与它行等价的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行阶梯形矩阵 和简化行阶梯形矩阵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27533" y="893664"/>
            <a:ext cx="801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显然有如下结论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9097" y="2669842"/>
            <a:ext cx="82073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1.7 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任何一个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PMingLiU" pitchFamily="18" charset="-120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矩阵都等价于一个如下形式的标准形：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18528"/>
              </p:ext>
            </p:extLst>
          </p:nvPr>
        </p:nvGraphicFramePr>
        <p:xfrm>
          <a:off x="1187624" y="4005064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05064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9500" y="5219154"/>
            <a:ext cx="786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此标准形由三个数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m, 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唯一确定，其中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是行阶梯矩阵的非零行数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636853"/>
              </p:ext>
            </p:extLst>
          </p:nvPr>
        </p:nvGraphicFramePr>
        <p:xfrm>
          <a:off x="3059832" y="3717032"/>
          <a:ext cx="180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name="Equation" r:id="rId5" imgW="1803400" imgH="1028700" progId="Equation.DSMT4">
                  <p:embed/>
                </p:oleObj>
              </mc:Choice>
              <mc:Fallback>
                <p:oleObj name="Equation" r:id="rId5" imgW="18034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17032"/>
                        <a:ext cx="180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2"/>
          <p:cNvSpPr>
            <a:spLocks noChangeArrowheads="1"/>
          </p:cNvSpPr>
          <p:nvPr/>
        </p:nvSpPr>
        <p:spPr bwMode="auto">
          <a:xfrm flipH="1" flipV="1">
            <a:off x="5724126" y="3623947"/>
            <a:ext cx="3096345" cy="1024243"/>
          </a:xfrm>
          <a:prstGeom prst="cloudCallout">
            <a:avLst>
              <a:gd name="adj1" fmla="val 73889"/>
              <a:gd name="adj2" fmla="val -14192"/>
            </a:avLst>
          </a:prstGeom>
          <a:solidFill>
            <a:srgbClr val="D1D1D1">
              <a:alpha val="63000"/>
            </a:srgbClr>
          </a:solidFill>
          <a:ln w="9525">
            <a:solidFill>
              <a:srgbClr val="CC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称为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的等价标准形</a:t>
            </a:r>
            <a:endParaRPr lang="en-US" altLang="zh-CN" sz="2800" b="1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123728" y="4221088"/>
            <a:ext cx="685800" cy="76200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延期 2"/>
          <p:cNvSpPr/>
          <p:nvPr/>
        </p:nvSpPr>
        <p:spPr>
          <a:xfrm>
            <a:off x="395536" y="1052736"/>
            <a:ext cx="1872208" cy="61264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1.1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1916832"/>
            <a:ext cx="7992888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任给定的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它的等价行阶梯形不唯一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所有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等价行阶梯中非零行数是否都相等呢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？进一步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地，矩阵的等价标准形唯一吗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？如果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唯一，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是由哪个量决定的呢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3989382"/>
            <a:ext cx="7992888" cy="181588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这个问题，读者将会在学习完第三章第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3.3.1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节之后有深入的理解和答案．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所有与</a:t>
            </a:r>
            <a:r>
              <a:rPr kumimoji="1" lang="zh-CN" altLang="zh-CN" sz="2800" b="1" dirty="0" smtClean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800" b="1" dirty="0" smtClean="0">
                <a:latin typeface="Times New Roman" pitchFamily="18" charset="0"/>
                <a:cs typeface="Times New Roman" pitchFamily="18" charset="0"/>
              </a:rPr>
              <a:t>等价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的矩阵组成的一个集合，称为一个等价类，标准形是这个等价类中最简单的</a:t>
            </a:r>
            <a:r>
              <a:rPr kumimoji="1" lang="zh-CN" altLang="zh-CN" sz="2800" b="1" dirty="0" smtClean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600"/>
            <a:ext cx="22431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811213" indent="-3540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1624013" indent="-7096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2436813" indent="-10652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3249613" indent="-14208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pPr algn="l">
              <a:lnSpc>
                <a:spcPct val="105000"/>
              </a:lnSpc>
              <a:defRPr/>
            </a:pPr>
            <a:r>
              <a:rPr lang="zh-CN" altLang="en-US" sz="3600" dirty="0" smtClean="0">
                <a:solidFill>
                  <a:schemeClr val="accent3">
                    <a:lumMod val="95000"/>
                  </a:schemeClr>
                </a:solidFill>
                <a:ea typeface="黑体" pitchFamily="2" charset="-122"/>
              </a:rPr>
              <a:t> 小结  </a:t>
            </a:r>
            <a:endParaRPr lang="zh-CN" altLang="en-US" sz="3600" dirty="0">
              <a:solidFill>
                <a:schemeClr val="accent3">
                  <a:lumMod val="9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87756469"/>
              </p:ext>
            </p:extLst>
          </p:nvPr>
        </p:nvGraphicFramePr>
        <p:xfrm>
          <a:off x="6096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730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2506" y="1681644"/>
            <a:ext cx="8245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1.20】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设矩阵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02388"/>
              </p:ext>
            </p:extLst>
          </p:nvPr>
        </p:nvGraphicFramePr>
        <p:xfrm>
          <a:off x="3286720" y="908720"/>
          <a:ext cx="4165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Equation" r:id="rId3" imgW="4165560" imgH="2070000" progId="Equation.DSMT4">
                  <p:embed/>
                </p:oleObj>
              </mc:Choice>
              <mc:Fallback>
                <p:oleObj name="Equation" r:id="rId3" imgW="41655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720" y="908720"/>
                        <a:ext cx="4165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3140968"/>
            <a:ext cx="8455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用初等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行变换将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化为简化行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形矩阵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8959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53515"/>
              </p:ext>
            </p:extLst>
          </p:nvPr>
        </p:nvGraphicFramePr>
        <p:xfrm>
          <a:off x="2123728" y="4983708"/>
          <a:ext cx="154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Equation" r:id="rId5" imgW="1549080" imgH="317160" progId="Equation.DSMT4">
                  <p:embed/>
                </p:oleObj>
              </mc:Choice>
              <mc:Fallback>
                <p:oleObj name="Equation" r:id="rId5" imgW="1549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983708"/>
                        <a:ext cx="154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06509"/>
              </p:ext>
            </p:extLst>
          </p:nvPr>
        </p:nvGraphicFramePr>
        <p:xfrm>
          <a:off x="3779912" y="3909020"/>
          <a:ext cx="4114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Equation" r:id="rId7" imgW="4114800" imgH="2400120" progId="Equation.DSMT4">
                  <p:embed/>
                </p:oleObj>
              </mc:Choice>
              <mc:Fallback>
                <p:oleObj name="Equation" r:id="rId7" imgW="4114800" imgH="240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909020"/>
                        <a:ext cx="4114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40050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解：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539552" y="4653136"/>
            <a:ext cx="1130424" cy="1440160"/>
          </a:xfrm>
          <a:prstGeom prst="wedgeEllipseCallout">
            <a:avLst>
              <a:gd name="adj1" fmla="val 115029"/>
              <a:gd name="adj2" fmla="val 64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1755" y="4820959"/>
            <a:ext cx="906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前半部分课</a:t>
            </a:r>
            <a:endParaRPr kumimoji="1" lang="en-US" altLang="zh-CN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堂讲解</a:t>
            </a:r>
            <a:r>
              <a:rPr kumimoji="1" lang="zh-CN" altLang="en-US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省略</a:t>
            </a:r>
            <a:endParaRPr kumimoji="1" lang="zh-CN" altLang="en-US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泪滴形 19"/>
          <p:cNvSpPr/>
          <p:nvPr/>
        </p:nvSpPr>
        <p:spPr>
          <a:xfrm flipH="1">
            <a:off x="8150696" y="3789040"/>
            <a:ext cx="669776" cy="792088"/>
          </a:xfrm>
          <a:prstGeom prst="teardrop">
            <a:avLst>
              <a:gd name="adj" fmla="val 20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/>
        </p:nvSpPr>
        <p:spPr>
          <a:xfrm>
            <a:off x="611560" y="3645024"/>
            <a:ext cx="770384" cy="792088"/>
          </a:xfrm>
          <a:prstGeom prst="teardrop">
            <a:avLst>
              <a:gd name="adj" fmla="val 20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泪滴形 9"/>
          <p:cNvSpPr/>
          <p:nvPr/>
        </p:nvSpPr>
        <p:spPr>
          <a:xfrm>
            <a:off x="323528" y="5013176"/>
            <a:ext cx="1584176" cy="1152128"/>
          </a:xfrm>
          <a:prstGeom prst="teardrop">
            <a:avLst>
              <a:gd name="adj" fmla="val 1449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楷体" pitchFamily="49" charset="-122"/>
                <a:ea typeface="楷体" pitchFamily="49" charset="-122"/>
              </a:rPr>
              <a:t>列的消法变换</a:t>
            </a:r>
            <a:endParaRPr lang="zh-CN" altLang="en-US" sz="24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16200000" scaled="0"/>
              </a:gra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75218"/>
              </p:ext>
            </p:extLst>
          </p:nvPr>
        </p:nvGraphicFramePr>
        <p:xfrm>
          <a:off x="3491880" y="3645024"/>
          <a:ext cx="36830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2" name="Equation" r:id="rId3" imgW="3682800" imgH="2298600" progId="Equation.DSMT4">
                  <p:embed/>
                </p:oleObj>
              </mc:Choice>
              <mc:Fallback>
                <p:oleObj name="Equation" r:id="rId3" imgW="3682800" imgH="229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645024"/>
                        <a:ext cx="3683000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17840"/>
              </p:ext>
            </p:extLst>
          </p:nvPr>
        </p:nvGraphicFramePr>
        <p:xfrm>
          <a:off x="1979712" y="4522564"/>
          <a:ext cx="1384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3" name="Equation" r:id="rId5" imgW="1384200" imgH="1282680" progId="Equation.DSMT4">
                  <p:embed/>
                </p:oleObj>
              </mc:Choice>
              <mc:Fallback>
                <p:oleObj name="Equation" r:id="rId5" imgW="138420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4522564"/>
                        <a:ext cx="13843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959411"/>
              </p:ext>
            </p:extLst>
          </p:nvPr>
        </p:nvGraphicFramePr>
        <p:xfrm>
          <a:off x="467544" y="1052736"/>
          <a:ext cx="3390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4" name="Equation" r:id="rId7" imgW="3390840" imgH="2400120" progId="Equation.DSMT4">
                  <p:embed/>
                </p:oleObj>
              </mc:Choice>
              <mc:Fallback>
                <p:oleObj name="Equation" r:id="rId7" imgW="339084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544" y="1052736"/>
                        <a:ext cx="33909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839549"/>
              </p:ext>
            </p:extLst>
          </p:nvPr>
        </p:nvGraphicFramePr>
        <p:xfrm>
          <a:off x="5436096" y="1052736"/>
          <a:ext cx="3390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5" name="Equation" r:id="rId9" imgW="3390840" imgH="2298600" progId="Equation.DSMT4">
                  <p:embed/>
                </p:oleObj>
              </mc:Choice>
              <mc:Fallback>
                <p:oleObj name="Equation" r:id="rId9" imgW="3390840" imgH="22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6096" y="1052736"/>
                        <a:ext cx="3390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463999"/>
              </p:ext>
            </p:extLst>
          </p:nvPr>
        </p:nvGraphicFramePr>
        <p:xfrm>
          <a:off x="3923928" y="2132856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Equation" r:id="rId11" imgW="1358640" imgH="419040" progId="Equation.DSMT4">
                  <p:embed/>
                </p:oleObj>
              </mc:Choice>
              <mc:Fallback>
                <p:oleObj name="Equation" r:id="rId11" imgW="1358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3928" y="2132856"/>
                        <a:ext cx="1358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41449"/>
              </p:ext>
            </p:extLst>
          </p:nvPr>
        </p:nvGraphicFramePr>
        <p:xfrm>
          <a:off x="827584" y="378904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7" name="Equation" r:id="rId13" imgW="380880" imgH="431640" progId="Equation.DSMT4">
                  <p:embed/>
                </p:oleObj>
              </mc:Choice>
              <mc:Fallback>
                <p:oleObj name="Equation" r:id="rId13" imgW="38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584" y="3789040"/>
                        <a:ext cx="38100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85941"/>
              </p:ext>
            </p:extLst>
          </p:nvPr>
        </p:nvGraphicFramePr>
        <p:xfrm>
          <a:off x="8339534" y="3975596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8" name="Equation" r:id="rId15" imgW="291960" imgH="317160" progId="Equation.DSMT4">
                  <p:embed/>
                </p:oleObj>
              </mc:Choice>
              <mc:Fallback>
                <p:oleObj name="Equation" r:id="rId15" imgW="29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39534" y="3975596"/>
                        <a:ext cx="292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泪滴形 12"/>
          <p:cNvSpPr/>
          <p:nvPr/>
        </p:nvSpPr>
        <p:spPr>
          <a:xfrm flipH="1">
            <a:off x="7164288" y="5373216"/>
            <a:ext cx="1800200" cy="792088"/>
          </a:xfrm>
          <a:prstGeom prst="teardrop">
            <a:avLst>
              <a:gd name="adj" fmla="val 1455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16200000" scaled="0"/>
                </a:gradFill>
              </a:rPr>
              <a:t>标准形</a:t>
            </a:r>
            <a:endParaRPr lang="zh-CN" altLang="en-US" sz="2800" b="1" dirty="0"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16200000" scaled="0"/>
              </a:gra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3851920" y="836712"/>
            <a:ext cx="1584176" cy="792088"/>
          </a:xfrm>
          <a:prstGeom prst="wedgeEllipseCallout">
            <a:avLst>
              <a:gd name="adj1" fmla="val 9420"/>
              <a:gd name="adj2" fmla="val 117993"/>
            </a:avLst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14000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blipFill>
                  <a:blip r:embed="rId17"/>
                  <a:tile tx="0" ty="0" sx="100000" sy="100000" flip="none" algn="tl"/>
                </a:blipFill>
                <a:latin typeface="楷体" pitchFamily="49" charset="-122"/>
                <a:ea typeface="楷体" pitchFamily="49" charset="-122"/>
              </a:rPr>
              <a:t>换法列变换</a:t>
            </a:r>
            <a:endParaRPr lang="zh-CN" altLang="en-US" sz="2400" b="1" dirty="0">
              <a:blipFill>
                <a:blip r:embed="rId17"/>
                <a:tile tx="0" ty="0" sx="100000" sy="100000" flip="none" algn="tl"/>
              </a:blip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491880" y="5445224"/>
            <a:ext cx="2952328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418094" y="3789040"/>
            <a:ext cx="18002" cy="216024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0" grpId="0" animBg="1"/>
      <p:bldP spid="13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576" y="1484784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矩阵的初等变换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13520709"/>
              </p:ext>
            </p:extLst>
          </p:nvPr>
        </p:nvGraphicFramePr>
        <p:xfrm>
          <a:off x="816631" y="3068960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51520" y="1196752"/>
            <a:ext cx="8712968" cy="9541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436" tIns="45719" rIns="91436" bIns="45719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（初等行变换）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对矩阵施行下列三种变换称为矩阵的初等行变换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elementary row operations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44759" y="620688"/>
            <a:ext cx="6156176" cy="576064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2700000" scaled="0"/>
                </a:gradFill>
                <a:ea typeface="+mj-ea"/>
                <a:cs typeface="Times New Roman" pitchFamily="18" charset="0"/>
              </a:rPr>
              <a:t>矩阵的初等变换定义</a:t>
            </a:r>
            <a:endParaRPr lang="zh-CN" altLang="en-US" sz="2800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2700000" scaled="0"/>
              </a:gradFill>
              <a:ea typeface="+mj-ea"/>
              <a:cs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7504" y="3573016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）用非零数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乘以矩阵某行的每个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元素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;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18085"/>
              </p:ext>
            </p:extLst>
          </p:nvPr>
        </p:nvGraphicFramePr>
        <p:xfrm>
          <a:off x="2051720" y="4333753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6" name="Equation" r:id="rId4" imgW="406224" imgH="431613" progId="Equation.DSMT4">
                  <p:embed/>
                </p:oleObj>
              </mc:Choice>
              <mc:Fallback>
                <p:oleObj name="Equation" r:id="rId4" imgW="40622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333753"/>
                        <a:ext cx="40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7504" y="4869160"/>
            <a:ext cx="88569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）把某一行的所有元的倍数加到另一行的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对应元上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zh-CN" altLang="en-US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31101" y="2242792"/>
            <a:ext cx="750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）交换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矩阵的某两行的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位置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;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279033"/>
              </p:ext>
            </p:extLst>
          </p:nvPr>
        </p:nvGraphicFramePr>
        <p:xfrm>
          <a:off x="2043832" y="2946400"/>
          <a:ext cx="101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7" name="Equation" r:id="rId6" imgW="1016000" imgH="482600" progId="Equation.DSMT4">
                  <p:embed/>
                </p:oleObj>
              </mc:Choice>
              <mc:Fallback>
                <p:oleObj name="Equation" r:id="rId6" imgW="1016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832" y="2946400"/>
                        <a:ext cx="101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33650"/>
              </p:ext>
            </p:extLst>
          </p:nvPr>
        </p:nvGraphicFramePr>
        <p:xfrm>
          <a:off x="1946419" y="5624664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8" name="Equation" r:id="rId8" imgW="990170" imgH="482391" progId="Equation.DSMT4">
                  <p:embed/>
                </p:oleObj>
              </mc:Choice>
              <mc:Fallback>
                <p:oleObj name="Equation" r:id="rId8" imgW="99017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19" y="5624664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6667868" y="2240288"/>
            <a:ext cx="1944216" cy="612648"/>
          </a:xfrm>
          <a:prstGeom prst="wedgeRoundRectCallout">
            <a:avLst>
              <a:gd name="adj1" fmla="val -123295"/>
              <a:gd name="adj2" fmla="val 20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换法变换</a:t>
            </a:r>
            <a:endParaRPr lang="zh-CN" altLang="en-US" sz="2800" b="1" dirty="0">
              <a:solidFill>
                <a:srgbClr val="3333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818784" y="4176374"/>
            <a:ext cx="1944216" cy="612648"/>
          </a:xfrm>
          <a:prstGeom prst="wedgeRoundRectCallout">
            <a:avLst>
              <a:gd name="adj1" fmla="val -120496"/>
              <a:gd name="adj2" fmla="val -316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倍法变换</a:t>
            </a:r>
            <a:endParaRPr lang="zh-CN" altLang="en-US" sz="2800" b="1" dirty="0">
              <a:solidFill>
                <a:srgbClr val="3333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4932040" y="5624664"/>
            <a:ext cx="1944216" cy="612648"/>
          </a:xfrm>
          <a:prstGeom prst="wedgeRoundRectCallout">
            <a:avLst>
              <a:gd name="adj1" fmla="val -109858"/>
              <a:gd name="adj2" fmla="val -512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消法变换</a:t>
            </a:r>
            <a:endParaRPr lang="zh-CN" altLang="en-US" sz="2800" b="1" dirty="0">
              <a:solidFill>
                <a:srgbClr val="3333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8529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记</a:t>
            </a:r>
            <a:r>
              <a:rPr lang="zh-CN" altLang="en-US" sz="2800" b="1" dirty="0">
                <a:latin typeface="+mn-ea"/>
              </a:rPr>
              <a:t>作</a:t>
            </a:r>
          </a:p>
        </p:txBody>
      </p:sp>
      <p:sp>
        <p:nvSpPr>
          <p:cNvPr id="23" name="矩形 22"/>
          <p:cNvSpPr/>
          <p:nvPr/>
        </p:nvSpPr>
        <p:spPr>
          <a:xfrm>
            <a:off x="1043608" y="42210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记</a:t>
            </a:r>
            <a:r>
              <a:rPr lang="zh-CN" altLang="en-US" sz="2800" b="1" dirty="0">
                <a:latin typeface="+mn-ea"/>
              </a:rPr>
              <a:t>作</a:t>
            </a:r>
          </a:p>
        </p:txBody>
      </p:sp>
      <p:sp>
        <p:nvSpPr>
          <p:cNvPr id="24" name="矩形 23"/>
          <p:cNvSpPr/>
          <p:nvPr/>
        </p:nvSpPr>
        <p:spPr>
          <a:xfrm>
            <a:off x="988395" y="55172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记</a:t>
            </a:r>
            <a:r>
              <a:rPr lang="zh-CN" altLang="en-US" sz="2800" b="1" dirty="0">
                <a:latin typeface="+mn-ea"/>
              </a:rPr>
              <a:t>作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8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8" grpId="0"/>
      <p:bldP spid="11" grpId="0"/>
      <p:bldP spid="12" grpId="0"/>
      <p:bldP spid="4" grpId="0" animBg="1"/>
      <p:bldP spid="20" grpId="0" animBg="1"/>
      <p:bldP spid="21" grpId="0" animBg="1"/>
      <p:bldP spid="5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353007" y="908720"/>
            <a:ext cx="86114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另外，我们也可以定义矩阵的  初等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列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变换  ，记号把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”r”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换成“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”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1988840"/>
            <a:ext cx="8352928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初等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变换和初等</a:t>
            </a: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变换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统称</a:t>
            </a:r>
            <a:r>
              <a:rPr kumimoji="1" lang="zh-CN" altLang="en-US" dirty="0">
                <a:solidFill>
                  <a:schemeClr val="tx1"/>
                </a:solidFill>
                <a:latin typeface="+mn-ea"/>
                <a:ea typeface="+mn-ea"/>
              </a:rPr>
              <a:t>为矩阵的</a:t>
            </a:r>
            <a:r>
              <a:rPr kumimoji="1" lang="zh-CN" altLang="en-US" dirty="0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0"/>
                </a:gradFill>
                <a:latin typeface="+mn-ea"/>
                <a:ea typeface="+mn-ea"/>
              </a:rPr>
              <a:t>初等变换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8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228818"/>
              </p:ext>
            </p:extLst>
          </p:nvPr>
        </p:nvGraphicFramePr>
        <p:xfrm>
          <a:off x="5076056" y="676731"/>
          <a:ext cx="353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3530520" imgH="1562040" progId="Equation.DSMT4">
                  <p:embed/>
                </p:oleObj>
              </mc:Choice>
              <mc:Fallback>
                <p:oleObj name="Equation" r:id="rId3" imgW="35305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676731"/>
                        <a:ext cx="3530600" cy="15621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980728"/>
            <a:ext cx="4392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</a:rPr>
              <a:t>例如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：</a:t>
            </a:r>
            <a:r>
              <a:rPr lang="zh-CN" altLang="zh-CN" sz="2800" b="1" dirty="0" smtClean="0"/>
              <a:t>对矩阵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作如下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           初等行变换：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94311"/>
              </p:ext>
            </p:extLst>
          </p:nvPr>
        </p:nvGraphicFramePr>
        <p:xfrm>
          <a:off x="394859" y="4509120"/>
          <a:ext cx="1181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5" imgW="1180800" imgH="634680" progId="Equation.DSMT4">
                  <p:embed/>
                </p:oleObj>
              </mc:Choice>
              <mc:Fallback>
                <p:oleObj name="Equation" r:id="rId5" imgW="11808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859" y="4509120"/>
                        <a:ext cx="1181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652725"/>
              </p:ext>
            </p:extLst>
          </p:nvPr>
        </p:nvGraphicFramePr>
        <p:xfrm>
          <a:off x="4932040" y="2662684"/>
          <a:ext cx="132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7" imgW="1320480" imgH="622080" progId="Equation.DSMT4">
                  <p:embed/>
                </p:oleObj>
              </mc:Choice>
              <mc:Fallback>
                <p:oleObj name="Equation" r:id="rId7" imgW="13204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040" y="2662684"/>
                        <a:ext cx="13208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99948"/>
              </p:ext>
            </p:extLst>
          </p:nvPr>
        </p:nvGraphicFramePr>
        <p:xfrm>
          <a:off x="489496" y="2721992"/>
          <a:ext cx="1346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9" imgW="1346040" imgH="634680" progId="Equation.DSMT4">
                  <p:embed/>
                </p:oleObj>
              </mc:Choice>
              <mc:Fallback>
                <p:oleObj name="Equation" r:id="rId9" imgW="13460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9496" y="2721992"/>
                        <a:ext cx="13462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51878"/>
              </p:ext>
            </p:extLst>
          </p:nvPr>
        </p:nvGraphicFramePr>
        <p:xfrm>
          <a:off x="1884919" y="2442964"/>
          <a:ext cx="2895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1" imgW="2895480" imgH="1562040" progId="Equation.DSMT4">
                  <p:embed/>
                </p:oleObj>
              </mc:Choice>
              <mc:Fallback>
                <p:oleObj name="Equation" r:id="rId11" imgW="28954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4919" y="2442964"/>
                        <a:ext cx="28956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47842"/>
              </p:ext>
            </p:extLst>
          </p:nvPr>
        </p:nvGraphicFramePr>
        <p:xfrm>
          <a:off x="6300192" y="2442964"/>
          <a:ext cx="2501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3" imgW="2501640" imgH="1562040" progId="Equation.DSMT4">
                  <p:embed/>
                </p:oleObj>
              </mc:Choice>
              <mc:Fallback>
                <p:oleObj name="Equation" r:id="rId13" imgW="25016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0192" y="2442964"/>
                        <a:ext cx="2501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727832"/>
              </p:ext>
            </p:extLst>
          </p:nvPr>
        </p:nvGraphicFramePr>
        <p:xfrm>
          <a:off x="1691680" y="4149080"/>
          <a:ext cx="3403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15" imgW="3403440" imgH="2019240" progId="Equation.DSMT4">
                  <p:embed/>
                </p:oleObj>
              </mc:Choice>
              <mc:Fallback>
                <p:oleObj name="Equation" r:id="rId15" imgW="3403440" imgH="2019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1680" y="4149080"/>
                        <a:ext cx="34036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436096" y="4365104"/>
            <a:ext cx="33843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显然，以上每一步变换都是可以逆回去的，具体如下：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211937"/>
              </p:ext>
            </p:extLst>
          </p:nvPr>
        </p:nvGraphicFramePr>
        <p:xfrm>
          <a:off x="405543" y="5356399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17" imgW="1155600" imgH="393480" progId="Equation.DSMT4">
                  <p:embed/>
                </p:oleObj>
              </mc:Choice>
              <mc:Fallback>
                <p:oleObj name="Equation" r:id="rId17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5543" y="5356399"/>
                        <a:ext cx="1155700" cy="3937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0632"/>
              </p:ext>
            </p:extLst>
          </p:nvPr>
        </p:nvGraphicFramePr>
        <p:xfrm>
          <a:off x="5004048" y="3284984"/>
          <a:ext cx="132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19" imgW="1320480" imgH="622080" progId="Equation.DSMT4">
                  <p:embed/>
                </p:oleObj>
              </mc:Choice>
              <mc:Fallback>
                <p:oleObj name="Equation" r:id="rId19" imgW="13204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04048" y="3284984"/>
                        <a:ext cx="1320800" cy="6223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1595"/>
              </p:ext>
            </p:extLst>
          </p:nvPr>
        </p:nvGraphicFramePr>
        <p:xfrm>
          <a:off x="755576" y="34290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21" imgW="1002960" imgH="393480" progId="Equation.DSMT4">
                  <p:embed/>
                </p:oleObj>
              </mc:Choice>
              <mc:Fallback>
                <p:oleObj name="Equation" r:id="rId21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5576" y="3429000"/>
                        <a:ext cx="10033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4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82190" y="3757387"/>
            <a:ext cx="3894584" cy="1384995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）初等变换是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可逆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的，</a:t>
            </a:r>
            <a:r>
              <a:rPr kumimoji="1" lang="zh-CN" altLang="en-US" dirty="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逆变换</a:t>
            </a:r>
            <a:r>
              <a:rPr kumimoji="1" lang="zh-CN" altLang="en-US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一类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kumimoji="1" lang="zh-CN" altLang="en-US" dirty="0">
                <a:solidFill>
                  <a:schemeClr val="tx1"/>
                </a:solidFill>
                <a:latin typeface="+mn-ea"/>
                <a:ea typeface="+mn-ea"/>
              </a:rPr>
              <a:t>初等变换</a:t>
            </a:r>
            <a:r>
              <a:rPr kumimoji="1" lang="en-US" altLang="zh-CN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82779" y="3757387"/>
            <a:ext cx="3726185" cy="1384995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）初等变换之后的矩阵与原矩阵一般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不再相同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10931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于是，容易得到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18729"/>
              </p:ext>
            </p:extLst>
          </p:nvPr>
        </p:nvGraphicFramePr>
        <p:xfrm>
          <a:off x="5535364" y="1021554"/>
          <a:ext cx="3213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name="Equation" r:id="rId3" imgW="3213000" imgH="2019240" progId="Equation.DSMT4">
                  <p:embed/>
                </p:oleObj>
              </mc:Choice>
              <mc:Fallback>
                <p:oleObj name="Equation" r:id="rId3" imgW="3213000" imgH="20192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364" y="1021554"/>
                        <a:ext cx="3213100" cy="20193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72870"/>
              </p:ext>
            </p:extLst>
          </p:nvPr>
        </p:nvGraphicFramePr>
        <p:xfrm>
          <a:off x="357136" y="1165099"/>
          <a:ext cx="353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3" name="Equation" r:id="rId5" imgW="3530520" imgH="1562040" progId="Equation.DSMT4">
                  <p:embed/>
                </p:oleObj>
              </mc:Choice>
              <mc:Fallback>
                <p:oleObj name="Equation" r:id="rId5" imgW="3530520" imgH="1562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36" y="1165099"/>
                        <a:ext cx="3530600" cy="15621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AB5E4"/>
                          </a:gs>
                          <a:gs pos="14000">
                            <a:srgbClr val="C2D1ED"/>
                          </a:gs>
                          <a:gs pos="100000">
                            <a:srgbClr val="E1E8F5"/>
                          </a:gs>
                        </a:gsLst>
                        <a:lin ang="16200000" scaled="1"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6156176" y="1525139"/>
            <a:ext cx="2376264" cy="936104"/>
            <a:chOff x="4716016" y="4077072"/>
            <a:chExt cx="2376264" cy="93610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716016" y="4077072"/>
              <a:ext cx="5040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220072" y="4077072"/>
              <a:ext cx="0" cy="9361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220072" y="5013176"/>
              <a:ext cx="187220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23528" y="5282044"/>
            <a:ext cx="7706011" cy="52322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）矩阵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是行阶梯形矩阵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11269" name="组合 11268"/>
          <p:cNvGrpSpPr/>
          <p:nvPr/>
        </p:nvGrpSpPr>
        <p:grpSpPr>
          <a:xfrm>
            <a:off x="3959932" y="1525139"/>
            <a:ext cx="1332148" cy="461665"/>
            <a:chOff x="3959932" y="1412776"/>
            <a:chExt cx="1332148" cy="461665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959932" y="1736812"/>
              <a:ext cx="468052" cy="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  <a:tileRect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824028" y="1737403"/>
              <a:ext cx="468052" cy="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  <a:tileRect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8" name="TextBox 11267"/>
            <p:cNvSpPr txBox="1"/>
            <p:nvPr/>
          </p:nvSpPr>
          <p:spPr>
            <a:xfrm>
              <a:off x="4372526" y="141277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277" name="组合 11276"/>
          <p:cNvGrpSpPr/>
          <p:nvPr/>
        </p:nvGrpSpPr>
        <p:grpSpPr>
          <a:xfrm>
            <a:off x="3923928" y="1957187"/>
            <a:ext cx="1440160" cy="461665"/>
            <a:chOff x="3923928" y="1700808"/>
            <a:chExt cx="1440160" cy="461665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3923928" y="2078279"/>
              <a:ext cx="539483" cy="101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  <a:tileRect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4878612" y="2078279"/>
              <a:ext cx="485476" cy="101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  <a:tileRect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388301" y="170080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1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536" y="836712"/>
            <a:ext cx="1814920" cy="52322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Question 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550609"/>
            <a:ext cx="904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）任何矩阵都能通过初等变换化为行阶梯形矩阵吗？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257708"/>
            <a:ext cx="831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）初等变换之后的矩阵与原矩阵有什么联系呢？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99247"/>
            <a:ext cx="8352928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  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任意 </a:t>
            </a:r>
            <a:r>
              <a:rPr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8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×</a:t>
            </a:r>
            <a:r>
              <a:rPr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矩阵 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总可以经过有限次初等行变换化为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行阶梯形矩阵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5301208"/>
            <a:ext cx="8352928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1.4  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任意</a:t>
            </a:r>
            <a:r>
              <a:rPr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8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×</a:t>
            </a:r>
            <a:r>
              <a:rPr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行阶梯形矩阵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总可以经过有限次初等行变换化为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简化行阶梯形矩阵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云形 9"/>
          <p:cNvSpPr/>
          <p:nvPr/>
        </p:nvSpPr>
        <p:spPr>
          <a:xfrm>
            <a:off x="2210456" y="4077072"/>
            <a:ext cx="6682024" cy="108012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Segoe UI Black" pitchFamily="34" charset="0"/>
              <a:ea typeface="楷体" pitchFamily="49" charset="-122"/>
              <a:cs typeface="Segoe UI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4254187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Segoe UI Black" pitchFamily="34" charset="0"/>
              </a:rPr>
              <a:t>这</a:t>
            </a:r>
            <a:r>
              <a:rPr lang="en-US" altLang="zh-CN" sz="24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Segoe UI Black" pitchFamily="34" charset="0"/>
              </a:rPr>
              <a:t>2</a:t>
            </a:r>
            <a:r>
              <a:rPr lang="zh-CN" altLang="en-US" sz="24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Segoe UI Black" pitchFamily="34" charset="0"/>
              </a:rPr>
              <a:t>个定理</a:t>
            </a:r>
            <a:r>
              <a:rPr lang="zh-CN" altLang="en-US" sz="24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Segoe UI Black" pitchFamily="34" charset="0"/>
              </a:rPr>
              <a:t>蕴含着利用初等变换化一个矩阵</a:t>
            </a:r>
            <a:r>
              <a:rPr lang="zh-CN" altLang="en-US" sz="24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Segoe UI Black" pitchFamily="34" charset="0"/>
              </a:rPr>
              <a:t>为（简化）行</a:t>
            </a:r>
            <a:r>
              <a:rPr lang="zh-CN" altLang="en-US" sz="24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Segoe UI Black" pitchFamily="34" charset="0"/>
              </a:rPr>
              <a:t>阶梯</a:t>
            </a:r>
            <a:r>
              <a:rPr lang="zh-CN" altLang="en-US" sz="24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  <a:cs typeface="Segoe UI Black" pitchFamily="34" charset="0"/>
              </a:rPr>
              <a:t>形</a:t>
            </a:r>
            <a:r>
              <a:rPr lang="zh-CN" altLang="en-US" sz="24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Segoe UI Black" pitchFamily="34" charset="0"/>
                <a:ea typeface="楷体" pitchFamily="49" charset="-122"/>
                <a:cs typeface="Segoe UI Black" pitchFamily="34" charset="0"/>
              </a:rPr>
              <a:t>的</a:t>
            </a:r>
            <a:r>
              <a:rPr lang="zh-CN" altLang="en-US" sz="24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Segoe UI Black" pitchFamily="34" charset="0"/>
                <a:ea typeface="楷体" pitchFamily="49" charset="-122"/>
                <a:cs typeface="Segoe UI Black" pitchFamily="34" charset="0"/>
              </a:rPr>
              <a:t>一般方法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67544" y="4140078"/>
            <a:ext cx="17739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证明请学生课下阅读</a:t>
            </a:r>
            <a:endParaRPr kumimoji="1" lang="zh-CN" altLang="en-US" sz="24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2" grpId="0"/>
      <p:bldP spid="4" grpId="0" animBg="1"/>
      <p:bldP spid="24" grpId="0" animBg="1"/>
      <p:bldP spid="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2506" y="1681644"/>
            <a:ext cx="8245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1.19】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设矩阵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07340"/>
              </p:ext>
            </p:extLst>
          </p:nvPr>
        </p:nvGraphicFramePr>
        <p:xfrm>
          <a:off x="3358728" y="926852"/>
          <a:ext cx="4165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Equation" r:id="rId3" imgW="4165560" imgH="2070000" progId="Equation.DSMT4">
                  <p:embed/>
                </p:oleObj>
              </mc:Choice>
              <mc:Fallback>
                <p:oleObj name="Equation" r:id="rId3" imgW="41655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728" y="926852"/>
                        <a:ext cx="4165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3356992"/>
            <a:ext cx="8455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利用初等行变换，求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8959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520" y="4059069"/>
            <a:ext cx="85996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）先将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化为行阶梯形矩阵，再化为简化行阶梯形     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矩阵；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9513" y="5139189"/>
            <a:ext cx="84969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）不通过求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行阶梯形，直接将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化为简化行阶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梯形矩阵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228184" y="3175664"/>
            <a:ext cx="1627369" cy="52322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板书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讲解</a:t>
            </a:r>
            <a:endParaRPr kumimoji="1" lang="zh-CN" altLang="en-US" sz="28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5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323528" y="889556"/>
            <a:ext cx="8640960" cy="523220"/>
          </a:xfrm>
          <a:prstGeom prst="rect">
            <a:avLst/>
          </a:prstGeom>
          <a:solidFill>
            <a:srgbClr val="99CC00">
              <a:alpha val="34901"/>
            </a:srgbClr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观察例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1.19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得到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556792"/>
            <a:ext cx="84750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）利用初等变换将一个矩阵化为阶梯形矩阵的方法是不唯一的，得到的行</a:t>
            </a:r>
            <a:r>
              <a:rPr lang="zh-CN" altLang="en-US" sz="2800" b="1" dirty="0">
                <a:latin typeface="+mn-ea"/>
              </a:rPr>
              <a:t>阶梯形</a:t>
            </a:r>
            <a:r>
              <a:rPr lang="zh-CN" altLang="en-US" sz="2800" b="1" dirty="0" smtClean="0">
                <a:latin typeface="+mn-ea"/>
              </a:rPr>
              <a:t>矩阵也不唯一</a:t>
            </a:r>
            <a:r>
              <a:rPr lang="en-US" altLang="zh-CN" sz="2800" b="1" dirty="0" smtClean="0">
                <a:latin typeface="+mn-ea"/>
              </a:rPr>
              <a:t>.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01024"/>
              </p:ext>
            </p:extLst>
          </p:nvPr>
        </p:nvGraphicFramePr>
        <p:xfrm>
          <a:off x="494928" y="4156075"/>
          <a:ext cx="3429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" name="Equation" r:id="rId3" imgW="3429000" imgH="2070000" progId="Equation.DSMT4">
                  <p:embed/>
                </p:oleObj>
              </mc:Choice>
              <mc:Fallback>
                <p:oleObj name="Equation" r:id="rId3" imgW="3429000" imgH="20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928" y="4156075"/>
                        <a:ext cx="34290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3573016"/>
            <a:ext cx="799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）如果再对其中的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施行列的换法变换，则有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2554"/>
              </p:ext>
            </p:extLst>
          </p:nvPr>
        </p:nvGraphicFramePr>
        <p:xfrm>
          <a:off x="3994224" y="4149725"/>
          <a:ext cx="4394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Equation" r:id="rId5" imgW="4394160" imgH="2070000" progId="Equation.DSMT4">
                  <p:embed/>
                </p:oleObj>
              </mc:Choice>
              <mc:Fallback>
                <p:oleObj name="Equation" r:id="rId5" imgW="4394160" imgH="20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4224" y="4149725"/>
                        <a:ext cx="43942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58010" y="2492896"/>
            <a:ext cx="8368548" cy="954107"/>
            <a:chOff x="358010" y="2492896"/>
            <a:chExt cx="8368548" cy="954107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063881"/>
                </p:ext>
              </p:extLst>
            </p:nvPr>
          </p:nvGraphicFramePr>
          <p:xfrm>
            <a:off x="2699792" y="2565152"/>
            <a:ext cx="1676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2" name="Equation" r:id="rId7" imgW="1676160" imgH="431640" progId="Equation.DSMT4">
                    <p:embed/>
                  </p:oleObj>
                </mc:Choice>
                <mc:Fallback>
                  <p:oleObj name="Equation" r:id="rId7" imgW="16761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99792" y="2565152"/>
                          <a:ext cx="1676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358010" y="2492896"/>
              <a:ext cx="83685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例如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:</a:t>
              </a:r>
              <a:r>
                <a:rPr lang="zh-CN" altLang="en-US" sz="2800" b="1" dirty="0" smtClean="0">
                  <a:latin typeface="+mn-ea"/>
                </a:rPr>
                <a:t> </a:t>
              </a:r>
              <a:r>
                <a:rPr lang="zh-CN" altLang="en-US" sz="2800" b="1" dirty="0">
                  <a:latin typeface="+mn-ea"/>
                </a:rPr>
                <a:t>这里的           都是行阶梯形矩阵</a:t>
              </a:r>
              <a:r>
                <a:rPr lang="en-US" altLang="zh-CN" sz="2800" b="1" dirty="0">
                  <a:latin typeface="+mn-ea"/>
                </a:rPr>
                <a:t>. </a:t>
              </a:r>
              <a:r>
                <a:rPr lang="zh-CN" altLang="en-US" sz="2800" b="1" dirty="0">
                  <a:latin typeface="+mn-ea"/>
                </a:rPr>
                <a:t>但是，所有这些行阶梯形矩阵的非零行数是相等的</a:t>
              </a:r>
              <a:r>
                <a:rPr lang="en-US" altLang="zh-CN" sz="2800" b="1" dirty="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6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.5|0.6|0.9"/>
</p:tagLst>
</file>

<file path=ppt/theme/theme1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全屏显示(4:3)</PresentationFormat>
  <Paragraphs>97</Paragraphs>
  <Slides>19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5_Office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cuilh</cp:lastModifiedBy>
  <cp:revision>1</cp:revision>
  <dcterms:modified xsi:type="dcterms:W3CDTF">2016-02-29T13:02:40Z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