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71" r:id="rId2"/>
    <p:sldMasterId id="2147483678" r:id="rId3"/>
    <p:sldMasterId id="2147483664" r:id="rId4"/>
    <p:sldMasterId id="2147483657" r:id="rId5"/>
  </p:sldMasterIdLst>
  <p:notesMasterIdLst>
    <p:notesMasterId r:id="rId32"/>
  </p:notesMasterIdLst>
  <p:sldIdLst>
    <p:sldId id="341" r:id="rId6"/>
    <p:sldId id="272" r:id="rId7"/>
    <p:sldId id="28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38" r:id="rId19"/>
    <p:sldId id="340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9" r:id="rId30"/>
    <p:sldId id="28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341"/>
            <p14:sldId id="272"/>
            <p14:sldId id="28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38"/>
            <p14:sldId id="340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9"/>
            <p14:sldId id="289"/>
          </p14:sldIdLst>
        </p14:section>
        <p14:section name="无标题节" id="{761DC386-9AB0-4831-8A28-E1AEFD5FA98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7F8"/>
    <a:srgbClr val="0000FF"/>
    <a:srgbClr val="5DAFA1"/>
    <a:srgbClr val="0E0E8C"/>
    <a:srgbClr val="59F9C7"/>
    <a:srgbClr val="333399"/>
    <a:srgbClr val="DA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A3319022-0672-4D8D-ABA8-D97305C94F60}" type="presOf" srcId="{4D9CFA63-482F-45EF-8F6E-B8DC3FB95064}" destId="{A757F911-3260-4917-9857-B6209A52A79E}" srcOrd="0" destOrd="0" presId="urn:microsoft.com/office/officeart/2005/8/layout/vList3"/>
    <dgm:cxn modelId="{91B312CF-2EBA-4342-ABB4-742CAED86DB9}" type="presOf" srcId="{379C2193-9A59-4366-BEF9-F679FAF10286}" destId="{D4542585-4E17-4CCD-88FD-04757436128A}" srcOrd="0" destOrd="0" presId="urn:microsoft.com/office/officeart/2005/8/layout/vList3"/>
    <dgm:cxn modelId="{8ABED949-8DB2-4E6C-A4F2-18089836CF37}" type="presParOf" srcId="{A757F911-3260-4917-9857-B6209A52A79E}" destId="{B560076B-2D61-423D-887D-3A34395B90AE}" srcOrd="0" destOrd="0" presId="urn:microsoft.com/office/officeart/2005/8/layout/vList3"/>
    <dgm:cxn modelId="{221DAC8A-2B1E-49E6-8357-D293464F9207}" type="presParOf" srcId="{B560076B-2D61-423D-887D-3A34395B90AE}" destId="{816E9DDE-F7D1-4743-A8B0-033BD089F990}" srcOrd="0" destOrd="0" presId="urn:microsoft.com/office/officeart/2005/8/layout/vList3"/>
    <dgm:cxn modelId="{17F29CC4-3ACF-44D9-A869-AE68DEFCADA9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矩阵的初等变换与初等矩阵（</a:t>
          </a:r>
          <a:r>
            <a:rPr lang="en-US" altLang="zh-CN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II</a:t>
          </a:r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）</a:t>
          </a:r>
          <a:endParaRPr lang="zh-CN" altLang="en-US" sz="4400" b="1" i="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ScaleX="108980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BCF70491-865E-41D5-9842-61680537DE2F}" type="presOf" srcId="{4D9CFA63-482F-45EF-8F6E-B8DC3FB95064}" destId="{A757F911-3260-4917-9857-B6209A52A79E}" srcOrd="0" destOrd="0" presId="urn:microsoft.com/office/officeart/2005/8/layout/vList3"/>
    <dgm:cxn modelId="{84615646-6C54-4B6B-A74D-8AAFAA1C80BB}" type="presOf" srcId="{379C2193-9A59-4366-BEF9-F679FAF10286}" destId="{D4542585-4E17-4CCD-88FD-04757436128A}" srcOrd="0" destOrd="0" presId="urn:microsoft.com/office/officeart/2005/8/layout/vList3"/>
    <dgm:cxn modelId="{948C7CBC-A0C4-4D58-9294-487CB3E332CB}" type="presParOf" srcId="{A757F911-3260-4917-9857-B6209A52A79E}" destId="{B560076B-2D61-423D-887D-3A34395B90AE}" srcOrd="0" destOrd="0" presId="urn:microsoft.com/office/officeart/2005/8/layout/vList3"/>
    <dgm:cxn modelId="{2F74C915-C760-4ACA-8572-8142B8C2E1A2}" type="presParOf" srcId="{B560076B-2D61-423D-887D-3A34395B90AE}" destId="{816E9DDE-F7D1-4743-A8B0-033BD089F990}" srcOrd="0" destOrd="0" presId="urn:microsoft.com/office/officeart/2005/8/layout/vList3"/>
    <dgm:cxn modelId="{F816D3D0-056F-4BC6-BDB9-DBA39C47D23D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5.2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初等矩阵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1"/>
      <dgm:spPr>
        <a:solidFill>
          <a:srgbClr val="0070C0"/>
        </a:solidFill>
      </dgm:spPr>
    </dgm:pt>
    <dgm:pt modelId="{051E7F5B-E3AF-4A70-AC56-88A403E50297}" type="pres">
      <dgm:prSet presAssocID="{416BA28C-94DA-4C20-B24D-CA29855D112B}" presName="space" presStyleCnt="0"/>
      <dgm:spPr/>
    </dgm:pt>
    <dgm:pt modelId="{5BC4F3E3-C49F-424B-99D1-046FAC852D61}" type="pres">
      <dgm:prSet presAssocID="{416BA28C-94DA-4C20-B24D-CA29855D112B}" presName="rect1" presStyleLbl="alignAcc1" presStyleIdx="0" presStyleCnt="1" custLinFactNeighborY="2059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8F033D28-7CC2-422F-ACD4-90EEEECF671C}" type="presParOf" srcId="{5FBB8FF2-DEAF-4EB5-83B4-A8082F604FC6}" destId="{DBFCC008-B722-4809-86AE-2D924BF6ABE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A73305-78FA-4BCE-AEFA-A00218E8077F}" type="doc">
      <dgm:prSet loTypeId="urn:microsoft.com/office/officeart/2005/8/layout/targe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453D77-7928-45F6-A41C-75C49C38CE7B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初等矩阵的定义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E663FDD-F3AC-41EB-AC42-F5848F1DB7F3}" type="parTrans" cxnId="{82EB071D-7CB1-4E5F-A7CE-009F361EBA56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051B7C1-F5D3-47A1-A1D4-2D659DA7DFD4}" type="sibTrans" cxnId="{82EB071D-7CB1-4E5F-A7CE-009F361EBA56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8D449C7-FD9D-4D98-9F7E-7A4F92C4F01F}">
      <dgm:prSet phldrT="[文本]" custT="1"/>
      <dgm:spPr/>
      <dgm:t>
        <a:bodyPr/>
        <a:lstStyle/>
        <a:p>
          <a:pPr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初等矩阵的应用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8979A257-CF05-4422-91E6-8CC1909DCD38}" type="parTrans" cxnId="{45B8495C-F47D-4634-AE16-226A19009515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92138769-DD68-4064-95E0-C1A16F527BC9}" type="sibTrans" cxnId="{45B8495C-F47D-4634-AE16-226A19009515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CE78DF0-9428-413B-81C0-086D1BEA1220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初等矩阵的性质定理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9B9B2DB9-482A-4CA0-8A3B-83C9D7A1BE0D}" type="parTrans" cxnId="{F6FCD166-C11A-4B69-A2CB-EC1658B7CE29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78DBC92-25FF-4565-8D40-9BECC68B3F95}" type="sibTrans" cxnId="{F6FCD166-C11A-4B69-A2CB-EC1658B7CE29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86248A83-876F-4350-9206-BF9F0F72AA54}" type="pres">
      <dgm:prSet presAssocID="{D2A73305-78FA-4BCE-AEFA-A00218E8077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EEB595-DA0A-4975-AD99-606BD6B8A3C9}" type="pres">
      <dgm:prSet presAssocID="{7C453D77-7928-45F6-A41C-75C49C38CE7B}" presName="circle1" presStyleLbl="node1" presStyleIdx="0" presStyleCnt="3"/>
      <dgm:spPr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16200000" scaled="0"/>
        </a:gradFill>
      </dgm:spPr>
      <dgm:t>
        <a:bodyPr/>
        <a:lstStyle/>
        <a:p>
          <a:endParaRPr lang="zh-CN" altLang="en-US"/>
        </a:p>
      </dgm:t>
    </dgm:pt>
    <dgm:pt modelId="{83589972-2076-4F42-9CBF-C4D74F30EE8F}" type="pres">
      <dgm:prSet presAssocID="{7C453D77-7928-45F6-A41C-75C49C38CE7B}" presName="space" presStyleCnt="0"/>
      <dgm:spPr/>
    </dgm:pt>
    <dgm:pt modelId="{5AE8FEB2-8464-4513-92C8-D0647CC89293}" type="pres">
      <dgm:prSet presAssocID="{7C453D77-7928-45F6-A41C-75C49C38CE7B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EC626744-251B-4F0A-AA51-066D9287F759}" type="pres">
      <dgm:prSet presAssocID="{5CE78DF0-9428-413B-81C0-086D1BEA1220}" presName="vertSpace2" presStyleLbl="node1" presStyleIdx="0" presStyleCnt="3"/>
      <dgm:spPr/>
    </dgm:pt>
    <dgm:pt modelId="{B6C93C16-A2A2-47A4-B63C-432C72CAFF25}" type="pres">
      <dgm:prSet presAssocID="{5CE78DF0-9428-413B-81C0-086D1BEA1220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DF39C7D9-1BC3-4B53-AA0E-CE7EBBA58FC2}" type="pres">
      <dgm:prSet presAssocID="{5CE78DF0-9428-413B-81C0-086D1BEA1220}" presName="rect2" presStyleLbl="alignAcc1" presStyleIdx="1" presStyleCnt="3" custScaleX="96429" custLinFactNeighborX="-1785"/>
      <dgm:spPr/>
      <dgm:t>
        <a:bodyPr/>
        <a:lstStyle/>
        <a:p>
          <a:endParaRPr lang="zh-CN" altLang="en-US"/>
        </a:p>
      </dgm:t>
    </dgm:pt>
    <dgm:pt modelId="{3B2A826F-D740-42E4-8CBC-EFB9BCE68E8F}" type="pres">
      <dgm:prSet presAssocID="{D8D449C7-FD9D-4D98-9F7E-7A4F92C4F01F}" presName="vertSpace3" presStyleLbl="node1" presStyleIdx="1" presStyleCnt="3"/>
      <dgm:spPr/>
    </dgm:pt>
    <dgm:pt modelId="{7066C97D-C48F-4C5B-BD7F-C09B33CD07EE}" type="pres">
      <dgm:prSet presAssocID="{D8D449C7-FD9D-4D98-9F7E-7A4F92C4F01F}" presName="circle3" presStyleLbl="node1" presStyleIdx="2" presStyleCnt="3"/>
      <dgm:sp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path path="shape">
            <a:fillToRect l="50000" t="50000" r="50000" b="50000"/>
          </a:path>
          <a:tileRect/>
        </a:gradFill>
      </dgm:spPr>
      <dgm:t>
        <a:bodyPr/>
        <a:lstStyle/>
        <a:p>
          <a:endParaRPr lang="zh-CN" altLang="en-US"/>
        </a:p>
      </dgm:t>
    </dgm:pt>
    <dgm:pt modelId="{4953B526-20EF-4EBC-A728-1F06256C4C06}" type="pres">
      <dgm:prSet presAssocID="{D8D449C7-FD9D-4D98-9F7E-7A4F92C4F01F}" presName="rect3" presStyleLbl="alignAcc1" presStyleIdx="2" presStyleCnt="3" custScaleY="125000" custLinFactNeighborX="1786" custLinFactNeighborY="2315"/>
      <dgm:spPr/>
      <dgm:t>
        <a:bodyPr/>
        <a:lstStyle/>
        <a:p>
          <a:endParaRPr lang="zh-CN" altLang="en-US"/>
        </a:p>
      </dgm:t>
    </dgm:pt>
    <dgm:pt modelId="{F350D6CC-2A8F-4AAA-A6E1-410377E182BF}" type="pres">
      <dgm:prSet presAssocID="{7C453D77-7928-45F6-A41C-75C49C38CE7B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B4CE8-BF87-45FD-9C71-3246080270FB}" type="pres">
      <dgm:prSet presAssocID="{5CE78DF0-9428-413B-81C0-086D1BEA122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1AD1E2-5731-48A7-A104-BE0CE3A329A1}" type="pres">
      <dgm:prSet presAssocID="{D8D449C7-FD9D-4D98-9F7E-7A4F92C4F01F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EB071D-7CB1-4E5F-A7CE-009F361EBA56}" srcId="{D2A73305-78FA-4BCE-AEFA-A00218E8077F}" destId="{7C453D77-7928-45F6-A41C-75C49C38CE7B}" srcOrd="0" destOrd="0" parTransId="{7E663FDD-F3AC-41EB-AC42-F5848F1DB7F3}" sibTransId="{4051B7C1-F5D3-47A1-A1D4-2D659DA7DFD4}"/>
    <dgm:cxn modelId="{45B8495C-F47D-4634-AE16-226A19009515}" srcId="{D2A73305-78FA-4BCE-AEFA-A00218E8077F}" destId="{D8D449C7-FD9D-4D98-9F7E-7A4F92C4F01F}" srcOrd="2" destOrd="0" parTransId="{8979A257-CF05-4422-91E6-8CC1909DCD38}" sibTransId="{92138769-DD68-4064-95E0-C1A16F527BC9}"/>
    <dgm:cxn modelId="{E9716875-360D-495E-967E-D59AF1E95E6C}" type="presOf" srcId="{7C453D77-7928-45F6-A41C-75C49C38CE7B}" destId="{F350D6CC-2A8F-4AAA-A6E1-410377E182BF}" srcOrd="1" destOrd="0" presId="urn:microsoft.com/office/officeart/2005/8/layout/target3"/>
    <dgm:cxn modelId="{2916BB11-A182-4651-B953-774B6598B54A}" type="presOf" srcId="{5CE78DF0-9428-413B-81C0-086D1BEA1220}" destId="{DF39C7D9-1BC3-4B53-AA0E-CE7EBBA58FC2}" srcOrd="0" destOrd="0" presId="urn:microsoft.com/office/officeart/2005/8/layout/target3"/>
    <dgm:cxn modelId="{124CD970-6B98-4AE9-85FE-ECDBC19AED5E}" type="presOf" srcId="{D8D449C7-FD9D-4D98-9F7E-7A4F92C4F01F}" destId="{4953B526-20EF-4EBC-A728-1F06256C4C06}" srcOrd="0" destOrd="0" presId="urn:microsoft.com/office/officeart/2005/8/layout/target3"/>
    <dgm:cxn modelId="{05749004-AF29-417D-A783-A7E3D6429E7B}" type="presOf" srcId="{7C453D77-7928-45F6-A41C-75C49C38CE7B}" destId="{5AE8FEB2-8464-4513-92C8-D0647CC89293}" srcOrd="0" destOrd="0" presId="urn:microsoft.com/office/officeart/2005/8/layout/target3"/>
    <dgm:cxn modelId="{F6FCD166-C11A-4B69-A2CB-EC1658B7CE29}" srcId="{D2A73305-78FA-4BCE-AEFA-A00218E8077F}" destId="{5CE78DF0-9428-413B-81C0-086D1BEA1220}" srcOrd="1" destOrd="0" parTransId="{9B9B2DB9-482A-4CA0-8A3B-83C9D7A1BE0D}" sibTransId="{478DBC92-25FF-4565-8D40-9BECC68B3F95}"/>
    <dgm:cxn modelId="{A183C25C-3A02-47F2-A437-D749FA6F800B}" type="presOf" srcId="{D8D449C7-FD9D-4D98-9F7E-7A4F92C4F01F}" destId="{0E1AD1E2-5731-48A7-A104-BE0CE3A329A1}" srcOrd="1" destOrd="0" presId="urn:microsoft.com/office/officeart/2005/8/layout/target3"/>
    <dgm:cxn modelId="{9A3E9970-426D-4CDE-A264-0681877A9E1B}" type="presOf" srcId="{5CE78DF0-9428-413B-81C0-086D1BEA1220}" destId="{A9DB4CE8-BF87-45FD-9C71-3246080270FB}" srcOrd="1" destOrd="0" presId="urn:microsoft.com/office/officeart/2005/8/layout/target3"/>
    <dgm:cxn modelId="{66CA3212-792C-459A-A841-DE7024BBDDBC}" type="presOf" srcId="{D2A73305-78FA-4BCE-AEFA-A00218E8077F}" destId="{86248A83-876F-4350-9206-BF9F0F72AA54}" srcOrd="0" destOrd="0" presId="urn:microsoft.com/office/officeart/2005/8/layout/target3"/>
    <dgm:cxn modelId="{3011AAA9-6574-4313-9ED2-50A580BDF0D2}" type="presParOf" srcId="{86248A83-876F-4350-9206-BF9F0F72AA54}" destId="{3FEEB595-DA0A-4975-AD99-606BD6B8A3C9}" srcOrd="0" destOrd="0" presId="urn:microsoft.com/office/officeart/2005/8/layout/target3"/>
    <dgm:cxn modelId="{B69E2360-1698-4CEE-AC8A-AF4B3580280F}" type="presParOf" srcId="{86248A83-876F-4350-9206-BF9F0F72AA54}" destId="{83589972-2076-4F42-9CBF-C4D74F30EE8F}" srcOrd="1" destOrd="0" presId="urn:microsoft.com/office/officeart/2005/8/layout/target3"/>
    <dgm:cxn modelId="{AD4E765A-20DD-4B2F-BF7A-D751BCB80B06}" type="presParOf" srcId="{86248A83-876F-4350-9206-BF9F0F72AA54}" destId="{5AE8FEB2-8464-4513-92C8-D0647CC89293}" srcOrd="2" destOrd="0" presId="urn:microsoft.com/office/officeart/2005/8/layout/target3"/>
    <dgm:cxn modelId="{EA88D26C-1912-40E7-A276-9C78FE3B3486}" type="presParOf" srcId="{86248A83-876F-4350-9206-BF9F0F72AA54}" destId="{EC626744-251B-4F0A-AA51-066D9287F759}" srcOrd="3" destOrd="0" presId="urn:microsoft.com/office/officeart/2005/8/layout/target3"/>
    <dgm:cxn modelId="{57AE19CB-9597-4C62-9A8A-0E15C6BA0F73}" type="presParOf" srcId="{86248A83-876F-4350-9206-BF9F0F72AA54}" destId="{B6C93C16-A2A2-47A4-B63C-432C72CAFF25}" srcOrd="4" destOrd="0" presId="urn:microsoft.com/office/officeart/2005/8/layout/target3"/>
    <dgm:cxn modelId="{880827D1-6485-445A-902B-BF9493ABA600}" type="presParOf" srcId="{86248A83-876F-4350-9206-BF9F0F72AA54}" destId="{DF39C7D9-1BC3-4B53-AA0E-CE7EBBA58FC2}" srcOrd="5" destOrd="0" presId="urn:microsoft.com/office/officeart/2005/8/layout/target3"/>
    <dgm:cxn modelId="{CCF7EF65-A2D1-410F-BF1D-2A055F88D063}" type="presParOf" srcId="{86248A83-876F-4350-9206-BF9F0F72AA54}" destId="{3B2A826F-D740-42E4-8CBC-EFB9BCE68E8F}" srcOrd="6" destOrd="0" presId="urn:microsoft.com/office/officeart/2005/8/layout/target3"/>
    <dgm:cxn modelId="{81250677-9164-4D6E-A558-DB1046E0A2C4}" type="presParOf" srcId="{86248A83-876F-4350-9206-BF9F0F72AA54}" destId="{7066C97D-C48F-4C5B-BD7F-C09B33CD07EE}" srcOrd="7" destOrd="0" presId="urn:microsoft.com/office/officeart/2005/8/layout/target3"/>
    <dgm:cxn modelId="{BBB67A4C-63EA-4F83-93B5-FDDAC1A1AD0A}" type="presParOf" srcId="{86248A83-876F-4350-9206-BF9F0F72AA54}" destId="{4953B526-20EF-4EBC-A728-1F06256C4C06}" srcOrd="8" destOrd="0" presId="urn:microsoft.com/office/officeart/2005/8/layout/target3"/>
    <dgm:cxn modelId="{870DB4DF-1D94-4891-AC0D-8C1C624CB1F2}" type="presParOf" srcId="{86248A83-876F-4350-9206-BF9F0F72AA54}" destId="{F350D6CC-2A8F-4AAA-A6E1-410377E182BF}" srcOrd="9" destOrd="0" presId="urn:microsoft.com/office/officeart/2005/8/layout/target3"/>
    <dgm:cxn modelId="{49C32587-BB0F-40BD-96B1-77FEAE20A384}" type="presParOf" srcId="{86248A83-876F-4350-9206-BF9F0F72AA54}" destId="{A9DB4CE8-BF87-45FD-9C71-3246080270FB}" srcOrd="10" destOrd="0" presId="urn:microsoft.com/office/officeart/2005/8/layout/target3"/>
    <dgm:cxn modelId="{9720F8DA-7404-4308-B4E2-258A870046FF}" type="presParOf" srcId="{86248A83-876F-4350-9206-BF9F0F72AA54}" destId="{0E1AD1E2-5731-48A7-A104-BE0CE3A329A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635529" y="0"/>
          <a:ext cx="5964131" cy="2502628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3590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矩阵的初等变换与初等矩阵（</a:t>
          </a:r>
          <a:r>
            <a:rPr lang="en-US" altLang="zh-CN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II</a:t>
          </a: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）</a:t>
          </a:r>
          <a:endParaRPr lang="zh-CN" altLang="en-US" sz="4400" b="1" i="0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261186" y="0"/>
        <a:ext cx="5338474" cy="2502628"/>
      </dsp:txXfrm>
    </dsp:sp>
    <dsp:sp modelId="{816E9DDE-F7D1-4743-A8B0-033BD089F990}">
      <dsp:nvSpPr>
        <dsp:cNvPr id="0" name=""/>
        <dsp:cNvSpPr/>
      </dsp:nvSpPr>
      <dsp:spPr>
        <a:xfrm>
          <a:off x="629939" y="1223"/>
          <a:ext cx="2502628" cy="2502628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5.2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初等矩阵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190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7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6.wmf"/><Relationship Id="rId7" Type="http://schemas.openxmlformats.org/officeDocument/2006/relationships/image" Target="../media/image1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7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52F3-69B7-485B-A6EB-68968DA3A523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51704-593F-4A0E-8DA1-9AF746834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4B7F8"/>
          </a:solidFill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84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04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2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62553" tIns="81276" rIns="162553" bIns="81276"/>
          <a:lstStyle/>
          <a:p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ED59-7DA3-4B7D-87E5-14466FA5E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3446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445991-76F2-4BAD-8105-4C47686809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410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C258-D5BD-4210-94EF-3C43D37DC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85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EBE11-6822-4882-A17A-BFAC0B4D7F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0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CE7751-AC23-452B-9E68-EFD38623CD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36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课时讲授 </a:t>
            </a:r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课时习题课</a:t>
            </a:r>
            <a:endParaRPr lang="zh-CN" altLang="en-US" sz="2400" dirty="0">
              <a:solidFill>
                <a:srgbClr val="13180A"/>
              </a:solidFill>
              <a:latin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第一章   矩阵及其运算</a:t>
            </a:r>
            <a:endParaRPr lang="zh-CN" altLang="en-US" dirty="0"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05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876256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46531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7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4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1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课时讲授 </a:t>
            </a:r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课时习题课</a:t>
            </a:r>
            <a:endParaRPr lang="zh-CN" altLang="en-US" sz="2400" dirty="0">
              <a:solidFill>
                <a:srgbClr val="13180A"/>
              </a:solidFill>
              <a:latin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第一章   矩阵及其运算</a:t>
            </a:r>
            <a:endParaRPr lang="zh-CN" altLang="en-US" dirty="0"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5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358906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8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67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73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9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05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课时讲授 </a:t>
            </a:r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课时习题课</a:t>
            </a:r>
            <a:endParaRPr lang="zh-CN" altLang="en-US" sz="2400" dirty="0">
              <a:solidFill>
                <a:srgbClr val="13180A"/>
              </a:solidFill>
              <a:latin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第一章   矩阵及其运算</a:t>
            </a:r>
            <a:endParaRPr lang="zh-CN" altLang="en-US" dirty="0"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057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465311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51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89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45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15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274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070C0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4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3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482031015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8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7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7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6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1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5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62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49" r:id="rId3"/>
    <p:sldLayoutId id="2147483685" r:id="rId4"/>
    <p:sldLayoutId id="2147483650" r:id="rId5"/>
    <p:sldLayoutId id="2147483651" r:id="rId6"/>
    <p:sldLayoutId id="2147483652" r:id="rId7"/>
    <p:sldLayoutId id="2147483654" r:id="rId8"/>
    <p:sldLayoutId id="2147483656" r:id="rId9"/>
    <p:sldLayoutId id="2147483687" r:id="rId10"/>
    <p:sldLayoutId id="2147483690" r:id="rId11"/>
    <p:sldLayoutId id="2147483698" r:id="rId12"/>
    <p:sldLayoutId id="2147483694" r:id="rId13"/>
    <p:sldLayoutId id="2147483699" r:id="rId14"/>
    <p:sldLayoutId id="2147483700" r:id="rId15"/>
    <p:sldLayoutId id="2147483701" r:id="rId16"/>
    <p:sldLayoutId id="2147483702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29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Relationship Id="rId9" Type="http://schemas.openxmlformats.org/officeDocument/2006/relationships/image" Target="../media/image4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79.png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6.wmf"/><Relationship Id="rId10" Type="http://schemas.openxmlformats.org/officeDocument/2006/relationships/image" Target="../media/image49.jpeg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9.wmf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3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7292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.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6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4" name="AutoShape 54"/>
          <p:cNvSpPr>
            <a:spLocks noChangeArrowheads="1"/>
          </p:cNvSpPr>
          <p:nvPr/>
        </p:nvSpPr>
        <p:spPr bwMode="auto">
          <a:xfrm>
            <a:off x="762000" y="3810000"/>
            <a:ext cx="7772400" cy="2438400"/>
          </a:xfrm>
          <a:prstGeom prst="flowChartAlternateProcess">
            <a:avLst/>
          </a:prstGeom>
          <a:solidFill>
            <a:srgbClr val="FFCC99">
              <a:alpha val="44000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0933" name="AutoShape 53"/>
          <p:cNvSpPr>
            <a:spLocks noChangeArrowheads="1"/>
          </p:cNvSpPr>
          <p:nvPr/>
        </p:nvSpPr>
        <p:spPr bwMode="auto">
          <a:xfrm>
            <a:off x="762000" y="1066800"/>
            <a:ext cx="7772400" cy="2438400"/>
          </a:xfrm>
          <a:prstGeom prst="flowChartAlternateProcess">
            <a:avLst/>
          </a:prstGeom>
          <a:solidFill>
            <a:srgbClr val="99CC00">
              <a:alpha val="20000"/>
            </a:srgbClr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90912" name="Object 3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54094110"/>
              </p:ext>
            </p:extLst>
          </p:nvPr>
        </p:nvGraphicFramePr>
        <p:xfrm>
          <a:off x="914400" y="1219200"/>
          <a:ext cx="18462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4" name="Equation" r:id="rId3" imgW="1981080" imgH="431640" progId="Equation.DSMT4">
                  <p:embed/>
                </p:oleObj>
              </mc:Choice>
              <mc:Fallback>
                <p:oleObj name="Equation" r:id="rId3" imgW="1981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18462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14" name="Rectangle 34"/>
          <p:cNvSpPr>
            <a:spLocks noChangeArrowheads="1"/>
          </p:cNvSpPr>
          <p:nvPr/>
        </p:nvSpPr>
        <p:spPr bwMode="auto">
          <a:xfrm>
            <a:off x="838200" y="1754188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用非零数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乘以第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的倍法变换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90915" name="Text Box 4"/>
          <p:cNvSpPr txBox="1">
            <a:spLocks noChangeArrowheads="1"/>
          </p:cNvSpPr>
          <p:nvPr/>
        </p:nvSpPr>
        <p:spPr bwMode="auto">
          <a:xfrm>
            <a:off x="2884488" y="1143000"/>
            <a:ext cx="633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的结果等于对矩阵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施行一次</a:t>
            </a:r>
          </a:p>
        </p:txBody>
      </p:sp>
      <p:graphicFrame>
        <p:nvGraphicFramePr>
          <p:cNvPr id="890919" name="Object 3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48335138"/>
              </p:ext>
            </p:extLst>
          </p:nvPr>
        </p:nvGraphicFramePr>
        <p:xfrm>
          <a:off x="938213" y="2362200"/>
          <a:ext cx="17811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5" name="Equation" r:id="rId5" imgW="1930320" imgH="431640" progId="Equation.DSMT4">
                  <p:embed/>
                </p:oleObj>
              </mc:Choice>
              <mc:Fallback>
                <p:oleObj name="Equation" r:id="rId5" imgW="1930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362200"/>
                        <a:ext cx="17811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1" name="Rectangle 41"/>
          <p:cNvSpPr>
            <a:spLocks noChangeArrowheads="1"/>
          </p:cNvSpPr>
          <p:nvPr/>
        </p:nvSpPr>
        <p:spPr bwMode="auto">
          <a:xfrm>
            <a:off x="838200" y="2897188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用非零数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乘以第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的倍法变换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90922" name="Text Box 4"/>
          <p:cNvSpPr txBox="1">
            <a:spLocks noChangeArrowheads="1"/>
          </p:cNvSpPr>
          <p:nvPr/>
        </p:nvSpPr>
        <p:spPr bwMode="auto">
          <a:xfrm>
            <a:off x="2895600" y="22860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的结果等于对矩阵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施行一次</a:t>
            </a:r>
          </a:p>
        </p:txBody>
      </p:sp>
      <p:graphicFrame>
        <p:nvGraphicFramePr>
          <p:cNvPr id="890926" name="Object 4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94742125"/>
              </p:ext>
            </p:extLst>
          </p:nvPr>
        </p:nvGraphicFramePr>
        <p:xfrm>
          <a:off x="838200" y="3986213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6" name="Equation" r:id="rId7" imgW="2070000" imgH="431640" progId="Equation.DSMT4">
                  <p:embed/>
                </p:oleObj>
              </mc:Choice>
              <mc:Fallback>
                <p:oleObj name="Equation" r:id="rId7" imgW="2070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86213"/>
                        <a:ext cx="182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8" name="Rectangle 48"/>
          <p:cNvSpPr>
            <a:spLocks noChangeArrowheads="1"/>
          </p:cNvSpPr>
          <p:nvPr/>
        </p:nvSpPr>
        <p:spPr bwMode="auto">
          <a:xfrm>
            <a:off x="762000" y="4497388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用第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倍加到第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的消法变换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90929" name="Text Box 4"/>
          <p:cNvSpPr txBox="1">
            <a:spLocks noChangeArrowheads="1"/>
          </p:cNvSpPr>
          <p:nvPr/>
        </p:nvSpPr>
        <p:spPr bwMode="auto">
          <a:xfrm>
            <a:off x="2819400" y="38862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的结果等于对矩阵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施行一次</a:t>
            </a:r>
          </a:p>
        </p:txBody>
      </p:sp>
      <p:graphicFrame>
        <p:nvGraphicFramePr>
          <p:cNvPr id="8909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35704"/>
              </p:ext>
            </p:extLst>
          </p:nvPr>
        </p:nvGraphicFramePr>
        <p:xfrm>
          <a:off x="860425" y="5141913"/>
          <a:ext cx="1784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7" name="Equation" r:id="rId9" imgW="2019240" imgH="431640" progId="Equation.DSMT4">
                  <p:embed/>
                </p:oleObj>
              </mc:Choice>
              <mc:Fallback>
                <p:oleObj name="Equation" r:id="rId9" imgW="2019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5141913"/>
                        <a:ext cx="17843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1" name="Rectangle 51"/>
          <p:cNvSpPr>
            <a:spLocks noChangeArrowheads="1"/>
          </p:cNvSpPr>
          <p:nvPr/>
        </p:nvSpPr>
        <p:spPr bwMode="auto">
          <a:xfrm>
            <a:off x="762000" y="5653088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用第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倍加到第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的消法变换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90932" name="Text Box 4"/>
          <p:cNvSpPr txBox="1">
            <a:spLocks noChangeArrowheads="1"/>
          </p:cNvSpPr>
          <p:nvPr/>
        </p:nvSpPr>
        <p:spPr bwMode="auto">
          <a:xfrm>
            <a:off x="2819400" y="50419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的结果等于对矩阵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施行一次</a:t>
            </a:r>
          </a:p>
        </p:txBody>
      </p:sp>
      <p:sp>
        <p:nvSpPr>
          <p:cNvPr id="890937" name="Text Box 57"/>
          <p:cNvSpPr txBox="1">
            <a:spLocks noChangeArrowheads="1"/>
          </p:cNvSpPr>
          <p:nvPr/>
        </p:nvSpPr>
        <p:spPr bwMode="auto">
          <a:xfrm>
            <a:off x="609600" y="533623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同理有如下结论：</a:t>
            </a:r>
          </a:p>
        </p:txBody>
      </p:sp>
      <p:sp>
        <p:nvSpPr>
          <p:cNvPr id="890938" name="AutoShape 58"/>
          <p:cNvSpPr>
            <a:spLocks noChangeArrowheads="1"/>
          </p:cNvSpPr>
          <p:nvPr/>
        </p:nvSpPr>
        <p:spPr bwMode="auto">
          <a:xfrm>
            <a:off x="381000" y="1143000"/>
            <a:ext cx="381000" cy="381000"/>
          </a:xfrm>
          <a:prstGeom prst="star4">
            <a:avLst>
              <a:gd name="adj" fmla="val 28125"/>
            </a:avLst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0939" name="AutoShape 59"/>
          <p:cNvSpPr>
            <a:spLocks noChangeArrowheads="1"/>
          </p:cNvSpPr>
          <p:nvPr/>
        </p:nvSpPr>
        <p:spPr bwMode="auto">
          <a:xfrm>
            <a:off x="457200" y="2362200"/>
            <a:ext cx="381000" cy="381000"/>
          </a:xfrm>
          <a:prstGeom prst="star4">
            <a:avLst>
              <a:gd name="adj" fmla="val 28273"/>
            </a:avLst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0940" name="AutoShape 60"/>
          <p:cNvSpPr>
            <a:spLocks noChangeArrowheads="1"/>
          </p:cNvSpPr>
          <p:nvPr/>
        </p:nvSpPr>
        <p:spPr bwMode="auto">
          <a:xfrm>
            <a:off x="381000" y="3886200"/>
            <a:ext cx="381000" cy="381000"/>
          </a:xfrm>
          <a:prstGeom prst="star4">
            <a:avLst>
              <a:gd name="adj" fmla="val 28273"/>
            </a:avLst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0941" name="AutoShape 61"/>
          <p:cNvSpPr>
            <a:spLocks noChangeArrowheads="1"/>
          </p:cNvSpPr>
          <p:nvPr/>
        </p:nvSpPr>
        <p:spPr bwMode="auto">
          <a:xfrm>
            <a:off x="381000" y="5105400"/>
            <a:ext cx="381000" cy="381000"/>
          </a:xfrm>
          <a:prstGeom prst="star4">
            <a:avLst>
              <a:gd name="adj" fmla="val 28273"/>
            </a:avLst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89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2000"/>
                                        <p:tgtEl>
                                          <p:spTgt spid="89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2000"/>
                                        <p:tgtEl>
                                          <p:spTgt spid="89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9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2000"/>
                                        <p:tgtEl>
                                          <p:spTgt spid="89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89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9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9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9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4" grpId="0" animBg="1"/>
      <p:bldP spid="890933" grpId="0" animBg="1"/>
      <p:bldP spid="890914" grpId="0"/>
      <p:bldP spid="890915" grpId="0"/>
      <p:bldP spid="890921" grpId="0"/>
      <p:bldP spid="890922" grpId="0"/>
      <p:bldP spid="890928" grpId="0"/>
      <p:bldP spid="890929" grpId="0"/>
      <p:bldP spid="890931" grpId="0"/>
      <p:bldP spid="890932" grpId="0"/>
      <p:bldP spid="890938" grpId="0" animBg="1"/>
      <p:bldP spid="890939" grpId="0" animBg="1"/>
      <p:bldP spid="890940" grpId="0" animBg="1"/>
      <p:bldP spid="8909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381000" y="4019128"/>
            <a:ext cx="8295456" cy="2362200"/>
          </a:xfrm>
          <a:prstGeom prst="rect">
            <a:avLst/>
          </a:prstGeom>
          <a:solidFill>
            <a:srgbClr val="FFFF99">
              <a:alpha val="30980"/>
            </a:srgbClr>
          </a:solidFill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81000" y="1066800"/>
            <a:ext cx="8295456" cy="2362200"/>
          </a:xfrm>
          <a:prstGeom prst="rect">
            <a:avLst/>
          </a:prstGeom>
          <a:solidFill>
            <a:srgbClr val="FFFF99">
              <a:alpha val="30980"/>
            </a:srgbClr>
          </a:solidFill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12" y="525016"/>
            <a:ext cx="8680376" cy="599728"/>
          </a:xfrm>
        </p:spPr>
        <p:txBody>
          <a:bodyPr/>
          <a:lstStyle/>
          <a:p>
            <a:pPr algn="l"/>
            <a:r>
              <a: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黑体" pitchFamily="2" charset="-122"/>
              </a:rPr>
              <a:t>二、</a:t>
            </a:r>
            <a:r>
              <a: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</a:rPr>
              <a:t>有关初等矩阵的定理</a:t>
            </a:r>
          </a:p>
        </p:txBody>
      </p:sp>
      <p:sp>
        <p:nvSpPr>
          <p:cNvPr id="896007" name="Rectangle 7"/>
          <p:cNvSpPr>
            <a:spLocks noChangeArrowheads="1"/>
          </p:cNvSpPr>
          <p:nvPr/>
        </p:nvSpPr>
        <p:spPr bwMode="auto">
          <a:xfrm>
            <a:off x="467544" y="1182231"/>
            <a:ext cx="8077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 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1.8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用一个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阶初等矩阵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左乘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矩阵等价于对</a:t>
            </a:r>
          </a:p>
          <a:p>
            <a:pPr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作一次同名的初等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变换；</a:t>
            </a:r>
          </a:p>
          <a:p>
            <a:pPr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用一个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阶初等矩阵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右乘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矩阵等价于对</a:t>
            </a:r>
          </a:p>
          <a:p>
            <a:pPr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作一次同名的初等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变换．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514672" y="4091136"/>
            <a:ext cx="8305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1.8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是一个 </a:t>
            </a:r>
            <a:r>
              <a:rPr lang="en-US" altLang="zh-CN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en-US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×</a:t>
            </a:r>
            <a:r>
              <a:rPr lang="en-US" altLang="zh-CN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矩阵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对</a:t>
            </a:r>
            <a:r>
              <a:rPr lang="zh-CN" alt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施行一次初等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行变换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，相当于在</a:t>
            </a:r>
            <a:r>
              <a:rPr lang="zh-CN" alt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左边</a:t>
            </a:r>
          </a:p>
          <a:p>
            <a:pPr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乘以相应的 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阶初等矩阵；</a:t>
            </a:r>
          </a:p>
          <a:p>
            <a:pPr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对</a:t>
            </a:r>
            <a:r>
              <a:rPr lang="zh-CN" alt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施行一次初等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列变换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，相当于在 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右边</a:t>
            </a:r>
          </a:p>
          <a:p>
            <a:pPr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乘以相应的</a:t>
            </a:r>
            <a:r>
              <a:rPr lang="zh-CN" altLang="en-US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阶初等矩阵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896044" name="AutoShape 44" descr="纸袋"/>
          <p:cNvSpPr>
            <a:spLocks noChangeArrowheads="1"/>
          </p:cNvSpPr>
          <p:nvPr/>
        </p:nvSpPr>
        <p:spPr bwMode="auto">
          <a:xfrm>
            <a:off x="381000" y="3519289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7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6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6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6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6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60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41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8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8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1" grpId="0" animBg="1"/>
      <p:bldP spid="2" grpId="0" animBg="1"/>
      <p:bldP spid="98315" grpId="0" build="p"/>
      <p:bldP spid="8960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533400" y="1703040"/>
            <a:ext cx="8077200" cy="3886200"/>
          </a:xfrm>
          <a:prstGeom prst="rect">
            <a:avLst/>
          </a:prstGeom>
          <a:solidFill>
            <a:srgbClr val="FFFF99">
              <a:alpha val="30980"/>
            </a:srgbClr>
          </a:solidFill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auto">
          <a:xfrm>
            <a:off x="533400" y="1818456"/>
            <a:ext cx="8305800" cy="345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初等矩阵都是可逆矩阵，且其逆矩阵仍是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同名初等矩阵，并且</a:t>
            </a:r>
          </a:p>
          <a:p>
            <a:pPr>
              <a:lnSpc>
                <a:spcPct val="17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7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7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97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9468"/>
              </p:ext>
            </p:extLst>
          </p:nvPr>
        </p:nvGraphicFramePr>
        <p:xfrm>
          <a:off x="1066800" y="3634556"/>
          <a:ext cx="323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0" name="Equation" r:id="rId3" imgW="3238200" imgH="1002960" progId="Equation.DSMT4">
                  <p:embed/>
                </p:oleObj>
              </mc:Choice>
              <mc:Fallback>
                <p:oleObj name="Equation" r:id="rId3" imgW="32382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34556"/>
                        <a:ext cx="323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127999"/>
              </p:ext>
            </p:extLst>
          </p:nvPr>
        </p:nvGraphicFramePr>
        <p:xfrm>
          <a:off x="1066800" y="4777556"/>
          <a:ext cx="327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1" name="Equation" r:id="rId5" imgW="3276360" imgH="469800" progId="Equation.DSMT4">
                  <p:embed/>
                </p:oleObj>
              </mc:Choice>
              <mc:Fallback>
                <p:oleObj name="Equation" r:id="rId5" imgW="3276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77556"/>
                        <a:ext cx="327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34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156742"/>
              </p:ext>
            </p:extLst>
          </p:nvPr>
        </p:nvGraphicFramePr>
        <p:xfrm>
          <a:off x="1066800" y="3101156"/>
          <a:ext cx="257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2" name="Equation" r:id="rId7" imgW="2577960" imgH="469800" progId="Equation.DSMT4">
                  <p:embed/>
                </p:oleObj>
              </mc:Choice>
              <mc:Fallback>
                <p:oleObj name="Equation" r:id="rId7" imgW="2577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01156"/>
                        <a:ext cx="257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7045" name="Group 21"/>
          <p:cNvGrpSpPr>
            <a:grpSpLocks/>
          </p:cNvGrpSpPr>
          <p:nvPr/>
        </p:nvGrpSpPr>
        <p:grpSpPr bwMode="auto">
          <a:xfrm>
            <a:off x="762000" y="4637856"/>
            <a:ext cx="533400" cy="609600"/>
            <a:chOff x="4800" y="1968"/>
            <a:chExt cx="336" cy="384"/>
          </a:xfrm>
        </p:grpSpPr>
        <p:sp>
          <p:nvSpPr>
            <p:cNvPr id="897046" name="Line 22"/>
            <p:cNvSpPr>
              <a:spLocks noChangeShapeType="1"/>
            </p:cNvSpPr>
            <p:nvPr/>
          </p:nvSpPr>
          <p:spPr bwMode="auto">
            <a:xfrm>
              <a:off x="4800" y="2112"/>
              <a:ext cx="144" cy="240"/>
            </a:xfrm>
            <a:prstGeom prst="line">
              <a:avLst/>
            </a:prstGeom>
            <a:noFill/>
            <a:ln w="666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7047" name="Line 23"/>
            <p:cNvSpPr>
              <a:spLocks noChangeShapeType="1"/>
            </p:cNvSpPr>
            <p:nvPr/>
          </p:nvSpPr>
          <p:spPr bwMode="auto">
            <a:xfrm flipV="1">
              <a:off x="4944" y="1968"/>
              <a:ext cx="192" cy="384"/>
            </a:xfrm>
            <a:prstGeom prst="line">
              <a:avLst/>
            </a:prstGeom>
            <a:noFill/>
            <a:ln w="666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97048" name="Text Box 24" descr="纸莎草纸"/>
          <p:cNvSpPr txBox="1">
            <a:spLocks noChangeArrowheads="1"/>
          </p:cNvSpPr>
          <p:nvPr/>
        </p:nvSpPr>
        <p:spPr bwMode="auto">
          <a:xfrm>
            <a:off x="5257800" y="3799656"/>
            <a:ext cx="2590800" cy="1384995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这里不妨挑选最后一个给予证明</a:t>
            </a:r>
          </a:p>
        </p:txBody>
      </p:sp>
      <p:sp>
        <p:nvSpPr>
          <p:cNvPr id="897057" name="Rectangle 33"/>
          <p:cNvSpPr>
            <a:spLocks noChangeArrowheads="1"/>
          </p:cNvSpPr>
          <p:nvPr/>
        </p:nvSpPr>
        <p:spPr bwMode="auto">
          <a:xfrm>
            <a:off x="457200" y="961564"/>
            <a:ext cx="807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利用定理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，容易得到如下结论．</a:t>
            </a:r>
          </a:p>
        </p:txBody>
      </p:sp>
    </p:spTree>
    <p:extLst>
      <p:ext uri="{BB962C8B-B14F-4D97-AF65-F5344CB8AC3E}">
        <p14:creationId xmlns:p14="http://schemas.microsoft.com/office/powerpoint/2010/main" val="6821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9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9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9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9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89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1" grpId="0" animBg="1"/>
      <p:bldP spid="8970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839" name="Group 23"/>
          <p:cNvGrpSpPr>
            <a:grpSpLocks/>
          </p:cNvGrpSpPr>
          <p:nvPr/>
        </p:nvGrpSpPr>
        <p:grpSpPr bwMode="auto">
          <a:xfrm>
            <a:off x="609600" y="983704"/>
            <a:ext cx="7848600" cy="1773238"/>
            <a:chOff x="480" y="768"/>
            <a:chExt cx="4896" cy="1117"/>
          </a:xfrm>
        </p:grpSpPr>
        <p:sp>
          <p:nvSpPr>
            <p:cNvPr id="930820" name="Text Box 4"/>
            <p:cNvSpPr txBox="1">
              <a:spLocks noChangeArrowheads="1"/>
            </p:cNvSpPr>
            <p:nvPr/>
          </p:nvSpPr>
          <p:spPr bwMode="auto">
            <a:xfrm>
              <a:off x="480" y="768"/>
              <a:ext cx="4896" cy="1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【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1.23】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设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为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阶方阵，将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的第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行加到第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行得矩阵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，再将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的第一列的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倍加到第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得矩阵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，求初等矩阵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PQ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，使得 </a:t>
              </a:r>
            </a:p>
          </p:txBody>
        </p:sp>
        <p:graphicFrame>
          <p:nvGraphicFramePr>
            <p:cNvPr id="9308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3799184"/>
                </p:ext>
              </p:extLst>
            </p:nvPr>
          </p:nvGraphicFramePr>
          <p:xfrm>
            <a:off x="3387" y="1584"/>
            <a:ext cx="9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97" name="Equation" r:id="rId3" imgW="1447560" imgH="380880" progId="Equation.DSMT4">
                    <p:embed/>
                  </p:oleObj>
                </mc:Choice>
                <mc:Fallback>
                  <p:oleObj name="Equation" r:id="rId3" imgW="14475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1584"/>
                          <a:ext cx="9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0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43012"/>
              </p:ext>
            </p:extLst>
          </p:nvPr>
        </p:nvGraphicFramePr>
        <p:xfrm>
          <a:off x="2298700" y="3234749"/>
          <a:ext cx="2527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8" name="Equation" r:id="rId5" imgW="2527200" imgH="1562040" progId="Equation.DSMT4">
                  <p:embed/>
                </p:oleObj>
              </mc:Choice>
              <mc:Fallback>
                <p:oleObj name="Equation" r:id="rId5" imgW="25272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234749"/>
                        <a:ext cx="2527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214962"/>
              </p:ext>
            </p:extLst>
          </p:nvPr>
        </p:nvGraphicFramePr>
        <p:xfrm>
          <a:off x="5048250" y="3234749"/>
          <a:ext cx="2324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9" name="Equation" r:id="rId7" imgW="2323800" imgH="1562040" progId="Equation.DSMT4">
                  <p:embed/>
                </p:oleObj>
              </mc:Choice>
              <mc:Fallback>
                <p:oleObj name="Equation" r:id="rId7" imgW="23238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234749"/>
                        <a:ext cx="2324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35" name="Text Box 19"/>
          <p:cNvSpPr txBox="1">
            <a:spLocks noChangeArrowheads="1"/>
          </p:cNvSpPr>
          <p:nvPr/>
        </p:nvSpPr>
        <p:spPr bwMode="auto">
          <a:xfrm>
            <a:off x="822325" y="3660199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457200" y="517470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注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】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定理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为建立矩阵的初等变换和矩阵乘法之间的联系奠定了重要的基础．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9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35" grpId="0" animBg="1"/>
      <p:bldP spid="1106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61564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+mn-ea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1.10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zh-CN" sz="2800" b="1" dirty="0" smtClean="0">
                <a:latin typeface="+mn-ea"/>
              </a:rPr>
              <a:t>对任何</a:t>
            </a:r>
            <a:r>
              <a:rPr lang="en-US" altLang="zh-CN" sz="2800" b="1" dirty="0" smtClean="0">
                <a:latin typeface="+mn-ea"/>
              </a:rPr>
              <a:t>      </a:t>
            </a:r>
            <a:r>
              <a:rPr lang="zh-CN" altLang="en-US" sz="2800" b="1" dirty="0" smtClean="0">
                <a:latin typeface="+mn-ea"/>
              </a:rPr>
              <a:t>矩阵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148412"/>
              </p:ext>
            </p:extLst>
          </p:nvPr>
        </p:nvGraphicFramePr>
        <p:xfrm>
          <a:off x="3255144" y="1124744"/>
          <a:ext cx="81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0"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5144" y="1124744"/>
                        <a:ext cx="812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13325"/>
              </p:ext>
            </p:extLst>
          </p:nvPr>
        </p:nvGraphicFramePr>
        <p:xfrm>
          <a:off x="5310088" y="962025"/>
          <a:ext cx="185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1" name="Equation" r:id="rId5" imgW="1854000" imgH="622080" progId="Equation.DSMT4">
                  <p:embed/>
                </p:oleObj>
              </mc:Choice>
              <mc:Fallback>
                <p:oleObj name="Equation" r:id="rId5" imgW="18540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0088" y="962025"/>
                        <a:ext cx="18542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1844824"/>
            <a:ext cx="6764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阶初等矩阵                      使得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62750"/>
              </p:ext>
            </p:extLst>
          </p:nvPr>
        </p:nvGraphicFramePr>
        <p:xfrm>
          <a:off x="4352776" y="1936750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2" name="Equation" r:id="rId7" imgW="1803240" imgH="431640" progId="Equation.DSMT4">
                  <p:embed/>
                </p:oleObj>
              </mc:Choice>
              <mc:Fallback>
                <p:oleObj name="Equation" r:id="rId7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2776" y="1936750"/>
                        <a:ext cx="1803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24817"/>
              </p:ext>
            </p:extLst>
          </p:nvPr>
        </p:nvGraphicFramePr>
        <p:xfrm>
          <a:off x="7076256" y="1916832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3" name="Equation" r:id="rId9" imgW="1600200" imgH="431640" progId="Equation.DSMT4">
                  <p:embed/>
                </p:oleObj>
              </mc:Choice>
              <mc:Fallback>
                <p:oleObj name="Equation" r:id="rId9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76256" y="1916832"/>
                        <a:ext cx="160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259632" y="263691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为行阶梯形矩阵（或简化行阶梯形矩阵）．</a:t>
            </a:r>
          </a:p>
        </p:txBody>
      </p:sp>
      <p:sp>
        <p:nvSpPr>
          <p:cNvPr id="13" name="矩形 12"/>
          <p:cNvSpPr/>
          <p:nvPr/>
        </p:nvSpPr>
        <p:spPr>
          <a:xfrm>
            <a:off x="323528" y="3409836"/>
            <a:ext cx="849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初等矩阵                         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阶初等矩阵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18758"/>
              </p:ext>
            </p:extLst>
          </p:nvPr>
        </p:nvGraphicFramePr>
        <p:xfrm>
          <a:off x="1296687" y="4140726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4" name="Equation" r:id="rId11" imgW="1917360" imgH="431640" progId="Equation.DSMT4">
                  <p:embed/>
                </p:oleObj>
              </mc:Choice>
              <mc:Fallback>
                <p:oleObj name="Equation" r:id="rId11" imgW="1917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6687" y="4140726"/>
                        <a:ext cx="1917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405462" y="406871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使得</a:t>
            </a:r>
            <a:endParaRPr lang="zh-CN" altLang="zh-CN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23001"/>
              </p:ext>
            </p:extLst>
          </p:nvPr>
        </p:nvGraphicFramePr>
        <p:xfrm>
          <a:off x="4427984" y="4140974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5" name="Equation" r:id="rId13" imgW="3035160" imgH="431640" progId="Equation.DSMT4">
                  <p:embed/>
                </p:oleObj>
              </mc:Choice>
              <mc:Fallback>
                <p:oleObj name="Equation" r:id="rId13" imgW="303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7984" y="4140974"/>
                        <a:ext cx="3035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38740"/>
              </p:ext>
            </p:extLst>
          </p:nvPr>
        </p:nvGraphicFramePr>
        <p:xfrm>
          <a:off x="4280768" y="3501256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6" name="Equation" r:id="rId15" imgW="1803240" imgH="431640" progId="Equation.DSMT4">
                  <p:embed/>
                </p:oleObj>
              </mc:Choice>
              <mc:Fallback>
                <p:oleObj name="Equation" r:id="rId15" imgW="180324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768" y="3501256"/>
                        <a:ext cx="180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142524" y="484999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标准</a:t>
            </a:r>
            <a:r>
              <a:rPr lang="zh-CN" altLang="zh-CN" sz="2800" b="1" dirty="0" smtClean="0"/>
              <a:t>形矩阵．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6454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980728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CC"/>
                </a:solidFill>
                <a:latin typeface="+mn-ea"/>
              </a:rPr>
              <a:t>定理</a:t>
            </a:r>
            <a:r>
              <a:rPr lang="en-US" altLang="zh-CN" sz="2800" b="1" dirty="0" smtClean="0">
                <a:solidFill>
                  <a:srgbClr val="0000CC"/>
                </a:solidFill>
                <a:latin typeface="+mn-ea"/>
              </a:rPr>
              <a:t>1.11  </a:t>
            </a:r>
            <a:r>
              <a:rPr lang="zh-CN" altLang="en-US" sz="2800" b="1" dirty="0" smtClean="0">
                <a:latin typeface="+mn-ea"/>
              </a:rPr>
              <a:t>两个矩阵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+mn-ea"/>
              </a:rPr>
              <a:t>等价的充要条件是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944946"/>
              </p:ext>
            </p:extLst>
          </p:nvPr>
        </p:nvGraphicFramePr>
        <p:xfrm>
          <a:off x="3578225" y="2565152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name="Equation" r:id="rId3" imgW="3759120" imgH="431640" progId="Equation.DSMT4">
                  <p:embed/>
                </p:oleObj>
              </mc:Choice>
              <mc:Fallback>
                <p:oleObj name="Equation" r:id="rId3" imgW="3759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225" y="2565152"/>
                        <a:ext cx="3759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23528" y="1700808"/>
            <a:ext cx="7866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阶初等矩阵                         和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阶初等矩阵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76741"/>
              </p:ext>
            </p:extLst>
          </p:nvPr>
        </p:nvGraphicFramePr>
        <p:xfrm>
          <a:off x="467544" y="2493144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9" name="Equation" r:id="rId5" imgW="1917360" imgH="431640" progId="Equation.DSMT4">
                  <p:embed/>
                </p:oleObj>
              </mc:Choice>
              <mc:Fallback>
                <p:oleObj name="Equation" r:id="rId5" imgW="1917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2493144"/>
                        <a:ext cx="1917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555776" y="247373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使得</a:t>
            </a:r>
            <a:endParaRPr lang="zh-CN" altLang="zh-CN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421594"/>
              </p:ext>
            </p:extLst>
          </p:nvPr>
        </p:nvGraphicFramePr>
        <p:xfrm>
          <a:off x="3416672" y="1773064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0" name="Equation" r:id="rId7" imgW="1803240" imgH="431640" progId="Equation.DSMT4">
                  <p:embed/>
                </p:oleObj>
              </mc:Choice>
              <mc:Fallback>
                <p:oleObj name="Equation" r:id="rId7" imgW="1803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672" y="1773064"/>
                        <a:ext cx="180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3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8277"/>
            <a:ext cx="8229600" cy="838200"/>
          </a:xfrm>
        </p:spPr>
        <p:txBody>
          <a:bodyPr/>
          <a:lstStyle/>
          <a:p>
            <a:r>
              <a:rPr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三、用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初等变换求逆矩阵</a:t>
            </a:r>
          </a:p>
        </p:txBody>
      </p:sp>
      <p:sp>
        <p:nvSpPr>
          <p:cNvPr id="905221" name="Rectangle 5"/>
          <p:cNvSpPr>
            <a:spLocks noChangeArrowheads="1"/>
          </p:cNvSpPr>
          <p:nvPr/>
        </p:nvSpPr>
        <p:spPr bwMode="auto">
          <a:xfrm>
            <a:off x="971600" y="184482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基于定理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的结果，本节给出一种简便可行的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求逆矩阵的方法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———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初等变换法</a:t>
            </a:r>
          </a:p>
        </p:txBody>
      </p:sp>
    </p:spTree>
    <p:extLst>
      <p:ext uri="{BB962C8B-B14F-4D97-AF65-F5344CB8AC3E}">
        <p14:creationId xmlns:p14="http://schemas.microsoft.com/office/powerpoint/2010/main" val="16987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457200" y="1785550"/>
            <a:ext cx="8229600" cy="2895600"/>
          </a:xfrm>
          <a:prstGeom prst="rect">
            <a:avLst/>
          </a:prstGeom>
          <a:solidFill>
            <a:srgbClr val="FFFF99">
              <a:alpha val="30980"/>
            </a:srgbClr>
          </a:solidFill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6247" name="Rectangle 7"/>
          <p:cNvSpPr>
            <a:spLocks noChangeArrowheads="1"/>
          </p:cNvSpPr>
          <p:nvPr/>
        </p:nvSpPr>
        <p:spPr bwMode="auto">
          <a:xfrm>
            <a:off x="533400" y="1861750"/>
            <a:ext cx="8153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阶方阵，则以下命题是等价的．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是可逆矩阵；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与单位矩阵等价；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可以表示成有限个初等矩阵的乘积；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可经过有限次初等行（或列）变换化为单位矩阵．</a:t>
            </a:r>
          </a:p>
        </p:txBody>
      </p:sp>
      <p:sp>
        <p:nvSpPr>
          <p:cNvPr id="906271" name="Text Box 31"/>
          <p:cNvSpPr txBox="1">
            <a:spLocks noChangeArrowheads="1"/>
          </p:cNvSpPr>
          <p:nvPr/>
        </p:nvSpPr>
        <p:spPr bwMode="auto">
          <a:xfrm>
            <a:off x="517525" y="974214"/>
            <a:ext cx="359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首先给出下面的定理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06272" name="Text Box 32"/>
          <p:cNvSpPr txBox="1">
            <a:spLocks noChangeArrowheads="1"/>
          </p:cNvSpPr>
          <p:nvPr/>
        </p:nvSpPr>
        <p:spPr bwMode="auto">
          <a:xfrm>
            <a:off x="539552" y="5013176"/>
            <a:ext cx="2518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证明：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看板书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2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1" grpId="0" animBg="1"/>
      <p:bldP spid="9062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395536" y="1117104"/>
            <a:ext cx="8229600" cy="1447800"/>
          </a:xfrm>
          <a:prstGeom prst="rect">
            <a:avLst/>
          </a:prstGeom>
          <a:solidFill>
            <a:srgbClr val="FFFF99">
              <a:alpha val="30980"/>
            </a:srgbClr>
          </a:solidFill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283" name="Rectangle 35"/>
          <p:cNvSpPr>
            <a:spLocks noChangeArrowheads="1"/>
          </p:cNvSpPr>
          <p:nvPr/>
        </p:nvSpPr>
        <p:spPr bwMode="auto">
          <a:xfrm>
            <a:off x="457200" y="1117104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64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施行一系列初等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       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变换化为单位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，则对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施行相同的一系列初等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       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变换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可化为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49254" name="AutoShape 6"/>
          <p:cNvSpPr>
            <a:spLocks noChangeArrowheads="1"/>
          </p:cNvSpPr>
          <p:nvPr/>
        </p:nvSpPr>
        <p:spPr bwMode="auto">
          <a:xfrm>
            <a:off x="6390456" y="4937720"/>
            <a:ext cx="2286000" cy="1295400"/>
          </a:xfrm>
          <a:prstGeom prst="cloudCallout">
            <a:avLst>
              <a:gd name="adj1" fmla="val -60833"/>
              <a:gd name="adj2" fmla="val 11273"/>
            </a:avLst>
          </a:prstGeom>
          <a:solidFill>
            <a:schemeClr val="folHlink">
              <a:alpha val="22000"/>
            </a:schemeClr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255" name="Rectangle 7"/>
          <p:cNvSpPr>
            <a:spLocks noChangeArrowheads="1"/>
          </p:cNvSpPr>
          <p:nvPr/>
        </p:nvSpPr>
        <p:spPr bwMode="auto">
          <a:xfrm>
            <a:off x="1056456" y="5242520"/>
            <a:ext cx="5029200" cy="1066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256" name="Rectangle 8"/>
          <p:cNvSpPr>
            <a:spLocks noChangeArrowheads="1"/>
          </p:cNvSpPr>
          <p:nvPr/>
        </p:nvSpPr>
        <p:spPr bwMode="auto">
          <a:xfrm>
            <a:off x="1219200" y="4077072"/>
            <a:ext cx="5791200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49257" name="Group 9"/>
          <p:cNvGrpSpPr>
            <a:grpSpLocks/>
          </p:cNvGrpSpPr>
          <p:nvPr/>
        </p:nvGrpSpPr>
        <p:grpSpPr bwMode="auto">
          <a:xfrm>
            <a:off x="4785544" y="2675465"/>
            <a:ext cx="3759200" cy="523875"/>
            <a:chOff x="3056" y="1921"/>
            <a:chExt cx="2368" cy="330"/>
          </a:xfrm>
        </p:grpSpPr>
        <p:sp>
          <p:nvSpPr>
            <p:cNvPr id="949258" name="Text Box 10"/>
            <p:cNvSpPr txBox="1">
              <a:spLocks noChangeArrowheads="1"/>
            </p:cNvSpPr>
            <p:nvPr/>
          </p:nvSpPr>
          <p:spPr bwMode="auto">
            <a:xfrm>
              <a:off x="3056" y="1921"/>
              <a:ext cx="2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等号两边右乘</a:t>
              </a:r>
            </a:p>
          </p:txBody>
        </p:sp>
        <p:graphicFrame>
          <p:nvGraphicFramePr>
            <p:cNvPr id="949259" name="Object 11"/>
            <p:cNvGraphicFramePr>
              <a:graphicFrameLocks noChangeAspect="1"/>
            </p:cNvGraphicFramePr>
            <p:nvPr/>
          </p:nvGraphicFramePr>
          <p:xfrm>
            <a:off x="4592" y="1949"/>
            <a:ext cx="4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24" name="Equation" r:id="rId3" imgW="634680" imgH="444240" progId="Equation.DSMT4">
                    <p:embed/>
                  </p:oleObj>
                </mc:Choice>
                <mc:Fallback>
                  <p:oleObj name="Equation" r:id="rId3" imgW="6346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1949"/>
                          <a:ext cx="4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9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848282"/>
              </p:ext>
            </p:extLst>
          </p:nvPr>
        </p:nvGraphicFramePr>
        <p:xfrm>
          <a:off x="1835150" y="3429000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5" name="Equation" r:id="rId5" imgW="2869920" imgH="482400" progId="Equation.DSMT4">
                  <p:embed/>
                </p:oleObj>
              </mc:Choice>
              <mc:Fallback>
                <p:oleObj name="Equation" r:id="rId5" imgW="2869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29000"/>
                        <a:ext cx="287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16467"/>
              </p:ext>
            </p:extLst>
          </p:nvPr>
        </p:nvGraphicFramePr>
        <p:xfrm>
          <a:off x="1839144" y="2700868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6" name="Equation" r:id="rId7" imgW="2692080" imgH="507960" progId="Equation.DSMT4">
                  <p:embed/>
                </p:oleObj>
              </mc:Choice>
              <mc:Fallback>
                <p:oleObj name="Equation" r:id="rId7" imgW="26920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144" y="2700868"/>
                        <a:ext cx="269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62" name="Text Box 14"/>
          <p:cNvSpPr txBox="1">
            <a:spLocks noChangeArrowheads="1"/>
          </p:cNvSpPr>
          <p:nvPr/>
        </p:nvSpPr>
        <p:spPr bwMode="auto">
          <a:xfrm>
            <a:off x="467544" y="2636912"/>
            <a:ext cx="8016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证明：</a:t>
            </a:r>
          </a:p>
        </p:txBody>
      </p:sp>
      <p:sp>
        <p:nvSpPr>
          <p:cNvPr id="949263" name="Text Box 15"/>
          <p:cNvSpPr txBox="1">
            <a:spLocks noChangeArrowheads="1"/>
          </p:cNvSpPr>
          <p:nvPr/>
        </p:nvSpPr>
        <p:spPr bwMode="auto">
          <a:xfrm>
            <a:off x="395536" y="4203103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9492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6913"/>
              </p:ext>
            </p:extLst>
          </p:nvPr>
        </p:nvGraphicFramePr>
        <p:xfrm>
          <a:off x="1371600" y="4261222"/>
          <a:ext cx="120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7" name="Equation" r:id="rId9" imgW="1206360" imgH="495000" progId="Equation.DSMT4">
                  <p:embed/>
                </p:oleObj>
              </mc:Choice>
              <mc:Fallback>
                <p:oleObj name="Equation" r:id="rId9" imgW="1206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1222"/>
                        <a:ext cx="1206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462944"/>
              </p:ext>
            </p:extLst>
          </p:nvPr>
        </p:nvGraphicFramePr>
        <p:xfrm>
          <a:off x="5334000" y="4210422"/>
          <a:ext cx="146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8" name="Equation" r:id="rId11" imgW="1460160" imgH="583920" progId="Equation.DSMT4">
                  <p:embed/>
                </p:oleObj>
              </mc:Choice>
              <mc:Fallback>
                <p:oleObj name="Equation" r:id="rId11" imgW="14601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210422"/>
                        <a:ext cx="1460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9266" name="Group 18"/>
          <p:cNvGrpSpPr>
            <a:grpSpLocks/>
          </p:cNvGrpSpPr>
          <p:nvPr/>
        </p:nvGrpSpPr>
        <p:grpSpPr bwMode="auto">
          <a:xfrm>
            <a:off x="2743200" y="4153271"/>
            <a:ext cx="2514600" cy="431381"/>
            <a:chOff x="2064" y="2784"/>
            <a:chExt cx="1536" cy="301"/>
          </a:xfrm>
        </p:grpSpPr>
        <p:sp>
          <p:nvSpPr>
            <p:cNvPr id="949267" name="Rectangle 19"/>
            <p:cNvSpPr>
              <a:spLocks noChangeArrowheads="1"/>
            </p:cNvSpPr>
            <p:nvPr/>
          </p:nvSpPr>
          <p:spPr bwMode="auto">
            <a:xfrm>
              <a:off x="2304" y="2784"/>
              <a:ext cx="109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初等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变换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9268" name="Line 20"/>
            <p:cNvSpPr>
              <a:spLocks noChangeShapeType="1"/>
            </p:cNvSpPr>
            <p:nvPr/>
          </p:nvSpPr>
          <p:spPr bwMode="auto">
            <a:xfrm>
              <a:off x="2064" y="3072"/>
              <a:ext cx="1536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49272" name="Rectangle 24"/>
          <p:cNvSpPr>
            <a:spLocks noChangeArrowheads="1"/>
          </p:cNvSpPr>
          <p:nvPr/>
        </p:nvSpPr>
        <p:spPr bwMode="auto">
          <a:xfrm>
            <a:off x="429816" y="5093970"/>
            <a:ext cx="7700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同理：</a:t>
            </a:r>
          </a:p>
        </p:txBody>
      </p:sp>
      <p:graphicFrame>
        <p:nvGraphicFramePr>
          <p:cNvPr id="9492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55379"/>
              </p:ext>
            </p:extLst>
          </p:nvPr>
        </p:nvGraphicFramePr>
        <p:xfrm>
          <a:off x="1361256" y="5293320"/>
          <a:ext cx="68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9" name="Equation" r:id="rId13" imgW="685800" imgH="1002960" progId="Equation.DSMT4">
                  <p:embed/>
                </p:oleObj>
              </mc:Choice>
              <mc:Fallback>
                <p:oleObj name="Equation" r:id="rId13" imgW="6858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56" y="5293320"/>
                        <a:ext cx="685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06994"/>
              </p:ext>
            </p:extLst>
          </p:nvPr>
        </p:nvGraphicFramePr>
        <p:xfrm>
          <a:off x="4866456" y="5286970"/>
          <a:ext cx="901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0" name="Equation" r:id="rId15" imgW="901440" imgH="1002960" progId="Equation.DSMT4">
                  <p:embed/>
                </p:oleObj>
              </mc:Choice>
              <mc:Fallback>
                <p:oleObj name="Equation" r:id="rId15" imgW="90144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456" y="5286970"/>
                        <a:ext cx="901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9277" name="Group 29"/>
          <p:cNvGrpSpPr>
            <a:grpSpLocks/>
          </p:cNvGrpSpPr>
          <p:nvPr/>
        </p:nvGrpSpPr>
        <p:grpSpPr bwMode="auto">
          <a:xfrm>
            <a:off x="2275656" y="5394920"/>
            <a:ext cx="2438400" cy="457200"/>
            <a:chOff x="2064" y="2784"/>
            <a:chExt cx="1536" cy="288"/>
          </a:xfrm>
        </p:grpSpPr>
        <p:sp>
          <p:nvSpPr>
            <p:cNvPr id="949278" name="Rectangle 30"/>
            <p:cNvSpPr>
              <a:spLocks noChangeArrowheads="1"/>
            </p:cNvSpPr>
            <p:nvPr/>
          </p:nvSpPr>
          <p:spPr bwMode="auto">
            <a:xfrm>
              <a:off x="2304" y="2784"/>
              <a:ext cx="11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初等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变换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9279" name="Line 31"/>
            <p:cNvSpPr>
              <a:spLocks noChangeShapeType="1"/>
            </p:cNvSpPr>
            <p:nvPr/>
          </p:nvSpPr>
          <p:spPr bwMode="auto">
            <a:xfrm>
              <a:off x="2064" y="3072"/>
              <a:ext cx="1536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49280" name="Text Box 32"/>
          <p:cNvSpPr txBox="1">
            <a:spLocks noChangeArrowheads="1"/>
          </p:cNvSpPr>
          <p:nvPr/>
        </p:nvSpPr>
        <p:spPr bwMode="auto">
          <a:xfrm>
            <a:off x="6695256" y="5166320"/>
            <a:ext cx="1752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求逆矩阵方法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49281" name="AutoShape 33"/>
          <p:cNvSpPr>
            <a:spLocks noChangeArrowheads="1"/>
          </p:cNvSpPr>
          <p:nvPr/>
        </p:nvSpPr>
        <p:spPr bwMode="auto">
          <a:xfrm>
            <a:off x="7010400" y="3212976"/>
            <a:ext cx="1752600" cy="1587624"/>
          </a:xfrm>
          <a:prstGeom prst="cloudCallout">
            <a:avLst>
              <a:gd name="adj1" fmla="val -52556"/>
              <a:gd name="adj2" fmla="val 8218"/>
            </a:avLst>
          </a:prstGeom>
          <a:solidFill>
            <a:srgbClr val="FFFF99">
              <a:alpha val="77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282" name="Text Box 34"/>
          <p:cNvSpPr txBox="1">
            <a:spLocks noChangeArrowheads="1"/>
          </p:cNvSpPr>
          <p:nvPr/>
        </p:nvSpPr>
        <p:spPr bwMode="auto">
          <a:xfrm>
            <a:off x="7086600" y="3501008"/>
            <a:ext cx="1676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求逆矩阵方法</a:t>
            </a:r>
            <a:r>
              <a:rPr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49288" name="Text Box 40"/>
          <p:cNvSpPr txBox="1">
            <a:spLocks noChangeArrowheads="1"/>
          </p:cNvSpPr>
          <p:nvPr/>
        </p:nvSpPr>
        <p:spPr bwMode="auto">
          <a:xfrm>
            <a:off x="5105400" y="1137742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（列）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49289" name="Text Box 41"/>
          <p:cNvSpPr txBox="1">
            <a:spLocks noChangeArrowheads="1"/>
          </p:cNvSpPr>
          <p:nvPr/>
        </p:nvSpPr>
        <p:spPr bwMode="auto">
          <a:xfrm>
            <a:off x="6592888" y="1512392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（列）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290636" y="529516"/>
            <a:ext cx="8817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利用初等变换</a:t>
            </a:r>
            <a:r>
              <a: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求逆的方法</a:t>
            </a:r>
            <a:r>
              <a:rPr lang="en-US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4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4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4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4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1" grpId="0" animBg="1"/>
      <p:bldP spid="949254" grpId="0" animBg="1"/>
      <p:bldP spid="949255" grpId="0" animBg="1"/>
      <p:bldP spid="949256" grpId="0" animBg="1"/>
      <p:bldP spid="949262" grpId="0"/>
      <p:bldP spid="949280" grpId="0"/>
      <p:bldP spid="949288" grpId="0"/>
      <p:bldP spid="9492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251520" y="3481844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0007D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914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23108"/>
              </p:ext>
            </p:extLst>
          </p:nvPr>
        </p:nvGraphicFramePr>
        <p:xfrm>
          <a:off x="3529235" y="4819228"/>
          <a:ext cx="27320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5" name="Equation" r:id="rId3" imgW="3288960" imgH="1562040" progId="Equation.DSMT4">
                  <p:embed/>
                </p:oleObj>
              </mc:Choice>
              <mc:Fallback>
                <p:oleObj name="Equation" r:id="rId3" imgW="32889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235" y="4819228"/>
                        <a:ext cx="27320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296" name="Group 8"/>
          <p:cNvGrpSpPr>
            <a:grpSpLocks/>
          </p:cNvGrpSpPr>
          <p:nvPr/>
        </p:nvGrpSpPr>
        <p:grpSpPr bwMode="auto">
          <a:xfrm>
            <a:off x="1455986" y="2996952"/>
            <a:ext cx="4121150" cy="1562100"/>
            <a:chOff x="1702" y="1588"/>
            <a:chExt cx="2596" cy="984"/>
          </a:xfrm>
        </p:grpSpPr>
        <p:graphicFrame>
          <p:nvGraphicFramePr>
            <p:cNvPr id="91444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743179"/>
                </p:ext>
              </p:extLst>
            </p:nvPr>
          </p:nvGraphicFramePr>
          <p:xfrm>
            <a:off x="1702" y="1588"/>
            <a:ext cx="2596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6" name="Equation" r:id="rId5" imgW="4457520" imgH="1562040" progId="Equation.DSMT4">
                    <p:embed/>
                  </p:oleObj>
                </mc:Choice>
                <mc:Fallback>
                  <p:oleObj name="Equation" r:id="rId5" imgW="4457520" imgH="1562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1588"/>
                          <a:ext cx="2596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4444" name="Line 10"/>
            <p:cNvSpPr>
              <a:spLocks noChangeShapeType="1"/>
            </p:cNvSpPr>
            <p:nvPr/>
          </p:nvSpPr>
          <p:spPr bwMode="auto">
            <a:xfrm>
              <a:off x="3373" y="1603"/>
              <a:ext cx="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4445" name="Line 11"/>
            <p:cNvSpPr>
              <a:spLocks noChangeShapeType="1"/>
            </p:cNvSpPr>
            <p:nvPr/>
          </p:nvSpPr>
          <p:spPr bwMode="auto">
            <a:xfrm>
              <a:off x="2008" y="195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4468" name="Rectangle 36"/>
          <p:cNvSpPr>
            <a:spLocks noChangeArrowheads="1"/>
          </p:cNvSpPr>
          <p:nvPr/>
        </p:nvSpPr>
        <p:spPr bwMode="auto">
          <a:xfrm>
            <a:off x="2093839" y="1742852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4485" name="Rectangle 53"/>
          <p:cNvSpPr>
            <a:spLocks noChangeArrowheads="1"/>
          </p:cNvSpPr>
          <p:nvPr/>
        </p:nvSpPr>
        <p:spPr bwMode="auto">
          <a:xfrm>
            <a:off x="254223" y="1701969"/>
            <a:ext cx="6550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1.24】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                     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448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170931"/>
              </p:ext>
            </p:extLst>
          </p:nvPr>
        </p:nvGraphicFramePr>
        <p:xfrm>
          <a:off x="2548632" y="1146820"/>
          <a:ext cx="2311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7" name="Equation" r:id="rId7" imgW="2311200" imgH="1562040" progId="Equation.DSMT4">
                  <p:embed/>
                </p:oleObj>
              </mc:Choice>
              <mc:Fallback>
                <p:oleObj name="Equation" r:id="rId7" imgW="23112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632" y="1146820"/>
                        <a:ext cx="2311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63001"/>
              </p:ext>
            </p:extLst>
          </p:nvPr>
        </p:nvGraphicFramePr>
        <p:xfrm>
          <a:off x="5737200" y="1700808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8" name="Equation" r:id="rId9" imgW="634680" imgH="393480" progId="Equation.DSMT4">
                  <p:embed/>
                </p:oleObj>
              </mc:Choice>
              <mc:Fallback>
                <p:oleObj name="Equation" r:id="rId9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00" y="1700808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89" name="Text Box 57"/>
          <p:cNvSpPr txBox="1">
            <a:spLocks noChangeArrowheads="1"/>
          </p:cNvSpPr>
          <p:nvPr/>
        </p:nvSpPr>
        <p:spPr bwMode="auto">
          <a:xfrm>
            <a:off x="297388" y="529516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下面给出利用初等变换求逆的例题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40233"/>
              </p:ext>
            </p:extLst>
          </p:nvPr>
        </p:nvGraphicFramePr>
        <p:xfrm>
          <a:off x="1763688" y="5035252"/>
          <a:ext cx="1600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9" name="Equation" r:id="rId11" imgW="1600200" imgH="711000" progId="Equation.DSMT4">
                  <p:embed/>
                </p:oleObj>
              </mc:Choice>
              <mc:Fallback>
                <p:oleObj name="Equation" r:id="rId11" imgW="1600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688" y="5035252"/>
                        <a:ext cx="1600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4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576" y="1484784"/>
            <a:ext cx="7467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初等矩阵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34298802"/>
              </p:ext>
            </p:extLst>
          </p:nvPr>
        </p:nvGraphicFramePr>
        <p:xfrm>
          <a:off x="816631" y="3068960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652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304428"/>
              </p:ext>
            </p:extLst>
          </p:nvPr>
        </p:nvGraphicFramePr>
        <p:xfrm>
          <a:off x="2123728" y="3501008"/>
          <a:ext cx="33020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3" name="Equation" r:id="rId3" imgW="3301920" imgH="2374560" progId="Equation.DSMT4">
                  <p:embed/>
                </p:oleObj>
              </mc:Choice>
              <mc:Fallback>
                <p:oleObj name="Equation" r:id="rId3" imgW="3301920" imgH="237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01008"/>
                        <a:ext cx="33020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6524" name="AutoShape 44"/>
          <p:cNvSpPr>
            <a:spLocks noChangeArrowheads="1"/>
          </p:cNvSpPr>
          <p:nvPr/>
        </p:nvSpPr>
        <p:spPr bwMode="auto">
          <a:xfrm>
            <a:off x="6516216" y="1052736"/>
            <a:ext cx="1872208" cy="2160240"/>
          </a:xfrm>
          <a:prstGeom prst="wedgeRectCallout">
            <a:avLst>
              <a:gd name="adj1" fmla="val -89412"/>
              <a:gd name="adj2" fmla="val 90925"/>
            </a:avLst>
          </a:prstGeom>
          <a:noFill/>
          <a:ln w="50800">
            <a:solidFill>
              <a:srgbClr val="FF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2400" b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056769"/>
              </p:ext>
            </p:extLst>
          </p:nvPr>
        </p:nvGraphicFramePr>
        <p:xfrm>
          <a:off x="3218954" y="766068"/>
          <a:ext cx="52451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4" name="Equation" r:id="rId5" imgW="5244840" imgH="2374560" progId="Equation.DSMT4">
                  <p:embed/>
                </p:oleObj>
              </mc:Choice>
              <mc:Fallback>
                <p:oleObj name="Equation" r:id="rId5" imgW="5244840" imgH="237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8954" y="766068"/>
                        <a:ext cx="5245100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17541"/>
              </p:ext>
            </p:extLst>
          </p:nvPr>
        </p:nvGraphicFramePr>
        <p:xfrm>
          <a:off x="323528" y="1146820"/>
          <a:ext cx="27320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5" name="Equation" r:id="rId7" imgW="3288960" imgH="1562040" progId="Equation.DSMT4">
                  <p:embed/>
                </p:oleObj>
              </mc:Choice>
              <mc:Fallback>
                <p:oleObj name="Equation" r:id="rId7" imgW="3288960" imgH="1562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46820"/>
                        <a:ext cx="27320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552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52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704" name="AutoShape 32"/>
          <p:cNvSpPr>
            <a:spLocks noChangeArrowheads="1"/>
          </p:cNvSpPr>
          <p:nvPr/>
        </p:nvSpPr>
        <p:spPr bwMode="auto">
          <a:xfrm>
            <a:off x="457200" y="609600"/>
            <a:ext cx="1143000" cy="533400"/>
          </a:xfrm>
          <a:prstGeom prst="bevel">
            <a:avLst>
              <a:gd name="adj" fmla="val 12500"/>
            </a:avLst>
          </a:prstGeom>
          <a:solidFill>
            <a:srgbClr val="FFCC99">
              <a:alpha val="5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4697" name="Oval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0768"/>
            <a:ext cx="5683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700" name="Oval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72878"/>
            <a:ext cx="5683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677" name="Text Box 5"/>
          <p:cNvSpPr txBox="1">
            <a:spLocks noChangeArrowheads="1"/>
          </p:cNvSpPr>
          <p:nvPr/>
        </p:nvSpPr>
        <p:spPr bwMode="auto">
          <a:xfrm>
            <a:off x="609600" y="2310978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eriod" startAt="2"/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若作初等行变换时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出现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全行为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则矩阵的行列式等于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0. </a:t>
            </a:r>
          </a:p>
        </p:txBody>
      </p:sp>
      <p:sp>
        <p:nvSpPr>
          <p:cNvPr id="924676" name="Text Box 4"/>
          <p:cNvSpPr txBox="1">
            <a:spLocks noChangeArrowheads="1"/>
          </p:cNvSpPr>
          <p:nvPr/>
        </p:nvSpPr>
        <p:spPr bwMode="auto">
          <a:xfrm>
            <a:off x="609600" y="1378868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buFontTx/>
              <a:buAutoNum type="arabicPeriod"/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求逆时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若用初等行变换必须坚持始终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不能夹</a:t>
            </a:r>
          </a:p>
          <a:p>
            <a:pPr eaLnBrk="0" hangingPunct="0"/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杂任何列变换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924695" name="Rectangle 23"/>
          <p:cNvSpPr>
            <a:spLocks noChangeArrowheads="1"/>
          </p:cNvSpPr>
          <p:nvPr/>
        </p:nvSpPr>
        <p:spPr bwMode="auto">
          <a:xfrm>
            <a:off x="4267200" y="5847928"/>
            <a:ext cx="1905000" cy="457200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4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26243"/>
              </p:ext>
            </p:extLst>
          </p:nvPr>
        </p:nvGraphicFramePr>
        <p:xfrm>
          <a:off x="4191000" y="4819228"/>
          <a:ext cx="389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3" name="Equation" r:id="rId4" imgW="3898800" imgH="1562040" progId="Equation.DSMT4">
                  <p:embed/>
                </p:oleObj>
              </mc:Choice>
              <mc:Fallback>
                <p:oleObj name="Equation" r:id="rId4" imgW="38988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19228"/>
                        <a:ext cx="3898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762977"/>
              </p:ext>
            </p:extLst>
          </p:nvPr>
        </p:nvGraphicFramePr>
        <p:xfrm>
          <a:off x="2692400" y="3307928"/>
          <a:ext cx="2794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4" name="Equation" r:id="rId6" imgW="2793960" imgH="1549080" progId="Equation.3">
                  <p:embed/>
                </p:oleObj>
              </mc:Choice>
              <mc:Fallback>
                <p:oleObj name="Equation" r:id="rId6" imgW="279396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307928"/>
                        <a:ext cx="2794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448491"/>
              </p:ext>
            </p:extLst>
          </p:nvPr>
        </p:nvGraphicFramePr>
        <p:xfrm>
          <a:off x="1689100" y="5428828"/>
          <a:ext cx="120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5" name="Equation" r:id="rId8" imgW="1206360" imgH="495000" progId="Equation.DSMT4">
                  <p:embed/>
                </p:oleObj>
              </mc:Choice>
              <mc:Fallback>
                <p:oleObj name="Equation" r:id="rId8" imgW="1206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428828"/>
                        <a:ext cx="1206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87" name="Text Box 15"/>
          <p:cNvSpPr txBox="1">
            <a:spLocks noChangeArrowheads="1"/>
          </p:cNvSpPr>
          <p:nvPr/>
        </p:nvSpPr>
        <p:spPr bwMode="auto">
          <a:xfrm>
            <a:off x="609600" y="380481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例如对矩阵</a:t>
            </a:r>
          </a:p>
        </p:txBody>
      </p:sp>
      <p:sp>
        <p:nvSpPr>
          <p:cNvPr id="924688" name="Text Box 16"/>
          <p:cNvSpPr txBox="1">
            <a:spLocks noChangeArrowheads="1"/>
          </p:cNvSpPr>
          <p:nvPr/>
        </p:nvSpPr>
        <p:spPr bwMode="auto">
          <a:xfrm>
            <a:off x="685800" y="5390728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由于</a:t>
            </a:r>
          </a:p>
        </p:txBody>
      </p:sp>
      <p:sp>
        <p:nvSpPr>
          <p:cNvPr id="91147" name="Freeform 11"/>
          <p:cNvSpPr>
            <a:spLocks/>
          </p:cNvSpPr>
          <p:nvPr/>
        </p:nvSpPr>
        <p:spPr bwMode="auto">
          <a:xfrm>
            <a:off x="3048000" y="5535191"/>
            <a:ext cx="1079500" cy="160337"/>
          </a:xfrm>
          <a:custGeom>
            <a:avLst/>
            <a:gdLst>
              <a:gd name="T0" fmla="*/ 0 w 1179"/>
              <a:gd name="T1" fmla="*/ 47946633 h 273"/>
              <a:gd name="T2" fmla="*/ 231380120 w 1179"/>
              <a:gd name="T3" fmla="*/ 0 h 273"/>
              <a:gd name="T4" fmla="*/ 493779256 w 1179"/>
              <a:gd name="T5" fmla="*/ 47946633 h 273"/>
              <a:gd name="T6" fmla="*/ 755339525 w 1179"/>
              <a:gd name="T7" fmla="*/ 94168323 h 273"/>
              <a:gd name="T8" fmla="*/ 988397207 w 1179"/>
              <a:gd name="T9" fmla="*/ 47946633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693" name="Text Box 21" descr="纸莎草纸"/>
          <p:cNvSpPr txBox="1">
            <a:spLocks noChangeArrowheads="1"/>
          </p:cNvSpPr>
          <p:nvPr/>
        </p:nvSpPr>
        <p:spPr bwMode="auto">
          <a:xfrm>
            <a:off x="5946775" y="3728616"/>
            <a:ext cx="2740025" cy="523220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不可逆</a:t>
            </a:r>
          </a:p>
        </p:txBody>
      </p:sp>
      <p:sp>
        <p:nvSpPr>
          <p:cNvPr id="924703" name="Text Box 31"/>
          <p:cNvSpPr txBox="1">
            <a:spLocks noChangeArrowheads="1"/>
          </p:cNvSpPr>
          <p:nvPr/>
        </p:nvSpPr>
        <p:spPr bwMode="auto">
          <a:xfrm>
            <a:off x="609600" y="577850"/>
            <a:ext cx="930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</a:p>
        </p:txBody>
      </p:sp>
      <p:sp>
        <p:nvSpPr>
          <p:cNvPr id="924705" name="Rectangle 33"/>
          <p:cNvSpPr>
            <a:spLocks noChangeArrowheads="1"/>
          </p:cNvSpPr>
          <p:nvPr/>
        </p:nvSpPr>
        <p:spPr bwMode="auto">
          <a:xfrm>
            <a:off x="3316288" y="2723728"/>
            <a:ext cx="3236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结论：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矩阵不可逆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072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4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4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7" grpId="0"/>
      <p:bldP spid="924695" grpId="0" animBg="1"/>
      <p:bldP spid="924687" grpId="0"/>
      <p:bldP spid="924688" grpId="0"/>
      <p:bldP spid="91147" grpId="0" animBg="1"/>
      <p:bldP spid="924693" grpId="0" animBg="1"/>
      <p:bldP spid="9247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945" name="Rectangle 57" descr="纸莎草纸"/>
          <p:cNvSpPr>
            <a:spLocks noChangeArrowheads="1"/>
          </p:cNvSpPr>
          <p:nvPr/>
        </p:nvSpPr>
        <p:spPr bwMode="auto">
          <a:xfrm>
            <a:off x="971600" y="4954488"/>
            <a:ext cx="69342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3936" name="Rectangle 48"/>
          <p:cNvSpPr>
            <a:spLocks noChangeArrowheads="1"/>
          </p:cNvSpPr>
          <p:nvPr/>
        </p:nvSpPr>
        <p:spPr bwMode="auto">
          <a:xfrm>
            <a:off x="1371600" y="4047728"/>
            <a:ext cx="1524000" cy="45720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3937" name="Rectangle 49"/>
          <p:cNvSpPr>
            <a:spLocks noChangeArrowheads="1"/>
          </p:cNvSpPr>
          <p:nvPr/>
        </p:nvSpPr>
        <p:spPr bwMode="auto">
          <a:xfrm>
            <a:off x="1447800" y="3224064"/>
            <a:ext cx="609600" cy="45720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33938" name="Object 5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1151138"/>
              </p:ext>
            </p:extLst>
          </p:nvPr>
        </p:nvGraphicFramePr>
        <p:xfrm>
          <a:off x="1276400" y="5183088"/>
          <a:ext cx="173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4" name="Equation" r:id="rId3" imgW="1739880" imgH="495000" progId="Equation.DSMT4">
                  <p:embed/>
                </p:oleObj>
              </mc:Choice>
              <mc:Fallback>
                <p:oleObj name="Equation" r:id="rId3" imgW="1739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400" y="5183088"/>
                        <a:ext cx="1739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2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051466"/>
              </p:ext>
            </p:extLst>
          </p:nvPr>
        </p:nvGraphicFramePr>
        <p:xfrm>
          <a:off x="939800" y="3173264"/>
          <a:ext cx="4445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5" name="Equation" r:id="rId5" imgW="4444920" imgH="583920" progId="Equation.DSMT4">
                  <p:embed/>
                </p:oleObj>
              </mc:Choice>
              <mc:Fallback>
                <p:oleObj name="Equation" r:id="rId5" imgW="44449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173264"/>
                        <a:ext cx="4445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395536" y="1196752"/>
            <a:ext cx="8352928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前面，已经得到求逆矩阵的初等变换法，这种求逆矩阵的方法，还可用于求矩阵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从而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可以用来解矩阵方程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33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3070"/>
              </p:ext>
            </p:extLst>
          </p:nvPr>
        </p:nvGraphicFramePr>
        <p:xfrm>
          <a:off x="5292080" y="1844824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6" name="Equation" r:id="rId7" imgW="876240" imgH="444240" progId="Equation.DSMT4">
                  <p:embed/>
                </p:oleObj>
              </mc:Choice>
              <mc:Fallback>
                <p:oleObj name="Equation" r:id="rId7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844824"/>
                        <a:ext cx="87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3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97550"/>
              </p:ext>
            </p:extLst>
          </p:nvPr>
        </p:nvGraphicFramePr>
        <p:xfrm>
          <a:off x="914400" y="3996928"/>
          <a:ext cx="5143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7" name="Equation" r:id="rId9" imgW="5143320" imgH="583920" progId="Equation.DSMT4">
                  <p:embed/>
                </p:oleObj>
              </mc:Choice>
              <mc:Fallback>
                <p:oleObj name="Equation" r:id="rId9" imgW="51433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96928"/>
                        <a:ext cx="5143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837612"/>
              </p:ext>
            </p:extLst>
          </p:nvPr>
        </p:nvGraphicFramePr>
        <p:xfrm>
          <a:off x="6178550" y="3224064"/>
          <a:ext cx="222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8" name="Equation" r:id="rId11" imgW="2222280" imgH="482400" progId="Equation.DSMT4">
                  <p:embed/>
                </p:oleObj>
              </mc:Choice>
              <mc:Fallback>
                <p:oleObj name="Equation" r:id="rId11" imgW="2222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3224064"/>
                        <a:ext cx="2222500" cy="482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935" name="Text Box 47"/>
          <p:cNvSpPr txBox="1">
            <a:spLocks noChangeArrowheads="1"/>
          </p:cNvSpPr>
          <p:nvPr/>
        </p:nvSpPr>
        <p:spPr bwMode="auto">
          <a:xfrm>
            <a:off x="5554663" y="314786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而</a:t>
            </a:r>
          </a:p>
        </p:txBody>
      </p:sp>
      <p:graphicFrame>
        <p:nvGraphicFramePr>
          <p:cNvPr id="933940" name="Object 5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246673"/>
              </p:ext>
            </p:extLst>
          </p:nvPr>
        </p:nvGraphicFramePr>
        <p:xfrm>
          <a:off x="5848400" y="5183088"/>
          <a:ext cx="1714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9" name="Equation" r:id="rId13" imgW="1714320" imgH="583920" progId="Equation.DSMT4">
                  <p:embed/>
                </p:oleObj>
              </mc:Choice>
              <mc:Fallback>
                <p:oleObj name="Equation" r:id="rId13" imgW="17143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400" y="5183088"/>
                        <a:ext cx="1714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3942" name="Group 54"/>
          <p:cNvGrpSpPr>
            <a:grpSpLocks/>
          </p:cNvGrpSpPr>
          <p:nvPr/>
        </p:nvGrpSpPr>
        <p:grpSpPr bwMode="auto">
          <a:xfrm>
            <a:off x="3181400" y="5106887"/>
            <a:ext cx="2514600" cy="431381"/>
            <a:chOff x="2064" y="2784"/>
            <a:chExt cx="1536" cy="301"/>
          </a:xfrm>
        </p:grpSpPr>
        <p:sp>
          <p:nvSpPr>
            <p:cNvPr id="933943" name="Rectangle 55"/>
            <p:cNvSpPr>
              <a:spLocks noChangeArrowheads="1"/>
            </p:cNvSpPr>
            <p:nvPr/>
          </p:nvSpPr>
          <p:spPr bwMode="auto">
            <a:xfrm>
              <a:off x="2304" y="2784"/>
              <a:ext cx="1097" cy="3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初等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变换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3944" name="Line 56"/>
            <p:cNvSpPr>
              <a:spLocks noChangeShapeType="1"/>
            </p:cNvSpPr>
            <p:nvPr/>
          </p:nvSpPr>
          <p:spPr bwMode="auto">
            <a:xfrm>
              <a:off x="2064" y="3072"/>
              <a:ext cx="1536" cy="0"/>
            </a:xfrm>
            <a:prstGeom prst="line">
              <a:avLst/>
            </a:prstGeom>
            <a:ln>
              <a:headEnd/>
              <a:tailEnd type="arrow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6521" y="673532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kumimoji="1"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初等变换解矩阵方程</a:t>
            </a:r>
            <a:endParaRPr lang="zh-CN" altLang="en-US" sz="2800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162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276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945" grpId="0" animBg="1"/>
      <p:bldP spid="933936" grpId="0" animBg="1"/>
      <p:bldP spid="933937" grpId="0" animBg="1"/>
      <p:bldP spid="9339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72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82451"/>
              </p:ext>
            </p:extLst>
          </p:nvPr>
        </p:nvGraphicFramePr>
        <p:xfrm>
          <a:off x="1371600" y="1714823"/>
          <a:ext cx="44704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8" name="Equation" r:id="rId3" imgW="5155920" imgH="1562040" progId="Equation.DSMT4">
                  <p:embed/>
                </p:oleObj>
              </mc:Choice>
              <mc:Fallback>
                <p:oleObj name="Equation" r:id="rId3" imgW="51559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14823"/>
                        <a:ext cx="4470400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26" name="Text Box 6"/>
          <p:cNvSpPr txBox="1">
            <a:spLocks noChangeArrowheads="1"/>
          </p:cNvSpPr>
          <p:nvPr/>
        </p:nvSpPr>
        <p:spPr bwMode="auto">
          <a:xfrm>
            <a:off x="251520" y="3352800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6754" name="Group 34"/>
          <p:cNvGrpSpPr>
            <a:grpSpLocks/>
          </p:cNvGrpSpPr>
          <p:nvPr/>
        </p:nvGrpSpPr>
        <p:grpSpPr bwMode="auto">
          <a:xfrm>
            <a:off x="685800" y="4083046"/>
            <a:ext cx="5556250" cy="523875"/>
            <a:chOff x="432" y="2572"/>
            <a:chExt cx="3500" cy="330"/>
          </a:xfrm>
        </p:grpSpPr>
        <p:sp>
          <p:nvSpPr>
            <p:cNvPr id="926729" name="Text Box 9"/>
            <p:cNvSpPr txBox="1">
              <a:spLocks noChangeArrowheads="1"/>
            </p:cNvSpPr>
            <p:nvPr/>
          </p:nvSpPr>
          <p:spPr bwMode="auto">
            <a:xfrm>
              <a:off x="432" y="2572"/>
              <a:ext cx="32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方法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：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先求出    ，再计算          </a:t>
              </a:r>
            </a:p>
          </p:txBody>
        </p:sp>
        <p:graphicFrame>
          <p:nvGraphicFramePr>
            <p:cNvPr id="926730" name="Object 10"/>
            <p:cNvGraphicFramePr>
              <a:graphicFrameLocks noChangeAspect="1"/>
            </p:cNvGraphicFramePr>
            <p:nvPr/>
          </p:nvGraphicFramePr>
          <p:xfrm>
            <a:off x="2024" y="2592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39" name="Equation" r:id="rId5" imgW="520560" imgH="380880" progId="Equation.DSMT4">
                    <p:embed/>
                  </p:oleObj>
                </mc:Choice>
                <mc:Fallback>
                  <p:oleObj name="Equation" r:id="rId5" imgW="5205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2592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731" name="Object 11"/>
            <p:cNvGraphicFramePr>
              <a:graphicFrameLocks noChangeAspect="1"/>
            </p:cNvGraphicFramePr>
            <p:nvPr/>
          </p:nvGraphicFramePr>
          <p:xfrm>
            <a:off x="3380" y="2588"/>
            <a:ext cx="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40" name="Equation" r:id="rId7" imgW="876240" imgH="393480" progId="Equation.DSMT4">
                    <p:embed/>
                  </p:oleObj>
                </mc:Choice>
                <mc:Fallback>
                  <p:oleObj name="Equation" r:id="rId7" imgW="8762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2588"/>
                          <a:ext cx="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755" name="Group 35"/>
          <p:cNvGrpSpPr>
            <a:grpSpLocks/>
          </p:cNvGrpSpPr>
          <p:nvPr/>
        </p:nvGrpSpPr>
        <p:grpSpPr bwMode="auto">
          <a:xfrm>
            <a:off x="685800" y="4689470"/>
            <a:ext cx="8458200" cy="523875"/>
            <a:chOff x="432" y="2954"/>
            <a:chExt cx="5328" cy="330"/>
          </a:xfrm>
        </p:grpSpPr>
        <p:sp>
          <p:nvSpPr>
            <p:cNvPr id="926733" name="Text Box 13"/>
            <p:cNvSpPr txBox="1">
              <a:spLocks noChangeArrowheads="1"/>
            </p:cNvSpPr>
            <p:nvPr/>
          </p:nvSpPr>
          <p:spPr bwMode="auto">
            <a:xfrm>
              <a:off x="432" y="2954"/>
              <a:ext cx="5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方法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：</a:t>
              </a:r>
              <a:r>
                <a:rPr kumimoji="1" lang="zh-CN" altLang="en-US" sz="2800" b="1">
                  <a:latin typeface="Times New Roman" pitchFamily="18" charset="0"/>
                  <a:ea typeface="+mn-ea"/>
                  <a:cs typeface="Times New Roman" pitchFamily="18" charset="0"/>
                </a:rPr>
                <a:t>直接求               </a:t>
              </a:r>
            </a:p>
          </p:txBody>
        </p:sp>
        <p:graphicFrame>
          <p:nvGraphicFramePr>
            <p:cNvPr id="926734" name="Object 14"/>
            <p:cNvGraphicFramePr>
              <a:graphicFrameLocks noChangeAspect="1"/>
            </p:cNvGraphicFramePr>
            <p:nvPr/>
          </p:nvGraphicFramePr>
          <p:xfrm>
            <a:off x="2068" y="2972"/>
            <a:ext cx="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41" name="Equation" r:id="rId9" imgW="876240" imgH="393480" progId="Equation.DSMT4">
                    <p:embed/>
                  </p:oleObj>
                </mc:Choice>
                <mc:Fallback>
                  <p:oleObj name="Equation" r:id="rId9" imgW="8762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2972"/>
                          <a:ext cx="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753" name="Group 33"/>
          <p:cNvGrpSpPr>
            <a:grpSpLocks/>
          </p:cNvGrpSpPr>
          <p:nvPr/>
        </p:nvGrpSpPr>
        <p:grpSpPr bwMode="auto">
          <a:xfrm>
            <a:off x="1371600" y="3416300"/>
            <a:ext cx="7086600" cy="442913"/>
            <a:chOff x="864" y="2152"/>
            <a:chExt cx="4464" cy="279"/>
          </a:xfrm>
        </p:grpSpPr>
        <p:sp>
          <p:nvSpPr>
            <p:cNvPr id="926750" name="Rectangle 30"/>
            <p:cNvSpPr>
              <a:spLocks noChangeArrowheads="1"/>
            </p:cNvSpPr>
            <p:nvPr/>
          </p:nvSpPr>
          <p:spPr bwMode="auto">
            <a:xfrm>
              <a:off x="864" y="2160"/>
              <a:ext cx="44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若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可逆，则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26752" name="Object 32"/>
            <p:cNvGraphicFramePr>
              <a:graphicFrameLocks noChangeAspect="1"/>
            </p:cNvGraphicFramePr>
            <p:nvPr/>
          </p:nvGraphicFramePr>
          <p:xfrm>
            <a:off x="2256" y="2152"/>
            <a:ext cx="9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42" name="Equation" r:id="rId11" imgW="1562040" imgH="393480" progId="Equation.DSMT4">
                    <p:embed/>
                  </p:oleObj>
                </mc:Choice>
                <mc:Fallback>
                  <p:oleObj name="Equation" r:id="rId11" imgW="15620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152"/>
                          <a:ext cx="9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769" name="Group 49"/>
          <p:cNvGrpSpPr>
            <a:grpSpLocks/>
          </p:cNvGrpSpPr>
          <p:nvPr/>
        </p:nvGrpSpPr>
        <p:grpSpPr bwMode="auto">
          <a:xfrm>
            <a:off x="1295400" y="5334000"/>
            <a:ext cx="5791200" cy="838200"/>
            <a:chOff x="816" y="3360"/>
            <a:chExt cx="3648" cy="528"/>
          </a:xfrm>
        </p:grpSpPr>
        <p:sp>
          <p:nvSpPr>
            <p:cNvPr id="926762" name="Rectangle 42"/>
            <p:cNvSpPr>
              <a:spLocks noChangeArrowheads="1"/>
            </p:cNvSpPr>
            <p:nvPr/>
          </p:nvSpPr>
          <p:spPr bwMode="auto">
            <a:xfrm>
              <a:off x="816" y="3360"/>
              <a:ext cx="3648" cy="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26763" name="Object 43"/>
            <p:cNvGraphicFramePr>
              <a:graphicFrameLocks noChangeAspect="1"/>
            </p:cNvGraphicFramePr>
            <p:nvPr/>
          </p:nvGraphicFramePr>
          <p:xfrm>
            <a:off x="864" y="3476"/>
            <a:ext cx="7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43" name="Equation" r:id="rId13" imgW="1180800" imgH="495000" progId="Equation.DSMT4">
                    <p:embed/>
                  </p:oleObj>
                </mc:Choice>
                <mc:Fallback>
                  <p:oleObj name="Equation" r:id="rId13" imgW="118080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476"/>
                          <a:ext cx="7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764" name="Object 44"/>
            <p:cNvGraphicFramePr>
              <a:graphicFrameLocks noChangeAspect="1"/>
            </p:cNvGraphicFramePr>
            <p:nvPr/>
          </p:nvGraphicFramePr>
          <p:xfrm>
            <a:off x="3360" y="3444"/>
            <a:ext cx="107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44" name="Equation" r:id="rId15" imgW="1701720" imgH="583920" progId="Equation.DSMT4">
                    <p:embed/>
                  </p:oleObj>
                </mc:Choice>
                <mc:Fallback>
                  <p:oleObj name="Equation" r:id="rId15" imgW="1701720" imgH="583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444"/>
                          <a:ext cx="107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6765" name="Group 45"/>
            <p:cNvGrpSpPr>
              <a:grpSpLocks/>
            </p:cNvGrpSpPr>
            <p:nvPr/>
          </p:nvGrpSpPr>
          <p:grpSpPr bwMode="auto">
            <a:xfrm>
              <a:off x="1680" y="3380"/>
              <a:ext cx="1584" cy="288"/>
              <a:chOff x="2064" y="2784"/>
              <a:chExt cx="1536" cy="288"/>
            </a:xfrm>
          </p:grpSpPr>
          <p:sp>
            <p:nvSpPr>
              <p:cNvPr id="926766" name="Rectangle 4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09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初等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行</a:t>
                </a: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变换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6767" name="Line 47"/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1536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926768" name="Rectangle 48"/>
          <p:cNvSpPr>
            <a:spLocks noChangeArrowheads="1"/>
          </p:cNvSpPr>
          <p:nvPr/>
        </p:nvSpPr>
        <p:spPr bwMode="auto">
          <a:xfrm>
            <a:off x="251520" y="88955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1.25】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，使得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，其中</a:t>
            </a:r>
          </a:p>
        </p:txBody>
      </p:sp>
    </p:spTree>
    <p:extLst>
      <p:ext uri="{BB962C8B-B14F-4D97-AF65-F5344CB8AC3E}">
        <p14:creationId xmlns:p14="http://schemas.microsoft.com/office/powerpoint/2010/main" val="36263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813" name="Text Box 21"/>
          <p:cNvSpPr txBox="1">
            <a:spLocks noChangeArrowheads="1"/>
          </p:cNvSpPr>
          <p:nvPr/>
        </p:nvSpPr>
        <p:spPr bwMode="auto">
          <a:xfrm>
            <a:off x="457200" y="3481844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9814" name="Group 22"/>
          <p:cNvGrpSpPr>
            <a:grpSpLocks/>
          </p:cNvGrpSpPr>
          <p:nvPr/>
        </p:nvGrpSpPr>
        <p:grpSpPr bwMode="auto">
          <a:xfrm>
            <a:off x="1835696" y="3535361"/>
            <a:ext cx="7086600" cy="430213"/>
            <a:chOff x="975" y="2279"/>
            <a:chExt cx="4464" cy="271"/>
          </a:xfrm>
        </p:grpSpPr>
        <p:sp>
          <p:nvSpPr>
            <p:cNvPr id="929815" name="Rectangle 23"/>
            <p:cNvSpPr>
              <a:spLocks noChangeArrowheads="1"/>
            </p:cNvSpPr>
            <p:nvPr/>
          </p:nvSpPr>
          <p:spPr bwMode="auto">
            <a:xfrm>
              <a:off x="975" y="2279"/>
              <a:ext cx="44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若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可逆，则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2981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7754276"/>
                </p:ext>
              </p:extLst>
            </p:nvPr>
          </p:nvGraphicFramePr>
          <p:xfrm>
            <a:off x="2381" y="2282"/>
            <a:ext cx="9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6" name="Equation" r:id="rId3" imgW="1562040" imgH="393480" progId="Equation.DSMT4">
                    <p:embed/>
                  </p:oleObj>
                </mc:Choice>
                <mc:Fallback>
                  <p:oleObj name="Equation" r:id="rId3" imgW="15620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82"/>
                          <a:ext cx="9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98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29900"/>
              </p:ext>
            </p:extLst>
          </p:nvPr>
        </p:nvGraphicFramePr>
        <p:xfrm>
          <a:off x="1475656" y="4243164"/>
          <a:ext cx="4826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7" name="Equation" r:id="rId5" imgW="4825800" imgH="1562040" progId="Equation.DSMT4">
                  <p:embed/>
                </p:oleObj>
              </mc:Choice>
              <mc:Fallback>
                <p:oleObj name="Equation" r:id="rId5" imgW="48258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43164"/>
                        <a:ext cx="4826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821" name="Rectangle 29"/>
          <p:cNvSpPr>
            <a:spLocks noChangeArrowheads="1"/>
          </p:cNvSpPr>
          <p:nvPr/>
        </p:nvSpPr>
        <p:spPr bwMode="auto">
          <a:xfrm>
            <a:off x="323528" y="838200"/>
            <a:ext cx="67505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1.25】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，使得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，其中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3633"/>
              </p:ext>
            </p:extLst>
          </p:nvPr>
        </p:nvGraphicFramePr>
        <p:xfrm>
          <a:off x="1071984" y="1700808"/>
          <a:ext cx="5156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8" name="Equation" r:id="rId7" imgW="5155920" imgH="1562040" progId="Equation.DSMT4">
                  <p:embed/>
                </p:oleObj>
              </mc:Choice>
              <mc:Fallback>
                <p:oleObj name="Equation" r:id="rId7" imgW="51559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984" y="1700808"/>
                        <a:ext cx="51562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8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813" name="Text Box 21"/>
          <p:cNvSpPr txBox="1">
            <a:spLocks noChangeArrowheads="1"/>
          </p:cNvSpPr>
          <p:nvPr/>
        </p:nvSpPr>
        <p:spPr bwMode="auto">
          <a:xfrm>
            <a:off x="467544" y="3645024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9821" name="Rectangle 29"/>
          <p:cNvSpPr>
            <a:spLocks noChangeArrowheads="1"/>
          </p:cNvSpPr>
          <p:nvPr/>
        </p:nvSpPr>
        <p:spPr bwMode="auto">
          <a:xfrm>
            <a:off x="251520" y="889556"/>
            <a:ext cx="897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1.26】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矩阵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，满足方程                              其中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062116"/>
              </p:ext>
            </p:extLst>
          </p:nvPr>
        </p:nvGraphicFramePr>
        <p:xfrm>
          <a:off x="1485922" y="1844824"/>
          <a:ext cx="4457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9" name="Equation" r:id="rId3" imgW="4457520" imgH="1562040" progId="Equation.DSMT4">
                  <p:embed/>
                </p:oleObj>
              </mc:Choice>
              <mc:Fallback>
                <p:oleObj name="Equation" r:id="rId3" imgW="44575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922" y="1844824"/>
                        <a:ext cx="44577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75130"/>
              </p:ext>
            </p:extLst>
          </p:nvPr>
        </p:nvGraphicFramePr>
        <p:xfrm>
          <a:off x="5724128" y="972468"/>
          <a:ext cx="209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0" name="Equation" r:id="rId5" imgW="2095200" imgH="368280" progId="Equation.DSMT4">
                  <p:embed/>
                </p:oleObj>
              </mc:Choice>
              <mc:Fallback>
                <p:oleObj name="Equation" r:id="rId5" imgW="20952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128" y="972468"/>
                        <a:ext cx="2095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33195"/>
              </p:ext>
            </p:extLst>
          </p:nvPr>
        </p:nvGraphicFramePr>
        <p:xfrm>
          <a:off x="5076056" y="3709784"/>
          <a:ext cx="228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1" name="Equation" r:id="rId7" imgW="2286000" imgH="393480" progId="Equation.DSMT4">
                  <p:embed/>
                </p:oleObj>
              </mc:Choice>
              <mc:Fallback>
                <p:oleObj name="Equation" r:id="rId7" imgW="2286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6056" y="3709784"/>
                        <a:ext cx="2286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095599"/>
              </p:ext>
            </p:extLst>
          </p:nvPr>
        </p:nvGraphicFramePr>
        <p:xfrm>
          <a:off x="2195736" y="3722484"/>
          <a:ext cx="209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2" name="Equation" r:id="rId9" imgW="2095200" imgH="368280" progId="Equation.DSMT4">
                  <p:embed/>
                </p:oleObj>
              </mc:Choice>
              <mc:Fallback>
                <p:oleObj name="Equation" r:id="rId9" imgW="2095200" imgH="3682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22484"/>
                        <a:ext cx="2095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3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0" descr="j0299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19600"/>
            <a:ext cx="22431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811213" indent="-3540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1624013" indent="-7096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2436813" indent="-10652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3249613" indent="-14208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pPr algn="l">
              <a:lnSpc>
                <a:spcPct val="105000"/>
              </a:lnSpc>
              <a:defRPr/>
            </a:pPr>
            <a:r>
              <a:rPr lang="zh-CN" altLang="en-US" sz="3600" dirty="0" smtClean="0">
                <a:solidFill>
                  <a:schemeClr val="accent3">
                    <a:lumMod val="95000"/>
                  </a:schemeClr>
                </a:solidFill>
                <a:ea typeface="黑体" pitchFamily="2" charset="-122"/>
              </a:rPr>
              <a:t> 小结  </a:t>
            </a:r>
            <a:endParaRPr lang="zh-CN" altLang="en-US" sz="3600" dirty="0">
              <a:solidFill>
                <a:schemeClr val="accent3">
                  <a:lumMod val="9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14438405"/>
              </p:ext>
            </p:extLst>
          </p:nvPr>
        </p:nvGraphicFramePr>
        <p:xfrm>
          <a:off x="6096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730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251520" y="1322767"/>
            <a:ext cx="8712968" cy="9541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1436" tIns="45719" rIns="91436" bIns="45719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14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（初等矩阵）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单位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矩阵施行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一次初等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变换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得到的矩阵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称为初等矩阵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elementary matrix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16024" y="620688"/>
            <a:ext cx="6156176" cy="432048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32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a typeface="+mj-ea"/>
                <a:cs typeface="Times New Roman" pitchFamily="18" charset="0"/>
              </a:rPr>
              <a:t>1.5.2.</a:t>
            </a:r>
            <a:r>
              <a:rPr lang="zh-CN" altLang="en-US" sz="280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a typeface="+mj-ea"/>
                <a:cs typeface="Times New Roman" pitchFamily="18" charset="0"/>
              </a:rPr>
              <a:t> 初等矩阵的定义</a:t>
            </a:r>
            <a:endParaRPr lang="zh-CN" altLang="en-US" sz="2800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ea typeface="+mj-ea"/>
              <a:cs typeface="Times New Roman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67544" y="2482438"/>
            <a:ext cx="8295456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三种初等变换对应着三种初等矩阵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）对调单位阵的两行（或列）得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换法初等阵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）以常数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乘单位阵的某一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行（或列）得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 倍法初等阵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）以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乘单位阵的某一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行（或列）加到另一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行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（或列）得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消法初等阵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162800" y="1816025"/>
            <a:ext cx="1600200" cy="1066800"/>
            <a:chOff x="4512" y="1008"/>
            <a:chExt cx="1008" cy="672"/>
          </a:xfrm>
        </p:grpSpPr>
        <p:sp>
          <p:nvSpPr>
            <p:cNvPr id="3" name="AutoShape 25"/>
            <p:cNvSpPr>
              <a:spLocks noChangeArrowheads="1"/>
            </p:cNvSpPr>
            <p:nvPr/>
          </p:nvSpPr>
          <p:spPr bwMode="auto">
            <a:xfrm>
              <a:off x="4512" y="1008"/>
              <a:ext cx="864" cy="672"/>
            </a:xfrm>
            <a:prstGeom prst="wedgeEllipseCallout">
              <a:avLst>
                <a:gd name="adj1" fmla="val -60648"/>
                <a:gd name="adj2" fmla="val 58185"/>
              </a:avLst>
            </a:prstGeom>
            <a:solidFill>
              <a:srgbClr val="CCFFFF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4560" y="1036"/>
              <a:ext cx="9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换法</a:t>
              </a:r>
            </a:p>
            <a:p>
              <a:r>
                <a:rPr lang="zh-CN" altLang="en-US" sz="2800" b="1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初等阵</a:t>
              </a:r>
            </a:p>
          </p:txBody>
        </p:sp>
      </p:grp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279401"/>
              </p:ext>
            </p:extLst>
          </p:nvPr>
        </p:nvGraphicFramePr>
        <p:xfrm>
          <a:off x="4821238" y="4071938"/>
          <a:ext cx="22860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4" name="Equation" r:id="rId3" imgW="1143000" imgH="1155700" progId="Equation.DSMT4">
                  <p:embed/>
                </p:oleObj>
              </mc:Choice>
              <mc:Fallback>
                <p:oleObj name="Equation" r:id="rId3" imgW="11430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4071938"/>
                        <a:ext cx="22860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5867400" y="4143375"/>
            <a:ext cx="217488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6718300" y="4143375"/>
            <a:ext cx="217488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637561"/>
              </p:ext>
            </p:extLst>
          </p:nvPr>
        </p:nvGraphicFramePr>
        <p:xfrm>
          <a:off x="4821238" y="1335013"/>
          <a:ext cx="22860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" name="Equation" r:id="rId5" imgW="1143000" imgH="1155700" progId="Equation.DSMT4">
                  <p:embed/>
                </p:oleObj>
              </mc:Choice>
              <mc:Fallback>
                <p:oleObj name="Equation" r:id="rId5" imgW="11430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1335013"/>
                        <a:ext cx="22860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4960938" y="2330375"/>
            <a:ext cx="20161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960938" y="3151113"/>
            <a:ext cx="20161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607929"/>
              </p:ext>
            </p:extLst>
          </p:nvPr>
        </p:nvGraphicFramePr>
        <p:xfrm>
          <a:off x="425450" y="407193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6" name="Equation" r:id="rId7" imgW="1473200" imgH="1155700" progId="Equation.DSMT4">
                  <p:embed/>
                </p:oleObj>
              </mc:Choice>
              <mc:Fallback>
                <p:oleObj name="Equation" r:id="rId7" imgW="14732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07193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87065"/>
              </p:ext>
            </p:extLst>
          </p:nvPr>
        </p:nvGraphicFramePr>
        <p:xfrm>
          <a:off x="354013" y="1335013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7" name="Equation" r:id="rId9" imgW="1473200" imgH="1155700" progId="Equation.DSMT4">
                  <p:embed/>
                </p:oleObj>
              </mc:Choice>
              <mc:Fallback>
                <p:oleObj name="Equation" r:id="rId9" imgW="14732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335013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1"/>
          <p:cNvSpPr>
            <a:spLocks/>
          </p:cNvSpPr>
          <p:nvPr/>
        </p:nvSpPr>
        <p:spPr bwMode="auto">
          <a:xfrm>
            <a:off x="3527425" y="2401813"/>
            <a:ext cx="1079500" cy="160337"/>
          </a:xfrm>
          <a:custGeom>
            <a:avLst/>
            <a:gdLst>
              <a:gd name="T0" fmla="*/ 0 w 1179"/>
              <a:gd name="T1" fmla="*/ 47946633 h 273"/>
              <a:gd name="T2" fmla="*/ 231380120 w 1179"/>
              <a:gd name="T3" fmla="*/ 0 h 273"/>
              <a:gd name="T4" fmla="*/ 493779256 w 1179"/>
              <a:gd name="T5" fmla="*/ 47946633 h 273"/>
              <a:gd name="T6" fmla="*/ 755339525 w 1179"/>
              <a:gd name="T7" fmla="*/ 94168323 h 273"/>
              <a:gd name="T8" fmla="*/ 988397207 w 1179"/>
              <a:gd name="T9" fmla="*/ 47946633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838664"/>
              </p:ext>
            </p:extLst>
          </p:nvPr>
        </p:nvGraphicFramePr>
        <p:xfrm>
          <a:off x="3595688" y="19731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" name="Equation" r:id="rId11" imgW="482391" imgH="228501" progId="Equation.DSMT4">
                  <p:embed/>
                </p:oleObj>
              </mc:Choice>
              <mc:Fallback>
                <p:oleObj name="Equation" r:id="rId11" imgW="482391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9731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76434"/>
              </p:ext>
            </p:extLst>
          </p:nvPr>
        </p:nvGraphicFramePr>
        <p:xfrm>
          <a:off x="1181100" y="2274813"/>
          <a:ext cx="1951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" name="Equation" r:id="rId13" imgW="977476" imgH="215806" progId="Equation.DSMT4">
                  <p:embed/>
                </p:oleObj>
              </mc:Choice>
              <mc:Fallback>
                <p:oleObj name="Equation" r:id="rId13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274813"/>
                        <a:ext cx="19510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594683"/>
              </p:ext>
            </p:extLst>
          </p:nvPr>
        </p:nvGraphicFramePr>
        <p:xfrm>
          <a:off x="1181100" y="3193975"/>
          <a:ext cx="1954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0" name="Equation" r:id="rId15" imgW="977476" imgH="215806" progId="Equation.DSMT4">
                  <p:embed/>
                </p:oleObj>
              </mc:Choice>
              <mc:Fallback>
                <p:oleObj name="Equation" r:id="rId15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193975"/>
                        <a:ext cx="1954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21"/>
          <p:cNvSpPr>
            <a:spLocks/>
          </p:cNvSpPr>
          <p:nvPr/>
        </p:nvSpPr>
        <p:spPr bwMode="auto">
          <a:xfrm>
            <a:off x="3527425" y="5348288"/>
            <a:ext cx="1079500" cy="160337"/>
          </a:xfrm>
          <a:custGeom>
            <a:avLst/>
            <a:gdLst>
              <a:gd name="T0" fmla="*/ 0 w 1179"/>
              <a:gd name="T1" fmla="*/ 47946633 h 273"/>
              <a:gd name="T2" fmla="*/ 231380120 w 1179"/>
              <a:gd name="T3" fmla="*/ 0 h 273"/>
              <a:gd name="T4" fmla="*/ 493779256 w 1179"/>
              <a:gd name="T5" fmla="*/ 47946633 h 273"/>
              <a:gd name="T6" fmla="*/ 755339525 w 1179"/>
              <a:gd name="T7" fmla="*/ 94168323 h 273"/>
              <a:gd name="T8" fmla="*/ 988397207 w 1179"/>
              <a:gd name="T9" fmla="*/ 47946633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481807"/>
              </p:ext>
            </p:extLst>
          </p:nvPr>
        </p:nvGraphicFramePr>
        <p:xfrm>
          <a:off x="3519488" y="4919663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1" name="Equation" r:id="rId17" imgW="520700" imgH="228600" progId="Equation.DSMT4">
                  <p:embed/>
                </p:oleObj>
              </mc:Choice>
              <mc:Fallback>
                <p:oleObj name="Equation" r:id="rId17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4919663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62377"/>
              </p:ext>
            </p:extLst>
          </p:nvPr>
        </p:nvGraphicFramePr>
        <p:xfrm>
          <a:off x="2114550" y="4097338"/>
          <a:ext cx="2540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2" name="Equation" r:id="rId19" imgW="126945" imgH="1129810" progId="Equation.DSMT4">
                  <p:embed/>
                </p:oleObj>
              </mc:Choice>
              <mc:Fallback>
                <p:oleObj name="Equation" r:id="rId19" imgW="126945" imgH="11298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097338"/>
                        <a:ext cx="2540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77457"/>
              </p:ext>
            </p:extLst>
          </p:nvPr>
        </p:nvGraphicFramePr>
        <p:xfrm>
          <a:off x="2973388" y="4097338"/>
          <a:ext cx="2540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3" name="Equation" r:id="rId21" imgW="126945" imgH="1129810" progId="Equation.DSMT4">
                  <p:embed/>
                </p:oleObj>
              </mc:Choice>
              <mc:Fallback>
                <p:oleObj name="Equation" r:id="rId21" imgW="126945" imgH="11298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097338"/>
                        <a:ext cx="2540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5867400" y="3644825"/>
            <a:ext cx="144463" cy="576263"/>
            <a:chOff x="3696" y="2160"/>
            <a:chExt cx="91" cy="363"/>
          </a:xfrm>
        </p:grpSpPr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3696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3787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7167563" y="3370312"/>
            <a:ext cx="1366837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记作</a:t>
            </a:r>
          </a:p>
          <a:p>
            <a:pPr algn="ctr"/>
            <a:r>
              <a:rPr lang="en-US" altLang="zh-CN" sz="2800" b="1" i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800" b="1" baseline="-25000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(3, 5)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251520" y="558403"/>
            <a:ext cx="8616380" cy="6383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对调单位阵的第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508104" y="558404"/>
            <a:ext cx="3431804" cy="6383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记作 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 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4540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79191E-6 L 0.41737 0.1320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00" y="65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32948E-6 L 0.41737 -0.1364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00" y="-68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42775E-6 L 0.504 2.4277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2.42775E-6 L 0.31511 2.42775E-6 " pathEditMode="relative" ptsTypes="AA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4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04250"/>
              </p:ext>
            </p:extLst>
          </p:nvPr>
        </p:nvGraphicFramePr>
        <p:xfrm>
          <a:off x="4808538" y="4071938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5" name="Equation" r:id="rId3" imgW="1155700" imgH="1155700" progId="Equation.DSMT4">
                  <p:embed/>
                </p:oleObj>
              </mc:Choice>
              <mc:Fallback>
                <p:oleObj name="Equation" r:id="rId3" imgW="11557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4071938"/>
                        <a:ext cx="2311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867400" y="4143375"/>
            <a:ext cx="217488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75672"/>
              </p:ext>
            </p:extLst>
          </p:nvPr>
        </p:nvGraphicFramePr>
        <p:xfrm>
          <a:off x="4808538" y="1284908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6" name="Equation" r:id="rId5" imgW="1155700" imgH="1155700" progId="Equation.DSMT4">
                  <p:embed/>
                </p:oleObj>
              </mc:Choice>
              <mc:Fallback>
                <p:oleObj name="Equation" r:id="rId5" imgW="11557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1284908"/>
                        <a:ext cx="2311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60938" y="2280270"/>
            <a:ext cx="20161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263051"/>
              </p:ext>
            </p:extLst>
          </p:nvPr>
        </p:nvGraphicFramePr>
        <p:xfrm>
          <a:off x="425450" y="407193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7" name="Equation" r:id="rId7" imgW="1473200" imgH="1155700" progId="Equation.DSMT4">
                  <p:embed/>
                </p:oleObj>
              </mc:Choice>
              <mc:Fallback>
                <p:oleObj name="Equation" r:id="rId7" imgW="14732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07193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48191"/>
              </p:ext>
            </p:extLst>
          </p:nvPr>
        </p:nvGraphicFramePr>
        <p:xfrm>
          <a:off x="354013" y="128490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8" name="Equation" r:id="rId9" imgW="1473200" imgH="1155700" progId="Equation.DSMT4">
                  <p:embed/>
                </p:oleObj>
              </mc:Choice>
              <mc:Fallback>
                <p:oleObj name="Equation" r:id="rId9" imgW="14732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28490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>
            <a:spLocks/>
          </p:cNvSpPr>
          <p:nvPr/>
        </p:nvSpPr>
        <p:spPr bwMode="auto">
          <a:xfrm>
            <a:off x="3527425" y="2351708"/>
            <a:ext cx="1079500" cy="160337"/>
          </a:xfrm>
          <a:custGeom>
            <a:avLst/>
            <a:gdLst>
              <a:gd name="T0" fmla="*/ 0 w 1179"/>
              <a:gd name="T1" fmla="*/ 47946633 h 273"/>
              <a:gd name="T2" fmla="*/ 231380120 w 1179"/>
              <a:gd name="T3" fmla="*/ 0 h 273"/>
              <a:gd name="T4" fmla="*/ 493779256 w 1179"/>
              <a:gd name="T5" fmla="*/ 47946633 h 273"/>
              <a:gd name="T6" fmla="*/ 755339525 w 1179"/>
              <a:gd name="T7" fmla="*/ 94168323 h 273"/>
              <a:gd name="T8" fmla="*/ 988397207 w 1179"/>
              <a:gd name="T9" fmla="*/ 47946633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650472"/>
              </p:ext>
            </p:extLst>
          </p:nvPr>
        </p:nvGraphicFramePr>
        <p:xfrm>
          <a:off x="3709988" y="1923083"/>
          <a:ext cx="73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9" name="Equation" r:id="rId11" imgW="368300" imgH="228600" progId="Equation.DSMT4">
                  <p:embed/>
                </p:oleObj>
              </mc:Choice>
              <mc:Fallback>
                <p:oleObj name="Equation" r:id="rId11" imgW="36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923083"/>
                        <a:ext cx="73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0"/>
          <p:cNvSpPr>
            <a:spLocks/>
          </p:cNvSpPr>
          <p:nvPr/>
        </p:nvSpPr>
        <p:spPr bwMode="auto">
          <a:xfrm>
            <a:off x="3527425" y="5348288"/>
            <a:ext cx="1079500" cy="160337"/>
          </a:xfrm>
          <a:custGeom>
            <a:avLst/>
            <a:gdLst>
              <a:gd name="T0" fmla="*/ 0 w 1179"/>
              <a:gd name="T1" fmla="*/ 47946633 h 273"/>
              <a:gd name="T2" fmla="*/ 231380120 w 1179"/>
              <a:gd name="T3" fmla="*/ 0 h 273"/>
              <a:gd name="T4" fmla="*/ 493779256 w 1179"/>
              <a:gd name="T5" fmla="*/ 47946633 h 273"/>
              <a:gd name="T6" fmla="*/ 755339525 w 1179"/>
              <a:gd name="T7" fmla="*/ 94168323 h 273"/>
              <a:gd name="T8" fmla="*/ 988397207 w 1179"/>
              <a:gd name="T9" fmla="*/ 47946633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257537"/>
              </p:ext>
            </p:extLst>
          </p:nvPr>
        </p:nvGraphicFramePr>
        <p:xfrm>
          <a:off x="3659188" y="4919663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0" name="Equation" r:id="rId13" imgW="381000" imgH="228600" progId="Equation.DSMT4">
                  <p:embed/>
                </p:oleObj>
              </mc:Choice>
              <mc:Fallback>
                <p:oleObj name="Equation" r:id="rId13" imgW="3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4919663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87042"/>
              </p:ext>
            </p:extLst>
          </p:nvPr>
        </p:nvGraphicFramePr>
        <p:xfrm>
          <a:off x="2973388" y="4097338"/>
          <a:ext cx="2540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1" name="Equation" r:id="rId15" imgW="126945" imgH="1129810" progId="Equation.DSMT4">
                  <p:embed/>
                </p:oleObj>
              </mc:Choice>
              <mc:Fallback>
                <p:oleObj name="Equation" r:id="rId15" imgW="126945" imgH="11298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097338"/>
                        <a:ext cx="2540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5867400" y="3594720"/>
            <a:ext cx="144463" cy="576263"/>
            <a:chOff x="3696" y="2160"/>
            <a:chExt cx="91" cy="363"/>
          </a:xfrm>
        </p:grpSpPr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696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787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62800" y="3442320"/>
            <a:ext cx="1447800" cy="1066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记作</a:t>
            </a:r>
          </a:p>
          <a:p>
            <a:pPr algn="ctr"/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(3(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))</a:t>
            </a:r>
          </a:p>
        </p:txBody>
      </p: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323528" y="548680"/>
            <a:ext cx="8591872" cy="549275"/>
            <a:chOff x="242" y="291"/>
            <a:chExt cx="5806" cy="346"/>
          </a:xfrm>
        </p:grpSpPr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2" y="291"/>
              <a:ext cx="5281" cy="34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(2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)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以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常数 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k</a:t>
              </a:r>
              <a:r>
                <a:rPr lang="en-US" altLang="en-US" sz="2800" b="1" dirty="0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≠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乘单位阵第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i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行（列）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, 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142" y="291"/>
              <a:ext cx="1906" cy="34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记作 </a:t>
              </a:r>
              <a:r>
                <a:rPr lang="en-US" altLang="zh-CN" sz="2800" b="1" i="1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E</a:t>
              </a:r>
              <a:r>
                <a:rPr lang="en-US" altLang="zh-CN" sz="2800" b="1" i="1" baseline="-25000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2800" b="1" i="1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2800" b="1" i="1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k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))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． </a:t>
              </a: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7239000" y="1765920"/>
            <a:ext cx="1676400" cy="1066800"/>
            <a:chOff x="4560" y="1008"/>
            <a:chExt cx="1056" cy="672"/>
          </a:xfrm>
        </p:grpSpPr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4560" y="1008"/>
              <a:ext cx="864" cy="672"/>
            </a:xfrm>
            <a:prstGeom prst="wedgeEllipseCallout">
              <a:avLst>
                <a:gd name="adj1" fmla="val -60648"/>
                <a:gd name="adj2" fmla="val 58185"/>
              </a:avLst>
            </a:prstGeom>
            <a:solidFill>
              <a:srgbClr val="CCFFFF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608" y="1036"/>
              <a:ext cx="100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倍法</a:t>
              </a:r>
            </a:p>
            <a:p>
              <a:r>
                <a:rPr lang="zh-CN" altLang="en-US" sz="2800" b="1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初等阵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2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0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38"/>
          <p:cNvSpPr>
            <a:spLocks noChangeArrowheads="1"/>
          </p:cNvSpPr>
          <p:nvPr/>
        </p:nvSpPr>
        <p:spPr bwMode="auto">
          <a:xfrm>
            <a:off x="838200" y="667544"/>
            <a:ext cx="73914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utoShape 37"/>
          <p:cNvSpPr>
            <a:spLocks noChangeArrowheads="1"/>
          </p:cNvSpPr>
          <p:nvPr/>
        </p:nvSpPr>
        <p:spPr bwMode="auto">
          <a:xfrm>
            <a:off x="533400" y="3573016"/>
            <a:ext cx="4953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65780"/>
              </p:ext>
            </p:extLst>
          </p:nvPr>
        </p:nvGraphicFramePr>
        <p:xfrm>
          <a:off x="4808538" y="4071938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7" name="Equation" r:id="rId3" imgW="1155700" imgH="1155700" progId="Equation.DSMT4">
                  <p:embed/>
                </p:oleObj>
              </mc:Choice>
              <mc:Fallback>
                <p:oleObj name="Equation" r:id="rId3" imgW="11557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4071938"/>
                        <a:ext cx="2311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867400" y="4143375"/>
            <a:ext cx="217488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240991"/>
              </p:ext>
            </p:extLst>
          </p:nvPr>
        </p:nvGraphicFramePr>
        <p:xfrm>
          <a:off x="4808538" y="1268760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8" name="Equation" r:id="rId5" imgW="1155700" imgH="1155700" progId="Equation.DSMT4">
                  <p:embed/>
                </p:oleObj>
              </mc:Choice>
              <mc:Fallback>
                <p:oleObj name="Equation" r:id="rId5" imgW="11557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1268760"/>
                        <a:ext cx="2311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960938" y="2264122"/>
            <a:ext cx="20161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712"/>
              </p:ext>
            </p:extLst>
          </p:nvPr>
        </p:nvGraphicFramePr>
        <p:xfrm>
          <a:off x="425450" y="407193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9" name="Equation" r:id="rId7" imgW="1473200" imgH="1155700" progId="Equation.DSMT4">
                  <p:embed/>
                </p:oleObj>
              </mc:Choice>
              <mc:Fallback>
                <p:oleObj name="Equation" r:id="rId7" imgW="14732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07193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751016"/>
              </p:ext>
            </p:extLst>
          </p:nvPr>
        </p:nvGraphicFramePr>
        <p:xfrm>
          <a:off x="354013" y="1268760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0" name="Equation" r:id="rId9" imgW="1473200" imgH="1155700" progId="Equation.DSMT4">
                  <p:embed/>
                </p:oleObj>
              </mc:Choice>
              <mc:Fallback>
                <p:oleObj name="Equation" r:id="rId9" imgW="14732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268760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10"/>
          <p:cNvSpPr>
            <a:spLocks/>
          </p:cNvSpPr>
          <p:nvPr/>
        </p:nvSpPr>
        <p:spPr bwMode="auto">
          <a:xfrm>
            <a:off x="3527425" y="2335560"/>
            <a:ext cx="1079500" cy="160337"/>
          </a:xfrm>
          <a:custGeom>
            <a:avLst/>
            <a:gdLst>
              <a:gd name="T0" fmla="*/ 0 w 1179"/>
              <a:gd name="T1" fmla="*/ 47946633 h 273"/>
              <a:gd name="T2" fmla="*/ 231380120 w 1179"/>
              <a:gd name="T3" fmla="*/ 0 h 273"/>
              <a:gd name="T4" fmla="*/ 493779256 w 1179"/>
              <a:gd name="T5" fmla="*/ 47946633 h 273"/>
              <a:gd name="T6" fmla="*/ 755339525 w 1179"/>
              <a:gd name="T7" fmla="*/ 94168323 h 273"/>
              <a:gd name="T8" fmla="*/ 988397207 w 1179"/>
              <a:gd name="T9" fmla="*/ 47946633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435399"/>
              </p:ext>
            </p:extLst>
          </p:nvPr>
        </p:nvGraphicFramePr>
        <p:xfrm>
          <a:off x="3468688" y="1906935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1" name="Equation" r:id="rId11" imgW="787680" imgH="279360" progId="Equation.DSMT4">
                  <p:embed/>
                </p:oleObj>
              </mc:Choice>
              <mc:Fallback>
                <p:oleObj name="Equation" r:id="rId11" imgW="787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1906935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86700"/>
              </p:ext>
            </p:extLst>
          </p:nvPr>
        </p:nvGraphicFramePr>
        <p:xfrm>
          <a:off x="3392488" y="4919663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2" name="Equation" r:id="rId13" imgW="838440" imgH="279360" progId="Equation.DSMT4">
                  <p:embed/>
                </p:oleObj>
              </mc:Choice>
              <mc:Fallback>
                <p:oleObj name="Equation" r:id="rId13" imgW="838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919663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50961"/>
              </p:ext>
            </p:extLst>
          </p:nvPr>
        </p:nvGraphicFramePr>
        <p:xfrm>
          <a:off x="2973388" y="4097338"/>
          <a:ext cx="2540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3" name="Equation" r:id="rId15" imgW="126945" imgH="1129810" progId="Equation.DSMT4">
                  <p:embed/>
                </p:oleObj>
              </mc:Choice>
              <mc:Fallback>
                <p:oleObj name="Equation" r:id="rId15" imgW="126945" imgH="11298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097338"/>
                        <a:ext cx="2540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251520" y="548680"/>
            <a:ext cx="8663880" cy="63985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以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乘单位阵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第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加到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第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记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作</a:t>
            </a:r>
          </a:p>
        </p:txBody>
      </p:sp>
      <p:grpSp>
        <p:nvGrpSpPr>
          <p:cNvPr id="45" name="Group 33"/>
          <p:cNvGrpSpPr>
            <a:grpSpLocks/>
          </p:cNvGrpSpPr>
          <p:nvPr/>
        </p:nvGrpSpPr>
        <p:grpSpPr bwMode="auto">
          <a:xfrm>
            <a:off x="5868988" y="3644825"/>
            <a:ext cx="144462" cy="576263"/>
            <a:chOff x="5148" y="1434"/>
            <a:chExt cx="91" cy="363"/>
          </a:xfrm>
        </p:grpSpPr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5148" y="1434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5239" y="1434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7239000" y="3962400"/>
            <a:ext cx="1524000" cy="1066800"/>
          </a:xfrm>
          <a:prstGeom prst="rect">
            <a:avLst/>
          </a:prstGeom>
          <a:solidFill>
            <a:srgbClr val="99CC00">
              <a:alpha val="3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记作 </a:t>
            </a:r>
          </a:p>
          <a:p>
            <a:pPr algn="ctr"/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(35(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))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239117" y="3573016"/>
            <a:ext cx="606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以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乘单位阵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第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列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加到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第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列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 </a:t>
            </a:r>
          </a:p>
        </p:txBody>
      </p:sp>
      <p:graphicFrame>
        <p:nvGraphicFramePr>
          <p:cNvPr id="5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14088"/>
              </p:ext>
            </p:extLst>
          </p:nvPr>
        </p:nvGraphicFramePr>
        <p:xfrm>
          <a:off x="3392488" y="4919663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4" name="Equation" r:id="rId17" imgW="838440" imgH="279360" progId="Equation.DSMT4">
                  <p:embed/>
                </p:oleObj>
              </mc:Choice>
              <mc:Fallback>
                <p:oleObj name="Equation" r:id="rId17" imgW="838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919663"/>
                        <a:ext cx="12954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32"/>
          <p:cNvSpPr>
            <a:spLocks noChangeShapeType="1"/>
          </p:cNvSpPr>
          <p:nvPr/>
        </p:nvSpPr>
        <p:spPr bwMode="auto">
          <a:xfrm>
            <a:off x="5724525" y="3717850"/>
            <a:ext cx="431800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47877"/>
              </p:ext>
            </p:extLst>
          </p:nvPr>
        </p:nvGraphicFramePr>
        <p:xfrm>
          <a:off x="4808538" y="4071938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" name="Equation" r:id="rId19" imgW="1155700" imgH="1155700" progId="Equation.DSMT4">
                  <p:embed/>
                </p:oleObj>
              </mc:Choice>
              <mc:Fallback>
                <p:oleObj name="Equation" r:id="rId19" imgW="11557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4071938"/>
                        <a:ext cx="2311400" cy="2309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Freeform 14"/>
          <p:cNvSpPr>
            <a:spLocks/>
          </p:cNvSpPr>
          <p:nvPr/>
        </p:nvSpPr>
        <p:spPr bwMode="auto">
          <a:xfrm>
            <a:off x="3527425" y="5348288"/>
            <a:ext cx="1079500" cy="160337"/>
          </a:xfrm>
          <a:custGeom>
            <a:avLst/>
            <a:gdLst>
              <a:gd name="T0" fmla="*/ 0 w 1179"/>
              <a:gd name="T1" fmla="*/ 47946633 h 273"/>
              <a:gd name="T2" fmla="*/ 231380120 w 1179"/>
              <a:gd name="T3" fmla="*/ 0 h 273"/>
              <a:gd name="T4" fmla="*/ 493779256 w 1179"/>
              <a:gd name="T5" fmla="*/ 47946633 h 273"/>
              <a:gd name="T6" fmla="*/ 755339525 w 1179"/>
              <a:gd name="T7" fmla="*/ 94168323 h 273"/>
              <a:gd name="T8" fmla="*/ 988397207 w 1179"/>
              <a:gd name="T9" fmla="*/ 47946633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3852863" y="4868863"/>
            <a:ext cx="43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</p:txBody>
      </p:sp>
      <p:grpSp>
        <p:nvGrpSpPr>
          <p:cNvPr id="55" name="Group 39"/>
          <p:cNvGrpSpPr>
            <a:grpSpLocks/>
          </p:cNvGrpSpPr>
          <p:nvPr/>
        </p:nvGrpSpPr>
        <p:grpSpPr bwMode="auto">
          <a:xfrm>
            <a:off x="7086600" y="2511772"/>
            <a:ext cx="1828800" cy="1066800"/>
            <a:chOff x="4464" y="1488"/>
            <a:chExt cx="1152" cy="672"/>
          </a:xfrm>
        </p:grpSpPr>
        <p:sp>
          <p:nvSpPr>
            <p:cNvPr id="56" name="AutoShape 31"/>
            <p:cNvSpPr>
              <a:spLocks noChangeArrowheads="1"/>
            </p:cNvSpPr>
            <p:nvPr/>
          </p:nvSpPr>
          <p:spPr bwMode="auto">
            <a:xfrm>
              <a:off x="4560" y="1488"/>
              <a:ext cx="864" cy="672"/>
            </a:xfrm>
            <a:prstGeom prst="wedgeEllipseCallout">
              <a:avLst>
                <a:gd name="adj1" fmla="val -60648"/>
                <a:gd name="adj2" fmla="val 18898"/>
              </a:avLst>
            </a:prstGeom>
            <a:solidFill>
              <a:srgbClr val="CCFFFF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32"/>
            <p:cNvSpPr>
              <a:spLocks noChangeArrowheads="1"/>
            </p:cNvSpPr>
            <p:nvPr/>
          </p:nvSpPr>
          <p:spPr bwMode="auto">
            <a:xfrm>
              <a:off x="4464" y="1516"/>
              <a:ext cx="11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消法</a:t>
              </a:r>
            </a:p>
            <a:p>
              <a:pPr algn="ctr"/>
              <a:r>
                <a:rPr lang="zh-CN" altLang="en-US" sz="2800" b="1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初等阵</a:t>
              </a:r>
            </a:p>
          </p:txBody>
        </p:sp>
      </p:grpSp>
      <p:grpSp>
        <p:nvGrpSpPr>
          <p:cNvPr id="58" name="Group 35"/>
          <p:cNvGrpSpPr>
            <a:grpSpLocks/>
          </p:cNvGrpSpPr>
          <p:nvPr/>
        </p:nvGrpSpPr>
        <p:grpSpPr bwMode="auto">
          <a:xfrm>
            <a:off x="7315200" y="1292573"/>
            <a:ext cx="1066800" cy="954088"/>
            <a:chOff x="4608" y="720"/>
            <a:chExt cx="672" cy="601"/>
          </a:xfrm>
        </p:grpSpPr>
        <p:sp>
          <p:nvSpPr>
            <p:cNvPr id="59" name="AutoShape 34"/>
            <p:cNvSpPr>
              <a:spLocks noChangeArrowheads="1"/>
            </p:cNvSpPr>
            <p:nvPr/>
          </p:nvSpPr>
          <p:spPr bwMode="auto">
            <a:xfrm>
              <a:off x="4608" y="720"/>
              <a:ext cx="672" cy="528"/>
            </a:xfrm>
            <a:prstGeom prst="cloudCallout">
              <a:avLst>
                <a:gd name="adj1" fmla="val -79611"/>
                <a:gd name="adj2" fmla="val -62690"/>
              </a:avLst>
            </a:prstGeom>
            <a:solidFill>
              <a:srgbClr val="CC99FF">
                <a:alpha val="4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 Box 33"/>
            <p:cNvSpPr txBox="1">
              <a:spLocks noChangeArrowheads="1"/>
            </p:cNvSpPr>
            <p:nvPr/>
          </p:nvSpPr>
          <p:spPr bwMode="auto">
            <a:xfrm>
              <a:off x="4656" y="720"/>
              <a:ext cx="58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两种</a:t>
              </a:r>
            </a:p>
            <a:p>
              <a:r>
                <a:rPr lang="zh-CN" altLang="en-US" sz="2800" b="1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理解</a:t>
              </a:r>
            </a:p>
          </p:txBody>
        </p:sp>
      </p:grpSp>
      <p:sp>
        <p:nvSpPr>
          <p:cNvPr id="61" name="Rectangle 36"/>
          <p:cNvSpPr>
            <a:spLocks noChangeArrowheads="1"/>
          </p:cNvSpPr>
          <p:nvPr/>
        </p:nvSpPr>
        <p:spPr bwMode="auto">
          <a:xfrm>
            <a:off x="6833318" y="548680"/>
            <a:ext cx="1483098" cy="523220"/>
          </a:xfrm>
          <a:prstGeom prst="rect">
            <a:avLst/>
          </a:prstGeom>
          <a:solidFill>
            <a:srgbClr val="FFCC99">
              <a:alpha val="7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89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7" grpId="0" animBg="1"/>
      <p:bldP spid="40" grpId="0" animBg="1"/>
      <p:bldP spid="44" grpId="0" build="allAtOnce" animBg="1"/>
      <p:bldP spid="48" grpId="0" animBg="1"/>
      <p:bldP spid="49" grpId="0"/>
      <p:bldP spid="51" grpId="0" animBg="1"/>
      <p:bldP spid="51" grpId="1" animBg="1"/>
      <p:bldP spid="53" grpId="0" animBg="1"/>
      <p:bldP spid="54" grpId="0"/>
      <p:bldP spid="54" grpId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609600" y="3360192"/>
            <a:ext cx="746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计算下列各值，并由此总结一般规律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57200" y="4144417"/>
            <a:ext cx="8931275" cy="533400"/>
            <a:chOff x="288" y="2160"/>
            <a:chExt cx="5626" cy="336"/>
          </a:xfrm>
        </p:grpSpPr>
        <p:sp>
          <p:nvSpPr>
            <p:cNvPr id="4" name="Text Box 17"/>
            <p:cNvSpPr txBox="1">
              <a:spLocks noChangeArrowheads="1"/>
            </p:cNvSpPr>
            <p:nvPr/>
          </p:nvSpPr>
          <p:spPr bwMode="auto">
            <a:xfrm>
              <a:off x="2064" y="2169"/>
              <a:ext cx="38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和</a:t>
              </a:r>
            </a:p>
          </p:txBody>
        </p:sp>
        <p:graphicFrame>
          <p:nvGraphicFramePr>
            <p:cNvPr id="5" name="Object 14"/>
            <p:cNvGraphicFramePr>
              <a:graphicFrameLocks noChangeAspect="1"/>
            </p:cNvGraphicFramePr>
            <p:nvPr/>
          </p:nvGraphicFramePr>
          <p:xfrm>
            <a:off x="874" y="2214"/>
            <a:ext cx="1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6" name="Equation" r:id="rId3" imgW="1841400" imgH="431640" progId="Equation.DSMT4">
                    <p:embed/>
                  </p:oleObj>
                </mc:Choice>
                <mc:Fallback>
                  <p:oleObj name="Equation" r:id="rId3" imgW="18414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2214"/>
                          <a:ext cx="1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5"/>
            <p:cNvGraphicFramePr>
              <a:graphicFrameLocks noChangeAspect="1"/>
            </p:cNvGraphicFramePr>
            <p:nvPr/>
          </p:nvGraphicFramePr>
          <p:xfrm>
            <a:off x="2448" y="2221"/>
            <a:ext cx="109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7" name="Equation" r:id="rId5" imgW="1841400" imgH="431640" progId="Equation.DSMT4">
                    <p:embed/>
                  </p:oleObj>
                </mc:Choice>
                <mc:Fallback>
                  <p:oleObj name="Equation" r:id="rId5" imgW="18414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221"/>
                          <a:ext cx="109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288" y="2160"/>
              <a:ext cx="5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57200" y="4830217"/>
            <a:ext cx="8229600" cy="573087"/>
            <a:chOff x="288" y="1352"/>
            <a:chExt cx="5184" cy="361"/>
          </a:xfrm>
        </p:grpSpPr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876" y="1392"/>
            <a:ext cx="12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8" name="Equation" r:id="rId7" imgW="1993680" imgH="495000" progId="Equation.DSMT4">
                    <p:embed/>
                  </p:oleObj>
                </mc:Choice>
                <mc:Fallback>
                  <p:oleObj name="Equation" r:id="rId7" imgW="199368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1392"/>
                          <a:ext cx="125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9"/>
            <p:cNvGraphicFramePr>
              <a:graphicFrameLocks noChangeAspect="1"/>
            </p:cNvGraphicFramePr>
            <p:nvPr/>
          </p:nvGraphicFramePr>
          <p:xfrm>
            <a:off x="2508" y="1392"/>
            <a:ext cx="1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9" name="Equation" r:id="rId9" imgW="2082600" imgH="495000" progId="Equation.DSMT4">
                    <p:embed/>
                  </p:oleObj>
                </mc:Choice>
                <mc:Fallback>
                  <p:oleObj name="Equation" r:id="rId9" imgW="208260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1392"/>
                          <a:ext cx="1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160" y="1352"/>
              <a:ext cx="31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和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88" y="1386"/>
              <a:ext cx="5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457200" y="5593804"/>
            <a:ext cx="8001000" cy="571500"/>
            <a:chOff x="288" y="1833"/>
            <a:chExt cx="5040" cy="360"/>
          </a:xfrm>
        </p:grpSpPr>
        <p:graphicFrame>
          <p:nvGraphicFramePr>
            <p:cNvPr id="14" name="Object 21"/>
            <p:cNvGraphicFramePr>
              <a:graphicFrameLocks noChangeAspect="1"/>
            </p:cNvGraphicFramePr>
            <p:nvPr/>
          </p:nvGraphicFramePr>
          <p:xfrm>
            <a:off x="888" y="1872"/>
            <a:ext cx="13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0" name="Equation" r:id="rId11" imgW="2171520" imgH="495000" progId="Equation.DSMT4">
                    <p:embed/>
                  </p:oleObj>
                </mc:Choice>
                <mc:Fallback>
                  <p:oleObj name="Equation" r:id="rId11" imgW="217152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872"/>
                          <a:ext cx="136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2"/>
            <p:cNvGraphicFramePr>
              <a:graphicFrameLocks noChangeAspect="1"/>
            </p:cNvGraphicFramePr>
            <p:nvPr/>
          </p:nvGraphicFramePr>
          <p:xfrm>
            <a:off x="2604" y="1872"/>
            <a:ext cx="142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71" name="Equation" r:id="rId13" imgW="2260440" imgH="495000" progId="Equation.DSMT4">
                    <p:embed/>
                  </p:oleObj>
                </mc:Choice>
                <mc:Fallback>
                  <p:oleObj name="Equation" r:id="rId13" imgW="22604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1872"/>
                          <a:ext cx="142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56" y="1833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和</a:t>
              </a: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288" y="1866"/>
              <a:ext cx="4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</p:grpSp>
      <p:grpSp>
        <p:nvGrpSpPr>
          <p:cNvPr id="18" name="Group 33"/>
          <p:cNvGrpSpPr>
            <a:grpSpLocks/>
          </p:cNvGrpSpPr>
          <p:nvPr/>
        </p:nvGrpSpPr>
        <p:grpSpPr bwMode="auto">
          <a:xfrm>
            <a:off x="762000" y="4296817"/>
            <a:ext cx="533400" cy="609600"/>
            <a:chOff x="4800" y="1968"/>
            <a:chExt cx="336" cy="384"/>
          </a:xfrm>
        </p:grpSpPr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4800" y="2112"/>
              <a:ext cx="144" cy="240"/>
            </a:xfrm>
            <a:prstGeom prst="line">
              <a:avLst/>
            </a:prstGeom>
            <a:noFill/>
            <a:ln w="666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V="1">
              <a:off x="4944" y="1968"/>
              <a:ext cx="192" cy="384"/>
            </a:xfrm>
            <a:prstGeom prst="line">
              <a:avLst/>
            </a:prstGeom>
            <a:noFill/>
            <a:ln w="666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58221"/>
              </p:ext>
            </p:extLst>
          </p:nvPr>
        </p:nvGraphicFramePr>
        <p:xfrm>
          <a:off x="1917700" y="1517104"/>
          <a:ext cx="4025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2" name="Equation" r:id="rId15" imgW="4025880" imgH="1562040" progId="Equation.DSMT4">
                  <p:embed/>
                </p:oleObj>
              </mc:Choice>
              <mc:Fallback>
                <p:oleObj name="Equation" r:id="rId15" imgW="40258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517104"/>
                        <a:ext cx="4025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441325" y="831304"/>
            <a:ext cx="809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22 】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AutoShape 2"/>
          <p:cNvSpPr>
            <a:spLocks noChangeArrowheads="1"/>
          </p:cNvSpPr>
          <p:nvPr/>
        </p:nvSpPr>
        <p:spPr bwMode="auto">
          <a:xfrm>
            <a:off x="4267200" y="762000"/>
            <a:ext cx="3048000" cy="1524000"/>
          </a:xfrm>
          <a:prstGeom prst="flowChartAlternateProcess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3957" name="AutoShape 5"/>
          <p:cNvSpPr>
            <a:spLocks noChangeArrowheads="1"/>
          </p:cNvSpPr>
          <p:nvPr/>
        </p:nvSpPr>
        <p:spPr bwMode="auto">
          <a:xfrm>
            <a:off x="3048000" y="3200400"/>
            <a:ext cx="3048000" cy="1524000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9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08292"/>
              </p:ext>
            </p:extLst>
          </p:nvPr>
        </p:nvGraphicFramePr>
        <p:xfrm>
          <a:off x="2743200" y="3200400"/>
          <a:ext cx="3365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4" name="Equation" r:id="rId3" imgW="3365280" imgH="1562040" progId="Equation.DSMT4">
                  <p:embed/>
                </p:oleObj>
              </mc:Choice>
              <mc:Fallback>
                <p:oleObj name="Equation" r:id="rId3" imgW="33652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3365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995374"/>
              </p:ext>
            </p:extLst>
          </p:nvPr>
        </p:nvGraphicFramePr>
        <p:xfrm>
          <a:off x="2438400" y="838200"/>
          <a:ext cx="4940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5" name="Equation" r:id="rId5" imgW="4940280" imgH="1562040" progId="Equation.DSMT4">
                  <p:embed/>
                </p:oleObj>
              </mc:Choice>
              <mc:Fallback>
                <p:oleObj name="Equation" r:id="rId5" imgW="49402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4940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15280"/>
              </p:ext>
            </p:extLst>
          </p:nvPr>
        </p:nvGraphicFramePr>
        <p:xfrm>
          <a:off x="533400" y="1371600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6" name="Equation" r:id="rId7" imgW="1739880" imgH="431640" progId="Equation.DSMT4">
                  <p:embed/>
                </p:oleObj>
              </mc:Choice>
              <mc:Fallback>
                <p:oleObj name="Equation" r:id="rId7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3964" name="Group 12"/>
          <p:cNvGrpSpPr>
            <a:grpSpLocks/>
          </p:cNvGrpSpPr>
          <p:nvPr/>
        </p:nvGrpSpPr>
        <p:grpSpPr bwMode="auto">
          <a:xfrm>
            <a:off x="4330700" y="2387600"/>
            <a:ext cx="1079500" cy="660400"/>
            <a:chOff x="3208" y="1552"/>
            <a:chExt cx="680" cy="416"/>
          </a:xfrm>
        </p:grpSpPr>
        <p:sp>
          <p:nvSpPr>
            <p:cNvPr id="91147" name="Freeform 11"/>
            <p:cNvSpPr>
              <a:spLocks/>
            </p:cNvSpPr>
            <p:nvPr/>
          </p:nvSpPr>
          <p:spPr bwMode="auto">
            <a:xfrm>
              <a:off x="3208" y="1867"/>
              <a:ext cx="680" cy="101"/>
            </a:xfrm>
            <a:custGeom>
              <a:avLst/>
              <a:gdLst>
                <a:gd name="T0" fmla="*/ 0 w 1179"/>
                <a:gd name="T1" fmla="*/ 47946633 h 273"/>
                <a:gd name="T2" fmla="*/ 231380120 w 1179"/>
                <a:gd name="T3" fmla="*/ 0 h 273"/>
                <a:gd name="T4" fmla="*/ 493779256 w 1179"/>
                <a:gd name="T5" fmla="*/ 47946633 h 273"/>
                <a:gd name="T6" fmla="*/ 755339525 w 1179"/>
                <a:gd name="T7" fmla="*/ 94168323 h 273"/>
                <a:gd name="T8" fmla="*/ 988397207 w 1179"/>
                <a:gd name="T9" fmla="*/ 47946633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9"/>
                <a:gd name="T16" fmla="*/ 0 h 273"/>
                <a:gd name="T17" fmla="*/ 1179 w 1179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93966" name="Object 14"/>
            <p:cNvGraphicFramePr>
              <a:graphicFrameLocks noChangeAspect="1"/>
            </p:cNvGraphicFramePr>
            <p:nvPr/>
          </p:nvGraphicFramePr>
          <p:xfrm>
            <a:off x="3216" y="1552"/>
            <a:ext cx="6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7" name="Equation" r:id="rId9" imgW="1041120" imgH="431640" progId="Equation.DSMT4">
                    <p:embed/>
                  </p:oleObj>
                </mc:Choice>
                <mc:Fallback>
                  <p:oleObj name="Equation" r:id="rId9" imgW="10411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52"/>
                          <a:ext cx="6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3976" name="Group 24"/>
          <p:cNvGrpSpPr>
            <a:grpSpLocks/>
          </p:cNvGrpSpPr>
          <p:nvPr/>
        </p:nvGrpSpPr>
        <p:grpSpPr bwMode="auto">
          <a:xfrm>
            <a:off x="430213" y="4876800"/>
            <a:ext cx="8332787" cy="1371600"/>
            <a:chOff x="271" y="3072"/>
            <a:chExt cx="5249" cy="864"/>
          </a:xfrm>
        </p:grpSpPr>
        <p:sp>
          <p:nvSpPr>
            <p:cNvPr id="893974" name="AutoShape 22"/>
            <p:cNvSpPr>
              <a:spLocks noChangeArrowheads="1"/>
            </p:cNvSpPr>
            <p:nvPr/>
          </p:nvSpPr>
          <p:spPr bwMode="auto">
            <a:xfrm>
              <a:off x="288" y="3072"/>
              <a:ext cx="5040" cy="864"/>
            </a:xfrm>
            <a:prstGeom prst="bevel">
              <a:avLst>
                <a:gd name="adj" fmla="val 12500"/>
              </a:avLst>
            </a:prstGeom>
            <a:solidFill>
              <a:srgbClr val="FFCC99">
                <a:alpha val="48000"/>
              </a:srgbClr>
            </a:solidFill>
            <a:ln w="9525">
              <a:solidFill>
                <a:srgbClr val="FF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507" name="AutoShape 35"/>
            <p:cNvSpPr>
              <a:spLocks noChangeArrowheads="1"/>
            </p:cNvSpPr>
            <p:nvPr/>
          </p:nvSpPr>
          <p:spPr bwMode="auto">
            <a:xfrm>
              <a:off x="271" y="3168"/>
              <a:ext cx="5057" cy="33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>
                      <a:alpha val="42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93968" name="Object 16"/>
            <p:cNvGraphicFramePr>
              <a:graphicFrameLocks noChangeAspect="1"/>
            </p:cNvGraphicFramePr>
            <p:nvPr/>
          </p:nvGraphicFramePr>
          <p:xfrm>
            <a:off x="1056" y="3216"/>
            <a:ext cx="11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8" name="Equation" r:id="rId11" imgW="1828800" imgH="431640" progId="Equation.DSMT4">
                    <p:embed/>
                  </p:oleObj>
                </mc:Choice>
                <mc:Fallback>
                  <p:oleObj name="Equation" r:id="rId11" imgW="18288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216"/>
                          <a:ext cx="11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3969" name="Text Box 17"/>
            <p:cNvSpPr txBox="1">
              <a:spLocks noChangeArrowheads="1"/>
            </p:cNvSpPr>
            <p:nvPr/>
          </p:nvSpPr>
          <p:spPr bwMode="auto">
            <a:xfrm>
              <a:off x="374" y="3168"/>
              <a:ext cx="49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结论：</a:t>
              </a:r>
            </a:p>
          </p:txBody>
        </p:sp>
        <p:sp>
          <p:nvSpPr>
            <p:cNvPr id="893973" name="Rectangle 21"/>
            <p:cNvSpPr>
              <a:spLocks noChangeArrowheads="1"/>
            </p:cNvSpPr>
            <p:nvPr/>
          </p:nvSpPr>
          <p:spPr bwMode="auto">
            <a:xfrm>
              <a:off x="1008" y="3553"/>
              <a:ext cx="27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交换第 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与第 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 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的变换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893972" name="Text Box 4"/>
            <p:cNvSpPr txBox="1">
              <a:spLocks noChangeArrowheads="1"/>
            </p:cNvSpPr>
            <p:nvPr/>
          </p:nvSpPr>
          <p:spPr bwMode="auto">
            <a:xfrm>
              <a:off x="2304" y="3168"/>
              <a:ext cx="3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的结果等于对矩阵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施行一次</a:t>
              </a:r>
            </a:p>
          </p:txBody>
        </p:sp>
      </p:grpSp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251520" y="677639"/>
            <a:ext cx="794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解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】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893980" name="Group 28"/>
          <p:cNvGrpSpPr>
            <a:grpSpLocks/>
          </p:cNvGrpSpPr>
          <p:nvPr/>
        </p:nvGrpSpPr>
        <p:grpSpPr bwMode="auto">
          <a:xfrm>
            <a:off x="6324600" y="2819400"/>
            <a:ext cx="2057400" cy="1371600"/>
            <a:chOff x="4080" y="1440"/>
            <a:chExt cx="1296" cy="864"/>
          </a:xfrm>
        </p:grpSpPr>
        <p:sp>
          <p:nvSpPr>
            <p:cNvPr id="893981" name="AutoShape 29"/>
            <p:cNvSpPr>
              <a:spLocks noChangeArrowheads="1"/>
            </p:cNvSpPr>
            <p:nvPr/>
          </p:nvSpPr>
          <p:spPr bwMode="auto">
            <a:xfrm>
              <a:off x="4080" y="1440"/>
              <a:ext cx="1296" cy="864"/>
            </a:xfrm>
            <a:custGeom>
              <a:avLst/>
              <a:gdLst>
                <a:gd name="T0" fmla="*/ 10860 w 21600"/>
                <a:gd name="T1" fmla="*/ 2187 h 21600"/>
                <a:gd name="T2" fmla="*/ 2928 w 21600"/>
                <a:gd name="T3" fmla="*/ 10800 h 21600"/>
                <a:gd name="T4" fmla="*/ 10860 w 21600"/>
                <a:gd name="T5" fmla="*/ 21600 h 21600"/>
                <a:gd name="T6" fmla="*/ 18672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277 h 21600"/>
                <a:gd name="T14" fmla="*/ 16557 w 21600"/>
                <a:gd name="T15" fmla="*/ 13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CCFFFF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3982" name="Rectangle 30"/>
            <p:cNvSpPr>
              <a:spLocks noChangeArrowheads="1"/>
            </p:cNvSpPr>
            <p:nvPr/>
          </p:nvSpPr>
          <p:spPr bwMode="auto">
            <a:xfrm>
              <a:off x="4124" y="1488"/>
              <a:ext cx="124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看现象总结</a:t>
              </a:r>
            </a:p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规律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0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9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39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 animBg="1"/>
      <p:bldP spid="8939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69" name="AutoShape 33"/>
          <p:cNvSpPr>
            <a:spLocks noChangeArrowheads="1"/>
          </p:cNvSpPr>
          <p:nvPr/>
        </p:nvSpPr>
        <p:spPr bwMode="auto">
          <a:xfrm>
            <a:off x="2971800" y="990600"/>
            <a:ext cx="3048000" cy="1524000"/>
          </a:xfrm>
          <a:prstGeom prst="flowChartAlternateProcess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9161" name="AutoShape 25"/>
          <p:cNvSpPr>
            <a:spLocks noChangeArrowheads="1"/>
          </p:cNvSpPr>
          <p:nvPr/>
        </p:nvSpPr>
        <p:spPr bwMode="auto">
          <a:xfrm>
            <a:off x="3048000" y="3124200"/>
            <a:ext cx="3048000" cy="1524000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59145" name="Object 9"/>
          <p:cNvGraphicFramePr>
            <a:graphicFrameLocks noChangeAspect="1"/>
          </p:cNvGraphicFramePr>
          <p:nvPr/>
        </p:nvGraphicFramePr>
        <p:xfrm>
          <a:off x="2628900" y="685800"/>
          <a:ext cx="5448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8" name="Equation" r:id="rId3" imgW="5448240" imgH="2070000" progId="Equation.DSMT4">
                  <p:embed/>
                </p:oleObj>
              </mc:Choice>
              <mc:Fallback>
                <p:oleObj name="Equation" r:id="rId3" imgW="544824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685800"/>
                        <a:ext cx="5448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6" name="Object 10"/>
          <p:cNvGraphicFramePr>
            <a:graphicFrameLocks noChangeAspect="1"/>
          </p:cNvGraphicFramePr>
          <p:nvPr/>
        </p:nvGraphicFramePr>
        <p:xfrm>
          <a:off x="2730500" y="3124200"/>
          <a:ext cx="3365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9" name="Equation" r:id="rId5" imgW="3365280" imgH="1562040" progId="Equation.DSMT4">
                  <p:embed/>
                </p:oleObj>
              </mc:Choice>
              <mc:Fallback>
                <p:oleObj name="Equation" r:id="rId5" imgW="33652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124200"/>
                        <a:ext cx="3365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8" name="Object 12"/>
          <p:cNvGraphicFramePr>
            <a:graphicFrameLocks noChangeAspect="1"/>
          </p:cNvGraphicFramePr>
          <p:nvPr/>
        </p:nvGraphicFramePr>
        <p:xfrm>
          <a:off x="774700" y="1524000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0" name="Equation" r:id="rId7" imgW="1739880" imgH="431640" progId="Equation.DSMT4">
                  <p:embed/>
                </p:oleObj>
              </mc:Choice>
              <mc:Fallback>
                <p:oleObj name="Equation" r:id="rId7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524000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9171" name="Group 35"/>
          <p:cNvGrpSpPr>
            <a:grpSpLocks/>
          </p:cNvGrpSpPr>
          <p:nvPr/>
        </p:nvGrpSpPr>
        <p:grpSpPr bwMode="auto">
          <a:xfrm>
            <a:off x="3854450" y="2514600"/>
            <a:ext cx="1130300" cy="609600"/>
            <a:chOff x="2428" y="2976"/>
            <a:chExt cx="712" cy="384"/>
          </a:xfrm>
        </p:grpSpPr>
        <p:sp>
          <p:nvSpPr>
            <p:cNvPr id="91147" name="Freeform 11"/>
            <p:cNvSpPr>
              <a:spLocks/>
            </p:cNvSpPr>
            <p:nvPr/>
          </p:nvSpPr>
          <p:spPr bwMode="auto">
            <a:xfrm>
              <a:off x="2448" y="3259"/>
              <a:ext cx="680" cy="101"/>
            </a:xfrm>
            <a:custGeom>
              <a:avLst/>
              <a:gdLst>
                <a:gd name="T0" fmla="*/ 0 w 1179"/>
                <a:gd name="T1" fmla="*/ 47946633 h 273"/>
                <a:gd name="T2" fmla="*/ 231380120 w 1179"/>
                <a:gd name="T3" fmla="*/ 0 h 273"/>
                <a:gd name="T4" fmla="*/ 493779256 w 1179"/>
                <a:gd name="T5" fmla="*/ 47946633 h 273"/>
                <a:gd name="T6" fmla="*/ 755339525 w 1179"/>
                <a:gd name="T7" fmla="*/ 94168323 h 273"/>
                <a:gd name="T8" fmla="*/ 988397207 w 1179"/>
                <a:gd name="T9" fmla="*/ 47946633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9"/>
                <a:gd name="T16" fmla="*/ 0 h 273"/>
                <a:gd name="T17" fmla="*/ 1179 w 1179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59173" name="Object 37"/>
            <p:cNvGraphicFramePr>
              <a:graphicFrameLocks noChangeAspect="1"/>
            </p:cNvGraphicFramePr>
            <p:nvPr/>
          </p:nvGraphicFramePr>
          <p:xfrm>
            <a:off x="2428" y="2976"/>
            <a:ext cx="7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21" name="Equation" r:id="rId9" imgW="1130040" imgH="431640" progId="Equation.DSMT4">
                    <p:embed/>
                  </p:oleObj>
                </mc:Choice>
                <mc:Fallback>
                  <p:oleObj name="Equation" r:id="rId9" imgW="11300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2976"/>
                          <a:ext cx="7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9174" name="Group 38"/>
          <p:cNvGrpSpPr>
            <a:grpSpLocks/>
          </p:cNvGrpSpPr>
          <p:nvPr/>
        </p:nvGrpSpPr>
        <p:grpSpPr bwMode="auto">
          <a:xfrm>
            <a:off x="430213" y="4800600"/>
            <a:ext cx="8332787" cy="1371600"/>
            <a:chOff x="271" y="3072"/>
            <a:chExt cx="5249" cy="864"/>
          </a:xfrm>
        </p:grpSpPr>
        <p:sp>
          <p:nvSpPr>
            <p:cNvPr id="859175" name="AutoShape 39"/>
            <p:cNvSpPr>
              <a:spLocks noChangeArrowheads="1"/>
            </p:cNvSpPr>
            <p:nvPr/>
          </p:nvSpPr>
          <p:spPr bwMode="auto">
            <a:xfrm>
              <a:off x="288" y="3072"/>
              <a:ext cx="5040" cy="864"/>
            </a:xfrm>
            <a:prstGeom prst="bevel">
              <a:avLst>
                <a:gd name="adj" fmla="val 12500"/>
              </a:avLst>
            </a:prstGeom>
            <a:solidFill>
              <a:srgbClr val="FFCC99">
                <a:alpha val="48000"/>
              </a:srgbClr>
            </a:solidFill>
            <a:ln w="9525">
              <a:solidFill>
                <a:srgbClr val="FF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507" name="AutoShape 35"/>
            <p:cNvSpPr>
              <a:spLocks noChangeArrowheads="1"/>
            </p:cNvSpPr>
            <p:nvPr/>
          </p:nvSpPr>
          <p:spPr bwMode="auto">
            <a:xfrm>
              <a:off x="271" y="3168"/>
              <a:ext cx="5057" cy="33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>
                      <a:alpha val="42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59177" name="Object 41"/>
            <p:cNvGraphicFramePr>
              <a:graphicFrameLocks noChangeAspect="1"/>
            </p:cNvGraphicFramePr>
            <p:nvPr/>
          </p:nvGraphicFramePr>
          <p:xfrm>
            <a:off x="1072" y="3216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22" name="Equation" r:id="rId11" imgW="1777680" imgH="431640" progId="Equation.DSMT4">
                    <p:embed/>
                  </p:oleObj>
                </mc:Choice>
                <mc:Fallback>
                  <p:oleObj name="Equation" r:id="rId11" imgW="1777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3216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9178" name="Text Box 42"/>
            <p:cNvSpPr txBox="1">
              <a:spLocks noChangeArrowheads="1"/>
            </p:cNvSpPr>
            <p:nvPr/>
          </p:nvSpPr>
          <p:spPr bwMode="auto">
            <a:xfrm>
              <a:off x="374" y="3168"/>
              <a:ext cx="4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结论：</a:t>
              </a:r>
            </a:p>
          </p:txBody>
        </p:sp>
        <p:sp>
          <p:nvSpPr>
            <p:cNvPr id="859179" name="Rectangle 43"/>
            <p:cNvSpPr>
              <a:spLocks noChangeArrowheads="1"/>
            </p:cNvSpPr>
            <p:nvPr/>
          </p:nvSpPr>
          <p:spPr bwMode="auto">
            <a:xfrm>
              <a:off x="1008" y="3553"/>
              <a:ext cx="27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交换第 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与第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的变换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859180" name="Text Box 4"/>
            <p:cNvSpPr txBox="1">
              <a:spLocks noChangeArrowheads="1"/>
            </p:cNvSpPr>
            <p:nvPr/>
          </p:nvSpPr>
          <p:spPr bwMode="auto">
            <a:xfrm>
              <a:off x="2304" y="3168"/>
              <a:ext cx="3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的结果等于对矩阵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施行一次</a:t>
              </a:r>
            </a:p>
          </p:txBody>
        </p:sp>
      </p:grpSp>
      <p:grpSp>
        <p:nvGrpSpPr>
          <p:cNvPr id="859181" name="Group 45"/>
          <p:cNvGrpSpPr>
            <a:grpSpLocks/>
          </p:cNvGrpSpPr>
          <p:nvPr/>
        </p:nvGrpSpPr>
        <p:grpSpPr bwMode="auto">
          <a:xfrm>
            <a:off x="6324600" y="3048000"/>
            <a:ext cx="2057400" cy="1371600"/>
            <a:chOff x="4080" y="1440"/>
            <a:chExt cx="1296" cy="864"/>
          </a:xfrm>
        </p:grpSpPr>
        <p:sp>
          <p:nvSpPr>
            <p:cNvPr id="859182" name="AutoShape 46"/>
            <p:cNvSpPr>
              <a:spLocks noChangeArrowheads="1"/>
            </p:cNvSpPr>
            <p:nvPr/>
          </p:nvSpPr>
          <p:spPr bwMode="auto">
            <a:xfrm>
              <a:off x="4080" y="1440"/>
              <a:ext cx="1296" cy="864"/>
            </a:xfrm>
            <a:custGeom>
              <a:avLst/>
              <a:gdLst>
                <a:gd name="T0" fmla="*/ 10860 w 21600"/>
                <a:gd name="T1" fmla="*/ 2187 h 21600"/>
                <a:gd name="T2" fmla="*/ 2928 w 21600"/>
                <a:gd name="T3" fmla="*/ 10800 h 21600"/>
                <a:gd name="T4" fmla="*/ 10860 w 21600"/>
                <a:gd name="T5" fmla="*/ 21600 h 21600"/>
                <a:gd name="T6" fmla="*/ 18672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277 h 21600"/>
                <a:gd name="T14" fmla="*/ 16557 w 21600"/>
                <a:gd name="T15" fmla="*/ 13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CCFFFF">
                <a:alpha val="52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9183" name="Rectangle 47"/>
            <p:cNvSpPr>
              <a:spLocks noChangeArrowheads="1"/>
            </p:cNvSpPr>
            <p:nvPr/>
          </p:nvSpPr>
          <p:spPr bwMode="auto">
            <a:xfrm>
              <a:off x="4130" y="1488"/>
              <a:ext cx="123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0000CC"/>
                  </a:solidFill>
                  <a:ea typeface="楷体_GB2312" pitchFamily="49" charset="-122"/>
                </a:rPr>
                <a:t>看现象总结</a:t>
              </a:r>
            </a:p>
            <a:p>
              <a:pPr algn="ctr"/>
              <a:r>
                <a:rPr lang="zh-CN" altLang="en-US">
                  <a:solidFill>
                    <a:srgbClr val="0000CC"/>
                  </a:solidFill>
                  <a:ea typeface="楷体_GB2312" pitchFamily="49" charset="-122"/>
                </a:rPr>
                <a:t>规律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5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5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9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69" grpId="0" animBg="1"/>
      <p:bldP spid="8591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.5|0.6|0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1088</Words>
  <Application>Microsoft Office PowerPoint</Application>
  <PresentationFormat>全屏显示(4:3)</PresentationFormat>
  <Paragraphs>150</Paragraphs>
  <Slides>26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Office 主题​​</vt:lpstr>
      <vt:lpstr>3_Office 主题​​</vt:lpstr>
      <vt:lpstr>4_Office 主题​​</vt:lpstr>
      <vt:lpstr>2_Office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二、有关初等矩阵的定理</vt:lpstr>
      <vt:lpstr>PowerPoint 演示文稿</vt:lpstr>
      <vt:lpstr>PowerPoint 演示文稿</vt:lpstr>
      <vt:lpstr>PowerPoint 演示文稿</vt:lpstr>
      <vt:lpstr>PowerPoint 演示文稿</vt:lpstr>
      <vt:lpstr>三、用初等变换求逆矩阵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BUCT</cp:lastModifiedBy>
  <cp:revision>2</cp:revision>
  <dcterms:modified xsi:type="dcterms:W3CDTF">2017-03-10T03:34:18Z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线性代数ppt">
    <vt:lpwstr>崔丽鸿制作</vt:lpwstr>
  </property>
</Properties>
</file>