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71" r:id="rId2"/>
    <p:sldMasterId id="2147483678" r:id="rId3"/>
    <p:sldMasterId id="2147483664" r:id="rId4"/>
    <p:sldMasterId id="2147483657" r:id="rId5"/>
  </p:sldMasterIdLst>
  <p:notesMasterIdLst>
    <p:notesMasterId r:id="rId22"/>
  </p:notesMasterIdLst>
  <p:sldIdLst>
    <p:sldId id="347" r:id="rId6"/>
    <p:sldId id="375" r:id="rId7"/>
    <p:sldId id="376" r:id="rId8"/>
    <p:sldId id="367" r:id="rId9"/>
    <p:sldId id="368" r:id="rId10"/>
    <p:sldId id="369" r:id="rId11"/>
    <p:sldId id="355" r:id="rId12"/>
    <p:sldId id="342" r:id="rId13"/>
    <p:sldId id="343" r:id="rId14"/>
    <p:sldId id="344" r:id="rId15"/>
    <p:sldId id="345" r:id="rId16"/>
    <p:sldId id="346" r:id="rId17"/>
    <p:sldId id="374" r:id="rId18"/>
    <p:sldId id="371" r:id="rId19"/>
    <p:sldId id="372" r:id="rId20"/>
    <p:sldId id="3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C664FB24-BD28-4C29-AEA4-4ABB1089E152}">
          <p14:sldIdLst>
            <p14:sldId id="347"/>
            <p14:sldId id="375"/>
            <p14:sldId id="376"/>
            <p14:sldId id="367"/>
            <p14:sldId id="368"/>
            <p14:sldId id="369"/>
            <p14:sldId id="355"/>
            <p14:sldId id="342"/>
            <p14:sldId id="343"/>
            <p14:sldId id="344"/>
            <p14:sldId id="345"/>
            <p14:sldId id="346"/>
            <p14:sldId id="374"/>
            <p14:sldId id="371"/>
            <p14:sldId id="372"/>
            <p14:sldId id="373"/>
          </p14:sldIdLst>
        </p14:section>
        <p14:section name="无标题节" id="{761DC386-9AB0-4831-8A28-E1AEFD5FA98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4B7F8"/>
    <a:srgbClr val="5DAFA1"/>
    <a:srgbClr val="0E0E8C"/>
    <a:srgbClr val="59F9C7"/>
    <a:srgbClr val="333399"/>
    <a:srgbClr val="DA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#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rPr>
            <a:t>矩阵的概念</a:t>
          </a:r>
          <a:endParaRPr lang="zh-CN" altLang="en-US" sz="44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A3319022-0672-4D8D-ABA8-D97305C94F60}" type="presOf" srcId="{4D9CFA63-482F-45EF-8F6E-B8DC3FB95064}" destId="{A757F911-3260-4917-9857-B6209A52A79E}" srcOrd="0" destOrd="0" presId="urn:microsoft.com/office/officeart/2005/8/layout/vList3#3"/>
    <dgm:cxn modelId="{91B312CF-2EBA-4342-ABB4-742CAED86DB9}" type="presOf" srcId="{379C2193-9A59-4366-BEF9-F679FAF10286}" destId="{D4542585-4E17-4CCD-88FD-04757436128A}" srcOrd="0" destOrd="0" presId="urn:microsoft.com/office/officeart/2005/8/layout/vList3#3"/>
    <dgm:cxn modelId="{8ABED949-8DB2-4E6C-A4F2-18089836CF37}" type="presParOf" srcId="{A757F911-3260-4917-9857-B6209A52A79E}" destId="{B560076B-2D61-423D-887D-3A34395B90AE}" srcOrd="0" destOrd="0" presId="urn:microsoft.com/office/officeart/2005/8/layout/vList3#3"/>
    <dgm:cxn modelId="{221DAC8A-2B1E-49E6-8357-D293464F9207}" type="presParOf" srcId="{B560076B-2D61-423D-887D-3A34395B90AE}" destId="{816E9DDE-F7D1-4743-A8B0-033BD089F990}" srcOrd="0" destOrd="0" presId="urn:microsoft.com/office/officeart/2005/8/layout/vList3#3"/>
    <dgm:cxn modelId="{17F29CC4-3ACF-44D9-A869-AE68DEFCADA9}" type="presParOf" srcId="{B560076B-2D61-423D-887D-3A34395B90AE}" destId="{D4542585-4E17-4CCD-88FD-04757436128A}" srcOrd="1" destOrd="0" presId="urn:microsoft.com/office/officeart/2005/8/layout/vList3#3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CFA63-482F-45EF-8F6E-B8DC3FB95064}" type="doc">
      <dgm:prSet loTypeId="urn:microsoft.com/office/officeart/2005/8/layout/vList3#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379C2193-9A59-4366-BEF9-F679FAF10286}">
      <dgm:prSet custT="1"/>
      <dgm:spPr>
        <a:solidFill>
          <a:srgbClr val="0E0E8C"/>
        </a:solidFill>
      </dgm:spPr>
      <dgm:t>
        <a:bodyPr/>
        <a:lstStyle/>
        <a:p>
          <a:pPr rtl="0"/>
          <a:r>
            <a:rPr lang="zh-CN" altLang="en-US" sz="4400" b="1" i="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行列式按行（列）展开</a:t>
          </a:r>
          <a:endParaRPr lang="zh-CN" altLang="en-US" sz="4400" b="1" i="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gm:t>
    </dgm:pt>
    <dgm:pt modelId="{3EE9A846-8C59-48C8-BC67-877B1C08D07F}" type="sib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2F117462-2018-48EE-9C7C-19B01389CD01}" type="parTrans" cxnId="{B7C17697-7F4E-4AD0-B8A0-A587C9117F45}">
      <dgm:prSet/>
      <dgm:spPr/>
      <dgm:t>
        <a:bodyPr/>
        <a:lstStyle/>
        <a:p>
          <a:endParaRPr lang="zh-CN" altLang="en-US"/>
        </a:p>
      </dgm:t>
    </dgm:pt>
    <dgm:pt modelId="{A757F911-3260-4917-9857-B6209A52A79E}" type="pres">
      <dgm:prSet presAssocID="{4D9CFA63-482F-45EF-8F6E-B8DC3FB9506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0076B-2D61-423D-887D-3A34395B90AE}" type="pres">
      <dgm:prSet presAssocID="{379C2193-9A59-4366-BEF9-F679FAF10286}" presName="composite" presStyleCnt="0"/>
      <dgm:spPr/>
    </dgm:pt>
    <dgm:pt modelId="{816E9DDE-F7D1-4743-A8B0-033BD089F990}" type="pres">
      <dgm:prSet presAssocID="{379C2193-9A59-4366-BEF9-F679FAF10286}" presName="imgShp" presStyleLbl="fgImgPlace1" presStyleIdx="0" presStyleCn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2">
            <a:lumMod val="50000"/>
          </a:schemeClr>
        </a:solidFill>
        <a:ln>
          <a:solidFill>
            <a:srgbClr val="7030A0"/>
          </a:solidFill>
        </a:ln>
      </dgm:spPr>
    </dgm:pt>
    <dgm:pt modelId="{D4542585-4E17-4CCD-88FD-04757436128A}" type="pres">
      <dgm:prSet presAssocID="{379C2193-9A59-4366-BEF9-F679FAF10286}" presName="txShp" presStyleLbl="node1" presStyleIdx="0" presStyleCnt="1" custScaleX="108980" custLinFactNeighborY="-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C17697-7F4E-4AD0-B8A0-A587C9117F45}" srcId="{4D9CFA63-482F-45EF-8F6E-B8DC3FB95064}" destId="{379C2193-9A59-4366-BEF9-F679FAF10286}" srcOrd="0" destOrd="0" parTransId="{2F117462-2018-48EE-9C7C-19B01389CD01}" sibTransId="{3EE9A846-8C59-48C8-BC67-877B1C08D07F}"/>
    <dgm:cxn modelId="{BCF70491-865E-41D5-9842-61680537DE2F}" type="presOf" srcId="{4D9CFA63-482F-45EF-8F6E-B8DC3FB95064}" destId="{A757F911-3260-4917-9857-B6209A52A79E}" srcOrd="0" destOrd="0" presId="urn:microsoft.com/office/officeart/2005/8/layout/vList3#4"/>
    <dgm:cxn modelId="{84615646-6C54-4B6B-A74D-8AAFAA1C80BB}" type="presOf" srcId="{379C2193-9A59-4366-BEF9-F679FAF10286}" destId="{D4542585-4E17-4CCD-88FD-04757436128A}" srcOrd="0" destOrd="0" presId="urn:microsoft.com/office/officeart/2005/8/layout/vList3#4"/>
    <dgm:cxn modelId="{948C7CBC-A0C4-4D58-9294-487CB3E332CB}" type="presParOf" srcId="{A757F911-3260-4917-9857-B6209A52A79E}" destId="{B560076B-2D61-423D-887D-3A34395B90AE}" srcOrd="0" destOrd="0" presId="urn:microsoft.com/office/officeart/2005/8/layout/vList3#4"/>
    <dgm:cxn modelId="{2F74C915-C760-4ACA-8572-8142B8C2E1A2}" type="presParOf" srcId="{B560076B-2D61-423D-887D-3A34395B90AE}" destId="{816E9DDE-F7D1-4743-A8B0-033BD089F990}" srcOrd="0" destOrd="0" presId="urn:microsoft.com/office/officeart/2005/8/layout/vList3#4"/>
    <dgm:cxn modelId="{F816D3D0-056F-4BC6-BDB9-DBA39C47D23D}" type="presParOf" srcId="{B560076B-2D61-423D-887D-3A34395B90AE}" destId="{D4542585-4E17-4CCD-88FD-04757436128A}" srcOrd="1" destOrd="0" presId="urn:microsoft.com/office/officeart/2005/8/layout/vList3#4"/>
  </dgm:cxnLst>
  <dgm:bg>
    <a:effectLst>
      <a:softEdge rad="317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1672384" y="0"/>
          <a:ext cx="5472684" cy="1175705"/>
        </a:xfrm>
        <a:prstGeom prst="homePlate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454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a:rPr>
            <a:t>矩阵的概念</a:t>
          </a:r>
          <a:endParaRPr lang="zh-CN" altLang="en-US" sz="4400" kern="12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endParaRPr>
        </a:p>
      </dsp:txBody>
      <dsp:txXfrm rot="10800000">
        <a:off x="1966310" y="0"/>
        <a:ext cx="5178758" cy="1175705"/>
      </dsp:txXfrm>
    </dsp:sp>
    <dsp:sp modelId="{816E9DDE-F7D1-4743-A8B0-033BD089F990}">
      <dsp:nvSpPr>
        <dsp:cNvPr id="0" name=""/>
        <dsp:cNvSpPr/>
      </dsp:nvSpPr>
      <dsp:spPr>
        <a:xfrm>
          <a:off x="1084531" y="0"/>
          <a:ext cx="1175705" cy="1175705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42585-4E17-4CCD-88FD-04757436128A}">
      <dsp:nvSpPr>
        <dsp:cNvPr id="0" name=""/>
        <dsp:cNvSpPr/>
      </dsp:nvSpPr>
      <dsp:spPr>
        <a:xfrm rot="10800000">
          <a:off x="1636141" y="0"/>
          <a:ext cx="5964131" cy="2505074"/>
        </a:xfrm>
        <a:prstGeom prst="homePlate">
          <a:avLst/>
        </a:prstGeom>
        <a:solidFill>
          <a:srgbClr val="0E0E8C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668" tIns="167640" rIns="312928" bIns="16764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1" i="0" kern="1200" baseline="0" dirty="0" smtClean="0"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  <a:latin typeface="微软雅黑" pitchFamily="34" charset="-122"/>
              <a:ea typeface="微软雅黑" pitchFamily="34" charset="-122"/>
            </a:rPr>
            <a:t>行列式按行（列）展开</a:t>
          </a:r>
          <a:endParaRPr lang="zh-CN" altLang="en-US" sz="4400" b="1" i="0" kern="1200" dirty="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atin typeface="微软雅黑" pitchFamily="34" charset="-122"/>
            <a:ea typeface="微软雅黑" pitchFamily="34" charset="-122"/>
          </a:endParaRPr>
        </a:p>
      </dsp:txBody>
      <dsp:txXfrm rot="10800000">
        <a:off x="2262409" y="0"/>
        <a:ext cx="5337863" cy="2505074"/>
      </dsp:txXfrm>
    </dsp:sp>
    <dsp:sp modelId="{816E9DDE-F7D1-4743-A8B0-033BD089F990}">
      <dsp:nvSpPr>
        <dsp:cNvPr id="0" name=""/>
        <dsp:cNvSpPr/>
      </dsp:nvSpPr>
      <dsp:spPr>
        <a:xfrm>
          <a:off x="629327" y="0"/>
          <a:ext cx="2505074" cy="2505074"/>
        </a:xfrm>
        <a:prstGeom prst="ellipse">
          <a:avLst/>
        </a:prstGeom>
        <a:solidFill>
          <a:schemeClr val="accent2">
            <a:lumMod val="50000"/>
          </a:schemeClr>
        </a:solidFill>
        <a:ln>
          <a:solidFill>
            <a:srgbClr val="7030A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3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D52F3-69B7-485B-A6EB-68968DA3A523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51704-593F-4A0E-8DA1-9AF7468341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8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51704-593F-4A0E-8DA1-9AF7468341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5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14B7F8"/>
          </a:solidFill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第一章 矩阵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 矩阵的概念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84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8FC28-4509-4BB6-9515-E216B2925C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04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20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C258-D5BD-4210-94EF-3C43D37DCF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85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89215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课时讲授 </a:t>
            </a:r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课时习题课</a:t>
            </a:r>
            <a:endParaRPr lang="zh-CN" altLang="en-US" sz="2400" dirty="0">
              <a:solidFill>
                <a:srgbClr val="13180A"/>
              </a:solidFill>
              <a:latin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第一章   矩阵及其运算</a:t>
            </a:r>
            <a:endParaRPr lang="zh-CN" altLang="en-US" dirty="0">
              <a:latin typeface="Britannic Bold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05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876256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246531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8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45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1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620688"/>
          </a:xfrm>
          <a:prstGeom prst="rect">
            <a:avLst/>
          </a:prstGeom>
        </p:spPr>
        <p:txBody>
          <a:bodyPr tIns="108000" bIns="108000" anchor="ctr" anchorCtr="0"/>
          <a:lstStyle>
            <a:lvl1pPr algn="l">
              <a:defRPr sz="2400" b="1" i="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Cambria" pitchFamily="18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第一章 矩阵</a:t>
            </a:r>
            <a:r>
              <a:rPr lang="en-US" altLang="zh-CN" dirty="0" smtClean="0"/>
              <a:t>_______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讲   矩阵的概念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77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课时讲授 </a:t>
            </a:r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课时习题课</a:t>
            </a:r>
            <a:endParaRPr lang="zh-CN" altLang="en-US" sz="2400" dirty="0">
              <a:solidFill>
                <a:srgbClr val="13180A"/>
              </a:solidFill>
              <a:latin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第一章   矩阵及其运算</a:t>
            </a:r>
            <a:endParaRPr lang="zh-CN" altLang="en-US" dirty="0">
              <a:latin typeface="Britannic Bold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55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2358906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48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67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73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96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10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课时讲授 </a:t>
            </a:r>
            <a:r>
              <a:rPr lang="en-US" altLang="zh-CN" sz="2400" dirty="0" smtClean="0">
                <a:solidFill>
                  <a:srgbClr val="13180A"/>
                </a:solidFill>
                <a:latin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13180A"/>
                </a:solidFill>
                <a:latin typeface="微软雅黑" pitchFamily="34" charset="-122"/>
              </a:rPr>
              <a:t>课时习题课</a:t>
            </a:r>
            <a:endParaRPr lang="zh-CN" altLang="en-US" sz="2400" dirty="0">
              <a:solidFill>
                <a:srgbClr val="13180A"/>
              </a:solidFill>
              <a:latin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第一章   矩阵及其运算</a:t>
            </a:r>
            <a:endParaRPr lang="zh-CN" altLang="en-US" dirty="0">
              <a:latin typeface="Britannic Bold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057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24653112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51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58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259632" y="4149080"/>
            <a:ext cx="6912768" cy="1584176"/>
          </a:xfrm>
          <a:prstGeom prst="ellipse">
            <a:avLst/>
          </a:prstGeom>
          <a:blipFill>
            <a:blip r:embed="rId2">
              <a:lum bright="70000" contrast="-70000"/>
            </a:blip>
            <a:tile tx="0" ty="0" sx="100000" sy="100000" flip="none" algn="tl"/>
          </a:blipFill>
          <a:ln>
            <a:solidFill>
              <a:srgbClr val="59F9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课时讲授 </a:t>
            </a:r>
            <a:r>
              <a:rPr lang="en-US" altLang="zh-CN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rgbClr val="13180A"/>
                </a:solidFill>
                <a:latin typeface="微软雅黑" pitchFamily="34" charset="-122"/>
                <a:ea typeface="微软雅黑" pitchFamily="34" charset="-122"/>
              </a:rPr>
              <a:t>课时习题课</a:t>
            </a:r>
            <a:endParaRPr lang="zh-CN" altLang="en-US" sz="2400" b="1" dirty="0">
              <a:solidFill>
                <a:srgbClr val="1318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685800" y="2132856"/>
            <a:ext cx="7772400" cy="1470025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  <a:tileRect r="-100000" b="-100000"/>
          </a:gradFill>
          <a:ln cmpd="tri">
            <a:solidFill>
              <a:srgbClr val="59F9C7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tIns="324000" bIns="25200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第一章   矩阵及其运算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051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455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15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274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070C0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4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3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7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10" name="内容占位符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482031015"/>
              </p:ext>
            </p:extLst>
          </p:nvPr>
        </p:nvGraphicFramePr>
        <p:xfrm>
          <a:off x="448925" y="2871882"/>
          <a:ext cx="8229600" cy="117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691680" y="3068960"/>
                <a:ext cx="1029449" cy="7386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082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48925" y="2207084"/>
            <a:ext cx="8229600" cy="2505301"/>
          </a:xfrm>
          <a:noFill/>
        </p:spPr>
        <p:txBody>
          <a:bodyPr anchor="ctr" anchorCtr="0">
            <a:spAutoFit/>
          </a:bodyPr>
          <a:lstStyle>
            <a:lvl1pPr marL="457200" indent="-457200">
              <a:buFontTx/>
              <a:buBlip>
                <a:blip r:embed="rId2"/>
              </a:buBlip>
              <a:defRPr lang="zh-CN" altLang="zh-CN" sz="3200" smtClean="0">
                <a:effectLst/>
                <a:latin typeface="微软雅黑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3200" b="1" i="0" baseline="0"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微软雅黑" pitchFamily="34" charset="-122"/>
                <a:ea typeface="微软雅黑" pitchFamily="34" charset="-122"/>
              </a:defRPr>
            </a:lvl2pPr>
            <a:lvl3pPr marL="914400" indent="0">
              <a:buNone/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>
              <a:defRPr sz="2800" b="1" i="0" baseline="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</a:lstStyle>
          <a:p>
            <a:pPr lvl="1"/>
            <a:r>
              <a:rPr lang="zh-CN" altLang="en-US" dirty="0" smtClean="0"/>
              <a:t>第一讲   矩阵的概念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1.1        </a:t>
            </a:r>
            <a:r>
              <a:rPr lang="zh-CN" altLang="en-US" dirty="0" smtClean="0"/>
              <a:t>矩阵的概念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1.2        </a:t>
            </a:r>
            <a:r>
              <a:rPr lang="zh-CN" altLang="en-US" dirty="0" smtClean="0"/>
              <a:t>几种特殊矩阵   </a:t>
            </a:r>
          </a:p>
        </p:txBody>
      </p:sp>
    </p:spTree>
    <p:extLst>
      <p:ext uri="{BB962C8B-B14F-4D97-AF65-F5344CB8AC3E}">
        <p14:creationId xmlns:p14="http://schemas.microsoft.com/office/powerpoint/2010/main" val="13134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rgbClr val="0E0E8C"/>
          </a:solidFill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07504" y="11663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Chapter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1  </a:t>
            </a:r>
            <a:r>
              <a:rPr lang="en-US" altLang="zh-CN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Matrix</a:t>
            </a:r>
            <a:r>
              <a:rPr lang="en-US" altLang="zh-CN" baseline="0" dirty="0" smtClean="0">
                <a:solidFill>
                  <a:srgbClr val="0070C0"/>
                </a:solidFill>
                <a:latin typeface="Eras Bold ITC" pitchFamily="34" charset="0"/>
                <a:ea typeface="微软雅黑" pitchFamily="34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72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112568"/>
          </a:xfrm>
        </p:spPr>
        <p:txBody>
          <a:bodyPr/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  <a:lvl2pPr>
              <a:defRPr sz="2400" b="1">
                <a:latin typeface="微软雅黑" pitchFamily="34" charset="-122"/>
                <a:ea typeface="微软雅黑" pitchFamily="34" charset="-122"/>
              </a:defRPr>
            </a:lvl2pPr>
            <a:lvl3pPr>
              <a:defRPr sz="2000" b="1">
                <a:latin typeface="微软雅黑" pitchFamily="34" charset="-122"/>
                <a:ea typeface="微软雅黑" pitchFamily="34" charset="-122"/>
              </a:defRPr>
            </a:lvl3pPr>
            <a:lvl4pPr>
              <a:defRPr sz="1800" b="1">
                <a:latin typeface="微软雅黑" pitchFamily="34" charset="-122"/>
                <a:ea typeface="微软雅黑" pitchFamily="34" charset="-122"/>
              </a:defRPr>
            </a:lvl4pPr>
            <a:lvl5pPr>
              <a:defRPr sz="1800" b="1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06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1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0412"/>
            <a:ext cx="3008313" cy="598388"/>
          </a:xfrm>
          <a:prstGeom prst="rect">
            <a:avLst/>
          </a:prstGeom>
        </p:spPr>
        <p:txBody>
          <a:bodyPr anchor="b"/>
          <a:lstStyle>
            <a:lvl1pPr algn="l"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defRPr sz="2800" b="1">
                <a:latin typeface="微软雅黑" pitchFamily="34" charset="-122"/>
                <a:ea typeface="微软雅黑" pitchFamily="34" charset="-122"/>
              </a:defRPr>
            </a:lvl2pPr>
            <a:lvl3pPr>
              <a:defRPr sz="2400" b="1">
                <a:latin typeface="微软雅黑" pitchFamily="34" charset="-122"/>
                <a:ea typeface="微软雅黑" pitchFamily="34" charset="-122"/>
              </a:defRPr>
            </a:lvl3pPr>
            <a:lvl4pPr>
              <a:defRPr sz="2000" b="1">
                <a:latin typeface="微软雅黑" pitchFamily="34" charset="-122"/>
                <a:ea typeface="微软雅黑" pitchFamily="34" charset="-122"/>
              </a:defRPr>
            </a:lvl4pPr>
            <a:lvl5pPr>
              <a:defRPr sz="2000" b="1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5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4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444044"/>
            <a:ext cx="9180512" cy="41395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6513" y="13266"/>
            <a:ext cx="9107487" cy="39139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44450" cap="rnd">
            <a:solidFill>
              <a:srgbClr val="0070C0"/>
            </a:solidFill>
            <a:bevel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476672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9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+mj-lt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534732" y="644404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6444044"/>
            <a:ext cx="504056" cy="39985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6874238" y="4462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Chapter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1</a:t>
            </a:r>
            <a:r>
              <a:rPr lang="en-US" altLang="zh-CN" b="1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Matrix</a:t>
            </a:r>
            <a:r>
              <a:rPr lang="en-US" altLang="zh-CN" b="1" baseline="0" dirty="0" smtClean="0">
                <a:solidFill>
                  <a:srgbClr val="14B7F8"/>
                </a:solidFill>
                <a:latin typeface="+mj-lt"/>
                <a:ea typeface="微软雅黑" pitchFamily="34" charset="-122"/>
              </a:rPr>
              <a:t> </a:t>
            </a:r>
            <a:endParaRPr lang="zh-CN" altLang="en-US" b="1" dirty="0">
              <a:solidFill>
                <a:srgbClr val="14B7F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62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49" r:id="rId3"/>
    <p:sldLayoutId id="2147483685" r:id="rId4"/>
    <p:sldLayoutId id="2147483650" r:id="rId5"/>
    <p:sldLayoutId id="2147483651" r:id="rId6"/>
    <p:sldLayoutId id="2147483652" r:id="rId7"/>
    <p:sldLayoutId id="2147483654" r:id="rId8"/>
    <p:sldLayoutId id="2147483656" r:id="rId9"/>
    <p:sldLayoutId id="2147483690" r:id="rId10"/>
    <p:sldLayoutId id="2147483698" r:id="rId11"/>
    <p:sldLayoutId id="2147483700" r:id="rId12"/>
    <p:sldLayoutId id="2147483703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381328"/>
            <a:ext cx="9180512" cy="47667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80512" cy="57606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 cap="sq">
            <a:solidFill>
              <a:srgbClr val="2406BA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639797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Gulim" pitchFamily="34" charset="-127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Gulim" pitchFamily="34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243172" y="6444044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81328"/>
            <a:ext cx="504056" cy="4625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5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381328"/>
            <a:ext cx="9180512" cy="47667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80512" cy="57606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 cap="sq">
            <a:solidFill>
              <a:srgbClr val="2406BA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639797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Gulim" pitchFamily="34" charset="-127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Gulim" pitchFamily="34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243172" y="6444044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81328"/>
            <a:ext cx="504056" cy="4625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29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381328"/>
            <a:ext cx="9180512" cy="47667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80512" cy="57606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 cap="sq">
            <a:solidFill>
              <a:srgbClr val="2406BA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639797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Gulim" pitchFamily="34" charset="-127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Gulim" pitchFamily="34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243172" y="6444044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81328"/>
            <a:ext cx="504056" cy="4625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5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circle">
              <a:fillToRect l="50000" t="50000" r="50000" b="50000"/>
            </a:path>
            <a:tileRect/>
          </a:gradFill>
          <a:latin typeface="Times New Roman" pitchFamily="18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i="0" kern="1200" baseline="0">
          <a:gradFill flip="none" rotWithShape="1">
            <a:gsLst>
              <a:gs pos="100000">
                <a:srgbClr val="000000">
                  <a:lumMod val="100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path path="rect">
              <a:fillToRect r="100000" b="100000"/>
            </a:path>
            <a:tileRect l="-100000" t="-100000"/>
          </a:gradFill>
          <a:latin typeface="Times New Roman" pitchFamily="18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8925" y="1196752"/>
            <a:ext cx="8229600" cy="452596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46700-B8ED-411A-9950-E8AE89D5587B}" type="datetimeFigureOut">
              <a:rPr lang="zh-CN" altLang="en-US" smtClean="0"/>
              <a:pPr/>
              <a:t>17.3.29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BD57-F563-4DB1-B7B7-FE1BA06627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690" y="0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19593" y="27384"/>
            <a:ext cx="160919" cy="6858000"/>
          </a:xfrm>
          <a:prstGeom prst="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-25113" y="6381328"/>
            <a:ext cx="9180512" cy="47667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2406BA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 smtClean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                                                       </a:t>
            </a:r>
            <a:endParaRPr kumimoji="0" lang="en-US" altLang="zh-CN" sz="2000" b="0" dirty="0">
              <a:solidFill>
                <a:srgbClr val="D98D75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80512" cy="57606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4C000F"/>
              </a:gs>
            </a:gsLst>
            <a:path path="circle">
              <a:fillToRect l="100000" t="100000"/>
            </a:path>
            <a:tileRect r="-100000" b="-100000"/>
          </a:gradFill>
          <a:ln w="53975" cap="sq">
            <a:solidFill>
              <a:srgbClr val="2406BA"/>
            </a:solidFill>
            <a:bevel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kumimoji="0" lang="en-US" altLang="zh-CN" sz="3600" b="0" dirty="0">
                <a:solidFill>
                  <a:srgbClr val="D98D75"/>
                </a:solidFill>
                <a:latin typeface="Tahoma" pitchFamily="34" charset="0"/>
                <a:ea typeface="Dotum" pitchFamily="34" charset="-127"/>
              </a:rPr>
              <a:t> </a:t>
            </a:r>
            <a:endParaRPr kumimoji="0" lang="en-US" altLang="zh-CN" sz="2400" b="0" dirty="0">
              <a:solidFill>
                <a:srgbClr val="D98D75"/>
              </a:solidFill>
              <a:latin typeface="Tahoma" pitchFamily="34" charset="0"/>
              <a:ea typeface="Dotum" pitchFamily="34" charset="-127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90" y="639797"/>
            <a:ext cx="9178822" cy="0"/>
          </a:xfrm>
          <a:prstGeom prst="line">
            <a:avLst/>
          </a:prstGeom>
          <a:ln w="47625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467544" y="6434998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1800" b="1" i="0" baseline="0" dirty="0" smtClean="0">
                <a:solidFill>
                  <a:srgbClr val="00B0F0"/>
                </a:solidFill>
                <a:latin typeface="Gulim" pitchFamily="34" charset="-127"/>
                <a:ea typeface="Dotum" pitchFamily="34" charset="-127"/>
              </a:rPr>
              <a:t>Linear Algebra</a:t>
            </a:r>
            <a:endParaRPr lang="zh-CN" altLang="en-US" b="1" i="0" baseline="0" dirty="0">
              <a:solidFill>
                <a:srgbClr val="00B0F0"/>
              </a:solidFill>
              <a:latin typeface="Gulim" pitchFamily="34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243172" y="6444044"/>
            <a:ext cx="100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BUCT</a:t>
            </a:r>
            <a:r>
              <a:rPr lang="en-US" altLang="zh-CN" baseline="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 </a:t>
            </a:r>
            <a:endParaRPr lang="zh-CN" altLang="en-US" dirty="0"/>
          </a:p>
        </p:txBody>
      </p:sp>
      <p:pic>
        <p:nvPicPr>
          <p:cNvPr id="18" name="Picture 22" descr="F:\学校logo\1723585_181059051_2.png"/>
          <p:cNvPicPr>
            <a:picLocks noChangeAspect="1" noChangeArrowheads="1"/>
          </p:cNvPicPr>
          <p:nvPr userDrawn="1"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381328"/>
            <a:ext cx="504056" cy="4625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l"/>
        <a:defRPr sz="3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383186"/>
              </p:ext>
            </p:extLst>
          </p:nvPr>
        </p:nvGraphicFramePr>
        <p:xfrm>
          <a:off x="449263" y="2206625"/>
          <a:ext cx="82296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§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𝟐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.</m:t>
                      </m:r>
                      <m:r>
                        <a:rPr lang="en-US" altLang="zh-CN" sz="4200" b="1" i="1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ea typeface="Cambria Math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42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96952"/>
                <a:ext cx="1552028" cy="7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0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3356-83AC-4299-9FE1-9A9A15FEDAED}" type="slidenum">
              <a:rPr lang="zh-CN" altLang="en-US"/>
              <a:pPr/>
              <a:t>10</a:t>
            </a:fld>
            <a:endParaRPr lang="en-US" altLang="zh-CN"/>
          </a:p>
        </p:txBody>
      </p:sp>
      <p:graphicFrame>
        <p:nvGraphicFramePr>
          <p:cNvPr id="535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50884"/>
              </p:ext>
            </p:extLst>
          </p:nvPr>
        </p:nvGraphicFramePr>
        <p:xfrm>
          <a:off x="683568" y="3321511"/>
          <a:ext cx="7684343" cy="464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公式" r:id="rId3" imgW="3708360" imgH="228600" progId="Equation.3">
                  <p:embed/>
                </p:oleObj>
              </mc:Choice>
              <mc:Fallback>
                <p:oleObj name="公式" r:id="rId3" imgW="3708360" imgH="228600" progId="Equation.3">
                  <p:embed/>
                  <p:pic>
                    <p:nvPicPr>
                      <p:cNvPr id="535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21511"/>
                        <a:ext cx="7684343" cy="464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581441"/>
              </p:ext>
            </p:extLst>
          </p:nvPr>
        </p:nvGraphicFramePr>
        <p:xfrm>
          <a:off x="209228" y="567440"/>
          <a:ext cx="8706172" cy="259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Equation" r:id="rId5" imgW="3657600" imgH="1168200" progId="Equation.3">
                  <p:embed/>
                </p:oleObj>
              </mc:Choice>
              <mc:Fallback>
                <p:oleObj name="Equation" r:id="rId5" imgW="3657600" imgH="1168200" progId="Equation.3">
                  <p:embed/>
                  <p:pic>
                    <p:nvPicPr>
                      <p:cNvPr id="535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28" y="567440"/>
                        <a:ext cx="8706172" cy="2593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5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958774"/>
              </p:ext>
            </p:extLst>
          </p:nvPr>
        </p:nvGraphicFramePr>
        <p:xfrm>
          <a:off x="867508" y="3986626"/>
          <a:ext cx="77724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2" name="Equation" r:id="rId7" imgW="8089560" imgH="2057400" progId="Equation.3">
                  <p:embed/>
                </p:oleObj>
              </mc:Choice>
              <mc:Fallback>
                <p:oleObj name="Equation" r:id="rId7" imgW="8089560" imgH="2057400" progId="Equation.3">
                  <p:embed/>
                  <p:pic>
                    <p:nvPicPr>
                      <p:cNvPr id="535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08" y="3986626"/>
                        <a:ext cx="7772400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9" name="AutoShape 7"/>
          <p:cNvSpPr>
            <a:spLocks noChangeArrowheads="1"/>
          </p:cNvSpPr>
          <p:nvPr/>
        </p:nvSpPr>
        <p:spPr bwMode="auto">
          <a:xfrm>
            <a:off x="609600" y="5638800"/>
            <a:ext cx="3733800" cy="609600"/>
          </a:xfrm>
          <a:prstGeom prst="wedgeRoundRectCallout">
            <a:avLst>
              <a:gd name="adj1" fmla="val 42159"/>
              <a:gd name="adj2" fmla="val -96314"/>
              <a:gd name="adj3" fmla="val 16667"/>
            </a:avLst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阶范德蒙行列式</a:t>
            </a:r>
          </a:p>
        </p:txBody>
      </p:sp>
    </p:spTree>
    <p:extLst>
      <p:ext uri="{BB962C8B-B14F-4D97-AF65-F5344CB8AC3E}">
        <p14:creationId xmlns:p14="http://schemas.microsoft.com/office/powerpoint/2010/main" val="22615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4D7C3-7DD7-432E-A137-FE16D242954E}" type="slidenum">
              <a:rPr lang="zh-CN" altLang="en-US"/>
              <a:pPr/>
              <a:t>11</a:t>
            </a:fld>
            <a:endParaRPr lang="en-US" altLang="zh-CN"/>
          </a:p>
        </p:txBody>
      </p:sp>
      <p:graphicFrame>
        <p:nvGraphicFramePr>
          <p:cNvPr id="520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02571"/>
              </p:ext>
            </p:extLst>
          </p:nvPr>
        </p:nvGraphicFramePr>
        <p:xfrm>
          <a:off x="586045" y="3546475"/>
          <a:ext cx="762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Equation" r:id="rId3" imgW="3251160" imgH="368280" progId="Equation.3">
                  <p:embed/>
                </p:oleObj>
              </mc:Choice>
              <mc:Fallback>
                <p:oleObj name="Equation" r:id="rId3" imgW="3251160" imgH="368280" progId="Equation.3">
                  <p:embed/>
                  <p:pic>
                    <p:nvPicPr>
                      <p:cNvPr id="520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45" y="3546475"/>
                        <a:ext cx="762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477605"/>
              </p:ext>
            </p:extLst>
          </p:nvPr>
        </p:nvGraphicFramePr>
        <p:xfrm>
          <a:off x="1684338" y="4410075"/>
          <a:ext cx="24384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5" imgW="2387520" imgH="761760" progId="Equation.3">
                  <p:embed/>
                </p:oleObj>
              </mc:Choice>
              <mc:Fallback>
                <p:oleObj name="Equation" r:id="rId5" imgW="2387520" imgH="761760" progId="Equation.3">
                  <p:embed/>
                  <p:pic>
                    <p:nvPicPr>
                      <p:cNvPr id="520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4410075"/>
                        <a:ext cx="24384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362183"/>
              </p:ext>
            </p:extLst>
          </p:nvPr>
        </p:nvGraphicFramePr>
        <p:xfrm>
          <a:off x="586045" y="1087437"/>
          <a:ext cx="77724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7" imgW="8089560" imgH="2057400" progId="Equation.3">
                  <p:embed/>
                </p:oleObj>
              </mc:Choice>
              <mc:Fallback>
                <p:oleObj name="Equation" r:id="rId7" imgW="8089560" imgH="2057400" progId="Equation.3">
                  <p:embed/>
                  <p:pic>
                    <p:nvPicPr>
                      <p:cNvPr id="5201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045" y="1087437"/>
                        <a:ext cx="7772400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199" name="Text Box 7"/>
          <p:cNvSpPr txBox="1">
            <a:spLocks noChangeArrowheads="1"/>
          </p:cNvSpPr>
          <p:nvPr/>
        </p:nvSpPr>
        <p:spPr bwMode="auto">
          <a:xfrm>
            <a:off x="609600" y="5334000"/>
            <a:ext cx="107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/>
              <a:t>证毕.</a:t>
            </a:r>
          </a:p>
        </p:txBody>
      </p:sp>
    </p:spTree>
    <p:extLst>
      <p:ext uri="{BB962C8B-B14F-4D97-AF65-F5344CB8AC3E}">
        <p14:creationId xmlns:p14="http://schemas.microsoft.com/office/powerpoint/2010/main" val="12317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4D18-CE43-44D4-B72F-6ABA6EB66B6E}" type="slidenum">
              <a:rPr lang="zh-CN" altLang="en-US"/>
              <a:pPr/>
              <a:t>12</a:t>
            </a:fld>
            <a:endParaRPr lang="en-US" altLang="zh-CN"/>
          </a:p>
        </p:txBody>
      </p:sp>
      <p:graphicFrame>
        <p:nvGraphicFramePr>
          <p:cNvPr id="537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076060"/>
              </p:ext>
            </p:extLst>
          </p:nvPr>
        </p:nvGraphicFramePr>
        <p:xfrm>
          <a:off x="1327638" y="613570"/>
          <a:ext cx="6594475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Microsoft 公式 3.0" r:id="rId3" imgW="2819160" imgH="1168200" progId="Equation.3">
                  <p:embed/>
                </p:oleObj>
              </mc:Choice>
              <mc:Fallback>
                <p:oleObj name="Microsoft 公式 3.0" r:id="rId3" imgW="2819160" imgH="1168200" progId="Equation.3">
                  <p:embed/>
                  <p:pic>
                    <p:nvPicPr>
                      <p:cNvPr id="537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638" y="613570"/>
                        <a:ext cx="6594475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954162" y="3892854"/>
            <a:ext cx="11430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【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】</a:t>
            </a:r>
            <a:endParaRPr lang="zh-CN" altLang="en-US" dirty="0"/>
          </a:p>
        </p:txBody>
      </p:sp>
      <p:graphicFrame>
        <p:nvGraphicFramePr>
          <p:cNvPr id="537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519229"/>
              </p:ext>
            </p:extLst>
          </p:nvPr>
        </p:nvGraphicFramePr>
        <p:xfrm>
          <a:off x="2097162" y="3581391"/>
          <a:ext cx="19812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5" imgW="952200" imgH="914400" progId="Equation.3">
                  <p:embed/>
                </p:oleObj>
              </mc:Choice>
              <mc:Fallback>
                <p:oleObj name="Equation" r:id="rId5" imgW="952200" imgH="914400" progId="Equation.3">
                  <p:embed/>
                  <p:pic>
                    <p:nvPicPr>
                      <p:cNvPr id="537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162" y="3581391"/>
                        <a:ext cx="198120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130427"/>
              </p:ext>
            </p:extLst>
          </p:nvPr>
        </p:nvGraphicFramePr>
        <p:xfrm>
          <a:off x="2097162" y="5610075"/>
          <a:ext cx="52054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Equation" r:id="rId7" imgW="2501640" imgH="203040" progId="Equation.3">
                  <p:embed/>
                </p:oleObj>
              </mc:Choice>
              <mc:Fallback>
                <p:oleObj name="Equation" r:id="rId7" imgW="2501640" imgH="203040" progId="Equation.3">
                  <p:embed/>
                  <p:pic>
                    <p:nvPicPr>
                      <p:cNvPr id="537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162" y="5610075"/>
                        <a:ext cx="520541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554805"/>
              </p:ext>
            </p:extLst>
          </p:nvPr>
        </p:nvGraphicFramePr>
        <p:xfrm>
          <a:off x="7302575" y="5610075"/>
          <a:ext cx="7921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9" name="Equation" r:id="rId9" imgW="380880" imgH="203040" progId="Equation.3">
                  <p:embed/>
                </p:oleObj>
              </mc:Choice>
              <mc:Fallback>
                <p:oleObj name="Equation" r:id="rId9" imgW="380880" imgH="203040" progId="Equation.3">
                  <p:embed/>
                  <p:pic>
                    <p:nvPicPr>
                      <p:cNvPr id="537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75" y="5610075"/>
                        <a:ext cx="79216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01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838200" y="160020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        1.  </a:t>
            </a:r>
            <a:r>
              <a:rPr lang="zh-CN" altLang="en-US" sz="2800" b="1">
                <a:solidFill>
                  <a:schemeClr val="tx2"/>
                </a:solidFill>
              </a:rPr>
              <a:t>行列式按行（列）展开法则是把高阶行列式的计算化为低阶行列式计算的重要工具</a:t>
            </a:r>
            <a:r>
              <a:rPr lang="en-US" altLang="zh-CN" sz="2800" b="1">
                <a:solidFill>
                  <a:schemeClr val="tx2"/>
                </a:solidFill>
              </a:rPr>
              <a:t>.</a:t>
            </a:r>
            <a:r>
              <a:rPr lang="en-US" altLang="zh-CN" sz="2800" b="1">
                <a:solidFill>
                  <a:schemeClr val="bg2"/>
                </a:solidFill>
              </a:rPr>
              <a:t> </a:t>
            </a: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676400" y="2667000"/>
          <a:ext cx="482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4" name="Equation" r:id="rId3" imgW="4825800" imgH="977760" progId="Equation.3">
                  <p:embed/>
                </p:oleObj>
              </mc:Choice>
              <mc:Fallback>
                <p:oleObj name="Equation" r:id="rId3" imgW="4825800" imgH="977760" progId="Equation.3">
                  <p:embed/>
                  <p:pic>
                    <p:nvPicPr>
                      <p:cNvPr id="96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482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968500" y="3810000"/>
          <a:ext cx="453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Equation" r:id="rId5" imgW="4533840" imgH="977760" progId="Equation.3">
                  <p:embed/>
                </p:oleObj>
              </mc:Choice>
              <mc:Fallback>
                <p:oleObj name="Equation" r:id="rId5" imgW="4533840" imgH="977760" progId="Equation.3">
                  <p:embed/>
                  <p:pic>
                    <p:nvPicPr>
                      <p:cNvPr id="962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810000"/>
                        <a:ext cx="453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828800" y="5118100"/>
          <a:ext cx="3581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Equation" r:id="rId7" imgW="3581280" imgH="977760" progId="Equation.3">
                  <p:embed/>
                </p:oleObj>
              </mc:Choice>
              <mc:Fallback>
                <p:oleObj name="Equation" r:id="rId7" imgW="3581280" imgH="977760" progId="Equation.3">
                  <p:embed/>
                  <p:pic>
                    <p:nvPicPr>
                      <p:cNvPr id="96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18100"/>
                        <a:ext cx="3581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000" dirty="0" smtClean="0">
                <a:solidFill>
                  <a:srgbClr val="0000FF"/>
                </a:solidFill>
              </a:rPr>
              <a:t>小结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397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36625" y="1385888"/>
            <a:ext cx="317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ea typeface="黑体" panose="02010609060101010101" pitchFamily="49" charset="-122"/>
              </a:rPr>
              <a:t>例 </a:t>
            </a:r>
            <a:r>
              <a:rPr lang="zh-CN" altLang="en-US" sz="2800" b="1" dirty="0" smtClean="0"/>
              <a:t>   </a:t>
            </a:r>
            <a:r>
              <a:rPr lang="zh-CN" altLang="en-US" sz="2800" b="1" dirty="0"/>
              <a:t>计算行列式</a:t>
            </a:r>
            <a:endParaRPr lang="zh-CN" altLang="en-US" b="1" dirty="0"/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3948113" y="935038"/>
          <a:ext cx="2425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2" name="Equation" r:id="rId3" imgW="2654280" imgH="1625400" progId="Equation.DSMT4">
                  <p:embed/>
                </p:oleObj>
              </mc:Choice>
              <mc:Fallback>
                <p:oleObj name="Equation" r:id="rId3" imgW="2654280" imgH="1625400" progId="Equation.DSMT4">
                  <p:embed/>
                  <p:pic>
                    <p:nvPicPr>
                      <p:cNvPr id="93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935038"/>
                        <a:ext cx="24257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914400" y="2743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b="1">
              <a:ea typeface="黑体" panose="02010609060101010101" pitchFamily="49" charset="-122"/>
            </a:endParaRPr>
          </a:p>
        </p:txBody>
      </p:sp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1854200" y="3651250"/>
          <a:ext cx="19780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3" name="Equation" r:id="rId5" imgW="2133360" imgH="977760" progId="Equation.DSMT4">
                  <p:embed/>
                </p:oleObj>
              </mc:Choice>
              <mc:Fallback>
                <p:oleObj name="Equation" r:id="rId5" imgW="2133360" imgH="977760" progId="Equation.DSMT4">
                  <p:embed/>
                  <p:pic>
                    <p:nvPicPr>
                      <p:cNvPr id="931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651250"/>
                        <a:ext cx="19780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2209800" y="4953000"/>
          <a:ext cx="7731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4" name="Equation" r:id="rId7" imgW="774360" imgH="317160" progId="Equation.DSMT4">
                  <p:embed/>
                </p:oleObj>
              </mc:Choice>
              <mc:Fallback>
                <p:oleObj name="Equation" r:id="rId7" imgW="774360" imgH="317160" progId="Equation.DSMT4">
                  <p:embed/>
                  <p:pic>
                    <p:nvPicPr>
                      <p:cNvPr id="93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7731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752600" y="27432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按第一行展开，得</a:t>
            </a:r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3886200" y="3657600"/>
          <a:ext cx="11890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Equation" r:id="rId9" imgW="1282680" imgH="977760" progId="Equation.DSMT4">
                  <p:embed/>
                </p:oleObj>
              </mc:Choice>
              <mc:Fallback>
                <p:oleObj name="Equation" r:id="rId9" imgW="1282680" imgH="977760" progId="Equation.DSMT4">
                  <p:embed/>
                  <p:pic>
                    <p:nvPicPr>
                      <p:cNvPr id="93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118903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5129213" y="3657600"/>
          <a:ext cx="14239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Equation" r:id="rId11" imgW="1536480" imgH="977760" progId="Equation.DSMT4">
                  <p:embed/>
                </p:oleObj>
              </mc:Choice>
              <mc:Fallback>
                <p:oleObj name="Equation" r:id="rId11" imgW="1536480" imgH="977760" progId="Equation.DSMT4">
                  <p:embed/>
                  <p:pic>
                    <p:nvPicPr>
                      <p:cNvPr id="93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3657600"/>
                        <a:ext cx="14239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50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89" grpId="0" autoUpdateAnimBg="0"/>
      <p:bldP spid="931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4116388" y="762000"/>
          <a:ext cx="35560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0" name="Equation" r:id="rId3" imgW="3555720" imgH="2577960" progId="Equation.DSMT4">
                  <p:embed/>
                </p:oleObj>
              </mc:Choice>
              <mc:Fallback>
                <p:oleObj name="Equation" r:id="rId3" imgW="3555720" imgH="2577960" progId="Equation.DSMT4">
                  <p:embed/>
                  <p:pic>
                    <p:nvPicPr>
                      <p:cNvPr id="942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762000"/>
                        <a:ext cx="35560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914400" y="1760538"/>
            <a:ext cx="27462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ea typeface="黑体" panose="02010609060101010101" pitchFamily="49" charset="-122"/>
              </a:rPr>
              <a:t>例 </a:t>
            </a:r>
            <a:r>
              <a:rPr lang="zh-CN" altLang="en-US" sz="2800" b="1" dirty="0" smtClean="0"/>
              <a:t>   </a:t>
            </a:r>
            <a:r>
              <a:rPr lang="zh-CN" altLang="en-US" sz="2800" b="1" dirty="0"/>
              <a:t>计算行列式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b="1">
              <a:ea typeface="黑体" panose="02010609060101010101" pitchFamily="49" charset="-122"/>
            </a:endParaRP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828800" y="3517900"/>
          <a:ext cx="35560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1" name="Equation" r:id="rId5" imgW="3555720" imgH="2577960" progId="Equation.DSMT4">
                  <p:embed/>
                </p:oleObj>
              </mc:Choice>
              <mc:Fallback>
                <p:oleObj name="Equation" r:id="rId5" imgW="3555720" imgH="2577960" progId="Equation.DSMT4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17900"/>
                        <a:ext cx="35560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2266950" y="4267200"/>
            <a:ext cx="33528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4705350" y="3352800"/>
            <a:ext cx="19050" cy="30480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8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914400" y="3581400"/>
          <a:ext cx="2768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Equation" r:id="rId3" imgW="2768400" imgH="1511280" progId="Equation.DSMT4">
                  <p:embed/>
                </p:oleObj>
              </mc:Choice>
              <mc:Fallback>
                <p:oleObj name="Equation" r:id="rId3" imgW="2768400" imgH="1511280" progId="Equation.DSMT4">
                  <p:embed/>
                  <p:pic>
                    <p:nvPicPr>
                      <p:cNvPr id="952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2768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3733800" y="3810000"/>
          <a:ext cx="288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5" name="Equation" r:id="rId5" imgW="2882880" imgH="977760" progId="Equation.DSMT4">
                  <p:embed/>
                </p:oleObj>
              </mc:Choice>
              <mc:Fallback>
                <p:oleObj name="Equation" r:id="rId5" imgW="2882880" imgH="977760" progId="Equation.DSMT4">
                  <p:embed/>
                  <p:pic>
                    <p:nvPicPr>
                      <p:cNvPr id="95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10000"/>
                        <a:ext cx="288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295400" y="5486400"/>
          <a:ext cx="3644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name="Equation" r:id="rId7" imgW="3644640" imgH="406080" progId="Equation.DSMT4">
                  <p:embed/>
                </p:oleObj>
              </mc:Choice>
              <mc:Fallback>
                <p:oleObj name="Equation" r:id="rId7" imgW="3644640" imgH="406080" progId="Equation.DSMT4">
                  <p:embed/>
                  <p:pic>
                    <p:nvPicPr>
                      <p:cNvPr id="95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6400"/>
                        <a:ext cx="3644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6019800" y="1295400"/>
          <a:ext cx="2628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name="Equation" r:id="rId9" imgW="2628720" imgH="1511280" progId="Equation.DSMT4">
                  <p:embed/>
                </p:oleObj>
              </mc:Choice>
              <mc:Fallback>
                <p:oleObj name="Equation" r:id="rId9" imgW="2628720" imgH="1511280" progId="Equation.DSMT4">
                  <p:embed/>
                  <p:pic>
                    <p:nvPicPr>
                      <p:cNvPr id="95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95400"/>
                        <a:ext cx="2628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914400" y="990600"/>
          <a:ext cx="3733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8" name="Equation" r:id="rId11" imgW="3848040" imgH="2044440" progId="Equation.DSMT4">
                  <p:embed/>
                </p:oleObj>
              </mc:Choice>
              <mc:Fallback>
                <p:oleObj name="Equation" r:id="rId11" imgW="3848040" imgH="2044440" progId="Equation.DSMT4">
                  <p:embed/>
                  <p:pic>
                    <p:nvPicPr>
                      <p:cNvPr id="95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3733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2203450" y="1219200"/>
            <a:ext cx="26670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 flipH="1">
            <a:off x="2514600" y="838200"/>
            <a:ext cx="6350" cy="22098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4922838" y="2144713"/>
          <a:ext cx="7429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name="Equation" r:id="rId13" imgW="825480" imgH="431640" progId="Equation.DSMT4">
                  <p:embed/>
                </p:oleObj>
              </mc:Choice>
              <mc:Fallback>
                <p:oleObj name="Equation" r:id="rId13" imgW="825480" imgH="431640" progId="Equation.DSMT4">
                  <p:embed/>
                  <p:pic>
                    <p:nvPicPr>
                      <p:cNvPr id="95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2144713"/>
                        <a:ext cx="7429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43" name="Group 11"/>
          <p:cNvGrpSpPr>
            <a:grpSpLocks/>
          </p:cNvGrpSpPr>
          <p:nvPr/>
        </p:nvGrpSpPr>
        <p:grpSpPr bwMode="auto">
          <a:xfrm>
            <a:off x="4716463" y="1992313"/>
            <a:ext cx="1235075" cy="130175"/>
            <a:chOff x="3696" y="3456"/>
            <a:chExt cx="864" cy="96"/>
          </a:xfrm>
        </p:grpSpPr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3696" y="34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3696" y="35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4648200" y="1600200"/>
          <a:ext cx="1371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Equation" r:id="rId15" imgW="1523880" imgH="419040" progId="Equation.DSMT4">
                  <p:embed/>
                </p:oleObj>
              </mc:Choice>
              <mc:Fallback>
                <p:oleObj name="Equation" r:id="rId15" imgW="1523880" imgH="419040" progId="Equation.DSMT4">
                  <p:embed/>
                  <p:pic>
                    <p:nvPicPr>
                      <p:cNvPr id="952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13716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1524000" y="3810000"/>
            <a:ext cx="22860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2057400" y="3581400"/>
            <a:ext cx="0" cy="15240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3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AFD4-29A9-4289-B3F1-EECE44128505}" type="slidenum">
              <a:rPr lang="en-US" altLang="zh-CN"/>
              <a:pPr/>
              <a:t>2</a:t>
            </a:fld>
            <a:endParaRPr lang="en-US" altLang="zh-CN"/>
          </a:p>
        </p:txBody>
      </p:sp>
      <p:grpSp>
        <p:nvGrpSpPr>
          <p:cNvPr id="237602" name="Group 34"/>
          <p:cNvGrpSpPr>
            <a:grpSpLocks/>
          </p:cNvGrpSpPr>
          <p:nvPr/>
        </p:nvGrpSpPr>
        <p:grpSpPr bwMode="auto">
          <a:xfrm>
            <a:off x="539750" y="2771775"/>
            <a:ext cx="7011988" cy="585788"/>
            <a:chOff x="703" y="1746"/>
            <a:chExt cx="4417" cy="369"/>
          </a:xfrm>
        </p:grpSpPr>
        <p:sp>
          <p:nvSpPr>
            <p:cNvPr id="237580" name="Text Box 12"/>
            <p:cNvSpPr txBox="1">
              <a:spLocks noChangeArrowheads="1"/>
            </p:cNvSpPr>
            <p:nvPr/>
          </p:nvSpPr>
          <p:spPr bwMode="auto">
            <a:xfrm>
              <a:off x="703" y="175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称</a:t>
              </a:r>
            </a:p>
          </p:txBody>
        </p:sp>
        <p:graphicFrame>
          <p:nvGraphicFramePr>
            <p:cNvPr id="237581" name="Object 13"/>
            <p:cNvGraphicFramePr>
              <a:graphicFrameLocks noChangeAspect="1"/>
            </p:cNvGraphicFramePr>
            <p:nvPr/>
          </p:nvGraphicFramePr>
          <p:xfrm>
            <a:off x="1053" y="1779"/>
            <a:ext cx="146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3" name="Equation" r:id="rId3" imgW="2286000" imgH="533160" progId="Equation.3">
                    <p:embed/>
                  </p:oleObj>
                </mc:Choice>
                <mc:Fallback>
                  <p:oleObj name="Equation" r:id="rId3" imgW="2286000" imgH="533160" progId="Equation.3">
                    <p:embed/>
                    <p:pic>
                      <p:nvPicPr>
                        <p:cNvPr id="237581" name="Object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1779"/>
                          <a:ext cx="146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2460" y="174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为元素</a:t>
              </a:r>
            </a:p>
          </p:txBody>
        </p:sp>
        <p:graphicFrame>
          <p:nvGraphicFramePr>
            <p:cNvPr id="237583" name="Object 15"/>
            <p:cNvGraphicFramePr>
              <a:graphicFrameLocks noChangeAspect="1"/>
            </p:cNvGraphicFramePr>
            <p:nvPr/>
          </p:nvGraphicFramePr>
          <p:xfrm>
            <a:off x="3194" y="1771"/>
            <a:ext cx="21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4" name="Equation" r:id="rId5" imgW="342720" imgH="469800" progId="Equation.3">
                    <p:embed/>
                  </p:oleObj>
                </mc:Choice>
                <mc:Fallback>
                  <p:oleObj name="Equation" r:id="rId5" imgW="342720" imgH="469800" progId="Equation.3">
                    <p:embed/>
                    <p:pic>
                      <p:nvPicPr>
                        <p:cNvPr id="237583" name="Object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" y="1771"/>
                          <a:ext cx="21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584" name="Text Box 16"/>
            <p:cNvSpPr txBox="1">
              <a:spLocks noChangeArrowheads="1"/>
            </p:cNvSpPr>
            <p:nvPr/>
          </p:nvSpPr>
          <p:spPr bwMode="auto">
            <a:xfrm>
              <a:off x="3429" y="1746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/>
                <a:t>的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代数余子式</a:t>
              </a:r>
              <a:r>
                <a:rPr lang="zh-CN" altLang="en-US" sz="2800" b="1" dirty="0"/>
                <a:t>。</a:t>
              </a:r>
            </a:p>
          </p:txBody>
        </p:sp>
      </p:grpSp>
      <p:graphicFrame>
        <p:nvGraphicFramePr>
          <p:cNvPr id="237585" name="Object 17"/>
          <p:cNvGraphicFramePr>
            <a:graphicFrameLocks noChangeAspect="1"/>
          </p:cNvGraphicFramePr>
          <p:nvPr/>
        </p:nvGraphicFramePr>
        <p:xfrm>
          <a:off x="5345113" y="3719513"/>
          <a:ext cx="2946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5" name="Equation" r:id="rId7" imgW="2946240" imgH="1511280" progId="Equation.3">
                  <p:embed/>
                </p:oleObj>
              </mc:Choice>
              <mc:Fallback>
                <p:oleObj name="Equation" r:id="rId7" imgW="2946240" imgH="1511280" progId="Equation.3">
                  <p:embed/>
                  <p:pic>
                    <p:nvPicPr>
                      <p:cNvPr id="237585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3719513"/>
                        <a:ext cx="2946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6" name="Object 18"/>
          <p:cNvGraphicFramePr>
            <a:graphicFrameLocks noChangeAspect="1"/>
          </p:cNvGraphicFramePr>
          <p:nvPr/>
        </p:nvGraphicFramePr>
        <p:xfrm>
          <a:off x="1484313" y="5859463"/>
          <a:ext cx="2463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Equation" r:id="rId9" imgW="2463480" imgH="495000" progId="Equation.3">
                  <p:embed/>
                </p:oleObj>
              </mc:Choice>
              <mc:Fallback>
                <p:oleObj name="Equation" r:id="rId9" imgW="2463480" imgH="495000" progId="Equation.3">
                  <p:embed/>
                  <p:pic>
                    <p:nvPicPr>
                      <p:cNvPr id="237586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5859463"/>
                        <a:ext cx="2463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7" name="Object 19"/>
          <p:cNvGraphicFramePr>
            <a:graphicFrameLocks noChangeAspect="1"/>
          </p:cNvGraphicFramePr>
          <p:nvPr/>
        </p:nvGraphicFramePr>
        <p:xfrm>
          <a:off x="4024313" y="5929313"/>
          <a:ext cx="121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Equation" r:id="rId11" imgW="1218960" imgH="431640" progId="Equation.3">
                  <p:embed/>
                </p:oleObj>
              </mc:Choice>
              <mc:Fallback>
                <p:oleObj name="Equation" r:id="rId11" imgW="1218960" imgH="431640" progId="Equation.3">
                  <p:embed/>
                  <p:pic>
                    <p:nvPicPr>
                      <p:cNvPr id="237587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5929313"/>
                        <a:ext cx="121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588" name="Group 20"/>
          <p:cNvGrpSpPr>
            <a:grpSpLocks/>
          </p:cNvGrpSpPr>
          <p:nvPr/>
        </p:nvGrpSpPr>
        <p:grpSpPr bwMode="auto">
          <a:xfrm>
            <a:off x="401638" y="3490913"/>
            <a:ext cx="4460875" cy="2057400"/>
            <a:chOff x="358" y="2224"/>
            <a:chExt cx="2810" cy="1296"/>
          </a:xfrm>
        </p:grpSpPr>
        <p:sp>
          <p:nvSpPr>
            <p:cNvPr id="237589" name="Text Box 21"/>
            <p:cNvSpPr txBox="1">
              <a:spLocks noChangeArrowheads="1"/>
            </p:cNvSpPr>
            <p:nvPr/>
          </p:nvSpPr>
          <p:spPr bwMode="auto">
            <a:xfrm>
              <a:off x="358" y="2655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例如：</a:t>
              </a:r>
            </a:p>
          </p:txBody>
        </p:sp>
        <p:grpSp>
          <p:nvGrpSpPr>
            <p:cNvPr id="237590" name="Group 22"/>
            <p:cNvGrpSpPr>
              <a:grpSpLocks/>
            </p:cNvGrpSpPr>
            <p:nvPr/>
          </p:nvGrpSpPr>
          <p:grpSpPr bwMode="auto">
            <a:xfrm>
              <a:off x="1032" y="2224"/>
              <a:ext cx="2136" cy="1296"/>
              <a:chOff x="1032" y="2224"/>
              <a:chExt cx="2136" cy="1296"/>
            </a:xfrm>
          </p:grpSpPr>
          <p:graphicFrame>
            <p:nvGraphicFramePr>
              <p:cNvPr id="237591" name="Object 23"/>
              <p:cNvGraphicFramePr>
                <a:graphicFrameLocks noChangeAspect="1"/>
              </p:cNvGraphicFramePr>
              <p:nvPr/>
            </p:nvGraphicFramePr>
            <p:xfrm>
              <a:off x="1032" y="2224"/>
              <a:ext cx="2136" cy="1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48" name="Equation" r:id="rId13" imgW="3390840" imgH="2057400" progId="Equation.3">
                      <p:embed/>
                    </p:oleObj>
                  </mc:Choice>
                  <mc:Fallback>
                    <p:oleObj name="Equation" r:id="rId13" imgW="3390840" imgH="2057400" progId="Equation.3">
                      <p:embed/>
                      <p:pic>
                        <p:nvPicPr>
                          <p:cNvPr id="237591" name="Object 2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-10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2" y="2224"/>
                            <a:ext cx="2136" cy="1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7592" name="Line 24"/>
              <p:cNvSpPr>
                <a:spLocks noChangeShapeType="1"/>
              </p:cNvSpPr>
              <p:nvPr/>
            </p:nvSpPr>
            <p:spPr bwMode="auto">
              <a:xfrm>
                <a:off x="1464" y="2784"/>
                <a:ext cx="1680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593" name="Line 25"/>
              <p:cNvSpPr>
                <a:spLocks noChangeShapeType="1"/>
              </p:cNvSpPr>
              <p:nvPr/>
            </p:nvSpPr>
            <p:spPr bwMode="auto">
              <a:xfrm flipV="1">
                <a:off x="2496" y="2256"/>
                <a:ext cx="0" cy="124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37601" name="Group 33"/>
          <p:cNvGrpSpPr>
            <a:grpSpLocks/>
          </p:cNvGrpSpPr>
          <p:nvPr/>
        </p:nvGrpSpPr>
        <p:grpSpPr bwMode="auto">
          <a:xfrm>
            <a:off x="539750" y="1103313"/>
            <a:ext cx="8405813" cy="1749425"/>
            <a:chOff x="340" y="513"/>
            <a:chExt cx="5295" cy="1102"/>
          </a:xfrm>
        </p:grpSpPr>
        <p:sp>
          <p:nvSpPr>
            <p:cNvPr id="237570" name="Text Box 2"/>
            <p:cNvSpPr txBox="1">
              <a:spLocks noChangeArrowheads="1"/>
            </p:cNvSpPr>
            <p:nvPr/>
          </p:nvSpPr>
          <p:spPr bwMode="auto">
            <a:xfrm>
              <a:off x="340" y="513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定义</a:t>
              </a:r>
            </a:p>
          </p:txBody>
        </p:sp>
        <p:grpSp>
          <p:nvGrpSpPr>
            <p:cNvPr id="237571" name="Group 3"/>
            <p:cNvGrpSpPr>
              <a:grpSpLocks/>
            </p:cNvGrpSpPr>
            <p:nvPr/>
          </p:nvGrpSpPr>
          <p:grpSpPr bwMode="auto">
            <a:xfrm>
              <a:off x="340" y="527"/>
              <a:ext cx="5295" cy="1063"/>
              <a:chOff x="336" y="352"/>
              <a:chExt cx="5238" cy="1063"/>
            </a:xfrm>
          </p:grpSpPr>
          <p:sp>
            <p:nvSpPr>
              <p:cNvPr id="237572" name="Text Box 4"/>
              <p:cNvSpPr txBox="1">
                <a:spLocks noChangeArrowheads="1"/>
              </p:cNvSpPr>
              <p:nvPr/>
            </p:nvSpPr>
            <p:spPr bwMode="auto">
              <a:xfrm>
                <a:off x="1056" y="365"/>
                <a:ext cx="26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在 </a:t>
                </a:r>
                <a:r>
                  <a:rPr lang="en-US" altLang="zh-CN" sz="2800" b="1" i="1"/>
                  <a:t>n</a:t>
                </a:r>
                <a:r>
                  <a:rPr lang="en-US" altLang="zh-CN" sz="2800" b="1"/>
                  <a:t> </a:t>
                </a:r>
                <a:r>
                  <a:rPr lang="zh-CN" altLang="en-US" sz="2800" b="1"/>
                  <a:t>阶行列式中，把元素</a:t>
                </a:r>
              </a:p>
            </p:txBody>
          </p:sp>
          <p:graphicFrame>
            <p:nvGraphicFramePr>
              <p:cNvPr id="237573" name="Object 5"/>
              <p:cNvGraphicFramePr>
                <a:graphicFrameLocks noChangeAspect="1"/>
              </p:cNvGraphicFramePr>
              <p:nvPr/>
            </p:nvGraphicFramePr>
            <p:xfrm>
              <a:off x="3600" y="384"/>
              <a:ext cx="21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49" name="Equation" r:id="rId15" imgW="342720" imgH="469800" progId="Equation.3">
                      <p:embed/>
                    </p:oleObj>
                  </mc:Choice>
                  <mc:Fallback>
                    <p:oleObj name="Equation" r:id="rId15" imgW="342720" imgH="469800" progId="Equation.3">
                      <p:embed/>
                      <p:pic>
                        <p:nvPicPr>
                          <p:cNvPr id="237573" name="Object 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-10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84"/>
                            <a:ext cx="21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7574" name="Text Box 6"/>
              <p:cNvSpPr txBox="1">
                <a:spLocks noChangeArrowheads="1"/>
              </p:cNvSpPr>
              <p:nvPr/>
            </p:nvSpPr>
            <p:spPr bwMode="auto">
              <a:xfrm>
                <a:off x="3755" y="352"/>
                <a:ext cx="16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/>
                  <a:t>所在的第</a:t>
                </a:r>
                <a:r>
                  <a:rPr lang="zh-CN" altLang="en-US" sz="2800" b="1" i="1"/>
                  <a:t> </a:t>
                </a:r>
                <a:r>
                  <a:rPr lang="en-US" altLang="zh-CN" sz="2800" b="1" i="1"/>
                  <a:t>i</a:t>
                </a:r>
                <a:r>
                  <a:rPr lang="en-US" altLang="zh-CN" sz="2800" b="1"/>
                  <a:t> </a:t>
                </a:r>
                <a:r>
                  <a:rPr lang="zh-CN" altLang="en-US" sz="2800" b="1"/>
                  <a:t>行和 </a:t>
                </a:r>
              </a:p>
            </p:txBody>
          </p:sp>
          <p:sp>
            <p:nvSpPr>
              <p:cNvPr id="237575" name="Text Box 7"/>
              <p:cNvSpPr txBox="1">
                <a:spLocks noChangeArrowheads="1"/>
              </p:cNvSpPr>
              <p:nvPr/>
            </p:nvSpPr>
            <p:spPr bwMode="auto">
              <a:xfrm>
                <a:off x="336" y="736"/>
                <a:ext cx="513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/>
                  <a:t>第</a:t>
                </a:r>
                <a:r>
                  <a:rPr lang="zh-CN" altLang="en-US" sz="2800" b="1" i="1" dirty="0"/>
                  <a:t> </a:t>
                </a:r>
                <a:r>
                  <a:rPr lang="en-US" altLang="zh-CN" sz="2800" b="1" i="1" dirty="0"/>
                  <a:t>j </a:t>
                </a:r>
                <a:r>
                  <a:rPr lang="zh-CN" altLang="en-US" sz="2800" b="1" dirty="0"/>
                  <a:t>列划去后， 余下的 </a:t>
                </a:r>
                <a:r>
                  <a:rPr lang="en-US" altLang="zh-CN" sz="2800" b="1" dirty="0" smtClean="0"/>
                  <a:t>(</a:t>
                </a:r>
                <a:r>
                  <a:rPr lang="en-US" altLang="zh-CN" sz="2800" b="1" i="1" dirty="0" smtClean="0"/>
                  <a:t>n</a:t>
                </a:r>
                <a:r>
                  <a:rPr lang="zh-CN" altLang="en-US" sz="2800" b="1" dirty="0"/>
                  <a:t>－</a:t>
                </a:r>
                <a:r>
                  <a:rPr lang="en-US" altLang="zh-CN" sz="2800" b="1" dirty="0"/>
                  <a:t>1 </a:t>
                </a:r>
                <a:r>
                  <a:rPr lang="en-US" altLang="zh-CN" sz="2800" b="1" dirty="0" smtClean="0"/>
                  <a:t>)</a:t>
                </a:r>
                <a:r>
                  <a:rPr lang="en-US" altLang="zh-CN" sz="2800" b="1" baseline="30000" dirty="0" smtClean="0"/>
                  <a:t>2</a:t>
                </a:r>
                <a:r>
                  <a:rPr lang="en-US" altLang="zh-CN" sz="2800" b="1" dirty="0" smtClean="0"/>
                  <a:t> </a:t>
                </a:r>
                <a:r>
                  <a:rPr lang="zh-CN" altLang="en-US" sz="2800" b="1" dirty="0"/>
                  <a:t>阶行列式叫做元素</a:t>
                </a:r>
              </a:p>
            </p:txBody>
          </p:sp>
          <p:graphicFrame>
            <p:nvGraphicFramePr>
              <p:cNvPr id="237576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9075942"/>
                  </p:ext>
                </p:extLst>
              </p:nvPr>
            </p:nvGraphicFramePr>
            <p:xfrm>
              <a:off x="5358" y="723"/>
              <a:ext cx="21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50" name="Equation" r:id="rId17" imgW="342720" imgH="469800" progId="Equation.3">
                      <p:embed/>
                    </p:oleObj>
                  </mc:Choice>
                  <mc:Fallback>
                    <p:oleObj name="Equation" r:id="rId17" imgW="342720" imgH="469800" progId="Equation.3">
                      <p:embed/>
                      <p:pic>
                        <p:nvPicPr>
                          <p:cNvPr id="237576" name="Object 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lum bright="-10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8" y="723"/>
                            <a:ext cx="21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7577" name="Text Box 9"/>
              <p:cNvSpPr txBox="1">
                <a:spLocks noChangeArrowheads="1"/>
              </p:cNvSpPr>
              <p:nvPr/>
            </p:nvSpPr>
            <p:spPr bwMode="auto">
              <a:xfrm>
                <a:off x="336" y="1071"/>
                <a:ext cx="3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/>
                  <a:t>的</a:t>
                </a:r>
              </a:p>
            </p:txBody>
          </p:sp>
          <p:sp>
            <p:nvSpPr>
              <p:cNvPr id="237578" name="Text Box 10"/>
              <p:cNvSpPr txBox="1">
                <a:spLocks noChangeArrowheads="1"/>
              </p:cNvSpPr>
              <p:nvPr/>
            </p:nvSpPr>
            <p:spPr bwMode="auto">
              <a:xfrm>
                <a:off x="610" y="1085"/>
                <a:ext cx="85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FF"/>
                    </a:solidFill>
                  </a:rPr>
                  <a:t>余子式</a:t>
                </a:r>
                <a:r>
                  <a:rPr lang="en-US" altLang="zh-CN" sz="2800" b="1" dirty="0"/>
                  <a:t>,</a:t>
                </a:r>
              </a:p>
            </p:txBody>
          </p:sp>
        </p:grpSp>
        <p:grpSp>
          <p:nvGrpSpPr>
            <p:cNvPr id="237594" name="Group 26"/>
            <p:cNvGrpSpPr>
              <a:grpSpLocks/>
            </p:cNvGrpSpPr>
            <p:nvPr/>
          </p:nvGrpSpPr>
          <p:grpSpPr bwMode="auto">
            <a:xfrm>
              <a:off x="1502" y="1259"/>
              <a:ext cx="1228" cy="356"/>
              <a:chOff x="1498" y="1084"/>
              <a:chExt cx="1182" cy="356"/>
            </a:xfrm>
          </p:grpSpPr>
          <p:sp>
            <p:nvSpPr>
              <p:cNvPr id="237595" name="Text Box 27"/>
              <p:cNvSpPr txBox="1">
                <a:spLocks noChangeArrowheads="1"/>
              </p:cNvSpPr>
              <p:nvPr/>
            </p:nvSpPr>
            <p:spPr bwMode="auto">
              <a:xfrm>
                <a:off x="1498" y="1084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记为</a:t>
                </a:r>
              </a:p>
            </p:txBody>
          </p:sp>
          <p:graphicFrame>
            <p:nvGraphicFramePr>
              <p:cNvPr id="237596" name="Object 28"/>
              <p:cNvGraphicFramePr>
                <a:graphicFrameLocks noChangeAspect="1"/>
              </p:cNvGraphicFramePr>
              <p:nvPr/>
            </p:nvGraphicFramePr>
            <p:xfrm>
              <a:off x="2072" y="1144"/>
              <a:ext cx="328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51" name="Equation" r:id="rId19" imgW="520560" imgH="469800" progId="Equation.3">
                      <p:embed/>
                    </p:oleObj>
                  </mc:Choice>
                  <mc:Fallback>
                    <p:oleObj name="Equation" r:id="rId19" imgW="520560" imgH="469800" progId="Equation.3">
                      <p:embed/>
                      <p:pic>
                        <p:nvPicPr>
                          <p:cNvPr id="237596" name="Object 2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lum bright="-100000"/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2" y="1144"/>
                            <a:ext cx="328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7597" name="Text Box 29"/>
              <p:cNvSpPr txBox="1">
                <a:spLocks noChangeArrowheads="1"/>
              </p:cNvSpPr>
              <p:nvPr/>
            </p:nvSpPr>
            <p:spPr bwMode="auto">
              <a:xfrm>
                <a:off x="2352" y="1104"/>
                <a:ext cx="3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/>
                  <a:t>。</a:t>
                </a:r>
              </a:p>
            </p:txBody>
          </p:sp>
        </p:grpSp>
      </p:grpSp>
      <p:sp>
        <p:nvSpPr>
          <p:cNvPr id="237598" name="Text Box 30"/>
          <p:cNvSpPr txBox="1">
            <a:spLocks noChangeArrowheads="1"/>
          </p:cNvSpPr>
          <p:nvPr/>
        </p:nvSpPr>
        <p:spPr bwMode="auto">
          <a:xfrm>
            <a:off x="538163" y="388938"/>
            <a:ext cx="5976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3200" b="1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2.5 </a:t>
            </a:r>
            <a:r>
              <a:rPr lang="zh-CN" altLang="en-US" sz="3200" b="1" dirty="0" smtClean="0">
                <a:ea typeface="隶书" panose="02010509060101010101" pitchFamily="49" charset="-122"/>
              </a:rPr>
              <a:t>余子式</a:t>
            </a:r>
            <a:r>
              <a:rPr lang="zh-CN" altLang="en-US" sz="3200" b="1" dirty="0">
                <a:ea typeface="隶书" panose="02010509060101010101" pitchFamily="49" charset="-122"/>
              </a:rPr>
              <a:t>和代数余子式</a:t>
            </a:r>
          </a:p>
        </p:txBody>
      </p:sp>
    </p:spTree>
    <p:extLst>
      <p:ext uri="{BB962C8B-B14F-4D97-AF65-F5344CB8AC3E}">
        <p14:creationId xmlns:p14="http://schemas.microsoft.com/office/powerpoint/2010/main" val="324095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690-8F06-40FB-BE54-B32DB6651BFF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234498" name="Group 2"/>
          <p:cNvGrpSpPr>
            <a:grpSpLocks/>
          </p:cNvGrpSpPr>
          <p:nvPr/>
        </p:nvGrpSpPr>
        <p:grpSpPr bwMode="auto">
          <a:xfrm>
            <a:off x="901700" y="1054100"/>
            <a:ext cx="3581400" cy="2209800"/>
            <a:chOff x="432" y="528"/>
            <a:chExt cx="2256" cy="1392"/>
          </a:xfrm>
        </p:grpSpPr>
        <p:graphicFrame>
          <p:nvGraphicFramePr>
            <p:cNvPr id="234499" name="Object 3"/>
            <p:cNvGraphicFramePr>
              <a:graphicFrameLocks noChangeAspect="1"/>
            </p:cNvGraphicFramePr>
            <p:nvPr/>
          </p:nvGraphicFramePr>
          <p:xfrm>
            <a:off x="432" y="576"/>
            <a:ext cx="2136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58" name="Equation" r:id="rId3" imgW="3390840" imgH="2057400" progId="Equation.3">
                    <p:embed/>
                  </p:oleObj>
                </mc:Choice>
                <mc:Fallback>
                  <p:oleObj name="Equation" r:id="rId3" imgW="3390840" imgH="2057400" progId="Equation.3">
                    <p:embed/>
                    <p:pic>
                      <p:nvPicPr>
                        <p:cNvPr id="234499" name="Object 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576"/>
                          <a:ext cx="2136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4500" name="Line 4"/>
            <p:cNvSpPr>
              <a:spLocks noChangeShapeType="1"/>
            </p:cNvSpPr>
            <p:nvPr/>
          </p:nvSpPr>
          <p:spPr bwMode="auto">
            <a:xfrm>
              <a:off x="864" y="768"/>
              <a:ext cx="1632" cy="0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01" name="Line 5"/>
            <p:cNvSpPr>
              <a:spLocks noChangeShapeType="1"/>
            </p:cNvSpPr>
            <p:nvPr/>
          </p:nvSpPr>
          <p:spPr bwMode="auto">
            <a:xfrm>
              <a:off x="1488" y="576"/>
              <a:ext cx="0" cy="1344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02" name="Line 6"/>
            <p:cNvSpPr>
              <a:spLocks noChangeShapeType="1"/>
            </p:cNvSpPr>
            <p:nvPr/>
          </p:nvSpPr>
          <p:spPr bwMode="auto">
            <a:xfrm>
              <a:off x="816" y="1776"/>
              <a:ext cx="1872" cy="0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3" name="Line 7"/>
            <p:cNvSpPr>
              <a:spLocks noChangeShapeType="1"/>
            </p:cNvSpPr>
            <p:nvPr/>
          </p:nvSpPr>
          <p:spPr bwMode="auto">
            <a:xfrm>
              <a:off x="2400" y="528"/>
              <a:ext cx="0" cy="139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4504" name="Text Box 8"/>
          <p:cNvSpPr txBox="1">
            <a:spLocks noChangeArrowheads="1"/>
          </p:cNvSpPr>
          <p:nvPr/>
        </p:nvSpPr>
        <p:spPr bwMode="auto">
          <a:xfrm>
            <a:off x="1266825" y="57991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1266825" y="57229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graphicFrame>
        <p:nvGraphicFramePr>
          <p:cNvPr id="234506" name="Object 10"/>
          <p:cNvGraphicFramePr>
            <a:graphicFrameLocks noChangeAspect="1"/>
          </p:cNvGraphicFramePr>
          <p:nvPr/>
        </p:nvGraphicFramePr>
        <p:xfrm>
          <a:off x="4940300" y="1209675"/>
          <a:ext cx="2933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9" name="Equation" r:id="rId5" imgW="2933640" imgH="1536480" progId="Equation.3">
                  <p:embed/>
                </p:oleObj>
              </mc:Choice>
              <mc:Fallback>
                <p:oleObj name="Equation" r:id="rId5" imgW="2933640" imgH="1536480" progId="Equation.3">
                  <p:embed/>
                  <p:pic>
                    <p:nvPicPr>
                      <p:cNvPr id="234506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209675"/>
                        <a:ext cx="29337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7" name="Object 11"/>
          <p:cNvGraphicFramePr>
            <a:graphicFrameLocks noChangeAspect="1"/>
          </p:cNvGraphicFramePr>
          <p:nvPr/>
        </p:nvGraphicFramePr>
        <p:xfrm>
          <a:off x="5016500" y="3187700"/>
          <a:ext cx="2425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0" name="Equation" r:id="rId7" imgW="2425680" imgH="482400" progId="Equation.3">
                  <p:embed/>
                </p:oleObj>
              </mc:Choice>
              <mc:Fallback>
                <p:oleObj name="Equation" r:id="rId7" imgW="2425680" imgH="482400" progId="Equation.3">
                  <p:embed/>
                  <p:pic>
                    <p:nvPicPr>
                      <p:cNvPr id="234507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187700"/>
                        <a:ext cx="2425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8" name="Object 12"/>
          <p:cNvGraphicFramePr>
            <a:graphicFrameLocks noChangeAspect="1"/>
          </p:cNvGraphicFramePr>
          <p:nvPr/>
        </p:nvGraphicFramePr>
        <p:xfrm>
          <a:off x="7429500" y="3187700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1" name="Equation" r:id="rId9" imgW="1091880" imgH="419040" progId="Equation.3">
                  <p:embed/>
                </p:oleObj>
              </mc:Choice>
              <mc:Fallback>
                <p:oleObj name="Equation" r:id="rId9" imgW="1091880" imgH="419040" progId="Equation.3">
                  <p:embed/>
                  <p:pic>
                    <p:nvPicPr>
                      <p:cNvPr id="234508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3187700"/>
                        <a:ext cx="109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9" name="Object 13"/>
          <p:cNvGraphicFramePr>
            <a:graphicFrameLocks noChangeAspect="1"/>
          </p:cNvGraphicFramePr>
          <p:nvPr/>
        </p:nvGraphicFramePr>
        <p:xfrm>
          <a:off x="1295400" y="3568700"/>
          <a:ext cx="2946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Equation" r:id="rId11" imgW="2946240" imgH="1536480" progId="Equation.3">
                  <p:embed/>
                </p:oleObj>
              </mc:Choice>
              <mc:Fallback>
                <p:oleObj name="Equation" r:id="rId11" imgW="2946240" imgH="1536480" progId="Equation.3">
                  <p:embed/>
                  <p:pic>
                    <p:nvPicPr>
                      <p:cNvPr id="234509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68700"/>
                        <a:ext cx="2946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10" name="Object 14"/>
          <p:cNvGraphicFramePr>
            <a:graphicFrameLocks noChangeAspect="1"/>
          </p:cNvGraphicFramePr>
          <p:nvPr/>
        </p:nvGraphicFramePr>
        <p:xfrm>
          <a:off x="5029200" y="4406900"/>
          <a:ext cx="341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Equation" r:id="rId13" imgW="3416040" imgH="482400" progId="Equation.3">
                  <p:embed/>
                </p:oleObj>
              </mc:Choice>
              <mc:Fallback>
                <p:oleObj name="Equation" r:id="rId13" imgW="3416040" imgH="482400" progId="Equation.3">
                  <p:embed/>
                  <p:pic>
                    <p:nvPicPr>
                      <p:cNvPr id="23451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06900"/>
                        <a:ext cx="3416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1" name="Text Box 15"/>
          <p:cNvSpPr txBox="1">
            <a:spLocks noChangeArrowheads="1"/>
          </p:cNvSpPr>
          <p:nvPr/>
        </p:nvSpPr>
        <p:spPr bwMode="auto">
          <a:xfrm>
            <a:off x="684213" y="5300663"/>
            <a:ext cx="8115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注：行列式的每个元素都分别对应着一个余子式和一个 代数余子式。</a:t>
            </a:r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673100" y="6731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再如</a:t>
            </a:r>
          </a:p>
        </p:txBody>
      </p:sp>
    </p:spTree>
    <p:extLst>
      <p:ext uri="{BB962C8B-B14F-4D97-AF65-F5344CB8AC3E}">
        <p14:creationId xmlns:p14="http://schemas.microsoft.com/office/powerpoint/2010/main" val="8276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4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4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4" grpId="0" build="p" autoUpdateAnimBg="0"/>
      <p:bldP spid="234505" grpId="0" build="p" autoUpdateAnimBg="0"/>
      <p:bldP spid="234511" grpId="0" build="p" autoUpdateAnimBg="0"/>
      <p:bldP spid="2345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621B2-4804-4336-8AF7-DE2901417048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304800" y="304799"/>
            <a:ext cx="851567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0" lang="en-US" altLang="zh-CN" i="1" dirty="0"/>
              <a:t>                </a:t>
            </a:r>
            <a:r>
              <a:rPr kumimoji="0" lang="en-US" altLang="zh-CN" i="1" dirty="0">
                <a:latin typeface="Times New Roman" panose="02020603050405020304" pitchFamily="18" charset="0"/>
              </a:rPr>
              <a:t>n</a:t>
            </a:r>
            <a:r>
              <a:rPr kumimoji="0" lang="zh-CN" altLang="en-US" dirty="0">
                <a:latin typeface="Times New Roman" panose="02020603050405020304" pitchFamily="18" charset="0"/>
              </a:rPr>
              <a:t>阶行列式</a:t>
            </a:r>
            <a:r>
              <a:rPr kumimoji="0" lang="en-US" altLang="zh-CN" i="1" dirty="0">
                <a:latin typeface="Times New Roman" panose="02020603050405020304" pitchFamily="18" charset="0"/>
              </a:rPr>
              <a:t>D</a:t>
            </a:r>
            <a:r>
              <a:rPr kumimoji="0" lang="en-US" altLang="zh-CN" dirty="0">
                <a:latin typeface="Times New Roman" panose="02020603050405020304" pitchFamily="18" charset="0"/>
              </a:rPr>
              <a:t>=|</a:t>
            </a:r>
            <a:r>
              <a:rPr kumimoji="0" lang="en-US" altLang="zh-CN" i="1" dirty="0" err="1">
                <a:latin typeface="Times New Roman" panose="02020603050405020304" pitchFamily="18" charset="0"/>
              </a:rPr>
              <a:t>a</a:t>
            </a:r>
            <a:r>
              <a:rPr kumimoji="0" lang="en-US" altLang="zh-CN" i="1" baseline="-25000" dirty="0" err="1">
                <a:latin typeface="Times New Roman" panose="02020603050405020304" pitchFamily="18" charset="0"/>
              </a:rPr>
              <a:t>ij</a:t>
            </a:r>
            <a:r>
              <a:rPr kumimoji="0" lang="en-US" altLang="zh-CN" dirty="0">
                <a:latin typeface="Times New Roman" panose="02020603050405020304" pitchFamily="18" charset="0"/>
              </a:rPr>
              <a:t>|</a:t>
            </a:r>
            <a:r>
              <a:rPr kumimoji="0" lang="zh-CN" altLang="en-US" dirty="0">
                <a:latin typeface="Times New Roman" panose="02020603050405020304" pitchFamily="18" charset="0"/>
              </a:rPr>
              <a:t>等于它的任意一行(列)的各元素与其对应代数余子式乘积的和, 即</a:t>
            </a:r>
          </a:p>
        </p:txBody>
      </p:sp>
      <p:graphicFrame>
        <p:nvGraphicFramePr>
          <p:cNvPr id="508931" name="Object 3"/>
          <p:cNvGraphicFramePr>
            <a:graphicFrameLocks noChangeAspect="1"/>
          </p:cNvGraphicFramePr>
          <p:nvPr/>
        </p:nvGraphicFramePr>
        <p:xfrm>
          <a:off x="533400" y="1600200"/>
          <a:ext cx="7696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公式" r:id="rId3" imgW="2924159" imgH="219175" progId="Equation.3">
                  <p:embed/>
                </p:oleObj>
              </mc:Choice>
              <mc:Fallback>
                <p:oleObj name="公式" r:id="rId3" imgW="2924159" imgH="219175" progId="Equation.3">
                  <p:embed/>
                  <p:pic>
                    <p:nvPicPr>
                      <p:cNvPr id="5089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696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2" name="Object 4"/>
          <p:cNvGraphicFramePr>
            <a:graphicFrameLocks noChangeAspect="1"/>
          </p:cNvGraphicFramePr>
          <p:nvPr/>
        </p:nvGraphicFramePr>
        <p:xfrm>
          <a:off x="533400" y="3048000"/>
          <a:ext cx="79740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Equation" r:id="rId5" imgW="3047872" imgH="228771" progId="Equation.3">
                  <p:embed/>
                </p:oleObj>
              </mc:Choice>
              <mc:Fallback>
                <p:oleObj name="Equation" r:id="rId5" imgW="3047872" imgH="228771" progId="Equation.3">
                  <p:embed/>
                  <p:pic>
                    <p:nvPicPr>
                      <p:cNvPr id="5089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79740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3" name="Text Box 5"/>
          <p:cNvSpPr txBox="1">
            <a:spLocks noChangeArrowheads="1"/>
          </p:cNvSpPr>
          <p:nvPr/>
        </p:nvSpPr>
        <p:spPr bwMode="auto">
          <a:xfrm>
            <a:off x="533400" y="2362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或</a:t>
            </a:r>
          </a:p>
        </p:txBody>
      </p:sp>
      <p:sp>
        <p:nvSpPr>
          <p:cNvPr id="508934" name="AutoShape 6"/>
          <p:cNvSpPr>
            <a:spLocks noChangeArrowheads="1"/>
          </p:cNvSpPr>
          <p:nvPr/>
        </p:nvSpPr>
        <p:spPr bwMode="auto">
          <a:xfrm>
            <a:off x="685800" y="3886200"/>
            <a:ext cx="2438400" cy="609600"/>
          </a:xfrm>
          <a:prstGeom prst="wedgeRoundRectCallout">
            <a:avLst>
              <a:gd name="adj1" fmla="val 59699"/>
              <a:gd name="adj2" fmla="val -326301"/>
              <a:gd name="adj3" fmla="val 16667"/>
            </a:avLst>
          </a:prstGeom>
          <a:noFill/>
          <a:ln w="19050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按第</a:t>
            </a:r>
            <a:r>
              <a:rPr lang="en-US" altLang="zh-CN" sz="3200" i="1">
                <a:latin typeface="Times New Roman" panose="02020603050405020304" pitchFamily="18" charset="0"/>
              </a:rPr>
              <a:t>i</a:t>
            </a:r>
            <a:r>
              <a:rPr lang="zh-CN" altLang="en-US"/>
              <a:t>行展开</a:t>
            </a:r>
          </a:p>
        </p:txBody>
      </p:sp>
      <p:sp>
        <p:nvSpPr>
          <p:cNvPr id="508935" name="AutoShape 7"/>
          <p:cNvSpPr>
            <a:spLocks noChangeArrowheads="1"/>
          </p:cNvSpPr>
          <p:nvPr/>
        </p:nvSpPr>
        <p:spPr bwMode="auto">
          <a:xfrm>
            <a:off x="4419600" y="3886200"/>
            <a:ext cx="2438400" cy="609600"/>
          </a:xfrm>
          <a:prstGeom prst="wedgeRoundRectCallout">
            <a:avLst>
              <a:gd name="adj1" fmla="val -74088"/>
              <a:gd name="adj2" fmla="val -94273"/>
              <a:gd name="adj3" fmla="val 16667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按第</a:t>
            </a:r>
            <a:r>
              <a:rPr lang="en-US" altLang="zh-CN" sz="3200" i="1">
                <a:latin typeface="Times New Roman" panose="02020603050405020304" pitchFamily="18" charset="0"/>
              </a:rPr>
              <a:t>j</a:t>
            </a:r>
            <a:r>
              <a:rPr lang="zh-CN" altLang="en-US"/>
              <a:t>列展开</a:t>
            </a:r>
          </a:p>
        </p:txBody>
      </p:sp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7391400" y="3810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证略</a:t>
            </a:r>
          </a:p>
        </p:txBody>
      </p:sp>
      <p:sp>
        <p:nvSpPr>
          <p:cNvPr id="508937" name="Text Box 9"/>
          <p:cNvSpPr txBox="1">
            <a:spLocks noChangeArrowheads="1"/>
          </p:cNvSpPr>
          <p:nvPr/>
        </p:nvSpPr>
        <p:spPr bwMode="auto">
          <a:xfrm>
            <a:off x="457200" y="4800600"/>
            <a:ext cx="8077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推论: 若行列式某行(列)的元素全为零,则行列式的值为零.</a:t>
            </a:r>
          </a:p>
        </p:txBody>
      </p:sp>
      <p:sp>
        <p:nvSpPr>
          <p:cNvPr id="508940" name="Rectangle 12"/>
          <p:cNvSpPr>
            <a:spLocks noGrp="1" noChangeArrowheads="1"/>
          </p:cNvSpPr>
          <p:nvPr>
            <p:ph type="title"/>
          </p:nvPr>
        </p:nvSpPr>
        <p:spPr>
          <a:xfrm>
            <a:off x="228600" y="412750"/>
            <a:ext cx="2971800" cy="381000"/>
          </a:xfrm>
          <a:noFill/>
        </p:spPr>
        <p:txBody>
          <a:bodyPr lIns="92075" tIns="46038" rIns="92075" bIns="46038"/>
          <a:lstStyle/>
          <a:p>
            <a:pPr algn="l"/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】</a:t>
            </a:r>
            <a:endParaRPr lang="zh-CN" altLang="en-US" sz="2800" b="1" dirty="0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9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utoUpdateAnimBg="0"/>
      <p:bldP spid="508933" grpId="0" autoUpdateAnimBg="0"/>
      <p:bldP spid="508934" grpId="0" animBg="1" autoUpdateAnimBg="0"/>
      <p:bldP spid="508935" grpId="0" animBg="1" autoUpdateAnimBg="0"/>
      <p:bldP spid="508936" grpId="0" autoUpdateAnimBg="0"/>
      <p:bldP spid="508937" grpId="0" autoUpdateAnimBg="0"/>
      <p:bldP spid="50894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46F55-881D-45B8-A679-7D9912B50E3F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14050" name="Text Box 2"/>
          <p:cNvSpPr txBox="1">
            <a:spLocks noChangeArrowheads="1"/>
          </p:cNvSpPr>
          <p:nvPr/>
        </p:nvSpPr>
        <p:spPr bwMode="auto">
          <a:xfrm>
            <a:off x="365125" y="257175"/>
            <a:ext cx="83978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2.3】 </a:t>
            </a:r>
            <a:r>
              <a:rPr lang="zh-CN" altLang="en-US" dirty="0" smtClean="0">
                <a:latin typeface="Times New Roman" panose="02020603050405020304" pitchFamily="18" charset="0"/>
              </a:rPr>
              <a:t>行列式</a:t>
            </a:r>
            <a:r>
              <a:rPr lang="zh-CN" altLang="en-US" dirty="0">
                <a:latin typeface="Times New Roman" panose="02020603050405020304" pitchFamily="18" charset="0"/>
              </a:rPr>
              <a:t>某一行的元素乘另一行对应元素的代数余子式之和等于零,即</a:t>
            </a:r>
          </a:p>
        </p:txBody>
      </p:sp>
      <p:sp>
        <p:nvSpPr>
          <p:cNvPr id="514052" name="Text Box 4"/>
          <p:cNvSpPr txBox="1">
            <a:spLocks noChangeArrowheads="1"/>
          </p:cNvSpPr>
          <p:nvPr/>
        </p:nvSpPr>
        <p:spPr bwMode="auto">
          <a:xfrm>
            <a:off x="457200" y="26670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这是因为</a:t>
            </a:r>
          </a:p>
        </p:txBody>
      </p:sp>
      <p:sp>
        <p:nvSpPr>
          <p:cNvPr id="514055" name="Text Box 7"/>
          <p:cNvSpPr txBox="1">
            <a:spLocks noChangeArrowheads="1"/>
          </p:cNvSpPr>
          <p:nvPr/>
        </p:nvSpPr>
        <p:spPr bwMode="auto">
          <a:xfrm>
            <a:off x="6019800" y="3657600"/>
            <a:ext cx="99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第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行</a:t>
            </a:r>
          </a:p>
        </p:txBody>
      </p:sp>
      <p:sp>
        <p:nvSpPr>
          <p:cNvPr id="514056" name="Text Box 8"/>
          <p:cNvSpPr txBox="1">
            <a:spLocks noChangeArrowheads="1"/>
          </p:cNvSpPr>
          <p:nvPr/>
        </p:nvSpPr>
        <p:spPr bwMode="auto">
          <a:xfrm>
            <a:off x="6051550" y="4814888"/>
            <a:ext cx="99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第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行</a:t>
            </a:r>
          </a:p>
        </p:txBody>
      </p:sp>
      <p:graphicFrame>
        <p:nvGraphicFramePr>
          <p:cNvPr id="514058" name="Object 10"/>
          <p:cNvGraphicFramePr>
            <a:graphicFrameLocks noChangeAspect="1"/>
          </p:cNvGraphicFramePr>
          <p:nvPr/>
        </p:nvGraphicFramePr>
        <p:xfrm>
          <a:off x="685800" y="1447800"/>
          <a:ext cx="63341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Equation" r:id="rId3" imgW="2657523" imgH="419157" progId="Equation.3">
                  <p:embed/>
                </p:oleObj>
              </mc:Choice>
              <mc:Fallback>
                <p:oleObj name="Equation" r:id="rId3" imgW="2657523" imgH="419157" progId="Equation.3">
                  <p:embed/>
                  <p:pic>
                    <p:nvPicPr>
                      <p:cNvPr id="5140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63341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9" name="Object 11"/>
          <p:cNvGraphicFramePr>
            <a:graphicFrameLocks noChangeAspect="1"/>
          </p:cNvGraphicFramePr>
          <p:nvPr/>
        </p:nvGraphicFramePr>
        <p:xfrm>
          <a:off x="7356475" y="1730375"/>
          <a:ext cx="10255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Equation" r:id="rId5" imgW="419164" imgH="190386" progId="Equation.3">
                  <p:embed/>
                </p:oleObj>
              </mc:Choice>
              <mc:Fallback>
                <p:oleObj name="Equation" r:id="rId5" imgW="419164" imgH="190386" progId="Equation.3">
                  <p:embed/>
                  <p:pic>
                    <p:nvPicPr>
                      <p:cNvPr id="5140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1730375"/>
                        <a:ext cx="10255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0" name="Object 12"/>
          <p:cNvGraphicFramePr>
            <a:graphicFrameLocks noChangeAspect="1"/>
          </p:cNvGraphicFramePr>
          <p:nvPr/>
        </p:nvGraphicFramePr>
        <p:xfrm>
          <a:off x="1066800" y="2362200"/>
          <a:ext cx="5029200" cy="419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Equation" r:id="rId7" imgW="1933687" imgH="1619435" progId="Equation.3">
                  <p:embed/>
                </p:oleObj>
              </mc:Choice>
              <mc:Fallback>
                <p:oleObj name="Equation" r:id="rId7" imgW="1933687" imgH="1619435" progId="Equation.3">
                  <p:embed/>
                  <p:pic>
                    <p:nvPicPr>
                      <p:cNvPr id="5140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5029200" cy="419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1" name="Object 13"/>
          <p:cNvGraphicFramePr>
            <a:graphicFrameLocks noChangeAspect="1"/>
          </p:cNvGraphicFramePr>
          <p:nvPr/>
        </p:nvGraphicFramePr>
        <p:xfrm>
          <a:off x="7162800" y="4267200"/>
          <a:ext cx="838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Equation" r:id="rId9" imgW="295451" imgH="190386" progId="Equation.3">
                  <p:embed/>
                </p:oleObj>
              </mc:Choice>
              <mc:Fallback>
                <p:oleObj name="Equation" r:id="rId9" imgW="295451" imgH="190386" progId="Equation.3">
                  <p:embed/>
                  <p:pic>
                    <p:nvPicPr>
                      <p:cNvPr id="5140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267200"/>
                        <a:ext cx="838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4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0" grpId="0" autoUpdateAnimBg="0"/>
      <p:bldP spid="514052" grpId="0" autoUpdateAnimBg="0"/>
      <p:bldP spid="514055" grpId="0" autoUpdateAnimBg="0"/>
      <p:bldP spid="5140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1BE6C1-B964-4DEB-BF90-0D859B6CC365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28386" name="Rectangle 2"/>
          <p:cNvSpPr>
            <a:spLocks noChangeArrowheads="1"/>
          </p:cNvSpPr>
          <p:nvPr/>
        </p:nvSpPr>
        <p:spPr bwMode="auto">
          <a:xfrm>
            <a:off x="457200" y="533400"/>
            <a:ext cx="4468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同样, 行列式对列展开, 也有</a:t>
            </a:r>
          </a:p>
        </p:txBody>
      </p:sp>
      <p:graphicFrame>
        <p:nvGraphicFramePr>
          <p:cNvPr id="528387" name="Object 3"/>
          <p:cNvGraphicFramePr>
            <a:graphicFrameLocks noChangeAspect="1"/>
          </p:cNvGraphicFramePr>
          <p:nvPr/>
        </p:nvGraphicFramePr>
        <p:xfrm>
          <a:off x="838200" y="1295400"/>
          <a:ext cx="6248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0" name="Equation" r:id="rId3" imgW="2552700" imgH="241300" progId="Equation.3">
                  <p:embed/>
                </p:oleObj>
              </mc:Choice>
              <mc:Fallback>
                <p:oleObj name="Equation" r:id="rId3" imgW="2552700" imgH="241300" progId="Equation.3">
                  <p:embed/>
                  <p:pic>
                    <p:nvPicPr>
                      <p:cNvPr id="528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6248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8" name="Object 4"/>
          <p:cNvGraphicFramePr>
            <a:graphicFrameLocks noChangeAspect="1"/>
          </p:cNvGraphicFramePr>
          <p:nvPr/>
        </p:nvGraphicFramePr>
        <p:xfrm>
          <a:off x="1838325" y="4843463"/>
          <a:ext cx="4483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1" name="Equation" r:id="rId5" imgW="4483100" imgH="977900" progId="Equation.3">
                  <p:embed/>
                </p:oleObj>
              </mc:Choice>
              <mc:Fallback>
                <p:oleObj name="Equation" r:id="rId5" imgW="4483100" imgH="977900" progId="Equation.3">
                  <p:embed/>
                  <p:pic>
                    <p:nvPicPr>
                      <p:cNvPr id="528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4843463"/>
                        <a:ext cx="4483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89" name="Object 5"/>
          <p:cNvGraphicFramePr>
            <a:graphicFrameLocks noChangeAspect="1"/>
          </p:cNvGraphicFramePr>
          <p:nvPr/>
        </p:nvGraphicFramePr>
        <p:xfrm>
          <a:off x="1752600" y="3581400"/>
          <a:ext cx="453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2" name="公式" r:id="rId7" imgW="4533900" imgH="977900" progId="Equation.3">
                  <p:embed/>
                </p:oleObj>
              </mc:Choice>
              <mc:Fallback>
                <p:oleObj name="公式" r:id="rId7" imgW="4533900" imgH="977900" progId="Equation.3">
                  <p:embed/>
                  <p:pic>
                    <p:nvPicPr>
                      <p:cNvPr id="528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453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390" name="Object 6"/>
          <p:cNvGraphicFramePr>
            <a:graphicFrameLocks noChangeAspect="1"/>
          </p:cNvGraphicFramePr>
          <p:nvPr/>
        </p:nvGraphicFramePr>
        <p:xfrm>
          <a:off x="533400" y="1981200"/>
          <a:ext cx="4114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3" name="Equation" r:id="rId9" imgW="1828800" imgH="482600" progId="Equation.3">
                  <p:embed/>
                </p:oleObj>
              </mc:Choice>
              <mc:Fallback>
                <p:oleObj name="Equation" r:id="rId9" imgW="1828800" imgH="482600" progId="Equation.3">
                  <p:embed/>
                  <p:pic>
                    <p:nvPicPr>
                      <p:cNvPr id="528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41148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533400" y="32004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</p:spTree>
    <p:extLst>
      <p:ext uri="{BB962C8B-B14F-4D97-AF65-F5344CB8AC3E}">
        <p14:creationId xmlns:p14="http://schemas.microsoft.com/office/powerpoint/2010/main" val="367460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6" grpId="0" autoUpdateAnimBg="0"/>
      <p:bldP spid="5283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085850" y="838200"/>
          <a:ext cx="3556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Equation" r:id="rId3" imgW="3555720" imgH="2057400" progId="Equation.DSMT4">
                  <p:embed/>
                </p:oleObj>
              </mc:Choice>
              <mc:Fallback>
                <p:oleObj name="Equation" r:id="rId3" imgW="3555720" imgH="2057400" progId="Equation.DSMT4">
                  <p:embed/>
                  <p:pic>
                    <p:nvPicPr>
                      <p:cNvPr id="74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838200"/>
                        <a:ext cx="3556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1905000" y="1143000"/>
            <a:ext cx="25908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2743200" y="838200"/>
            <a:ext cx="0" cy="21336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5124450" y="1219200"/>
          <a:ext cx="3111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Equation" r:id="rId5" imgW="3111480" imgH="1536480" progId="Equation.DSMT4">
                  <p:embed/>
                </p:oleObj>
              </mc:Choice>
              <mc:Fallback>
                <p:oleObj name="Equation" r:id="rId5" imgW="3111480" imgH="1536480" progId="Equation.DSMT4">
                  <p:embed/>
                  <p:pic>
                    <p:nvPicPr>
                      <p:cNvPr id="74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1219200"/>
                        <a:ext cx="31115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143000" y="2971800"/>
          <a:ext cx="257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Equation" r:id="rId7" imgW="2577960" imgH="495000" progId="Equation.DSMT4">
                  <p:embed/>
                </p:oleObj>
              </mc:Choice>
              <mc:Fallback>
                <p:oleObj name="Equation" r:id="rId7" imgW="2577960" imgH="495000" progId="Equation.DSMT4">
                  <p:embed/>
                  <p:pic>
                    <p:nvPicPr>
                      <p:cNvPr id="74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2578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3810000" y="3048000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Equation" r:id="rId9" imgW="1257120" imgH="419040" progId="Equation.DSMT4">
                  <p:embed/>
                </p:oleObj>
              </mc:Choice>
              <mc:Fallback>
                <p:oleObj name="Equation" r:id="rId9" imgW="1257120" imgH="419040" progId="Equation.DSMT4">
                  <p:embed/>
                  <p:pic>
                    <p:nvPicPr>
                      <p:cNvPr id="74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125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1676400" y="2743200"/>
            <a:ext cx="2971800" cy="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4267200" y="762000"/>
            <a:ext cx="0" cy="2209800"/>
          </a:xfrm>
          <a:prstGeom prst="line">
            <a:avLst/>
          </a:prstGeom>
          <a:noFill/>
          <a:ln w="28575" cap="rnd">
            <a:solidFill>
              <a:srgbClr val="3333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1219200" y="3505200"/>
          <a:ext cx="3124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Equation" r:id="rId11" imgW="3124080" imgH="1536480" progId="Equation.DSMT4">
                  <p:embed/>
                </p:oleObj>
              </mc:Choice>
              <mc:Fallback>
                <p:oleObj name="Equation" r:id="rId11" imgW="3124080" imgH="1536480" progId="Equation.DSMT4">
                  <p:embed/>
                  <p:pic>
                    <p:nvPicPr>
                      <p:cNvPr id="747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3124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4495800" y="4038600"/>
          <a:ext cx="360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Equation" r:id="rId13" imgW="3606480" imgH="495000" progId="Equation.DSMT4">
                  <p:embed/>
                </p:oleObj>
              </mc:Choice>
              <mc:Fallback>
                <p:oleObj name="Equation" r:id="rId13" imgW="3606480" imgH="495000" progId="Equation.DSMT4">
                  <p:embed/>
                  <p:pic>
                    <p:nvPicPr>
                      <p:cNvPr id="747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38600"/>
                        <a:ext cx="3606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2917825" y="5562600"/>
          <a:ext cx="34734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2" name="Equation" r:id="rId15" imgW="3365280" imgH="190440" progId="Equation.DSMT4">
                  <p:embed/>
                </p:oleObj>
              </mc:Choice>
              <mc:Fallback>
                <p:oleObj name="Equation" r:id="rId15" imgW="3365280" imgH="190440" progId="Equation.DSMT4">
                  <p:embed/>
                  <p:pic>
                    <p:nvPicPr>
                      <p:cNvPr id="747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562600"/>
                        <a:ext cx="347345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3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6432-067D-4966-A53D-89A0E4981FA7}" type="slidenum">
              <a:rPr lang="zh-CN" altLang="en-US"/>
              <a:pPr/>
              <a:t>8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311732" y="3856037"/>
            <a:ext cx="4470620" cy="469384"/>
            <a:chOff x="29943" y="3635375"/>
            <a:chExt cx="4470620" cy="469384"/>
          </a:xfrm>
        </p:grpSpPr>
        <p:sp>
          <p:nvSpPr>
            <p:cNvPr id="518146" name="Text Box 2"/>
            <p:cNvSpPr txBox="1">
              <a:spLocks noChangeArrowheads="1"/>
            </p:cNvSpPr>
            <p:nvPr/>
          </p:nvSpPr>
          <p:spPr bwMode="auto">
            <a:xfrm>
              <a:off x="29943" y="3643094"/>
              <a:ext cx="91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【</a:t>
              </a:r>
              <a:r>
                <a:rPr kumimoji="1" lang="zh-CN" altLang="en-US" sz="2400" b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证</a:t>
              </a:r>
              <a:r>
                <a:rPr kumimoji="1"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】</a:t>
              </a:r>
              <a:endParaRPr kumimoji="1" lang="zh-CN" alt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8147" name="Text Box 3"/>
            <p:cNvSpPr txBox="1">
              <a:spLocks noChangeArrowheads="1"/>
            </p:cNvSpPr>
            <p:nvPr/>
          </p:nvSpPr>
          <p:spPr bwMode="auto">
            <a:xfrm>
              <a:off x="1143000" y="3635375"/>
              <a:ext cx="33575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用</a:t>
              </a:r>
              <a:r>
                <a:rPr kumimoji="1" lang="zh-CN" altLang="en-US" sz="2400" b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数学归纳法</a:t>
              </a:r>
              <a:r>
                <a:rPr kumimoji="1" lang="zh-CN" altLang="en-US" b="1" dirty="0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endParaRPr kumimoji="1" lang="zh-CN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13121" y="4325421"/>
            <a:ext cx="6054725" cy="1633538"/>
            <a:chOff x="574675" y="4343400"/>
            <a:chExt cx="6054725" cy="1633538"/>
          </a:xfrm>
        </p:grpSpPr>
        <p:graphicFrame>
          <p:nvGraphicFramePr>
            <p:cNvPr id="51814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855807"/>
                </p:ext>
              </p:extLst>
            </p:nvPr>
          </p:nvGraphicFramePr>
          <p:xfrm>
            <a:off x="609600" y="4343400"/>
            <a:ext cx="2286000" cy="998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2" name="Equation" r:id="rId3" imgW="1104840" imgH="482400" progId="Equation.3">
                    <p:embed/>
                  </p:oleObj>
                </mc:Choice>
                <mc:Fallback>
                  <p:oleObj name="Equation" r:id="rId3" imgW="1104840" imgH="482400" progId="Equation.3">
                    <p:embed/>
                    <p:pic>
                      <p:nvPicPr>
                        <p:cNvPr id="5181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4343400"/>
                          <a:ext cx="2286000" cy="998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14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095118"/>
                </p:ext>
              </p:extLst>
            </p:nvPr>
          </p:nvGraphicFramePr>
          <p:xfrm>
            <a:off x="2895600" y="4587875"/>
            <a:ext cx="1371600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3" name="Equation" r:id="rId5" imgW="596880" imgH="215640" progId="Equation.3">
                    <p:embed/>
                  </p:oleObj>
                </mc:Choice>
                <mc:Fallback>
                  <p:oleObj name="Equation" r:id="rId5" imgW="596880" imgH="215640" progId="Equation.3">
                    <p:embed/>
                    <p:pic>
                      <p:nvPicPr>
                        <p:cNvPr id="51814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4587875"/>
                          <a:ext cx="1371600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15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9376059"/>
                </p:ext>
              </p:extLst>
            </p:nvPr>
          </p:nvGraphicFramePr>
          <p:xfrm>
            <a:off x="4267200" y="4616450"/>
            <a:ext cx="2362200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4" name="Equation" r:id="rId7" imgW="2387520" imgH="761760" progId="Equation.3">
                    <p:embed/>
                  </p:oleObj>
                </mc:Choice>
                <mc:Fallback>
                  <p:oleObj name="Equation" r:id="rId7" imgW="2387520" imgH="761760" progId="Equation.3">
                    <p:embed/>
                    <p:pic>
                      <p:nvPicPr>
                        <p:cNvPr id="5181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4616450"/>
                          <a:ext cx="2362200" cy="754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15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274129"/>
                </p:ext>
              </p:extLst>
            </p:nvPr>
          </p:nvGraphicFramePr>
          <p:xfrm>
            <a:off x="574675" y="5486400"/>
            <a:ext cx="3692525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5" name="Equation" r:id="rId9" imgW="1625400" imgH="215640" progId="Equation.3">
                    <p:embed/>
                  </p:oleObj>
                </mc:Choice>
                <mc:Fallback>
                  <p:oleObj name="Equation" r:id="rId9" imgW="1625400" imgH="215640" progId="Equation.3">
                    <p:embed/>
                    <p:pic>
                      <p:nvPicPr>
                        <p:cNvPr id="51815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675" y="5486400"/>
                          <a:ext cx="3692525" cy="49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8155" name="Object 11"/>
          <p:cNvGraphicFramePr>
            <a:graphicFrameLocks noChangeAspect="1"/>
          </p:cNvGraphicFramePr>
          <p:nvPr/>
        </p:nvGraphicFramePr>
        <p:xfrm>
          <a:off x="1219200" y="990600"/>
          <a:ext cx="58674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6" name="Equation" r:id="rId11" imgW="2781000" imgH="1168200" progId="Equation.3">
                  <p:embed/>
                </p:oleObj>
              </mc:Choice>
              <mc:Fallback>
                <p:oleObj name="Equation" r:id="rId11" imgW="2781000" imgH="1168200" progId="Equation.3">
                  <p:embed/>
                  <p:pic>
                    <p:nvPicPr>
                      <p:cNvPr id="5181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5867400" cy="246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6" name="Object 12"/>
          <p:cNvGraphicFramePr>
            <a:graphicFrameLocks noChangeAspect="1"/>
          </p:cNvGraphicFramePr>
          <p:nvPr/>
        </p:nvGraphicFramePr>
        <p:xfrm>
          <a:off x="7578725" y="2057400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7" name="Equation" r:id="rId13" imgW="419040" imgH="393480" progId="Equation.3">
                  <p:embed/>
                </p:oleObj>
              </mc:Choice>
              <mc:Fallback>
                <p:oleObj name="Equation" r:id="rId13" imgW="419040" imgH="393480" progId="Equation.3">
                  <p:embed/>
                  <p:pic>
                    <p:nvPicPr>
                      <p:cNvPr id="5181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2057400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31726" y="615305"/>
            <a:ext cx="7242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2.12】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证明范德蒙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Vandermonde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行列式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2EF3-5C5F-4A19-8C4C-5904B05DCF53}" type="slidenum">
              <a:rPr lang="zh-CN" altLang="en-US"/>
              <a:pPr/>
              <a:t>9</a:t>
            </a:fld>
            <a:endParaRPr lang="en-US" altLang="zh-CN"/>
          </a:p>
        </p:txBody>
      </p:sp>
      <p:graphicFrame>
        <p:nvGraphicFramePr>
          <p:cNvPr id="519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957617"/>
              </p:ext>
            </p:extLst>
          </p:nvPr>
        </p:nvGraphicFramePr>
        <p:xfrm>
          <a:off x="683568" y="787400"/>
          <a:ext cx="3657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3" imgW="1523880" imgH="939600" progId="Equation.3">
                  <p:embed/>
                </p:oleObj>
              </mc:Choice>
              <mc:Fallback>
                <p:oleObj name="Equation" r:id="rId3" imgW="1523880" imgH="939600" progId="Equation.3">
                  <p:embed/>
                  <p:pic>
                    <p:nvPicPr>
                      <p:cNvPr id="519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787400"/>
                        <a:ext cx="3657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939465"/>
              </p:ext>
            </p:extLst>
          </p:nvPr>
        </p:nvGraphicFramePr>
        <p:xfrm>
          <a:off x="251520" y="3774599"/>
          <a:ext cx="8668072" cy="258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5" imgW="3657600" imgH="1168200" progId="Equation.3">
                  <p:embed/>
                </p:oleObj>
              </mc:Choice>
              <mc:Fallback>
                <p:oleObj name="Equation" r:id="rId5" imgW="3657600" imgH="1168200" progId="Equation.3">
                  <p:embed/>
                  <p:pic>
                    <p:nvPicPr>
                      <p:cNvPr id="519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74599"/>
                        <a:ext cx="8668072" cy="2581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941175"/>
              </p:ext>
            </p:extLst>
          </p:nvPr>
        </p:nvGraphicFramePr>
        <p:xfrm>
          <a:off x="4914900" y="810247"/>
          <a:ext cx="3276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7" imgW="1434960" imgH="1168200" progId="Equation.3">
                  <p:embed/>
                </p:oleObj>
              </mc:Choice>
              <mc:Fallback>
                <p:oleObj name="Equation" r:id="rId7" imgW="1434960" imgH="1168200" progId="Equation.3">
                  <p:embed/>
                  <p:pic>
                    <p:nvPicPr>
                      <p:cNvPr id="519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810247"/>
                        <a:ext cx="3276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2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265</Words>
  <Application>Microsoft Office PowerPoint</Application>
  <PresentationFormat>全屏显示(4:3)</PresentationFormat>
  <Paragraphs>54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42" baseType="lpstr">
      <vt:lpstr>Dotum</vt:lpstr>
      <vt:lpstr>Gulim</vt:lpstr>
      <vt:lpstr>黑体</vt:lpstr>
      <vt:lpstr>华文新魏</vt:lpstr>
      <vt:lpstr>隶书</vt:lpstr>
      <vt:lpstr>宋体</vt:lpstr>
      <vt:lpstr>微软雅黑</vt:lpstr>
      <vt:lpstr>Arial</vt:lpstr>
      <vt:lpstr>Britannic Bold</vt:lpstr>
      <vt:lpstr>Calibri</vt:lpstr>
      <vt:lpstr>Cambria</vt:lpstr>
      <vt:lpstr>Cambria Math</vt:lpstr>
      <vt:lpstr>Eras Bold ITC</vt:lpstr>
      <vt:lpstr>Segoe UI Black</vt:lpstr>
      <vt:lpstr>Symbol</vt:lpstr>
      <vt:lpstr>Tahoma</vt:lpstr>
      <vt:lpstr>Times New Roman</vt:lpstr>
      <vt:lpstr>Wingdings</vt:lpstr>
      <vt:lpstr>Office 主题​​</vt:lpstr>
      <vt:lpstr>3_Office 主题​​</vt:lpstr>
      <vt:lpstr>4_Office 主题​​</vt:lpstr>
      <vt:lpstr>2_Office 主题​​</vt:lpstr>
      <vt:lpstr>1_Office 主题​​</vt:lpstr>
      <vt:lpstr>Equation</vt:lpstr>
      <vt:lpstr>公式</vt:lpstr>
      <vt:lpstr>Microsoft 公式 3.0</vt:lpstr>
      <vt:lpstr>PowerPoint 演示文稿</vt:lpstr>
      <vt:lpstr>PowerPoint 演示文稿</vt:lpstr>
      <vt:lpstr>PowerPoint 演示文稿</vt:lpstr>
      <vt:lpstr>【定理2.2】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LLL</cp:lastModifiedBy>
  <cp:revision>15</cp:revision>
  <dcterms:modified xsi:type="dcterms:W3CDTF">2017-03-29T13:25:04Z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线性代数ppt">
    <vt:lpwstr>崔丽鸿制作</vt:lpwstr>
  </property>
</Properties>
</file>