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258" r:id="rId2"/>
    <p:sldId id="356" r:id="rId3"/>
    <p:sldId id="357" r:id="rId4"/>
    <p:sldId id="336" r:id="rId5"/>
    <p:sldId id="369" r:id="rId6"/>
    <p:sldId id="370" r:id="rId7"/>
    <p:sldId id="368" r:id="rId8"/>
    <p:sldId id="363" r:id="rId9"/>
    <p:sldId id="335" r:id="rId10"/>
    <p:sldId id="338" r:id="rId11"/>
    <p:sldId id="339" r:id="rId12"/>
    <p:sldId id="371" r:id="rId13"/>
    <p:sldId id="340" r:id="rId14"/>
    <p:sldId id="366" r:id="rId15"/>
    <p:sldId id="367" r:id="rId16"/>
    <p:sldId id="362" r:id="rId17"/>
    <p:sldId id="28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356"/>
            <p14:sldId id="357"/>
            <p14:sldId id="336"/>
            <p14:sldId id="369"/>
            <p14:sldId id="370"/>
            <p14:sldId id="368"/>
            <p14:sldId id="363"/>
            <p14:sldId id="335"/>
            <p14:sldId id="338"/>
            <p14:sldId id="339"/>
            <p14:sldId id="371"/>
            <p14:sldId id="340"/>
            <p14:sldId id="366"/>
            <p14:sldId id="367"/>
            <p14:sldId id="362"/>
          </p14:sldIdLst>
        </p14:section>
        <p14:section name="无标题节" id="{761DC386-9AB0-4831-8A28-E1AEFD5FA988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7E9"/>
    <a:srgbClr val="59F9C7"/>
    <a:srgbClr val="F381F3"/>
    <a:srgbClr val="0E0E8C"/>
    <a:srgbClr val="7A89F6"/>
    <a:srgbClr val="800000"/>
    <a:srgbClr val="14B7F8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768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</dgm:pt>
  </dgm:ptLst>
  <dgm:cxnLst>
    <dgm:cxn modelId="{DFF8D57A-0471-472C-94A4-F4FE6EF24687}" type="presOf" srcId="{379C2193-9A59-4366-BEF9-F679FAF10286}" destId="{D4542585-4E17-4CCD-88FD-04757436128A}" srcOrd="0" destOrd="0" presId="urn:microsoft.com/office/officeart/2005/8/layout/vList3#1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7B584398-913C-43B3-9703-3B2C114A211D}" type="presOf" srcId="{4D9CFA63-482F-45EF-8F6E-B8DC3FB95064}" destId="{A757F911-3260-4917-9857-B6209A52A79E}" srcOrd="0" destOrd="0" presId="urn:microsoft.com/office/officeart/2005/8/layout/vList3#1"/>
    <dgm:cxn modelId="{4B8A4E06-444C-42AC-A19C-BAC1FE673200}" type="presParOf" srcId="{A757F911-3260-4917-9857-B6209A52A79E}" destId="{B560076B-2D61-423D-887D-3A34395B90AE}" srcOrd="0" destOrd="0" presId="urn:microsoft.com/office/officeart/2005/8/layout/vList3#1"/>
    <dgm:cxn modelId="{072EB87B-706E-459D-88A7-1FC893D2E05B}" type="presParOf" srcId="{B560076B-2D61-423D-887D-3A34395B90AE}" destId="{816E9DDE-F7D1-4743-A8B0-033BD089F990}" srcOrd="0" destOrd="0" presId="urn:microsoft.com/office/officeart/2005/8/layout/vList3#1"/>
    <dgm:cxn modelId="{C25EF9C2-93EE-40E6-828F-CD6B1E517420}" type="presParOf" srcId="{B560076B-2D61-423D-887D-3A34395B90AE}" destId="{D4542585-4E17-4CCD-88FD-04757436128A}" srcOrd="1" destOrd="0" presId="urn:microsoft.com/office/officeart/2005/8/layout/vList3#1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#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行列式与方阵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X="-772" custLinFactNeighborY="-70">
        <dgm:presLayoutVars>
          <dgm:bulletEnabled val="1"/>
        </dgm:presLayoutVars>
      </dgm:prSet>
      <dgm:spPr/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8914C0A8-A960-4E6C-92F8-2BF02A0FF83B}" type="presOf" srcId="{379C2193-9A59-4366-BEF9-F679FAF10286}" destId="{D4542585-4E17-4CCD-88FD-04757436128A}" srcOrd="0" destOrd="0" presId="urn:microsoft.com/office/officeart/2005/8/layout/vList3#2"/>
    <dgm:cxn modelId="{6DB0C7D3-4E5D-4B95-B3E7-5AD87AF5D731}" type="presOf" srcId="{4D9CFA63-482F-45EF-8F6E-B8DC3FB95064}" destId="{A757F911-3260-4917-9857-B6209A52A79E}" srcOrd="0" destOrd="0" presId="urn:microsoft.com/office/officeart/2005/8/layout/vList3#2"/>
    <dgm:cxn modelId="{2A5EF23E-820C-4238-A42A-B6E7FBDA5170}" type="presParOf" srcId="{A757F911-3260-4917-9857-B6209A52A79E}" destId="{B560076B-2D61-423D-887D-3A34395B90AE}" srcOrd="0" destOrd="0" presId="urn:microsoft.com/office/officeart/2005/8/layout/vList3#2"/>
    <dgm:cxn modelId="{A0FA4E03-2B84-4C00-8198-8B61C00DEDA6}" type="presParOf" srcId="{B560076B-2D61-423D-887D-3A34395B90AE}" destId="{816E9DDE-F7D1-4743-A8B0-033BD089F990}" srcOrd="0" destOrd="0" presId="urn:microsoft.com/office/officeart/2005/8/layout/vList3#2"/>
    <dgm:cxn modelId="{C541A015-717E-4C0F-B2C9-B3FF35DAC25B}" type="presParOf" srcId="{B560076B-2D61-423D-887D-3A34395B90AE}" destId="{D4542585-4E17-4CCD-88FD-04757436128A}" srcOrd="1" destOrd="0" presId="urn:microsoft.com/office/officeart/2005/8/layout/vList3#2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</a:t>
          </a:r>
          <a:r>
            <a:rPr lang="en-US" altLang="zh-CN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5.1</a:t>
          </a:r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方阵的行列式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</a:t>
          </a:r>
          <a:r>
            <a:rPr lang="en-US" altLang="zh-CN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5.2</a:t>
          </a:r>
          <a:r>
            <a:rPr 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伴随矩阵与逆矩阵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</dgm:pt>
    <dgm:pt modelId="{BDCA72D2-9AA2-45FB-A0C9-18D6FD55C152}" type="pres">
      <dgm:prSet presAssocID="{3413E712-6BED-483E-AD02-821F3AA10C75}" presName="vertSpace2" presStyleLbl="node1" presStyleIdx="0" presStyleCnt="2"/>
      <dgm:spPr/>
    </dgm:pt>
    <dgm:pt modelId="{567C6B76-B25F-42B0-B25B-26FB6628CC87}" type="pres">
      <dgm:prSet presAssocID="{3413E712-6BED-483E-AD02-821F3AA10C75}" presName="circle2" presStyleLbl="node1" presStyleIdx="1" presStyleCnt="2"/>
      <dgm:spPr/>
    </dgm:pt>
    <dgm:pt modelId="{01A1C9C4-A973-4DC2-8D31-1E2E7A8CD104}" type="pres">
      <dgm:prSet presAssocID="{3413E712-6BED-483E-AD02-821F3AA10C75}" presName="rect2" presStyleLbl="alignAcc1" presStyleIdx="1" presStyleCnt="2"/>
      <dgm:spPr/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AE7B3865-6839-4D22-8A1A-C5A8ABA8BA1E}" type="presOf" srcId="{3413E712-6BED-483E-AD02-821F3AA10C75}" destId="{92C7C275-7F29-4EA6-AE07-55DFE6909618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61C8FE97-45B0-4215-AC8E-99D9161C685F}" type="presOf" srcId="{3413E712-6BED-483E-AD02-821F3AA10C75}" destId="{01A1C9C4-A973-4DC2-8D31-1E2E7A8CD104}" srcOrd="0" destOrd="0" presId="urn:microsoft.com/office/officeart/2005/8/layout/target3"/>
    <dgm:cxn modelId="{5228E79F-62E1-44B0-97E4-4FA856D31ECD}" type="presOf" srcId="{416BA28C-94DA-4C20-B24D-CA29855D112B}" destId="{5BC4F3E3-C49F-424B-99D1-046FAC852D61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3021AEC1-CA1F-4814-906D-B1809F91F988}" type="presOf" srcId="{416BA28C-94DA-4C20-B24D-CA29855D112B}" destId="{DBFCC008-B722-4809-86AE-2D924BF6ABE5}" srcOrd="1" destOrd="0" presId="urn:microsoft.com/office/officeart/2005/8/layout/target3"/>
    <dgm:cxn modelId="{6DD999F4-E01A-483B-A200-E3F808F2BAE6}" type="presOf" srcId="{A85627CC-1103-451E-BA39-2C3A18F0DA54}" destId="{5FBB8FF2-DEAF-4EB5-83B4-A8082F604FC6}" srcOrd="0" destOrd="0" presId="urn:microsoft.com/office/officeart/2005/8/layout/target3"/>
    <dgm:cxn modelId="{DF76FCCB-88A6-4A27-BF75-A8294D9270B8}" type="presParOf" srcId="{5FBB8FF2-DEAF-4EB5-83B4-A8082F604FC6}" destId="{177EF275-915D-4C9A-968B-39C2F77C4D51}" srcOrd="0" destOrd="0" presId="urn:microsoft.com/office/officeart/2005/8/layout/target3"/>
    <dgm:cxn modelId="{DA08E487-0907-4084-AD4F-D7FCADB41F82}" type="presParOf" srcId="{5FBB8FF2-DEAF-4EB5-83B4-A8082F604FC6}" destId="{051E7F5B-E3AF-4A70-AC56-88A403E50297}" srcOrd="1" destOrd="0" presId="urn:microsoft.com/office/officeart/2005/8/layout/target3"/>
    <dgm:cxn modelId="{2512F53C-8900-4A7D-AF70-E5EA84D4EE19}" type="presParOf" srcId="{5FBB8FF2-DEAF-4EB5-83B4-A8082F604FC6}" destId="{5BC4F3E3-C49F-424B-99D1-046FAC852D61}" srcOrd="2" destOrd="0" presId="urn:microsoft.com/office/officeart/2005/8/layout/target3"/>
    <dgm:cxn modelId="{76A1E4FE-7C8C-4F24-8A02-6DF488042CA9}" type="presParOf" srcId="{5FBB8FF2-DEAF-4EB5-83B4-A8082F604FC6}" destId="{BDCA72D2-9AA2-45FB-A0C9-18D6FD55C152}" srcOrd="3" destOrd="0" presId="urn:microsoft.com/office/officeart/2005/8/layout/target3"/>
    <dgm:cxn modelId="{F50321BC-AC89-4001-BB7C-D087B5E35FCC}" type="presParOf" srcId="{5FBB8FF2-DEAF-4EB5-83B4-A8082F604FC6}" destId="{567C6B76-B25F-42B0-B25B-26FB6628CC87}" srcOrd="4" destOrd="0" presId="urn:microsoft.com/office/officeart/2005/8/layout/target3"/>
    <dgm:cxn modelId="{67D0DD2A-B161-4C9F-BBD2-577AF2B327A2}" type="presParOf" srcId="{5FBB8FF2-DEAF-4EB5-83B4-A8082F604FC6}" destId="{01A1C9C4-A973-4DC2-8D31-1E2E7A8CD104}" srcOrd="5" destOrd="0" presId="urn:microsoft.com/office/officeart/2005/8/layout/target3"/>
    <dgm:cxn modelId="{F97F5CFB-69FE-4C6B-8BEB-816AF85F4636}" type="presParOf" srcId="{5FBB8FF2-DEAF-4EB5-83B4-A8082F604FC6}" destId="{DBFCC008-B722-4809-86AE-2D924BF6ABE5}" srcOrd="6" destOrd="0" presId="urn:microsoft.com/office/officeart/2005/8/layout/target3"/>
    <dgm:cxn modelId="{CCCBF094-5016-4513-97FC-085F2362697C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72384" y="0"/>
          <a:ext cx="5472684" cy="1175705"/>
        </a:xfrm>
        <a:prstGeom prst="homePlate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454" tIns="167640" rIns="312928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b="1" i="0" kern="1200" baseline="0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sp:txBody>
      <dsp:txXfrm rot="10800000">
        <a:off x="1966310" y="0"/>
        <a:ext cx="5178758" cy="1175705"/>
      </dsp:txXfrm>
    </dsp:sp>
    <dsp:sp modelId="{816E9DDE-F7D1-4743-A8B0-033BD089F990}">
      <dsp:nvSpPr>
        <dsp:cNvPr id="0" name=""/>
        <dsp:cNvSpPr/>
      </dsp:nvSpPr>
      <dsp:spPr>
        <a:xfrm>
          <a:off x="1084531" y="0"/>
          <a:ext cx="1175705" cy="1175705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62477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b="1" i="0" kern="1200" baseline="0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行列式与方阵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88745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</a:t>
          </a:r>
          <a:r>
            <a:rPr lang="en-US" altLang="zh-CN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5.1</a:t>
          </a: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方阵的行列式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</a:t>
          </a:r>
          <a:r>
            <a:rPr lang="en-US" altLang="zh-CN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5.2</a:t>
          </a:r>
          <a:r>
            <a:rPr 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伴随矩阵与逆矩阵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第一章 矩阵</a:t>
            </a:r>
            <a:r>
              <a:rPr lang="en-US" altLang="zh-CN" dirty="0"/>
              <a:t>_______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  矩阵的概念</a:t>
            </a:r>
          </a:p>
        </p:txBody>
      </p:sp>
    </p:spTree>
    <p:extLst>
      <p:ext uri="{BB962C8B-B14F-4D97-AF65-F5344CB8AC3E}">
        <p14:creationId xmlns:p14="http://schemas.microsoft.com/office/powerpoint/2010/main" val="42479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3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56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0040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8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64157"/>
            <a:ext cx="8229600" cy="57451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8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第一章 矩阵</a:t>
            </a:r>
            <a:r>
              <a:rPr lang="en-US" altLang="zh-CN" dirty="0"/>
              <a:t>_______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  矩阵的概念</a:t>
            </a:r>
          </a:p>
        </p:txBody>
      </p:sp>
    </p:spTree>
    <p:extLst>
      <p:ext uri="{BB962C8B-B14F-4D97-AF65-F5344CB8AC3E}">
        <p14:creationId xmlns:p14="http://schemas.microsoft.com/office/powerpoint/2010/main" val="34024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第一章   矩阵及其运算</a:t>
            </a:r>
          </a:p>
        </p:txBody>
      </p:sp>
    </p:spTree>
    <p:extLst>
      <p:ext uri="{BB962C8B-B14F-4D97-AF65-F5344CB8AC3E}">
        <p14:creationId xmlns:p14="http://schemas.microsoft.com/office/powerpoint/2010/main" val="406905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115822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/>
              <a:t>第一讲   矩阵的概念</a:t>
            </a:r>
            <a:endParaRPr lang="en-US" altLang="zh-CN" dirty="0"/>
          </a:p>
          <a:p>
            <a:pPr lvl="1"/>
            <a:r>
              <a:rPr lang="en-US" altLang="zh-CN" dirty="0"/>
              <a:t>1.1        </a:t>
            </a:r>
            <a:r>
              <a:rPr lang="zh-CN" altLang="en-US" dirty="0"/>
              <a:t>矩阵的概念 </a:t>
            </a:r>
            <a:endParaRPr lang="en-US" altLang="zh-CN" dirty="0"/>
          </a:p>
          <a:p>
            <a:pPr lvl="1"/>
            <a:r>
              <a:rPr lang="en-US" altLang="zh-CN" dirty="0"/>
              <a:t>1.2        </a:t>
            </a:r>
            <a:r>
              <a:rPr lang="zh-CN" altLang="en-US" dirty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7478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0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>
                <a:solidFill>
                  <a:srgbClr val="14B7F8"/>
                </a:solidFill>
                <a:latin typeface="+mj-lt"/>
                <a:ea typeface="微软雅黑" pitchFamily="34" charset="-122"/>
              </a:rPr>
              <a:t> 2</a:t>
            </a:r>
            <a:r>
              <a:rPr lang="en-US" altLang="zh-CN" b="1" dirty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05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110271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27470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200" b="1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§</m:t>
                    </m:r>
                    <m:r>
                      <a:rPr lang="en-US" altLang="zh-CN" sz="4200" b="1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altLang="zh-CN" sz="4200" b="1" i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r>
                  <a:rPr lang="en-US" altLang="zh-CN" sz="4200" b="1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Symbol" pitchFamily="18" charset="2"/>
                  </a:rPr>
                  <a:t>.5</a:t>
                </a:r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274708" cy="738664"/>
              </a:xfrm>
              <a:prstGeom prst="rect">
                <a:avLst/>
              </a:prstGeom>
              <a:blipFill>
                <a:blip r:embed="rId8"/>
                <a:stretch>
                  <a:fillRect t="-17355" r="-18182" b="-37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latin typeface="微软雅黑" pitchFamily="34" charset="-122"/>
                <a:cs typeface="Times New Roman" pitchFamily="18" charset="0"/>
              </a:rPr>
              <a:t>2.5.2  </a:t>
            </a:r>
            <a:r>
              <a:rPr lang="zh-CN" altLang="en-US" sz="2800" dirty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latin typeface="微软雅黑" pitchFamily="34" charset="-122"/>
                <a:cs typeface="Times New Roman" pitchFamily="18" charset="0"/>
              </a:rPr>
              <a:t>伴随矩阵与逆矩阵</a:t>
            </a:r>
          </a:p>
        </p:txBody>
      </p:sp>
      <p:sp>
        <p:nvSpPr>
          <p:cNvPr id="37" name="TextBox 13"/>
          <p:cNvSpPr txBox="1"/>
          <p:nvPr/>
        </p:nvSpPr>
        <p:spPr>
          <a:xfrm>
            <a:off x="107504" y="692696"/>
            <a:ext cx="8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2.80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（伴随矩阵）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28093"/>
              </p:ext>
            </p:extLst>
          </p:nvPr>
        </p:nvGraphicFramePr>
        <p:xfrm>
          <a:off x="683568" y="1916832"/>
          <a:ext cx="7007225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公式" r:id="rId3" imgW="7010280" imgH="2349360" progId="Equation.3">
                  <p:embed/>
                </p:oleObj>
              </mc:Choice>
              <mc:Fallback>
                <p:oleObj name="公式" r:id="rId3" imgW="7010280" imgH="2349360" progId="Equation.3">
                  <p:embed/>
                  <p:pic>
                    <p:nvPicPr>
                      <p:cNvPr id="4" name="对象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7007225" cy="235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7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2770" y="707740"/>
            <a:ext cx="87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2.50</a:t>
            </a: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2770" y="3717032"/>
            <a:ext cx="875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 marL="72000" indent="0" algn="just"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5488" y="1352550"/>
          <a:ext cx="6121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8" name="公式" r:id="rId3" imgW="6121080" imgH="4457520" progId="Equation.3">
                  <p:embed/>
                </p:oleObj>
              </mc:Choice>
              <mc:Fallback>
                <p:oleObj name="公式" r:id="rId3" imgW="6121080" imgH="445752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352550"/>
                        <a:ext cx="6121400" cy="445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142844" y="585789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同理可得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82750" y="5891213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9" name="公式" r:id="rId5" imgW="1498320" imgH="609480" progId="Equation.3">
                  <p:embed/>
                </p:oleObj>
              </mc:Choice>
              <mc:Fallback>
                <p:oleObj name="公式" r:id="rId5" imgW="1498320" imgH="60948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891213"/>
                        <a:ext cx="149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6"/>
          <p:cNvSpPr txBox="1"/>
          <p:nvPr/>
        </p:nvSpPr>
        <p:spPr>
          <a:xfrm>
            <a:off x="3143240" y="585789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,</a:t>
            </a:r>
            <a:r>
              <a:rPr lang="zh-CN" altLang="en-US" sz="2800" dirty="0"/>
              <a:t>因此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61209"/>
              </p:ext>
            </p:extLst>
          </p:nvPr>
        </p:nvGraphicFramePr>
        <p:xfrm>
          <a:off x="4036215" y="5857892"/>
          <a:ext cx="242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0" name="公式" r:id="rId7" imgW="2425680" imgH="609480" progId="Equation.3">
                  <p:embed/>
                </p:oleObj>
              </mc:Choice>
              <mc:Fallback>
                <p:oleObj name="公式" r:id="rId7" imgW="2425680" imgH="60948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215" y="5857892"/>
                        <a:ext cx="2425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B17E9"/>
                </a:solidFill>
                <a:latin typeface="+mn-ea"/>
              </a:rPr>
              <a:t>定理</a:t>
            </a:r>
            <a:r>
              <a:rPr lang="en-US" altLang="zh-CN" sz="2800" dirty="0">
                <a:solidFill>
                  <a:srgbClr val="2B17E9"/>
                </a:solidFill>
                <a:latin typeface="+mn-ea"/>
              </a:rPr>
              <a:t>2.60</a:t>
            </a:r>
            <a:endParaRPr lang="zh-CN" altLang="en-US" sz="2800" dirty="0">
              <a:solidFill>
                <a:srgbClr val="2B17E9"/>
              </a:solidFill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42138"/>
              </p:ext>
            </p:extLst>
          </p:nvPr>
        </p:nvGraphicFramePr>
        <p:xfrm>
          <a:off x="500034" y="1484784"/>
          <a:ext cx="7688262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Equation" r:id="rId3" imgW="7688615" imgH="4640391" progId="Equation.DSMT4">
                  <p:embed/>
                </p:oleObj>
              </mc:Choice>
              <mc:Fallback>
                <p:oleObj name="Equation" r:id="rId3" imgW="7688615" imgH="4640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34" y="1484784"/>
                        <a:ext cx="7688262" cy="464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988840"/>
            <a:ext cx="6572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   定理</a:t>
            </a:r>
            <a:r>
              <a:rPr lang="en-US" altLang="zh-CN" sz="2800" dirty="0">
                <a:latin typeface="+mn-ea"/>
              </a:rPr>
              <a:t>2.6</a:t>
            </a:r>
            <a:r>
              <a:rPr lang="zh-CN" altLang="en-US" sz="2800" dirty="0">
                <a:latin typeface="+mn-ea"/>
              </a:rPr>
              <a:t>给出了求可逆矩阵的逆矩阵的一种重要方法，且指出方阵的行列式的值是刻画方阵可逆的一个重要工具，显然，矩阵可逆的充要条件是它为非奇异矩阵</a:t>
            </a:r>
          </a:p>
        </p:txBody>
      </p:sp>
    </p:spTree>
    <p:extLst>
      <p:ext uri="{BB962C8B-B14F-4D97-AF65-F5344CB8AC3E}">
        <p14:creationId xmlns:p14="http://schemas.microsoft.com/office/powerpoint/2010/main" val="8406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52413" y="981075"/>
            <a:ext cx="85677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2.15】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设矩阵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问该矩阵是否逆矩阵；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若可逆，求出其逆矩阵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265229" y="3031331"/>
            <a:ext cx="83392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故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中各元素的代数余子式分别为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91890" y="4061154"/>
          <a:ext cx="2995972" cy="94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8" name="Equation" r:id="rId3" imgW="1447560" imgH="457200" progId="">
                  <p:embed/>
                </p:oleObj>
              </mc:Choice>
              <mc:Fallback>
                <p:oleObj name="Equation" r:id="rId3" imgW="1447560" imgH="4572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90" y="4061154"/>
                        <a:ext cx="2995972" cy="946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127750" y="4027488"/>
          <a:ext cx="27654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9" name="Equation" r:id="rId5" imgW="1434960" imgH="457200" progId="">
                  <p:embed/>
                </p:oleObj>
              </mc:Choice>
              <mc:Fallback>
                <p:oleObj name="Equation" r:id="rId5" imgW="1434960" imgH="4572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027488"/>
                        <a:ext cx="27654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302683" y="4071345"/>
          <a:ext cx="28463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0" name="Equation" r:id="rId7" imgW="1511280" imgH="457200" progId="">
                  <p:embed/>
                </p:oleObj>
              </mc:Choice>
              <mc:Fallback>
                <p:oleObj name="Equation" r:id="rId7" imgW="1511280" imgH="4572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683" y="4071345"/>
                        <a:ext cx="28463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92100" y="5124450"/>
          <a:ext cx="29368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1" name="Equation" r:id="rId9" imgW="1434960" imgH="457200" progId="">
                  <p:embed/>
                </p:oleObj>
              </mc:Choice>
              <mc:Fallback>
                <p:oleObj name="Equation" r:id="rId9" imgW="1434960" imgH="4572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124450"/>
                        <a:ext cx="293687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286116" y="5143512"/>
          <a:ext cx="28035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Equation" r:id="rId11" imgW="1498320" imgH="457200" progId="">
                  <p:embed/>
                </p:oleObj>
              </mc:Choice>
              <mc:Fallback>
                <p:oleObj name="Equation" r:id="rId11" imgW="1498320" imgH="4572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143512"/>
                        <a:ext cx="28035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219825" y="5170820"/>
          <a:ext cx="2600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13" imgW="1447560" imgH="457200" progId="">
                  <p:embed/>
                </p:oleObj>
              </mc:Choice>
              <mc:Fallback>
                <p:oleObj name="Equation" r:id="rId13" imgW="1447560" imgH="4572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170820"/>
                        <a:ext cx="260032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24200"/>
              </p:ext>
            </p:extLst>
          </p:nvPr>
        </p:nvGraphicFramePr>
        <p:xfrm>
          <a:off x="3131840" y="651478"/>
          <a:ext cx="1968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公式" r:id="rId15" imgW="1968480" imgH="1396800" progId="Equation.3">
                  <p:embed/>
                </p:oleObj>
              </mc:Choice>
              <mc:Fallback>
                <p:oleObj name="公式" r:id="rId15" imgW="1968480" imgH="1396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51478"/>
                        <a:ext cx="19685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62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16240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51520" y="620687"/>
          <a:ext cx="2880320" cy="88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0" name="Equation" r:id="rId3" imgW="1485720" imgH="457200" progId="">
                  <p:embed/>
                </p:oleObj>
              </mc:Choice>
              <mc:Fallback>
                <p:oleObj name="Equation" r:id="rId3" imgW="1485720" imgH="4572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7"/>
                        <a:ext cx="2880320" cy="886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175049" y="620927"/>
          <a:ext cx="2894065" cy="91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1" name="Equation" r:id="rId5" imgW="1447560" imgH="457200" progId="">
                  <p:embed/>
                </p:oleObj>
              </mc:Choice>
              <mc:Fallback>
                <p:oleObj name="Equation" r:id="rId5" imgW="1447560" imgH="457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49" y="620927"/>
                        <a:ext cx="2894065" cy="913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069114" y="665032"/>
          <a:ext cx="2759585" cy="84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2" name="Equation" r:id="rId7" imgW="1498320" imgH="457200" progId="">
                  <p:embed/>
                </p:oleObj>
              </mc:Choice>
              <mc:Fallback>
                <p:oleObj name="Equation" r:id="rId7" imgW="1498320" imgH="4572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114" y="665032"/>
                        <a:ext cx="2759585" cy="841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95536" y="159617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从而得伴随矩阵为 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2843808" y="2225635"/>
          <a:ext cx="283187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3" name="Equation" r:id="rId9" imgW="1307880" imgH="698400" progId="">
                  <p:embed/>
                </p:oleObj>
              </mc:Choice>
              <mc:Fallback>
                <p:oleObj name="Equation" r:id="rId9" imgW="1307880" imgH="6984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25635"/>
                        <a:ext cx="2831879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95536" y="3737803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因此所求逆矩阵为 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2339752" y="4261023"/>
          <a:ext cx="4251842" cy="197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4" name="Equation" r:id="rId11" imgW="1942920" imgH="901440" progId="">
                  <p:embed/>
                </p:oleObj>
              </mc:Choice>
              <mc:Fallback>
                <p:oleObj name="Equation" r:id="rId11" imgW="1942920" imgH="90144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61023"/>
                        <a:ext cx="4251842" cy="1973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2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4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6056" y="265358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980728"/>
            <a:ext cx="324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2.16】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设 矩阵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95536" y="1515160"/>
            <a:ext cx="8024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的伴随矩阵，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/>
              <a:t>的转置矩阵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/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个相等的正数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/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/>
              <a:t>11 </a:t>
            </a:r>
            <a:r>
              <a:rPr lang="zh-CN" altLang="en-US" sz="2800" b="1" dirty="0"/>
              <a:t>的值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0177" y="3361117"/>
            <a:ext cx="658364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由于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*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所以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b="1" dirty="0"/>
              <a:t>*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=|A|E, |A|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=|A||A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|=|A|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 = 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endParaRPr lang="en-US" altLang="zh-CN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即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01" y="979935"/>
            <a:ext cx="1585097" cy="6401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59511" y="98072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满足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=A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*</a:t>
            </a:r>
            <a:endParaRPr lang="zh-CN" altLang="en-US" sz="2800" b="1" baseline="30000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6753"/>
              </p:ext>
            </p:extLst>
          </p:nvPr>
        </p:nvGraphicFramePr>
        <p:xfrm>
          <a:off x="6218978" y="4496833"/>
          <a:ext cx="469032" cy="55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0" name="Equation" r:id="rId4" imgW="203040" imgH="241200" progId="">
                  <p:embed/>
                </p:oleObj>
              </mc:Choice>
              <mc:Fallback>
                <p:oleObj name="Equation" r:id="rId4" imgW="203040" imgH="241200" progId="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978" y="4496833"/>
                        <a:ext cx="469032" cy="556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17157"/>
              </p:ext>
            </p:extLst>
          </p:nvPr>
        </p:nvGraphicFramePr>
        <p:xfrm>
          <a:off x="1979712" y="5204051"/>
          <a:ext cx="504056" cy="81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1" name="Equation" r:id="rId6" imgW="266400" imgH="431640" progId="">
                  <p:embed/>
                </p:oleObj>
              </mc:Choice>
              <mc:Fallback>
                <p:oleObj name="Equation" r:id="rId6" imgW="266400" imgH="431640" progId="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204051"/>
                        <a:ext cx="504056" cy="816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2168"/>
              </p:ext>
            </p:extLst>
          </p:nvPr>
        </p:nvGraphicFramePr>
        <p:xfrm>
          <a:off x="3046030" y="4473410"/>
          <a:ext cx="469032" cy="55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2" name="Equation" r:id="rId8" imgW="203040" imgH="241200" progId="">
                  <p:embed/>
                </p:oleObj>
              </mc:Choice>
              <mc:Fallback>
                <p:oleObj name="Equation" r:id="rId8" imgW="203040" imgH="241200" progId="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030" y="4473410"/>
                        <a:ext cx="469032" cy="556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10203"/>
              </p:ext>
            </p:extLst>
          </p:nvPr>
        </p:nvGraphicFramePr>
        <p:xfrm>
          <a:off x="6876256" y="4345727"/>
          <a:ext cx="332255" cy="85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3" name="Equation" r:id="rId10" imgW="152280" imgH="393480" progId="">
                  <p:embed/>
                </p:oleObj>
              </mc:Choice>
              <mc:Fallback>
                <p:oleObj name="Equation" r:id="rId10" imgW="152280" imgH="393480" progId="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345727"/>
                        <a:ext cx="332255" cy="858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44" grpId="0"/>
      <p:bldP spid="3" grpId="0"/>
      <p:bldP spid="4" grpId="0"/>
      <p:bldP spid="5" grpId="0"/>
      <p:bldP spid="2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661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§2.5 </a:t>
            </a:r>
            <a:r>
              <a:rPr lang="zh-CN" altLang="en-US" dirty="0"/>
              <a:t>小结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65963"/>
              </p:ext>
            </p:extLst>
          </p:nvPr>
        </p:nvGraphicFramePr>
        <p:xfrm>
          <a:off x="5220072" y="1268760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" name="剪辑" r:id="rId3" imgW="2401560" imgH="3471480" progId="">
                  <p:embed/>
                </p:oleObj>
              </mc:Choice>
              <mc:Fallback>
                <p:oleObj name="剪辑" r:id="rId3" imgW="2401560" imgH="3471480" progId="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268760"/>
                        <a:ext cx="1555603" cy="2251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47600" y="198884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矩阵行列式的定义及其性质</a:t>
            </a:r>
            <a:r>
              <a:rPr kumimoji="1" lang="en-US" altLang="zh-CN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7600" y="28956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奇异矩阵的定义</a:t>
            </a:r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2661" y="3808286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伴随矩阵的定义及其应用</a:t>
            </a:r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1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6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3" cy="4248472"/>
          </a:xfrm>
          <a:noFill/>
        </p:spPr>
        <p:txBody>
          <a:bodyPr/>
          <a:lstStyle/>
          <a:p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92832" y="2615567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在这一讲，我们重点介绍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行列式与方阵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39083754"/>
              </p:ext>
            </p:extLst>
          </p:nvPr>
        </p:nvGraphicFramePr>
        <p:xfrm>
          <a:off x="683568" y="346821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107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2.5.1  </a:t>
            </a:r>
            <a:r>
              <a:rPr lang="zh-CN" altLang="en-US" sz="2800" dirty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矩阵的行列式的概念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556" y="766451"/>
            <a:ext cx="8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2.60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（矩阵的行列式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)  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474" y="2492896"/>
            <a:ext cx="8286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阶行阵为                         矩阵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的行列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式，记为</a:t>
            </a:r>
            <a:r>
              <a:rPr lang="en-US" altLang="zh-CN" sz="2800" dirty="0">
                <a:latin typeface="+mn-ea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+mn-ea"/>
              </a:rPr>
              <a:t>|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 err="1">
                <a:latin typeface="+mn-ea"/>
              </a:rPr>
              <a:t>det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+mn-ea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79820"/>
              </p:ext>
            </p:extLst>
          </p:nvPr>
        </p:nvGraphicFramePr>
        <p:xfrm>
          <a:off x="2699792" y="1823913"/>
          <a:ext cx="44323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公式" r:id="rId3" imgW="4431960" imgH="2108160" progId="Equation.3">
                  <p:embed/>
                </p:oleObj>
              </mc:Choice>
              <mc:Fallback>
                <p:oleObj name="公式" r:id="rId3" imgW="4431960" imgH="2108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823913"/>
                        <a:ext cx="44323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3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851" y="574331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/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阶方阵，则方阵的行列式满足下列运算性质：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5811" y="1311413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/>
              <a:t>为常数；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0298" y="278605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+mn-ea"/>
              </a:rPr>
              <a:t>为常数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65053"/>
              </p:ext>
            </p:extLst>
          </p:nvPr>
        </p:nvGraphicFramePr>
        <p:xfrm>
          <a:off x="213556" y="788193"/>
          <a:ext cx="3808413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公式" r:id="rId5" imgW="2933640" imgH="3987720" progId="Equation.3">
                  <p:embed/>
                </p:oleObj>
              </mc:Choice>
              <mc:Fallback>
                <p:oleObj name="公式" r:id="rId5" imgW="2933640" imgH="398772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" y="788193"/>
                        <a:ext cx="3808413" cy="528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623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57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证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根据行列式的性质，性质（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）（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）显然成立，性质（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）（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）的证明留给读者，下证性质（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）</a:t>
            </a:r>
            <a:r>
              <a:rPr lang="en-US" altLang="zh-CN" sz="2800" dirty="0">
                <a:latin typeface="+mn-ea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45179"/>
              </p:ext>
            </p:extLst>
          </p:nvPr>
        </p:nvGraphicFramePr>
        <p:xfrm>
          <a:off x="755576" y="2132856"/>
          <a:ext cx="5054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公式" r:id="rId3" imgW="5054400" imgH="3149280" progId="Equation.3">
                  <p:embed/>
                </p:oleObj>
              </mc:Choice>
              <mc:Fallback>
                <p:oleObj name="公式" r:id="rId3" imgW="5054400" imgH="3149280" progId="Equation.3">
                  <p:embed/>
                  <p:pic>
                    <p:nvPicPr>
                      <p:cNvPr id="153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5054600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1463" y="325438"/>
          <a:ext cx="7464425" cy="601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公式" r:id="rId3" imgW="4851360" imgH="3911400" progId="Equation.3">
                  <p:embed/>
                </p:oleObj>
              </mc:Choice>
              <mc:Fallback>
                <p:oleObj name="公式" r:id="rId3" imgW="4851360" imgH="3911400" progId="Equation.3">
                  <p:embed/>
                  <p:pic>
                    <p:nvPicPr>
                      <p:cNvPr id="154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325438"/>
                        <a:ext cx="7464425" cy="601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928670"/>
            <a:ext cx="70009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性质（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）还可推广到多个同阶方阵相乘的情形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</a:p>
          <a:p>
            <a:r>
              <a:rPr lang="en-US" altLang="zh-CN" dirty="0"/>
              <a:t>                                    </a:t>
            </a:r>
            <a:endParaRPr lang="zh-CN" altLang="en-US" dirty="0"/>
          </a:p>
        </p:txBody>
      </p:sp>
      <p:graphicFrame>
        <p:nvGraphicFramePr>
          <p:cNvPr id="152580" name="Object 4"/>
          <p:cNvGraphicFramePr>
            <a:graphicFrameLocks/>
          </p:cNvGraphicFramePr>
          <p:nvPr/>
        </p:nvGraphicFramePr>
        <p:xfrm>
          <a:off x="1142976" y="1857364"/>
          <a:ext cx="22193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公式" r:id="rId3" imgW="1803240" imgH="939600" progId="Equation.3">
                  <p:embed/>
                </p:oleObj>
              </mc:Choice>
              <mc:Fallback>
                <p:oleObj name="公式" r:id="rId3" imgW="1803240" imgH="939600" progId="Equation.3">
                  <p:embed/>
                  <p:pic>
                    <p:nvPicPr>
                      <p:cNvPr id="0" name="Pictur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857364"/>
                        <a:ext cx="2219325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89686" y="3379526"/>
            <a:ext cx="8358246" cy="2246769"/>
            <a:chOff x="714348" y="3717032"/>
            <a:chExt cx="8358246" cy="2246769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358962"/>
                </p:ext>
              </p:extLst>
            </p:nvPr>
          </p:nvGraphicFramePr>
          <p:xfrm>
            <a:off x="2969084" y="4719766"/>
            <a:ext cx="312738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98" name="公式" r:id="rId5" imgW="241200" imgH="241200" progId="Equation.3">
                    <p:embed/>
                  </p:oleObj>
                </mc:Choice>
                <mc:Fallback>
                  <p:oleObj name="公式" r:id="rId5" imgW="24120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084" y="4719766"/>
                          <a:ext cx="312738" cy="241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1"/>
            <p:cNvSpPr txBox="1"/>
            <p:nvPr/>
          </p:nvSpPr>
          <p:spPr>
            <a:xfrm>
              <a:off x="714348" y="3717032"/>
              <a:ext cx="83582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/>
                <a:t>此外，关于初等矩阵的行列式，有如下性质：</a:t>
              </a:r>
              <a:endParaRPr lang="en-US" altLang="zh-CN" sz="2800" dirty="0"/>
            </a:p>
            <a:p>
              <a:r>
                <a:rPr lang="zh-CN" altLang="en-US" sz="2800" dirty="0"/>
                <a:t>（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）初等矩阵的行列式非零，且有</a:t>
              </a:r>
              <a:r>
                <a:rPr lang="en-US" altLang="zh-CN" sz="2800" dirty="0" err="1"/>
                <a:t>det</a:t>
              </a:r>
              <a:r>
                <a:rPr lang="en-US" altLang="zh-CN" sz="2800" b="1" i="1" dirty="0" err="1"/>
                <a:t>E</a:t>
              </a:r>
              <a:r>
                <a:rPr lang="en-US" altLang="zh-CN" sz="2800" dirty="0"/>
                <a:t>(</a:t>
              </a:r>
              <a:r>
                <a:rPr lang="en-US" altLang="zh-CN" sz="2800" dirty="0" err="1"/>
                <a:t>i,j</a:t>
              </a:r>
              <a:r>
                <a:rPr lang="en-US" altLang="zh-CN" sz="2800" dirty="0"/>
                <a:t>)=-1,det</a:t>
              </a:r>
              <a:r>
                <a:rPr lang="en-US" altLang="zh-CN" sz="2800" b="1" i="1" dirty="0"/>
                <a:t>E</a:t>
              </a:r>
              <a:r>
                <a:rPr lang="en-US" altLang="zh-CN" sz="2800" dirty="0"/>
                <a:t>(</a:t>
              </a:r>
              <a:r>
                <a:rPr lang="en-US" altLang="zh-CN" sz="2800" dirty="0" err="1"/>
                <a:t>i</a:t>
              </a:r>
              <a:r>
                <a:rPr lang="en-US" altLang="zh-CN" sz="2800" dirty="0"/>
                <a:t>(c))=c   0,det</a:t>
              </a:r>
              <a:r>
                <a:rPr lang="en-US" altLang="zh-CN" sz="2800" b="1" i="1" dirty="0"/>
                <a:t>E</a:t>
              </a:r>
              <a:r>
                <a:rPr lang="en-US" altLang="zh-CN" sz="2800" dirty="0"/>
                <a:t>(</a:t>
              </a:r>
              <a:r>
                <a:rPr lang="en-US" altLang="zh-CN" sz="2800" dirty="0" err="1"/>
                <a:t>i+j</a:t>
              </a:r>
              <a:r>
                <a:rPr lang="en-US" altLang="zh-CN" sz="2800" dirty="0"/>
                <a:t>(k))=1.</a:t>
              </a:r>
            </a:p>
            <a:p>
              <a:r>
                <a:rPr lang="en-US" altLang="zh-CN" sz="2800" dirty="0"/>
                <a:t>   (2)   </a:t>
              </a:r>
              <a:r>
                <a:rPr lang="zh-CN" altLang="en-US" sz="2800" dirty="0"/>
                <a:t>若</a:t>
              </a:r>
              <a:r>
                <a:rPr lang="en-US" altLang="zh-CN" sz="2800" b="1" i="1" dirty="0"/>
                <a:t>P</a:t>
              </a:r>
              <a:r>
                <a:rPr lang="zh-CN" altLang="en-US" sz="2800" dirty="0"/>
                <a:t>为</a:t>
              </a:r>
              <a:r>
                <a:rPr lang="en-US" altLang="zh-CN" sz="2800" dirty="0"/>
                <a:t>n</a:t>
              </a:r>
              <a:r>
                <a:rPr lang="zh-CN" altLang="en-US" sz="2800" dirty="0"/>
                <a:t>阶初等矩阵，</a:t>
              </a:r>
              <a:r>
                <a:rPr lang="en-US" altLang="zh-CN" sz="2800" b="1" i="1" dirty="0"/>
                <a:t>A</a:t>
              </a:r>
              <a:r>
                <a:rPr lang="zh-CN" altLang="en-US" sz="2800" dirty="0"/>
                <a:t>为</a:t>
              </a:r>
              <a:r>
                <a:rPr lang="en-US" altLang="zh-CN" sz="2800" dirty="0"/>
                <a:t>n</a:t>
              </a:r>
              <a:r>
                <a:rPr lang="zh-CN" altLang="en-US" sz="2800" dirty="0"/>
                <a:t>阶方阵，则</a:t>
              </a:r>
              <a:r>
                <a:rPr lang="en-US" altLang="zh-CN" sz="2800" dirty="0" err="1"/>
                <a:t>det</a:t>
              </a:r>
              <a:r>
                <a:rPr lang="en-US" altLang="zh-CN" sz="2800" dirty="0"/>
                <a:t>(</a:t>
              </a:r>
              <a:r>
                <a:rPr lang="en-US" altLang="zh-CN" sz="2800" b="1" i="1" dirty="0"/>
                <a:t>PA</a:t>
              </a:r>
              <a:r>
                <a:rPr lang="en-US" altLang="zh-CN" sz="2800" dirty="0"/>
                <a:t>)=</a:t>
              </a:r>
              <a:r>
                <a:rPr lang="en-US" altLang="zh-CN" sz="2800" dirty="0" err="1"/>
                <a:t>det</a:t>
              </a:r>
              <a:r>
                <a:rPr lang="en-US" altLang="zh-CN" sz="2800" b="1" i="1" dirty="0" err="1"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800" dirty="0" err="1"/>
                <a:t>det</a:t>
              </a:r>
              <a:r>
                <a:rPr lang="en-US" altLang="zh-CN" sz="2800" b="1" i="1" dirty="0" err="1"/>
                <a:t>A</a:t>
              </a:r>
              <a:r>
                <a:rPr lang="en-US" altLang="zh-CN" sz="2800" b="1" i="1" dirty="0"/>
                <a:t>.</a:t>
              </a:r>
              <a:endParaRPr lang="zh-CN" altLang="en-US" sz="2800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3"/>
          <p:cNvSpPr txBox="1"/>
          <p:nvPr/>
        </p:nvSpPr>
        <p:spPr>
          <a:xfrm>
            <a:off x="194000" y="692696"/>
            <a:ext cx="875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2.70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（奇异矩阵）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11560" y="1772816"/>
            <a:ext cx="771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+mn-ea"/>
              </a:rPr>
              <a:t>阶方阵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+mn-ea"/>
              </a:rPr>
              <a:t>的行列式</a:t>
            </a:r>
            <a:r>
              <a:rPr lang="en-US" altLang="zh-CN" sz="2800" dirty="0">
                <a:latin typeface="+mn-ea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+mn-ea"/>
              </a:rPr>
              <a:t>|</a:t>
            </a:r>
            <a:r>
              <a:rPr lang="zh-CN" altLang="en-US" sz="2800" dirty="0">
                <a:latin typeface="+mn-ea"/>
              </a:rPr>
              <a:t>不等于零，则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en-US" sz="2800" dirty="0">
                <a:latin typeface="+mn-ea"/>
              </a:rPr>
              <a:t>非奇异方阵（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nonsingular matrix</a:t>
            </a:r>
            <a:r>
              <a:rPr lang="zh-CN" altLang="en-US" sz="2800" dirty="0">
                <a:latin typeface="+mn-ea"/>
              </a:rPr>
              <a:t>），否则称为奇异方阵（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 matrix</a:t>
            </a:r>
            <a:r>
              <a:rPr lang="en-US" altLang="zh-CN" sz="2800" dirty="0">
                <a:latin typeface="+mn-ea"/>
              </a:rPr>
              <a:t>).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7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4" name="Rectangle 6"/>
          <p:cNvSpPr>
            <a:spLocks noChangeArrowheads="1"/>
          </p:cNvSpPr>
          <p:nvPr/>
        </p:nvSpPr>
        <p:spPr bwMode="auto">
          <a:xfrm>
            <a:off x="323528" y="1022551"/>
            <a:ext cx="81369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2.14】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设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A, 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为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阶方阵，证明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是非奇异矩阵的充分必要条件是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A, 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都是非奇异矩阵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.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3528" y="2132856"/>
            <a:ext cx="7543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先证必要性：因为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是非奇异矩阵，所以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|AB|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≠ 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0,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而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|AB| = |A| |B|,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因此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是非奇异矩阵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.</a:t>
            </a:r>
          </a:p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下证充分性：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A, 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都是非奇异矩阵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即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|A|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≠ 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0, |B|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≠ 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0,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而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|AB| = |A| |B|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≠ 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0,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因此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是非奇异矩阵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51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1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4" grpId="0"/>
      <p:bldP spid="20" grpId="0"/>
    </p:bldLst>
  </p:timing>
</p:sld>
</file>

<file path=ppt/theme/theme1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618</Words>
  <Application>Microsoft Office PowerPoint</Application>
  <PresentationFormat>全屏显示(4:3)</PresentationFormat>
  <Paragraphs>65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Dotum</vt:lpstr>
      <vt:lpstr>黑体</vt:lpstr>
      <vt:lpstr>宋体</vt:lpstr>
      <vt:lpstr>微软雅黑</vt:lpstr>
      <vt:lpstr>Arial</vt:lpstr>
      <vt:lpstr>Calibri</vt:lpstr>
      <vt:lpstr>Cambria</vt:lpstr>
      <vt:lpstr>Cambria Math</vt:lpstr>
      <vt:lpstr>Eras Bold ITC</vt:lpstr>
      <vt:lpstr>Georgia</vt:lpstr>
      <vt:lpstr>Segoe UI Black</vt:lpstr>
      <vt:lpstr>Symbol</vt:lpstr>
      <vt:lpstr>Tahoma</vt:lpstr>
      <vt:lpstr>Times New Roman</vt:lpstr>
      <vt:lpstr>Wingdings</vt:lpstr>
      <vt:lpstr>5_Office 主题​​</vt:lpstr>
      <vt:lpstr>剪辑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 zhang</dc:creator>
  <cp:lastModifiedBy>lina zhang</cp:lastModifiedBy>
  <cp:revision>88</cp:revision>
  <dcterms:modified xsi:type="dcterms:W3CDTF">2017-04-25T10:55:23Z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