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8"/>
  </p:notesMasterIdLst>
  <p:sldIdLst>
    <p:sldId id="314" r:id="rId2"/>
    <p:sldId id="258" r:id="rId3"/>
    <p:sldId id="302" r:id="rId4"/>
    <p:sldId id="272" r:id="rId5"/>
    <p:sldId id="263" r:id="rId6"/>
    <p:sldId id="315" r:id="rId7"/>
    <p:sldId id="316" r:id="rId8"/>
    <p:sldId id="309" r:id="rId9"/>
    <p:sldId id="319" r:id="rId10"/>
    <p:sldId id="320" r:id="rId11"/>
    <p:sldId id="321" r:id="rId12"/>
    <p:sldId id="322" r:id="rId13"/>
    <p:sldId id="293" r:id="rId14"/>
    <p:sldId id="323" r:id="rId15"/>
    <p:sldId id="324" r:id="rId16"/>
    <p:sldId id="325" r:id="rId17"/>
    <p:sldId id="326" r:id="rId18"/>
    <p:sldId id="327" r:id="rId19"/>
    <p:sldId id="313" r:id="rId20"/>
    <p:sldId id="328" r:id="rId21"/>
    <p:sldId id="330" r:id="rId22"/>
    <p:sldId id="331" r:id="rId23"/>
    <p:sldId id="291" r:id="rId24"/>
    <p:sldId id="332" r:id="rId25"/>
    <p:sldId id="334" r:id="rId26"/>
    <p:sldId id="287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8EAB657-34C9-4F46-8BEE-126DBFD5FB2D}">
          <p14:sldIdLst>
            <p14:sldId id="314"/>
            <p14:sldId id="258"/>
            <p14:sldId id="302"/>
            <p14:sldId id="272"/>
          </p14:sldIdLst>
        </p14:section>
        <p14:section name="无标题节" id="{761DC386-9AB0-4831-8A28-E1AEFD5FA988}">
          <p14:sldIdLst>
            <p14:sldId id="263"/>
            <p14:sldId id="315"/>
            <p14:sldId id="316"/>
            <p14:sldId id="309"/>
            <p14:sldId id="319"/>
            <p14:sldId id="320"/>
            <p14:sldId id="321"/>
            <p14:sldId id="322"/>
            <p14:sldId id="293"/>
            <p14:sldId id="323"/>
            <p14:sldId id="324"/>
            <p14:sldId id="325"/>
            <p14:sldId id="326"/>
            <p14:sldId id="327"/>
            <p14:sldId id="313"/>
            <p14:sldId id="328"/>
            <p14:sldId id="330"/>
            <p14:sldId id="331"/>
            <p14:sldId id="291"/>
            <p14:sldId id="332"/>
            <p14:sldId id="334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800000"/>
    <a:srgbClr val="FFCCFF"/>
    <a:srgbClr val="0000CC"/>
    <a:srgbClr val="14B7F8"/>
    <a:srgbClr val="59F9C7"/>
    <a:srgbClr val="0E0E8C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 autoAdjust="0"/>
    <p:restoredTop sz="94660"/>
  </p:normalViewPr>
  <p:slideViewPr>
    <p:cSldViewPr>
      <p:cViewPr>
        <p:scale>
          <a:sx n="50" d="100"/>
          <a:sy n="50" d="100"/>
        </p:scale>
        <p:origin x="-1972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9CFA63-482F-45EF-8F6E-B8DC3FB95064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79C2193-9A59-4366-BEF9-F679FAF10286}">
      <dgm:prSet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pPr rtl="0"/>
          <a:r>
            <a:rPr lang="zh-CN" altLang="en-US" sz="4400" b="1" dirty="0" smtClean="0">
              <a:ln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</a:ln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二次型</a:t>
          </a:r>
          <a:endParaRPr lang="zh-CN" altLang="en-US" sz="4400" b="1" dirty="0">
            <a:ln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</a:ln>
            <a:gradFill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0"/>
            </a:gradFill>
            <a:latin typeface="微软雅黑" pitchFamily="34" charset="-122"/>
            <a:ea typeface="微软雅黑" pitchFamily="34" charset="-122"/>
          </a:endParaRPr>
        </a:p>
      </dgm:t>
    </dgm:pt>
    <dgm:pt modelId="{3EE9A846-8C59-48C8-BC67-877B1C08D07F}" type="sib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2F117462-2018-48EE-9C7C-19B01389CD01}" type="par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A757F911-3260-4917-9857-B6209A52A79E}" type="pres">
      <dgm:prSet presAssocID="{4D9CFA63-482F-45EF-8F6E-B8DC3FB9506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60076B-2D61-423D-887D-3A34395B90AE}" type="pres">
      <dgm:prSet presAssocID="{379C2193-9A59-4366-BEF9-F679FAF10286}" presName="composite" presStyleCnt="0"/>
      <dgm:spPr/>
    </dgm:pt>
    <dgm:pt modelId="{816E9DDE-F7D1-4743-A8B0-033BD089F990}" type="pres">
      <dgm:prSet presAssocID="{379C2193-9A59-4366-BEF9-F679FAF10286}" presName="imgShp" presStyleLbl="fgImgPlace1" presStyleIdx="0" presStyleCnt="1" custScaleX="86122" custScaleY="77145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bg2">
            <a:lumMod val="75000"/>
          </a:schemeClr>
        </a:solidFill>
        <a:ln w="69850">
          <a:noFill/>
        </a:ln>
        <a:effectLst/>
      </dgm:spPr>
      <dgm:t>
        <a:bodyPr/>
        <a:lstStyle/>
        <a:p>
          <a:endParaRPr lang="zh-CN" altLang="en-US"/>
        </a:p>
      </dgm:t>
    </dgm:pt>
    <dgm:pt modelId="{D4542585-4E17-4CCD-88FD-04757436128A}" type="pres">
      <dgm:prSet presAssocID="{379C2193-9A59-4366-BEF9-F679FAF10286}" presName="txShp" presStyleLbl="node1" presStyleIdx="0" presStyleCnt="1" custLinFactNeighborY="-16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14C0A8-A960-4E6C-92F8-2BF02A0FF83B}" type="presOf" srcId="{379C2193-9A59-4366-BEF9-F679FAF10286}" destId="{D4542585-4E17-4CCD-88FD-04757436128A}" srcOrd="0" destOrd="0" presId="urn:microsoft.com/office/officeart/2005/8/layout/vList3"/>
    <dgm:cxn modelId="{B7C17697-7F4E-4AD0-B8A0-A587C9117F45}" srcId="{4D9CFA63-482F-45EF-8F6E-B8DC3FB95064}" destId="{379C2193-9A59-4366-BEF9-F679FAF10286}" srcOrd="0" destOrd="0" parTransId="{2F117462-2018-48EE-9C7C-19B01389CD01}" sibTransId="{3EE9A846-8C59-48C8-BC67-877B1C08D07F}"/>
    <dgm:cxn modelId="{6DB0C7D3-4E5D-4B95-B3E7-5AD87AF5D731}" type="presOf" srcId="{4D9CFA63-482F-45EF-8F6E-B8DC3FB95064}" destId="{A757F911-3260-4917-9857-B6209A52A79E}" srcOrd="0" destOrd="0" presId="urn:microsoft.com/office/officeart/2005/8/layout/vList3"/>
    <dgm:cxn modelId="{2A5EF23E-820C-4238-A42A-B6E7FBDA5170}" type="presParOf" srcId="{A757F911-3260-4917-9857-B6209A52A79E}" destId="{B560076B-2D61-423D-887D-3A34395B90AE}" srcOrd="0" destOrd="0" presId="urn:microsoft.com/office/officeart/2005/8/layout/vList3"/>
    <dgm:cxn modelId="{A0FA4E03-2B84-4C00-8198-8B61C00DEDA6}" type="presParOf" srcId="{B560076B-2D61-423D-887D-3A34395B90AE}" destId="{816E9DDE-F7D1-4743-A8B0-033BD089F990}" srcOrd="0" destOrd="0" presId="urn:microsoft.com/office/officeart/2005/8/layout/vList3"/>
    <dgm:cxn modelId="{C541A015-717E-4C0F-B2C9-B3FF35DAC25B}" type="presParOf" srcId="{B560076B-2D61-423D-887D-3A34395B90AE}" destId="{D4542585-4E17-4CCD-88FD-04757436128A}" srcOrd="1" destOrd="0" presId="urn:microsoft.com/office/officeart/2005/8/layout/vList3"/>
  </dgm:cxnLst>
  <dgm:bg>
    <a:effectLst>
      <a:softEdge rad="31750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2F1173-EE3F-43A0-8F29-5BA319D2514C}" type="doc">
      <dgm:prSet loTypeId="urn:microsoft.com/office/officeart/2005/8/layout/target3" loCatId="list" qsTypeId="urn:microsoft.com/office/officeart/2005/8/quickstyle/3d3" qsCatId="3D" csTypeId="urn:microsoft.com/office/officeart/2005/8/colors/colorful1" csCatId="colorful" phldr="1"/>
      <dgm:spPr/>
    </dgm:pt>
    <dgm:pt modelId="{1AB42F8F-D4FC-4005-ACCE-347A6E609510}">
      <dgm:prSet phldrT="[文本]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en-US" altLang="zh-CN" b="1" dirty="0" smtClean="0">
              <a:latin typeface="微软雅黑" pitchFamily="34" charset="-122"/>
              <a:ea typeface="微软雅黑" pitchFamily="34" charset="-122"/>
            </a:rPr>
            <a:t>7.1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CCBFDECD-1AF2-4ED8-9FA3-38141C7C956C}" type="parTrans" cxnId="{D6DD6D47-1345-47FD-AABC-3D91D35B27AA}">
      <dgm:prSet/>
      <dgm:spPr/>
      <dgm:t>
        <a:bodyPr/>
        <a:lstStyle/>
        <a:p>
          <a:endParaRPr lang="zh-CN" altLang="en-US"/>
        </a:p>
      </dgm:t>
    </dgm:pt>
    <dgm:pt modelId="{F4DAFB2F-B1FD-4E1A-8595-D0799B983CAC}" type="sibTrans" cxnId="{D6DD6D47-1345-47FD-AABC-3D91D35B27AA}">
      <dgm:prSet/>
      <dgm:spPr/>
      <dgm:t>
        <a:bodyPr/>
        <a:lstStyle/>
        <a:p>
          <a:endParaRPr lang="zh-CN" altLang="en-US"/>
        </a:p>
      </dgm:t>
    </dgm:pt>
    <dgm:pt modelId="{DF016494-676A-46B2-BFBE-8E85A000579F}">
      <dgm:prSet phldrT="[文本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二次型与对称矩阵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097F5F5A-75DC-4E16-80A5-7299AA688F50}" type="parTrans" cxnId="{040B0D7D-214C-4D4F-8DEE-60DFF492EF2E}">
      <dgm:prSet/>
      <dgm:spPr/>
      <dgm:t>
        <a:bodyPr/>
        <a:lstStyle/>
        <a:p>
          <a:endParaRPr lang="zh-CN" altLang="en-US"/>
        </a:p>
      </dgm:t>
    </dgm:pt>
    <dgm:pt modelId="{0B3B7B3E-C66B-462D-9B9F-89EFD405FBC5}" type="sibTrans" cxnId="{040B0D7D-214C-4D4F-8DEE-60DFF492EF2E}">
      <dgm:prSet/>
      <dgm:spPr/>
      <dgm:t>
        <a:bodyPr/>
        <a:lstStyle/>
        <a:p>
          <a:endParaRPr lang="zh-CN" altLang="en-US"/>
        </a:p>
      </dgm:t>
    </dgm:pt>
    <dgm:pt modelId="{795312F0-4FEA-428B-A768-736419FC7DFC}" type="pres">
      <dgm:prSet presAssocID="{692F1173-EE3F-43A0-8F29-5BA319D2514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F1B174E-688E-4D75-8BC7-60B328FE16D8}" type="pres">
      <dgm:prSet presAssocID="{1AB42F8F-D4FC-4005-ACCE-347A6E609510}" presName="circle1" presStyleLbl="node1" presStyleIdx="0" presStyleCnt="2"/>
      <dgm:spPr>
        <a:solidFill>
          <a:schemeClr val="accent2">
            <a:lumMod val="60000"/>
            <a:lumOff val="40000"/>
          </a:schemeClr>
        </a:solidFill>
      </dgm:spPr>
    </dgm:pt>
    <dgm:pt modelId="{C20E1EAA-866D-4176-92E7-B4FD3BEBC194}" type="pres">
      <dgm:prSet presAssocID="{1AB42F8F-D4FC-4005-ACCE-347A6E609510}" presName="space" presStyleCnt="0"/>
      <dgm:spPr/>
    </dgm:pt>
    <dgm:pt modelId="{2B7F55FE-C43E-444A-BB2D-60A5FE762884}" type="pres">
      <dgm:prSet presAssocID="{1AB42F8F-D4FC-4005-ACCE-347A6E609510}" presName="rect1" presStyleLbl="alignAcc1" presStyleIdx="0" presStyleCnt="2"/>
      <dgm:spPr/>
      <dgm:t>
        <a:bodyPr/>
        <a:lstStyle/>
        <a:p>
          <a:endParaRPr lang="zh-CN" altLang="en-US"/>
        </a:p>
      </dgm:t>
    </dgm:pt>
    <dgm:pt modelId="{161B95A8-7DF9-4610-90DF-253A819FA455}" type="pres">
      <dgm:prSet presAssocID="{DF016494-676A-46B2-BFBE-8E85A000579F}" presName="vertSpace2" presStyleLbl="node1" presStyleIdx="0" presStyleCnt="2"/>
      <dgm:spPr/>
    </dgm:pt>
    <dgm:pt modelId="{B54A2A56-9781-4615-8001-42B297B3EF65}" type="pres">
      <dgm:prSet presAssocID="{DF016494-676A-46B2-BFBE-8E85A000579F}" presName="circle2" presStyleLbl="node1" presStyleIdx="1" presStyleCnt="2"/>
      <dgm:spPr>
        <a:solidFill>
          <a:schemeClr val="bg2">
            <a:lumMod val="50000"/>
          </a:schemeClr>
        </a:solidFill>
      </dgm:spPr>
    </dgm:pt>
    <dgm:pt modelId="{5D4E2548-FF1D-4E08-BD93-B129BF9FE4D3}" type="pres">
      <dgm:prSet presAssocID="{DF016494-676A-46B2-BFBE-8E85A000579F}" presName="rect2" presStyleLbl="alignAcc1" presStyleIdx="1" presStyleCnt="2"/>
      <dgm:spPr/>
      <dgm:t>
        <a:bodyPr/>
        <a:lstStyle/>
        <a:p>
          <a:endParaRPr lang="zh-CN" altLang="en-US"/>
        </a:p>
      </dgm:t>
    </dgm:pt>
    <dgm:pt modelId="{76DF8177-B8B1-4A93-B370-E361E244B858}" type="pres">
      <dgm:prSet presAssocID="{1AB42F8F-D4FC-4005-ACCE-347A6E609510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3DC259-3A09-4D0F-B41D-E99821D737F8}" type="pres">
      <dgm:prSet presAssocID="{DF016494-676A-46B2-BFBE-8E85A000579F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C5A7A6-CEEB-47F8-AEDB-B452FB28EAC4}" type="presOf" srcId="{DF016494-676A-46B2-BFBE-8E85A000579F}" destId="{373DC259-3A09-4D0F-B41D-E99821D737F8}" srcOrd="1" destOrd="0" presId="urn:microsoft.com/office/officeart/2005/8/layout/target3"/>
    <dgm:cxn modelId="{040B0D7D-214C-4D4F-8DEE-60DFF492EF2E}" srcId="{692F1173-EE3F-43A0-8F29-5BA319D2514C}" destId="{DF016494-676A-46B2-BFBE-8E85A000579F}" srcOrd="1" destOrd="0" parTransId="{097F5F5A-75DC-4E16-80A5-7299AA688F50}" sibTransId="{0B3B7B3E-C66B-462D-9B9F-89EFD405FBC5}"/>
    <dgm:cxn modelId="{2D7F4B16-AEDD-45F2-BE3A-7291EA474993}" type="presOf" srcId="{692F1173-EE3F-43A0-8F29-5BA319D2514C}" destId="{795312F0-4FEA-428B-A768-736419FC7DFC}" srcOrd="0" destOrd="0" presId="urn:microsoft.com/office/officeart/2005/8/layout/target3"/>
    <dgm:cxn modelId="{46DC17A0-BAB1-4215-9185-8D3310A841A9}" type="presOf" srcId="{1AB42F8F-D4FC-4005-ACCE-347A6E609510}" destId="{2B7F55FE-C43E-444A-BB2D-60A5FE762884}" srcOrd="0" destOrd="0" presId="urn:microsoft.com/office/officeart/2005/8/layout/target3"/>
    <dgm:cxn modelId="{D6DD6D47-1345-47FD-AABC-3D91D35B27AA}" srcId="{692F1173-EE3F-43A0-8F29-5BA319D2514C}" destId="{1AB42F8F-D4FC-4005-ACCE-347A6E609510}" srcOrd="0" destOrd="0" parTransId="{CCBFDECD-1AF2-4ED8-9FA3-38141C7C956C}" sibTransId="{F4DAFB2F-B1FD-4E1A-8595-D0799B983CAC}"/>
    <dgm:cxn modelId="{75E2F35B-C293-4278-9ADD-37CC5C23E433}" type="presOf" srcId="{1AB42F8F-D4FC-4005-ACCE-347A6E609510}" destId="{76DF8177-B8B1-4A93-B370-E361E244B858}" srcOrd="1" destOrd="0" presId="urn:microsoft.com/office/officeart/2005/8/layout/target3"/>
    <dgm:cxn modelId="{02A26A95-6E15-4F08-90AE-09A1698729B6}" type="presOf" srcId="{DF016494-676A-46B2-BFBE-8E85A000579F}" destId="{5D4E2548-FF1D-4E08-BD93-B129BF9FE4D3}" srcOrd="0" destOrd="0" presId="urn:microsoft.com/office/officeart/2005/8/layout/target3"/>
    <dgm:cxn modelId="{75E23136-2D84-475A-8ABE-F4BE04821C50}" type="presParOf" srcId="{795312F0-4FEA-428B-A768-736419FC7DFC}" destId="{BF1B174E-688E-4D75-8BC7-60B328FE16D8}" srcOrd="0" destOrd="0" presId="urn:microsoft.com/office/officeart/2005/8/layout/target3"/>
    <dgm:cxn modelId="{08FD03F9-53BE-4520-8183-973F1B1B966E}" type="presParOf" srcId="{795312F0-4FEA-428B-A768-736419FC7DFC}" destId="{C20E1EAA-866D-4176-92E7-B4FD3BEBC194}" srcOrd="1" destOrd="0" presId="urn:microsoft.com/office/officeart/2005/8/layout/target3"/>
    <dgm:cxn modelId="{54C623DD-16C3-44BD-962A-CCAAAD379B45}" type="presParOf" srcId="{795312F0-4FEA-428B-A768-736419FC7DFC}" destId="{2B7F55FE-C43E-444A-BB2D-60A5FE762884}" srcOrd="2" destOrd="0" presId="urn:microsoft.com/office/officeart/2005/8/layout/target3"/>
    <dgm:cxn modelId="{B0F64A58-1914-4E3F-8F3E-4D7E0608A188}" type="presParOf" srcId="{795312F0-4FEA-428B-A768-736419FC7DFC}" destId="{161B95A8-7DF9-4610-90DF-253A819FA455}" srcOrd="3" destOrd="0" presId="urn:microsoft.com/office/officeart/2005/8/layout/target3"/>
    <dgm:cxn modelId="{29343531-DD99-4E9D-B1DB-C8532A1EFB95}" type="presParOf" srcId="{795312F0-4FEA-428B-A768-736419FC7DFC}" destId="{B54A2A56-9781-4615-8001-42B297B3EF65}" srcOrd="4" destOrd="0" presId="urn:microsoft.com/office/officeart/2005/8/layout/target3"/>
    <dgm:cxn modelId="{EF580A19-0AC4-42D7-9A28-01BE9D35570E}" type="presParOf" srcId="{795312F0-4FEA-428B-A768-736419FC7DFC}" destId="{5D4E2548-FF1D-4E08-BD93-B129BF9FE4D3}" srcOrd="5" destOrd="0" presId="urn:microsoft.com/office/officeart/2005/8/layout/target3"/>
    <dgm:cxn modelId="{9E0162A9-792C-4855-AD23-F45CB1BAF2EA}" type="presParOf" srcId="{795312F0-4FEA-428B-A768-736419FC7DFC}" destId="{76DF8177-B8B1-4A93-B370-E361E244B858}" srcOrd="6" destOrd="0" presId="urn:microsoft.com/office/officeart/2005/8/layout/target3"/>
    <dgm:cxn modelId="{9894D02D-EB97-4EAB-8D1C-85524B94C59D}" type="presParOf" srcId="{795312F0-4FEA-428B-A768-736419FC7DFC}" destId="{373DC259-3A09-4D0F-B41D-E99821D737F8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5627CC-1103-451E-BA39-2C3A18F0DA54}" type="doc">
      <dgm:prSet loTypeId="urn:microsoft.com/office/officeart/2005/8/layout/target3" loCatId="relationship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416BA28C-94DA-4C20-B24D-CA29855D112B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20000"/>
            <a:lumOff val="80000"/>
          </a:schemeClr>
        </a:solidFill>
        <a:ln/>
      </dgm:spPr>
      <dgm:t>
        <a:bodyPr/>
        <a:lstStyle/>
        <a:p>
          <a:pPr algn="l" rtl="0"/>
          <a:r>
            <a:rPr lang="en-US" altLang="zh-CN" sz="2800" b="1" dirty="0" smtClean="0">
              <a:latin typeface="微软雅黑" pitchFamily="34" charset="-122"/>
              <a:ea typeface="微软雅黑" pitchFamily="34" charset="-122"/>
            </a:rPr>
            <a:t>7</a:t>
          </a:r>
          <a:r>
            <a:rPr lang="en-US" sz="2800" b="1" dirty="0" smtClean="0">
              <a:latin typeface="微软雅黑" pitchFamily="34" charset="-122"/>
              <a:ea typeface="微软雅黑" pitchFamily="34" charset="-122"/>
            </a:rPr>
            <a:t>.</a:t>
          </a:r>
          <a:r>
            <a:rPr lang="en-US" altLang="zh-CN" sz="2800" b="1" dirty="0" smtClean="0">
              <a:latin typeface="微软雅黑" pitchFamily="34" charset="-122"/>
              <a:ea typeface="微软雅黑" pitchFamily="34" charset="-122"/>
            </a:rPr>
            <a:t>1</a:t>
          </a:r>
          <a:r>
            <a:rPr lang="en-US" sz="2800" b="1" dirty="0" smtClean="0">
              <a:latin typeface="微软雅黑" pitchFamily="34" charset="-122"/>
              <a:ea typeface="微软雅黑" pitchFamily="34" charset="-122"/>
            </a:rPr>
            <a:t>.1  </a:t>
          </a:r>
          <a:r>
            <a:rPr lang="zh-CN" altLang="en-US" sz="2800" b="1" dirty="0" smtClean="0">
              <a:latin typeface="微软雅黑" pitchFamily="34" charset="-122"/>
              <a:ea typeface="微软雅黑" pitchFamily="34" charset="-122"/>
            </a:rPr>
            <a:t>二次型定义及其</a:t>
          </a:r>
          <a:r>
            <a:rPr lang="zh-CN" sz="2800" b="1" dirty="0" smtClean="0">
              <a:latin typeface="微软雅黑" pitchFamily="34" charset="-122"/>
              <a:ea typeface="微软雅黑" pitchFamily="34" charset="-122"/>
            </a:rPr>
            <a:t>矩阵</a:t>
          </a:r>
          <a:r>
            <a:rPr lang="zh-CN" altLang="en-US" sz="2800" b="1" dirty="0" smtClean="0">
              <a:latin typeface="微软雅黑" pitchFamily="34" charset="-122"/>
              <a:ea typeface="微软雅黑" pitchFamily="34" charset="-122"/>
            </a:rPr>
            <a:t>表示</a:t>
          </a:r>
          <a:endParaRPr lang="zh-CN" sz="2800" b="1" dirty="0">
            <a:latin typeface="微软雅黑" pitchFamily="34" charset="-122"/>
            <a:ea typeface="微软雅黑" pitchFamily="34" charset="-122"/>
          </a:endParaRPr>
        </a:p>
      </dgm:t>
    </dgm:pt>
    <dgm:pt modelId="{5E2D86BE-8CCB-43CA-B507-FE2B69B87E9F}" type="parTrans" cxnId="{C292C2BB-5C9F-4970-A470-C7B41463F0B1}">
      <dgm:prSet/>
      <dgm:spPr/>
      <dgm:t>
        <a:bodyPr/>
        <a:lstStyle/>
        <a:p>
          <a:endParaRPr lang="zh-CN" altLang="en-US"/>
        </a:p>
      </dgm:t>
    </dgm:pt>
    <dgm:pt modelId="{C3A9074A-79F8-475F-AAF2-E02AF842673C}" type="sibTrans" cxnId="{C292C2BB-5C9F-4970-A470-C7B41463F0B1}">
      <dgm:prSet/>
      <dgm:spPr/>
      <dgm:t>
        <a:bodyPr/>
        <a:lstStyle/>
        <a:p>
          <a:endParaRPr lang="zh-CN" altLang="en-US"/>
        </a:p>
      </dgm:t>
    </dgm:pt>
    <dgm:pt modelId="{3413E712-6BED-483E-AD02-821F3AA10C75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bg2">
            <a:lumMod val="90000"/>
          </a:schemeClr>
        </a:solidFill>
        <a:ln/>
      </dgm:spPr>
      <dgm:t>
        <a:bodyPr/>
        <a:lstStyle/>
        <a:p>
          <a:pPr algn="l" rtl="0"/>
          <a:r>
            <a:rPr lang="en-US" altLang="zh-CN" sz="2800" b="1" dirty="0" smtClean="0">
              <a:latin typeface="微软雅黑" pitchFamily="34" charset="-122"/>
              <a:ea typeface="微软雅黑" pitchFamily="34" charset="-122"/>
            </a:rPr>
            <a:t>7</a:t>
          </a:r>
          <a:r>
            <a:rPr lang="en-US" sz="2800" b="1" dirty="0" smtClean="0">
              <a:latin typeface="微软雅黑" pitchFamily="34" charset="-122"/>
              <a:ea typeface="微软雅黑" pitchFamily="34" charset="-122"/>
            </a:rPr>
            <a:t>.1.2  </a:t>
          </a:r>
          <a:r>
            <a:rPr lang="zh-CN" altLang="en-US" sz="2800" b="1" dirty="0" smtClean="0">
              <a:latin typeface="微软雅黑" pitchFamily="34" charset="-122"/>
              <a:ea typeface="微软雅黑" pitchFamily="34" charset="-122"/>
            </a:rPr>
            <a:t>可逆线性变换与对称矩阵的合同</a:t>
          </a:r>
          <a:endParaRPr lang="zh-CN" sz="2800" dirty="0">
            <a:latin typeface="微软雅黑" pitchFamily="34" charset="-122"/>
            <a:ea typeface="微软雅黑" pitchFamily="34" charset="-122"/>
          </a:endParaRPr>
        </a:p>
      </dgm:t>
    </dgm:pt>
    <dgm:pt modelId="{D10BEF28-5E98-41FF-BC5D-01870540E79A}" type="parTrans" cxnId="{2D50E159-FED7-41A7-94F8-6F98739DE2D4}">
      <dgm:prSet/>
      <dgm:spPr/>
      <dgm:t>
        <a:bodyPr/>
        <a:lstStyle/>
        <a:p>
          <a:endParaRPr lang="zh-CN" altLang="en-US"/>
        </a:p>
      </dgm:t>
    </dgm:pt>
    <dgm:pt modelId="{499AB71C-9360-455C-83D3-A620DF89ED6A}" type="sibTrans" cxnId="{2D50E159-FED7-41A7-94F8-6F98739DE2D4}">
      <dgm:prSet/>
      <dgm:spPr/>
      <dgm:t>
        <a:bodyPr/>
        <a:lstStyle/>
        <a:p>
          <a:endParaRPr lang="zh-CN" altLang="en-US"/>
        </a:p>
      </dgm:t>
    </dgm:pt>
    <dgm:pt modelId="{5FBB8FF2-DEAF-4EB5-83B4-A8082F604FC6}" type="pres">
      <dgm:prSet presAssocID="{A85627CC-1103-451E-BA39-2C3A18F0DA5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7EF275-915D-4C9A-968B-39C2F77C4D51}" type="pres">
      <dgm:prSet presAssocID="{416BA28C-94DA-4C20-B24D-CA29855D112B}" presName="circle1" presStyleLbl="node1" presStyleIdx="0" presStyleCnt="2"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CN" altLang="en-US"/>
        </a:p>
      </dgm:t>
    </dgm:pt>
    <dgm:pt modelId="{051E7F5B-E3AF-4A70-AC56-88A403E50297}" type="pres">
      <dgm:prSet presAssocID="{416BA28C-94DA-4C20-B24D-CA29855D112B}" presName="space" presStyleCnt="0"/>
      <dgm:spPr/>
      <dgm:t>
        <a:bodyPr/>
        <a:lstStyle/>
        <a:p>
          <a:endParaRPr lang="zh-CN" altLang="en-US"/>
        </a:p>
      </dgm:t>
    </dgm:pt>
    <dgm:pt modelId="{5BC4F3E3-C49F-424B-99D1-046FAC852D61}" type="pres">
      <dgm:prSet presAssocID="{416BA28C-94DA-4C20-B24D-CA29855D112B}" presName="rect1" presStyleLbl="alignAcc1" presStyleIdx="0" presStyleCnt="2" custLinFactNeighborY="2059"/>
      <dgm:spPr/>
      <dgm:t>
        <a:bodyPr/>
        <a:lstStyle/>
        <a:p>
          <a:endParaRPr lang="zh-CN" altLang="en-US"/>
        </a:p>
      </dgm:t>
    </dgm:pt>
    <dgm:pt modelId="{BDCA72D2-9AA2-45FB-A0C9-18D6FD55C152}" type="pres">
      <dgm:prSet presAssocID="{3413E712-6BED-483E-AD02-821F3AA10C75}" presName="vertSpace2" presStyleLbl="node1" presStyleIdx="0" presStyleCnt="2"/>
      <dgm:spPr/>
      <dgm:t>
        <a:bodyPr/>
        <a:lstStyle/>
        <a:p>
          <a:endParaRPr lang="zh-CN" altLang="en-US"/>
        </a:p>
      </dgm:t>
    </dgm:pt>
    <dgm:pt modelId="{567C6B76-B25F-42B0-B25B-26FB6628CC87}" type="pres">
      <dgm:prSet presAssocID="{3413E712-6BED-483E-AD02-821F3AA10C75}" presName="circle2" presStyleLbl="node1" presStyleIdx="1" presStyleCnt="2"/>
      <dgm:spPr>
        <a:solidFill>
          <a:schemeClr val="bg2">
            <a:lumMod val="90000"/>
          </a:schemeClr>
        </a:solidFill>
      </dgm:spPr>
      <dgm:t>
        <a:bodyPr/>
        <a:lstStyle/>
        <a:p>
          <a:endParaRPr lang="zh-CN" altLang="en-US"/>
        </a:p>
      </dgm:t>
    </dgm:pt>
    <dgm:pt modelId="{01A1C9C4-A973-4DC2-8D31-1E2E7A8CD104}" type="pres">
      <dgm:prSet presAssocID="{3413E712-6BED-483E-AD02-821F3AA10C75}" presName="rect2" presStyleLbl="alignAcc1" presStyleIdx="1" presStyleCnt="2"/>
      <dgm:spPr/>
      <dgm:t>
        <a:bodyPr/>
        <a:lstStyle/>
        <a:p>
          <a:endParaRPr lang="zh-CN" altLang="en-US"/>
        </a:p>
      </dgm:t>
    </dgm:pt>
    <dgm:pt modelId="{DBFCC008-B722-4809-86AE-2D924BF6ABE5}" type="pres">
      <dgm:prSet presAssocID="{416BA28C-94DA-4C20-B24D-CA29855D112B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C7C275-7F29-4EA6-AE07-55DFE6909618}" type="pres">
      <dgm:prSet presAssocID="{3413E712-6BED-483E-AD02-821F3AA10C75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70F427F-AFC7-44CF-8665-15F3865DED8A}" type="presOf" srcId="{3413E712-6BED-483E-AD02-821F3AA10C75}" destId="{01A1C9C4-A973-4DC2-8D31-1E2E7A8CD104}" srcOrd="0" destOrd="0" presId="urn:microsoft.com/office/officeart/2005/8/layout/target3"/>
    <dgm:cxn modelId="{D65731EA-5824-4E7C-AC33-C0601BEE8DCF}" type="presOf" srcId="{416BA28C-94DA-4C20-B24D-CA29855D112B}" destId="{DBFCC008-B722-4809-86AE-2D924BF6ABE5}" srcOrd="1" destOrd="0" presId="urn:microsoft.com/office/officeart/2005/8/layout/target3"/>
    <dgm:cxn modelId="{2D50E159-FED7-41A7-94F8-6F98739DE2D4}" srcId="{A85627CC-1103-451E-BA39-2C3A18F0DA54}" destId="{3413E712-6BED-483E-AD02-821F3AA10C75}" srcOrd="1" destOrd="0" parTransId="{D10BEF28-5E98-41FF-BC5D-01870540E79A}" sibTransId="{499AB71C-9360-455C-83D3-A620DF89ED6A}"/>
    <dgm:cxn modelId="{01F4124A-F923-4749-9518-D9D252D9351D}" type="presOf" srcId="{416BA28C-94DA-4C20-B24D-CA29855D112B}" destId="{5BC4F3E3-C49F-424B-99D1-046FAC852D61}" srcOrd="0" destOrd="0" presId="urn:microsoft.com/office/officeart/2005/8/layout/target3"/>
    <dgm:cxn modelId="{CADA3359-CBA1-4FD1-8D84-F9CB64F6C63C}" type="presOf" srcId="{A85627CC-1103-451E-BA39-2C3A18F0DA54}" destId="{5FBB8FF2-DEAF-4EB5-83B4-A8082F604FC6}" srcOrd="0" destOrd="0" presId="urn:microsoft.com/office/officeart/2005/8/layout/target3"/>
    <dgm:cxn modelId="{C292C2BB-5C9F-4970-A470-C7B41463F0B1}" srcId="{A85627CC-1103-451E-BA39-2C3A18F0DA54}" destId="{416BA28C-94DA-4C20-B24D-CA29855D112B}" srcOrd="0" destOrd="0" parTransId="{5E2D86BE-8CCB-43CA-B507-FE2B69B87E9F}" sibTransId="{C3A9074A-79F8-475F-AAF2-E02AF842673C}"/>
    <dgm:cxn modelId="{2AC3B27F-41E2-4B51-92F4-D0EABC3EDED7}" type="presOf" srcId="{3413E712-6BED-483E-AD02-821F3AA10C75}" destId="{92C7C275-7F29-4EA6-AE07-55DFE6909618}" srcOrd="1" destOrd="0" presId="urn:microsoft.com/office/officeart/2005/8/layout/target3"/>
    <dgm:cxn modelId="{0A8A1937-6C15-4583-B7D6-08A4F68EC782}" type="presParOf" srcId="{5FBB8FF2-DEAF-4EB5-83B4-A8082F604FC6}" destId="{177EF275-915D-4C9A-968B-39C2F77C4D51}" srcOrd="0" destOrd="0" presId="urn:microsoft.com/office/officeart/2005/8/layout/target3"/>
    <dgm:cxn modelId="{8531BD48-6F06-4C43-B316-EF49463EF33A}" type="presParOf" srcId="{5FBB8FF2-DEAF-4EB5-83B4-A8082F604FC6}" destId="{051E7F5B-E3AF-4A70-AC56-88A403E50297}" srcOrd="1" destOrd="0" presId="urn:microsoft.com/office/officeart/2005/8/layout/target3"/>
    <dgm:cxn modelId="{6EBD9794-5825-4B36-8CF0-F500677A8B8C}" type="presParOf" srcId="{5FBB8FF2-DEAF-4EB5-83B4-A8082F604FC6}" destId="{5BC4F3E3-C49F-424B-99D1-046FAC852D61}" srcOrd="2" destOrd="0" presId="urn:microsoft.com/office/officeart/2005/8/layout/target3"/>
    <dgm:cxn modelId="{ECC6BABA-8974-4B6D-9CE3-D7207835A8BC}" type="presParOf" srcId="{5FBB8FF2-DEAF-4EB5-83B4-A8082F604FC6}" destId="{BDCA72D2-9AA2-45FB-A0C9-18D6FD55C152}" srcOrd="3" destOrd="0" presId="urn:microsoft.com/office/officeart/2005/8/layout/target3"/>
    <dgm:cxn modelId="{64FEF586-371F-4F90-BBA5-30E60CC692DD}" type="presParOf" srcId="{5FBB8FF2-DEAF-4EB5-83B4-A8082F604FC6}" destId="{567C6B76-B25F-42B0-B25B-26FB6628CC87}" srcOrd="4" destOrd="0" presId="urn:microsoft.com/office/officeart/2005/8/layout/target3"/>
    <dgm:cxn modelId="{F88B3988-19ED-4905-8E51-56E2CF6C825A}" type="presParOf" srcId="{5FBB8FF2-DEAF-4EB5-83B4-A8082F604FC6}" destId="{01A1C9C4-A973-4DC2-8D31-1E2E7A8CD104}" srcOrd="5" destOrd="0" presId="urn:microsoft.com/office/officeart/2005/8/layout/target3"/>
    <dgm:cxn modelId="{8F033D28-7CC2-422F-ACD4-90EEEECF671C}" type="presParOf" srcId="{5FBB8FF2-DEAF-4EB5-83B4-A8082F604FC6}" destId="{DBFCC008-B722-4809-86AE-2D924BF6ABE5}" srcOrd="6" destOrd="0" presId="urn:microsoft.com/office/officeart/2005/8/layout/target3"/>
    <dgm:cxn modelId="{7D23C04F-D027-4F16-B228-DAF17ED5D48A}" type="presParOf" srcId="{5FBB8FF2-DEAF-4EB5-83B4-A8082F604FC6}" destId="{92C7C275-7F29-4EA6-AE07-55DFE6909618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752399-0A1E-4E8A-9D98-3F8E0172AF6B}" type="doc">
      <dgm:prSet loTypeId="urn:microsoft.com/office/officeart/2005/8/layout/vList3" loCatId="list" qsTypeId="urn:microsoft.com/office/officeart/2005/8/quickstyle/simple5" qsCatId="simple" csTypeId="urn:microsoft.com/office/officeart/2005/8/colors/colorful4" csCatId="colorful" phldr="1"/>
      <dgm:spPr/>
    </dgm:pt>
    <dgm:pt modelId="{FCCE4593-6317-490F-84AA-0A698663567F}">
      <dgm:prSet phldrT="[文本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CN" altLang="en-US" b="1" baseline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称</a:t>
          </a:r>
          <a:r>
            <a:rPr lang="en-US" altLang="zh-CN" b="1" i="1" baseline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</a:t>
          </a:r>
          <a:r>
            <a:rPr lang="zh-CN" altLang="en-US" b="1" baseline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为</a:t>
          </a:r>
          <a:r>
            <a:rPr lang="en-US" altLang="zh-CN" b="1" i="1" baseline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f </a:t>
          </a:r>
          <a:r>
            <a:rPr lang="zh-CN" altLang="en-US" b="1" baseline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的矩阵</a:t>
          </a:r>
          <a:endParaRPr lang="zh-CN" altLang="en-US" b="1" baseline="0" dirty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9C9905CA-7158-4464-9387-6C5B896147BE}" type="parTrans" cxnId="{B4763786-2939-4A12-8DBD-8789EF773D33}">
      <dgm:prSet/>
      <dgm:spPr/>
      <dgm:t>
        <a:bodyPr/>
        <a:lstStyle/>
        <a:p>
          <a:endParaRPr lang="zh-CN" altLang="en-US" b="1" baseline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6933BF93-948D-4DD9-8084-6F243AECE5BE}" type="sibTrans" cxnId="{B4763786-2939-4A12-8DBD-8789EF773D33}">
      <dgm:prSet/>
      <dgm:spPr/>
      <dgm:t>
        <a:bodyPr/>
        <a:lstStyle/>
        <a:p>
          <a:endParaRPr lang="zh-CN" altLang="en-US" b="1" baseline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D2EA6D64-A56A-43FD-B616-7DB00DC830E7}">
      <dgm:prSet phldrT="[文本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altLang="zh-CN" b="1" i="1" baseline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</a:t>
          </a:r>
          <a:r>
            <a:rPr lang="zh-CN" altLang="en-US" b="1" baseline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为对称矩阵</a:t>
          </a:r>
          <a:endParaRPr lang="zh-CN" altLang="en-US" b="1" baseline="0" dirty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BF6092A9-361C-441D-9914-59968A304CB7}" type="parTrans" cxnId="{9703FF39-54F3-4CAE-B321-3E350C1FF5E9}">
      <dgm:prSet/>
      <dgm:spPr/>
      <dgm:t>
        <a:bodyPr/>
        <a:lstStyle/>
        <a:p>
          <a:endParaRPr lang="zh-CN" altLang="en-US" b="1" baseline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3D95B3FE-544C-45EA-BF5F-D7BEE02C30CA}" type="sibTrans" cxnId="{9703FF39-54F3-4CAE-B321-3E350C1FF5E9}">
      <dgm:prSet/>
      <dgm:spPr/>
      <dgm:t>
        <a:bodyPr/>
        <a:lstStyle/>
        <a:p>
          <a:endParaRPr lang="zh-CN" altLang="en-US" b="1" baseline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B2CC3580-3388-45F0-8CF5-B85D70515381}">
      <dgm:prSet phldrT="[文本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altLang="zh-CN" b="1" i="1" baseline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</a:t>
          </a:r>
          <a:r>
            <a:rPr lang="zh-CN" altLang="en-US" b="1" baseline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的元素的构成</a:t>
          </a:r>
          <a:endParaRPr lang="zh-CN" altLang="en-US" b="1" baseline="0" dirty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F5E75AB8-1E03-43D9-BED6-2853410DA390}" type="parTrans" cxnId="{A8DB64AC-2F65-4EDC-97F3-1476BC8BD4BA}">
      <dgm:prSet/>
      <dgm:spPr/>
      <dgm:t>
        <a:bodyPr/>
        <a:lstStyle/>
        <a:p>
          <a:endParaRPr lang="zh-CN" altLang="en-US" b="1" baseline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44A9E3EF-E065-4DB0-852F-8D6F1AE01F7B}" type="sibTrans" cxnId="{A8DB64AC-2F65-4EDC-97F3-1476BC8BD4BA}">
      <dgm:prSet/>
      <dgm:spPr/>
      <dgm:t>
        <a:bodyPr/>
        <a:lstStyle/>
        <a:p>
          <a:endParaRPr lang="zh-CN" altLang="en-US" b="1" baseline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DF6F56FB-1B0C-42B3-90FB-857945C91731}" type="pres">
      <dgm:prSet presAssocID="{6F752399-0A1E-4E8A-9D98-3F8E0172AF6B}" presName="linearFlow" presStyleCnt="0">
        <dgm:presLayoutVars>
          <dgm:dir/>
          <dgm:resizeHandles val="exact"/>
        </dgm:presLayoutVars>
      </dgm:prSet>
      <dgm:spPr/>
    </dgm:pt>
    <dgm:pt modelId="{FB262098-3483-4508-8877-880F3F8D8273}" type="pres">
      <dgm:prSet presAssocID="{FCCE4593-6317-490F-84AA-0A698663567F}" presName="composite" presStyleCnt="0"/>
      <dgm:spPr/>
    </dgm:pt>
    <dgm:pt modelId="{20A47023-CAE7-42C7-AD0F-9D3559DA0E49}" type="pres">
      <dgm:prSet presAssocID="{FCCE4593-6317-490F-84AA-0A698663567F}" presName="imgShp" presStyleLbl="fgImgPlace1" presStyleIdx="0" presStyleCnt="3" custScaleX="60597" custScaleY="60597"/>
      <dgm:spPr>
        <a:solidFill>
          <a:schemeClr val="accent2">
            <a:lumMod val="40000"/>
            <a:lumOff val="60000"/>
          </a:schemeClr>
        </a:solidFill>
      </dgm:spPr>
    </dgm:pt>
    <dgm:pt modelId="{886D31C8-0ABC-4143-8A45-EAA5EDB671E4}" type="pres">
      <dgm:prSet presAssocID="{FCCE4593-6317-490F-84AA-0A698663567F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B25E8C-7615-48B2-B4F9-D801567AC601}" type="pres">
      <dgm:prSet presAssocID="{6933BF93-948D-4DD9-8084-6F243AECE5BE}" presName="spacing" presStyleCnt="0"/>
      <dgm:spPr/>
    </dgm:pt>
    <dgm:pt modelId="{D83128C5-F63F-401D-B7B3-83CFCF8E475D}" type="pres">
      <dgm:prSet presAssocID="{D2EA6D64-A56A-43FD-B616-7DB00DC830E7}" presName="composite" presStyleCnt="0"/>
      <dgm:spPr/>
    </dgm:pt>
    <dgm:pt modelId="{90260B10-987E-4C02-A552-AA4681306EAE}" type="pres">
      <dgm:prSet presAssocID="{D2EA6D64-A56A-43FD-B616-7DB00DC830E7}" presName="imgShp" presStyleLbl="fgImgPlace1" presStyleIdx="1" presStyleCnt="3" custScaleX="60597" custScaleY="60597"/>
      <dgm:spPr>
        <a:solidFill>
          <a:schemeClr val="accent3">
            <a:lumMod val="60000"/>
            <a:lumOff val="40000"/>
          </a:schemeClr>
        </a:solidFill>
      </dgm:spPr>
    </dgm:pt>
    <dgm:pt modelId="{2624711A-3029-4C4D-865F-88B03C0A0AA0}" type="pres">
      <dgm:prSet presAssocID="{D2EA6D64-A56A-43FD-B616-7DB00DC830E7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8E8454-DBAB-47CD-8DBB-DB11D25ABDE8}" type="pres">
      <dgm:prSet presAssocID="{3D95B3FE-544C-45EA-BF5F-D7BEE02C30CA}" presName="spacing" presStyleCnt="0"/>
      <dgm:spPr/>
    </dgm:pt>
    <dgm:pt modelId="{D9CF72AB-B99B-4406-A4F6-043A1A1F9C96}" type="pres">
      <dgm:prSet presAssocID="{B2CC3580-3388-45F0-8CF5-B85D70515381}" presName="composite" presStyleCnt="0"/>
      <dgm:spPr/>
    </dgm:pt>
    <dgm:pt modelId="{AF890B53-ED25-47FF-971F-00DA26DA64BF}" type="pres">
      <dgm:prSet presAssocID="{B2CC3580-3388-45F0-8CF5-B85D70515381}" presName="imgShp" presStyleLbl="fgImgPlace1" presStyleIdx="2" presStyleCnt="3" custScaleX="60597" custScaleY="60597"/>
      <dgm:spPr>
        <a:solidFill>
          <a:schemeClr val="accent5">
            <a:lumMod val="60000"/>
            <a:lumOff val="40000"/>
          </a:schemeClr>
        </a:solidFill>
      </dgm:spPr>
    </dgm:pt>
    <dgm:pt modelId="{B6EA5245-D05E-4003-A0D7-91953E4B160A}" type="pres">
      <dgm:prSet presAssocID="{B2CC3580-3388-45F0-8CF5-B85D70515381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4763786-2939-4A12-8DBD-8789EF773D33}" srcId="{6F752399-0A1E-4E8A-9D98-3F8E0172AF6B}" destId="{FCCE4593-6317-490F-84AA-0A698663567F}" srcOrd="0" destOrd="0" parTransId="{9C9905CA-7158-4464-9387-6C5B896147BE}" sibTransId="{6933BF93-948D-4DD9-8084-6F243AECE5BE}"/>
    <dgm:cxn modelId="{0380A3E7-01B9-43E9-80FA-469F3C5116DD}" type="presOf" srcId="{B2CC3580-3388-45F0-8CF5-B85D70515381}" destId="{B6EA5245-D05E-4003-A0D7-91953E4B160A}" srcOrd="0" destOrd="0" presId="urn:microsoft.com/office/officeart/2005/8/layout/vList3"/>
    <dgm:cxn modelId="{A8DB64AC-2F65-4EDC-97F3-1476BC8BD4BA}" srcId="{6F752399-0A1E-4E8A-9D98-3F8E0172AF6B}" destId="{B2CC3580-3388-45F0-8CF5-B85D70515381}" srcOrd="2" destOrd="0" parTransId="{F5E75AB8-1E03-43D9-BED6-2853410DA390}" sibTransId="{44A9E3EF-E065-4DB0-852F-8D6F1AE01F7B}"/>
    <dgm:cxn modelId="{407152D0-D946-4458-9F24-F8532474691D}" type="presOf" srcId="{6F752399-0A1E-4E8A-9D98-3F8E0172AF6B}" destId="{DF6F56FB-1B0C-42B3-90FB-857945C91731}" srcOrd="0" destOrd="0" presId="urn:microsoft.com/office/officeart/2005/8/layout/vList3"/>
    <dgm:cxn modelId="{4DF81496-F64E-4785-850A-C1C04B8BE56D}" type="presOf" srcId="{FCCE4593-6317-490F-84AA-0A698663567F}" destId="{886D31C8-0ABC-4143-8A45-EAA5EDB671E4}" srcOrd="0" destOrd="0" presId="urn:microsoft.com/office/officeart/2005/8/layout/vList3"/>
    <dgm:cxn modelId="{849C4098-665B-4899-8715-D4059612B96E}" type="presOf" srcId="{D2EA6D64-A56A-43FD-B616-7DB00DC830E7}" destId="{2624711A-3029-4C4D-865F-88B03C0A0AA0}" srcOrd="0" destOrd="0" presId="urn:microsoft.com/office/officeart/2005/8/layout/vList3"/>
    <dgm:cxn modelId="{9703FF39-54F3-4CAE-B321-3E350C1FF5E9}" srcId="{6F752399-0A1E-4E8A-9D98-3F8E0172AF6B}" destId="{D2EA6D64-A56A-43FD-B616-7DB00DC830E7}" srcOrd="1" destOrd="0" parTransId="{BF6092A9-361C-441D-9914-59968A304CB7}" sibTransId="{3D95B3FE-544C-45EA-BF5F-D7BEE02C30CA}"/>
    <dgm:cxn modelId="{001039A6-606E-4DDA-BB0C-FAAFEA6F1569}" type="presParOf" srcId="{DF6F56FB-1B0C-42B3-90FB-857945C91731}" destId="{FB262098-3483-4508-8877-880F3F8D8273}" srcOrd="0" destOrd="0" presId="urn:microsoft.com/office/officeart/2005/8/layout/vList3"/>
    <dgm:cxn modelId="{13B9A15A-6A19-4828-9113-96970A7B0ED1}" type="presParOf" srcId="{FB262098-3483-4508-8877-880F3F8D8273}" destId="{20A47023-CAE7-42C7-AD0F-9D3559DA0E49}" srcOrd="0" destOrd="0" presId="urn:microsoft.com/office/officeart/2005/8/layout/vList3"/>
    <dgm:cxn modelId="{8FB12FC0-1509-450F-8158-4D983E084074}" type="presParOf" srcId="{FB262098-3483-4508-8877-880F3F8D8273}" destId="{886D31C8-0ABC-4143-8A45-EAA5EDB671E4}" srcOrd="1" destOrd="0" presId="urn:microsoft.com/office/officeart/2005/8/layout/vList3"/>
    <dgm:cxn modelId="{17043CDD-6191-4D6A-B04D-F648560841C1}" type="presParOf" srcId="{DF6F56FB-1B0C-42B3-90FB-857945C91731}" destId="{9AB25E8C-7615-48B2-B4F9-D801567AC601}" srcOrd="1" destOrd="0" presId="urn:microsoft.com/office/officeart/2005/8/layout/vList3"/>
    <dgm:cxn modelId="{50047655-E590-49C8-B35D-46B5A681B81D}" type="presParOf" srcId="{DF6F56FB-1B0C-42B3-90FB-857945C91731}" destId="{D83128C5-F63F-401D-B7B3-83CFCF8E475D}" srcOrd="2" destOrd="0" presId="urn:microsoft.com/office/officeart/2005/8/layout/vList3"/>
    <dgm:cxn modelId="{7BB9F9CE-0F43-4C15-B4B0-0C6772E200D8}" type="presParOf" srcId="{D83128C5-F63F-401D-B7B3-83CFCF8E475D}" destId="{90260B10-987E-4C02-A552-AA4681306EAE}" srcOrd="0" destOrd="0" presId="urn:microsoft.com/office/officeart/2005/8/layout/vList3"/>
    <dgm:cxn modelId="{1E9C30BB-C03D-463F-A2C9-C85D1EABB8DF}" type="presParOf" srcId="{D83128C5-F63F-401D-B7B3-83CFCF8E475D}" destId="{2624711A-3029-4C4D-865F-88B03C0A0AA0}" srcOrd="1" destOrd="0" presId="urn:microsoft.com/office/officeart/2005/8/layout/vList3"/>
    <dgm:cxn modelId="{D57DB838-4048-4659-87F0-422074ED6C56}" type="presParOf" srcId="{DF6F56FB-1B0C-42B3-90FB-857945C91731}" destId="{C18E8454-DBAB-47CD-8DBB-DB11D25ABDE8}" srcOrd="3" destOrd="0" presId="urn:microsoft.com/office/officeart/2005/8/layout/vList3"/>
    <dgm:cxn modelId="{1B41156D-40F6-4B55-B147-4ABF4D47F5FB}" type="presParOf" srcId="{DF6F56FB-1B0C-42B3-90FB-857945C91731}" destId="{D9CF72AB-B99B-4406-A4F6-043A1A1F9C96}" srcOrd="4" destOrd="0" presId="urn:microsoft.com/office/officeart/2005/8/layout/vList3"/>
    <dgm:cxn modelId="{5C9F5DAE-BB4E-4519-9140-FA66BC498214}" type="presParOf" srcId="{D9CF72AB-B99B-4406-A4F6-043A1A1F9C96}" destId="{AF890B53-ED25-47FF-971F-00DA26DA64BF}" srcOrd="0" destOrd="0" presId="urn:microsoft.com/office/officeart/2005/8/layout/vList3"/>
    <dgm:cxn modelId="{CA734BCE-3B0F-443A-A73B-C84D90FF78B3}" type="presParOf" srcId="{D9CF72AB-B99B-4406-A4F6-043A1A1F9C96}" destId="{B6EA5245-D05E-4003-A0D7-91953E4B160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42585-4E17-4CCD-88FD-04757436128A}">
      <dsp:nvSpPr>
        <dsp:cNvPr id="0" name=""/>
        <dsp:cNvSpPr/>
      </dsp:nvSpPr>
      <dsp:spPr>
        <a:xfrm rot="10800000">
          <a:off x="1917813" y="0"/>
          <a:ext cx="5472684" cy="2505074"/>
        </a:xfrm>
        <a:prstGeom prst="homePlate">
          <a:avLst/>
        </a:prstGeom>
        <a:solidFill>
          <a:schemeClr val="bg2">
            <a:lumMod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668" tIns="167640" rIns="312928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1" kern="1200" dirty="0" smtClean="0">
              <a:ln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</a:ln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二次型</a:t>
          </a:r>
          <a:endParaRPr lang="zh-CN" altLang="en-US" sz="4400" b="1" kern="1200" dirty="0">
            <a:ln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</a:ln>
            <a:gradFill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0"/>
            </a:gradFill>
            <a:latin typeface="微软雅黑" pitchFamily="34" charset="-122"/>
            <a:ea typeface="微软雅黑" pitchFamily="34" charset="-122"/>
          </a:endParaRPr>
        </a:p>
      </dsp:txBody>
      <dsp:txXfrm rot="10800000">
        <a:off x="2544081" y="0"/>
        <a:ext cx="4846416" cy="2505074"/>
      </dsp:txXfrm>
    </dsp:sp>
    <dsp:sp modelId="{816E9DDE-F7D1-4743-A8B0-033BD089F990}">
      <dsp:nvSpPr>
        <dsp:cNvPr id="0" name=""/>
        <dsp:cNvSpPr/>
      </dsp:nvSpPr>
      <dsp:spPr>
        <a:xfrm>
          <a:off x="839102" y="286267"/>
          <a:ext cx="2157420" cy="1932540"/>
        </a:xfrm>
        <a:prstGeom prst="ellipse">
          <a:avLst/>
        </a:prstGeom>
        <a:solidFill>
          <a:schemeClr val="bg2">
            <a:lumMod val="75000"/>
          </a:schemeClr>
        </a:solidFill>
        <a:ln w="69850">
          <a:noFill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B174E-688E-4D75-8BC7-60B328FE16D8}">
      <dsp:nvSpPr>
        <dsp:cNvPr id="0" name=""/>
        <dsp:cNvSpPr/>
      </dsp:nvSpPr>
      <dsp:spPr>
        <a:xfrm>
          <a:off x="0" y="0"/>
          <a:ext cx="2505074" cy="2505074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7F55FE-C43E-444A-BB2D-60A5FE762884}">
      <dsp:nvSpPr>
        <dsp:cNvPr id="0" name=""/>
        <dsp:cNvSpPr/>
      </dsp:nvSpPr>
      <dsp:spPr>
        <a:xfrm>
          <a:off x="1252537" y="0"/>
          <a:ext cx="6977062" cy="2505074"/>
        </a:xfrm>
        <a:prstGeom prst="rect">
          <a:avLst/>
        </a:prstGeom>
        <a:solidFill>
          <a:schemeClr val="bg2">
            <a:lumMod val="9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b="1" kern="1200" dirty="0" smtClean="0">
              <a:latin typeface="微软雅黑" pitchFamily="34" charset="-122"/>
              <a:ea typeface="微软雅黑" pitchFamily="34" charset="-122"/>
            </a:rPr>
            <a:t>7.1</a:t>
          </a:r>
          <a:endParaRPr lang="zh-CN" altLang="en-US" sz="4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252537" y="0"/>
        <a:ext cx="6977062" cy="1189910"/>
      </dsp:txXfrm>
    </dsp:sp>
    <dsp:sp modelId="{B54A2A56-9781-4615-8001-42B297B3EF65}">
      <dsp:nvSpPr>
        <dsp:cNvPr id="0" name=""/>
        <dsp:cNvSpPr/>
      </dsp:nvSpPr>
      <dsp:spPr>
        <a:xfrm>
          <a:off x="657582" y="1189910"/>
          <a:ext cx="1189910" cy="1189910"/>
        </a:xfrm>
        <a:prstGeom prst="pie">
          <a:avLst>
            <a:gd name="adj1" fmla="val 5400000"/>
            <a:gd name="adj2" fmla="val 16200000"/>
          </a:avLst>
        </a:prstGeom>
        <a:solidFill>
          <a:schemeClr val="bg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4E2548-FF1D-4E08-BD93-B129BF9FE4D3}">
      <dsp:nvSpPr>
        <dsp:cNvPr id="0" name=""/>
        <dsp:cNvSpPr/>
      </dsp:nvSpPr>
      <dsp:spPr>
        <a:xfrm>
          <a:off x="1252537" y="1189910"/>
          <a:ext cx="6977062" cy="1189910"/>
        </a:xfrm>
        <a:prstGeom prst="rect">
          <a:avLst/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b="1" kern="1200" dirty="0" smtClean="0">
              <a:latin typeface="微软雅黑" pitchFamily="34" charset="-122"/>
              <a:ea typeface="微软雅黑" pitchFamily="34" charset="-122"/>
            </a:rPr>
            <a:t>二次型与对称矩阵</a:t>
          </a:r>
          <a:endParaRPr lang="zh-CN" altLang="en-US" sz="4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252537" y="1189910"/>
        <a:ext cx="6977062" cy="1189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EF275-915D-4C9A-968B-39C2F77C4D51}">
      <dsp:nvSpPr>
        <dsp:cNvPr id="0" name=""/>
        <dsp:cNvSpPr/>
      </dsp:nvSpPr>
      <dsp:spPr>
        <a:xfrm>
          <a:off x="0" y="0"/>
          <a:ext cx="1905000" cy="1905000"/>
        </a:xfrm>
        <a:prstGeom prst="pie">
          <a:avLst>
            <a:gd name="adj1" fmla="val 5400000"/>
            <a:gd name="adj2" fmla="val 16200000"/>
          </a:avLst>
        </a:prstGeom>
        <a:solidFill>
          <a:schemeClr val="bg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C4F3E3-C49F-424B-99D1-046FAC852D61}">
      <dsp:nvSpPr>
        <dsp:cNvPr id="0" name=""/>
        <dsp:cNvSpPr/>
      </dsp:nvSpPr>
      <dsp:spPr>
        <a:xfrm>
          <a:off x="952500" y="0"/>
          <a:ext cx="6286500" cy="1905000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>
              <a:latin typeface="微软雅黑" pitchFamily="34" charset="-122"/>
              <a:ea typeface="微软雅黑" pitchFamily="34" charset="-122"/>
            </a:rPr>
            <a:t>7</a:t>
          </a:r>
          <a:r>
            <a:rPr lang="en-US" sz="2800" b="1" kern="1200" dirty="0" smtClean="0">
              <a:latin typeface="微软雅黑" pitchFamily="34" charset="-122"/>
              <a:ea typeface="微软雅黑" pitchFamily="34" charset="-122"/>
            </a:rPr>
            <a:t>.</a:t>
          </a:r>
          <a:r>
            <a:rPr lang="en-US" altLang="zh-CN" sz="2800" b="1" kern="1200" dirty="0" smtClean="0">
              <a:latin typeface="微软雅黑" pitchFamily="34" charset="-122"/>
              <a:ea typeface="微软雅黑" pitchFamily="34" charset="-122"/>
            </a:rPr>
            <a:t>1</a:t>
          </a:r>
          <a:r>
            <a:rPr lang="en-US" sz="2800" b="1" kern="1200" dirty="0" smtClean="0">
              <a:latin typeface="微软雅黑" pitchFamily="34" charset="-122"/>
              <a:ea typeface="微软雅黑" pitchFamily="34" charset="-122"/>
            </a:rPr>
            <a:t>.1  </a:t>
          </a:r>
          <a:r>
            <a:rPr lang="zh-CN" altLang="en-US" sz="2800" b="1" kern="1200" dirty="0" smtClean="0">
              <a:latin typeface="微软雅黑" pitchFamily="34" charset="-122"/>
              <a:ea typeface="微软雅黑" pitchFamily="34" charset="-122"/>
            </a:rPr>
            <a:t>二次型定义及其</a:t>
          </a:r>
          <a:r>
            <a:rPr lang="zh-CN" sz="2800" b="1" kern="1200" dirty="0" smtClean="0">
              <a:latin typeface="微软雅黑" pitchFamily="34" charset="-122"/>
              <a:ea typeface="微软雅黑" pitchFamily="34" charset="-122"/>
            </a:rPr>
            <a:t>矩阵</a:t>
          </a:r>
          <a:r>
            <a:rPr lang="zh-CN" altLang="en-US" sz="2800" b="1" kern="1200" dirty="0" smtClean="0">
              <a:latin typeface="微软雅黑" pitchFamily="34" charset="-122"/>
              <a:ea typeface="微软雅黑" pitchFamily="34" charset="-122"/>
            </a:rPr>
            <a:t>表示</a:t>
          </a:r>
          <a:endParaRPr lang="zh-CN" sz="28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952500" y="0"/>
        <a:ext cx="6286500" cy="904875"/>
      </dsp:txXfrm>
    </dsp:sp>
    <dsp:sp modelId="{567C6B76-B25F-42B0-B25B-26FB6628CC87}">
      <dsp:nvSpPr>
        <dsp:cNvPr id="0" name=""/>
        <dsp:cNvSpPr/>
      </dsp:nvSpPr>
      <dsp:spPr>
        <a:xfrm>
          <a:off x="500062" y="904875"/>
          <a:ext cx="904875" cy="904875"/>
        </a:xfrm>
        <a:prstGeom prst="pie">
          <a:avLst>
            <a:gd name="adj1" fmla="val 5400000"/>
            <a:gd name="adj2" fmla="val 16200000"/>
          </a:avLst>
        </a:prstGeom>
        <a:solidFill>
          <a:schemeClr val="bg2">
            <a:lumMod val="9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A1C9C4-A973-4DC2-8D31-1E2E7A8CD104}">
      <dsp:nvSpPr>
        <dsp:cNvPr id="0" name=""/>
        <dsp:cNvSpPr/>
      </dsp:nvSpPr>
      <dsp:spPr>
        <a:xfrm>
          <a:off x="952500" y="904875"/>
          <a:ext cx="6286500" cy="904875"/>
        </a:xfrm>
        <a:prstGeom prst="rect">
          <a:avLst/>
        </a:prstGeom>
        <a:solidFill>
          <a:schemeClr val="bg2">
            <a:lumMod val="90000"/>
          </a:schemeClr>
        </a:soli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>
              <a:latin typeface="微软雅黑" pitchFamily="34" charset="-122"/>
              <a:ea typeface="微软雅黑" pitchFamily="34" charset="-122"/>
            </a:rPr>
            <a:t>7</a:t>
          </a:r>
          <a:r>
            <a:rPr lang="en-US" sz="2800" b="1" kern="1200" dirty="0" smtClean="0">
              <a:latin typeface="微软雅黑" pitchFamily="34" charset="-122"/>
              <a:ea typeface="微软雅黑" pitchFamily="34" charset="-122"/>
            </a:rPr>
            <a:t>.1.2  </a:t>
          </a:r>
          <a:r>
            <a:rPr lang="zh-CN" altLang="en-US" sz="2800" b="1" kern="1200" dirty="0" smtClean="0">
              <a:latin typeface="微软雅黑" pitchFamily="34" charset="-122"/>
              <a:ea typeface="微软雅黑" pitchFamily="34" charset="-122"/>
            </a:rPr>
            <a:t>可逆线性变换与对称矩阵的合同</a:t>
          </a:r>
          <a:endParaRPr lang="zh-CN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952500" y="904875"/>
        <a:ext cx="6286500" cy="9048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D31C8-0ABC-4143-8A45-EAA5EDB671E4}">
      <dsp:nvSpPr>
        <dsp:cNvPr id="0" name=""/>
        <dsp:cNvSpPr/>
      </dsp:nvSpPr>
      <dsp:spPr>
        <a:xfrm rot="10800000">
          <a:off x="1192080" y="1895"/>
          <a:ext cx="4053840" cy="1128772"/>
        </a:xfrm>
        <a:prstGeom prst="homePlate">
          <a:avLst/>
        </a:prstGeom>
        <a:solidFill>
          <a:schemeClr val="bg2">
            <a:lumMod val="9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497757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b="1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称</a:t>
          </a:r>
          <a:r>
            <a:rPr lang="en-US" altLang="zh-CN" sz="3500" b="1" i="1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</a:t>
          </a:r>
          <a:r>
            <a:rPr lang="zh-CN" altLang="en-US" sz="3500" b="1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为</a:t>
          </a:r>
          <a:r>
            <a:rPr lang="en-US" altLang="zh-CN" sz="3500" b="1" i="1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f </a:t>
          </a:r>
          <a:r>
            <a:rPr lang="zh-CN" altLang="en-US" sz="3500" b="1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的矩阵</a:t>
          </a:r>
          <a:endParaRPr lang="zh-CN" altLang="en-US" sz="3500" b="1" kern="1200" baseline="0" dirty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 rot="10800000">
        <a:off x="1474273" y="1895"/>
        <a:ext cx="3771647" cy="1128772"/>
      </dsp:txXfrm>
    </dsp:sp>
    <dsp:sp modelId="{20A47023-CAE7-42C7-AD0F-9D3559DA0E49}">
      <dsp:nvSpPr>
        <dsp:cNvPr id="0" name=""/>
        <dsp:cNvSpPr/>
      </dsp:nvSpPr>
      <dsp:spPr>
        <a:xfrm>
          <a:off x="850079" y="224280"/>
          <a:ext cx="684001" cy="684001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624711A-3029-4C4D-865F-88B03C0A0AA0}">
      <dsp:nvSpPr>
        <dsp:cNvPr id="0" name=""/>
        <dsp:cNvSpPr/>
      </dsp:nvSpPr>
      <dsp:spPr>
        <a:xfrm rot="10800000">
          <a:off x="1192080" y="1467613"/>
          <a:ext cx="4053840" cy="1128772"/>
        </a:xfrm>
        <a:prstGeom prst="homePlate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7757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b="1" i="1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</a:t>
          </a:r>
          <a:r>
            <a:rPr lang="zh-CN" altLang="en-US" sz="3500" b="1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为对称矩阵</a:t>
          </a:r>
          <a:endParaRPr lang="zh-CN" altLang="en-US" sz="3500" b="1" kern="1200" baseline="0" dirty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 rot="10800000">
        <a:off x="1474273" y="1467613"/>
        <a:ext cx="3771647" cy="1128772"/>
      </dsp:txXfrm>
    </dsp:sp>
    <dsp:sp modelId="{90260B10-987E-4C02-A552-AA4681306EAE}">
      <dsp:nvSpPr>
        <dsp:cNvPr id="0" name=""/>
        <dsp:cNvSpPr/>
      </dsp:nvSpPr>
      <dsp:spPr>
        <a:xfrm>
          <a:off x="850079" y="1689999"/>
          <a:ext cx="684001" cy="684001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6EA5245-D05E-4003-A0D7-91953E4B160A}">
      <dsp:nvSpPr>
        <dsp:cNvPr id="0" name=""/>
        <dsp:cNvSpPr/>
      </dsp:nvSpPr>
      <dsp:spPr>
        <a:xfrm rot="10800000">
          <a:off x="1192080" y="2933332"/>
          <a:ext cx="4053840" cy="1128772"/>
        </a:xfrm>
        <a:prstGeom prst="homePlate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7757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b="1" i="1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</a:t>
          </a:r>
          <a:r>
            <a:rPr lang="zh-CN" altLang="en-US" sz="3500" b="1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的元素的构成</a:t>
          </a:r>
          <a:endParaRPr lang="zh-CN" altLang="en-US" sz="3500" b="1" kern="1200" baseline="0" dirty="0">
            <a:solidFill>
              <a:schemeClr val="tx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 rot="10800000">
        <a:off x="1474273" y="2933332"/>
        <a:ext cx="3771647" cy="1128772"/>
      </dsp:txXfrm>
    </dsp:sp>
    <dsp:sp modelId="{AF890B53-ED25-47FF-971F-00DA26DA64BF}">
      <dsp:nvSpPr>
        <dsp:cNvPr id="0" name=""/>
        <dsp:cNvSpPr/>
      </dsp:nvSpPr>
      <dsp:spPr>
        <a:xfrm>
          <a:off x="850079" y="3155717"/>
          <a:ext cx="684001" cy="684001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9.wmf"/><Relationship Id="rId4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12" Type="http://schemas.openxmlformats.org/officeDocument/2006/relationships/image" Target="../media/image77.wmf"/><Relationship Id="rId2" Type="http://schemas.openxmlformats.org/officeDocument/2006/relationships/image" Target="../media/image64.wmf"/><Relationship Id="rId1" Type="http://schemas.openxmlformats.org/officeDocument/2006/relationships/image" Target="../media/image67.wmf"/><Relationship Id="rId6" Type="http://schemas.openxmlformats.org/officeDocument/2006/relationships/image" Target="../media/image71.wmf"/><Relationship Id="rId11" Type="http://schemas.openxmlformats.org/officeDocument/2006/relationships/image" Target="../media/image76.wmf"/><Relationship Id="rId5" Type="http://schemas.openxmlformats.org/officeDocument/2006/relationships/image" Target="../media/image70.wmf"/><Relationship Id="rId10" Type="http://schemas.openxmlformats.org/officeDocument/2006/relationships/image" Target="../media/image75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7" Type="http://schemas.openxmlformats.org/officeDocument/2006/relationships/image" Target="../media/image82.wmf"/><Relationship Id="rId2" Type="http://schemas.openxmlformats.org/officeDocument/2006/relationships/image" Target="../media/image78.wmf"/><Relationship Id="rId1" Type="http://schemas.openxmlformats.org/officeDocument/2006/relationships/image" Target="../media/image3.jpeg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Relationship Id="rId9" Type="http://schemas.openxmlformats.org/officeDocument/2006/relationships/image" Target="../media/image10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10" Type="http://schemas.openxmlformats.org/officeDocument/2006/relationships/image" Target="../media/image21.wmf"/><Relationship Id="rId4" Type="http://schemas.openxmlformats.org/officeDocument/2006/relationships/image" Target="../media/image16.wmf"/><Relationship Id="rId9" Type="http://schemas.openxmlformats.org/officeDocument/2006/relationships/image" Target="../media/image3.jpeg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4.wmf"/><Relationship Id="rId7" Type="http://schemas.openxmlformats.org/officeDocument/2006/relationships/image" Target="../media/image3.jpeg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9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5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黑体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黑体" pitchFamily="49" charset="-122"/>
              </a:defRPr>
            </a:lvl1pPr>
          </a:lstStyle>
          <a:p>
            <a:fld id="{0DED52F3-69B7-485B-A6EB-68968DA3A523}" type="datetimeFigureOut">
              <a:rPr lang="zh-CN" altLang="en-US" smtClean="0"/>
              <a:pPr/>
              <a:t>2015/9/2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黑体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黑体" pitchFamily="49" charset="-122"/>
              </a:defRPr>
            </a:lvl1pPr>
          </a:lstStyle>
          <a:p>
            <a:fld id="{32F51704-593F-4A0E-8DA1-9AF7468341A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58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黑体" pitchFamily="49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黑体" pitchFamily="49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黑体" pitchFamily="49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黑体" pitchFamily="49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黑体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51704-593F-4A0E-8DA1-9AF7468341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4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2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95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751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none"/>
        </p:style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第六章  矩阵特征值与相似对角化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746700-B8ED-411A-9950-E8AE89D5587B}" type="datetimeFigureOut">
              <a:rPr lang="zh-CN" altLang="en-US" smtClean="0"/>
              <a:t>2015/9/2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259632" y="4149080"/>
            <a:ext cx="6912768" cy="1584176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课时讲授 </a:t>
            </a:r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课时习题课</a:t>
            </a:r>
            <a:endParaRPr lang="zh-CN" altLang="en-US" sz="2400" b="1" dirty="0">
              <a:solidFill>
                <a:srgbClr val="13180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8487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746700-B8ED-411A-9950-E8AE89D5587B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48925" y="2207084"/>
            <a:ext cx="8229600" cy="2505301"/>
          </a:xfrm>
          <a:noFill/>
        </p:spPr>
        <p:txBody>
          <a:bodyPr anchor="ctr" anchorCtr="0">
            <a:spAutoFit/>
          </a:bodyPr>
          <a:lstStyle>
            <a:lvl1pPr marL="457200" indent="-457200">
              <a:buFontTx/>
              <a:buBlip>
                <a:blip r:embed="rId2"/>
              </a:buBlip>
              <a:defRPr lang="zh-CN" altLang="zh-CN" sz="3200" smtClean="0">
                <a:effectLst/>
                <a:latin typeface="微软雅黑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3200" b="1" i="0" baseline="0">
                <a:gradFill flip="none" rotWithShape="1"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微软雅黑" pitchFamily="34" charset="-122"/>
                <a:ea typeface="微软雅黑" pitchFamily="34" charset="-122"/>
              </a:defRPr>
            </a:lvl2pPr>
            <a:lvl3pPr marL="914400" indent="0">
              <a:buNone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3pPr>
            <a:lvl4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4pPr>
            <a:lvl5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5pPr>
          </a:lstStyle>
          <a:p>
            <a:pPr lvl="1"/>
            <a:r>
              <a:rPr lang="zh-CN" altLang="en-US" dirty="0" smtClean="0"/>
              <a:t>第一讲   矩阵的概念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1.1        </a:t>
            </a:r>
            <a:r>
              <a:rPr lang="zh-CN" altLang="en-US" dirty="0" smtClean="0"/>
              <a:t>矩阵的概念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        </a:t>
            </a:r>
            <a:r>
              <a:rPr lang="zh-CN" altLang="en-US" dirty="0" smtClean="0"/>
              <a:t>几种特殊矩阵   </a:t>
            </a:r>
          </a:p>
        </p:txBody>
      </p:sp>
    </p:spTree>
    <p:extLst>
      <p:ext uri="{BB962C8B-B14F-4D97-AF65-F5344CB8AC3E}">
        <p14:creationId xmlns:p14="http://schemas.microsoft.com/office/powerpoint/2010/main" val="13134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547930-DC02-45B0-AF58-71CC8186F2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991F3CC-CC49-4563-ADC0-F15504D303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383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547930-DC02-45B0-AF58-71CC8186F2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746700-B8ED-411A-9950-E8AE89D5587B}" type="datetimeFigureOut">
              <a:rPr lang="zh-CN" altLang="en-US" smtClean="0"/>
              <a:t>2015/9/2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259632" y="4149080"/>
            <a:ext cx="6912768" cy="1584176"/>
          </a:xfrm>
          <a:prstGeom prst="ellipse">
            <a:avLst/>
          </a:prstGeom>
          <a:blipFill>
            <a:blip r:embed="rId2">
              <a:lum bright="70000" contrast="-70000"/>
            </a:blip>
            <a:tile tx="0" ty="0" sx="100000" sy="100000" flip="none" algn="tl"/>
          </a:blipFill>
          <a:ln>
            <a:solidFill>
              <a:srgbClr val="59F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课时讲授 含</a:t>
            </a:r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课时习题课</a:t>
            </a:r>
            <a:endParaRPr lang="zh-CN" altLang="en-US" sz="2400" b="1" dirty="0">
              <a:solidFill>
                <a:srgbClr val="13180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685800" y="2132856"/>
            <a:ext cx="7772400" cy="1470025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  <a:tileRect r="-100000" b="-100000"/>
          </a:gradFill>
          <a:ln cmpd="tri">
            <a:solidFill>
              <a:srgbClr val="59F9C7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tIns="324000" bIns="25200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第七章   二次型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161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0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6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46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5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9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10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6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5C114-3BA3-41F6-A344-CE5B147BE620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251520" y="404664"/>
            <a:ext cx="8640960" cy="61113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i="0" baseline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80311" y="6516052"/>
            <a:ext cx="1512169" cy="369332"/>
          </a:xfrm>
          <a:prstGeom prst="rect">
            <a:avLst/>
          </a:prstGeom>
          <a:gradFill flip="none" rotWithShape="1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92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CN" baseline="0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Magneto" pitchFamily="82" charset="0"/>
              </a:rPr>
              <a:t>BUCT</a:t>
            </a:r>
            <a:r>
              <a:rPr lang="en-US" altLang="zh-CN" baseline="0" dirty="0" smtClean="0">
                <a:solidFill>
                  <a:srgbClr val="0000FF"/>
                </a:solidFill>
                <a:latin typeface="Wide Latin" pitchFamily="18" charset="0"/>
              </a:rPr>
              <a:t> </a:t>
            </a:r>
            <a:endParaRPr lang="zh-CN" altLang="en-US" dirty="0">
              <a:latin typeface="Wide Latin" pitchFamily="18" charset="0"/>
            </a:endParaRPr>
          </a:p>
        </p:txBody>
      </p:sp>
      <p:pic>
        <p:nvPicPr>
          <p:cNvPr id="16" name="Picture 22" descr="F:\学校logo\1723585_181059051_2.png"/>
          <p:cNvPicPr>
            <a:picLocks noChangeAspect="1" noChangeArrowheads="1"/>
          </p:cNvPicPr>
          <p:nvPr userDrawn="1"/>
        </p:nvPicPr>
        <p:blipFill>
          <a:blip r:embed="rId20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aintBrush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5" y="6464660"/>
            <a:ext cx="504055" cy="42072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xtLst/>
        </p:spPr>
      </p:pic>
      <p:sp>
        <p:nvSpPr>
          <p:cNvPr id="17" name="TextBox 16"/>
          <p:cNvSpPr txBox="1"/>
          <p:nvPr userDrawn="1"/>
        </p:nvSpPr>
        <p:spPr>
          <a:xfrm>
            <a:off x="251520" y="6516052"/>
            <a:ext cx="2304256" cy="369332"/>
          </a:xfrm>
          <a:prstGeom prst="rect">
            <a:avLst/>
          </a:prstGeom>
          <a:gradFill flip="none" rotWithShape="1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92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Magneto" pitchFamily="82" charset="0"/>
              </a:rPr>
              <a:t>Linear Algebra</a:t>
            </a:r>
            <a:endParaRPr lang="zh-CN" altLang="en-US" dirty="0">
              <a:latin typeface="Magneto" pitchFamily="82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6300192" y="35332"/>
            <a:ext cx="2590155" cy="369332"/>
          </a:xfrm>
          <a:prstGeom prst="rect">
            <a:avLst/>
          </a:prstGeom>
          <a:gradFill flip="none" rotWithShape="1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92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Magneto" pitchFamily="82" charset="0"/>
              </a:rPr>
              <a:t>Chapter 1   Matrix</a:t>
            </a:r>
            <a:endParaRPr lang="zh-CN" altLang="en-US" dirty="0">
              <a:latin typeface="Magneto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8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30" r:id="rId12"/>
    <p:sldLayoutId id="2147483719" r:id="rId13"/>
    <p:sldLayoutId id="2147483720" r:id="rId14"/>
    <p:sldLayoutId id="2147483722" r:id="rId15"/>
    <p:sldLayoutId id="2147483729" r:id="rId16"/>
    <p:sldLayoutId id="2147483731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2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6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diagramData" Target="../diagrams/data4.xml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40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11" Type="http://schemas.microsoft.com/office/2007/relationships/diagramDrawing" Target="../diagrams/drawing4.xml"/><Relationship Id="rId5" Type="http://schemas.openxmlformats.org/officeDocument/2006/relationships/oleObject" Target="../embeddings/oleObject37.bin"/><Relationship Id="rId15" Type="http://schemas.openxmlformats.org/officeDocument/2006/relationships/image" Target="../media/image41.wmf"/><Relationship Id="rId10" Type="http://schemas.openxmlformats.org/officeDocument/2006/relationships/diagramColors" Target="../diagrams/colors4.xml"/><Relationship Id="rId19" Type="http://schemas.openxmlformats.org/officeDocument/2006/relationships/image" Target="../media/image43.wmf"/><Relationship Id="rId4" Type="http://schemas.openxmlformats.org/officeDocument/2006/relationships/image" Target="../media/image38.wmf"/><Relationship Id="rId9" Type="http://schemas.openxmlformats.org/officeDocument/2006/relationships/diagramQuickStyle" Target="../diagrams/quickStyle4.xml"/><Relationship Id="rId14" Type="http://schemas.openxmlformats.org/officeDocument/2006/relationships/oleObject" Target="../embeddings/oleObject3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73.wmf"/><Relationship Id="rId26" Type="http://schemas.openxmlformats.org/officeDocument/2006/relationships/image" Target="../media/image77.w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0.bin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72.wmf"/><Relationship Id="rId20" Type="http://schemas.openxmlformats.org/officeDocument/2006/relationships/image" Target="../media/image7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76.w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1.wmf"/><Relationship Id="rId22" Type="http://schemas.openxmlformats.org/officeDocument/2006/relationships/image" Target="../media/image7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81.wmf"/><Relationship Id="rId3" Type="http://schemas.openxmlformats.org/officeDocument/2006/relationships/oleObject" Target="../embeddings/oleObject81.bin"/><Relationship Id="rId7" Type="http://schemas.openxmlformats.org/officeDocument/2006/relationships/image" Target="../media/image79.wmf"/><Relationship Id="rId12" Type="http://schemas.openxmlformats.org/officeDocument/2006/relationships/oleObject" Target="../embeddings/oleObject85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80.wmf"/><Relationship Id="rId5" Type="http://schemas.openxmlformats.org/officeDocument/2006/relationships/image" Target="../media/image3.jpeg"/><Relationship Id="rId15" Type="http://schemas.openxmlformats.org/officeDocument/2006/relationships/image" Target="../media/image82.wmf"/><Relationship Id="rId10" Type="http://schemas.openxmlformats.org/officeDocument/2006/relationships/oleObject" Target="../embeddings/oleObject84.bin"/><Relationship Id="rId4" Type="http://schemas.openxmlformats.org/officeDocument/2006/relationships/image" Target="../media/image78.wmf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8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95.bin"/><Relationship Id="rId18" Type="http://schemas.openxmlformats.org/officeDocument/2006/relationships/oleObject" Target="../embeddings/oleObject97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0.wmf"/><Relationship Id="rId17" Type="http://schemas.openxmlformats.org/officeDocument/2006/relationships/image" Target="../media/image92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96.bin"/><Relationship Id="rId20" Type="http://schemas.openxmlformats.org/officeDocument/2006/relationships/oleObject" Target="../embeddings/oleObject98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image" Target="../media/image94.wmf"/><Relationship Id="rId10" Type="http://schemas.openxmlformats.org/officeDocument/2006/relationships/image" Target="../media/image89.wmf"/><Relationship Id="rId19" Type="http://schemas.openxmlformats.org/officeDocument/2006/relationships/image" Target="../media/image93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02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01.wmf"/><Relationship Id="rId20" Type="http://schemas.openxmlformats.org/officeDocument/2006/relationships/image" Target="../media/image103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98.wmf"/><Relationship Id="rId19" Type="http://schemas.openxmlformats.org/officeDocument/2006/relationships/oleObject" Target="../embeddings/oleObject107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1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1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8.bin"/><Relationship Id="rId21" Type="http://schemas.openxmlformats.org/officeDocument/2006/relationships/image" Target="../media/image3.jpeg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2.bin"/><Relationship Id="rId18" Type="http://schemas.openxmlformats.org/officeDocument/2006/relationships/oleObject" Target="../embeddings/oleObject24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6.w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5.wmf"/><Relationship Id="rId19" Type="http://schemas.openxmlformats.org/officeDocument/2006/relationships/image" Target="../media/image29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9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395536" y="4077072"/>
            <a:ext cx="8320507" cy="23042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474045"/>
              </p:ext>
            </p:extLst>
          </p:nvPr>
        </p:nvGraphicFramePr>
        <p:xfrm>
          <a:off x="423863" y="1361505"/>
          <a:ext cx="5054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85" name="Equation" r:id="rId3" imgW="5054400" imgH="583920" progId="Equation.DSMT4">
                  <p:embed/>
                </p:oleObj>
              </mc:Choice>
              <mc:Fallback>
                <p:oleObj name="Equation" r:id="rId3" imgW="505440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3863" y="1361505"/>
                        <a:ext cx="50546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736368"/>
              </p:ext>
            </p:extLst>
          </p:nvPr>
        </p:nvGraphicFramePr>
        <p:xfrm>
          <a:off x="1096963" y="2191767"/>
          <a:ext cx="4495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86" name="Equation" r:id="rId5" imgW="4495680" imgH="507960" progId="Equation.DSMT4">
                  <p:embed/>
                </p:oleObj>
              </mc:Choice>
              <mc:Fallback>
                <p:oleObj name="Equation" r:id="rId5" imgW="44956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6963" y="2191767"/>
                        <a:ext cx="44958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028781"/>
              </p:ext>
            </p:extLst>
          </p:nvPr>
        </p:nvGraphicFramePr>
        <p:xfrm>
          <a:off x="1115615" y="2996952"/>
          <a:ext cx="2971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87" name="Equation" r:id="rId7" imgW="2971800" imgH="241200" progId="Equation.DSMT4">
                  <p:embed/>
                </p:oleObj>
              </mc:Choice>
              <mc:Fallback>
                <p:oleObj name="Equation" r:id="rId7" imgW="2971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5615" y="2996952"/>
                        <a:ext cx="2971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104767"/>
              </p:ext>
            </p:extLst>
          </p:nvPr>
        </p:nvGraphicFramePr>
        <p:xfrm>
          <a:off x="1104900" y="3450655"/>
          <a:ext cx="4572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88" name="Equation" r:id="rId9" imgW="4572000" imgH="583920" progId="Equation.DSMT4">
                  <p:embed/>
                </p:oleObj>
              </mc:Choice>
              <mc:Fallback>
                <p:oleObj name="Equation" r:id="rId9" imgW="457200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04900" y="3450655"/>
                        <a:ext cx="45720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558748"/>
              </p:ext>
            </p:extLst>
          </p:nvPr>
        </p:nvGraphicFramePr>
        <p:xfrm>
          <a:off x="6948264" y="5038725"/>
          <a:ext cx="135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89" name="Equation" r:id="rId11" imgW="1358640" imgH="380880" progId="Equation.DSMT4">
                  <p:embed/>
                </p:oleObj>
              </mc:Choice>
              <mc:Fallback>
                <p:oleObj name="Equation" r:id="rId11" imgW="13586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48264" y="5038725"/>
                        <a:ext cx="1358900" cy="381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云形标注 22"/>
          <p:cNvSpPr/>
          <p:nvPr/>
        </p:nvSpPr>
        <p:spPr>
          <a:xfrm>
            <a:off x="6123755" y="2132856"/>
            <a:ext cx="2592288" cy="1044696"/>
          </a:xfrm>
          <a:prstGeom prst="cloudCallout">
            <a:avLst>
              <a:gd name="adj1" fmla="val 2388"/>
              <a:gd name="adj2" fmla="val 19982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矩阵表示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5536" y="617660"/>
            <a:ext cx="2556093" cy="5232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再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改写：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351821"/>
              </p:ext>
            </p:extLst>
          </p:nvPr>
        </p:nvGraphicFramePr>
        <p:xfrm>
          <a:off x="716756" y="4221088"/>
          <a:ext cx="61595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90" name="Equation" r:id="rId13" imgW="6159240" imgH="2095200" progId="Equation.DSMT4">
                  <p:embed/>
                </p:oleObj>
              </mc:Choice>
              <mc:Fallback>
                <p:oleObj name="Equation" r:id="rId13" imgW="6159240" imgH="209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6756" y="4221088"/>
                        <a:ext cx="6159500" cy="2095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801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395536" y="4077072"/>
            <a:ext cx="8320507" cy="23042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871376"/>
              </p:ext>
            </p:extLst>
          </p:nvPr>
        </p:nvGraphicFramePr>
        <p:xfrm>
          <a:off x="467544" y="1988840"/>
          <a:ext cx="46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96" name="Equation" r:id="rId3" imgW="469800" imgH="393480" progId="Equation.DSMT4">
                  <p:embed/>
                </p:oleObj>
              </mc:Choice>
              <mc:Fallback>
                <p:oleObj name="Equation" r:id="rId3" imgW="469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1988840"/>
                        <a:ext cx="469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647065"/>
              </p:ext>
            </p:extLst>
          </p:nvPr>
        </p:nvGraphicFramePr>
        <p:xfrm>
          <a:off x="1187624" y="3429000"/>
          <a:ext cx="135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97" name="Equation" r:id="rId5" imgW="1358640" imgH="380880" progId="Equation.DSMT4">
                  <p:embed/>
                </p:oleObj>
              </mc:Choice>
              <mc:Fallback>
                <p:oleObj name="Equation" r:id="rId5" imgW="13586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624" y="3429000"/>
                        <a:ext cx="1358900" cy="381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云形标注 22"/>
          <p:cNvSpPr/>
          <p:nvPr/>
        </p:nvSpPr>
        <p:spPr>
          <a:xfrm>
            <a:off x="7131867" y="2888360"/>
            <a:ext cx="1472581" cy="1044696"/>
          </a:xfrm>
          <a:prstGeom prst="cloudCallout">
            <a:avLst>
              <a:gd name="adj1" fmla="val -82275"/>
              <a:gd name="adj2" fmla="val 8069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其中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5536" y="617660"/>
            <a:ext cx="5112568" cy="5232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即得到二次型的矩阵表达形式：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928110"/>
              </p:ext>
            </p:extLst>
          </p:nvPr>
        </p:nvGraphicFramePr>
        <p:xfrm>
          <a:off x="1043608" y="1140880"/>
          <a:ext cx="61595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98" name="Equation" r:id="rId7" imgW="6159240" imgH="2095200" progId="Equation.DSMT4">
                  <p:embed/>
                </p:oleObj>
              </mc:Choice>
              <mc:Fallback>
                <p:oleObj name="Equation" r:id="rId7" imgW="6159240" imgH="209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608" y="1140880"/>
                        <a:ext cx="6159500" cy="2095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092493"/>
              </p:ext>
            </p:extLst>
          </p:nvPr>
        </p:nvGraphicFramePr>
        <p:xfrm>
          <a:off x="627063" y="4181475"/>
          <a:ext cx="37719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99" name="Equation" r:id="rId9" imgW="3771720" imgH="2095200" progId="Equation.DSMT4">
                  <p:embed/>
                </p:oleObj>
              </mc:Choice>
              <mc:Fallback>
                <p:oleObj name="Equation" r:id="rId9" imgW="3771720" imgH="209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7063" y="4181475"/>
                        <a:ext cx="377190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627501"/>
              </p:ext>
            </p:extLst>
          </p:nvPr>
        </p:nvGraphicFramePr>
        <p:xfrm>
          <a:off x="4555789" y="4181450"/>
          <a:ext cx="40132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00" name="Equation" r:id="rId11" imgW="4012920" imgH="2095200" progId="Equation.DSMT4">
                  <p:embed/>
                </p:oleObj>
              </mc:Choice>
              <mc:Fallback>
                <p:oleObj name="Equation" r:id="rId11" imgW="4012920" imgH="209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55789" y="4181450"/>
                        <a:ext cx="401320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617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839966"/>
              </p:ext>
            </p:extLst>
          </p:nvPr>
        </p:nvGraphicFramePr>
        <p:xfrm>
          <a:off x="7952308" y="2139132"/>
          <a:ext cx="30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73" name="Equation" r:id="rId3" imgW="304560" imgH="393480" progId="Equation.DSMT4">
                  <p:embed/>
                </p:oleObj>
              </mc:Choice>
              <mc:Fallback>
                <p:oleObj name="Equation" r:id="rId3" imgW="304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2308" y="2139132"/>
                        <a:ext cx="3048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359293"/>
              </p:ext>
            </p:extLst>
          </p:nvPr>
        </p:nvGraphicFramePr>
        <p:xfrm>
          <a:off x="6008092" y="2164408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74" name="Equation" r:id="rId5" imgW="291960" imgH="304560" progId="Equation.DSMT4">
                  <p:embed/>
                </p:oleObj>
              </mc:Choice>
              <mc:Fallback>
                <p:oleObj name="Equation" r:id="rId5" imgW="291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08092" y="2164408"/>
                        <a:ext cx="292100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6440140" y="2316808"/>
            <a:ext cx="14401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2952202548"/>
              </p:ext>
            </p:extLst>
          </p:nvPr>
        </p:nvGraphicFramePr>
        <p:xfrm>
          <a:off x="467544" y="17008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443567"/>
              </p:ext>
            </p:extLst>
          </p:nvPr>
        </p:nvGraphicFramePr>
        <p:xfrm>
          <a:off x="2915816" y="90872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75" name="Equation" r:id="rId12" imgW="1701720" imgH="469800" progId="Equation.DSMT4">
                  <p:embed/>
                </p:oleObj>
              </mc:Choice>
              <mc:Fallback>
                <p:oleObj name="Equation" r:id="rId12" imgW="17017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15816" y="908720"/>
                        <a:ext cx="17018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881257"/>
              </p:ext>
            </p:extLst>
          </p:nvPr>
        </p:nvGraphicFramePr>
        <p:xfrm>
          <a:off x="6660852" y="3460552"/>
          <a:ext cx="1079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76" name="Equation" r:id="rId14" imgW="1079280" imgH="380880" progId="Equation.DSMT4">
                  <p:embed/>
                </p:oleObj>
              </mc:Choice>
              <mc:Fallback>
                <p:oleObj name="Equation" r:id="rId14" imgW="10792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660852" y="3460552"/>
                        <a:ext cx="1079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713649"/>
              </p:ext>
            </p:extLst>
          </p:nvPr>
        </p:nvGraphicFramePr>
        <p:xfrm>
          <a:off x="6362700" y="4561583"/>
          <a:ext cx="1536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77" name="Equation" r:id="rId16" imgW="1536480" imgH="482400" progId="Equation.DSMT4">
                  <p:embed/>
                </p:oleObj>
              </mc:Choice>
              <mc:Fallback>
                <p:oleObj name="Equation" r:id="rId16" imgW="15364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362700" y="4561583"/>
                        <a:ext cx="15367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892606"/>
              </p:ext>
            </p:extLst>
          </p:nvPr>
        </p:nvGraphicFramePr>
        <p:xfrm>
          <a:off x="5926138" y="5282308"/>
          <a:ext cx="2705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78" name="Equation" r:id="rId18" imgW="2705040" imgH="482400" progId="Equation.DSMT4">
                  <p:embed/>
                </p:oleObj>
              </mc:Choice>
              <mc:Fallback>
                <p:oleObj name="Equation" r:id="rId18" imgW="2705040" imgH="4824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6138" y="5282308"/>
                        <a:ext cx="2705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05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563888" y="1352652"/>
            <a:ext cx="2232248" cy="708196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179512" y="692696"/>
            <a:ext cx="18101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7.1】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835696" y="692696"/>
            <a:ext cx="3169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写出二次型的矩阵 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369653"/>
              </p:ext>
            </p:extLst>
          </p:nvPr>
        </p:nvGraphicFramePr>
        <p:xfrm>
          <a:off x="1669869" y="3212976"/>
          <a:ext cx="2628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9" name="Equation" r:id="rId3" imgW="2628720" imgH="1562040" progId="Equation.DSMT4">
                  <p:embed/>
                </p:oleObj>
              </mc:Choice>
              <mc:Fallback>
                <p:oleObj name="Equation" r:id="rId3" imgW="262872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9869" y="3212976"/>
                        <a:ext cx="2628900" cy="15621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95536" y="2420888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解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548165"/>
              </p:ext>
            </p:extLst>
          </p:nvPr>
        </p:nvGraphicFramePr>
        <p:xfrm>
          <a:off x="1682941" y="2492896"/>
          <a:ext cx="361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80" name="Equation" r:id="rId5" imgW="3619440" imgH="431640" progId="Equation.DSMT4">
                  <p:embed/>
                </p:oleObj>
              </mc:Choice>
              <mc:Fallback>
                <p:oleObj name="Equation" r:id="rId5" imgW="3619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2941" y="2492896"/>
                        <a:ext cx="3619500" cy="4318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237661"/>
              </p:ext>
            </p:extLst>
          </p:nvPr>
        </p:nvGraphicFramePr>
        <p:xfrm>
          <a:off x="5515198" y="2466598"/>
          <a:ext cx="288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81" name="Equation" r:id="rId7" imgW="2882880" imgH="431640" progId="Equation.DSMT4">
                  <p:embed/>
                </p:oleObj>
              </mc:Choice>
              <mc:Fallback>
                <p:oleObj name="Equation" r:id="rId7" imgW="2882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15198" y="2466598"/>
                        <a:ext cx="2882900" cy="43180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923084"/>
              </p:ext>
            </p:extLst>
          </p:nvPr>
        </p:nvGraphicFramePr>
        <p:xfrm>
          <a:off x="5286598" y="3212976"/>
          <a:ext cx="334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82" name="Equation" r:id="rId9" imgW="3340080" imgH="431640" progId="Equation.DSMT4">
                  <p:embed/>
                </p:oleObj>
              </mc:Choice>
              <mc:Fallback>
                <p:oleObj name="Equation" r:id="rId9" imgW="3340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86598" y="3212976"/>
                        <a:ext cx="3340100" cy="4318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35793"/>
              </p:ext>
            </p:extLst>
          </p:nvPr>
        </p:nvGraphicFramePr>
        <p:xfrm>
          <a:off x="5417542" y="4005064"/>
          <a:ext cx="176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83" name="Equation" r:id="rId11" imgW="1765080" imgH="431640" progId="Equation.DSMT4">
                  <p:embed/>
                </p:oleObj>
              </mc:Choice>
              <mc:Fallback>
                <p:oleObj name="Equation" r:id="rId11" imgW="1765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17542" y="4005064"/>
                        <a:ext cx="1765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5796136" y="1352652"/>
            <a:ext cx="1160512" cy="70819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956648" y="1352652"/>
            <a:ext cx="1143744" cy="708196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550714"/>
              </p:ext>
            </p:extLst>
          </p:nvPr>
        </p:nvGraphicFramePr>
        <p:xfrm>
          <a:off x="1343992" y="1477963"/>
          <a:ext cx="6756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84" name="Equation" r:id="rId13" imgW="6756120" imgH="520560" progId="Equation.DSMT4">
                  <p:embed/>
                </p:oleObj>
              </mc:Choice>
              <mc:Fallback>
                <p:oleObj name="Equation" r:id="rId13" imgW="675612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43992" y="1477963"/>
                        <a:ext cx="67564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808194"/>
              </p:ext>
            </p:extLst>
          </p:nvPr>
        </p:nvGraphicFramePr>
        <p:xfrm>
          <a:off x="924520" y="4797152"/>
          <a:ext cx="6604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85" name="Equation" r:id="rId15" imgW="6603840" imgH="1562040" progId="Equation.DSMT4">
                  <p:embed/>
                </p:oleObj>
              </mc:Choice>
              <mc:Fallback>
                <p:oleObj name="Equation" r:id="rId15" imgW="660384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24520" y="4797152"/>
                        <a:ext cx="6604000" cy="15621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83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4" grpId="0"/>
      <p:bldP spid="48" grpId="0"/>
      <p:bldP spid="2" grpId="0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23528" y="601524"/>
            <a:ext cx="18101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7.2】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23728" y="654368"/>
            <a:ext cx="25458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写出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 smtClean="0"/>
              <a:t>阶对角阵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530343" y="1249596"/>
            <a:ext cx="5234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对应的</a:t>
            </a:r>
            <a:r>
              <a:rPr lang="zh-CN" altLang="zh-CN" sz="2800" b="1" dirty="0" smtClean="0"/>
              <a:t>二次型</a:t>
            </a:r>
            <a:r>
              <a:rPr lang="zh-CN" altLang="zh-CN" sz="2800" b="1" dirty="0"/>
              <a:t>的一般</a:t>
            </a:r>
            <a:r>
              <a:rPr lang="zh-CN" altLang="zh-CN" sz="2800" b="1" dirty="0" smtClean="0"/>
              <a:t>形式</a:t>
            </a:r>
            <a:r>
              <a:rPr lang="zh-CN" altLang="en-US" sz="2800" b="1" dirty="0" smtClean="0"/>
              <a:t>，其中</a:t>
            </a:r>
            <a:endParaRPr lang="zh-CN" altLang="en-US" sz="28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815316"/>
              </p:ext>
            </p:extLst>
          </p:nvPr>
        </p:nvGraphicFramePr>
        <p:xfrm>
          <a:off x="4739208" y="741596"/>
          <a:ext cx="3505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42" name="Equation" r:id="rId3" imgW="3504960" imgH="507960" progId="Equation.DSMT4">
                  <p:embed/>
                </p:oleObj>
              </mc:Choice>
              <mc:Fallback>
                <p:oleObj name="Equation" r:id="rId3" imgW="35049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9208" y="741596"/>
                        <a:ext cx="35052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149620"/>
              </p:ext>
            </p:extLst>
          </p:nvPr>
        </p:nvGraphicFramePr>
        <p:xfrm>
          <a:off x="2267744" y="3984476"/>
          <a:ext cx="2032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43" name="Equation" r:id="rId5" imgW="2031840" imgH="1028520" progId="Equation.DSMT4">
                  <p:embed/>
                </p:oleObj>
              </mc:Choice>
              <mc:Fallback>
                <p:oleObj name="Equation" r:id="rId5" imgW="2031840" imgH="1028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7744" y="3984476"/>
                        <a:ext cx="2032000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右箭头 15"/>
          <p:cNvSpPr/>
          <p:nvPr/>
        </p:nvSpPr>
        <p:spPr>
          <a:xfrm flipV="1">
            <a:off x="917689" y="4344516"/>
            <a:ext cx="823756" cy="33234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352595"/>
              </p:ext>
            </p:extLst>
          </p:nvPr>
        </p:nvGraphicFramePr>
        <p:xfrm>
          <a:off x="2051720" y="5661248"/>
          <a:ext cx="6070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44" name="Equation" r:id="rId7" imgW="6070320" imgH="520560" progId="Equation.DSMT4">
                  <p:embed/>
                </p:oleObj>
              </mc:Choice>
              <mc:Fallback>
                <p:oleObj name="Equation" r:id="rId7" imgW="607032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1720" y="5661248"/>
                        <a:ext cx="60706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86747" y="2833772"/>
            <a:ext cx="1261884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800" b="1" dirty="0" smtClean="0">
                <a:solidFill>
                  <a:srgbClr val="0000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en-US" altLang="zh-CN" sz="2800" b="1" dirty="0" smtClean="0">
                <a:solidFill>
                  <a:srgbClr val="0000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zh-CN" altLang="en-US" sz="2800" b="1" dirty="0">
              <a:solidFill>
                <a:srgbClr val="0000CC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25881"/>
              </p:ext>
            </p:extLst>
          </p:nvPr>
        </p:nvGraphicFramePr>
        <p:xfrm>
          <a:off x="5734628" y="1341016"/>
          <a:ext cx="217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45" name="Equation" r:id="rId9" imgW="2171520" imgH="431640" progId="Equation.DSMT4">
                  <p:embed/>
                </p:oleObj>
              </mc:Choice>
              <mc:Fallback>
                <p:oleObj name="Equation" r:id="rId9" imgW="2171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34628" y="1341016"/>
                        <a:ext cx="21717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530343" y="1897668"/>
            <a:ext cx="3251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+mn-ea"/>
              </a:rPr>
              <a:t>至少有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zh-CN" sz="2800" b="1" dirty="0">
                <a:latin typeface="+mn-ea"/>
              </a:rPr>
              <a:t>个不为零．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220874"/>
              </p:ext>
            </p:extLst>
          </p:nvPr>
        </p:nvGraphicFramePr>
        <p:xfrm>
          <a:off x="1548631" y="2921000"/>
          <a:ext cx="3505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46" name="Equation" r:id="rId11" imgW="3504960" imgH="507960" progId="Equation.DSMT4">
                  <p:embed/>
                </p:oleObj>
              </mc:Choice>
              <mc:Fallback>
                <p:oleObj name="Equation" r:id="rId11" imgW="35049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631" y="2921000"/>
                        <a:ext cx="3505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496270"/>
              </p:ext>
            </p:extLst>
          </p:nvPr>
        </p:nvGraphicFramePr>
        <p:xfrm>
          <a:off x="5148064" y="2125588"/>
          <a:ext cx="29718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47" name="Equation" r:id="rId13" imgW="2971800" imgH="2095200" progId="Equation.DSMT4">
                  <p:embed/>
                </p:oleObj>
              </mc:Choice>
              <mc:Fallback>
                <p:oleObj name="Equation" r:id="rId13" imgW="2971800" imgH="209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2125588"/>
                        <a:ext cx="29718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右箭头 23"/>
          <p:cNvSpPr/>
          <p:nvPr/>
        </p:nvSpPr>
        <p:spPr>
          <a:xfrm flipV="1">
            <a:off x="917689" y="5760948"/>
            <a:ext cx="823756" cy="33234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900096" y="4149080"/>
            <a:ext cx="3560336" cy="1440160"/>
            <a:chOff x="4900096" y="4221088"/>
            <a:chExt cx="3560336" cy="1440160"/>
          </a:xfrm>
        </p:grpSpPr>
        <p:sp>
          <p:nvSpPr>
            <p:cNvPr id="6" name="流程图: 排序 5"/>
            <p:cNvSpPr/>
            <p:nvPr/>
          </p:nvSpPr>
          <p:spPr>
            <a:xfrm>
              <a:off x="7075150" y="4221088"/>
              <a:ext cx="231858" cy="1157716"/>
            </a:xfrm>
            <a:prstGeom prst="flowChartSor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98548" y="427232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gradFill>
                    <a:gsLst>
                      <a:gs pos="0">
                        <a:srgbClr val="000000"/>
                      </a:gs>
                      <a:gs pos="20000">
                        <a:srgbClr val="000040"/>
                      </a:gs>
                      <a:gs pos="50000">
                        <a:srgbClr val="400040"/>
                      </a:gs>
                      <a:gs pos="75000">
                        <a:srgbClr val="8F0040"/>
                      </a:gs>
                      <a:gs pos="89999">
                        <a:srgbClr val="F27300"/>
                      </a:gs>
                      <a:gs pos="100000">
                        <a:srgbClr val="FFBF00"/>
                      </a:gs>
                    </a:gsLst>
                    <a:lin ang="16200000" scaled="0"/>
                  </a:gradFill>
                  <a:latin typeface="华文楷体" panose="02010600040101010101" pitchFamily="2" charset="-122"/>
                  <a:ea typeface="华文楷体" panose="02010600040101010101" pitchFamily="2" charset="-122"/>
                </a:rPr>
                <a:t>对角阵</a:t>
              </a:r>
              <a:endParaRPr lang="zh-CN" altLang="en-US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00096" y="5138028"/>
              <a:ext cx="34163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gradFill>
                    <a:gsLst>
                      <a:gs pos="0">
                        <a:srgbClr val="000000"/>
                      </a:gs>
                      <a:gs pos="20000">
                        <a:srgbClr val="000040"/>
                      </a:gs>
                      <a:gs pos="50000">
                        <a:srgbClr val="400040"/>
                      </a:gs>
                      <a:gs pos="75000">
                        <a:srgbClr val="8F0040"/>
                      </a:gs>
                      <a:gs pos="89999">
                        <a:srgbClr val="F27300"/>
                      </a:gs>
                      <a:gs pos="100000">
                        <a:srgbClr val="FFBF00"/>
                      </a:gs>
                    </a:gsLst>
                    <a:lin ang="16200000" scaled="0"/>
                  </a:gradFill>
                  <a:latin typeface="华文楷体" panose="02010600040101010101" pitchFamily="2" charset="-122"/>
                  <a:ea typeface="华文楷体" panose="02010600040101010101" pitchFamily="2" charset="-122"/>
                </a:rPr>
                <a:t>只有平方项的二次型</a:t>
              </a:r>
              <a:endParaRPr lang="zh-CN" altLang="en-US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8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4" grpId="0"/>
      <p:bldP spid="16" grpId="0" animBg="1"/>
      <p:bldP spid="34" grpId="0"/>
      <p:bldP spid="12" grpId="0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/>
        </p:nvSpPr>
        <p:spPr>
          <a:xfrm>
            <a:off x="2567179" y="5157192"/>
            <a:ext cx="3228957" cy="9144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/>
          </a:p>
        </p:txBody>
      </p:sp>
      <p:sp>
        <p:nvSpPr>
          <p:cNvPr id="2" name="矩形 1"/>
          <p:cNvSpPr/>
          <p:nvPr/>
        </p:nvSpPr>
        <p:spPr>
          <a:xfrm>
            <a:off x="467544" y="729308"/>
            <a:ext cx="906017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问题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4431" y="729308"/>
            <a:ext cx="7328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在平面直角坐标系               下，二次方程 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5496" y="0"/>
            <a:ext cx="6264696" cy="404664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81000">
                <a:srgbClr val="400040"/>
              </a:gs>
              <a:gs pos="96670">
                <a:srgbClr val="FBA600"/>
              </a:gs>
              <a:gs pos="89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r>
              <a:rPr kumimoji="0" lang="en-US" altLang="zh-CN" sz="2800" b="1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7.1.2</a:t>
            </a:r>
            <a:r>
              <a:rPr kumimoji="0" lang="en-US" altLang="zh-CN" sz="2800" b="1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800" b="1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</a:rPr>
              <a:t>可逆线性变换与对称矩阵的合同</a:t>
            </a:r>
            <a:endParaRPr kumimoji="0" lang="en-US" altLang="zh-CN" sz="2800" b="1" dirty="0">
              <a:solidFill>
                <a:srgbClr val="D98D75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195589"/>
              </p:ext>
            </p:extLst>
          </p:nvPr>
        </p:nvGraphicFramePr>
        <p:xfrm>
          <a:off x="1724000" y="1412776"/>
          <a:ext cx="4648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46" name="Equation" r:id="rId3" imgW="4647960" imgH="482400" progId="Equation.DSMT4">
                  <p:embed/>
                </p:oleObj>
              </mc:Choice>
              <mc:Fallback>
                <p:oleObj name="Equation" r:id="rId3" imgW="46479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4000" y="1412776"/>
                        <a:ext cx="4648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7544" y="19696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表示一条平面曲线，其几何形状取决于二次项部分</a:t>
            </a:r>
            <a:endParaRPr lang="zh-CN" altLang="en-US" sz="2800" b="1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375236"/>
              </p:ext>
            </p:extLst>
          </p:nvPr>
        </p:nvGraphicFramePr>
        <p:xfrm>
          <a:off x="4726805" y="787718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47" name="Equation" r:id="rId5" imgW="1002960" imgH="406080" progId="Equation.DSMT4">
                  <p:embed/>
                </p:oleObj>
              </mc:Choice>
              <mc:Fallback>
                <p:oleObj name="Equation" r:id="rId5" imgW="10029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6805" y="787718"/>
                        <a:ext cx="10033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794926"/>
              </p:ext>
            </p:extLst>
          </p:nvPr>
        </p:nvGraphicFramePr>
        <p:xfrm>
          <a:off x="3934544" y="2708920"/>
          <a:ext cx="3733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48" name="Equation" r:id="rId7" imgW="3733560" imgH="520560" progId="Equation.DSMT4">
                  <p:embed/>
                </p:oleObj>
              </mc:Choice>
              <mc:Fallback>
                <p:oleObj name="Equation" r:id="rId7" imgW="37335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34544" y="2708920"/>
                        <a:ext cx="37338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176001"/>
              </p:ext>
            </p:extLst>
          </p:nvPr>
        </p:nvGraphicFramePr>
        <p:xfrm>
          <a:off x="2772388" y="5369272"/>
          <a:ext cx="2870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49" name="Equation" r:id="rId9" imgW="2869920" imgH="507960" progId="Equation.DSMT4">
                  <p:embed/>
                </p:oleObj>
              </mc:Choice>
              <mc:Fallback>
                <p:oleObj name="Equation" r:id="rId9" imgW="28699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72388" y="5369272"/>
                        <a:ext cx="28702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接箭头连接符 26"/>
          <p:cNvCxnSpPr/>
          <p:nvPr/>
        </p:nvCxnSpPr>
        <p:spPr>
          <a:xfrm>
            <a:off x="4860032" y="3453294"/>
            <a:ext cx="1" cy="1440160"/>
          </a:xfrm>
          <a:prstGeom prst="straightConnector1">
            <a:avLst/>
          </a:prstGeom>
          <a:ln w="53975"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39752" y="3771037"/>
            <a:ext cx="2591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通过旋转适当的坐标变换 </a:t>
            </a:r>
            <a:endParaRPr lang="zh-CN" altLang="en-US" sz="2800" b="1" dirty="0"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551887"/>
              </p:ext>
            </p:extLst>
          </p:nvPr>
        </p:nvGraphicFramePr>
        <p:xfrm>
          <a:off x="5228455" y="3793852"/>
          <a:ext cx="3302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50" name="Equation" r:id="rId11" imgW="3301920" imgH="1002960" progId="Equation.DSMT4">
                  <p:embed/>
                </p:oleObj>
              </mc:Choice>
              <mc:Fallback>
                <p:oleObj name="Equation" r:id="rId11" imgW="330192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28455" y="3793852"/>
                        <a:ext cx="3302000" cy="1003300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3">
                              <a:lumMod val="60000"/>
                              <a:lumOff val="40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3">
                              <a:lumMod val="60000"/>
                              <a:lumOff val="40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3">
                              <a:lumMod val="60000"/>
                              <a:lumOff val="40000"/>
                              <a:tint val="23500"/>
                              <a:satMod val="160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泪滴形 30"/>
          <p:cNvSpPr/>
          <p:nvPr/>
        </p:nvSpPr>
        <p:spPr>
          <a:xfrm>
            <a:off x="356805" y="2996952"/>
            <a:ext cx="2529296" cy="648073"/>
          </a:xfrm>
          <a:prstGeom prst="teardrop">
            <a:avLst>
              <a:gd name="adj" fmla="val 182492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关键部分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69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 animBg="1"/>
      <p:bldP spid="8" grpId="0"/>
      <p:bldP spid="12" grpId="0"/>
      <p:bldP spid="29" grpId="0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标注 10"/>
          <p:cNvSpPr/>
          <p:nvPr/>
        </p:nvSpPr>
        <p:spPr>
          <a:xfrm>
            <a:off x="5508104" y="1506488"/>
            <a:ext cx="3240360" cy="2160240"/>
          </a:xfrm>
          <a:prstGeom prst="wedgeRoundRectCallout">
            <a:avLst>
              <a:gd name="adj1" fmla="val -17698"/>
              <a:gd name="adj2" fmla="val -64486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30465" y="764704"/>
            <a:ext cx="3518912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7.2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（线性变换）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936" y="764704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对于线性变换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012258"/>
              </p:ext>
            </p:extLst>
          </p:nvPr>
        </p:nvGraphicFramePr>
        <p:xfrm>
          <a:off x="358528" y="1556792"/>
          <a:ext cx="45593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44" name="Equation" r:id="rId3" imgW="4559040" imgH="2145960" progId="Equation.DSMT4">
                  <p:embed/>
                </p:oleObj>
              </mc:Choice>
              <mc:Fallback>
                <p:oleObj name="Equation" r:id="rId3" imgW="4559040" imgH="2145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528" y="1556792"/>
                        <a:ext cx="4559300" cy="214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323528" y="4005063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）当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可逆时，称为</a:t>
            </a:r>
            <a:r>
              <a:rPr lang="zh-CN" altLang="en-US" sz="2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可逆或满秩或非退化线性变换</a:t>
            </a:r>
            <a:endParaRPr lang="zh-CN" altLang="en-US" sz="2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455594"/>
              </p:ext>
            </p:extLst>
          </p:nvPr>
        </p:nvGraphicFramePr>
        <p:xfrm>
          <a:off x="6372200" y="867564"/>
          <a:ext cx="1219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45" name="Equation" r:id="rId5" imgW="1218960" imgH="317160" progId="Equation.DSMT4">
                  <p:embed/>
                </p:oleObj>
              </mc:Choice>
              <mc:Fallback>
                <p:oleObj name="Equation" r:id="rId5" imgW="12189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72200" y="867564"/>
                        <a:ext cx="12192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770993"/>
              </p:ext>
            </p:extLst>
          </p:nvPr>
        </p:nvGraphicFramePr>
        <p:xfrm>
          <a:off x="5580112" y="1697732"/>
          <a:ext cx="30607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46" name="Equation" r:id="rId7" imgW="3060360" imgH="2019240" progId="Equation.DSMT4">
                  <p:embed/>
                </p:oleObj>
              </mc:Choice>
              <mc:Fallback>
                <p:oleObj name="Equation" r:id="rId7" imgW="3060360" imgH="2019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80112" y="1697732"/>
                        <a:ext cx="3060700" cy="201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875713" y="220486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或</a:t>
            </a:r>
            <a:endParaRPr lang="zh-CN" altLang="en-US" sz="2800" b="1" dirty="0"/>
          </a:p>
        </p:txBody>
      </p:sp>
      <p:sp>
        <p:nvSpPr>
          <p:cNvPr id="22" name="矩形 21"/>
          <p:cNvSpPr/>
          <p:nvPr/>
        </p:nvSpPr>
        <p:spPr>
          <a:xfrm>
            <a:off x="323528" y="4653136"/>
            <a:ext cx="85689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）当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不可逆时，称为</a:t>
            </a:r>
            <a:r>
              <a:rPr lang="zh-CN" altLang="en-US" sz="2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不可逆或降秩或退化线性变</a:t>
            </a:r>
            <a:endParaRPr lang="en-US" altLang="zh-CN" sz="2800" b="1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换</a:t>
            </a:r>
            <a:endParaRPr lang="zh-CN" altLang="en-US" sz="2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3528" y="5607243"/>
            <a:ext cx="81271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）当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是正交矩阵时，称为</a:t>
            </a:r>
            <a:r>
              <a:rPr lang="zh-CN" altLang="en-US" sz="2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正交线性变换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65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8" grpId="0"/>
      <p:bldP spid="19" grpId="0"/>
      <p:bldP spid="12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455861" y="79372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latin typeface="+mn-ea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95536" y="620688"/>
            <a:ext cx="63161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n-ea"/>
              </a:rPr>
              <a:t>对于二次型，我们讨论的主要问题是</a:t>
            </a:r>
            <a:r>
              <a:rPr lang="zh-CN" altLang="en-US" sz="2800" b="1" dirty="0" smtClean="0">
                <a:latin typeface="+mn-ea"/>
              </a:rPr>
              <a:t>：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11410" y="1427148"/>
            <a:ext cx="83370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n-ea"/>
              </a:rPr>
              <a:t>寻求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可逆的</a:t>
            </a:r>
            <a:r>
              <a:rPr lang="zh-CN" altLang="en-US" sz="2800" b="1" dirty="0" smtClean="0">
                <a:latin typeface="+mn-ea"/>
              </a:rPr>
              <a:t>线性变换，使</a:t>
            </a:r>
            <a:r>
              <a:rPr lang="zh-CN" altLang="en-US" sz="2800" b="1" dirty="0">
                <a:latin typeface="+mn-ea"/>
              </a:rPr>
              <a:t>二次型只含平方项</a:t>
            </a:r>
            <a:r>
              <a:rPr lang="en-US" altLang="zh-CN" sz="2800" b="1" dirty="0">
                <a:latin typeface="+mn-ea"/>
              </a:rPr>
              <a:t>.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395536" y="2204864"/>
            <a:ext cx="16208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n-ea"/>
              </a:rPr>
              <a:t>即二次型</a:t>
            </a:r>
          </a:p>
        </p:txBody>
      </p: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2802658" y="3140249"/>
            <a:ext cx="4289434" cy="523875"/>
            <a:chOff x="774" y="2082"/>
            <a:chExt cx="2702" cy="330"/>
          </a:xfrm>
        </p:grpSpPr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774" y="2082"/>
              <a:ext cx="19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+mn-ea"/>
                </a:rPr>
                <a:t>经过可逆线性变换</a:t>
              </a:r>
            </a:p>
          </p:txBody>
        </p:sp>
        <p:graphicFrame>
          <p:nvGraphicFramePr>
            <p:cNvPr id="11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0317991"/>
                </p:ext>
              </p:extLst>
            </p:nvPr>
          </p:nvGraphicFramePr>
          <p:xfrm>
            <a:off x="2700" y="2161"/>
            <a:ext cx="7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65" name="Equation" r:id="rId3" imgW="1231560" imgH="317160" progId="Equation.3">
                    <p:embed/>
                  </p:oleObj>
                </mc:Choice>
                <mc:Fallback>
                  <p:oleObj name="Equation" r:id="rId3" imgW="12315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" y="2161"/>
                          <a:ext cx="77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395536" y="4647664"/>
            <a:ext cx="45929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为此首先</a:t>
            </a:r>
            <a:r>
              <a:rPr lang="zh-CN" altLang="zh-CN" sz="2800" dirty="0" smtClean="0"/>
              <a:t>证明</a:t>
            </a:r>
            <a:r>
              <a:rPr lang="zh-CN" altLang="zh-CN" sz="2800" dirty="0"/>
              <a:t>下列重要结论</a:t>
            </a:r>
            <a:r>
              <a:rPr lang="en-US" altLang="zh-CN" sz="2800" dirty="0"/>
              <a:t>.</a:t>
            </a:r>
            <a:endParaRPr lang="zh-CN" altLang="zh-CN" sz="2800" dirty="0"/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474153" y="3985245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化为</a:t>
            </a:r>
            <a:endParaRPr lang="zh-CN" altLang="en-US" sz="2800" b="1" dirty="0">
              <a:latin typeface="+mn-ea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555776" y="2737495"/>
            <a:ext cx="1" cy="1022648"/>
          </a:xfrm>
          <a:prstGeom prst="straightConnector1">
            <a:avLst/>
          </a:prstGeom>
          <a:ln w="53975"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252470"/>
              </p:ext>
            </p:extLst>
          </p:nvPr>
        </p:nvGraphicFramePr>
        <p:xfrm>
          <a:off x="2051769" y="2060848"/>
          <a:ext cx="3556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6" name="Equation" r:id="rId5" imgW="3555720" imgH="977760" progId="Equation.DSMT4">
                  <p:embed/>
                </p:oleObj>
              </mc:Choice>
              <mc:Fallback>
                <p:oleObj name="Equation" r:id="rId5" imgW="3555720" imgH="977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69" y="2060848"/>
                        <a:ext cx="3556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520979"/>
              </p:ext>
            </p:extLst>
          </p:nvPr>
        </p:nvGraphicFramePr>
        <p:xfrm>
          <a:off x="1691680" y="3985245"/>
          <a:ext cx="4972051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7" name="Equation" r:id="rId7" imgW="4089240" imgH="482400" progId="Equation.DSMT4">
                  <p:embed/>
                </p:oleObj>
              </mc:Choice>
              <mc:Fallback>
                <p:oleObj name="Equation" r:id="rId7" imgW="40892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985245"/>
                        <a:ext cx="4972051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360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2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455861" y="79372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latin typeface="+mn-ea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95536" y="620688"/>
            <a:ext cx="63161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n-ea"/>
              </a:rPr>
              <a:t>对于二次型，我们讨论的主要问题是</a:t>
            </a:r>
            <a:r>
              <a:rPr lang="zh-CN" altLang="en-US" sz="2800" b="1" dirty="0" smtClean="0">
                <a:latin typeface="+mn-ea"/>
              </a:rPr>
              <a:t>：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11410" y="1427148"/>
            <a:ext cx="83370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n-ea"/>
              </a:rPr>
              <a:t>寻求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可逆的</a:t>
            </a:r>
            <a:r>
              <a:rPr lang="zh-CN" altLang="en-US" sz="2800" b="1" dirty="0" smtClean="0">
                <a:latin typeface="+mn-ea"/>
              </a:rPr>
              <a:t>线性变换，使</a:t>
            </a:r>
            <a:r>
              <a:rPr lang="zh-CN" altLang="en-US" sz="2800" b="1" dirty="0">
                <a:latin typeface="+mn-ea"/>
              </a:rPr>
              <a:t>二次型只含平方项</a:t>
            </a:r>
            <a:r>
              <a:rPr lang="en-US" altLang="zh-CN" sz="2800" b="1" dirty="0">
                <a:latin typeface="+mn-ea"/>
              </a:rPr>
              <a:t>.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395536" y="2204864"/>
            <a:ext cx="16208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n-ea"/>
              </a:rPr>
              <a:t>即二次型</a:t>
            </a:r>
          </a:p>
        </p:txBody>
      </p: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2051769" y="4129261"/>
            <a:ext cx="4400559" cy="523875"/>
            <a:chOff x="301" y="2705"/>
            <a:chExt cx="2772" cy="330"/>
          </a:xfrm>
        </p:grpSpPr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301" y="2705"/>
              <a:ext cx="19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+mn-ea"/>
                </a:rPr>
                <a:t>经过可逆线性变换</a:t>
              </a:r>
            </a:p>
          </p:txBody>
        </p:sp>
        <p:graphicFrame>
          <p:nvGraphicFramePr>
            <p:cNvPr id="11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0628082"/>
                </p:ext>
              </p:extLst>
            </p:nvPr>
          </p:nvGraphicFramePr>
          <p:xfrm>
            <a:off x="2297" y="2790"/>
            <a:ext cx="7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73" name="Equation" r:id="rId3" imgW="1231560" imgH="317160" progId="Equation.3">
                    <p:embed/>
                  </p:oleObj>
                </mc:Choice>
                <mc:Fallback>
                  <p:oleObj name="Equation" r:id="rId3" imgW="12315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7" y="2790"/>
                          <a:ext cx="77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516376" y="5786100"/>
            <a:ext cx="45929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为此首先</a:t>
            </a:r>
            <a:r>
              <a:rPr lang="zh-CN" altLang="zh-CN" sz="2800" dirty="0" smtClean="0"/>
              <a:t>证明</a:t>
            </a:r>
            <a:r>
              <a:rPr lang="zh-CN" altLang="zh-CN" sz="2800" dirty="0"/>
              <a:t>下列重要结论</a:t>
            </a:r>
            <a:r>
              <a:rPr lang="en-US" altLang="zh-CN" sz="2800" dirty="0"/>
              <a:t>.</a:t>
            </a:r>
            <a:endParaRPr lang="zh-CN" altLang="zh-CN" sz="2800" dirty="0"/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454816" y="4509120"/>
            <a:ext cx="9032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n-ea"/>
              </a:rPr>
              <a:t>使得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691680" y="3611324"/>
            <a:ext cx="1" cy="1022648"/>
          </a:xfrm>
          <a:prstGeom prst="straightConnector1">
            <a:avLst/>
          </a:prstGeom>
          <a:ln w="53975"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367472"/>
              </p:ext>
            </p:extLst>
          </p:nvPr>
        </p:nvGraphicFramePr>
        <p:xfrm>
          <a:off x="1232024" y="2811140"/>
          <a:ext cx="3556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4" name="Equation" r:id="rId5" imgW="3555720" imgH="977760" progId="Equation.DSMT4">
                  <p:embed/>
                </p:oleObj>
              </mc:Choice>
              <mc:Fallback>
                <p:oleObj name="Equation" r:id="rId5" imgW="3555720" imgH="977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024" y="2811140"/>
                        <a:ext cx="3556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188670"/>
              </p:ext>
            </p:extLst>
          </p:nvPr>
        </p:nvGraphicFramePr>
        <p:xfrm>
          <a:off x="1187624" y="5043140"/>
          <a:ext cx="4972051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5" name="Equation" r:id="rId7" imgW="4089240" imgH="482400" progId="Equation.DSMT4">
                  <p:embed/>
                </p:oleObj>
              </mc:Choice>
              <mc:Fallback>
                <p:oleObj name="Equation" r:id="rId7" imgW="40892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043140"/>
                        <a:ext cx="4972051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22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2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云形标注 11"/>
          <p:cNvSpPr/>
          <p:nvPr/>
        </p:nvSpPr>
        <p:spPr>
          <a:xfrm>
            <a:off x="4932040" y="2924944"/>
            <a:ext cx="2448272" cy="936104"/>
          </a:xfrm>
          <a:prstGeom prst="cloudCallout">
            <a:avLst>
              <a:gd name="adj1" fmla="val -95158"/>
              <a:gd name="adj2" fmla="val 313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  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5536" y="745540"/>
            <a:ext cx="1354858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7.1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835696" y="548680"/>
            <a:ext cx="6761787" cy="738664"/>
            <a:chOff x="1835696" y="548680"/>
            <a:chExt cx="6761787" cy="738664"/>
          </a:xfrm>
        </p:grpSpPr>
        <p:sp>
          <p:nvSpPr>
            <p:cNvPr id="27" name="矩形 26"/>
            <p:cNvSpPr/>
            <p:nvPr/>
          </p:nvSpPr>
          <p:spPr>
            <a:xfrm>
              <a:off x="1835696" y="548680"/>
              <a:ext cx="6761787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800" b="1" dirty="0" smtClean="0"/>
                <a:t>一</a:t>
              </a:r>
              <a:r>
                <a:rPr lang="zh-CN" altLang="zh-CN" sz="2800" b="1" dirty="0"/>
                <a:t>个</a:t>
              </a:r>
              <a:r>
                <a:rPr lang="zh-CN" altLang="zh-CN" sz="2800" b="1" dirty="0" smtClean="0"/>
                <a:t>二次型</a:t>
              </a:r>
              <a:r>
                <a:rPr lang="en-US" altLang="zh-CN" sz="2800" b="1" dirty="0" smtClean="0"/>
                <a:t>                   </a:t>
              </a:r>
              <a:r>
                <a:rPr lang="zh-CN" altLang="en-US" sz="2800" b="1" dirty="0" smtClean="0"/>
                <a:t>经过可逆线性变换</a:t>
              </a:r>
              <a:endParaRPr lang="zh-CN" altLang="en-US" sz="2800" b="1" dirty="0"/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0319093"/>
                </p:ext>
              </p:extLst>
            </p:nvPr>
          </p:nvGraphicFramePr>
          <p:xfrm>
            <a:off x="3851920" y="726852"/>
            <a:ext cx="17018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23" name="Equation" r:id="rId3" imgW="1701720" imgH="469800" progId="Equation.DSMT4">
                    <p:embed/>
                  </p:oleObj>
                </mc:Choice>
                <mc:Fallback>
                  <p:oleObj name="Equation" r:id="rId3" imgW="1701720" imgH="469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851920" y="726852"/>
                          <a:ext cx="1701800" cy="469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/>
          <p:nvPr/>
        </p:nvGrpSpPr>
        <p:grpSpPr>
          <a:xfrm>
            <a:off x="3790690" y="1268760"/>
            <a:ext cx="4597734" cy="738664"/>
            <a:chOff x="3059832" y="1231592"/>
            <a:chExt cx="4597734" cy="738664"/>
          </a:xfrm>
        </p:grpSpPr>
        <p:sp>
          <p:nvSpPr>
            <p:cNvPr id="18" name="矩形 17"/>
            <p:cNvSpPr/>
            <p:nvPr/>
          </p:nvSpPr>
          <p:spPr>
            <a:xfrm>
              <a:off x="3059832" y="1231592"/>
              <a:ext cx="4597734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 smtClean="0"/>
                <a:t>                  之后</a:t>
              </a:r>
              <a:r>
                <a:rPr lang="zh-CN" altLang="en-US" sz="2800" b="1" dirty="0"/>
                <a:t>仍为</a:t>
              </a:r>
              <a:r>
                <a:rPr lang="zh-CN" altLang="en-US" sz="2800" b="1" dirty="0" smtClean="0"/>
                <a:t>二次型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30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4427431"/>
                </p:ext>
              </p:extLst>
            </p:nvPr>
          </p:nvGraphicFramePr>
          <p:xfrm>
            <a:off x="3635896" y="1484784"/>
            <a:ext cx="1231903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24" name="Equation" r:id="rId5" imgW="1231560" imgH="317160" progId="Equation.3">
                    <p:embed/>
                  </p:oleObj>
                </mc:Choice>
                <mc:Fallback>
                  <p:oleObj name="Equation" r:id="rId5" imgW="12315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896" y="1484784"/>
                          <a:ext cx="1231903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028371"/>
              </p:ext>
            </p:extLst>
          </p:nvPr>
        </p:nvGraphicFramePr>
        <p:xfrm>
          <a:off x="1979712" y="2205038"/>
          <a:ext cx="2006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5" name="Equation" r:id="rId7" imgW="2006280" imgH="469800" progId="Equation.DSMT4">
                  <p:embed/>
                </p:oleObj>
              </mc:Choice>
              <mc:Fallback>
                <p:oleObj name="Equation" r:id="rId7" imgW="2006280" imgH="469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205038"/>
                        <a:ext cx="2006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23527" y="2132856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证明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44849"/>
              </p:ext>
            </p:extLst>
          </p:nvPr>
        </p:nvGraphicFramePr>
        <p:xfrm>
          <a:off x="2627784" y="2924944"/>
          <a:ext cx="217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6" name="Equation" r:id="rId9" imgW="2171700" imgH="431800" progId="Equation.3">
                  <p:embed/>
                </p:oleObj>
              </mc:Choice>
              <mc:Fallback>
                <p:oleObj name="Equation" r:id="rId9" imgW="21717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924944"/>
                        <a:ext cx="217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189752"/>
              </p:ext>
            </p:extLst>
          </p:nvPr>
        </p:nvGraphicFramePr>
        <p:xfrm>
          <a:off x="5364088" y="3179316"/>
          <a:ext cx="162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7" name="Equation" r:id="rId11" imgW="1625400" imgH="393480" progId="Equation.DSMT4">
                  <p:embed/>
                </p:oleObj>
              </mc:Choice>
              <mc:Fallback>
                <p:oleObj name="Equation" r:id="rId11" imgW="1625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64088" y="3179316"/>
                        <a:ext cx="1625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707484"/>
              </p:ext>
            </p:extLst>
          </p:nvPr>
        </p:nvGraphicFramePr>
        <p:xfrm>
          <a:off x="2627784" y="3562350"/>
          <a:ext cx="1244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8" name="Equation" r:id="rId13" imgW="1244520" imgH="380880" progId="Equation.DSMT4">
                  <p:embed/>
                </p:oleObj>
              </mc:Choice>
              <mc:Fallback>
                <p:oleObj name="Equation" r:id="rId13" imgW="12445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27784" y="3562350"/>
                        <a:ext cx="1244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22861"/>
              </p:ext>
            </p:extLst>
          </p:nvPr>
        </p:nvGraphicFramePr>
        <p:xfrm>
          <a:off x="611560" y="4784824"/>
          <a:ext cx="2552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9" name="Equation" r:id="rId15" imgW="2552400" imgH="660240" progId="Equation.DSMT4">
                  <p:embed/>
                </p:oleObj>
              </mc:Choice>
              <mc:Fallback>
                <p:oleObj name="Equation" r:id="rId15" imgW="255240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1560" y="4784824"/>
                        <a:ext cx="25527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861586"/>
              </p:ext>
            </p:extLst>
          </p:nvPr>
        </p:nvGraphicFramePr>
        <p:xfrm>
          <a:off x="3275856" y="4797152"/>
          <a:ext cx="2120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0" name="Equation" r:id="rId17" imgW="2120760" imgH="660240" progId="Equation.DSMT4">
                  <p:embed/>
                </p:oleObj>
              </mc:Choice>
              <mc:Fallback>
                <p:oleObj name="Equation" r:id="rId17" imgW="212076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75856" y="4797152"/>
                        <a:ext cx="21209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166445"/>
              </p:ext>
            </p:extLst>
          </p:nvPr>
        </p:nvGraphicFramePr>
        <p:xfrm>
          <a:off x="4067944" y="2186176"/>
          <a:ext cx="227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1" name="Equation" r:id="rId19" imgW="2273040" imgH="469800" progId="Equation.DSMT4">
                  <p:embed/>
                </p:oleObj>
              </mc:Choice>
              <mc:Fallback>
                <p:oleObj name="Equation" r:id="rId19" imgW="22730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067944" y="2186176"/>
                        <a:ext cx="22733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572845" y="4129916"/>
            <a:ext cx="2775019" cy="523220"/>
            <a:chOff x="572845" y="4005064"/>
            <a:chExt cx="2775019" cy="523220"/>
          </a:xfrm>
        </p:grpSpPr>
        <p:sp>
          <p:nvSpPr>
            <p:cNvPr id="33" name="TextBox 32"/>
            <p:cNvSpPr txBox="1"/>
            <p:nvPr/>
          </p:nvSpPr>
          <p:spPr>
            <a:xfrm>
              <a:off x="572845" y="4005064"/>
              <a:ext cx="27750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并且</a:t>
              </a:r>
              <a:endParaRPr lang="zh-CN" altLang="en-US" sz="2800" b="1" dirty="0"/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4048871"/>
                </p:ext>
              </p:extLst>
            </p:nvPr>
          </p:nvGraphicFramePr>
          <p:xfrm>
            <a:off x="1475656" y="4024228"/>
            <a:ext cx="10795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32" name="Equation" r:id="rId21" imgW="1079280" imgH="380880" progId="Equation.DSMT4">
                    <p:embed/>
                  </p:oleObj>
                </mc:Choice>
                <mc:Fallback>
                  <p:oleObj name="Equation" r:id="rId21" imgW="107928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475656" y="4024228"/>
                          <a:ext cx="10795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092236"/>
              </p:ext>
            </p:extLst>
          </p:nvPr>
        </p:nvGraphicFramePr>
        <p:xfrm>
          <a:off x="5508104" y="4907508"/>
          <a:ext cx="191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3" name="Equation" r:id="rId23" imgW="1917360" imgH="393480" progId="Equation.DSMT4">
                  <p:embed/>
                </p:oleObj>
              </mc:Choice>
              <mc:Fallback>
                <p:oleObj name="Equation" r:id="rId23" imgW="1917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508104" y="4907508"/>
                        <a:ext cx="19177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395536" y="5642084"/>
            <a:ext cx="5427851" cy="523220"/>
            <a:chOff x="395536" y="5517232"/>
            <a:chExt cx="5427851" cy="523220"/>
          </a:xfrm>
        </p:grpSpPr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0291742"/>
                </p:ext>
              </p:extLst>
            </p:nvPr>
          </p:nvGraphicFramePr>
          <p:xfrm>
            <a:off x="572845" y="5551388"/>
            <a:ext cx="18923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34" name="Equation" r:id="rId25" imgW="1892160" imgH="469800" progId="Equation.DSMT4">
                    <p:embed/>
                  </p:oleObj>
                </mc:Choice>
                <mc:Fallback>
                  <p:oleObj name="Equation" r:id="rId25" imgW="1892160" imgH="469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72845" y="5551388"/>
                          <a:ext cx="1892300" cy="469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矩形 37"/>
            <p:cNvSpPr/>
            <p:nvPr/>
          </p:nvSpPr>
          <p:spPr>
            <a:xfrm>
              <a:off x="395536" y="5517232"/>
              <a:ext cx="542785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smtClean="0"/>
                <a:t>                      </a:t>
              </a:r>
              <a:r>
                <a:rPr lang="zh-CN" altLang="zh-CN" sz="2800" b="1" dirty="0" smtClean="0"/>
                <a:t>仍然</a:t>
              </a:r>
              <a:r>
                <a:rPr lang="zh-CN" altLang="zh-CN" sz="2800" b="1" dirty="0"/>
                <a:t>是一个</a:t>
              </a:r>
              <a:r>
                <a:rPr lang="zh-CN" altLang="zh-CN" sz="2800" b="1" dirty="0" smtClean="0"/>
                <a:t>二次型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5347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8" grpId="1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407258"/>
              </p:ext>
            </p:extLst>
          </p:nvPr>
        </p:nvGraphicFramePr>
        <p:xfrm>
          <a:off x="449263" y="2206625"/>
          <a:ext cx="8229600" cy="250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9672" y="2996952"/>
                <a:ext cx="1718740" cy="738664"/>
              </a:xfrm>
              <a:prstGeom prst="rect">
                <a:avLst/>
              </a:prstGeom>
              <a:noFill/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200" b="1" i="1" smtClean="0">
                          <a:gradFill>
                            <a:gsLst>
                              <a:gs pos="0">
                                <a:srgbClr val="000000"/>
                              </a:gs>
                              <a:gs pos="20000">
                                <a:srgbClr val="000040"/>
                              </a:gs>
                              <a:gs pos="50000">
                                <a:srgbClr val="400040"/>
                              </a:gs>
                              <a:gs pos="75000">
                                <a:srgbClr val="8F0040"/>
                              </a:gs>
                              <a:gs pos="89999">
                                <a:srgbClr val="F27300"/>
                              </a:gs>
                              <a:gs pos="100000">
                                <a:srgbClr val="FFBF00"/>
                              </a:gs>
                            </a:gsLst>
                            <a:lin ang="5400000" scaled="0"/>
                          </a:gradFill>
                          <a:latin typeface="Cambria Math"/>
                        </a:rPr>
                        <m:t>第</m:t>
                      </m:r>
                      <m:r>
                        <a:rPr lang="en-US" altLang="zh-CN" sz="4200" b="1" i="1" smtClean="0">
                          <a:gradFill>
                            <a:gsLst>
                              <a:gs pos="0">
                                <a:srgbClr val="000000"/>
                              </a:gs>
                              <a:gs pos="20000">
                                <a:srgbClr val="000040"/>
                              </a:gs>
                              <a:gs pos="50000">
                                <a:srgbClr val="400040"/>
                              </a:gs>
                              <a:gs pos="75000">
                                <a:srgbClr val="8F0040"/>
                              </a:gs>
                              <a:gs pos="89999">
                                <a:srgbClr val="F27300"/>
                              </a:gs>
                              <a:gs pos="100000">
                                <a:srgbClr val="FFBF00"/>
                              </a:gs>
                            </a:gsLst>
                            <a:lin ang="5400000" scaled="0"/>
                          </a:gradFill>
                          <a:latin typeface="Cambria Math"/>
                        </a:rPr>
                        <m:t>𝟕</m:t>
                      </m:r>
                      <m:r>
                        <a:rPr lang="zh-CN" altLang="en-US" sz="4200" b="1" i="1" smtClean="0">
                          <a:gradFill>
                            <a:gsLst>
                              <a:gs pos="0">
                                <a:srgbClr val="000000"/>
                              </a:gs>
                              <a:gs pos="20000">
                                <a:srgbClr val="000040"/>
                              </a:gs>
                              <a:gs pos="50000">
                                <a:srgbClr val="400040"/>
                              </a:gs>
                              <a:gs pos="75000">
                                <a:srgbClr val="8F0040"/>
                              </a:gs>
                              <a:gs pos="89999">
                                <a:srgbClr val="F27300"/>
                              </a:gs>
                              <a:gs pos="100000">
                                <a:srgbClr val="FFBF00"/>
                              </a:gs>
                            </a:gsLst>
                            <a:lin ang="5400000" scaled="0"/>
                          </a:gradFill>
                          <a:latin typeface="Cambria Math"/>
                        </a:rPr>
                        <m:t>章</m:t>
                      </m:r>
                    </m:oMath>
                  </m:oMathPara>
                </a14:m>
                <a:endParaRPr lang="zh-CN" altLang="en-US" sz="4200" b="1" dirty="0">
                  <a:gradFill>
                    <a:gsLst>
                      <a:gs pos="0">
                        <a:srgbClr val="000000"/>
                      </a:gs>
                      <a:gs pos="20000">
                        <a:srgbClr val="000040"/>
                      </a:gs>
                      <a:gs pos="50000">
                        <a:srgbClr val="400040"/>
                      </a:gs>
                      <a:gs pos="75000">
                        <a:srgbClr val="8F0040"/>
                      </a:gs>
                      <a:gs pos="89999">
                        <a:srgbClr val="F27300"/>
                      </a:gs>
                      <a:gs pos="100000">
                        <a:srgbClr val="FFBF00"/>
                      </a:gs>
                    </a:gsLst>
                    <a:lin ang="5400000" scaled="0"/>
                  </a:gra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96952"/>
                <a:ext cx="1718740" cy="73866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6300192" y="5085184"/>
            <a:ext cx="1656184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学时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951382" y="2420888"/>
            <a:ext cx="4780857" cy="2808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57200" y="620688"/>
            <a:ext cx="2531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latin typeface="+mn-ea"/>
              </a:rPr>
              <a:t>定理</a:t>
            </a:r>
            <a:r>
              <a:rPr lang="en-US" altLang="zh-CN" sz="2800" b="1" dirty="0">
                <a:latin typeface="+mn-ea"/>
              </a:rPr>
              <a:t>7.1</a:t>
            </a:r>
            <a:r>
              <a:rPr lang="zh-CN" altLang="zh-CN" sz="2800" b="1" dirty="0">
                <a:latin typeface="+mn-ea"/>
              </a:rPr>
              <a:t>表明</a:t>
            </a:r>
            <a:r>
              <a:rPr lang="zh-CN" altLang="zh-CN" sz="2800" b="1" dirty="0" smtClean="0">
                <a:latin typeface="+mn-ea"/>
              </a:rPr>
              <a:t>：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451946"/>
              </p:ext>
            </p:extLst>
          </p:nvPr>
        </p:nvGraphicFramePr>
        <p:xfrm>
          <a:off x="2239415" y="2564904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25" name="Equation" r:id="rId3" imgW="1701720" imgH="469800" progId="Equation.DSMT4">
                  <p:embed/>
                </p:oleObj>
              </mc:Choice>
              <mc:Fallback>
                <p:oleObj name="Equation" r:id="rId3" imgW="1701720" imgH="4698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415" y="2564904"/>
                        <a:ext cx="1701800" cy="469900"/>
                      </a:xfrm>
                      <a:prstGeom prst="rect">
                        <a:avLst/>
                      </a:prstGeom>
                      <a:blipFill>
                        <a:blip r:embed="rId5"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4255799" y="2780928"/>
            <a:ext cx="190037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390542"/>
              </p:ext>
            </p:extLst>
          </p:nvPr>
        </p:nvGraphicFramePr>
        <p:xfrm>
          <a:off x="6343871" y="255448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26" name="Equation" r:id="rId6" imgW="291960" imgH="304560" progId="Equation.DSMT4">
                  <p:embed/>
                </p:oleObj>
              </mc:Choice>
              <mc:Fallback>
                <p:oleObj name="Equation" r:id="rId6" imgW="291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43871" y="2554480"/>
                        <a:ext cx="292100" cy="304800"/>
                      </a:xfrm>
                      <a:prstGeom prst="rect">
                        <a:avLst/>
                      </a:prstGeom>
                      <a:blipFill>
                        <a:blip r:embed="rId5"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236244"/>
              </p:ext>
            </p:extLst>
          </p:nvPr>
        </p:nvGraphicFramePr>
        <p:xfrm>
          <a:off x="2671463" y="3558282"/>
          <a:ext cx="123190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27" name="Equation" r:id="rId8" imgW="1231560" imgH="317160" progId="Equation.3">
                  <p:embed/>
                </p:oleObj>
              </mc:Choice>
              <mc:Fallback>
                <p:oleObj name="Equation" r:id="rId8" imgW="12315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463" y="3558282"/>
                        <a:ext cx="1231903" cy="317500"/>
                      </a:xfrm>
                      <a:prstGeom prst="rect">
                        <a:avLst/>
                      </a:prstGeom>
                      <a:blipFill>
                        <a:blip r:embed="rId5"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786267"/>
              </p:ext>
            </p:extLst>
          </p:nvPr>
        </p:nvGraphicFramePr>
        <p:xfrm>
          <a:off x="2289471" y="4687292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28" name="Equation" r:id="rId10" imgW="1600200" imgH="469800" progId="Equation.DSMT4">
                  <p:embed/>
                </p:oleObj>
              </mc:Choice>
              <mc:Fallback>
                <p:oleObj name="Equation" r:id="rId10" imgW="16002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471" y="4687292"/>
                        <a:ext cx="1600200" cy="469900"/>
                      </a:xfrm>
                      <a:prstGeom prst="rect">
                        <a:avLst/>
                      </a:prstGeom>
                      <a:blipFill>
                        <a:blip r:embed="rId5"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4327647" y="4941168"/>
            <a:ext cx="182852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76117"/>
              </p:ext>
            </p:extLst>
          </p:nvPr>
        </p:nvGraphicFramePr>
        <p:xfrm>
          <a:off x="6343871" y="4719036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29" name="Equation" r:id="rId12" imgW="291960" imgH="291960" progId="Equation.DSMT4">
                  <p:embed/>
                </p:oleObj>
              </mc:Choice>
              <mc:Fallback>
                <p:oleObj name="Equation" r:id="rId12" imgW="2919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43871" y="4719036"/>
                        <a:ext cx="292100" cy="292100"/>
                      </a:xfrm>
                      <a:prstGeom prst="rect">
                        <a:avLst/>
                      </a:prstGeom>
                      <a:blipFill>
                        <a:blip r:embed="rId5"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/>
          <p:cNvCxnSpPr/>
          <p:nvPr/>
        </p:nvCxnSpPr>
        <p:spPr>
          <a:xfrm>
            <a:off x="2455439" y="3140968"/>
            <a:ext cx="0" cy="1440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487887" y="3066920"/>
            <a:ext cx="0" cy="1440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椭圆形标注 17"/>
          <p:cNvSpPr/>
          <p:nvPr/>
        </p:nvSpPr>
        <p:spPr>
          <a:xfrm>
            <a:off x="871263" y="1556792"/>
            <a:ext cx="2160240" cy="612648"/>
          </a:xfrm>
          <a:prstGeom prst="wedgeEllipseCallout">
            <a:avLst>
              <a:gd name="adj1" fmla="val 16695"/>
              <a:gd name="adj2" fmla="val 103959"/>
            </a:avLst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二次型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椭圆形标注 20"/>
          <p:cNvSpPr/>
          <p:nvPr/>
        </p:nvSpPr>
        <p:spPr>
          <a:xfrm>
            <a:off x="799255" y="5480648"/>
            <a:ext cx="2088232" cy="612648"/>
          </a:xfrm>
          <a:prstGeom prst="wedgeEllipseCallout">
            <a:avLst>
              <a:gd name="adj1" fmla="val 30171"/>
              <a:gd name="adj2" fmla="val -97119"/>
            </a:avLst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二次型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9552" y="3429000"/>
            <a:ext cx="1620957" cy="5232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线性变换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椭圆形标注 22"/>
          <p:cNvSpPr/>
          <p:nvPr/>
        </p:nvSpPr>
        <p:spPr>
          <a:xfrm>
            <a:off x="4903711" y="1484784"/>
            <a:ext cx="3348372" cy="612648"/>
          </a:xfrm>
          <a:prstGeom prst="wedgeEllipseCallout">
            <a:avLst>
              <a:gd name="adj1" fmla="val -5529"/>
              <a:gd name="adj2" fmla="val 110178"/>
            </a:avLst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二次型的矩阵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椭圆形标注 23"/>
          <p:cNvSpPr/>
          <p:nvPr/>
        </p:nvSpPr>
        <p:spPr>
          <a:xfrm>
            <a:off x="4795699" y="5406600"/>
            <a:ext cx="3420380" cy="612648"/>
          </a:xfrm>
          <a:prstGeom prst="wedgeEllipseCallout">
            <a:avLst>
              <a:gd name="adj1" fmla="val -2290"/>
              <a:gd name="adj2" fmla="val -101265"/>
            </a:avLst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二次型的矩阵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7732"/>
              </p:ext>
            </p:extLst>
          </p:nvPr>
        </p:nvGraphicFramePr>
        <p:xfrm>
          <a:off x="4771787" y="3611364"/>
          <a:ext cx="162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30" name="Equation" r:id="rId14" imgW="1625400" imgH="393480" progId="Equation.DSMT4">
                  <p:embed/>
                </p:oleObj>
              </mc:Choice>
              <mc:Fallback>
                <p:oleObj name="Equation" r:id="rId14" imgW="1625400" imgH="393480" progId="Equation.DSMT4">
                  <p:embed/>
                  <p:pic>
                    <p:nvPicPr>
                      <p:cNvPr id="0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787" y="3611364"/>
                        <a:ext cx="1625600" cy="393700"/>
                      </a:xfrm>
                      <a:prstGeom prst="rect">
                        <a:avLst/>
                      </a:prstGeom>
                      <a:blipFill>
                        <a:blip r:embed="rId5"/>
                        <a:tile tx="0" ty="0" sx="100000" sy="100000" flip="none" algn="tl"/>
                      </a:blip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云形标注 25"/>
          <p:cNvSpPr/>
          <p:nvPr/>
        </p:nvSpPr>
        <p:spPr>
          <a:xfrm>
            <a:off x="7020272" y="3484836"/>
            <a:ext cx="1584176" cy="736252"/>
          </a:xfrm>
          <a:prstGeom prst="cloudCallout">
            <a:avLst>
              <a:gd name="adj1" fmla="val -85914"/>
              <a:gd name="adj2" fmla="val 899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合同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65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8" grpId="0" animBg="1"/>
      <p:bldP spid="21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云形 37"/>
          <p:cNvSpPr/>
          <p:nvPr/>
        </p:nvSpPr>
        <p:spPr>
          <a:xfrm>
            <a:off x="2699791" y="2492896"/>
            <a:ext cx="2664297" cy="914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CC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30465" y="764704"/>
            <a:ext cx="3518912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7.3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（合同矩阵）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534977"/>
              </p:ext>
            </p:extLst>
          </p:nvPr>
        </p:nvGraphicFramePr>
        <p:xfrm>
          <a:off x="3181350" y="2774950"/>
          <a:ext cx="162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7" name="Equation" r:id="rId3" imgW="1625400" imgH="393480" progId="Equation.DSMT4">
                  <p:embed/>
                </p:oleObj>
              </mc:Choice>
              <mc:Fallback>
                <p:oleObj name="Equation" r:id="rId3" imgW="1625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1350" y="2774950"/>
                        <a:ext cx="1625600" cy="3937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923928" y="348184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记</a:t>
            </a:r>
            <a:r>
              <a:rPr lang="zh-CN" altLang="en-US" sz="2800" b="1" dirty="0" smtClean="0">
                <a:latin typeface="+mn-ea"/>
              </a:rPr>
              <a:t>作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35" name="线形标注 2(带强调线) 34"/>
          <p:cNvSpPr/>
          <p:nvPr/>
        </p:nvSpPr>
        <p:spPr>
          <a:xfrm>
            <a:off x="5004048" y="1592216"/>
            <a:ext cx="3456384" cy="612648"/>
          </a:xfrm>
          <a:prstGeom prst="accentCallout2">
            <a:avLst>
              <a:gd name="adj1" fmla="val 102444"/>
              <a:gd name="adj2" fmla="val 385"/>
              <a:gd name="adj3" fmla="val 163702"/>
              <a:gd name="adj4" fmla="val -12712"/>
              <a:gd name="adj5" fmla="val 102105"/>
              <a:gd name="adj6" fmla="val -1345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如果存在可逆矩阵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061" y="3481844"/>
            <a:ext cx="3276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则称矩阵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合同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线形标注 2(带强调线) 8"/>
          <p:cNvSpPr/>
          <p:nvPr/>
        </p:nvSpPr>
        <p:spPr>
          <a:xfrm>
            <a:off x="583726" y="1660103"/>
            <a:ext cx="3512052" cy="544761"/>
          </a:xfrm>
          <a:prstGeom prst="accentCallout2">
            <a:avLst>
              <a:gd name="adj1" fmla="val 13209"/>
              <a:gd name="adj2" fmla="val 98181"/>
              <a:gd name="adj3" fmla="val 110333"/>
              <a:gd name="adj4" fmla="val 79018"/>
              <a:gd name="adj5" fmla="val 196796"/>
              <a:gd name="adj6" fmla="val 87493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indent="0"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 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都是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阶方阵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445120"/>
              </p:ext>
            </p:extLst>
          </p:nvPr>
        </p:nvGraphicFramePr>
        <p:xfrm>
          <a:off x="4788024" y="3628256"/>
          <a:ext cx="927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8" name="Equation" r:id="rId5" imgW="927000" imgH="304560" progId="Equation.DSMT4">
                  <p:embed/>
                </p:oleObj>
              </mc:Choice>
              <mc:Fallback>
                <p:oleObj name="Equation" r:id="rId5" imgW="9270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8024" y="3628256"/>
                        <a:ext cx="927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五边形 2"/>
          <p:cNvSpPr/>
          <p:nvPr/>
        </p:nvSpPr>
        <p:spPr>
          <a:xfrm>
            <a:off x="560252" y="4240512"/>
            <a:ext cx="3816684" cy="484632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比较与相似的异同？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云形 35"/>
          <p:cNvSpPr/>
          <p:nvPr/>
        </p:nvSpPr>
        <p:spPr>
          <a:xfrm>
            <a:off x="5004048" y="4005064"/>
            <a:ext cx="2664297" cy="914400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CC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464372"/>
              </p:ext>
            </p:extLst>
          </p:nvPr>
        </p:nvGraphicFramePr>
        <p:xfrm>
          <a:off x="5466184" y="4293096"/>
          <a:ext cx="166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9" name="Equation" r:id="rId7" imgW="1663560" imgH="380880" progId="Equation.DSMT4">
                  <p:embed/>
                </p:oleObj>
              </mc:Choice>
              <mc:Fallback>
                <p:oleObj name="Equation" r:id="rId7" imgW="16635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66184" y="4293096"/>
                        <a:ext cx="1663700" cy="3810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212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" grpId="0" animBg="1"/>
      <p:bldP spid="33" grpId="0"/>
      <p:bldP spid="35" grpId="0" animBg="1"/>
      <p:bldP spid="8" grpId="0"/>
      <p:bldP spid="9" grpId="0" animBg="1"/>
      <p:bldP spid="3" grpId="0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7500" y="1268760"/>
            <a:ext cx="4780476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7.1 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矩阵的合同关系具有</a:t>
            </a:r>
            <a:endParaRPr lang="zh-CN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492571" y="620688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显然</a:t>
            </a:r>
            <a:endParaRPr lang="zh-CN" altLang="en-US" sz="28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492571" y="2041684"/>
            <a:ext cx="3785011" cy="523220"/>
            <a:chOff x="492571" y="2617748"/>
            <a:chExt cx="3785011" cy="523220"/>
          </a:xfrm>
        </p:grpSpPr>
        <p:sp>
          <p:nvSpPr>
            <p:cNvPr id="14" name="矩形 13"/>
            <p:cNvSpPr/>
            <p:nvPr/>
          </p:nvSpPr>
          <p:spPr>
            <a:xfrm>
              <a:off x="492571" y="2617748"/>
              <a:ext cx="37850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）反身性：           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endParaRPr lang="zh-CN" altLang="en-US" sz="2800" dirty="0"/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4450640"/>
                </p:ext>
              </p:extLst>
            </p:nvPr>
          </p:nvGraphicFramePr>
          <p:xfrm>
            <a:off x="2987824" y="2726958"/>
            <a:ext cx="927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96" name="Equation" r:id="rId3" imgW="927000" imgH="304560" progId="Equation.DSMT4">
                    <p:embed/>
                  </p:oleObj>
                </mc:Choice>
                <mc:Fallback>
                  <p:oleObj name="Equation" r:id="rId3" imgW="92700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87824" y="2726958"/>
                          <a:ext cx="9271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26"/>
          <p:cNvGrpSpPr/>
          <p:nvPr/>
        </p:nvGrpSpPr>
        <p:grpSpPr>
          <a:xfrm>
            <a:off x="492571" y="2833772"/>
            <a:ext cx="5944256" cy="523220"/>
            <a:chOff x="492571" y="3409836"/>
            <a:chExt cx="5944256" cy="523220"/>
          </a:xfrm>
        </p:grpSpPr>
        <p:sp>
          <p:nvSpPr>
            <p:cNvPr id="24" name="矩形 23"/>
            <p:cNvSpPr/>
            <p:nvPr/>
          </p:nvSpPr>
          <p:spPr>
            <a:xfrm>
              <a:off x="492571" y="3409836"/>
              <a:ext cx="59442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）对称性：若            ，则            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endParaRPr lang="zh-CN" altLang="en-US" sz="2800" dirty="0"/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0151534"/>
                </p:ext>
              </p:extLst>
            </p:nvPr>
          </p:nvGraphicFramePr>
          <p:xfrm>
            <a:off x="3356868" y="3501008"/>
            <a:ext cx="927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97" name="Equation" r:id="rId5" imgW="927000" imgH="304560" progId="Equation.DSMT4">
                    <p:embed/>
                  </p:oleObj>
                </mc:Choice>
                <mc:Fallback>
                  <p:oleObj name="Equation" r:id="rId5" imgW="92700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356868" y="3501008"/>
                          <a:ext cx="9271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3238229"/>
                </p:ext>
              </p:extLst>
            </p:nvPr>
          </p:nvGraphicFramePr>
          <p:xfrm>
            <a:off x="5157068" y="3519046"/>
            <a:ext cx="927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98" name="Equation" r:id="rId7" imgW="927000" imgH="304560" progId="Equation.DSMT4">
                    <p:embed/>
                  </p:oleObj>
                </mc:Choice>
                <mc:Fallback>
                  <p:oleObj name="Equation" r:id="rId7" imgW="92700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157068" y="3519046"/>
                          <a:ext cx="9271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27"/>
          <p:cNvGrpSpPr/>
          <p:nvPr/>
        </p:nvGrpSpPr>
        <p:grpSpPr>
          <a:xfrm>
            <a:off x="492571" y="3625860"/>
            <a:ext cx="7199407" cy="523220"/>
            <a:chOff x="492571" y="4201924"/>
            <a:chExt cx="7199407" cy="523220"/>
          </a:xfrm>
        </p:grpSpPr>
        <p:sp>
          <p:nvSpPr>
            <p:cNvPr id="25" name="矩形 24"/>
            <p:cNvSpPr/>
            <p:nvPr/>
          </p:nvSpPr>
          <p:spPr>
            <a:xfrm>
              <a:off x="492571" y="4201924"/>
              <a:ext cx="719940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）传递性：若                            则            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endParaRPr lang="zh-CN" altLang="en-US" sz="2800" dirty="0"/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153326"/>
                </p:ext>
              </p:extLst>
            </p:nvPr>
          </p:nvGraphicFramePr>
          <p:xfrm>
            <a:off x="3419872" y="4293096"/>
            <a:ext cx="9906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99" name="Equation" r:id="rId9" imgW="990360" imgH="368280" progId="Equation.DSMT4">
                    <p:embed/>
                  </p:oleObj>
                </mc:Choice>
                <mc:Fallback>
                  <p:oleObj name="Equation" r:id="rId9" imgW="990360" imgH="368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419872" y="4293096"/>
                          <a:ext cx="990600" cy="368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5813902"/>
                </p:ext>
              </p:extLst>
            </p:nvPr>
          </p:nvGraphicFramePr>
          <p:xfrm>
            <a:off x="4633913" y="4284836"/>
            <a:ext cx="9652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00" name="Equation" r:id="rId11" imgW="965160" imgH="368280" progId="Equation.DSMT4">
                    <p:embed/>
                  </p:oleObj>
                </mc:Choice>
                <mc:Fallback>
                  <p:oleObj name="Equation" r:id="rId11" imgW="965160" imgH="368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633913" y="4284836"/>
                          <a:ext cx="965200" cy="368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013994"/>
                </p:ext>
              </p:extLst>
            </p:nvPr>
          </p:nvGraphicFramePr>
          <p:xfrm>
            <a:off x="6228184" y="4304784"/>
            <a:ext cx="9271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01" name="Equation" r:id="rId13" imgW="927000" imgH="317160" progId="Equation.DSMT4">
                    <p:embed/>
                  </p:oleObj>
                </mc:Choice>
                <mc:Fallback>
                  <p:oleObj name="Equation" r:id="rId13" imgW="927000" imgH="317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228184" y="4304784"/>
                          <a:ext cx="9271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8" name="Picture 74" descr="C:\Program Files (x86)\Microsoft Office\MEDIA\CAGCAT10\j0199661.wm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28192"/>
            <a:ext cx="1359409" cy="117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395536" y="4417948"/>
            <a:ext cx="1354858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7.2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835696" y="4286180"/>
            <a:ext cx="4536504" cy="654988"/>
            <a:chOff x="1835696" y="4286180"/>
            <a:chExt cx="4536504" cy="654988"/>
          </a:xfrm>
        </p:grpSpPr>
        <p:grpSp>
          <p:nvGrpSpPr>
            <p:cNvPr id="29" name="组合 28"/>
            <p:cNvGrpSpPr/>
            <p:nvPr/>
          </p:nvGrpSpPr>
          <p:grpSpPr>
            <a:xfrm>
              <a:off x="1835696" y="4286180"/>
              <a:ext cx="4536504" cy="654988"/>
              <a:chOff x="1835696" y="613772"/>
              <a:chExt cx="4536504" cy="654988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835696" y="613772"/>
                <a:ext cx="2297424" cy="6549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/>
                  <a:t>若              则</a:t>
                </a:r>
                <a:endParaRPr lang="zh-CN" altLang="en-US" sz="2800" b="1" dirty="0"/>
              </a:p>
            </p:txBody>
          </p:sp>
          <p:graphicFrame>
            <p:nvGraphicFramePr>
              <p:cNvPr id="31" name="对象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09419430"/>
                  </p:ext>
                </p:extLst>
              </p:nvPr>
            </p:nvGraphicFramePr>
            <p:xfrm>
              <a:off x="4162400" y="773460"/>
              <a:ext cx="2209800" cy="495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102" name="Equation" r:id="rId16" imgW="2209680" imgH="495000" progId="Equation.DSMT4">
                      <p:embed/>
                    </p:oleObj>
                  </mc:Choice>
                  <mc:Fallback>
                    <p:oleObj name="Equation" r:id="rId16" imgW="2209680" imgH="4950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4162400" y="773460"/>
                            <a:ext cx="2209800" cy="4953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1404457"/>
                </p:ext>
              </p:extLst>
            </p:nvPr>
          </p:nvGraphicFramePr>
          <p:xfrm>
            <a:off x="2368550" y="4509120"/>
            <a:ext cx="9906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03" name="Equation" r:id="rId18" imgW="990360" imgH="368280" progId="Equation.DSMT4">
                    <p:embed/>
                  </p:oleObj>
                </mc:Choice>
                <mc:Fallback>
                  <p:oleObj name="Equation" r:id="rId18" imgW="990360" imgH="368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368550" y="4509120"/>
                          <a:ext cx="990600" cy="368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矩形 35"/>
          <p:cNvSpPr/>
          <p:nvPr/>
        </p:nvSpPr>
        <p:spPr>
          <a:xfrm>
            <a:off x="395536" y="5156612"/>
            <a:ext cx="1354858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7.3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35696" y="5013176"/>
            <a:ext cx="7144905" cy="738664"/>
            <a:chOff x="1835696" y="5013176"/>
            <a:chExt cx="7144905" cy="738664"/>
          </a:xfrm>
        </p:grpSpPr>
        <p:sp>
          <p:nvSpPr>
            <p:cNvPr id="38" name="矩形 37"/>
            <p:cNvSpPr/>
            <p:nvPr/>
          </p:nvSpPr>
          <p:spPr>
            <a:xfrm>
              <a:off x="1835696" y="5013176"/>
              <a:ext cx="7144905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 smtClean="0"/>
                <a:t>若             则当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800" b="1" dirty="0" smtClean="0"/>
                <a:t>为对称阵时，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800" b="1" dirty="0" smtClean="0"/>
                <a:t>也为对称阵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302449"/>
                </p:ext>
              </p:extLst>
            </p:nvPr>
          </p:nvGraphicFramePr>
          <p:xfrm>
            <a:off x="2339752" y="5239524"/>
            <a:ext cx="9906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04" name="Equation" r:id="rId20" imgW="990360" imgH="368280" progId="Equation.DSMT4">
                    <p:embed/>
                  </p:oleObj>
                </mc:Choice>
                <mc:Fallback>
                  <p:oleObj name="Equation" r:id="rId20" imgW="990360" imgH="368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339752" y="5239524"/>
                          <a:ext cx="990600" cy="368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0013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51520" y="620688"/>
            <a:ext cx="18101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7.3】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81171" y="620688"/>
            <a:ext cx="607249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证明：若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个对称矩阵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相似，则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合同</a:t>
            </a:r>
            <a:r>
              <a:rPr lang="en-US" altLang="zh-CN" sz="2800" b="1" dirty="0" smtClean="0"/>
              <a:t>. </a:t>
            </a:r>
            <a:r>
              <a:rPr lang="zh-CN" altLang="en-US" sz="2800" b="1" dirty="0" smtClean="0"/>
              <a:t>另举例说明反之不真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954878"/>
              </p:ext>
            </p:extLst>
          </p:nvPr>
        </p:nvGraphicFramePr>
        <p:xfrm>
          <a:off x="2417812" y="3810496"/>
          <a:ext cx="3162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03" name="Equation" r:id="rId3" imgW="3162240" imgH="482400" progId="Equation.DSMT4">
                  <p:embed/>
                </p:oleObj>
              </mc:Choice>
              <mc:Fallback>
                <p:oleObj name="Equation" r:id="rId3" imgW="3162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7812" y="3810496"/>
                        <a:ext cx="31623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251520" y="1609636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证明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460586"/>
              </p:ext>
            </p:extLst>
          </p:nvPr>
        </p:nvGraphicFramePr>
        <p:xfrm>
          <a:off x="1878889" y="1772816"/>
          <a:ext cx="927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04" name="Equation" r:id="rId5" imgW="927000" imgH="304560" progId="Equation.DSMT4">
                  <p:embed/>
                </p:oleObj>
              </mc:Choice>
              <mc:Fallback>
                <p:oleObj name="Equation" r:id="rId5" imgW="9270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8889" y="1772816"/>
                        <a:ext cx="927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>
          <a:xfrm>
            <a:off x="2945520" y="1794565"/>
            <a:ext cx="978408" cy="261610"/>
          </a:xfrm>
          <a:prstGeom prst="rightArrow">
            <a:avLst/>
          </a:prstGeom>
          <a:solidFill>
            <a:srgbClr val="7030A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020694"/>
              </p:ext>
            </p:extLst>
          </p:nvPr>
        </p:nvGraphicFramePr>
        <p:xfrm>
          <a:off x="1116013" y="2344936"/>
          <a:ext cx="3441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05" name="Equation" r:id="rId7" imgW="3441600" imgH="507960" progId="Equation.DSMT4">
                  <p:embed/>
                </p:oleObj>
              </mc:Choice>
              <mc:Fallback>
                <p:oleObj name="Equation" r:id="rId7" imgW="34416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013" y="2344936"/>
                        <a:ext cx="34417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395536" y="3049796"/>
            <a:ext cx="75151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又矩阵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都为对称矩阵，所以存在正交矩阵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053883"/>
              </p:ext>
            </p:extLst>
          </p:nvPr>
        </p:nvGraphicFramePr>
        <p:xfrm>
          <a:off x="7884368" y="3069208"/>
          <a:ext cx="87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06" name="Equation" r:id="rId9" imgW="876240" imgH="431640" progId="Equation.DSMT4">
                  <p:embed/>
                </p:oleObj>
              </mc:Choice>
              <mc:Fallback>
                <p:oleObj name="Equation" r:id="rId9" imgW="876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84368" y="3069208"/>
                        <a:ext cx="876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243764"/>
              </p:ext>
            </p:extLst>
          </p:nvPr>
        </p:nvGraphicFramePr>
        <p:xfrm>
          <a:off x="1475656" y="4555852"/>
          <a:ext cx="1689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07" name="Equation" r:id="rId11" imgW="1688760" imgH="482400" progId="Equation.DSMT4">
                  <p:embed/>
                </p:oleObj>
              </mc:Choice>
              <mc:Fallback>
                <p:oleObj name="Equation" r:id="rId11" imgW="1688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75656" y="4555852"/>
                        <a:ext cx="16891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05982"/>
              </p:ext>
            </p:extLst>
          </p:nvPr>
        </p:nvGraphicFramePr>
        <p:xfrm>
          <a:off x="3275856" y="4549130"/>
          <a:ext cx="2146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08" name="Equation" r:id="rId13" imgW="2145960" imgH="495000" progId="Equation.DSMT4">
                  <p:embed/>
                </p:oleObj>
              </mc:Choice>
              <mc:Fallback>
                <p:oleObj name="Equation" r:id="rId13" imgW="21459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75856" y="4549130"/>
                        <a:ext cx="21463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926050"/>
              </p:ext>
            </p:extLst>
          </p:nvPr>
        </p:nvGraphicFramePr>
        <p:xfrm>
          <a:off x="5508104" y="4437112"/>
          <a:ext cx="3048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09" name="Equation" r:id="rId15" imgW="3047760" imgH="660240" progId="Equation.DSMT4">
                  <p:embed/>
                </p:oleObj>
              </mc:Choice>
              <mc:Fallback>
                <p:oleObj name="Equation" r:id="rId15" imgW="304776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08104" y="4437112"/>
                        <a:ext cx="30480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5769818" y="5445224"/>
            <a:ext cx="2906637" cy="756664"/>
            <a:chOff x="5769818" y="5157192"/>
            <a:chExt cx="2906637" cy="756664"/>
          </a:xfrm>
        </p:grpSpPr>
        <p:sp>
          <p:nvSpPr>
            <p:cNvPr id="14" name="圆角矩形标注 13"/>
            <p:cNvSpPr/>
            <p:nvPr/>
          </p:nvSpPr>
          <p:spPr>
            <a:xfrm>
              <a:off x="5769818" y="5157192"/>
              <a:ext cx="2906637" cy="756664"/>
            </a:xfrm>
            <a:prstGeom prst="wedgeRoundRectCallout">
              <a:avLst>
                <a:gd name="adj1" fmla="val 19345"/>
                <a:gd name="adj2" fmla="val -84632"/>
                <a:gd name="adj3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</a:rPr>
                <a:t>             可逆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17498"/>
                </p:ext>
              </p:extLst>
            </p:nvPr>
          </p:nvGraphicFramePr>
          <p:xfrm>
            <a:off x="5970612" y="5322664"/>
            <a:ext cx="14097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10" name="Equation" r:id="rId17" imgW="1409400" imgH="482400" progId="Equation.DSMT4">
                    <p:embed/>
                  </p:oleObj>
                </mc:Choice>
                <mc:Fallback>
                  <p:oleObj name="Equation" r:id="rId17" imgW="140940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970612" y="5322664"/>
                          <a:ext cx="14097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748749"/>
              </p:ext>
            </p:extLst>
          </p:nvPr>
        </p:nvGraphicFramePr>
        <p:xfrm>
          <a:off x="1853489" y="5267548"/>
          <a:ext cx="128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11" name="Equation" r:id="rId19" imgW="1282680" imgH="393480" progId="Equation.DSMT4">
                  <p:embed/>
                </p:oleObj>
              </mc:Choice>
              <mc:Fallback>
                <p:oleObj name="Equation" r:id="rId19" imgW="1282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53489" y="5267548"/>
                        <a:ext cx="12827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3995936" y="1663760"/>
            <a:ext cx="35477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有相同的特征值</a:t>
            </a:r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67544" y="232971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令</a:t>
            </a:r>
            <a:endParaRPr lang="zh-CN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97631" y="450912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</a:t>
            </a:r>
            <a:endParaRPr lang="zh-CN" alt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39552" y="5805264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合同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7021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9" grpId="0"/>
      <p:bldP spid="11" grpId="0" animBg="1"/>
      <p:bldP spid="22" grpId="0"/>
      <p:bldP spid="20" grpId="0"/>
      <p:bldP spid="16" grpId="0"/>
      <p:bldP spid="21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/>
        </p:nvSpPr>
        <p:spPr>
          <a:xfrm>
            <a:off x="467544" y="944144"/>
            <a:ext cx="1656184" cy="612648"/>
          </a:xfrm>
          <a:prstGeom prst="flowChartOffpage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反之，取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636144"/>
              </p:ext>
            </p:extLst>
          </p:nvPr>
        </p:nvGraphicFramePr>
        <p:xfrm>
          <a:off x="2339803" y="710718"/>
          <a:ext cx="19812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3" name="Equation" r:id="rId3" imgW="1981080" imgH="1079280" progId="Equation.DSMT4">
                  <p:embed/>
                </p:oleObj>
              </mc:Choice>
              <mc:Fallback>
                <p:oleObj name="Equation" r:id="rId3" imgW="198108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803" y="710718"/>
                        <a:ext cx="19812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流程图: 离页连接符 6"/>
          <p:cNvSpPr/>
          <p:nvPr/>
        </p:nvSpPr>
        <p:spPr>
          <a:xfrm>
            <a:off x="467544" y="3356992"/>
            <a:ext cx="5256584" cy="612648"/>
          </a:xfrm>
          <a:prstGeom prst="flowChartOffpage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又对于任何可逆矩阵</a:t>
            </a:r>
            <a:r>
              <a:rPr lang="en-US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983401"/>
              </p:ext>
            </p:extLst>
          </p:nvPr>
        </p:nvGraphicFramePr>
        <p:xfrm>
          <a:off x="566738" y="2060575"/>
          <a:ext cx="3416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4" name="Equation" r:id="rId5" imgW="3416040" imgH="1002960" progId="Equation.DSMT4">
                  <p:embed/>
                </p:oleObj>
              </mc:Choice>
              <mc:Fallback>
                <p:oleObj name="Equation" r:id="rId5" imgW="341604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6738" y="2060575"/>
                        <a:ext cx="34163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037168"/>
              </p:ext>
            </p:extLst>
          </p:nvPr>
        </p:nvGraphicFramePr>
        <p:xfrm>
          <a:off x="4283968" y="2428264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5" name="Equation" r:id="rId7" imgW="253800" imgH="228600" progId="Equation.DSMT4">
                  <p:embed/>
                </p:oleObj>
              </mc:Choice>
              <mc:Fallback>
                <p:oleObj name="Equation" r:id="rId7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3968" y="2428264"/>
                        <a:ext cx="254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96172" y="2276872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合同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3590"/>
              </p:ext>
            </p:extLst>
          </p:nvPr>
        </p:nvGraphicFramePr>
        <p:xfrm>
          <a:off x="784225" y="4260850"/>
          <a:ext cx="267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6" name="Equation" r:id="rId9" imgW="2679480" imgH="444240" progId="Equation.DSMT4">
                  <p:embed/>
                </p:oleObj>
              </mc:Choice>
              <mc:Fallback>
                <p:oleObj name="Equation" r:id="rId9" imgW="2679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4225" y="4260850"/>
                        <a:ext cx="26797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747595"/>
              </p:ext>
            </p:extLst>
          </p:nvPr>
        </p:nvGraphicFramePr>
        <p:xfrm>
          <a:off x="3923928" y="4365104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7" name="Equation" r:id="rId11" imgW="253800" imgH="228600" progId="Equation.DSMT4">
                  <p:embed/>
                </p:oleObj>
              </mc:Choice>
              <mc:Fallback>
                <p:oleObj name="Equation" r:id="rId11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23928" y="4365104"/>
                        <a:ext cx="254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334520" y="4221088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不相似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4860" y="5044906"/>
            <a:ext cx="7579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+mn-ea"/>
              </a:rPr>
              <a:t>这说明，在所给条件下两矩阵合同不一定相似</a:t>
            </a:r>
            <a:r>
              <a:rPr lang="en-US" altLang="zh-CN" sz="2800" b="1" dirty="0">
                <a:latin typeface="+mn-ea"/>
              </a:rPr>
              <a:t>.</a:t>
            </a:r>
            <a:endParaRPr lang="zh-CN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252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51520" y="817548"/>
            <a:ext cx="18101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7.4】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81171" y="817548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endParaRPr lang="zh-CN" altLang="en-US" sz="2800" b="1" dirty="0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457917" y="3211230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解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7631" y="3211230"/>
            <a:ext cx="81046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</a:t>
            </a:r>
            <a:r>
              <a:rPr lang="zh-CN" altLang="zh-CN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zh-CN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到本题中所出现的</a:t>
            </a:r>
            <a:r>
              <a:rPr lang="en-US" altLang="zh-CN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zh-CN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个矩阵都是实对称矩阵</a:t>
            </a:r>
            <a:r>
              <a:rPr lang="zh-CN" altLang="zh-CN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，而实对称矩阵必相似于对角阵，因此如果两个同阶的实对称矩阵具有完全相同的特征值（包括代数重数），则</a:t>
            </a:r>
            <a:r>
              <a:rPr lang="zh-CN" altLang="zh-CN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这两个矩阵必相似，因而必合同，所以本题应从求矩阵的特征值出发</a:t>
            </a:r>
            <a:r>
              <a:rPr lang="zh-CN" altLang="zh-CN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．</a:t>
            </a:r>
            <a:endParaRPr lang="zh-CN" altLang="zh-CN" sz="2800" b="1" dirty="0"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72000" y="692696"/>
            <a:ext cx="403027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则在实数域上与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合同的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矩阵是（           ）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97631" y="5499229"/>
            <a:ext cx="8394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经计算可知</a:t>
            </a:r>
            <a:r>
              <a:rPr lang="zh-CN" altLang="zh-CN" sz="2800" b="1" dirty="0">
                <a:latin typeface="+mn-ea"/>
              </a:rPr>
              <a:t>只有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800" b="1" dirty="0">
                <a:latin typeface="+mn-ea"/>
              </a:rPr>
              <a:t>选项对应的矩阵</a:t>
            </a:r>
            <a:r>
              <a:rPr lang="zh-CN" altLang="zh-CN" sz="2800" b="1" dirty="0" smtClean="0">
                <a:latin typeface="+mn-ea"/>
              </a:rPr>
              <a:t>与</a:t>
            </a:r>
            <a:r>
              <a:rPr lang="en-US" altLang="zh-CN" sz="2800" b="1" dirty="0" smtClean="0">
                <a:latin typeface="+mn-ea"/>
              </a:rPr>
              <a:t>A</a:t>
            </a:r>
            <a:r>
              <a:rPr lang="zh-CN" altLang="en-US" sz="2800" b="1" dirty="0" smtClean="0">
                <a:latin typeface="+mn-ea"/>
              </a:rPr>
              <a:t>有</a:t>
            </a:r>
            <a:r>
              <a:rPr lang="zh-CN" altLang="zh-CN" sz="2800" b="1" dirty="0">
                <a:latin typeface="+mn-ea"/>
              </a:rPr>
              <a:t>相同的特征值，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90293" y="5858108"/>
            <a:ext cx="3068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故本题应选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204737"/>
              </p:ext>
            </p:extLst>
          </p:nvPr>
        </p:nvGraphicFramePr>
        <p:xfrm>
          <a:off x="2643188" y="625475"/>
          <a:ext cx="1828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8" name="Equation" r:id="rId3" imgW="1828800" imgH="1002960" progId="Equation.DSMT4">
                  <p:embed/>
                </p:oleObj>
              </mc:Choice>
              <mc:Fallback>
                <p:oleObj name="Equation" r:id="rId3" imgW="182880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3188" y="625475"/>
                        <a:ext cx="18288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571372"/>
              </p:ext>
            </p:extLst>
          </p:nvPr>
        </p:nvGraphicFramePr>
        <p:xfrm>
          <a:off x="318309" y="1988840"/>
          <a:ext cx="2146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9" name="Equation" r:id="rId5" imgW="2145960" imgH="1002960" progId="Equation.DSMT4">
                  <p:embed/>
                </p:oleObj>
              </mc:Choice>
              <mc:Fallback>
                <p:oleObj name="Equation" r:id="rId5" imgW="214596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309" y="1988840"/>
                        <a:ext cx="21463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869871"/>
              </p:ext>
            </p:extLst>
          </p:nvPr>
        </p:nvGraphicFramePr>
        <p:xfrm>
          <a:off x="2523108" y="1988840"/>
          <a:ext cx="2120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0" name="Equation" r:id="rId7" imgW="2120760" imgH="1002960" progId="Equation.DSMT4">
                  <p:embed/>
                </p:oleObj>
              </mc:Choice>
              <mc:Fallback>
                <p:oleObj name="Equation" r:id="rId7" imgW="212076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3108" y="1988840"/>
                        <a:ext cx="21209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053939"/>
              </p:ext>
            </p:extLst>
          </p:nvPr>
        </p:nvGraphicFramePr>
        <p:xfrm>
          <a:off x="4716016" y="1988840"/>
          <a:ext cx="1752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1" name="Equation" r:id="rId9" imgW="1752480" imgH="1002960" progId="Equation.DSMT4">
                  <p:embed/>
                </p:oleObj>
              </mc:Choice>
              <mc:Fallback>
                <p:oleObj name="Equation" r:id="rId9" imgW="175248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16016" y="1988840"/>
                        <a:ext cx="17526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605784"/>
              </p:ext>
            </p:extLst>
          </p:nvPr>
        </p:nvGraphicFramePr>
        <p:xfrm>
          <a:off x="6516216" y="1988840"/>
          <a:ext cx="2159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2" name="Equation" r:id="rId11" imgW="2158920" imgH="1002960" progId="Equation.DSMT4">
                  <p:embed/>
                </p:oleObj>
              </mc:Choice>
              <mc:Fallback>
                <p:oleObj name="Equation" r:id="rId11" imgW="215892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16216" y="1988840"/>
                        <a:ext cx="21590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909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9" grpId="0"/>
      <p:bldP spid="22" grpId="0"/>
      <p:bldP spid="20" grpId="0"/>
      <p:bldP spid="21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23528" y="692150"/>
            <a:ext cx="6156325" cy="57626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§7.1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167873"/>
              </p:ext>
            </p:extLst>
          </p:nvPr>
        </p:nvGraphicFramePr>
        <p:xfrm>
          <a:off x="6876256" y="4077072"/>
          <a:ext cx="1555603" cy="2251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0" name="剪辑" r:id="rId3" imgW="3467160" imgH="5018040" progId="MS_ClipArt_Gallery.2">
                  <p:embed/>
                </p:oleObj>
              </mc:Choice>
              <mc:Fallback>
                <p:oleObj name="剪辑" r:id="rId3" imgW="3467160" imgH="50180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4077072"/>
                        <a:ext cx="1555603" cy="2251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39552" y="1511300"/>
            <a:ext cx="7239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kumimoji="1" lang="zh-CN" altLang="en-US" sz="28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二次型</a:t>
            </a:r>
            <a:r>
              <a:rPr kumimoji="1" lang="zh-CN" altLang="en-US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的定义与矩阵表示</a:t>
            </a:r>
            <a:endParaRPr kumimoji="1" lang="zh-CN" altLang="en-US" sz="28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42008" y="2420888"/>
            <a:ext cx="792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1" lang="zh-CN" altLang="en-US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线性变换</a:t>
            </a:r>
            <a:endParaRPr kumimoji="1" lang="en-US" altLang="zh-CN" sz="28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7640" y="3284984"/>
            <a:ext cx="792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kumimoji="1" lang="zh-CN" altLang="en-US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合同矩阵</a:t>
            </a:r>
            <a:endParaRPr kumimoji="1" lang="en-US" altLang="zh-CN" sz="28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54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26" grpId="0" autoUpdateAnimBg="0"/>
      <p:bldP spid="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29270"/>
              </p:ext>
            </p:extLst>
          </p:nvPr>
        </p:nvGraphicFramePr>
        <p:xfrm>
          <a:off x="449263" y="2206625"/>
          <a:ext cx="8229600" cy="250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03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467544" y="908720"/>
            <a:ext cx="820891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>
                        <a:gamma/>
                        <a:shade val="66667"/>
                        <a:invGamma/>
                      </a:srgbClr>
                    </a:gs>
                    <a:gs pos="50000">
                      <a:srgbClr val="99CCFF">
                        <a:alpha val="66000"/>
                      </a:srgbClr>
                    </a:gs>
                    <a:gs pos="100000">
                      <a:srgbClr val="99CCFF">
                        <a:gamma/>
                        <a:shade val="66667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在这一讲，我们重点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介绍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二次型与对称矩阵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944570686"/>
              </p:ext>
            </p:extLst>
          </p:nvPr>
        </p:nvGraphicFramePr>
        <p:xfrm>
          <a:off x="816631" y="2132856"/>
          <a:ext cx="7239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33898" name="Rectangle 10"/>
          <p:cNvSpPr>
            <a:spLocks noChangeArrowheads="1"/>
          </p:cNvSpPr>
          <p:nvPr/>
        </p:nvSpPr>
        <p:spPr bwMode="auto">
          <a:xfrm>
            <a:off x="839214" y="4869160"/>
            <a:ext cx="7620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>
                        <a:gamma/>
                        <a:shade val="66667"/>
                        <a:invGamma/>
                      </a:srgbClr>
                    </a:gs>
                    <a:gs pos="50000">
                      <a:srgbClr val="99CCFF">
                        <a:alpha val="66000"/>
                      </a:srgbClr>
                    </a:gs>
                    <a:gs pos="100000">
                      <a:srgbClr val="99CCFF">
                        <a:gamma/>
                        <a:shade val="66667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下面，我们将从从具体实例开始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496" y="0"/>
            <a:ext cx="3203848" cy="404664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81000">
                <a:srgbClr val="400040"/>
              </a:gs>
              <a:gs pos="96670">
                <a:srgbClr val="FBA600"/>
              </a:gs>
              <a:gs pos="89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r>
              <a:rPr kumimoji="0" lang="en-US" altLang="zh-CN" sz="3200" b="0" dirty="0">
                <a:solidFill>
                  <a:srgbClr val="D98D75"/>
                </a:solidFill>
                <a:latin typeface="Georgia" pitchFamily="18" charset="0"/>
                <a:ea typeface="Dotum" pitchFamily="34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94690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2" grpId="0"/>
      <p:bldGraphic spid="2" grpId="0">
        <p:bldAsOne/>
      </p:bldGraphic>
      <p:bldP spid="9338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 flipV="1">
            <a:off x="2339752" y="620688"/>
            <a:ext cx="4536504" cy="295232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OffAxis1Top"/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/>
          </a:p>
        </p:txBody>
      </p:sp>
      <p:sp>
        <p:nvSpPr>
          <p:cNvPr id="5" name="椭圆 4"/>
          <p:cNvSpPr/>
          <p:nvPr/>
        </p:nvSpPr>
        <p:spPr>
          <a:xfrm>
            <a:off x="2567179" y="5106888"/>
            <a:ext cx="3228957" cy="9144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/>
          </a:p>
        </p:txBody>
      </p:sp>
      <p:sp>
        <p:nvSpPr>
          <p:cNvPr id="2" name="矩形 1"/>
          <p:cNvSpPr/>
          <p:nvPr/>
        </p:nvSpPr>
        <p:spPr>
          <a:xfrm>
            <a:off x="330465" y="764704"/>
            <a:ext cx="1444626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引例 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7.1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038546"/>
              </p:ext>
            </p:extLst>
          </p:nvPr>
        </p:nvGraphicFramePr>
        <p:xfrm>
          <a:off x="3031852" y="1916832"/>
          <a:ext cx="2908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20" name="Equation" r:id="rId3" imgW="2908080" imgH="469800" progId="Equation.DSMT4">
                  <p:embed/>
                </p:oleObj>
              </mc:Choice>
              <mc:Fallback>
                <p:oleObj name="Equation" r:id="rId3" imgW="29080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1852" y="1916832"/>
                        <a:ext cx="2908300" cy="4699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4139952" y="2960948"/>
            <a:ext cx="0" cy="1800200"/>
          </a:xfrm>
          <a:prstGeom prst="straightConnector1">
            <a:avLst/>
          </a:prstGeom>
          <a:ln w="53975"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887854"/>
              </p:ext>
            </p:extLst>
          </p:nvPr>
        </p:nvGraphicFramePr>
        <p:xfrm>
          <a:off x="3166988" y="5407372"/>
          <a:ext cx="2197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21" name="Equation" r:id="rId5" imgW="2197080" imgH="469800" progId="Equation.DSMT4">
                  <p:embed/>
                </p:oleObj>
              </mc:Choice>
              <mc:Fallback>
                <p:oleObj name="Equation" r:id="rId5" imgW="21970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6988" y="5407372"/>
                        <a:ext cx="2197100" cy="4699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476832" y="3573016"/>
            <a:ext cx="2591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通过旋转适当的坐标变换 </a:t>
            </a:r>
            <a:endParaRPr lang="zh-CN" altLang="en-US" sz="2800" b="1" dirty="0"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99728"/>
              </p:ext>
            </p:extLst>
          </p:nvPr>
        </p:nvGraphicFramePr>
        <p:xfrm>
          <a:off x="4466824" y="3501008"/>
          <a:ext cx="3302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22" name="Equation" r:id="rId7" imgW="3301920" imgH="1002960" progId="Equation.DSMT4">
                  <p:embed/>
                </p:oleObj>
              </mc:Choice>
              <mc:Fallback>
                <p:oleObj name="Equation" r:id="rId7" imgW="330192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66824" y="3501008"/>
                        <a:ext cx="3302000" cy="1003300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3">
                              <a:lumMod val="60000"/>
                              <a:lumOff val="40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3">
                              <a:lumMod val="60000"/>
                              <a:lumOff val="40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3">
                              <a:lumMod val="60000"/>
                              <a:lumOff val="40000"/>
                              <a:tint val="23500"/>
                              <a:satMod val="160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943709" y="620688"/>
            <a:ext cx="6156684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在中学，大家学习过平面解析几何</a:t>
            </a:r>
          </a:p>
        </p:txBody>
      </p:sp>
      <p:sp>
        <p:nvSpPr>
          <p:cNvPr id="26" name="矩形 25"/>
          <p:cNvSpPr/>
          <p:nvPr/>
        </p:nvSpPr>
        <p:spPr>
          <a:xfrm>
            <a:off x="467544" y="162420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对曲线：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识别类型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研究几何形状</a:t>
            </a:r>
          </a:p>
        </p:txBody>
      </p:sp>
      <p:sp>
        <p:nvSpPr>
          <p:cNvPr id="29" name="泪滴形 28"/>
          <p:cNvSpPr/>
          <p:nvPr/>
        </p:nvSpPr>
        <p:spPr>
          <a:xfrm flipH="1">
            <a:off x="6588224" y="2636912"/>
            <a:ext cx="2304256" cy="648073"/>
          </a:xfrm>
          <a:prstGeom prst="teardrop">
            <a:avLst>
              <a:gd name="adj" fmla="val 160153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二次曲线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7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 animBg="1"/>
      <p:bldP spid="2" grpId="0" animBg="1"/>
      <p:bldP spid="11" grpId="0"/>
      <p:bldP spid="26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465" y="764704"/>
            <a:ext cx="2526654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引例 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7.1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（续）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762877"/>
              </p:ext>
            </p:extLst>
          </p:nvPr>
        </p:nvGraphicFramePr>
        <p:xfrm>
          <a:off x="1475656" y="1700808"/>
          <a:ext cx="572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54" name="Equation" r:id="rId3" imgW="5727600" imgH="469800" progId="Equation.DSMT4">
                  <p:embed/>
                </p:oleObj>
              </mc:Choice>
              <mc:Fallback>
                <p:oleObj name="Equation" r:id="rId3" imgW="57276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1700808"/>
                        <a:ext cx="5727700" cy="4699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4139952" y="2420888"/>
            <a:ext cx="0" cy="1800200"/>
          </a:xfrm>
          <a:prstGeom prst="straightConnector1">
            <a:avLst/>
          </a:prstGeom>
          <a:ln w="53975"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898707"/>
              </p:ext>
            </p:extLst>
          </p:nvPr>
        </p:nvGraphicFramePr>
        <p:xfrm>
          <a:off x="2657716" y="4293096"/>
          <a:ext cx="3175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55" name="Equation" r:id="rId5" imgW="3174840" imgH="469800" progId="Equation.DSMT4">
                  <p:embed/>
                </p:oleObj>
              </mc:Choice>
              <mc:Fallback>
                <p:oleObj name="Equation" r:id="rId5" imgW="31748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7716" y="4293096"/>
                        <a:ext cx="3175000" cy="4699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404824" y="2843934"/>
            <a:ext cx="2591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通过旋转适当的坐标变换 </a:t>
            </a:r>
            <a:endParaRPr lang="zh-CN" altLang="en-US" sz="2800" b="1" dirty="0"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51820" y="620688"/>
            <a:ext cx="6156684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lnSpc>
                <a:spcPct val="150000"/>
              </a:lnSpc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同样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泪滴形 28"/>
          <p:cNvSpPr/>
          <p:nvPr/>
        </p:nvSpPr>
        <p:spPr>
          <a:xfrm flipH="1">
            <a:off x="6588224" y="2636912"/>
            <a:ext cx="2304256" cy="648073"/>
          </a:xfrm>
          <a:prstGeom prst="teardrop">
            <a:avLst>
              <a:gd name="adj" fmla="val 160153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二次曲面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8396" name="Picture 28" descr="C:\Program Files (x86)\Microsoft Office\MEDIA\CAGCAT10\j0216858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328" y="4869160"/>
            <a:ext cx="1826971" cy="102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56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内部贮存 6"/>
          <p:cNvSpPr/>
          <p:nvPr/>
        </p:nvSpPr>
        <p:spPr>
          <a:xfrm>
            <a:off x="505284" y="2780928"/>
            <a:ext cx="7657673" cy="900100"/>
          </a:xfrm>
          <a:prstGeom prst="flowChartInternalStorag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左边只含平方</a:t>
            </a:r>
            <a:r>
              <a:rPr lang="zh-CN" altLang="en-US" sz="2800" b="1" dirty="0" smtClean="0"/>
              <a:t>项，是一个二次齐次式</a:t>
            </a:r>
            <a:endParaRPr lang="en-US" altLang="zh-CN" sz="2800" b="1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681596"/>
              </p:ext>
            </p:extLst>
          </p:nvPr>
        </p:nvGraphicFramePr>
        <p:xfrm>
          <a:off x="2214265" y="1916832"/>
          <a:ext cx="3175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60" name="Equation" r:id="rId3" imgW="3174840" imgH="469800" progId="Equation.DSMT4">
                  <p:embed/>
                </p:oleObj>
              </mc:Choice>
              <mc:Fallback>
                <p:oleObj name="Equation" r:id="rId3" imgW="31748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4265" y="1916832"/>
                        <a:ext cx="3175000" cy="4699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椭圆 2"/>
          <p:cNvSpPr/>
          <p:nvPr/>
        </p:nvSpPr>
        <p:spPr>
          <a:xfrm>
            <a:off x="2051720" y="548680"/>
            <a:ext cx="3228957" cy="9144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229118"/>
              </p:ext>
            </p:extLst>
          </p:nvPr>
        </p:nvGraphicFramePr>
        <p:xfrm>
          <a:off x="2651529" y="849164"/>
          <a:ext cx="2197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61" name="Equation" r:id="rId5" imgW="2197080" imgH="469800" progId="Equation.DSMT4">
                  <p:embed/>
                </p:oleObj>
              </mc:Choice>
              <mc:Fallback>
                <p:oleObj name="Equation" r:id="rId5" imgW="21970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1529" y="849164"/>
                        <a:ext cx="2197100" cy="4699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云形标注 4"/>
          <p:cNvSpPr/>
          <p:nvPr/>
        </p:nvSpPr>
        <p:spPr>
          <a:xfrm>
            <a:off x="6150746" y="1398000"/>
            <a:ext cx="2088232" cy="914400"/>
          </a:xfrm>
          <a:prstGeom prst="cloudCallout">
            <a:avLst>
              <a:gd name="adj1" fmla="val -88300"/>
              <a:gd name="adj2" fmla="val -36464"/>
            </a:avLst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标准形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284" y="2780928"/>
            <a:ext cx="1114388" cy="9541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共同点：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251520" y="4205406"/>
            <a:ext cx="8640960" cy="18158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从代数学的观点看：二次曲线、二次曲面化为标准形，实际上就是通过适当的线性变换去简化一个二次齐次多项式，使它只含平方项的过程</a:t>
            </a:r>
            <a:r>
              <a:rPr lang="en-US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这样</a:t>
            </a:r>
            <a:r>
              <a:rPr lang="zh-CN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的问题，存在于许多理论问题和实际问题</a:t>
            </a:r>
            <a:r>
              <a:rPr lang="zh-CN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119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5" grpId="0" animBg="1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465" y="764704"/>
            <a:ext cx="3158237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7.1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（二次型）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7904" y="764704"/>
            <a:ext cx="8491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含有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个变量                       的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5496" y="0"/>
            <a:ext cx="6264696" cy="404664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81000">
                <a:srgbClr val="400040"/>
              </a:gs>
              <a:gs pos="96670">
                <a:srgbClr val="FBA600"/>
              </a:gs>
              <a:gs pos="89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r>
              <a:rPr kumimoji="0" lang="en-US" altLang="zh-CN" sz="2800" b="1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7.1.1</a:t>
            </a:r>
            <a:r>
              <a:rPr kumimoji="0" lang="en-US" altLang="zh-CN" sz="2800" b="1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800" b="1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</a:rPr>
              <a:t>二次型定义及其矩阵表示</a:t>
            </a:r>
            <a:endParaRPr kumimoji="0" lang="en-US" altLang="zh-CN" sz="2800" b="1" dirty="0">
              <a:solidFill>
                <a:srgbClr val="D98D75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903493"/>
              </p:ext>
            </p:extLst>
          </p:nvPr>
        </p:nvGraphicFramePr>
        <p:xfrm>
          <a:off x="5940152" y="810414"/>
          <a:ext cx="175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34" name="Equation" r:id="rId3" imgW="1752480" imgH="431640" progId="Equation.DSMT4">
                  <p:embed/>
                </p:oleObj>
              </mc:Choice>
              <mc:Fallback>
                <p:oleObj name="Equation" r:id="rId3" imgW="1752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0152" y="810414"/>
                        <a:ext cx="1752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073968"/>
              </p:ext>
            </p:extLst>
          </p:nvPr>
        </p:nvGraphicFramePr>
        <p:xfrm>
          <a:off x="395536" y="2276872"/>
          <a:ext cx="232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35" name="Equation" r:id="rId5" imgW="2323800" imgH="431640" progId="Equation.DSMT4">
                  <p:embed/>
                </p:oleObj>
              </mc:Choice>
              <mc:Fallback>
                <p:oleObj name="Equation" r:id="rId5" imgW="2323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536" y="2276872"/>
                        <a:ext cx="2324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477327"/>
              </p:ext>
            </p:extLst>
          </p:nvPr>
        </p:nvGraphicFramePr>
        <p:xfrm>
          <a:off x="2843808" y="2226320"/>
          <a:ext cx="4838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36" name="Equation" r:id="rId7" imgW="4838400" imgH="482400" progId="Equation.DSMT4">
                  <p:embed/>
                </p:oleObj>
              </mc:Choice>
              <mc:Fallback>
                <p:oleObj name="Equation" r:id="rId7" imgW="48384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3808" y="2226320"/>
                        <a:ext cx="48387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635241"/>
              </p:ext>
            </p:extLst>
          </p:nvPr>
        </p:nvGraphicFramePr>
        <p:xfrm>
          <a:off x="3876675" y="2924944"/>
          <a:ext cx="4864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37" name="Equation" r:id="rId9" imgW="4863960" imgH="482400" progId="Equation.DSMT4">
                  <p:embed/>
                </p:oleObj>
              </mc:Choice>
              <mc:Fallback>
                <p:oleObj name="Equation" r:id="rId9" imgW="48639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76675" y="2924944"/>
                        <a:ext cx="48641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166095"/>
              </p:ext>
            </p:extLst>
          </p:nvPr>
        </p:nvGraphicFramePr>
        <p:xfrm>
          <a:off x="5076056" y="3717032"/>
          <a:ext cx="3771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38" name="Equation" r:id="rId11" imgW="3771720" imgH="482400" progId="Equation.DSMT4">
                  <p:embed/>
                </p:oleObj>
              </mc:Choice>
              <mc:Fallback>
                <p:oleObj name="Equation" r:id="rId11" imgW="37717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76056" y="3717032"/>
                        <a:ext cx="37719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240371"/>
              </p:ext>
            </p:extLst>
          </p:nvPr>
        </p:nvGraphicFramePr>
        <p:xfrm>
          <a:off x="6957268" y="4509120"/>
          <a:ext cx="927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39" name="Equation" r:id="rId13" imgW="927000" imgH="241200" progId="Equation.DSMT4">
                  <p:embed/>
                </p:oleObj>
              </mc:Choice>
              <mc:Fallback>
                <p:oleObj name="Equation" r:id="rId13" imgW="927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57268" y="4509120"/>
                        <a:ext cx="927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671406"/>
              </p:ext>
            </p:extLst>
          </p:nvPr>
        </p:nvGraphicFramePr>
        <p:xfrm>
          <a:off x="7524328" y="4869160"/>
          <a:ext cx="1193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40" name="Equation" r:id="rId15" imgW="1193760" imgH="482400" progId="Equation.DSMT4">
                  <p:embed/>
                </p:oleObj>
              </mc:Choice>
              <mc:Fallback>
                <p:oleObj name="Equation" r:id="rId15" imgW="1193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24328" y="4869160"/>
                        <a:ext cx="1193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495276" y="1556792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二次齐次函数</a:t>
            </a:r>
          </a:p>
        </p:txBody>
      </p:sp>
      <p:sp>
        <p:nvSpPr>
          <p:cNvPr id="19" name="矩形 18"/>
          <p:cNvSpPr/>
          <p:nvPr/>
        </p:nvSpPr>
        <p:spPr>
          <a:xfrm>
            <a:off x="358528" y="5499229"/>
            <a:ext cx="8461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二次型，简称为二次型（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quadratic form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），也常简记为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569"/>
              </p:ext>
            </p:extLst>
          </p:nvPr>
        </p:nvGraphicFramePr>
        <p:xfrm>
          <a:off x="2378100" y="6041633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41" name="Equation" r:id="rId17" imgW="393480" imgH="393480" progId="Equation.DSMT4">
                  <p:embed/>
                </p:oleObj>
              </mc:Choice>
              <mc:Fallback>
                <p:oleObj name="Equation" r:id="rId17" imgW="393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78100" y="6041633"/>
                        <a:ext cx="3937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250480"/>
              </p:ext>
            </p:extLst>
          </p:nvPr>
        </p:nvGraphicFramePr>
        <p:xfrm>
          <a:off x="495276" y="4221088"/>
          <a:ext cx="4241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42" name="Equation" r:id="rId19" imgW="4241520" imgH="977760" progId="Equation.DSMT4">
                  <p:embed/>
                </p:oleObj>
              </mc:Choice>
              <mc:Fallback>
                <p:oleObj name="Equation" r:id="rId19" imgW="4241520" imgH="97776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276" y="4221088"/>
                        <a:ext cx="4241800" cy="977900"/>
                      </a:xfrm>
                      <a:prstGeom prst="rect">
                        <a:avLst/>
                      </a:prstGeom>
                      <a:blipFill dpi="0" rotWithShape="1">
                        <a:blip r:embed="rId21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034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395536" y="2955110"/>
            <a:ext cx="5544615" cy="295232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222457"/>
              </p:ext>
            </p:extLst>
          </p:nvPr>
        </p:nvGraphicFramePr>
        <p:xfrm>
          <a:off x="1849636" y="1484784"/>
          <a:ext cx="2146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16" name="Equation" r:id="rId3" imgW="2145960" imgH="520560" progId="Equation.DSMT4">
                  <p:embed/>
                </p:oleObj>
              </mc:Choice>
              <mc:Fallback>
                <p:oleObj name="Equation" r:id="rId3" imgW="21459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9636" y="1484784"/>
                        <a:ext cx="2146300" cy="52070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674894"/>
              </p:ext>
            </p:extLst>
          </p:nvPr>
        </p:nvGraphicFramePr>
        <p:xfrm>
          <a:off x="464120" y="3049343"/>
          <a:ext cx="497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17" name="Equation" r:id="rId5" imgW="4978080" imgH="482400" progId="Equation.DSMT4">
                  <p:embed/>
                </p:oleObj>
              </mc:Choice>
              <mc:Fallback>
                <p:oleObj name="Equation" r:id="rId5" imgW="4978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120" y="3049343"/>
                        <a:ext cx="4978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732521"/>
              </p:ext>
            </p:extLst>
          </p:nvPr>
        </p:nvGraphicFramePr>
        <p:xfrm>
          <a:off x="1109711" y="3891214"/>
          <a:ext cx="447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18" name="Equation" r:id="rId7" imgW="4470120" imgH="482400" progId="Equation.DSMT4">
                  <p:embed/>
                </p:oleObj>
              </mc:Choice>
              <mc:Fallback>
                <p:oleObj name="Equation" r:id="rId7" imgW="4470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09711" y="3891214"/>
                        <a:ext cx="4470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797797"/>
              </p:ext>
            </p:extLst>
          </p:nvPr>
        </p:nvGraphicFramePr>
        <p:xfrm>
          <a:off x="1115615" y="4683302"/>
          <a:ext cx="2971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19" name="Equation" r:id="rId9" imgW="2971800" imgH="241200" progId="Equation.DSMT4">
                  <p:embed/>
                </p:oleObj>
              </mc:Choice>
              <mc:Fallback>
                <p:oleObj name="Equation" r:id="rId9" imgW="2971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5615" y="4683302"/>
                        <a:ext cx="2971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976572"/>
              </p:ext>
            </p:extLst>
          </p:nvPr>
        </p:nvGraphicFramePr>
        <p:xfrm>
          <a:off x="1130919" y="5187358"/>
          <a:ext cx="4521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20" name="Equation" r:id="rId11" imgW="4520880" imgH="482400" progId="Equation.DSMT4">
                  <p:embed/>
                </p:oleObj>
              </mc:Choice>
              <mc:Fallback>
                <p:oleObj name="Equation" r:id="rId11" imgW="45208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30919" y="5187358"/>
                        <a:ext cx="4521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395537" y="1465620"/>
            <a:ext cx="1278046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约定：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684861"/>
              </p:ext>
            </p:extLst>
          </p:nvPr>
        </p:nvGraphicFramePr>
        <p:xfrm>
          <a:off x="4788024" y="1484784"/>
          <a:ext cx="3810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21" name="Equation" r:id="rId13" imgW="3809880" imgH="482400" progId="Equation.DSMT4">
                  <p:embed/>
                </p:oleObj>
              </mc:Choice>
              <mc:Fallback>
                <p:oleObj name="Equation" r:id="rId13" imgW="38098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88024" y="1484784"/>
                        <a:ext cx="3810000" cy="48260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883375"/>
              </p:ext>
            </p:extLst>
          </p:nvPr>
        </p:nvGraphicFramePr>
        <p:xfrm>
          <a:off x="6085655" y="4005064"/>
          <a:ext cx="2641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22" name="Equation" r:id="rId15" imgW="2641320" imgH="977760" progId="Equation.DSMT4">
                  <p:embed/>
                </p:oleObj>
              </mc:Choice>
              <mc:Fallback>
                <p:oleObj name="Equation" r:id="rId15" imgW="2641320" imgH="977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85655" y="4005064"/>
                        <a:ext cx="2641600" cy="977900"/>
                      </a:xfrm>
                      <a:prstGeom prst="rect">
                        <a:avLst/>
                      </a:prstGeom>
                      <a:blipFill>
                        <a:blip r:embed="rId17"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715268"/>
              </p:ext>
            </p:extLst>
          </p:nvPr>
        </p:nvGraphicFramePr>
        <p:xfrm>
          <a:off x="6115495" y="5085184"/>
          <a:ext cx="2641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23" name="Equation" r:id="rId18" imgW="2641320" imgH="977760" progId="Equation.DSMT4">
                  <p:embed/>
                </p:oleObj>
              </mc:Choice>
              <mc:Fallback>
                <p:oleObj name="Equation" r:id="rId18" imgW="2641320" imgH="977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115495" y="5085184"/>
                        <a:ext cx="2641600" cy="977900"/>
                      </a:xfrm>
                      <a:prstGeom prst="rect">
                        <a:avLst/>
                      </a:prstGeom>
                      <a:blipFill>
                        <a:blip r:embed="rId17"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云形标注 22"/>
          <p:cNvSpPr/>
          <p:nvPr/>
        </p:nvSpPr>
        <p:spPr>
          <a:xfrm>
            <a:off x="6156176" y="2384304"/>
            <a:ext cx="2592288" cy="1044696"/>
          </a:xfrm>
          <a:prstGeom prst="cloudCallout">
            <a:avLst>
              <a:gd name="adj1" fmla="val -9370"/>
              <a:gd name="adj2" fmla="val 9284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和号表示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5536" y="643365"/>
            <a:ext cx="2556093" cy="5232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改写其他形式：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283968" y="2204864"/>
            <a:ext cx="0" cy="678238"/>
          </a:xfrm>
          <a:prstGeom prst="straightConnector1">
            <a:avLst/>
          </a:prstGeom>
          <a:ln w="57150"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139952" y="1700808"/>
            <a:ext cx="504056" cy="0"/>
          </a:xfrm>
          <a:prstGeom prst="straightConnector1">
            <a:avLst/>
          </a:prstGeom>
          <a:ln w="53975"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0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  <p:bldP spid="23" grpId="0" animBg="1"/>
      <p:bldP spid="19" grpId="0" animBg="1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030A0"/>
        </a:solidFill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4634</TotalTime>
  <Words>757</Words>
  <Application>Microsoft Office PowerPoint</Application>
  <PresentationFormat>全屏显示(4:3)</PresentationFormat>
  <Paragraphs>132</Paragraphs>
  <Slides>26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1_Office 主题​​</vt:lpstr>
      <vt:lpstr>Equation</vt:lpstr>
      <vt:lpstr>MathType 6.0 Equation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cuilh</dc:creator>
  <cp:lastModifiedBy>cuilh</cp:lastModifiedBy>
  <cp:revision>418</cp:revision>
  <dcterms:created xsi:type="dcterms:W3CDTF">2015-06-04T20:27:17Z</dcterms:created>
  <dcterms:modified xsi:type="dcterms:W3CDTF">2015-09-01T21:43:51Z</dcterms:modified>
</cp:coreProperties>
</file>