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37"/>
  </p:notesMasterIdLst>
  <p:sldIdLst>
    <p:sldId id="314" r:id="rId2"/>
    <p:sldId id="258" r:id="rId3"/>
    <p:sldId id="302" r:id="rId4"/>
    <p:sldId id="335" r:id="rId5"/>
    <p:sldId id="272" r:id="rId6"/>
    <p:sldId id="336" r:id="rId7"/>
    <p:sldId id="263" r:id="rId8"/>
    <p:sldId id="337" r:id="rId9"/>
    <p:sldId id="315" r:id="rId10"/>
    <p:sldId id="338" r:id="rId11"/>
    <p:sldId id="316" r:id="rId12"/>
    <p:sldId id="319" r:id="rId13"/>
    <p:sldId id="340" r:id="rId14"/>
    <p:sldId id="339" r:id="rId15"/>
    <p:sldId id="320" r:id="rId16"/>
    <p:sldId id="321" r:id="rId17"/>
    <p:sldId id="293" r:id="rId18"/>
    <p:sldId id="322" r:id="rId19"/>
    <p:sldId id="341" r:id="rId20"/>
    <p:sldId id="309" r:id="rId21"/>
    <p:sldId id="342" r:id="rId22"/>
    <p:sldId id="323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25" r:id="rId31"/>
    <p:sldId id="291" r:id="rId32"/>
    <p:sldId id="350" r:id="rId33"/>
    <p:sldId id="351" r:id="rId34"/>
    <p:sldId id="352" r:id="rId35"/>
    <p:sldId id="287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8EAB657-34C9-4F46-8BEE-126DBFD5FB2D}">
          <p14:sldIdLst>
            <p14:sldId id="314"/>
            <p14:sldId id="258"/>
            <p14:sldId id="302"/>
            <p14:sldId id="335"/>
            <p14:sldId id="272"/>
            <p14:sldId id="336"/>
            <p14:sldId id="263"/>
            <p14:sldId id="337"/>
            <p14:sldId id="315"/>
            <p14:sldId id="338"/>
            <p14:sldId id="316"/>
            <p14:sldId id="319"/>
            <p14:sldId id="340"/>
            <p14:sldId id="339"/>
            <p14:sldId id="320"/>
            <p14:sldId id="321"/>
            <p14:sldId id="293"/>
            <p14:sldId id="322"/>
            <p14:sldId id="341"/>
            <p14:sldId id="309"/>
            <p14:sldId id="342"/>
            <p14:sldId id="323"/>
            <p14:sldId id="343"/>
            <p14:sldId id="344"/>
            <p14:sldId id="345"/>
            <p14:sldId id="346"/>
            <p14:sldId id="347"/>
            <p14:sldId id="348"/>
            <p14:sldId id="349"/>
            <p14:sldId id="325"/>
            <p14:sldId id="291"/>
            <p14:sldId id="350"/>
            <p14:sldId id="351"/>
            <p14:sldId id="352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F9C7"/>
    <a:srgbClr val="FFCCFF"/>
    <a:srgbClr val="CC9900"/>
    <a:srgbClr val="800000"/>
    <a:srgbClr val="0000CC"/>
    <a:srgbClr val="14B7F8"/>
    <a:srgbClr val="0E0E8C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5752" autoAdjust="0"/>
    <p:restoredTop sz="94692" autoAdjust="0"/>
  </p:normalViewPr>
  <p:slideViewPr>
    <p:cSldViewPr>
      <p:cViewPr>
        <p:scale>
          <a:sx n="66" d="100"/>
          <a:sy n="66" d="100"/>
        </p:scale>
        <p:origin x="-109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9CFA63-482F-45EF-8F6E-B8DC3FB95064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79C2193-9A59-4366-BEF9-F679FAF10286}">
      <dgm:prSet custT="1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pPr rtl="0"/>
          <a:r>
            <a:rPr lang="zh-CN" altLang="en-US" sz="4400" b="1" dirty="0" smtClean="0">
              <a:ln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</a:ln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rPr>
            <a:t>二次型</a:t>
          </a:r>
          <a:endParaRPr lang="zh-CN" altLang="en-US" sz="4400" b="1" dirty="0">
            <a:ln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</a:ln>
            <a:gradFill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0"/>
            </a:gradFill>
            <a:latin typeface="微软雅黑" pitchFamily="34" charset="-122"/>
            <a:ea typeface="微软雅黑" pitchFamily="34" charset="-122"/>
          </a:endParaRPr>
        </a:p>
      </dgm:t>
    </dgm:pt>
    <dgm:pt modelId="{3EE9A846-8C59-48C8-BC67-877B1C08D07F}" type="sib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2F117462-2018-48EE-9C7C-19B01389CD01}" type="par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A757F911-3260-4917-9857-B6209A52A79E}" type="pres">
      <dgm:prSet presAssocID="{4D9CFA63-482F-45EF-8F6E-B8DC3FB9506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60076B-2D61-423D-887D-3A34395B90AE}" type="pres">
      <dgm:prSet presAssocID="{379C2193-9A59-4366-BEF9-F679FAF10286}" presName="composite" presStyleCnt="0"/>
      <dgm:spPr/>
    </dgm:pt>
    <dgm:pt modelId="{816E9DDE-F7D1-4743-A8B0-033BD089F990}" type="pres">
      <dgm:prSet presAssocID="{379C2193-9A59-4366-BEF9-F679FAF10286}" presName="imgShp" presStyleLbl="fgImgPlace1" presStyleIdx="0" presStyleCnt="1" custScaleX="86122" custScaleY="77145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bg2">
            <a:lumMod val="75000"/>
          </a:schemeClr>
        </a:solidFill>
        <a:ln w="69850">
          <a:noFill/>
        </a:ln>
        <a:effectLst/>
      </dgm:spPr>
      <dgm:t>
        <a:bodyPr/>
        <a:lstStyle/>
        <a:p>
          <a:endParaRPr lang="zh-CN" altLang="en-US"/>
        </a:p>
      </dgm:t>
    </dgm:pt>
    <dgm:pt modelId="{D4542585-4E17-4CCD-88FD-04757436128A}" type="pres">
      <dgm:prSet presAssocID="{379C2193-9A59-4366-BEF9-F679FAF10286}" presName="txShp" presStyleLbl="node1" presStyleIdx="0" presStyleCnt="1" custLinFactNeighborY="-16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14C0A8-A960-4E6C-92F8-2BF02A0FF83B}" type="presOf" srcId="{379C2193-9A59-4366-BEF9-F679FAF10286}" destId="{D4542585-4E17-4CCD-88FD-04757436128A}" srcOrd="0" destOrd="0" presId="urn:microsoft.com/office/officeart/2005/8/layout/vList3"/>
    <dgm:cxn modelId="{B7C17697-7F4E-4AD0-B8A0-A587C9117F45}" srcId="{4D9CFA63-482F-45EF-8F6E-B8DC3FB95064}" destId="{379C2193-9A59-4366-BEF9-F679FAF10286}" srcOrd="0" destOrd="0" parTransId="{2F117462-2018-48EE-9C7C-19B01389CD01}" sibTransId="{3EE9A846-8C59-48C8-BC67-877B1C08D07F}"/>
    <dgm:cxn modelId="{6DB0C7D3-4E5D-4B95-B3E7-5AD87AF5D731}" type="presOf" srcId="{4D9CFA63-482F-45EF-8F6E-B8DC3FB95064}" destId="{A757F911-3260-4917-9857-B6209A52A79E}" srcOrd="0" destOrd="0" presId="urn:microsoft.com/office/officeart/2005/8/layout/vList3"/>
    <dgm:cxn modelId="{2A5EF23E-820C-4238-A42A-B6E7FBDA5170}" type="presParOf" srcId="{A757F911-3260-4917-9857-B6209A52A79E}" destId="{B560076B-2D61-423D-887D-3A34395B90AE}" srcOrd="0" destOrd="0" presId="urn:microsoft.com/office/officeart/2005/8/layout/vList3"/>
    <dgm:cxn modelId="{A0FA4E03-2B84-4C00-8198-8B61C00DEDA6}" type="presParOf" srcId="{B560076B-2D61-423D-887D-3A34395B90AE}" destId="{816E9DDE-F7D1-4743-A8B0-033BD089F990}" srcOrd="0" destOrd="0" presId="urn:microsoft.com/office/officeart/2005/8/layout/vList3"/>
    <dgm:cxn modelId="{C541A015-717E-4C0F-B2C9-B3FF35DAC25B}" type="presParOf" srcId="{B560076B-2D61-423D-887D-3A34395B90AE}" destId="{D4542585-4E17-4CCD-88FD-04757436128A}" srcOrd="1" destOrd="0" presId="urn:microsoft.com/office/officeart/2005/8/layout/vList3"/>
  </dgm:cxnLst>
  <dgm:bg>
    <a:effectLst>
      <a:softEdge rad="31750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2F1173-EE3F-43A0-8F29-5BA319D2514C}" type="doc">
      <dgm:prSet loTypeId="urn:microsoft.com/office/officeart/2005/8/layout/target3" loCatId="list" qsTypeId="urn:microsoft.com/office/officeart/2005/8/quickstyle/3d3" qsCatId="3D" csTypeId="urn:microsoft.com/office/officeart/2005/8/colors/colorful1" csCatId="colorful" phldr="1"/>
      <dgm:spPr/>
    </dgm:pt>
    <dgm:pt modelId="{1AB42F8F-D4FC-4005-ACCE-347A6E609510}">
      <dgm:prSet phldrT="[文本]"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r>
            <a:rPr lang="en-US" altLang="zh-CN" b="1" dirty="0" smtClean="0">
              <a:latin typeface="微软雅黑" pitchFamily="34" charset="-122"/>
              <a:ea typeface="微软雅黑" pitchFamily="34" charset="-122"/>
            </a:rPr>
            <a:t>7.2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CCBFDECD-1AF2-4ED8-9FA3-38141C7C956C}" type="parTrans" cxnId="{D6DD6D47-1345-47FD-AABC-3D91D35B27AA}">
      <dgm:prSet/>
      <dgm:spPr/>
      <dgm:t>
        <a:bodyPr/>
        <a:lstStyle/>
        <a:p>
          <a:endParaRPr lang="zh-CN" altLang="en-US"/>
        </a:p>
      </dgm:t>
    </dgm:pt>
    <dgm:pt modelId="{F4DAFB2F-B1FD-4E1A-8595-D0799B983CAC}" type="sibTrans" cxnId="{D6DD6D47-1345-47FD-AABC-3D91D35B27AA}">
      <dgm:prSet/>
      <dgm:spPr/>
      <dgm:t>
        <a:bodyPr/>
        <a:lstStyle/>
        <a:p>
          <a:endParaRPr lang="zh-CN" altLang="en-US"/>
        </a:p>
      </dgm:t>
    </dgm:pt>
    <dgm:pt modelId="{DF016494-676A-46B2-BFBE-8E85A000579F}">
      <dgm:prSet phldrT="[文本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化二次型为标准形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097F5F5A-75DC-4E16-80A5-7299AA688F50}" type="parTrans" cxnId="{040B0D7D-214C-4D4F-8DEE-60DFF492EF2E}">
      <dgm:prSet/>
      <dgm:spPr/>
      <dgm:t>
        <a:bodyPr/>
        <a:lstStyle/>
        <a:p>
          <a:endParaRPr lang="zh-CN" altLang="en-US"/>
        </a:p>
      </dgm:t>
    </dgm:pt>
    <dgm:pt modelId="{0B3B7B3E-C66B-462D-9B9F-89EFD405FBC5}" type="sibTrans" cxnId="{040B0D7D-214C-4D4F-8DEE-60DFF492EF2E}">
      <dgm:prSet/>
      <dgm:spPr/>
      <dgm:t>
        <a:bodyPr/>
        <a:lstStyle/>
        <a:p>
          <a:endParaRPr lang="zh-CN" altLang="en-US"/>
        </a:p>
      </dgm:t>
    </dgm:pt>
    <dgm:pt modelId="{795312F0-4FEA-428B-A768-736419FC7DFC}" type="pres">
      <dgm:prSet presAssocID="{692F1173-EE3F-43A0-8F29-5BA319D2514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F1B174E-688E-4D75-8BC7-60B328FE16D8}" type="pres">
      <dgm:prSet presAssocID="{1AB42F8F-D4FC-4005-ACCE-347A6E609510}" presName="circle1" presStyleLbl="node1" presStyleIdx="0" presStyleCnt="2"/>
      <dgm:spPr>
        <a:solidFill>
          <a:schemeClr val="accent2">
            <a:lumMod val="60000"/>
            <a:lumOff val="40000"/>
          </a:schemeClr>
        </a:solidFill>
      </dgm:spPr>
    </dgm:pt>
    <dgm:pt modelId="{C20E1EAA-866D-4176-92E7-B4FD3BEBC194}" type="pres">
      <dgm:prSet presAssocID="{1AB42F8F-D4FC-4005-ACCE-347A6E609510}" presName="space" presStyleCnt="0"/>
      <dgm:spPr/>
    </dgm:pt>
    <dgm:pt modelId="{2B7F55FE-C43E-444A-BB2D-60A5FE762884}" type="pres">
      <dgm:prSet presAssocID="{1AB42F8F-D4FC-4005-ACCE-347A6E609510}" presName="rect1" presStyleLbl="alignAcc1" presStyleIdx="0" presStyleCnt="2"/>
      <dgm:spPr/>
      <dgm:t>
        <a:bodyPr/>
        <a:lstStyle/>
        <a:p>
          <a:endParaRPr lang="zh-CN" altLang="en-US"/>
        </a:p>
      </dgm:t>
    </dgm:pt>
    <dgm:pt modelId="{161B95A8-7DF9-4610-90DF-253A819FA455}" type="pres">
      <dgm:prSet presAssocID="{DF016494-676A-46B2-BFBE-8E85A000579F}" presName="vertSpace2" presStyleLbl="node1" presStyleIdx="0" presStyleCnt="2"/>
      <dgm:spPr/>
    </dgm:pt>
    <dgm:pt modelId="{B54A2A56-9781-4615-8001-42B297B3EF65}" type="pres">
      <dgm:prSet presAssocID="{DF016494-676A-46B2-BFBE-8E85A000579F}" presName="circle2" presStyleLbl="node1" presStyleIdx="1" presStyleCnt="2"/>
      <dgm:spPr>
        <a:solidFill>
          <a:schemeClr val="bg2">
            <a:lumMod val="50000"/>
          </a:schemeClr>
        </a:solidFill>
      </dgm:spPr>
    </dgm:pt>
    <dgm:pt modelId="{5D4E2548-FF1D-4E08-BD93-B129BF9FE4D3}" type="pres">
      <dgm:prSet presAssocID="{DF016494-676A-46B2-BFBE-8E85A000579F}" presName="rect2" presStyleLbl="alignAcc1" presStyleIdx="1" presStyleCnt="2"/>
      <dgm:spPr/>
      <dgm:t>
        <a:bodyPr/>
        <a:lstStyle/>
        <a:p>
          <a:endParaRPr lang="zh-CN" altLang="en-US"/>
        </a:p>
      </dgm:t>
    </dgm:pt>
    <dgm:pt modelId="{76DF8177-B8B1-4A93-B370-E361E244B858}" type="pres">
      <dgm:prSet presAssocID="{1AB42F8F-D4FC-4005-ACCE-347A6E609510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3DC259-3A09-4D0F-B41D-E99821D737F8}" type="pres">
      <dgm:prSet presAssocID="{DF016494-676A-46B2-BFBE-8E85A000579F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2C5A7A6-CEEB-47F8-AEDB-B452FB28EAC4}" type="presOf" srcId="{DF016494-676A-46B2-BFBE-8E85A000579F}" destId="{373DC259-3A09-4D0F-B41D-E99821D737F8}" srcOrd="1" destOrd="0" presId="urn:microsoft.com/office/officeart/2005/8/layout/target3"/>
    <dgm:cxn modelId="{040B0D7D-214C-4D4F-8DEE-60DFF492EF2E}" srcId="{692F1173-EE3F-43A0-8F29-5BA319D2514C}" destId="{DF016494-676A-46B2-BFBE-8E85A000579F}" srcOrd="1" destOrd="0" parTransId="{097F5F5A-75DC-4E16-80A5-7299AA688F50}" sibTransId="{0B3B7B3E-C66B-462D-9B9F-89EFD405FBC5}"/>
    <dgm:cxn modelId="{2D7F4B16-AEDD-45F2-BE3A-7291EA474993}" type="presOf" srcId="{692F1173-EE3F-43A0-8F29-5BA319D2514C}" destId="{795312F0-4FEA-428B-A768-736419FC7DFC}" srcOrd="0" destOrd="0" presId="urn:microsoft.com/office/officeart/2005/8/layout/target3"/>
    <dgm:cxn modelId="{46DC17A0-BAB1-4215-9185-8D3310A841A9}" type="presOf" srcId="{1AB42F8F-D4FC-4005-ACCE-347A6E609510}" destId="{2B7F55FE-C43E-444A-BB2D-60A5FE762884}" srcOrd="0" destOrd="0" presId="urn:microsoft.com/office/officeart/2005/8/layout/target3"/>
    <dgm:cxn modelId="{D6DD6D47-1345-47FD-AABC-3D91D35B27AA}" srcId="{692F1173-EE3F-43A0-8F29-5BA319D2514C}" destId="{1AB42F8F-D4FC-4005-ACCE-347A6E609510}" srcOrd="0" destOrd="0" parTransId="{CCBFDECD-1AF2-4ED8-9FA3-38141C7C956C}" sibTransId="{F4DAFB2F-B1FD-4E1A-8595-D0799B983CAC}"/>
    <dgm:cxn modelId="{75E2F35B-C293-4278-9ADD-37CC5C23E433}" type="presOf" srcId="{1AB42F8F-D4FC-4005-ACCE-347A6E609510}" destId="{76DF8177-B8B1-4A93-B370-E361E244B858}" srcOrd="1" destOrd="0" presId="urn:microsoft.com/office/officeart/2005/8/layout/target3"/>
    <dgm:cxn modelId="{02A26A95-6E15-4F08-90AE-09A1698729B6}" type="presOf" srcId="{DF016494-676A-46B2-BFBE-8E85A000579F}" destId="{5D4E2548-FF1D-4E08-BD93-B129BF9FE4D3}" srcOrd="0" destOrd="0" presId="urn:microsoft.com/office/officeart/2005/8/layout/target3"/>
    <dgm:cxn modelId="{75E23136-2D84-475A-8ABE-F4BE04821C50}" type="presParOf" srcId="{795312F0-4FEA-428B-A768-736419FC7DFC}" destId="{BF1B174E-688E-4D75-8BC7-60B328FE16D8}" srcOrd="0" destOrd="0" presId="urn:microsoft.com/office/officeart/2005/8/layout/target3"/>
    <dgm:cxn modelId="{08FD03F9-53BE-4520-8183-973F1B1B966E}" type="presParOf" srcId="{795312F0-4FEA-428B-A768-736419FC7DFC}" destId="{C20E1EAA-866D-4176-92E7-B4FD3BEBC194}" srcOrd="1" destOrd="0" presId="urn:microsoft.com/office/officeart/2005/8/layout/target3"/>
    <dgm:cxn modelId="{54C623DD-16C3-44BD-962A-CCAAAD379B45}" type="presParOf" srcId="{795312F0-4FEA-428B-A768-736419FC7DFC}" destId="{2B7F55FE-C43E-444A-BB2D-60A5FE762884}" srcOrd="2" destOrd="0" presId="urn:microsoft.com/office/officeart/2005/8/layout/target3"/>
    <dgm:cxn modelId="{B0F64A58-1914-4E3F-8F3E-4D7E0608A188}" type="presParOf" srcId="{795312F0-4FEA-428B-A768-736419FC7DFC}" destId="{161B95A8-7DF9-4610-90DF-253A819FA455}" srcOrd="3" destOrd="0" presId="urn:microsoft.com/office/officeart/2005/8/layout/target3"/>
    <dgm:cxn modelId="{29343531-DD99-4E9D-B1DB-C8532A1EFB95}" type="presParOf" srcId="{795312F0-4FEA-428B-A768-736419FC7DFC}" destId="{B54A2A56-9781-4615-8001-42B297B3EF65}" srcOrd="4" destOrd="0" presId="urn:microsoft.com/office/officeart/2005/8/layout/target3"/>
    <dgm:cxn modelId="{EF580A19-0AC4-42D7-9A28-01BE9D35570E}" type="presParOf" srcId="{795312F0-4FEA-428B-A768-736419FC7DFC}" destId="{5D4E2548-FF1D-4E08-BD93-B129BF9FE4D3}" srcOrd="5" destOrd="0" presId="urn:microsoft.com/office/officeart/2005/8/layout/target3"/>
    <dgm:cxn modelId="{9E0162A9-792C-4855-AD23-F45CB1BAF2EA}" type="presParOf" srcId="{795312F0-4FEA-428B-A768-736419FC7DFC}" destId="{76DF8177-B8B1-4A93-B370-E361E244B858}" srcOrd="6" destOrd="0" presId="urn:microsoft.com/office/officeart/2005/8/layout/target3"/>
    <dgm:cxn modelId="{9894D02D-EB97-4EAB-8D1C-85524B94C59D}" type="presParOf" srcId="{795312F0-4FEA-428B-A768-736419FC7DFC}" destId="{373DC259-3A09-4D0F-B41D-E99821D737F8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5627CC-1103-451E-BA39-2C3A18F0DA54}" type="doc">
      <dgm:prSet loTypeId="urn:microsoft.com/office/officeart/2005/8/layout/target3" loCatId="relationship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416BA28C-94DA-4C20-B24D-CA29855D112B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solidFill>
          <a:schemeClr val="bg2">
            <a:lumMod val="90000"/>
          </a:schemeClr>
        </a:solidFill>
      </dgm:spPr>
      <dgm:t>
        <a:bodyPr/>
        <a:lstStyle/>
        <a:p>
          <a:pPr algn="l" rtl="0"/>
          <a:r>
            <a:rPr lang="en-US" altLang="zh-CN" sz="2800" b="1" dirty="0" smtClean="0">
              <a:latin typeface="微软雅黑" pitchFamily="34" charset="-122"/>
              <a:ea typeface="微软雅黑" pitchFamily="34" charset="-122"/>
            </a:rPr>
            <a:t>7</a:t>
          </a:r>
          <a:r>
            <a:rPr lang="en-US" sz="2800" b="1" dirty="0" smtClean="0">
              <a:latin typeface="微软雅黑" pitchFamily="34" charset="-122"/>
              <a:ea typeface="微软雅黑" pitchFamily="34" charset="-122"/>
            </a:rPr>
            <a:t>.</a:t>
          </a:r>
          <a:r>
            <a:rPr lang="en-US" altLang="zh-CN" sz="2800" b="1" dirty="0" smtClean="0">
              <a:latin typeface="微软雅黑" pitchFamily="34" charset="-122"/>
              <a:ea typeface="微软雅黑" pitchFamily="34" charset="-122"/>
            </a:rPr>
            <a:t>2</a:t>
          </a:r>
          <a:r>
            <a:rPr lang="en-US" sz="2800" b="1" dirty="0" smtClean="0">
              <a:latin typeface="微软雅黑" pitchFamily="34" charset="-122"/>
              <a:ea typeface="微软雅黑" pitchFamily="34" charset="-122"/>
            </a:rPr>
            <a:t>.1  </a:t>
          </a:r>
          <a:r>
            <a:rPr lang="zh-CN" altLang="en-US" sz="2800" b="1" dirty="0" smtClean="0">
              <a:latin typeface="微软雅黑" pitchFamily="34" charset="-122"/>
              <a:ea typeface="微软雅黑" pitchFamily="34" charset="-122"/>
            </a:rPr>
            <a:t>正交变换法</a:t>
          </a:r>
          <a:endParaRPr lang="zh-CN" sz="2800" b="1" dirty="0">
            <a:latin typeface="微软雅黑" pitchFamily="34" charset="-122"/>
            <a:ea typeface="微软雅黑" pitchFamily="34" charset="-122"/>
          </a:endParaRPr>
        </a:p>
      </dgm:t>
    </dgm:pt>
    <dgm:pt modelId="{5E2D86BE-8CCB-43CA-B507-FE2B69B87E9F}" type="parTrans" cxnId="{C292C2BB-5C9F-4970-A470-C7B41463F0B1}">
      <dgm:prSet/>
      <dgm:spPr/>
      <dgm:t>
        <a:bodyPr/>
        <a:lstStyle/>
        <a:p>
          <a:endParaRPr lang="zh-CN" altLang="en-US"/>
        </a:p>
      </dgm:t>
    </dgm:pt>
    <dgm:pt modelId="{C3A9074A-79F8-475F-AAF2-E02AF842673C}" type="sibTrans" cxnId="{C292C2BB-5C9F-4970-A470-C7B41463F0B1}">
      <dgm:prSet/>
      <dgm:spPr/>
      <dgm:t>
        <a:bodyPr/>
        <a:lstStyle/>
        <a:p>
          <a:endParaRPr lang="zh-CN" altLang="en-US"/>
        </a:p>
      </dgm:t>
    </dgm:pt>
    <dgm:pt modelId="{3413E712-6BED-483E-AD02-821F3AA10C75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solidFill>
          <a:schemeClr val="bg2">
            <a:lumMod val="90000"/>
          </a:schemeClr>
        </a:solidFill>
      </dgm:spPr>
      <dgm:t>
        <a:bodyPr/>
        <a:lstStyle/>
        <a:p>
          <a:pPr algn="l" rtl="0"/>
          <a:r>
            <a:rPr lang="en-US" altLang="zh-CN" sz="2800" b="1" dirty="0" smtClean="0">
              <a:latin typeface="微软雅黑" pitchFamily="34" charset="-122"/>
              <a:ea typeface="微软雅黑" pitchFamily="34" charset="-122"/>
            </a:rPr>
            <a:t>7</a:t>
          </a:r>
          <a:r>
            <a:rPr lang="en-US" sz="2800" b="1" dirty="0" smtClean="0">
              <a:latin typeface="微软雅黑" pitchFamily="34" charset="-122"/>
              <a:ea typeface="微软雅黑" pitchFamily="34" charset="-122"/>
            </a:rPr>
            <a:t>.</a:t>
          </a:r>
          <a:r>
            <a:rPr lang="en-US" altLang="zh-CN" sz="2800" b="1" dirty="0" smtClean="0">
              <a:latin typeface="微软雅黑" pitchFamily="34" charset="-122"/>
              <a:ea typeface="微软雅黑" pitchFamily="34" charset="-122"/>
            </a:rPr>
            <a:t>2</a:t>
          </a:r>
          <a:r>
            <a:rPr lang="en-US" sz="2800" b="1" dirty="0" smtClean="0">
              <a:latin typeface="微软雅黑" pitchFamily="34" charset="-122"/>
              <a:ea typeface="微软雅黑" pitchFamily="34" charset="-122"/>
            </a:rPr>
            <a:t>.</a:t>
          </a:r>
          <a:r>
            <a:rPr lang="en-US" altLang="zh-CN" sz="2800" b="1" dirty="0" smtClean="0">
              <a:latin typeface="微软雅黑" pitchFamily="34" charset="-122"/>
              <a:ea typeface="微软雅黑" pitchFamily="34" charset="-122"/>
            </a:rPr>
            <a:t>3</a:t>
          </a:r>
          <a:r>
            <a:rPr lang="en-US" sz="2800" b="1" dirty="0" smtClean="0">
              <a:latin typeface="微软雅黑" pitchFamily="34" charset="-122"/>
              <a:ea typeface="微软雅黑" pitchFamily="34" charset="-122"/>
            </a:rPr>
            <a:t>  </a:t>
          </a:r>
          <a:r>
            <a:rPr lang="zh-CN" altLang="en-US" sz="2800" b="1" dirty="0" smtClean="0">
              <a:latin typeface="微软雅黑" pitchFamily="34" charset="-122"/>
              <a:ea typeface="微软雅黑" pitchFamily="34" charset="-122"/>
            </a:rPr>
            <a:t>初等变换法</a:t>
          </a:r>
          <a:endParaRPr lang="zh-CN" sz="2800" dirty="0">
            <a:latin typeface="微软雅黑" pitchFamily="34" charset="-122"/>
            <a:ea typeface="微软雅黑" pitchFamily="34" charset="-122"/>
          </a:endParaRPr>
        </a:p>
      </dgm:t>
    </dgm:pt>
    <dgm:pt modelId="{D10BEF28-5E98-41FF-BC5D-01870540E79A}" type="parTrans" cxnId="{2D50E159-FED7-41A7-94F8-6F98739DE2D4}">
      <dgm:prSet/>
      <dgm:spPr/>
      <dgm:t>
        <a:bodyPr/>
        <a:lstStyle/>
        <a:p>
          <a:endParaRPr lang="zh-CN" altLang="en-US"/>
        </a:p>
      </dgm:t>
    </dgm:pt>
    <dgm:pt modelId="{499AB71C-9360-455C-83D3-A620DF89ED6A}" type="sibTrans" cxnId="{2D50E159-FED7-41A7-94F8-6F98739DE2D4}">
      <dgm:prSet/>
      <dgm:spPr/>
      <dgm:t>
        <a:bodyPr/>
        <a:lstStyle/>
        <a:p>
          <a:endParaRPr lang="zh-CN" altLang="en-US"/>
        </a:p>
      </dgm:t>
    </dgm:pt>
    <dgm:pt modelId="{4945FE5E-9250-4217-86F8-11F1D270B749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7.2.2  </a:t>
          </a:r>
          <a:r>
            <a: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配方法</a:t>
          </a:r>
          <a:endParaRPr lang="zh-CN" altLang="en-US" sz="2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30196F-CEB6-492D-BA12-9A38A32A1F4F}" type="parTrans" cxnId="{DD2BF1E2-9AAA-4651-A85C-9F936479C297}">
      <dgm:prSet/>
      <dgm:spPr/>
      <dgm:t>
        <a:bodyPr/>
        <a:lstStyle/>
        <a:p>
          <a:endParaRPr lang="zh-CN" altLang="en-US"/>
        </a:p>
      </dgm:t>
    </dgm:pt>
    <dgm:pt modelId="{3983238C-8899-454D-8C38-581D21709FBF}" type="sibTrans" cxnId="{DD2BF1E2-9AAA-4651-A85C-9F936479C297}">
      <dgm:prSet/>
      <dgm:spPr/>
      <dgm:t>
        <a:bodyPr/>
        <a:lstStyle/>
        <a:p>
          <a:endParaRPr lang="zh-CN" altLang="en-US"/>
        </a:p>
      </dgm:t>
    </dgm:pt>
    <dgm:pt modelId="{5FBB8FF2-DEAF-4EB5-83B4-A8082F604FC6}" type="pres">
      <dgm:prSet presAssocID="{A85627CC-1103-451E-BA39-2C3A18F0DA5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77EF275-915D-4C9A-968B-39C2F77C4D51}" type="pres">
      <dgm:prSet presAssocID="{416BA28C-94DA-4C20-B24D-CA29855D112B}" presName="circle1" presStyleLbl="node1" presStyleIdx="0" presStyleCnt="3"/>
      <dgm:spPr/>
      <dgm:t>
        <a:bodyPr/>
        <a:lstStyle/>
        <a:p>
          <a:endParaRPr lang="zh-CN" altLang="en-US"/>
        </a:p>
      </dgm:t>
    </dgm:pt>
    <dgm:pt modelId="{051E7F5B-E3AF-4A70-AC56-88A403E50297}" type="pres">
      <dgm:prSet presAssocID="{416BA28C-94DA-4C20-B24D-CA29855D112B}" presName="space" presStyleCnt="0"/>
      <dgm:spPr/>
      <dgm:t>
        <a:bodyPr/>
        <a:lstStyle/>
        <a:p>
          <a:endParaRPr lang="zh-CN" altLang="en-US"/>
        </a:p>
      </dgm:t>
    </dgm:pt>
    <dgm:pt modelId="{5BC4F3E3-C49F-424B-99D1-046FAC852D61}" type="pres">
      <dgm:prSet presAssocID="{416BA28C-94DA-4C20-B24D-CA29855D112B}" presName="rect1" presStyleLbl="alignAcc1" presStyleIdx="0" presStyleCnt="3" custLinFactNeighborY="2059"/>
      <dgm:spPr/>
      <dgm:t>
        <a:bodyPr/>
        <a:lstStyle/>
        <a:p>
          <a:endParaRPr lang="zh-CN" altLang="en-US"/>
        </a:p>
      </dgm:t>
    </dgm:pt>
    <dgm:pt modelId="{9E7475C4-2005-48EB-B127-BF576B0D78E9}" type="pres">
      <dgm:prSet presAssocID="{4945FE5E-9250-4217-86F8-11F1D270B749}" presName="vertSpace2" presStyleLbl="node1" presStyleIdx="0" presStyleCnt="3"/>
      <dgm:spPr/>
      <dgm:t>
        <a:bodyPr/>
        <a:lstStyle/>
        <a:p>
          <a:endParaRPr lang="zh-CN" altLang="en-US"/>
        </a:p>
      </dgm:t>
    </dgm:pt>
    <dgm:pt modelId="{A36690CB-9BD3-471D-B204-EF6EB92C8E05}" type="pres">
      <dgm:prSet presAssocID="{4945FE5E-9250-4217-86F8-11F1D270B749}" presName="circle2" presStyleLbl="node1" presStyleIdx="1" presStyleCnt="3"/>
      <dgm:spPr/>
      <dgm:t>
        <a:bodyPr/>
        <a:lstStyle/>
        <a:p>
          <a:endParaRPr lang="zh-CN" altLang="en-US"/>
        </a:p>
      </dgm:t>
    </dgm:pt>
    <dgm:pt modelId="{9261A648-DDE4-4808-9246-4D822F34B6B9}" type="pres">
      <dgm:prSet presAssocID="{4945FE5E-9250-4217-86F8-11F1D270B749}" presName="rect2" presStyleLbl="alignAcc1" presStyleIdx="1" presStyleCnt="3"/>
      <dgm:spPr/>
      <dgm:t>
        <a:bodyPr/>
        <a:lstStyle/>
        <a:p>
          <a:endParaRPr lang="zh-CN" altLang="en-US"/>
        </a:p>
      </dgm:t>
    </dgm:pt>
    <dgm:pt modelId="{5A236196-1CD6-4284-9DC7-D7CEEC684E43}" type="pres">
      <dgm:prSet presAssocID="{3413E712-6BED-483E-AD02-821F3AA10C75}" presName="vertSpace3" presStyleLbl="node1" presStyleIdx="1" presStyleCnt="3"/>
      <dgm:spPr/>
      <dgm:t>
        <a:bodyPr/>
        <a:lstStyle/>
        <a:p>
          <a:endParaRPr lang="zh-CN" altLang="en-US"/>
        </a:p>
      </dgm:t>
    </dgm:pt>
    <dgm:pt modelId="{3F12485F-EF88-42BC-BDE5-D5E87C9CE21C}" type="pres">
      <dgm:prSet presAssocID="{3413E712-6BED-483E-AD02-821F3AA10C75}" presName="circle3" presStyleLbl="node1" presStyleIdx="2" presStyleCnt="3"/>
      <dgm:spPr/>
      <dgm:t>
        <a:bodyPr/>
        <a:lstStyle/>
        <a:p>
          <a:endParaRPr lang="zh-CN" altLang="en-US"/>
        </a:p>
      </dgm:t>
    </dgm:pt>
    <dgm:pt modelId="{AFAA58C9-6FE1-4146-9DB0-9E1213622FC7}" type="pres">
      <dgm:prSet presAssocID="{3413E712-6BED-483E-AD02-821F3AA10C75}" presName="rect3" presStyleLbl="alignAcc1" presStyleIdx="2" presStyleCnt="3"/>
      <dgm:spPr/>
      <dgm:t>
        <a:bodyPr/>
        <a:lstStyle/>
        <a:p>
          <a:endParaRPr lang="zh-CN" altLang="en-US"/>
        </a:p>
      </dgm:t>
    </dgm:pt>
    <dgm:pt modelId="{DBFCC008-B722-4809-86AE-2D924BF6ABE5}" type="pres">
      <dgm:prSet presAssocID="{416BA28C-94DA-4C20-B24D-CA29855D112B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CD74FD-1648-479C-B67B-CDB6F01A7A2A}" type="pres">
      <dgm:prSet presAssocID="{4945FE5E-9250-4217-86F8-11F1D270B749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B2BD99-2C55-4DC8-99A8-23948864176F}" type="pres">
      <dgm:prSet presAssocID="{3413E712-6BED-483E-AD02-821F3AA10C75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96708D-328F-40E0-893A-7E09B8500BBC}" type="presOf" srcId="{3413E712-6BED-483E-AD02-821F3AA10C75}" destId="{AFAA58C9-6FE1-4146-9DB0-9E1213622FC7}" srcOrd="0" destOrd="0" presId="urn:microsoft.com/office/officeart/2005/8/layout/target3"/>
    <dgm:cxn modelId="{17BFD778-C950-4660-80ED-97B5B74EEF70}" type="presOf" srcId="{4945FE5E-9250-4217-86F8-11F1D270B749}" destId="{9261A648-DDE4-4808-9246-4D822F34B6B9}" srcOrd="0" destOrd="0" presId="urn:microsoft.com/office/officeart/2005/8/layout/target3"/>
    <dgm:cxn modelId="{01F4124A-F923-4749-9518-D9D252D9351D}" type="presOf" srcId="{416BA28C-94DA-4C20-B24D-CA29855D112B}" destId="{5BC4F3E3-C49F-424B-99D1-046FAC852D61}" srcOrd="0" destOrd="0" presId="urn:microsoft.com/office/officeart/2005/8/layout/target3"/>
    <dgm:cxn modelId="{CADA3359-CBA1-4FD1-8D84-F9CB64F6C63C}" type="presOf" srcId="{A85627CC-1103-451E-BA39-2C3A18F0DA54}" destId="{5FBB8FF2-DEAF-4EB5-83B4-A8082F604FC6}" srcOrd="0" destOrd="0" presId="urn:microsoft.com/office/officeart/2005/8/layout/target3"/>
    <dgm:cxn modelId="{D65731EA-5824-4E7C-AC33-C0601BEE8DCF}" type="presOf" srcId="{416BA28C-94DA-4C20-B24D-CA29855D112B}" destId="{DBFCC008-B722-4809-86AE-2D924BF6ABE5}" srcOrd="1" destOrd="0" presId="urn:microsoft.com/office/officeart/2005/8/layout/target3"/>
    <dgm:cxn modelId="{2D50E159-FED7-41A7-94F8-6F98739DE2D4}" srcId="{A85627CC-1103-451E-BA39-2C3A18F0DA54}" destId="{3413E712-6BED-483E-AD02-821F3AA10C75}" srcOrd="2" destOrd="0" parTransId="{D10BEF28-5E98-41FF-BC5D-01870540E79A}" sibTransId="{499AB71C-9360-455C-83D3-A620DF89ED6A}"/>
    <dgm:cxn modelId="{C2F4473C-3B3F-4B18-A93C-50FCC24582CF}" type="presOf" srcId="{4945FE5E-9250-4217-86F8-11F1D270B749}" destId="{D4CD74FD-1648-479C-B67B-CDB6F01A7A2A}" srcOrd="1" destOrd="0" presId="urn:microsoft.com/office/officeart/2005/8/layout/target3"/>
    <dgm:cxn modelId="{C292C2BB-5C9F-4970-A470-C7B41463F0B1}" srcId="{A85627CC-1103-451E-BA39-2C3A18F0DA54}" destId="{416BA28C-94DA-4C20-B24D-CA29855D112B}" srcOrd="0" destOrd="0" parTransId="{5E2D86BE-8CCB-43CA-B507-FE2B69B87E9F}" sibTransId="{C3A9074A-79F8-475F-AAF2-E02AF842673C}"/>
    <dgm:cxn modelId="{DD2BF1E2-9AAA-4651-A85C-9F936479C297}" srcId="{A85627CC-1103-451E-BA39-2C3A18F0DA54}" destId="{4945FE5E-9250-4217-86F8-11F1D270B749}" srcOrd="1" destOrd="0" parTransId="{8830196F-CEB6-492D-BA12-9A38A32A1F4F}" sibTransId="{3983238C-8899-454D-8C38-581D21709FBF}"/>
    <dgm:cxn modelId="{01918AAE-9704-4C9B-9916-3A1137AA9A26}" type="presOf" srcId="{3413E712-6BED-483E-AD02-821F3AA10C75}" destId="{ADB2BD99-2C55-4DC8-99A8-23948864176F}" srcOrd="1" destOrd="0" presId="urn:microsoft.com/office/officeart/2005/8/layout/target3"/>
    <dgm:cxn modelId="{0A8A1937-6C15-4583-B7D6-08A4F68EC782}" type="presParOf" srcId="{5FBB8FF2-DEAF-4EB5-83B4-A8082F604FC6}" destId="{177EF275-915D-4C9A-968B-39C2F77C4D51}" srcOrd="0" destOrd="0" presId="urn:microsoft.com/office/officeart/2005/8/layout/target3"/>
    <dgm:cxn modelId="{8531BD48-6F06-4C43-B316-EF49463EF33A}" type="presParOf" srcId="{5FBB8FF2-DEAF-4EB5-83B4-A8082F604FC6}" destId="{051E7F5B-E3AF-4A70-AC56-88A403E50297}" srcOrd="1" destOrd="0" presId="urn:microsoft.com/office/officeart/2005/8/layout/target3"/>
    <dgm:cxn modelId="{6EBD9794-5825-4B36-8CF0-F500677A8B8C}" type="presParOf" srcId="{5FBB8FF2-DEAF-4EB5-83B4-A8082F604FC6}" destId="{5BC4F3E3-C49F-424B-99D1-046FAC852D61}" srcOrd="2" destOrd="0" presId="urn:microsoft.com/office/officeart/2005/8/layout/target3"/>
    <dgm:cxn modelId="{11E637E9-6775-4AC2-9E56-1C97BD9BCD17}" type="presParOf" srcId="{5FBB8FF2-DEAF-4EB5-83B4-A8082F604FC6}" destId="{9E7475C4-2005-48EB-B127-BF576B0D78E9}" srcOrd="3" destOrd="0" presId="urn:microsoft.com/office/officeart/2005/8/layout/target3"/>
    <dgm:cxn modelId="{D08D0287-4B9C-4AF2-B12C-23DD76D39178}" type="presParOf" srcId="{5FBB8FF2-DEAF-4EB5-83B4-A8082F604FC6}" destId="{A36690CB-9BD3-471D-B204-EF6EB92C8E05}" srcOrd="4" destOrd="0" presId="urn:microsoft.com/office/officeart/2005/8/layout/target3"/>
    <dgm:cxn modelId="{67192ABD-A927-44B5-8D01-7EB704632E57}" type="presParOf" srcId="{5FBB8FF2-DEAF-4EB5-83B4-A8082F604FC6}" destId="{9261A648-DDE4-4808-9246-4D822F34B6B9}" srcOrd="5" destOrd="0" presId="urn:microsoft.com/office/officeart/2005/8/layout/target3"/>
    <dgm:cxn modelId="{CF6A5581-F441-45F0-80FA-71FB3AC27492}" type="presParOf" srcId="{5FBB8FF2-DEAF-4EB5-83B4-A8082F604FC6}" destId="{5A236196-1CD6-4284-9DC7-D7CEEC684E43}" srcOrd="6" destOrd="0" presId="urn:microsoft.com/office/officeart/2005/8/layout/target3"/>
    <dgm:cxn modelId="{BF149E4A-26AD-4879-85FD-47B529EC64A1}" type="presParOf" srcId="{5FBB8FF2-DEAF-4EB5-83B4-A8082F604FC6}" destId="{3F12485F-EF88-42BC-BDE5-D5E87C9CE21C}" srcOrd="7" destOrd="0" presId="urn:microsoft.com/office/officeart/2005/8/layout/target3"/>
    <dgm:cxn modelId="{6FE72217-AAAF-402F-A25E-9D774DB27303}" type="presParOf" srcId="{5FBB8FF2-DEAF-4EB5-83B4-A8082F604FC6}" destId="{AFAA58C9-6FE1-4146-9DB0-9E1213622FC7}" srcOrd="8" destOrd="0" presId="urn:microsoft.com/office/officeart/2005/8/layout/target3"/>
    <dgm:cxn modelId="{8F033D28-7CC2-422F-ACD4-90EEEECF671C}" type="presParOf" srcId="{5FBB8FF2-DEAF-4EB5-83B4-A8082F604FC6}" destId="{DBFCC008-B722-4809-86AE-2D924BF6ABE5}" srcOrd="9" destOrd="0" presId="urn:microsoft.com/office/officeart/2005/8/layout/target3"/>
    <dgm:cxn modelId="{5150DE93-1CE3-431B-BE3E-94EA47904D6C}" type="presParOf" srcId="{5FBB8FF2-DEAF-4EB5-83B4-A8082F604FC6}" destId="{D4CD74FD-1648-479C-B67B-CDB6F01A7A2A}" srcOrd="10" destOrd="0" presId="urn:microsoft.com/office/officeart/2005/8/layout/target3"/>
    <dgm:cxn modelId="{B02A3413-543A-412D-856D-94E8CB94F447}" type="presParOf" srcId="{5FBB8FF2-DEAF-4EB5-83B4-A8082F604FC6}" destId="{ADB2BD99-2C55-4DC8-99A8-23948864176F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42585-4E17-4CCD-88FD-04757436128A}">
      <dsp:nvSpPr>
        <dsp:cNvPr id="0" name=""/>
        <dsp:cNvSpPr/>
      </dsp:nvSpPr>
      <dsp:spPr>
        <a:xfrm rot="10800000">
          <a:off x="1917813" y="0"/>
          <a:ext cx="5472684" cy="2505074"/>
        </a:xfrm>
        <a:prstGeom prst="homePlate">
          <a:avLst/>
        </a:prstGeom>
        <a:solidFill>
          <a:schemeClr val="bg2">
            <a:lumMod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668" tIns="167640" rIns="312928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b="1" kern="1200" dirty="0" smtClean="0">
              <a:ln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</a:ln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rPr>
            <a:t>二次型</a:t>
          </a:r>
          <a:endParaRPr lang="zh-CN" altLang="en-US" sz="4400" b="1" kern="1200" dirty="0">
            <a:ln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</a:ln>
            <a:gradFill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0"/>
            </a:gradFill>
            <a:latin typeface="微软雅黑" pitchFamily="34" charset="-122"/>
            <a:ea typeface="微软雅黑" pitchFamily="34" charset="-122"/>
          </a:endParaRPr>
        </a:p>
      </dsp:txBody>
      <dsp:txXfrm rot="10800000">
        <a:off x="2544081" y="0"/>
        <a:ext cx="4846416" cy="2505074"/>
      </dsp:txXfrm>
    </dsp:sp>
    <dsp:sp modelId="{816E9DDE-F7D1-4743-A8B0-033BD089F990}">
      <dsp:nvSpPr>
        <dsp:cNvPr id="0" name=""/>
        <dsp:cNvSpPr/>
      </dsp:nvSpPr>
      <dsp:spPr>
        <a:xfrm>
          <a:off x="839102" y="286267"/>
          <a:ext cx="2157420" cy="1932540"/>
        </a:xfrm>
        <a:prstGeom prst="ellipse">
          <a:avLst/>
        </a:prstGeom>
        <a:solidFill>
          <a:schemeClr val="bg2">
            <a:lumMod val="75000"/>
          </a:schemeClr>
        </a:solidFill>
        <a:ln w="69850">
          <a:noFill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B174E-688E-4D75-8BC7-60B328FE16D8}">
      <dsp:nvSpPr>
        <dsp:cNvPr id="0" name=""/>
        <dsp:cNvSpPr/>
      </dsp:nvSpPr>
      <dsp:spPr>
        <a:xfrm>
          <a:off x="0" y="0"/>
          <a:ext cx="2505074" cy="2505074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7F55FE-C43E-444A-BB2D-60A5FE762884}">
      <dsp:nvSpPr>
        <dsp:cNvPr id="0" name=""/>
        <dsp:cNvSpPr/>
      </dsp:nvSpPr>
      <dsp:spPr>
        <a:xfrm>
          <a:off x="1252537" y="0"/>
          <a:ext cx="6977062" cy="2505074"/>
        </a:xfrm>
        <a:prstGeom prst="rect">
          <a:avLst/>
        </a:prstGeom>
        <a:solidFill>
          <a:schemeClr val="bg2">
            <a:lumMod val="9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b="1" kern="1200" dirty="0" smtClean="0">
              <a:latin typeface="微软雅黑" pitchFamily="34" charset="-122"/>
              <a:ea typeface="微软雅黑" pitchFamily="34" charset="-122"/>
            </a:rPr>
            <a:t>7.2</a:t>
          </a:r>
          <a:endParaRPr lang="zh-CN" altLang="en-US" sz="4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252537" y="0"/>
        <a:ext cx="6977062" cy="1189910"/>
      </dsp:txXfrm>
    </dsp:sp>
    <dsp:sp modelId="{B54A2A56-9781-4615-8001-42B297B3EF65}">
      <dsp:nvSpPr>
        <dsp:cNvPr id="0" name=""/>
        <dsp:cNvSpPr/>
      </dsp:nvSpPr>
      <dsp:spPr>
        <a:xfrm>
          <a:off x="657582" y="1189910"/>
          <a:ext cx="1189910" cy="1189910"/>
        </a:xfrm>
        <a:prstGeom prst="pie">
          <a:avLst>
            <a:gd name="adj1" fmla="val 5400000"/>
            <a:gd name="adj2" fmla="val 16200000"/>
          </a:avLst>
        </a:prstGeom>
        <a:solidFill>
          <a:schemeClr val="bg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4E2548-FF1D-4E08-BD93-B129BF9FE4D3}">
      <dsp:nvSpPr>
        <dsp:cNvPr id="0" name=""/>
        <dsp:cNvSpPr/>
      </dsp:nvSpPr>
      <dsp:spPr>
        <a:xfrm>
          <a:off x="1252537" y="1189910"/>
          <a:ext cx="6977062" cy="1189910"/>
        </a:xfrm>
        <a:prstGeom prst="rect">
          <a:avLst/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b="1" kern="1200" dirty="0" smtClean="0">
              <a:latin typeface="微软雅黑" pitchFamily="34" charset="-122"/>
              <a:ea typeface="微软雅黑" pitchFamily="34" charset="-122"/>
            </a:rPr>
            <a:t>化二次型为标准形</a:t>
          </a:r>
          <a:endParaRPr lang="zh-CN" altLang="en-US" sz="42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252537" y="1189910"/>
        <a:ext cx="6977062" cy="1189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EF275-915D-4C9A-968B-39C2F77C4D51}">
      <dsp:nvSpPr>
        <dsp:cNvPr id="0" name=""/>
        <dsp:cNvSpPr/>
      </dsp:nvSpPr>
      <dsp:spPr>
        <a:xfrm>
          <a:off x="0" y="0"/>
          <a:ext cx="1905000" cy="1905000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C4F3E3-C49F-424B-99D1-046FAC852D61}">
      <dsp:nvSpPr>
        <dsp:cNvPr id="0" name=""/>
        <dsp:cNvSpPr/>
      </dsp:nvSpPr>
      <dsp:spPr>
        <a:xfrm>
          <a:off x="952500" y="0"/>
          <a:ext cx="6286500" cy="1905000"/>
        </a:xfrm>
        <a:prstGeom prst="rect">
          <a:avLst/>
        </a:prstGeom>
        <a:solidFill>
          <a:schemeClr val="bg2">
            <a:lumMod val="9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 smtClean="0">
              <a:latin typeface="微软雅黑" pitchFamily="34" charset="-122"/>
              <a:ea typeface="微软雅黑" pitchFamily="34" charset="-122"/>
            </a:rPr>
            <a:t>7</a:t>
          </a:r>
          <a:r>
            <a:rPr lang="en-US" sz="2800" b="1" kern="1200" dirty="0" smtClean="0">
              <a:latin typeface="微软雅黑" pitchFamily="34" charset="-122"/>
              <a:ea typeface="微软雅黑" pitchFamily="34" charset="-122"/>
            </a:rPr>
            <a:t>.</a:t>
          </a:r>
          <a:r>
            <a:rPr lang="en-US" altLang="zh-CN" sz="2800" b="1" kern="1200" dirty="0" smtClean="0">
              <a:latin typeface="微软雅黑" pitchFamily="34" charset="-122"/>
              <a:ea typeface="微软雅黑" pitchFamily="34" charset="-122"/>
            </a:rPr>
            <a:t>2</a:t>
          </a:r>
          <a:r>
            <a:rPr lang="en-US" sz="2800" b="1" kern="1200" dirty="0" smtClean="0">
              <a:latin typeface="微软雅黑" pitchFamily="34" charset="-122"/>
              <a:ea typeface="微软雅黑" pitchFamily="34" charset="-122"/>
            </a:rPr>
            <a:t>.1  </a:t>
          </a:r>
          <a:r>
            <a:rPr lang="zh-CN" altLang="en-US" sz="2800" b="1" kern="1200" dirty="0" smtClean="0">
              <a:latin typeface="微软雅黑" pitchFamily="34" charset="-122"/>
              <a:ea typeface="微软雅黑" pitchFamily="34" charset="-122"/>
            </a:rPr>
            <a:t>正交变换法</a:t>
          </a:r>
          <a:endParaRPr lang="zh-CN" sz="28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952500" y="0"/>
        <a:ext cx="6286500" cy="571501"/>
      </dsp:txXfrm>
    </dsp:sp>
    <dsp:sp modelId="{A36690CB-9BD3-471D-B204-EF6EB92C8E05}">
      <dsp:nvSpPr>
        <dsp:cNvPr id="0" name=""/>
        <dsp:cNvSpPr/>
      </dsp:nvSpPr>
      <dsp:spPr>
        <a:xfrm>
          <a:off x="333375" y="571501"/>
          <a:ext cx="1238248" cy="1238248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61A648-DDE4-4808-9246-4D822F34B6B9}">
      <dsp:nvSpPr>
        <dsp:cNvPr id="0" name=""/>
        <dsp:cNvSpPr/>
      </dsp:nvSpPr>
      <dsp:spPr>
        <a:xfrm>
          <a:off x="952500" y="571501"/>
          <a:ext cx="6286500" cy="1238248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7.2.2  </a:t>
          </a:r>
          <a:r>
            <a:rPr lang="zh-CN" altLang="en-US" sz="2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配方法</a:t>
          </a:r>
          <a:endParaRPr lang="zh-CN" altLang="en-US" sz="2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52500" y="571501"/>
        <a:ext cx="6286500" cy="571499"/>
      </dsp:txXfrm>
    </dsp:sp>
    <dsp:sp modelId="{3F12485F-EF88-42BC-BDE5-D5E87C9CE21C}">
      <dsp:nvSpPr>
        <dsp:cNvPr id="0" name=""/>
        <dsp:cNvSpPr/>
      </dsp:nvSpPr>
      <dsp:spPr>
        <a:xfrm>
          <a:off x="666750" y="1143000"/>
          <a:ext cx="571499" cy="571499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AA58C9-6FE1-4146-9DB0-9E1213622FC7}">
      <dsp:nvSpPr>
        <dsp:cNvPr id="0" name=""/>
        <dsp:cNvSpPr/>
      </dsp:nvSpPr>
      <dsp:spPr>
        <a:xfrm>
          <a:off x="952500" y="1143000"/>
          <a:ext cx="6286500" cy="571499"/>
        </a:xfrm>
        <a:prstGeom prst="rect">
          <a:avLst/>
        </a:prstGeom>
        <a:solidFill>
          <a:schemeClr val="bg2">
            <a:lumMod val="9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 smtClean="0">
              <a:latin typeface="微软雅黑" pitchFamily="34" charset="-122"/>
              <a:ea typeface="微软雅黑" pitchFamily="34" charset="-122"/>
            </a:rPr>
            <a:t>7</a:t>
          </a:r>
          <a:r>
            <a:rPr lang="en-US" sz="2800" b="1" kern="1200" dirty="0" smtClean="0">
              <a:latin typeface="微软雅黑" pitchFamily="34" charset="-122"/>
              <a:ea typeface="微软雅黑" pitchFamily="34" charset="-122"/>
            </a:rPr>
            <a:t>.</a:t>
          </a:r>
          <a:r>
            <a:rPr lang="en-US" altLang="zh-CN" sz="2800" b="1" kern="1200" dirty="0" smtClean="0">
              <a:latin typeface="微软雅黑" pitchFamily="34" charset="-122"/>
              <a:ea typeface="微软雅黑" pitchFamily="34" charset="-122"/>
            </a:rPr>
            <a:t>2</a:t>
          </a:r>
          <a:r>
            <a:rPr lang="en-US" sz="2800" b="1" kern="1200" dirty="0" smtClean="0">
              <a:latin typeface="微软雅黑" pitchFamily="34" charset="-122"/>
              <a:ea typeface="微软雅黑" pitchFamily="34" charset="-122"/>
            </a:rPr>
            <a:t>.</a:t>
          </a:r>
          <a:r>
            <a:rPr lang="en-US" altLang="zh-CN" sz="2800" b="1" kern="1200" dirty="0" smtClean="0">
              <a:latin typeface="微软雅黑" pitchFamily="34" charset="-122"/>
              <a:ea typeface="微软雅黑" pitchFamily="34" charset="-122"/>
            </a:rPr>
            <a:t>3</a:t>
          </a:r>
          <a:r>
            <a:rPr lang="en-US" sz="2800" b="1" kern="1200" dirty="0" smtClean="0">
              <a:latin typeface="微软雅黑" pitchFamily="34" charset="-122"/>
              <a:ea typeface="微软雅黑" pitchFamily="34" charset="-122"/>
            </a:rPr>
            <a:t>  </a:t>
          </a:r>
          <a:r>
            <a:rPr lang="zh-CN" altLang="en-US" sz="2800" b="1" kern="1200" dirty="0" smtClean="0">
              <a:latin typeface="微软雅黑" pitchFamily="34" charset="-122"/>
              <a:ea typeface="微软雅黑" pitchFamily="34" charset="-122"/>
            </a:rPr>
            <a:t>初等变换法</a:t>
          </a:r>
          <a:endParaRPr lang="zh-CN" sz="2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952500" y="1143000"/>
        <a:ext cx="6286500" cy="571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11" Type="http://schemas.openxmlformats.org/officeDocument/2006/relationships/image" Target="../media/image91.wmf"/><Relationship Id="rId5" Type="http://schemas.openxmlformats.org/officeDocument/2006/relationships/image" Target="../media/image85.wmf"/><Relationship Id="rId10" Type="http://schemas.openxmlformats.org/officeDocument/2006/relationships/image" Target="../media/image90.wmf"/><Relationship Id="rId4" Type="http://schemas.openxmlformats.org/officeDocument/2006/relationships/image" Target="../media/image84.wmf"/><Relationship Id="rId9" Type="http://schemas.openxmlformats.org/officeDocument/2006/relationships/image" Target="../media/image8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10" Type="http://schemas.openxmlformats.org/officeDocument/2006/relationships/image" Target="../media/image101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4" Type="http://schemas.openxmlformats.org/officeDocument/2006/relationships/image" Target="../media/image13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17.wmf"/><Relationship Id="rId4" Type="http://schemas.openxmlformats.org/officeDocument/2006/relationships/image" Target="../media/image13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4" Type="http://schemas.openxmlformats.org/officeDocument/2006/relationships/image" Target="../media/image15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40.wmf"/><Relationship Id="rId4" Type="http://schemas.openxmlformats.org/officeDocument/2006/relationships/image" Target="../media/image17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4" Type="http://schemas.openxmlformats.org/officeDocument/2006/relationships/image" Target="../media/image17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4" Type="http://schemas.openxmlformats.org/officeDocument/2006/relationships/image" Target="../media/image17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image" Target="../media/image181.wmf"/><Relationship Id="rId7" Type="http://schemas.openxmlformats.org/officeDocument/2006/relationships/image" Target="../media/image185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6" Type="http://schemas.openxmlformats.org/officeDocument/2006/relationships/image" Target="../media/image184.jpeg"/><Relationship Id="rId5" Type="http://schemas.openxmlformats.org/officeDocument/2006/relationships/image" Target="../media/image183.wmf"/><Relationship Id="rId4" Type="http://schemas.openxmlformats.org/officeDocument/2006/relationships/image" Target="../media/image182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wmf"/><Relationship Id="rId1" Type="http://schemas.openxmlformats.org/officeDocument/2006/relationships/image" Target="../media/image187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3.jpeg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11" Type="http://schemas.openxmlformats.org/officeDocument/2006/relationships/image" Target="../media/image54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黑体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黑体" pitchFamily="49" charset="-122"/>
              </a:defRPr>
            </a:lvl1pPr>
          </a:lstStyle>
          <a:p>
            <a:fld id="{0DED52F3-69B7-485B-A6EB-68968DA3A523}" type="datetimeFigureOut">
              <a:rPr lang="zh-CN" altLang="en-US" smtClean="0"/>
              <a:pPr/>
              <a:t>2015/9/2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黑体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黑体" pitchFamily="49" charset="-122"/>
              </a:defRPr>
            </a:lvl1pPr>
          </a:lstStyle>
          <a:p>
            <a:fld id="{32F51704-593F-4A0E-8DA1-9AF7468341A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58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黑体" pitchFamily="49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黑体" pitchFamily="49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黑体" pitchFamily="49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黑体" pitchFamily="49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黑体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51704-593F-4A0E-8DA1-9AF7468341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40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2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95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751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none"/>
        </p:style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第六章  矩阵特征值与相似对角化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746700-B8ED-411A-9950-E8AE89D5587B}" type="datetimeFigureOut">
              <a:rPr lang="zh-CN" altLang="en-US" smtClean="0"/>
              <a:t>2015/9/2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259632" y="4149080"/>
            <a:ext cx="6912768" cy="1584176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课时讲授 </a:t>
            </a:r>
            <a:r>
              <a:rPr lang="en-US" altLang="zh-CN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课时习题课</a:t>
            </a:r>
            <a:endParaRPr lang="zh-CN" altLang="en-US" sz="2400" b="1" dirty="0">
              <a:solidFill>
                <a:srgbClr val="13180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8487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746700-B8ED-411A-9950-E8AE89D5587B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48925" y="2207084"/>
            <a:ext cx="8229600" cy="2505301"/>
          </a:xfrm>
          <a:noFill/>
        </p:spPr>
        <p:txBody>
          <a:bodyPr anchor="ctr" anchorCtr="0">
            <a:spAutoFit/>
          </a:bodyPr>
          <a:lstStyle>
            <a:lvl1pPr marL="457200" indent="-457200">
              <a:buFontTx/>
              <a:buBlip>
                <a:blip r:embed="rId2"/>
              </a:buBlip>
              <a:defRPr lang="zh-CN" altLang="zh-CN" sz="3200" smtClean="0">
                <a:effectLst/>
                <a:latin typeface="微软雅黑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3200" b="1" i="0" baseline="0">
                <a:gradFill flip="none" rotWithShape="1"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微软雅黑" pitchFamily="34" charset="-122"/>
                <a:ea typeface="微软雅黑" pitchFamily="34" charset="-122"/>
              </a:defRPr>
            </a:lvl2pPr>
            <a:lvl3pPr marL="914400" indent="0">
              <a:buNone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3pPr>
            <a:lvl4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4pPr>
            <a:lvl5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5pPr>
          </a:lstStyle>
          <a:p>
            <a:pPr lvl="1"/>
            <a:r>
              <a:rPr lang="zh-CN" altLang="en-US" dirty="0" smtClean="0"/>
              <a:t>第一讲   矩阵的概念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1.1        </a:t>
            </a:r>
            <a:r>
              <a:rPr lang="zh-CN" altLang="en-US" dirty="0" smtClean="0"/>
              <a:t>矩阵的概念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1.2        </a:t>
            </a:r>
            <a:r>
              <a:rPr lang="zh-CN" altLang="en-US" dirty="0" smtClean="0"/>
              <a:t>几种特殊矩阵   </a:t>
            </a:r>
          </a:p>
        </p:txBody>
      </p:sp>
    </p:spTree>
    <p:extLst>
      <p:ext uri="{BB962C8B-B14F-4D97-AF65-F5344CB8AC3E}">
        <p14:creationId xmlns:p14="http://schemas.microsoft.com/office/powerpoint/2010/main" val="13134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547930-DC02-45B0-AF58-71CC8186F2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991F3CC-CC49-4563-ADC0-F15504D303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383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547930-DC02-45B0-AF58-71CC8186F2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34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746700-B8ED-411A-9950-E8AE89D5587B}" type="datetimeFigureOut">
              <a:rPr lang="zh-CN" altLang="en-US" smtClean="0"/>
              <a:t>2015/9/2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24BD57-F563-4DB1-B7B7-FE1BA06627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259632" y="4149080"/>
            <a:ext cx="6912768" cy="1584176"/>
          </a:xfrm>
          <a:prstGeom prst="ellipse">
            <a:avLst/>
          </a:prstGeom>
          <a:blipFill>
            <a:blip r:embed="rId2">
              <a:lum bright="70000" contrast="-70000"/>
            </a:blip>
            <a:tile tx="0" ty="0" sx="100000" sy="100000" flip="none" algn="tl"/>
          </a:blipFill>
          <a:ln>
            <a:solidFill>
              <a:srgbClr val="59F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课时讲授 含</a:t>
            </a:r>
            <a:r>
              <a:rPr lang="en-US" altLang="zh-CN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课时习题课</a:t>
            </a:r>
            <a:endParaRPr lang="zh-CN" altLang="en-US" sz="2400" b="1" dirty="0">
              <a:solidFill>
                <a:srgbClr val="13180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685800" y="2132856"/>
            <a:ext cx="7772400" cy="1470025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  <a:tileRect r="-100000" b="-100000"/>
          </a:gradFill>
          <a:ln cmpd="tri">
            <a:solidFill>
              <a:srgbClr val="59F9C7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tIns="324000" bIns="25200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第七章   二次型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6161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0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6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46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5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9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10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C114-3BA3-41F6-A344-CE5B147BE620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6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5C114-3BA3-41F6-A344-CE5B147BE620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C908B-40C9-49C4-829A-4F46F41822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251520" y="404664"/>
            <a:ext cx="8640960" cy="61113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i="0" baseline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80311" y="6516052"/>
            <a:ext cx="1512169" cy="369332"/>
          </a:xfrm>
          <a:prstGeom prst="rect">
            <a:avLst/>
          </a:prstGeom>
          <a:gradFill flip="none" rotWithShape="1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92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CN" baseline="0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Magneto" pitchFamily="82" charset="0"/>
              </a:rPr>
              <a:t>BUCT</a:t>
            </a:r>
            <a:r>
              <a:rPr lang="en-US" altLang="zh-CN" baseline="0" dirty="0" smtClean="0">
                <a:solidFill>
                  <a:srgbClr val="0000FF"/>
                </a:solidFill>
                <a:latin typeface="Wide Latin" pitchFamily="18" charset="0"/>
              </a:rPr>
              <a:t> </a:t>
            </a:r>
            <a:endParaRPr lang="zh-CN" altLang="en-US" dirty="0">
              <a:latin typeface="Wide Latin" pitchFamily="18" charset="0"/>
            </a:endParaRPr>
          </a:p>
        </p:txBody>
      </p:sp>
      <p:pic>
        <p:nvPicPr>
          <p:cNvPr id="16" name="Picture 22" descr="F:\学校logo\1723585_181059051_2.png"/>
          <p:cNvPicPr>
            <a:picLocks noChangeAspect="1" noChangeArrowheads="1"/>
          </p:cNvPicPr>
          <p:nvPr userDrawn="1"/>
        </p:nvPicPr>
        <p:blipFill>
          <a:blip r:embed="rId20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aintBrush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5" y="6464660"/>
            <a:ext cx="504055" cy="420724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xtLst/>
        </p:spPr>
      </p:pic>
      <p:sp>
        <p:nvSpPr>
          <p:cNvPr id="17" name="TextBox 16"/>
          <p:cNvSpPr txBox="1"/>
          <p:nvPr userDrawn="1"/>
        </p:nvSpPr>
        <p:spPr>
          <a:xfrm>
            <a:off x="251520" y="6516052"/>
            <a:ext cx="2304256" cy="369332"/>
          </a:xfrm>
          <a:prstGeom prst="rect">
            <a:avLst/>
          </a:prstGeom>
          <a:gradFill flip="none" rotWithShape="1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92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Magneto" pitchFamily="82" charset="0"/>
              </a:rPr>
              <a:t>Linear Algebra</a:t>
            </a:r>
            <a:endParaRPr lang="zh-CN" altLang="en-US" dirty="0">
              <a:latin typeface="Magneto" pitchFamily="82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6300192" y="35332"/>
            <a:ext cx="2590155" cy="369332"/>
          </a:xfrm>
          <a:prstGeom prst="rect">
            <a:avLst/>
          </a:prstGeom>
          <a:gradFill flip="none" rotWithShape="1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92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Magneto" pitchFamily="82" charset="0"/>
              </a:rPr>
              <a:t>Chapter 1   Matrix</a:t>
            </a:r>
            <a:endParaRPr lang="zh-CN" altLang="en-US" dirty="0">
              <a:latin typeface="Magneto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8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30" r:id="rId12"/>
    <p:sldLayoutId id="2147483719" r:id="rId13"/>
    <p:sldLayoutId id="2147483720" r:id="rId14"/>
    <p:sldLayoutId id="2147483722" r:id="rId15"/>
    <p:sldLayoutId id="2147483729" r:id="rId16"/>
    <p:sldLayoutId id="2147483731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43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39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49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54.wmf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9.wmf"/><Relationship Id="rId22" Type="http://schemas.openxmlformats.org/officeDocument/2006/relationships/image" Target="../media/image5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7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79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78.wmf"/><Relationship Id="rId20" Type="http://schemas.openxmlformats.org/officeDocument/2006/relationships/image" Target="../media/image8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88.wmf"/><Relationship Id="rId3" Type="http://schemas.openxmlformats.org/officeDocument/2006/relationships/oleObject" Target="../embeddings/oleObject77.bin"/><Relationship Id="rId21" Type="http://schemas.openxmlformats.org/officeDocument/2006/relationships/oleObject" Target="../embeddings/oleObject86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84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87.wmf"/><Relationship Id="rId20" Type="http://schemas.openxmlformats.org/officeDocument/2006/relationships/image" Target="../media/image8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1.bin"/><Relationship Id="rId24" Type="http://schemas.openxmlformats.org/officeDocument/2006/relationships/image" Target="../media/image91.wmf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23" Type="http://schemas.openxmlformats.org/officeDocument/2006/relationships/oleObject" Target="../embeddings/oleObject87.bin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85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6.wmf"/><Relationship Id="rId22" Type="http://schemas.openxmlformats.org/officeDocument/2006/relationships/image" Target="../media/image9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99.wmf"/><Relationship Id="rId3" Type="http://schemas.openxmlformats.org/officeDocument/2006/relationships/oleObject" Target="../embeddings/oleObject88.bin"/><Relationship Id="rId21" Type="http://schemas.openxmlformats.org/officeDocument/2006/relationships/oleObject" Target="../embeddings/oleObject97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95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98.wmf"/><Relationship Id="rId20" Type="http://schemas.openxmlformats.org/officeDocument/2006/relationships/image" Target="../media/image10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95.wmf"/><Relationship Id="rId19" Type="http://schemas.openxmlformats.org/officeDocument/2006/relationships/oleObject" Target="../embeddings/oleObject96.bin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7.wmf"/><Relationship Id="rId22" Type="http://schemas.openxmlformats.org/officeDocument/2006/relationships/image" Target="../media/image10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03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08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6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1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1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21.bin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4.wmf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26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10" Type="http://schemas.openxmlformats.org/officeDocument/2006/relationships/image" Target="../media/image123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28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31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3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3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34.bin"/><Relationship Id="rId10" Type="http://schemas.openxmlformats.org/officeDocument/2006/relationships/image" Target="../media/image139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3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42.bin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44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0" Type="http://schemas.openxmlformats.org/officeDocument/2006/relationships/image" Target="../media/image143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4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image" Target="../media/image151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50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4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155.wmf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5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13" Type="http://schemas.openxmlformats.org/officeDocument/2006/relationships/image" Target="../media/image160.wmf"/><Relationship Id="rId3" Type="http://schemas.openxmlformats.org/officeDocument/2006/relationships/oleObject" Target="../embeddings/oleObject152.bin"/><Relationship Id="rId7" Type="http://schemas.openxmlformats.org/officeDocument/2006/relationships/image" Target="../media/image162.gif"/><Relationship Id="rId12" Type="http://schemas.openxmlformats.org/officeDocument/2006/relationships/oleObject" Target="../embeddings/oleObject15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57.wmf"/><Relationship Id="rId11" Type="http://schemas.openxmlformats.org/officeDocument/2006/relationships/image" Target="../media/image159.wmf"/><Relationship Id="rId5" Type="http://schemas.openxmlformats.org/officeDocument/2006/relationships/oleObject" Target="../embeddings/oleObject153.bin"/><Relationship Id="rId15" Type="http://schemas.openxmlformats.org/officeDocument/2006/relationships/image" Target="../media/image161.wmf"/><Relationship Id="rId10" Type="http://schemas.openxmlformats.org/officeDocument/2006/relationships/oleObject" Target="../embeddings/oleObject155.bin"/><Relationship Id="rId4" Type="http://schemas.openxmlformats.org/officeDocument/2006/relationships/image" Target="../media/image156.wmf"/><Relationship Id="rId9" Type="http://schemas.openxmlformats.org/officeDocument/2006/relationships/image" Target="../media/image158.wmf"/><Relationship Id="rId14" Type="http://schemas.openxmlformats.org/officeDocument/2006/relationships/oleObject" Target="../embeddings/oleObject15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67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0" Type="http://schemas.openxmlformats.org/officeDocument/2006/relationships/image" Target="../media/image166.w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6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64.bin"/><Relationship Id="rId10" Type="http://schemas.openxmlformats.org/officeDocument/2006/relationships/image" Target="../media/image170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6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174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7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172.bin"/><Relationship Id="rId10" Type="http://schemas.openxmlformats.org/officeDocument/2006/relationships/image" Target="../media/image178.wmf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17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oleObject" Target="../embeddings/oleObject180.bin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83.wmf"/><Relationship Id="rId17" Type="http://schemas.openxmlformats.org/officeDocument/2006/relationships/image" Target="../media/image186.w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181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80.wmf"/><Relationship Id="rId11" Type="http://schemas.openxmlformats.org/officeDocument/2006/relationships/oleObject" Target="../embeddings/oleObject179.bin"/><Relationship Id="rId5" Type="http://schemas.openxmlformats.org/officeDocument/2006/relationships/oleObject" Target="../embeddings/oleObject176.bin"/><Relationship Id="rId15" Type="http://schemas.openxmlformats.org/officeDocument/2006/relationships/image" Target="../media/image184.jpeg"/><Relationship Id="rId10" Type="http://schemas.openxmlformats.org/officeDocument/2006/relationships/image" Target="../media/image182.wmf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8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8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5.wmf"/><Relationship Id="rId22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26.bin"/><Relationship Id="rId3" Type="http://schemas.openxmlformats.org/officeDocument/2006/relationships/oleObject" Target="../embeddings/oleObject19.bin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8.wmf"/><Relationship Id="rId5" Type="http://schemas.openxmlformats.org/officeDocument/2006/relationships/image" Target="../media/image3.jpeg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32.wmf"/><Relationship Id="rId4" Type="http://schemas.openxmlformats.org/officeDocument/2006/relationships/image" Target="../media/image25.wmf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9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0465" y="764704"/>
            <a:ext cx="1444626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定理 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7.3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943708" y="620688"/>
            <a:ext cx="6878309" cy="738664"/>
            <a:chOff x="1943708" y="620688"/>
            <a:chExt cx="6878309" cy="738664"/>
          </a:xfrm>
        </p:grpSpPr>
        <p:sp>
          <p:nvSpPr>
            <p:cNvPr id="11" name="矩形 10"/>
            <p:cNvSpPr/>
            <p:nvPr/>
          </p:nvSpPr>
          <p:spPr>
            <a:xfrm>
              <a:off x="1943708" y="620688"/>
              <a:ext cx="6804755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indent="0">
                <a:lnSpc>
                  <a:spcPct val="150000"/>
                </a:lnSpc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若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二次型                      经</a:t>
              </a:r>
              <a:r>
                <a:rPr lang="zh-CN" altLang="zh-CN" sz="2800" b="1" dirty="0" smtClean="0"/>
                <a:t>过正交变换</a:t>
              </a:r>
              <a:endPara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6149144"/>
                </p:ext>
              </p:extLst>
            </p:nvPr>
          </p:nvGraphicFramePr>
          <p:xfrm>
            <a:off x="3635896" y="764704"/>
            <a:ext cx="17018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816" name="Equation" r:id="rId3" imgW="1701720" imgH="469800" progId="Equation.DSMT4">
                    <p:embed/>
                  </p:oleObj>
                </mc:Choice>
                <mc:Fallback>
                  <p:oleObj name="Equation" r:id="rId3" imgW="1701720" imgH="469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635896" y="764704"/>
                          <a:ext cx="1701800" cy="4699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5545655"/>
                </p:ext>
              </p:extLst>
            </p:nvPr>
          </p:nvGraphicFramePr>
          <p:xfrm>
            <a:off x="7590117" y="835814"/>
            <a:ext cx="12319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817" name="Equation" r:id="rId5" imgW="1231560" imgH="380880" progId="Equation.DSMT4">
                    <p:embed/>
                  </p:oleObj>
                </mc:Choice>
                <mc:Fallback>
                  <p:oleObj name="Equation" r:id="rId5" imgW="1231560" imgH="380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590117" y="835814"/>
                          <a:ext cx="1231900" cy="381000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330465" y="1340768"/>
            <a:ext cx="8417998" cy="738664"/>
            <a:chOff x="330465" y="1484784"/>
            <a:chExt cx="8417998" cy="738664"/>
          </a:xfrm>
        </p:grpSpPr>
        <p:sp>
          <p:nvSpPr>
            <p:cNvPr id="16" name="矩形 15"/>
            <p:cNvSpPr/>
            <p:nvPr/>
          </p:nvSpPr>
          <p:spPr>
            <a:xfrm>
              <a:off x="330465" y="1484784"/>
              <a:ext cx="8417998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indent="0">
                <a:lnSpc>
                  <a:spcPct val="150000"/>
                </a:lnSpc>
              </a:pPr>
              <a:r>
                <a:rPr lang="zh-CN" altLang="en-US" sz="2800" b="1" dirty="0"/>
                <a:t>化为标准形                    则</a:t>
              </a:r>
              <a:r>
                <a:rPr lang="zh-CN" altLang="en-US" sz="2800" b="1" dirty="0" smtClean="0"/>
                <a:t>    与    既</a:t>
              </a:r>
              <a:r>
                <a:rPr lang="zh-CN" altLang="en-US" sz="2800" b="1" dirty="0"/>
                <a:t>相似又合同</a:t>
              </a:r>
              <a:r>
                <a:rPr lang="en-US" altLang="zh-CN" sz="2800" b="1" dirty="0"/>
                <a:t>.</a:t>
              </a:r>
              <a:endPara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2494946"/>
                </p:ext>
              </p:extLst>
            </p:nvPr>
          </p:nvGraphicFramePr>
          <p:xfrm>
            <a:off x="2339752" y="1619166"/>
            <a:ext cx="16256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818" name="Equation" r:id="rId7" imgW="1625400" imgH="469800" progId="Equation.DSMT4">
                    <p:embed/>
                  </p:oleObj>
                </mc:Choice>
                <mc:Fallback>
                  <p:oleObj name="Equation" r:id="rId7" imgW="1625400" imgH="469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39752" y="1619166"/>
                          <a:ext cx="1625600" cy="4699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0333177"/>
                </p:ext>
              </p:extLst>
            </p:nvPr>
          </p:nvGraphicFramePr>
          <p:xfrm>
            <a:off x="4572000" y="1701716"/>
            <a:ext cx="2921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819" name="Equation" r:id="rId9" imgW="291960" imgH="304560" progId="Equation.DSMT4">
                    <p:embed/>
                  </p:oleObj>
                </mc:Choice>
                <mc:Fallback>
                  <p:oleObj name="Equation" r:id="rId9" imgW="2919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572000" y="1701716"/>
                          <a:ext cx="2921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1838460"/>
                </p:ext>
              </p:extLst>
            </p:nvPr>
          </p:nvGraphicFramePr>
          <p:xfrm>
            <a:off x="5292080" y="1708066"/>
            <a:ext cx="3048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820" name="Equation" r:id="rId11" imgW="304560" imgH="291960" progId="Equation.DSMT4">
                    <p:embed/>
                  </p:oleObj>
                </mc:Choice>
                <mc:Fallback>
                  <p:oleObj name="Equation" r:id="rId11" imgW="304560" imgH="291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292080" y="1708066"/>
                          <a:ext cx="3048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169838" y="2132856"/>
            <a:ext cx="18101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7.1】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26022" y="2132856"/>
            <a:ext cx="67762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求一个正交变换，化</a:t>
            </a:r>
            <a:r>
              <a:rPr lang="zh-CN" altLang="en-US" sz="2800" b="1" dirty="0"/>
              <a:t>如下</a:t>
            </a:r>
            <a:r>
              <a:rPr lang="zh-CN" altLang="en-US" sz="2800" b="1" dirty="0" smtClean="0"/>
              <a:t>二次型为标准形</a:t>
            </a:r>
            <a:r>
              <a:rPr lang="en-US" altLang="zh-CN" sz="2800" b="1" dirty="0" smtClean="0"/>
              <a:t>.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1520" y="3429000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解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802634"/>
              </p:ext>
            </p:extLst>
          </p:nvPr>
        </p:nvGraphicFramePr>
        <p:xfrm>
          <a:off x="899592" y="2764284"/>
          <a:ext cx="6946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21" name="Equation" r:id="rId13" imgW="6946560" imgH="520560" progId="Equation.DSMT4">
                  <p:embed/>
                </p:oleObj>
              </mc:Choice>
              <mc:Fallback>
                <p:oleObj name="Equation" r:id="rId13" imgW="69465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99592" y="2764284"/>
                        <a:ext cx="69469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1403649" y="3410997"/>
            <a:ext cx="7344814" cy="954107"/>
          </a:xfrm>
          <a:prstGeom prst="rect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步：</a:t>
            </a:r>
            <a:r>
              <a:rPr lang="zh-CN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首先</a:t>
            </a:r>
            <a:r>
              <a:rPr lang="zh-CN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写出对应的二次型矩阵，并求其特征值和特征向量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zh-CN" altLang="zh-CN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328438"/>
              </p:ext>
            </p:extLst>
          </p:nvPr>
        </p:nvGraphicFramePr>
        <p:xfrm>
          <a:off x="854348" y="4652963"/>
          <a:ext cx="23495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22" name="Equation" r:id="rId15" imgW="2349360" imgH="1562040" progId="Equation.DSMT4">
                  <p:embed/>
                </p:oleObj>
              </mc:Choice>
              <mc:Fallback>
                <p:oleObj name="Equation" r:id="rId15" imgW="234936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54348" y="4652963"/>
                        <a:ext cx="23495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531497"/>
              </p:ext>
            </p:extLst>
          </p:nvPr>
        </p:nvGraphicFramePr>
        <p:xfrm>
          <a:off x="3528392" y="4653136"/>
          <a:ext cx="4572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23" name="Equation" r:id="rId17" imgW="4572000" imgH="1562040" progId="Equation.DSMT4">
                  <p:embed/>
                </p:oleObj>
              </mc:Choice>
              <mc:Fallback>
                <p:oleObj name="Equation" r:id="rId17" imgW="457200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28392" y="4653136"/>
                        <a:ext cx="45720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421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/>
      <p:bldP spid="22" grpId="0"/>
      <p:bldP spid="24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云形标注 4"/>
          <p:cNvSpPr/>
          <p:nvPr/>
        </p:nvSpPr>
        <p:spPr>
          <a:xfrm>
            <a:off x="5868144" y="692696"/>
            <a:ext cx="2880320" cy="792088"/>
          </a:xfrm>
          <a:prstGeom prst="cloudCallout">
            <a:avLst>
              <a:gd name="adj1" fmla="val -54456"/>
              <a:gd name="adj2" fmla="val 73412"/>
            </a:avLst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的特征值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706815"/>
              </p:ext>
            </p:extLst>
          </p:nvPr>
        </p:nvGraphicFramePr>
        <p:xfrm>
          <a:off x="2051720" y="1412776"/>
          <a:ext cx="349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08" name="Equation" r:id="rId3" imgW="3492360" imgH="431640" progId="Equation.DSMT4">
                  <p:embed/>
                </p:oleObj>
              </mc:Choice>
              <mc:Fallback>
                <p:oleObj name="Equation" r:id="rId3" imgW="3492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720" y="1412776"/>
                        <a:ext cx="34925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897062"/>
              </p:ext>
            </p:extLst>
          </p:nvPr>
        </p:nvGraphicFramePr>
        <p:xfrm>
          <a:off x="611560" y="692696"/>
          <a:ext cx="3213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09" name="Equation" r:id="rId5" imgW="3213000" imgH="495000" progId="Equation.DSMT4">
                  <p:embed/>
                </p:oleObj>
              </mc:Choice>
              <mc:Fallback>
                <p:oleObj name="Equation" r:id="rId5" imgW="32130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692696"/>
                        <a:ext cx="32131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388901" y="1988840"/>
            <a:ext cx="8488221" cy="954107"/>
            <a:chOff x="388901" y="1988840"/>
            <a:chExt cx="8488221" cy="954107"/>
          </a:xfrm>
        </p:grpSpPr>
        <p:sp>
          <p:nvSpPr>
            <p:cNvPr id="13" name="矩形 12"/>
            <p:cNvSpPr/>
            <p:nvPr/>
          </p:nvSpPr>
          <p:spPr>
            <a:xfrm>
              <a:off x="388901" y="1988840"/>
              <a:ext cx="8488221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/>
                <a:t>对            </a:t>
              </a:r>
              <a:r>
                <a:rPr lang="zh-CN" altLang="zh-CN" sz="2800" b="1" dirty="0" smtClean="0"/>
                <a:t>求解</a:t>
              </a:r>
              <a:r>
                <a:rPr lang="zh-CN" altLang="zh-CN" sz="2800" b="1" dirty="0"/>
                <a:t>齐次</a:t>
              </a:r>
              <a:r>
                <a:rPr lang="zh-CN" altLang="zh-CN" sz="2800" b="1" dirty="0" smtClean="0"/>
                <a:t>方程组</a:t>
              </a:r>
              <a:r>
                <a:rPr lang="en-US" altLang="zh-CN" sz="2800" b="1" dirty="0" smtClean="0"/>
                <a:t>                           </a:t>
              </a:r>
              <a:r>
                <a:rPr lang="zh-CN" altLang="en-US" sz="2800" b="1" dirty="0" smtClean="0"/>
                <a:t>得对应的</a:t>
              </a:r>
              <a:endParaRPr lang="en-US" altLang="zh-CN" sz="2800" b="1" dirty="0" smtClean="0"/>
            </a:p>
            <a:p>
              <a:r>
                <a:rPr lang="zh-CN" altLang="en-US" sz="2800" b="1" dirty="0" smtClean="0"/>
                <a:t>一个特征向量</a:t>
              </a:r>
              <a:endParaRPr lang="en-US" altLang="zh-CN" sz="2800" b="1" dirty="0" smtClean="0"/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2174419"/>
                </p:ext>
              </p:extLst>
            </p:nvPr>
          </p:nvGraphicFramePr>
          <p:xfrm>
            <a:off x="901700" y="2060575"/>
            <a:ext cx="9779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10" name="Equation" r:id="rId7" imgW="977760" imgH="431640" progId="Equation.DSMT4">
                    <p:embed/>
                  </p:oleObj>
                </mc:Choice>
                <mc:Fallback>
                  <p:oleObj name="Equation" r:id="rId7" imgW="97776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01700" y="2060575"/>
                          <a:ext cx="977900" cy="431800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FFEFD1"/>
                            </a:gs>
                            <a:gs pos="64999">
                              <a:srgbClr val="F0EBD5"/>
                            </a:gs>
                            <a:gs pos="100000">
                              <a:srgbClr val="D1C39F"/>
                            </a:gs>
                          </a:gsLst>
                          <a:lin ang="5400000" scaled="0"/>
                        </a:gra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6103984"/>
                </p:ext>
              </p:extLst>
            </p:nvPr>
          </p:nvGraphicFramePr>
          <p:xfrm>
            <a:off x="4630738" y="2016125"/>
            <a:ext cx="23622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11" name="Equation" r:id="rId9" imgW="2361960" imgH="495000" progId="Equation.DSMT4">
                    <p:embed/>
                  </p:oleObj>
                </mc:Choice>
                <mc:Fallback>
                  <p:oleObj name="Equation" r:id="rId9" imgW="2361960" imgH="495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630738" y="2016125"/>
                          <a:ext cx="2362200" cy="49530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888058"/>
              </p:ext>
            </p:extLst>
          </p:nvPr>
        </p:nvGraphicFramePr>
        <p:xfrm>
          <a:off x="2987824" y="2780928"/>
          <a:ext cx="2095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12" name="Equation" r:id="rId11" imgW="2095200" imgH="571320" progId="Equation.DSMT4">
                  <p:embed/>
                </p:oleObj>
              </mc:Choice>
              <mc:Fallback>
                <p:oleObj name="Equation" r:id="rId11" imgW="209520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87824" y="2780928"/>
                        <a:ext cx="2095500" cy="5715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395536" y="3505572"/>
            <a:ext cx="8388835" cy="954107"/>
            <a:chOff x="395536" y="3505572"/>
            <a:chExt cx="8388835" cy="954107"/>
          </a:xfrm>
        </p:grpSpPr>
        <p:sp>
          <p:nvSpPr>
            <p:cNvPr id="17" name="矩形 16"/>
            <p:cNvSpPr/>
            <p:nvPr/>
          </p:nvSpPr>
          <p:spPr>
            <a:xfrm>
              <a:off x="395536" y="3505572"/>
              <a:ext cx="8388835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/>
                <a:t>对            </a:t>
              </a:r>
              <a:r>
                <a:rPr lang="zh-CN" altLang="zh-CN" sz="2800" b="1" dirty="0" smtClean="0"/>
                <a:t>求解</a:t>
              </a:r>
              <a:r>
                <a:rPr lang="zh-CN" altLang="zh-CN" sz="2800" b="1" dirty="0"/>
                <a:t>齐次</a:t>
              </a:r>
              <a:r>
                <a:rPr lang="zh-CN" altLang="zh-CN" sz="2800" b="1" dirty="0" smtClean="0"/>
                <a:t>方程组</a:t>
              </a:r>
              <a:r>
                <a:rPr lang="en-US" altLang="zh-CN" sz="2800" b="1" dirty="0" smtClean="0"/>
                <a:t>                           </a:t>
              </a:r>
              <a:r>
                <a:rPr lang="zh-CN" altLang="en-US" sz="2800" b="1" dirty="0" smtClean="0"/>
                <a:t>得对应的</a:t>
              </a:r>
              <a:endParaRPr lang="en-US" altLang="zh-CN" sz="2800" b="1" dirty="0" smtClean="0"/>
            </a:p>
            <a:p>
              <a:r>
                <a:rPr lang="zh-CN" altLang="en-US" sz="2800" b="1" dirty="0" smtClean="0"/>
                <a:t>一个特征向量</a:t>
              </a:r>
              <a:endParaRPr lang="en-US" altLang="zh-CN" sz="2800" b="1" dirty="0" smtClean="0"/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184224"/>
                </p:ext>
              </p:extLst>
            </p:nvPr>
          </p:nvGraphicFramePr>
          <p:xfrm>
            <a:off x="862013" y="3582988"/>
            <a:ext cx="9779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13" name="Equation" r:id="rId13" imgW="977760" imgH="431640" progId="Equation.DSMT4">
                    <p:embed/>
                  </p:oleObj>
                </mc:Choice>
                <mc:Fallback>
                  <p:oleObj name="Equation" r:id="rId13" imgW="97776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862013" y="3582988"/>
                          <a:ext cx="977900" cy="431800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FFEFD1"/>
                            </a:gs>
                            <a:gs pos="64999">
                              <a:srgbClr val="F0EBD5"/>
                            </a:gs>
                            <a:gs pos="100000">
                              <a:srgbClr val="D1C39F"/>
                            </a:gs>
                          </a:gsLst>
                          <a:lin ang="5400000" scaled="0"/>
                        </a:gra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814968"/>
                </p:ext>
              </p:extLst>
            </p:nvPr>
          </p:nvGraphicFramePr>
          <p:xfrm>
            <a:off x="4630738" y="3533775"/>
            <a:ext cx="23622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14" name="Equation" r:id="rId15" imgW="2361960" imgH="495000" progId="Equation.DSMT4">
                    <p:embed/>
                  </p:oleObj>
                </mc:Choice>
                <mc:Fallback>
                  <p:oleObj name="Equation" r:id="rId15" imgW="2361960" imgH="495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630738" y="3533775"/>
                          <a:ext cx="2362200" cy="49530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032400"/>
              </p:ext>
            </p:extLst>
          </p:nvPr>
        </p:nvGraphicFramePr>
        <p:xfrm>
          <a:off x="2981325" y="4297363"/>
          <a:ext cx="2120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15" name="Equation" r:id="rId17" imgW="2120760" imgH="571320" progId="Equation.DSMT4">
                  <p:embed/>
                </p:oleObj>
              </mc:Choice>
              <mc:Fallback>
                <p:oleObj name="Equation" r:id="rId17" imgW="212076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81325" y="4297363"/>
                        <a:ext cx="2120900" cy="5715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395536" y="4946029"/>
            <a:ext cx="8388835" cy="954107"/>
            <a:chOff x="395536" y="4946029"/>
            <a:chExt cx="8388835" cy="954107"/>
          </a:xfrm>
        </p:grpSpPr>
        <p:sp>
          <p:nvSpPr>
            <p:cNvPr id="21" name="矩形 20"/>
            <p:cNvSpPr/>
            <p:nvPr/>
          </p:nvSpPr>
          <p:spPr>
            <a:xfrm>
              <a:off x="395536" y="4946029"/>
              <a:ext cx="8388835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/>
                <a:t>对            </a:t>
              </a:r>
              <a:r>
                <a:rPr lang="zh-CN" altLang="zh-CN" sz="2800" b="1" dirty="0" smtClean="0"/>
                <a:t>求解</a:t>
              </a:r>
              <a:r>
                <a:rPr lang="zh-CN" altLang="zh-CN" sz="2800" b="1" dirty="0"/>
                <a:t>齐次</a:t>
              </a:r>
              <a:r>
                <a:rPr lang="zh-CN" altLang="zh-CN" sz="2800" b="1" dirty="0" smtClean="0"/>
                <a:t>方程组</a:t>
              </a:r>
              <a:r>
                <a:rPr lang="en-US" altLang="zh-CN" sz="2800" b="1" dirty="0" smtClean="0"/>
                <a:t>                           </a:t>
              </a:r>
              <a:r>
                <a:rPr lang="zh-CN" altLang="en-US" sz="2800" b="1" dirty="0" smtClean="0"/>
                <a:t>得对应的</a:t>
              </a:r>
              <a:endParaRPr lang="en-US" altLang="zh-CN" sz="2800" b="1" dirty="0" smtClean="0"/>
            </a:p>
            <a:p>
              <a:r>
                <a:rPr lang="zh-CN" altLang="en-US" sz="2800" b="1" dirty="0" smtClean="0"/>
                <a:t>一个特征向量</a:t>
              </a:r>
              <a:endParaRPr lang="en-US" altLang="zh-CN" sz="2800" b="1" dirty="0" smtClean="0"/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1931020"/>
                </p:ext>
              </p:extLst>
            </p:nvPr>
          </p:nvGraphicFramePr>
          <p:xfrm>
            <a:off x="862013" y="5023445"/>
            <a:ext cx="9779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16" name="Equation" r:id="rId19" imgW="977760" imgH="431640" progId="Equation.DSMT4">
                    <p:embed/>
                  </p:oleObj>
                </mc:Choice>
                <mc:Fallback>
                  <p:oleObj name="Equation" r:id="rId19" imgW="97776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862013" y="5023445"/>
                          <a:ext cx="977900" cy="431800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FFEFD1"/>
                            </a:gs>
                            <a:gs pos="64999">
                              <a:srgbClr val="F0EBD5"/>
                            </a:gs>
                            <a:gs pos="100000">
                              <a:srgbClr val="D1C39F"/>
                            </a:gs>
                          </a:gsLst>
                          <a:lin ang="5400000" scaled="0"/>
                        </a:gra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9561591"/>
                </p:ext>
              </p:extLst>
            </p:nvPr>
          </p:nvGraphicFramePr>
          <p:xfrm>
            <a:off x="4630738" y="4974232"/>
            <a:ext cx="23622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17" name="Equation" r:id="rId21" imgW="2361960" imgH="495000" progId="Equation.DSMT4">
                    <p:embed/>
                  </p:oleObj>
                </mc:Choice>
                <mc:Fallback>
                  <p:oleObj name="Equation" r:id="rId21" imgW="2361960" imgH="495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630738" y="4974232"/>
                          <a:ext cx="2362200" cy="49530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343466"/>
              </p:ext>
            </p:extLst>
          </p:nvPr>
        </p:nvGraphicFramePr>
        <p:xfrm>
          <a:off x="3089275" y="5737225"/>
          <a:ext cx="1905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18" name="Equation" r:id="rId23" imgW="1904760" imgH="571320" progId="Equation.DSMT4">
                  <p:embed/>
                </p:oleObj>
              </mc:Choice>
              <mc:Fallback>
                <p:oleObj name="Equation" r:id="rId23" imgW="190476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089275" y="5737225"/>
                        <a:ext cx="1905000" cy="5715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119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321173"/>
              </p:ext>
            </p:extLst>
          </p:nvPr>
        </p:nvGraphicFramePr>
        <p:xfrm>
          <a:off x="613068" y="2852936"/>
          <a:ext cx="807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64" name="Equation" r:id="rId3" imgW="8076960" imgH="914400" progId="Equation.DSMT4">
                  <p:embed/>
                </p:oleObj>
              </mc:Choice>
              <mc:Fallback>
                <p:oleObj name="Equation" r:id="rId3" imgW="80769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3068" y="2852936"/>
                        <a:ext cx="8077200" cy="91440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云形标注 22"/>
          <p:cNvSpPr/>
          <p:nvPr/>
        </p:nvSpPr>
        <p:spPr>
          <a:xfrm>
            <a:off x="431540" y="4274804"/>
            <a:ext cx="756084" cy="522348"/>
          </a:xfrm>
          <a:prstGeom prst="cloudCallout">
            <a:avLst>
              <a:gd name="adj1" fmla="val 111676"/>
              <a:gd name="adj2" fmla="val 32961"/>
            </a:avLst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取</a:t>
            </a:r>
            <a:endParaRPr lang="zh-CN" altLang="en-US" sz="2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5536" y="643365"/>
            <a:ext cx="8280920" cy="954107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第二步：</a:t>
            </a:r>
            <a:r>
              <a:rPr lang="zh-CN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zh-CN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特征向量正交单位化，得</a:t>
            </a:r>
            <a:r>
              <a:rPr lang="zh-CN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正交矩阵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进而得到正交变换 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：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95535" y="1768587"/>
            <a:ext cx="8512267" cy="954107"/>
            <a:chOff x="395535" y="1768587"/>
            <a:chExt cx="8512267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395535" y="1768587"/>
              <a:ext cx="851226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由于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为对称阵，并且三个特征值互不相同，故</a:t>
              </a:r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相对</a:t>
              </a:r>
              <a:endPara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应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的三个特征向量                  </a:t>
              </a:r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线性无关，只需单位化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6317913"/>
                </p:ext>
              </p:extLst>
            </p:nvPr>
          </p:nvGraphicFramePr>
          <p:xfrm>
            <a:off x="3491880" y="2270870"/>
            <a:ext cx="13081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665" name="Equation" r:id="rId5" imgW="1307880" imgH="431640" progId="Equation.DSMT4">
                    <p:embed/>
                  </p:oleObj>
                </mc:Choice>
                <mc:Fallback>
                  <p:oleObj name="Equation" r:id="rId5" imgW="130788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91880" y="2270870"/>
                          <a:ext cx="13081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942862"/>
              </p:ext>
            </p:extLst>
          </p:nvPr>
        </p:nvGraphicFramePr>
        <p:xfrm>
          <a:off x="1547664" y="4289152"/>
          <a:ext cx="2159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66" name="Equation" r:id="rId7" imgW="2158920" imgH="507960" progId="Equation.DSMT4">
                  <p:embed/>
                </p:oleObj>
              </mc:Choice>
              <mc:Fallback>
                <p:oleObj name="Equation" r:id="rId7" imgW="21589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7664" y="4289152"/>
                        <a:ext cx="21590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769001"/>
              </p:ext>
            </p:extLst>
          </p:nvPr>
        </p:nvGraphicFramePr>
        <p:xfrm>
          <a:off x="6228184" y="3861048"/>
          <a:ext cx="2120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67" name="Equation" r:id="rId9" imgW="2120760" imgH="1562040" progId="Equation.DSMT4">
                  <p:embed/>
                </p:oleObj>
              </mc:Choice>
              <mc:Fallback>
                <p:oleObj name="Equation" r:id="rId9" imgW="212076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28184" y="3861048"/>
                        <a:ext cx="2120900" cy="1562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458130"/>
              </p:ext>
            </p:extLst>
          </p:nvPr>
        </p:nvGraphicFramePr>
        <p:xfrm>
          <a:off x="1867520" y="5392576"/>
          <a:ext cx="3784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68" name="Equation" r:id="rId11" imgW="3784320" imgH="520560" progId="Equation.DSMT4">
                  <p:embed/>
                </p:oleObj>
              </mc:Choice>
              <mc:Fallback>
                <p:oleObj name="Equation" r:id="rId11" imgW="378432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67520" y="5392576"/>
                        <a:ext cx="3784600" cy="52070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云形标注 23"/>
          <p:cNvSpPr/>
          <p:nvPr/>
        </p:nvSpPr>
        <p:spPr>
          <a:xfrm>
            <a:off x="323528" y="5354924"/>
            <a:ext cx="1440160" cy="594356"/>
          </a:xfrm>
          <a:prstGeom prst="cloudCallout">
            <a:avLst>
              <a:gd name="adj1" fmla="val 81555"/>
              <a:gd name="adj2" fmla="val 9005"/>
            </a:avLst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使得</a:t>
            </a:r>
            <a:endParaRPr lang="zh-CN" altLang="en-US" sz="2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云形标注 25"/>
          <p:cNvSpPr/>
          <p:nvPr/>
        </p:nvSpPr>
        <p:spPr>
          <a:xfrm>
            <a:off x="4067944" y="4246853"/>
            <a:ext cx="1728192" cy="522348"/>
          </a:xfrm>
          <a:prstGeom prst="cloudCallout">
            <a:avLst>
              <a:gd name="adj1" fmla="val 75102"/>
              <a:gd name="adj2" fmla="val 44016"/>
            </a:avLst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并令</a:t>
            </a:r>
            <a:endParaRPr lang="zh-CN" altLang="en-US" sz="2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云形标注 26"/>
          <p:cNvSpPr/>
          <p:nvPr/>
        </p:nvSpPr>
        <p:spPr>
          <a:xfrm>
            <a:off x="5868144" y="5445224"/>
            <a:ext cx="2664296" cy="936104"/>
          </a:xfrm>
          <a:prstGeom prst="cloudCallout">
            <a:avLst>
              <a:gd name="adj1" fmla="val 462"/>
              <a:gd name="adj2" fmla="val -91699"/>
            </a:avLst>
          </a:prstGeom>
          <a:solidFill>
            <a:schemeClr val="bg2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求的</a:t>
            </a:r>
            <a:endParaRPr lang="en-US" altLang="zh-CN" sz="28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正交变换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370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 animBg="1"/>
      <p:bldP spid="24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652714"/>
              </p:ext>
            </p:extLst>
          </p:nvPr>
        </p:nvGraphicFramePr>
        <p:xfrm>
          <a:off x="1619672" y="1268760"/>
          <a:ext cx="4241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28" name="Equation" r:id="rId3" imgW="4241520" imgH="520560" progId="Equation.DSMT4">
                  <p:embed/>
                </p:oleObj>
              </mc:Choice>
              <mc:Fallback>
                <p:oleObj name="Equation" r:id="rId3" imgW="424152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672" y="1268760"/>
                        <a:ext cx="42418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62068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如果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58357" y="206084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193221"/>
              </p:ext>
            </p:extLst>
          </p:nvPr>
        </p:nvGraphicFramePr>
        <p:xfrm>
          <a:off x="1619672" y="2132856"/>
          <a:ext cx="1714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29" name="Equation" r:id="rId5" imgW="1714320" imgH="431640" progId="Equation.DSMT4">
                  <p:embed/>
                </p:oleObj>
              </mc:Choice>
              <mc:Fallback>
                <p:oleObj name="Equation" r:id="rId5" imgW="17143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9672" y="2132856"/>
                        <a:ext cx="17145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094631"/>
              </p:ext>
            </p:extLst>
          </p:nvPr>
        </p:nvGraphicFramePr>
        <p:xfrm>
          <a:off x="3500884" y="2132856"/>
          <a:ext cx="92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30" name="Equation" r:id="rId7" imgW="927000" imgH="431640" progId="Equation.DSMT4">
                  <p:embed/>
                </p:oleObj>
              </mc:Choice>
              <mc:Fallback>
                <p:oleObj name="Equation" r:id="rId7" imgW="927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00884" y="2132856"/>
                        <a:ext cx="927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9552" y="285293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于是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584194"/>
              </p:ext>
            </p:extLst>
          </p:nvPr>
        </p:nvGraphicFramePr>
        <p:xfrm>
          <a:off x="1922463" y="4387180"/>
          <a:ext cx="3937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31" name="Equation" r:id="rId9" imgW="3936960" imgH="1562040" progId="Equation.DSMT4">
                  <p:embed/>
                </p:oleObj>
              </mc:Choice>
              <mc:Fallback>
                <p:oleObj name="Equation" r:id="rId9" imgW="393696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22463" y="4387180"/>
                        <a:ext cx="39370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702993"/>
              </p:ext>
            </p:extLst>
          </p:nvPr>
        </p:nvGraphicFramePr>
        <p:xfrm>
          <a:off x="1691680" y="3251324"/>
          <a:ext cx="1219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32" name="Equation" r:id="rId11" imgW="1218960" imgH="393480" progId="Equation.DSMT4">
                  <p:embed/>
                </p:oleObj>
              </mc:Choice>
              <mc:Fallback>
                <p:oleObj name="Equation" r:id="rId11" imgW="1218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91680" y="3251324"/>
                        <a:ext cx="12192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353282"/>
              </p:ext>
            </p:extLst>
          </p:nvPr>
        </p:nvGraphicFramePr>
        <p:xfrm>
          <a:off x="3045999" y="2658988"/>
          <a:ext cx="2425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33" name="Equation" r:id="rId13" imgW="2425680" imgH="1562040" progId="Equation.DSMT4">
                  <p:embed/>
                </p:oleObj>
              </mc:Choice>
              <mc:Fallback>
                <p:oleObj name="Equation" r:id="rId13" imgW="242568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45999" y="2658988"/>
                        <a:ext cx="24257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云形标注 11"/>
          <p:cNvSpPr/>
          <p:nvPr/>
        </p:nvSpPr>
        <p:spPr>
          <a:xfrm>
            <a:off x="6444208" y="3861048"/>
            <a:ext cx="2016224" cy="1224136"/>
          </a:xfrm>
          <a:prstGeom prst="cloudCallout">
            <a:avLst>
              <a:gd name="adj1" fmla="val -69864"/>
              <a:gd name="adj2" fmla="val 21770"/>
            </a:avLst>
          </a:prstGeom>
          <a:solidFill>
            <a:schemeClr val="bg2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为任意常数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云形标注 12"/>
          <p:cNvSpPr/>
          <p:nvPr/>
        </p:nvSpPr>
        <p:spPr>
          <a:xfrm>
            <a:off x="6084168" y="1359932"/>
            <a:ext cx="2016224" cy="1224136"/>
          </a:xfrm>
          <a:prstGeom prst="cloudCallout">
            <a:avLst>
              <a:gd name="adj1" fmla="val -125719"/>
              <a:gd name="adj2" fmla="val 32778"/>
            </a:avLst>
          </a:prstGeom>
          <a:solidFill>
            <a:schemeClr val="bg2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为任意常数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2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169838" y="548680"/>
            <a:ext cx="18101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7.6】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26022" y="548680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已知二次型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1520" y="4293096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解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643910"/>
              </p:ext>
            </p:extLst>
          </p:nvPr>
        </p:nvGraphicFramePr>
        <p:xfrm>
          <a:off x="938213" y="1179513"/>
          <a:ext cx="6870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48" name="Equation" r:id="rId3" imgW="6870600" imgH="520560" progId="Equation.DSMT4">
                  <p:embed/>
                </p:oleObj>
              </mc:Choice>
              <mc:Fallback>
                <p:oleObj name="Equation" r:id="rId3" imgW="687060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8213" y="1179513"/>
                        <a:ext cx="68707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395536" y="1851893"/>
            <a:ext cx="6987356" cy="523220"/>
            <a:chOff x="395536" y="1851893"/>
            <a:chExt cx="6987356" cy="523220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0856021"/>
                </p:ext>
              </p:extLst>
            </p:nvPr>
          </p:nvGraphicFramePr>
          <p:xfrm>
            <a:off x="4499992" y="1866280"/>
            <a:ext cx="28829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49" name="Equation" r:id="rId5" imgW="2882880" imgH="482400" progId="Equation.DSMT4">
                    <p:embed/>
                  </p:oleObj>
                </mc:Choice>
                <mc:Fallback>
                  <p:oleObj name="Equation" r:id="rId5" imgW="288288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499992" y="1866280"/>
                          <a:ext cx="2882900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395536" y="1851893"/>
              <a:ext cx="415209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+mn-ea"/>
                </a:rPr>
                <a:t>经过正交变换化为标准</a:t>
              </a:r>
              <a:r>
                <a:rPr lang="zh-CN" altLang="en-US" sz="2800" b="1" dirty="0" smtClean="0">
                  <a:latin typeface="+mn-ea"/>
                </a:rPr>
                <a:t>形</a:t>
              </a:r>
              <a:endParaRPr lang="zh-CN" altLang="en-US" sz="2800" b="1" dirty="0">
                <a:latin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51520" y="2420888"/>
            <a:ext cx="3441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（</a:t>
            </a:r>
            <a:r>
              <a:rPr lang="en-US" altLang="zh-CN" sz="2800" b="1" dirty="0" smtClean="0">
                <a:latin typeface="+mn-ea"/>
              </a:rPr>
              <a:t>1</a:t>
            </a:r>
            <a:r>
              <a:rPr lang="zh-CN" altLang="en-US" sz="2800" b="1" dirty="0" smtClean="0">
                <a:latin typeface="+mn-ea"/>
              </a:rPr>
              <a:t>）求参数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800" b="1" dirty="0" smtClean="0">
                <a:latin typeface="+mn-ea"/>
              </a:rPr>
              <a:t>的值</a:t>
            </a:r>
            <a:r>
              <a:rPr lang="en-US" altLang="zh-CN" sz="2800" b="1" dirty="0" smtClean="0">
                <a:latin typeface="+mn-ea"/>
              </a:rPr>
              <a:t>.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51520" y="2944108"/>
            <a:ext cx="8892480" cy="556900"/>
            <a:chOff x="251520" y="2944108"/>
            <a:chExt cx="8892480" cy="556900"/>
          </a:xfrm>
        </p:grpSpPr>
        <p:sp>
          <p:nvSpPr>
            <p:cNvPr id="8" name="矩形 7"/>
            <p:cNvSpPr/>
            <p:nvPr/>
          </p:nvSpPr>
          <p:spPr>
            <a:xfrm>
              <a:off x="251520" y="2944108"/>
              <a:ext cx="889248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latin typeface="+mn-ea"/>
                </a:rPr>
                <a:t>（</a:t>
              </a:r>
              <a:r>
                <a:rPr lang="en-US" altLang="zh-CN" sz="2800" b="1" dirty="0" smtClean="0">
                  <a:latin typeface="+mn-ea"/>
                </a:rPr>
                <a:t>2</a:t>
              </a:r>
              <a:r>
                <a:rPr lang="zh-CN" altLang="en-US" sz="2800" b="1" dirty="0" smtClean="0">
                  <a:latin typeface="+mn-ea"/>
                </a:rPr>
                <a:t>）  在</a:t>
              </a:r>
              <a:r>
                <a:rPr lang="zh-CN" altLang="zh-CN" sz="2800" b="1" dirty="0" smtClean="0">
                  <a:latin typeface="+mn-ea"/>
                </a:rPr>
                <a:t>条件</a:t>
              </a:r>
              <a:r>
                <a:rPr lang="en-US" altLang="zh-CN" sz="2800" b="1" dirty="0" smtClean="0">
                  <a:latin typeface="+mn-ea"/>
                </a:rPr>
                <a:t>       </a:t>
              </a:r>
              <a:r>
                <a:rPr lang="zh-CN" altLang="zh-CN" sz="2800" b="1" dirty="0" smtClean="0">
                  <a:latin typeface="+mn-ea"/>
                </a:rPr>
                <a:t>下</a:t>
              </a:r>
              <a:r>
                <a:rPr lang="zh-CN" altLang="zh-CN" sz="2800" b="1" dirty="0">
                  <a:latin typeface="+mn-ea"/>
                </a:rPr>
                <a:t>的最大值点和最大</a:t>
              </a:r>
              <a:r>
                <a:rPr lang="zh-CN" altLang="zh-CN" sz="2800" b="1" dirty="0" smtClean="0">
                  <a:latin typeface="+mn-ea"/>
                </a:rPr>
                <a:t>值</a:t>
              </a:r>
              <a:r>
                <a:rPr lang="en-US" altLang="zh-CN" sz="2800" b="1" dirty="0" smtClean="0">
                  <a:latin typeface="+mn-ea"/>
                </a:rPr>
                <a:t>.</a:t>
              </a:r>
              <a:endParaRPr lang="zh-CN" altLang="en-US" sz="2800" b="1" dirty="0">
                <a:latin typeface="+mn-ea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0717875"/>
                </p:ext>
              </p:extLst>
            </p:nvPr>
          </p:nvGraphicFramePr>
          <p:xfrm>
            <a:off x="1259632" y="3054350"/>
            <a:ext cx="3048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50" name="Equation" r:id="rId7" imgW="304560" imgH="393480" progId="Equation.DSMT4">
                    <p:embed/>
                  </p:oleObj>
                </mc:Choice>
                <mc:Fallback>
                  <p:oleObj name="Equation" r:id="rId7" imgW="30456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59632" y="3054350"/>
                          <a:ext cx="3048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5427121"/>
                </p:ext>
              </p:extLst>
            </p:nvPr>
          </p:nvGraphicFramePr>
          <p:xfrm>
            <a:off x="2771800" y="3005708"/>
            <a:ext cx="10795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51" name="Equation" r:id="rId9" imgW="1079280" imgH="495000" progId="Equation.DSMT4">
                    <p:embed/>
                  </p:oleObj>
                </mc:Choice>
                <mc:Fallback>
                  <p:oleObj name="Equation" r:id="rId9" imgW="1079280" imgH="495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771800" y="3005708"/>
                          <a:ext cx="1079500" cy="495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矩形 19"/>
          <p:cNvSpPr/>
          <p:nvPr/>
        </p:nvSpPr>
        <p:spPr>
          <a:xfrm>
            <a:off x="505503" y="3645024"/>
            <a:ext cx="8084264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（最大值点指的是：使</a:t>
            </a:r>
            <a:r>
              <a:rPr lang="zh-CN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二次型</a:t>
            </a:r>
            <a:r>
              <a:rPr lang="zh-CN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达到最大值的</a:t>
            </a:r>
            <a:r>
              <a:rPr lang="zh-CN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向量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25" name="矩形 24"/>
          <p:cNvSpPr/>
          <p:nvPr/>
        </p:nvSpPr>
        <p:spPr>
          <a:xfrm>
            <a:off x="1284005" y="4293096"/>
            <a:ext cx="6497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latin typeface="+mn-ea"/>
              </a:rPr>
              <a:t>（</a:t>
            </a:r>
            <a:r>
              <a:rPr lang="en-US" altLang="zh-CN" sz="2800" b="1" dirty="0">
                <a:latin typeface="+mn-ea"/>
              </a:rPr>
              <a:t>1</a:t>
            </a:r>
            <a:r>
              <a:rPr lang="zh-CN" altLang="zh-CN" sz="2800" b="1" dirty="0" smtClean="0">
                <a:latin typeface="+mn-ea"/>
              </a:rPr>
              <a:t>）正交变换</a:t>
            </a:r>
            <a:r>
              <a:rPr lang="zh-CN" altLang="zh-CN" sz="2800" b="1" dirty="0">
                <a:latin typeface="+mn-ea"/>
              </a:rPr>
              <a:t>前后二次型的矩阵分别为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11985"/>
              </p:ext>
            </p:extLst>
          </p:nvPr>
        </p:nvGraphicFramePr>
        <p:xfrm>
          <a:off x="1284005" y="4941168"/>
          <a:ext cx="22225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52" name="Equation" r:id="rId11" imgW="2222280" imgH="1562040" progId="Equation.DSMT4">
                  <p:embed/>
                </p:oleObj>
              </mc:Choice>
              <mc:Fallback>
                <p:oleObj name="Equation" r:id="rId11" imgW="222228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84005" y="4941168"/>
                        <a:ext cx="22225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40256"/>
              </p:ext>
            </p:extLst>
          </p:nvPr>
        </p:nvGraphicFramePr>
        <p:xfrm>
          <a:off x="4221708" y="4891236"/>
          <a:ext cx="22225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53" name="Equation" r:id="rId13" imgW="2222280" imgH="1562040" progId="Equation.DSMT4">
                  <p:embed/>
                </p:oleObj>
              </mc:Choice>
              <mc:Fallback>
                <p:oleObj name="Equation" r:id="rId13" imgW="222228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21708" y="4891236"/>
                        <a:ext cx="22225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3605516" y="537321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和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7336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7" grpId="0"/>
      <p:bldP spid="20" grpId="0" animBg="1"/>
      <p:bldP spid="25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251520" y="2996952"/>
            <a:ext cx="8320507" cy="79208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  解得                         </a:t>
            </a:r>
            <a:r>
              <a:rPr lang="zh-CN" altLang="en-US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</a:rPr>
              <a:t>（舍去）</a:t>
            </a:r>
            <a:endParaRPr lang="zh-CN" altLang="en-US" sz="2800" b="1" dirty="0"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495394"/>
              </p:ext>
            </p:extLst>
          </p:nvPr>
        </p:nvGraphicFramePr>
        <p:xfrm>
          <a:off x="2808610" y="1268760"/>
          <a:ext cx="2806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92" name="Equation" r:id="rId3" imgW="2806560" imgH="495000" progId="Equation.DSMT4">
                  <p:embed/>
                </p:oleObj>
              </mc:Choice>
              <mc:Fallback>
                <p:oleObj name="Equation" r:id="rId3" imgW="28065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8610" y="1268760"/>
                        <a:ext cx="28067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云形标注 22"/>
          <p:cNvSpPr/>
          <p:nvPr/>
        </p:nvSpPr>
        <p:spPr>
          <a:xfrm>
            <a:off x="395536" y="1448010"/>
            <a:ext cx="1872208" cy="676090"/>
          </a:xfrm>
          <a:prstGeom prst="cloudCallout">
            <a:avLst>
              <a:gd name="adj1" fmla="val 23981"/>
              <a:gd name="adj2" fmla="val 7225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可得</a:t>
            </a:r>
            <a:endParaRPr lang="zh-CN" altLang="en-US" sz="2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5536" y="617660"/>
            <a:ext cx="3816424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相似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，于是由</a:t>
            </a:r>
            <a:endParaRPr lang="zh-CN" altLang="en-US" sz="28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546117"/>
              </p:ext>
            </p:extLst>
          </p:nvPr>
        </p:nvGraphicFramePr>
        <p:xfrm>
          <a:off x="1547664" y="3212976"/>
          <a:ext cx="210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93" name="Equation" r:id="rId5" imgW="2108160" imgH="393480" progId="Equation.DSMT4">
                  <p:embed/>
                </p:oleObj>
              </mc:Choice>
              <mc:Fallback>
                <p:oleObj name="Equation" r:id="rId5" imgW="2108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7664" y="3212976"/>
                        <a:ext cx="2108200" cy="393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825477"/>
              </p:ext>
            </p:extLst>
          </p:nvPr>
        </p:nvGraphicFramePr>
        <p:xfrm>
          <a:off x="1001092" y="2276872"/>
          <a:ext cx="7099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94" name="Equation" r:id="rId7" imgW="7099200" imgH="583920" progId="Equation.DSMT4">
                  <p:embed/>
                </p:oleObj>
              </mc:Choice>
              <mc:Fallback>
                <p:oleObj name="Equation" r:id="rId7" imgW="709920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01092" y="2276872"/>
                        <a:ext cx="70993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251520" y="3905136"/>
            <a:ext cx="8892480" cy="558800"/>
            <a:chOff x="251520" y="3905136"/>
            <a:chExt cx="8892480" cy="558800"/>
          </a:xfrm>
        </p:grpSpPr>
        <p:sp>
          <p:nvSpPr>
            <p:cNvPr id="12" name="矩形 11"/>
            <p:cNvSpPr/>
            <p:nvPr/>
          </p:nvSpPr>
          <p:spPr>
            <a:xfrm>
              <a:off x="251520" y="3905136"/>
              <a:ext cx="889248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latin typeface="+mn-ea"/>
                </a:rPr>
                <a:t>（</a:t>
              </a:r>
              <a:r>
                <a:rPr lang="en-US" altLang="zh-CN" sz="2800" b="1" dirty="0" smtClean="0">
                  <a:latin typeface="+mn-ea"/>
                </a:rPr>
                <a:t>2</a:t>
              </a:r>
              <a:r>
                <a:rPr lang="zh-CN" altLang="en-US" sz="2800" b="1" dirty="0" smtClean="0">
                  <a:latin typeface="+mn-ea"/>
                </a:rPr>
                <a:t>）在</a:t>
              </a:r>
              <a:r>
                <a:rPr lang="zh-CN" altLang="zh-CN" sz="2800" b="1" dirty="0" smtClean="0">
                  <a:latin typeface="+mn-ea"/>
                </a:rPr>
                <a:t>条件</a:t>
              </a:r>
              <a:r>
                <a:rPr lang="en-US" altLang="zh-CN" sz="2800" b="1" dirty="0" smtClean="0">
                  <a:latin typeface="+mn-ea"/>
                </a:rPr>
                <a:t>        </a:t>
              </a:r>
              <a:r>
                <a:rPr lang="zh-CN" altLang="zh-CN" sz="2800" b="1" dirty="0" smtClean="0">
                  <a:latin typeface="+mn-ea"/>
                </a:rPr>
                <a:t>下</a:t>
              </a:r>
              <a:r>
                <a:rPr lang="zh-CN" altLang="en-US" sz="2800" b="1" dirty="0" smtClean="0">
                  <a:latin typeface="+mn-ea"/>
                </a:rPr>
                <a:t>，注意到       是正交变换，</a:t>
              </a:r>
              <a:endParaRPr lang="zh-CN" altLang="en-US" sz="2800" b="1" dirty="0">
                <a:latin typeface="+mn-ea"/>
              </a:endParaRP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6838381"/>
                </p:ext>
              </p:extLst>
            </p:nvPr>
          </p:nvGraphicFramePr>
          <p:xfrm>
            <a:off x="2416696" y="3905136"/>
            <a:ext cx="1219200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95" name="Equation" r:id="rId9" imgW="1218960" imgH="558720" progId="Equation.DSMT4">
                    <p:embed/>
                  </p:oleObj>
                </mc:Choice>
                <mc:Fallback>
                  <p:oleObj name="Equation" r:id="rId9" imgW="1218960" imgH="558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416696" y="3905136"/>
                          <a:ext cx="1219200" cy="558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1404928"/>
                </p:ext>
              </p:extLst>
            </p:nvPr>
          </p:nvGraphicFramePr>
          <p:xfrm>
            <a:off x="5364088" y="4034656"/>
            <a:ext cx="12192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96" name="Equation" r:id="rId11" imgW="1218960" imgH="393480" progId="Equation.DSMT4">
                    <p:embed/>
                  </p:oleObj>
                </mc:Choice>
                <mc:Fallback>
                  <p:oleObj name="Equation" r:id="rId11" imgW="121896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364088" y="4034656"/>
                          <a:ext cx="12192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140016"/>
              </p:ext>
            </p:extLst>
          </p:nvPr>
        </p:nvGraphicFramePr>
        <p:xfrm>
          <a:off x="3779912" y="4746600"/>
          <a:ext cx="2120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97" name="Equation" r:id="rId13" imgW="2120760" imgH="482400" progId="Equation.DSMT4">
                  <p:embed/>
                </p:oleObj>
              </mc:Choice>
              <mc:Fallback>
                <p:oleObj name="Equation" r:id="rId13" imgW="2120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79912" y="4746600"/>
                        <a:ext cx="21209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954386"/>
              </p:ext>
            </p:extLst>
          </p:nvPr>
        </p:nvGraphicFramePr>
        <p:xfrm>
          <a:off x="1403648" y="4721200"/>
          <a:ext cx="2197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98" name="Equation" r:id="rId15" imgW="2197080" imgH="507960" progId="Equation.DSMT4">
                  <p:embed/>
                </p:oleObj>
              </mc:Choice>
              <mc:Fallback>
                <p:oleObj name="Equation" r:id="rId15" imgW="21970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03648" y="4721200"/>
                        <a:ext cx="21971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198169"/>
              </p:ext>
            </p:extLst>
          </p:nvPr>
        </p:nvGraphicFramePr>
        <p:xfrm>
          <a:off x="6084168" y="4725144"/>
          <a:ext cx="2590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99" name="Equation" r:id="rId17" imgW="2590560" imgH="583920" progId="Equation.DSMT4">
                  <p:embed/>
                </p:oleObj>
              </mc:Choice>
              <mc:Fallback>
                <p:oleObj name="Equation" r:id="rId17" imgW="259056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84168" y="4725144"/>
                        <a:ext cx="25908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053253"/>
              </p:ext>
            </p:extLst>
          </p:nvPr>
        </p:nvGraphicFramePr>
        <p:xfrm>
          <a:off x="3347864" y="5445224"/>
          <a:ext cx="2921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00" name="Equation" r:id="rId19" imgW="2920680" imgH="558720" progId="Equation.DSMT4">
                  <p:embed/>
                </p:oleObj>
              </mc:Choice>
              <mc:Fallback>
                <p:oleObj name="Equation" r:id="rId19" imgW="292068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47864" y="5445224"/>
                        <a:ext cx="29210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447065" y="4653136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于是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4801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19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046581"/>
              </p:ext>
            </p:extLst>
          </p:nvPr>
        </p:nvGraphicFramePr>
        <p:xfrm>
          <a:off x="4716016" y="2353444"/>
          <a:ext cx="1917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39" name="Equation" r:id="rId3" imgW="1917360" imgH="571320" progId="Equation.DSMT4">
                  <p:embed/>
                </p:oleObj>
              </mc:Choice>
              <mc:Fallback>
                <p:oleObj name="Equation" r:id="rId3" imgW="191736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2353444"/>
                        <a:ext cx="1917700" cy="571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云形标注 22"/>
          <p:cNvSpPr/>
          <p:nvPr/>
        </p:nvSpPr>
        <p:spPr>
          <a:xfrm>
            <a:off x="6948263" y="2224028"/>
            <a:ext cx="1656185" cy="1044696"/>
          </a:xfrm>
          <a:prstGeom prst="cloudCallout">
            <a:avLst>
              <a:gd name="adj1" fmla="val -116481"/>
              <a:gd name="adj2" fmla="val 77928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单位化后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5535" y="617660"/>
            <a:ext cx="8320507" cy="954107"/>
          </a:xfrm>
          <a:prstGeom prst="rect">
            <a:avLst/>
          </a:prstGeom>
          <a:noFill/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所以二次型在条件       下的最大值即为对应矩阵的最大特征值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     </a:t>
            </a:r>
            <a:r>
              <a:rPr lang="en-US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531504"/>
              </p:ext>
            </p:extLst>
          </p:nvPr>
        </p:nvGraphicFramePr>
        <p:xfrm>
          <a:off x="2622287" y="3151938"/>
          <a:ext cx="2997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40" name="Equation" r:id="rId5" imgW="2997000" imgH="1028520" progId="Equation.DSMT4">
                  <p:embed/>
                </p:oleObj>
              </mc:Choice>
              <mc:Fallback>
                <p:oleObj name="Equation" r:id="rId5" imgW="2997000" imgH="1028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2287" y="3151938"/>
                        <a:ext cx="2997200" cy="102870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935643"/>
              </p:ext>
            </p:extLst>
          </p:nvPr>
        </p:nvGraphicFramePr>
        <p:xfrm>
          <a:off x="3492500" y="701452"/>
          <a:ext cx="1079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41" name="Equation" r:id="rId7" imgW="1079280" imgH="495000" progId="Equation.DSMT4">
                  <p:embed/>
                </p:oleObj>
              </mc:Choice>
              <mc:Fallback>
                <p:oleObj name="Equation" r:id="rId7" imgW="10792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92500" y="701452"/>
                        <a:ext cx="1079500" cy="49530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226615"/>
              </p:ext>
            </p:extLst>
          </p:nvPr>
        </p:nvGraphicFramePr>
        <p:xfrm>
          <a:off x="2771800" y="1123573"/>
          <a:ext cx="90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42" name="Equation" r:id="rId9" imgW="901440" imgH="431640" progId="Equation.DSMT4">
                  <p:embed/>
                </p:oleObj>
              </mc:Choice>
              <mc:Fallback>
                <p:oleObj name="Equation" r:id="rId9" imgW="901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71800" y="1123573"/>
                        <a:ext cx="901700" cy="43180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395536" y="1700808"/>
            <a:ext cx="7313860" cy="523220"/>
            <a:chOff x="395536" y="1700808"/>
            <a:chExt cx="7313860" cy="523220"/>
          </a:xfrm>
        </p:grpSpPr>
        <p:sp>
          <p:nvSpPr>
            <p:cNvPr id="6" name="矩形 5"/>
            <p:cNvSpPr/>
            <p:nvPr/>
          </p:nvSpPr>
          <p:spPr>
            <a:xfrm>
              <a:off x="395536" y="1700808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b="1" dirty="0"/>
                <a:t>又对于</a:t>
              </a:r>
              <a:endParaRPr lang="zh-CN" altLang="en-US" sz="2800" b="1" dirty="0"/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6506675"/>
                </p:ext>
              </p:extLst>
            </p:nvPr>
          </p:nvGraphicFramePr>
          <p:xfrm>
            <a:off x="1619672" y="1772816"/>
            <a:ext cx="10033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43" name="Equation" r:id="rId11" imgW="1002960" imgH="431640" progId="Equation.DSMT4">
                    <p:embed/>
                  </p:oleObj>
                </mc:Choice>
                <mc:Fallback>
                  <p:oleObj name="Equation" r:id="rId11" imgW="1002960" imgH="431640" progId="Equation.DSMT4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672" y="1772816"/>
                          <a:ext cx="10033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2699792" y="1700808"/>
              <a:ext cx="26981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b="1" dirty="0"/>
                <a:t>求解齐次方程组</a:t>
              </a:r>
              <a:endParaRPr lang="zh-CN" altLang="en-US" sz="2800" b="1" dirty="0"/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5402482"/>
                </p:ext>
              </p:extLst>
            </p:nvPr>
          </p:nvGraphicFramePr>
          <p:xfrm>
            <a:off x="5436096" y="1728728"/>
            <a:ext cx="22733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44" name="Equation" r:id="rId13" imgW="2273040" imgH="495000" progId="Equation.DSMT4">
                    <p:embed/>
                  </p:oleObj>
                </mc:Choice>
                <mc:Fallback>
                  <p:oleObj name="Equation" r:id="rId13" imgW="2273040" imgH="495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436096" y="1728728"/>
                          <a:ext cx="2273300" cy="495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矩形 11"/>
          <p:cNvSpPr/>
          <p:nvPr/>
        </p:nvSpPr>
        <p:spPr>
          <a:xfrm>
            <a:off x="395536" y="2348880"/>
            <a:ext cx="4512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得到对应的一个</a:t>
            </a:r>
            <a:r>
              <a:rPr lang="zh-CN" altLang="zh-CN" sz="2800" b="1" dirty="0" smtClean="0"/>
              <a:t>特征向量</a:t>
            </a:r>
            <a:r>
              <a:rPr lang="zh-CN" altLang="en-US" sz="2800" b="1" dirty="0"/>
              <a:t>，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219133"/>
              </p:ext>
            </p:extLst>
          </p:nvPr>
        </p:nvGraphicFramePr>
        <p:xfrm>
          <a:off x="1311300" y="4477732"/>
          <a:ext cx="1460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45" name="Equation" r:id="rId15" imgW="1460160" imgH="482400" progId="Equation.DSMT4">
                  <p:embed/>
                </p:oleObj>
              </mc:Choice>
              <mc:Fallback>
                <p:oleObj name="Equation" r:id="rId15" imgW="14601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11300" y="4477732"/>
                        <a:ext cx="14605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390352" y="4437112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因为</a:t>
            </a:r>
            <a:endParaRPr lang="zh-CN" altLang="en-US" sz="2800" b="1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20707"/>
              </p:ext>
            </p:extLst>
          </p:nvPr>
        </p:nvGraphicFramePr>
        <p:xfrm>
          <a:off x="2901687" y="4477732"/>
          <a:ext cx="1219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46" name="Equation" r:id="rId17" imgW="1218960" imgH="482400" progId="Equation.DSMT4">
                  <p:embed/>
                </p:oleObj>
              </mc:Choice>
              <mc:Fallback>
                <p:oleObj name="Equation" r:id="rId17" imgW="12189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01687" y="4477732"/>
                        <a:ext cx="1219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604964"/>
              </p:ext>
            </p:extLst>
          </p:nvPr>
        </p:nvGraphicFramePr>
        <p:xfrm>
          <a:off x="4283968" y="4437112"/>
          <a:ext cx="2209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47" name="Equation" r:id="rId19" imgW="2209680" imgH="482400" progId="Equation.DSMT4">
                  <p:embed/>
                </p:oleObj>
              </mc:Choice>
              <mc:Fallback>
                <p:oleObj name="Equation" r:id="rId19" imgW="2209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83968" y="4437112"/>
                        <a:ext cx="2209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395536" y="5229200"/>
            <a:ext cx="7770076" cy="954107"/>
            <a:chOff x="395536" y="5229200"/>
            <a:chExt cx="7770076" cy="954107"/>
          </a:xfrm>
        </p:grpSpPr>
        <p:sp>
          <p:nvSpPr>
            <p:cNvPr id="17" name="矩形 16"/>
            <p:cNvSpPr/>
            <p:nvPr/>
          </p:nvSpPr>
          <p:spPr>
            <a:xfrm>
              <a:off x="395536" y="5229200"/>
              <a:ext cx="7770076" cy="9541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zh-CN" altLang="zh-CN" sz="2800" b="1" dirty="0"/>
                <a:t>所以所求的最大值点为对应</a:t>
              </a:r>
              <a:r>
                <a:rPr lang="zh-CN" altLang="zh-CN" sz="2800" b="1" dirty="0" smtClean="0"/>
                <a:t>特征值</a:t>
              </a:r>
              <a:r>
                <a:rPr lang="en-US" altLang="zh-CN" sz="2800" b="1" dirty="0" smtClean="0"/>
                <a:t>           </a:t>
              </a:r>
              <a:r>
                <a:rPr lang="zh-CN" altLang="en-US" sz="2800" b="1" dirty="0" smtClean="0"/>
                <a:t>的单位</a:t>
              </a:r>
              <a:endParaRPr lang="en-US" altLang="zh-CN" sz="2800" b="1" dirty="0" smtClean="0"/>
            </a:p>
            <a:p>
              <a:r>
                <a:rPr lang="zh-CN" altLang="en-US" sz="2800" b="1" dirty="0" smtClean="0"/>
                <a:t>特征向量</a:t>
              </a:r>
              <a:r>
                <a:rPr lang="en-US" altLang="zh-CN" sz="2800" b="1" dirty="0" smtClean="0"/>
                <a:t>           </a:t>
              </a:r>
              <a:endParaRPr lang="zh-CN" altLang="en-US" sz="2800" b="1" dirty="0"/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5766659"/>
                </p:ext>
              </p:extLst>
            </p:nvPr>
          </p:nvGraphicFramePr>
          <p:xfrm>
            <a:off x="2051720" y="5706253"/>
            <a:ext cx="4826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48" name="Equation" r:id="rId21" imgW="482400" imgH="431640" progId="Equation.DSMT4">
                    <p:embed/>
                  </p:oleObj>
                </mc:Choice>
                <mc:Fallback>
                  <p:oleObj name="Equation" r:id="rId21" imgW="48240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051720" y="5706253"/>
                          <a:ext cx="4826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8523235"/>
                </p:ext>
              </p:extLst>
            </p:nvPr>
          </p:nvGraphicFramePr>
          <p:xfrm>
            <a:off x="5940152" y="5301456"/>
            <a:ext cx="901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49" name="Equation" r:id="rId23" imgW="901440" imgH="431640" progId="Equation.DSMT4">
                    <p:embed/>
                  </p:oleObj>
                </mc:Choice>
                <mc:Fallback>
                  <p:oleObj name="Equation" r:id="rId23" imgW="901440" imgH="431640" progId="Equation.DSMT4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0152" y="5301456"/>
                          <a:ext cx="9017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2617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/>
      <p:bldP spid="12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179512" y="692696"/>
            <a:ext cx="18101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7.7】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2545740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endParaRPr kumimoji="1" lang="zh-CN" altLang="en-US" sz="2800" b="1" dirty="0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308583"/>
              </p:ext>
            </p:extLst>
          </p:nvPr>
        </p:nvGraphicFramePr>
        <p:xfrm>
          <a:off x="5631060" y="1384942"/>
          <a:ext cx="2146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89" name="Equation" r:id="rId3" imgW="2145960" imgH="1168200" progId="Equation.DSMT4">
                  <p:embed/>
                </p:oleObj>
              </mc:Choice>
              <mc:Fallback>
                <p:oleObj name="Equation" r:id="rId3" imgW="214596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1060" y="1384942"/>
                        <a:ext cx="2146300" cy="11684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835696" y="692696"/>
            <a:ext cx="6971780" cy="523220"/>
            <a:chOff x="1835696" y="692696"/>
            <a:chExt cx="6971780" cy="523220"/>
          </a:xfrm>
        </p:grpSpPr>
        <p:sp>
          <p:nvSpPr>
            <p:cNvPr id="48" name="矩形 47"/>
            <p:cNvSpPr/>
            <p:nvPr/>
          </p:nvSpPr>
          <p:spPr>
            <a:xfrm>
              <a:off x="1835696" y="692696"/>
              <a:ext cx="697178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/>
                <a:t>已知二次型                   在正交变换             </a:t>
              </a:r>
              <a:endParaRPr lang="zh-CN" altLang="en-US" sz="2800" b="1" dirty="0">
                <a:latin typeface="+mn-ea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1945138"/>
                </p:ext>
              </p:extLst>
            </p:nvPr>
          </p:nvGraphicFramePr>
          <p:xfrm>
            <a:off x="3779912" y="712825"/>
            <a:ext cx="17018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90" name="Equation" r:id="rId5" imgW="1701720" imgH="469800" progId="Equation.DSMT4">
                    <p:embed/>
                  </p:oleObj>
                </mc:Choice>
                <mc:Fallback>
                  <p:oleObj name="Equation" r:id="rId5" imgW="1701720" imgH="469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779912" y="712825"/>
                          <a:ext cx="1701800" cy="469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2350376"/>
                </p:ext>
              </p:extLst>
            </p:nvPr>
          </p:nvGraphicFramePr>
          <p:xfrm>
            <a:off x="7452320" y="815752"/>
            <a:ext cx="12319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91" name="Equation" r:id="rId7" imgW="1231560" imgH="380880" progId="Equation.DSMT4">
                    <p:embed/>
                  </p:oleObj>
                </mc:Choice>
                <mc:Fallback>
                  <p:oleObj name="Equation" r:id="rId7" imgW="1231560" imgH="380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52320" y="815752"/>
                          <a:ext cx="12319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454643" y="1681644"/>
            <a:ext cx="8352833" cy="542384"/>
            <a:chOff x="454643" y="1681644"/>
            <a:chExt cx="8352833" cy="542384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6893553"/>
                </p:ext>
              </p:extLst>
            </p:nvPr>
          </p:nvGraphicFramePr>
          <p:xfrm>
            <a:off x="1296988" y="1722264"/>
            <a:ext cx="18288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64" name="Equation" r:id="rId9" imgW="1828800" imgH="482400" progId="Equation.DSMT4">
                    <p:embed/>
                  </p:oleObj>
                </mc:Choice>
                <mc:Fallback>
                  <p:oleObj name="Equation" r:id="rId9" imgW="182880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96988" y="1722264"/>
                          <a:ext cx="1828800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矩形 9"/>
            <p:cNvSpPr/>
            <p:nvPr/>
          </p:nvSpPr>
          <p:spPr>
            <a:xfrm>
              <a:off x="454643" y="1681644"/>
              <a:ext cx="51764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形</a:t>
              </a:r>
              <a:r>
                <a:rPr lang="zh-CN" altLang="en-US" sz="2800" b="1" dirty="0" smtClean="0"/>
                <a:t>为                    且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zh-CN" altLang="en-US" sz="2800" b="1" dirty="0" smtClean="0"/>
                <a:t>的第</a:t>
              </a:r>
              <a:r>
                <a:rPr lang="en-US" altLang="zh-CN" sz="2800" b="1" dirty="0" smtClean="0"/>
                <a:t>3</a:t>
              </a:r>
              <a:r>
                <a:rPr lang="zh-CN" altLang="en-US" sz="2800" b="1" dirty="0" smtClean="0"/>
                <a:t>列为</a:t>
              </a:r>
              <a:endParaRPr lang="zh-CN" altLang="en-US" sz="28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904665" y="1700808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求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317098"/>
              </p:ext>
            </p:extLst>
          </p:nvPr>
        </p:nvGraphicFramePr>
        <p:xfrm>
          <a:off x="1835696" y="2567920"/>
          <a:ext cx="99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5" name="Equation" r:id="rId11" imgW="990360" imgH="457200" progId="Equation.DSMT4">
                  <p:embed/>
                </p:oleObj>
              </mc:Choice>
              <mc:Fallback>
                <p:oleObj name="Equation" r:id="rId11" imgW="9903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35696" y="2567920"/>
                        <a:ext cx="990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782355"/>
              </p:ext>
            </p:extLst>
          </p:nvPr>
        </p:nvGraphicFramePr>
        <p:xfrm>
          <a:off x="2627784" y="3717032"/>
          <a:ext cx="1562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6" name="Equation" r:id="rId13" imgW="1562040" imgH="457200" progId="Equation.DSMT4">
                  <p:embed/>
                </p:oleObj>
              </mc:Choice>
              <mc:Fallback>
                <p:oleObj name="Equation" r:id="rId13" imgW="15620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27784" y="3717032"/>
                        <a:ext cx="15621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918737"/>
              </p:ext>
            </p:extLst>
          </p:nvPr>
        </p:nvGraphicFramePr>
        <p:xfrm>
          <a:off x="2038922" y="4293096"/>
          <a:ext cx="28829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7" name="Equation" r:id="rId15" imgW="2882880" imgH="1168200" progId="Equation.DSMT4">
                  <p:embed/>
                </p:oleObj>
              </mc:Choice>
              <mc:Fallback>
                <p:oleObj name="Equation" r:id="rId15" imgW="288288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38922" y="4293096"/>
                        <a:ext cx="2882900" cy="116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572189"/>
              </p:ext>
            </p:extLst>
          </p:nvPr>
        </p:nvGraphicFramePr>
        <p:xfrm>
          <a:off x="5067673" y="4525044"/>
          <a:ext cx="2362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8" name="Equation" r:id="rId17" imgW="2361960" imgH="583920" progId="Equation.DSMT4">
                  <p:embed/>
                </p:oleObj>
              </mc:Choice>
              <mc:Fallback>
                <p:oleObj name="Equation" r:id="rId17" imgW="236196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67673" y="4525044"/>
                        <a:ext cx="23622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326361"/>
              </p:ext>
            </p:extLst>
          </p:nvPr>
        </p:nvGraphicFramePr>
        <p:xfrm>
          <a:off x="2986460" y="2573660"/>
          <a:ext cx="2108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9" name="Equation" r:id="rId19" imgW="2108160" imgH="495000" progId="Equation.DSMT4">
                  <p:embed/>
                </p:oleObj>
              </mc:Choice>
              <mc:Fallback>
                <p:oleObj name="Equation" r:id="rId19" imgW="21081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986460" y="2573660"/>
                        <a:ext cx="21082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323528" y="4649896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</a:rPr>
              <a:t>解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3031731" y="3140968"/>
            <a:ext cx="340616" cy="50405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云形标注 21"/>
          <p:cNvSpPr/>
          <p:nvPr/>
        </p:nvSpPr>
        <p:spPr>
          <a:xfrm>
            <a:off x="6012160" y="2996952"/>
            <a:ext cx="2448272" cy="1008112"/>
          </a:xfrm>
          <a:prstGeom prst="cloudCallout">
            <a:avLst>
              <a:gd name="adj1" fmla="val -114687"/>
              <a:gd name="adj2" fmla="val 48144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只需求</a:t>
            </a:r>
            <a:endParaRPr lang="en-US" altLang="zh-CN" sz="28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出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即可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83435" y="464989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设</a:t>
            </a:r>
            <a:endParaRPr lang="zh-CN" altLang="en-US" sz="2800" b="1" dirty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441982"/>
              </p:ext>
            </p:extLst>
          </p:nvPr>
        </p:nvGraphicFramePr>
        <p:xfrm>
          <a:off x="5224636" y="2636912"/>
          <a:ext cx="571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0" name="Equation" r:id="rId21" imgW="571320" imgH="304560" progId="Equation.DSMT4">
                  <p:embed/>
                </p:oleObj>
              </mc:Choice>
              <mc:Fallback>
                <p:oleObj name="Equation" r:id="rId21" imgW="5713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224636" y="2636912"/>
                        <a:ext cx="571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圆角矩形标注 25"/>
          <p:cNvSpPr/>
          <p:nvPr/>
        </p:nvSpPr>
        <p:spPr>
          <a:xfrm>
            <a:off x="1553563" y="5714964"/>
            <a:ext cx="2586390" cy="612648"/>
          </a:xfrm>
          <a:prstGeom prst="wedgeRoundRectCallout">
            <a:avLst>
              <a:gd name="adj1" fmla="val -30635"/>
              <a:gd name="adj2" fmla="val -113462"/>
              <a:gd name="adj3" fmla="val 16667"/>
            </a:avLst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列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圆角矩形标注 29"/>
          <p:cNvSpPr/>
          <p:nvPr/>
        </p:nvSpPr>
        <p:spPr>
          <a:xfrm>
            <a:off x="4860032" y="5589240"/>
            <a:ext cx="3312368" cy="612648"/>
          </a:xfrm>
          <a:prstGeom prst="wedgeRoundRectCallout">
            <a:avLst>
              <a:gd name="adj1" fmla="val -30635"/>
              <a:gd name="adj2" fmla="val -113462"/>
              <a:gd name="adj3" fmla="val 16667"/>
            </a:avLst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的其它任一列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3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" grpId="0"/>
      <p:bldP spid="23" grpId="0"/>
      <p:bldP spid="21" grpId="0" animBg="1"/>
      <p:bldP spid="22" grpId="0" animBg="1"/>
      <p:bldP spid="24" grpId="0"/>
      <p:bldP spid="26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标注 16"/>
          <p:cNvSpPr/>
          <p:nvPr/>
        </p:nvSpPr>
        <p:spPr>
          <a:xfrm>
            <a:off x="4686312" y="4551755"/>
            <a:ext cx="3774120" cy="1685557"/>
          </a:xfrm>
          <a:prstGeom prst="wedgeRoundRectCallout">
            <a:avLst>
              <a:gd name="adj1" fmla="val -65012"/>
              <a:gd name="adj2" fmla="val -31000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到         已经</a:t>
            </a:r>
            <a:r>
              <a:rPr lang="zh-CN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是正交的</a:t>
            </a:r>
            <a:r>
              <a:rPr lang="zh-CN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所以</a:t>
            </a:r>
            <a:r>
              <a:rPr lang="zh-CN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只需将它们</a:t>
            </a:r>
            <a:r>
              <a:rPr lang="zh-CN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分别单位</a:t>
            </a:r>
            <a:r>
              <a:rPr lang="zh-CN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化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即可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6732240" y="2060848"/>
            <a:ext cx="2088232" cy="2304256"/>
          </a:xfrm>
          <a:prstGeom prst="wedgeRoundRectCallout">
            <a:avLst>
              <a:gd name="adj1" fmla="val -62806"/>
              <a:gd name="adj2" fmla="val 28241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它们是属于特征值</a:t>
            </a:r>
            <a:r>
              <a:rPr lang="en-US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的两个线性无关的特征向量</a:t>
            </a:r>
            <a:r>
              <a:rPr lang="en-US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574588"/>
              </p:ext>
            </p:extLst>
          </p:nvPr>
        </p:nvGraphicFramePr>
        <p:xfrm>
          <a:off x="868615" y="1412776"/>
          <a:ext cx="2667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65" name="Equation" r:id="rId3" imgW="2666880" imgH="914400" progId="Equation.DSMT4">
                  <p:embed/>
                </p:oleObj>
              </mc:Choice>
              <mc:Fallback>
                <p:oleObj name="Equation" r:id="rId3" imgW="26668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8615" y="1412776"/>
                        <a:ext cx="2667000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713701"/>
              </p:ext>
            </p:extLst>
          </p:nvPr>
        </p:nvGraphicFramePr>
        <p:xfrm>
          <a:off x="4860032" y="1629048"/>
          <a:ext cx="158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66" name="Equation" r:id="rId5" imgW="1587240" imgH="431640" progId="Equation.DSMT4">
                  <p:embed/>
                </p:oleObj>
              </mc:Choice>
              <mc:Fallback>
                <p:oleObj name="Equation" r:id="rId5" imgW="1587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60032" y="1629048"/>
                        <a:ext cx="15875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541812"/>
              </p:ext>
            </p:extLst>
          </p:nvPr>
        </p:nvGraphicFramePr>
        <p:xfrm>
          <a:off x="3635896" y="2307074"/>
          <a:ext cx="2794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67" name="Equation" r:id="rId7" imgW="2793960" imgH="1562040" progId="Equation.DSMT4">
                  <p:embed/>
                </p:oleObj>
              </mc:Choice>
              <mc:Fallback>
                <p:oleObj name="Equation" r:id="rId7" imgW="279396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5896" y="2307074"/>
                        <a:ext cx="27940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349456"/>
              </p:ext>
            </p:extLst>
          </p:nvPr>
        </p:nvGraphicFramePr>
        <p:xfrm>
          <a:off x="622399" y="3645024"/>
          <a:ext cx="326390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68" name="Equation" r:id="rId9" imgW="3263760" imgH="2552400" progId="Equation.DSMT4">
                  <p:embed/>
                </p:oleObj>
              </mc:Choice>
              <mc:Fallback>
                <p:oleObj name="Equation" r:id="rId9" imgW="3263760" imgH="25524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99" y="3645024"/>
                        <a:ext cx="3263900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395536" y="692696"/>
            <a:ext cx="7221849" cy="523220"/>
            <a:chOff x="611560" y="692696"/>
            <a:chExt cx="7221849" cy="523220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8680070"/>
                </p:ext>
              </p:extLst>
            </p:nvPr>
          </p:nvGraphicFramePr>
          <p:xfrm>
            <a:off x="5562910" y="733316"/>
            <a:ext cx="13335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69" name="Equation" r:id="rId11" imgW="1333440" imgH="482400" progId="Equation.DSMT4">
                    <p:embed/>
                  </p:oleObj>
                </mc:Choice>
                <mc:Fallback>
                  <p:oleObj name="Equation" r:id="rId11" imgW="133344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562910" y="733316"/>
                          <a:ext cx="1333500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626978"/>
                </p:ext>
              </p:extLst>
            </p:nvPr>
          </p:nvGraphicFramePr>
          <p:xfrm>
            <a:off x="1547664" y="778569"/>
            <a:ext cx="2921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70" name="Equation" r:id="rId13" imgW="291960" imgH="380880" progId="Equation.DSMT4">
                    <p:embed/>
                  </p:oleObj>
                </mc:Choice>
                <mc:Fallback>
                  <p:oleObj name="Equation" r:id="rId13" imgW="291960" imgH="380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547664" y="778569"/>
                          <a:ext cx="2921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11560" y="692696"/>
              <a:ext cx="72218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因为    是正交矩阵，所以必有                ，即</a:t>
              </a:r>
              <a:endParaRPr lang="zh-CN" altLang="en-US" sz="2800" b="1" dirty="0"/>
            </a:p>
          </p:txBody>
        </p:sp>
      </p:grpSp>
      <p:sp>
        <p:nvSpPr>
          <p:cNvPr id="7" name="右箭头 6"/>
          <p:cNvSpPr/>
          <p:nvPr/>
        </p:nvSpPr>
        <p:spPr>
          <a:xfrm>
            <a:off x="3707904" y="1667617"/>
            <a:ext cx="978408" cy="39323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5536" y="2833772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解之得</a:t>
            </a:r>
            <a:r>
              <a:rPr lang="zh-CN" altLang="zh-CN" sz="2800" b="1" dirty="0" smtClean="0"/>
              <a:t>，</a:t>
            </a:r>
            <a:r>
              <a:rPr lang="zh-CN" altLang="en-US" sz="2800" b="1" dirty="0" smtClean="0"/>
              <a:t>基础解系：</a:t>
            </a:r>
            <a:endParaRPr lang="zh-CN" altLang="en-US" sz="2800" b="1" dirty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811933"/>
              </p:ext>
            </p:extLst>
          </p:nvPr>
        </p:nvGraphicFramePr>
        <p:xfrm>
          <a:off x="6012160" y="4725144"/>
          <a:ext cx="736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71" name="Equation" r:id="rId15" imgW="736560" imgH="431640" progId="Equation.DSMT4">
                  <p:embed/>
                </p:oleObj>
              </mc:Choice>
              <mc:Fallback>
                <p:oleObj name="Equation" r:id="rId15" imgW="736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12160" y="4725144"/>
                        <a:ext cx="736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054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  <p:bldP spid="7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963802"/>
              </p:ext>
            </p:extLst>
          </p:nvPr>
        </p:nvGraphicFramePr>
        <p:xfrm>
          <a:off x="1259632" y="764704"/>
          <a:ext cx="508000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95" name="Equation" r:id="rId3" imgW="5079960" imgH="2552400" progId="Equation.DSMT4">
                  <p:embed/>
                </p:oleObj>
              </mc:Choice>
              <mc:Fallback>
                <p:oleObj name="Equation" r:id="rId3" imgW="5079960" imgH="25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764704"/>
                        <a:ext cx="5080000" cy="255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755281"/>
              </p:ext>
            </p:extLst>
          </p:nvPr>
        </p:nvGraphicFramePr>
        <p:xfrm>
          <a:off x="1209700" y="4483968"/>
          <a:ext cx="1562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96" name="Equation" r:id="rId5" imgW="1562040" imgH="457200" progId="Equation.DSMT4">
                  <p:embed/>
                </p:oleObj>
              </mc:Choice>
              <mc:Fallback>
                <p:oleObj name="Equation" r:id="rId5" imgW="15620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9700" y="4483968"/>
                        <a:ext cx="15621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326109"/>
              </p:ext>
            </p:extLst>
          </p:nvPr>
        </p:nvGraphicFramePr>
        <p:xfrm>
          <a:off x="2987824" y="3548980"/>
          <a:ext cx="24892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97" name="Equation" r:id="rId7" imgW="2489040" imgH="2400120" progId="Equation.DSMT4">
                  <p:embed/>
                </p:oleObj>
              </mc:Choice>
              <mc:Fallback>
                <p:oleObj name="Equation" r:id="rId7" imgW="2489040" imgH="240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7824" y="3548980"/>
                        <a:ext cx="2489200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6740" y="177281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6739" y="441794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7384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407258"/>
              </p:ext>
            </p:extLst>
          </p:nvPr>
        </p:nvGraphicFramePr>
        <p:xfrm>
          <a:off x="449263" y="2206625"/>
          <a:ext cx="8229600" cy="250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19672" y="2996952"/>
                <a:ext cx="1718740" cy="738664"/>
              </a:xfrm>
              <a:prstGeom prst="rect">
                <a:avLst/>
              </a:prstGeom>
              <a:noFill/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200" b="1" i="1" smtClean="0">
                          <a:gradFill>
                            <a:gsLst>
                              <a:gs pos="0">
                                <a:srgbClr val="000000"/>
                              </a:gs>
                              <a:gs pos="20000">
                                <a:srgbClr val="000040"/>
                              </a:gs>
                              <a:gs pos="50000">
                                <a:srgbClr val="400040"/>
                              </a:gs>
                              <a:gs pos="75000">
                                <a:srgbClr val="8F0040"/>
                              </a:gs>
                              <a:gs pos="89999">
                                <a:srgbClr val="F27300"/>
                              </a:gs>
                              <a:gs pos="100000">
                                <a:srgbClr val="FFBF00"/>
                              </a:gs>
                            </a:gsLst>
                            <a:lin ang="5400000" scaled="0"/>
                          </a:gradFill>
                          <a:latin typeface="Cambria Math"/>
                        </a:rPr>
                        <m:t>第</m:t>
                      </m:r>
                      <m:r>
                        <a:rPr lang="en-US" altLang="zh-CN" sz="4200" b="1" i="1" smtClean="0">
                          <a:gradFill>
                            <a:gsLst>
                              <a:gs pos="0">
                                <a:srgbClr val="000000"/>
                              </a:gs>
                              <a:gs pos="20000">
                                <a:srgbClr val="000040"/>
                              </a:gs>
                              <a:gs pos="50000">
                                <a:srgbClr val="400040"/>
                              </a:gs>
                              <a:gs pos="75000">
                                <a:srgbClr val="8F0040"/>
                              </a:gs>
                              <a:gs pos="89999">
                                <a:srgbClr val="F27300"/>
                              </a:gs>
                              <a:gs pos="100000">
                                <a:srgbClr val="FFBF00"/>
                              </a:gs>
                            </a:gsLst>
                            <a:lin ang="5400000" scaled="0"/>
                          </a:gradFill>
                          <a:latin typeface="Cambria Math"/>
                        </a:rPr>
                        <m:t>𝟕</m:t>
                      </m:r>
                      <m:r>
                        <a:rPr lang="zh-CN" altLang="en-US" sz="4200" b="1" i="1" smtClean="0">
                          <a:gradFill>
                            <a:gsLst>
                              <a:gs pos="0">
                                <a:srgbClr val="000000"/>
                              </a:gs>
                              <a:gs pos="20000">
                                <a:srgbClr val="000040"/>
                              </a:gs>
                              <a:gs pos="50000">
                                <a:srgbClr val="400040"/>
                              </a:gs>
                              <a:gs pos="75000">
                                <a:srgbClr val="8F0040"/>
                              </a:gs>
                              <a:gs pos="89999">
                                <a:srgbClr val="F27300"/>
                              </a:gs>
                              <a:gs pos="100000">
                                <a:srgbClr val="FFBF00"/>
                              </a:gs>
                            </a:gsLst>
                            <a:lin ang="5400000" scaled="0"/>
                          </a:gradFill>
                          <a:latin typeface="Cambria Math"/>
                        </a:rPr>
                        <m:t>章</m:t>
                      </m:r>
                    </m:oMath>
                  </m:oMathPara>
                </a14:m>
                <a:endParaRPr lang="zh-CN" altLang="en-US" sz="4200" b="1" dirty="0">
                  <a:gradFill>
                    <a:gsLst>
                      <a:gs pos="0">
                        <a:srgbClr val="000000"/>
                      </a:gs>
                      <a:gs pos="20000">
                        <a:srgbClr val="000040"/>
                      </a:gs>
                      <a:gs pos="50000">
                        <a:srgbClr val="400040"/>
                      </a:gs>
                      <a:gs pos="75000">
                        <a:srgbClr val="8F0040"/>
                      </a:gs>
                      <a:gs pos="89999">
                        <a:srgbClr val="F27300"/>
                      </a:gs>
                      <a:gs pos="100000">
                        <a:srgbClr val="FFBF00"/>
                      </a:gs>
                    </a:gsLst>
                    <a:lin ang="5400000" scaled="0"/>
                  </a:gra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96952"/>
                <a:ext cx="1718740" cy="73866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6300192" y="5085184"/>
            <a:ext cx="1656184" cy="9144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学时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5496" y="0"/>
            <a:ext cx="6264696" cy="404664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81000">
                <a:srgbClr val="400040"/>
              </a:gs>
              <a:gs pos="96670">
                <a:srgbClr val="FBA600"/>
              </a:gs>
              <a:gs pos="89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r>
              <a:rPr kumimoji="0" lang="en-US" altLang="zh-CN" sz="2800" b="1" dirty="0" smtClean="0">
                <a:solidFill>
                  <a:srgbClr val="D98D75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7.2.2</a:t>
            </a:r>
            <a:r>
              <a:rPr kumimoji="0" lang="en-US" altLang="zh-CN" sz="2800" b="1" dirty="0" smtClean="0">
                <a:solidFill>
                  <a:srgbClr val="D98D75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800" b="1" dirty="0" smtClean="0">
                <a:solidFill>
                  <a:srgbClr val="D98D75"/>
                </a:solidFill>
                <a:latin typeface="华文楷体" pitchFamily="2" charset="-122"/>
                <a:ea typeface="华文楷体" pitchFamily="2" charset="-122"/>
              </a:rPr>
              <a:t>配方法</a:t>
            </a:r>
            <a:endParaRPr kumimoji="0" lang="en-US" altLang="zh-CN" sz="2800" b="1" dirty="0">
              <a:solidFill>
                <a:srgbClr val="D98D75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044764"/>
              </p:ext>
            </p:extLst>
          </p:nvPr>
        </p:nvGraphicFramePr>
        <p:xfrm>
          <a:off x="545727" y="1988840"/>
          <a:ext cx="3378201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73" name="Equation" r:id="rId3" imgW="3377880" imgH="571320" progId="Equation.DSMT4">
                  <p:embed/>
                </p:oleObj>
              </mc:Choice>
              <mc:Fallback>
                <p:oleObj name="Equation" r:id="rId3" imgW="337788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5727" y="1988840"/>
                        <a:ext cx="3378201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137763"/>
              </p:ext>
            </p:extLst>
          </p:nvPr>
        </p:nvGraphicFramePr>
        <p:xfrm>
          <a:off x="517748" y="3145532"/>
          <a:ext cx="6286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74" name="Equation" r:id="rId5" imgW="6286320" imgH="571320" progId="Equation.DSMT4">
                  <p:embed/>
                </p:oleObj>
              </mc:Choice>
              <mc:Fallback>
                <p:oleObj name="Equation" r:id="rId5" imgW="628632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7748" y="3145532"/>
                        <a:ext cx="62865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843606"/>
              </p:ext>
            </p:extLst>
          </p:nvPr>
        </p:nvGraphicFramePr>
        <p:xfrm>
          <a:off x="546596" y="4225652"/>
          <a:ext cx="4889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75" name="Equation" r:id="rId7" imgW="4889160" imgH="571320" progId="Equation.DSMT4">
                  <p:embed/>
                </p:oleObj>
              </mc:Choice>
              <mc:Fallback>
                <p:oleObj name="Equation" r:id="rId7" imgW="488916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6596" y="4225652"/>
                        <a:ext cx="48895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495276" y="764704"/>
            <a:ext cx="6647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本</a:t>
            </a:r>
            <a:r>
              <a:rPr lang="zh-CN" altLang="zh-CN" sz="2800" b="1" dirty="0"/>
              <a:t>节介绍另一种化二次型为标准形的方法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7544" y="5570076"/>
            <a:ext cx="8461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latin typeface="+mn-ea"/>
              </a:rPr>
              <a:t>的</a:t>
            </a:r>
            <a:r>
              <a:rPr lang="zh-CN" altLang="zh-CN" sz="2800" b="1" dirty="0">
                <a:latin typeface="+mn-ea"/>
              </a:rPr>
              <a:t>代数公式，将二次型配成完全平方式的方法</a:t>
            </a:r>
            <a:r>
              <a:rPr lang="en-US" altLang="zh-CN" sz="2800" b="1" dirty="0" smtClean="0">
                <a:latin typeface="+mn-ea"/>
              </a:rPr>
              <a:t>.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340768"/>
            <a:ext cx="29081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拉格朗日配方法</a:t>
            </a:r>
            <a:r>
              <a:rPr lang="en-US" altLang="zh-CN" sz="2800" b="1" dirty="0"/>
              <a:t>. </a:t>
            </a:r>
            <a:endParaRPr lang="zh-CN" altLang="zh-CN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82733"/>
              </p:ext>
            </p:extLst>
          </p:nvPr>
        </p:nvGraphicFramePr>
        <p:xfrm>
          <a:off x="2771800" y="4983708"/>
          <a:ext cx="2628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76" name="Equation" r:id="rId9" imgW="2628720" imgH="317160" progId="Equation.DSMT4">
                  <p:embed/>
                </p:oleObj>
              </mc:Choice>
              <mc:Fallback>
                <p:oleObj name="Equation" r:id="rId9" imgW="262872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71800" y="4983708"/>
                        <a:ext cx="26289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954976"/>
              </p:ext>
            </p:extLst>
          </p:nvPr>
        </p:nvGraphicFramePr>
        <p:xfrm>
          <a:off x="5483392" y="4983708"/>
          <a:ext cx="2616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77" name="Equation" r:id="rId11" imgW="2616120" imgH="317160" progId="Equation.DSMT4">
                  <p:embed/>
                </p:oleObj>
              </mc:Choice>
              <mc:Fallback>
                <p:oleObj name="Equation" r:id="rId11" imgW="261612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83392" y="4983708"/>
                        <a:ext cx="26162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419872" y="1340768"/>
            <a:ext cx="4152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这个配方法就是利用诸如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6377" y="36978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或</a:t>
            </a:r>
            <a:endParaRPr lang="zh-CN" alt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71877" y="261774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或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3034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4" grpId="0"/>
      <p:bldP spid="11" grpId="0"/>
      <p:bldP spid="12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620688"/>
            <a:ext cx="5234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latin typeface="+mn-ea"/>
              </a:rPr>
              <a:t>通常有两种情形</a:t>
            </a:r>
            <a:r>
              <a:rPr lang="zh-CN" altLang="zh-CN" sz="2800" b="1" dirty="0" smtClean="0">
                <a:latin typeface="+mn-ea"/>
              </a:rPr>
              <a:t>，</a:t>
            </a:r>
            <a:r>
              <a:rPr lang="zh-CN" altLang="en-US" sz="2800" b="1" dirty="0">
                <a:latin typeface="+mn-ea"/>
              </a:rPr>
              <a:t>先</a:t>
            </a:r>
            <a:r>
              <a:rPr lang="zh-CN" altLang="en-US" sz="2800" b="1" dirty="0" smtClean="0">
                <a:latin typeface="+mn-ea"/>
              </a:rPr>
              <a:t>看第一种</a:t>
            </a:r>
            <a:r>
              <a:rPr lang="zh-CN" altLang="zh-CN" sz="2800" b="1" dirty="0" smtClean="0">
                <a:latin typeface="+mn-ea"/>
              </a:rPr>
              <a:t>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321604"/>
            <a:ext cx="5929828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zh-CN" sz="2800" b="1" dirty="0">
                <a:solidFill>
                  <a:schemeClr val="tx1"/>
                </a:solidFill>
                <a:latin typeface="+mn-ea"/>
              </a:rPr>
              <a:t>）</a:t>
            </a:r>
            <a:r>
              <a:rPr lang="zh-CN" altLang="zh-CN" sz="2800" b="1" dirty="0" smtClean="0">
                <a:solidFill>
                  <a:schemeClr val="tx1"/>
                </a:solidFill>
                <a:latin typeface="+mn-ea"/>
              </a:rPr>
              <a:t>二次型</a:t>
            </a:r>
            <a:r>
              <a:rPr lang="en-US" altLang="zh-CN" sz="28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zh-CN" sz="2800" b="1" dirty="0" smtClean="0">
                <a:solidFill>
                  <a:schemeClr val="tx1"/>
                </a:solidFill>
                <a:latin typeface="+mn-ea"/>
              </a:rPr>
              <a:t>中</a:t>
            </a:r>
            <a:r>
              <a:rPr lang="zh-CN" altLang="zh-CN" sz="2800" b="1" dirty="0">
                <a:solidFill>
                  <a:schemeClr val="tx1"/>
                </a:solidFill>
                <a:latin typeface="+mn-ea"/>
              </a:rPr>
              <a:t>含有平方项情形：</a:t>
            </a:r>
            <a:endParaRPr lang="zh-CN" altLang="en-US" sz="2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2204864"/>
            <a:ext cx="77768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若二次型</a:t>
            </a:r>
            <a:r>
              <a:rPr lang="zh-CN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含有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平方项，先把</a:t>
            </a:r>
            <a:r>
              <a:rPr lang="zh-CN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含有的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乘积</a:t>
            </a:r>
            <a:r>
              <a:rPr lang="zh-CN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项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集中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，然后配方，再对其余的变量同样进行，</a:t>
            </a:r>
            <a:r>
              <a:rPr lang="zh-CN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直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都配成平方项为止，将每一个平方项的内部</a:t>
            </a:r>
            <a:r>
              <a:rPr lang="zh-CN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一个新变量，进而找出所求的可逆线性变换</a:t>
            </a:r>
            <a:r>
              <a:rPr lang="zh-CN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得到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二次型的标准形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一般先从</a:t>
            </a:r>
            <a:r>
              <a:rPr lang="zh-CN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含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平方项</a:t>
            </a:r>
            <a:r>
              <a:rPr lang="zh-CN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开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始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，依次类推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139829"/>
              </p:ext>
            </p:extLst>
          </p:nvPr>
        </p:nvGraphicFramePr>
        <p:xfrm>
          <a:off x="2873648" y="2277120"/>
          <a:ext cx="33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49" name="Equation" r:id="rId3" imgW="330120" imgH="431640" progId="Equation.DSMT4">
                  <p:embed/>
                </p:oleObj>
              </mc:Choice>
              <mc:Fallback>
                <p:oleObj name="Equation" r:id="rId3" imgW="330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3648" y="2277120"/>
                        <a:ext cx="330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149649"/>
              </p:ext>
            </p:extLst>
          </p:nvPr>
        </p:nvGraphicFramePr>
        <p:xfrm>
          <a:off x="6834088" y="2277120"/>
          <a:ext cx="33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50" name="Equation" r:id="rId5" imgW="330120" imgH="431640" progId="Equation.DSMT4">
                  <p:embed/>
                </p:oleObj>
              </mc:Choice>
              <mc:Fallback>
                <p:oleObj name="Equation" r:id="rId5" imgW="330120" imgH="4316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088" y="2277120"/>
                        <a:ext cx="330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678498"/>
              </p:ext>
            </p:extLst>
          </p:nvPr>
        </p:nvGraphicFramePr>
        <p:xfrm>
          <a:off x="5813276" y="3933056"/>
          <a:ext cx="34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51" name="Equation" r:id="rId7" imgW="342720" imgH="431640" progId="Equation.DSMT4">
                  <p:embed/>
                </p:oleObj>
              </mc:Choice>
              <mc:Fallback>
                <p:oleObj name="Equation" r:id="rId7" imgW="342720" imgH="4316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276" y="3933056"/>
                        <a:ext cx="34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612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23528" y="673532"/>
            <a:ext cx="18101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7.8】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79712" y="673532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利用配方法化二次型</a:t>
            </a:r>
            <a:endParaRPr lang="zh-CN" altLang="en-US" sz="2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86747" y="3284984"/>
            <a:ext cx="1261884" cy="5232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800" b="1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en-US" altLang="zh-CN" sz="2800" b="1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zh-CN" altLang="en-US" sz="28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215325"/>
              </p:ext>
            </p:extLst>
          </p:nvPr>
        </p:nvGraphicFramePr>
        <p:xfrm>
          <a:off x="530343" y="1340768"/>
          <a:ext cx="7721601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82" name="Equation" r:id="rId3" imgW="7721280" imgH="520560" progId="Equation.DSMT4">
                  <p:embed/>
                </p:oleObj>
              </mc:Choice>
              <mc:Fallback>
                <p:oleObj name="Equation" r:id="rId3" imgW="77212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0343" y="1340768"/>
                        <a:ext cx="7721601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530343" y="2564904"/>
            <a:ext cx="5955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为标准形，并写出所用的变换矩阵</a:t>
            </a:r>
            <a:r>
              <a:rPr lang="zh-CN" altLang="zh-CN" sz="2800" b="1" dirty="0" smtClean="0">
                <a:latin typeface="+mn-ea"/>
              </a:rPr>
              <a:t>．</a:t>
            </a:r>
            <a:endParaRPr lang="zh-CN" altLang="zh-CN" sz="2800" b="1" dirty="0">
              <a:latin typeface="+mn-ea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07570"/>
              </p:ext>
            </p:extLst>
          </p:nvPr>
        </p:nvGraphicFramePr>
        <p:xfrm>
          <a:off x="4720519" y="2060848"/>
          <a:ext cx="353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83" name="Equation" r:id="rId5" imgW="3530520" imgH="431640" progId="Equation.DSMT4">
                  <p:embed/>
                </p:oleObj>
              </mc:Choice>
              <mc:Fallback>
                <p:oleObj name="Equation" r:id="rId5" imgW="3530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20519" y="2060848"/>
                        <a:ext cx="3530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连接符 20"/>
          <p:cNvCxnSpPr/>
          <p:nvPr/>
        </p:nvCxnSpPr>
        <p:spPr>
          <a:xfrm>
            <a:off x="2699792" y="1916832"/>
            <a:ext cx="64807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076056" y="1889274"/>
            <a:ext cx="324036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584415"/>
              </p:ext>
            </p:extLst>
          </p:nvPr>
        </p:nvGraphicFramePr>
        <p:xfrm>
          <a:off x="1477323" y="3402654"/>
          <a:ext cx="596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84" name="Equation" r:id="rId7" imgW="596880" imgH="393480" progId="Equation.DSMT4">
                  <p:embed/>
                </p:oleObj>
              </mc:Choice>
              <mc:Fallback>
                <p:oleObj name="Equation" r:id="rId7" imgW="596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7323" y="3402654"/>
                        <a:ext cx="596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612097"/>
              </p:ext>
            </p:extLst>
          </p:nvPr>
        </p:nvGraphicFramePr>
        <p:xfrm>
          <a:off x="3498819" y="4026520"/>
          <a:ext cx="5041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85" name="Equation" r:id="rId9" imgW="5041800" imgH="482400" progId="Equation.DSMT4">
                  <p:embed/>
                </p:oleObj>
              </mc:Choice>
              <mc:Fallback>
                <p:oleObj name="Equation" r:id="rId9" imgW="50418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98819" y="4026520"/>
                        <a:ext cx="50419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116841"/>
              </p:ext>
            </p:extLst>
          </p:nvPr>
        </p:nvGraphicFramePr>
        <p:xfrm>
          <a:off x="2195736" y="3311998"/>
          <a:ext cx="4229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86" name="Equation" r:id="rId11" imgW="4228920" imgH="583920" progId="Equation.DSMT4">
                  <p:embed/>
                </p:oleObj>
              </mc:Choice>
              <mc:Fallback>
                <p:oleObj name="Equation" r:id="rId11" imgW="422892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95736" y="3311998"/>
                        <a:ext cx="42291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502376"/>
              </p:ext>
            </p:extLst>
          </p:nvPr>
        </p:nvGraphicFramePr>
        <p:xfrm>
          <a:off x="3381371" y="5229200"/>
          <a:ext cx="5194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87" name="Equation" r:id="rId13" imgW="5194080" imgH="482400" progId="Equation.DSMT4">
                  <p:embed/>
                </p:oleObj>
              </mc:Choice>
              <mc:Fallback>
                <p:oleObj name="Equation" r:id="rId13" imgW="5194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81371" y="5229200"/>
                        <a:ext cx="51943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347387"/>
              </p:ext>
            </p:extLst>
          </p:nvPr>
        </p:nvGraphicFramePr>
        <p:xfrm>
          <a:off x="530343" y="4581128"/>
          <a:ext cx="3479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88" name="Equation" r:id="rId15" imgW="3479760" imgH="583920" progId="Equation.DSMT4">
                  <p:embed/>
                </p:oleObj>
              </mc:Choice>
              <mc:Fallback>
                <p:oleObj name="Equation" r:id="rId15" imgW="347976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0343" y="4581128"/>
                        <a:ext cx="34798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接连接符 32"/>
          <p:cNvCxnSpPr/>
          <p:nvPr/>
        </p:nvCxnSpPr>
        <p:spPr>
          <a:xfrm>
            <a:off x="3466830" y="5805264"/>
            <a:ext cx="64807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228456" y="5796757"/>
            <a:ext cx="207984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8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34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841167"/>
              </p:ext>
            </p:extLst>
          </p:nvPr>
        </p:nvGraphicFramePr>
        <p:xfrm>
          <a:off x="467544" y="764704"/>
          <a:ext cx="3479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8" name="Equation" r:id="rId3" imgW="3479760" imgH="583920" progId="Equation.DSMT4">
                  <p:embed/>
                </p:oleObj>
              </mc:Choice>
              <mc:Fallback>
                <p:oleObj name="Equation" r:id="rId3" imgW="347976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764704"/>
                        <a:ext cx="34798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677430"/>
              </p:ext>
            </p:extLst>
          </p:nvPr>
        </p:nvGraphicFramePr>
        <p:xfrm>
          <a:off x="5580112" y="1772816"/>
          <a:ext cx="2882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9" name="Equation" r:id="rId5" imgW="2882880" imgH="838080" progId="Equation.DSMT4">
                  <p:embed/>
                </p:oleObj>
              </mc:Choice>
              <mc:Fallback>
                <p:oleObj name="Equation" r:id="rId5" imgW="288288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80112" y="1772816"/>
                        <a:ext cx="28829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475729"/>
              </p:ext>
            </p:extLst>
          </p:nvPr>
        </p:nvGraphicFramePr>
        <p:xfrm>
          <a:off x="3995936" y="3140968"/>
          <a:ext cx="3175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50" name="Equation" r:id="rId7" imgW="3174840" imgH="1015920" progId="Equation.DSMT4">
                  <p:embed/>
                </p:oleObj>
              </mc:Choice>
              <mc:Fallback>
                <p:oleObj name="Equation" r:id="rId7" imgW="317484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95936" y="3140968"/>
                        <a:ext cx="31750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294609"/>
              </p:ext>
            </p:extLst>
          </p:nvPr>
        </p:nvGraphicFramePr>
        <p:xfrm>
          <a:off x="467544" y="3284984"/>
          <a:ext cx="3479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51" name="Equation" r:id="rId9" imgW="3479760" imgH="583920" progId="Equation.DSMT4">
                  <p:embed/>
                </p:oleObj>
              </mc:Choice>
              <mc:Fallback>
                <p:oleObj name="Equation" r:id="rId9" imgW="347976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7544" y="3284984"/>
                        <a:ext cx="34798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5724128" y="2708920"/>
            <a:ext cx="9361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740352" y="2564904"/>
            <a:ext cx="7200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101951"/>
              </p:ext>
            </p:extLst>
          </p:nvPr>
        </p:nvGraphicFramePr>
        <p:xfrm>
          <a:off x="5940152" y="4437112"/>
          <a:ext cx="2019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52" name="Equation" r:id="rId11" imgW="2019240" imgH="838080" progId="Equation.DSMT4">
                  <p:embed/>
                </p:oleObj>
              </mc:Choice>
              <mc:Fallback>
                <p:oleObj name="Equation" r:id="rId11" imgW="201924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40152" y="4437112"/>
                        <a:ext cx="20193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169367"/>
              </p:ext>
            </p:extLst>
          </p:nvPr>
        </p:nvGraphicFramePr>
        <p:xfrm>
          <a:off x="4067944" y="620688"/>
          <a:ext cx="3175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53" name="Equation" r:id="rId13" imgW="3174840" imgH="1015920" progId="Equation.DSMT4">
                  <p:embed/>
                </p:oleObj>
              </mc:Choice>
              <mc:Fallback>
                <p:oleObj name="Equation" r:id="rId13" imgW="317484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67944" y="620688"/>
                        <a:ext cx="31750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971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142379"/>
              </p:ext>
            </p:extLst>
          </p:nvPr>
        </p:nvGraphicFramePr>
        <p:xfrm>
          <a:off x="584200" y="1164332"/>
          <a:ext cx="398780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8" name="Equation" r:id="rId3" imgW="3987720" imgH="2552400" progId="Equation.DSMT4">
                  <p:embed/>
                </p:oleObj>
              </mc:Choice>
              <mc:Fallback>
                <p:oleObj name="Equation" r:id="rId3" imgW="3987720" imgH="25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4200" y="1164332"/>
                        <a:ext cx="3987800" cy="255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637119"/>
              </p:ext>
            </p:extLst>
          </p:nvPr>
        </p:nvGraphicFramePr>
        <p:xfrm>
          <a:off x="4942656" y="1124744"/>
          <a:ext cx="373380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9" name="Equation" r:id="rId5" imgW="3733560" imgH="2552400" progId="Equation.DSMT4">
                  <p:embed/>
                </p:oleObj>
              </mc:Choice>
              <mc:Fallback>
                <p:oleObj name="Equation" r:id="rId5" imgW="3733560" imgH="25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42656" y="1124744"/>
                        <a:ext cx="3733800" cy="255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306269"/>
              </p:ext>
            </p:extLst>
          </p:nvPr>
        </p:nvGraphicFramePr>
        <p:xfrm>
          <a:off x="416315" y="4941168"/>
          <a:ext cx="2857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0" name="Equation" r:id="rId7" imgW="2857320" imgH="838080" progId="Equation.DSMT4">
                  <p:embed/>
                </p:oleObj>
              </mc:Choice>
              <mc:Fallback>
                <p:oleObj name="Equation" r:id="rId7" imgW="285732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6315" y="4941168"/>
                        <a:ext cx="28575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88553"/>
              </p:ext>
            </p:extLst>
          </p:nvPr>
        </p:nvGraphicFramePr>
        <p:xfrm>
          <a:off x="3779912" y="3933056"/>
          <a:ext cx="4584700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1" name="Equation" r:id="rId9" imgW="4584600" imgH="2501640" progId="Equation.DSMT4">
                  <p:embed/>
                </p:oleObj>
              </mc:Choice>
              <mc:Fallback>
                <p:oleObj name="Equation" r:id="rId9" imgW="4584600" imgH="250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79912" y="3933056"/>
                        <a:ext cx="4584700" cy="250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5853" y="54868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6293" y="52951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即</a:t>
            </a:r>
            <a:endParaRPr lang="zh-CN" altLang="en-US" sz="2800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539552" y="4077072"/>
            <a:ext cx="1872208" cy="612648"/>
            <a:chOff x="539552" y="4077072"/>
            <a:chExt cx="1872208" cy="612648"/>
          </a:xfrm>
        </p:grpSpPr>
        <p:sp>
          <p:nvSpPr>
            <p:cNvPr id="10" name="矩形标注 9"/>
            <p:cNvSpPr/>
            <p:nvPr/>
          </p:nvSpPr>
          <p:spPr>
            <a:xfrm>
              <a:off x="539552" y="4077072"/>
              <a:ext cx="1872208" cy="612648"/>
            </a:xfrm>
            <a:prstGeom prst="wedgeRectCallout">
              <a:avLst>
                <a:gd name="adj1" fmla="val -14150"/>
                <a:gd name="adj2" fmla="val 92351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4398" y="4077072"/>
              <a:ext cx="18373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zh-CN" altLang="en-US" sz="2800" b="1" dirty="0" smtClean="0"/>
                <a:t>的标准形</a:t>
              </a:r>
              <a:endParaRPr lang="zh-CN" altLang="en-US" sz="2800" b="1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546032" y="3140968"/>
            <a:ext cx="1058416" cy="1008112"/>
            <a:chOff x="7452320" y="2996952"/>
            <a:chExt cx="1058416" cy="1008112"/>
          </a:xfrm>
        </p:grpSpPr>
        <p:sp>
          <p:nvSpPr>
            <p:cNvPr id="11" name="矩形标注 10"/>
            <p:cNvSpPr/>
            <p:nvPr/>
          </p:nvSpPr>
          <p:spPr>
            <a:xfrm>
              <a:off x="7452320" y="2996952"/>
              <a:ext cx="1058416" cy="1008112"/>
            </a:xfrm>
            <a:prstGeom prst="wedgeRectCallout">
              <a:avLst>
                <a:gd name="adj1" fmla="val -76186"/>
                <a:gd name="adj2" fmla="val 4784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28519" y="3050957"/>
              <a:ext cx="90601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变换</a:t>
              </a:r>
              <a:endParaRPr lang="en-US" altLang="zh-CN" sz="2800" b="1" dirty="0" smtClean="0"/>
            </a:p>
            <a:p>
              <a:r>
                <a:rPr lang="zh-CN" altLang="en-US" sz="2800" b="1" dirty="0" smtClean="0"/>
                <a:t>矩阵</a:t>
              </a:r>
              <a:endParaRPr lang="zh-CN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7184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620688"/>
            <a:ext cx="5234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latin typeface="+mn-ea"/>
              </a:rPr>
              <a:t>通常有两种情形</a:t>
            </a:r>
            <a:r>
              <a:rPr lang="zh-CN" altLang="zh-CN" sz="2800" b="1" dirty="0" smtClean="0">
                <a:latin typeface="+mn-ea"/>
              </a:rPr>
              <a:t>，</a:t>
            </a:r>
            <a:r>
              <a:rPr lang="zh-CN" altLang="en-US" sz="2800" b="1" dirty="0">
                <a:latin typeface="+mn-ea"/>
              </a:rPr>
              <a:t>再</a:t>
            </a:r>
            <a:r>
              <a:rPr lang="zh-CN" altLang="en-US" sz="2800" b="1" dirty="0" smtClean="0">
                <a:latin typeface="+mn-ea"/>
              </a:rPr>
              <a:t>看第二种</a:t>
            </a:r>
            <a:r>
              <a:rPr lang="zh-CN" altLang="zh-CN" sz="2800" b="1" dirty="0" smtClean="0">
                <a:latin typeface="+mn-ea"/>
              </a:rPr>
              <a:t>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321604"/>
            <a:ext cx="6258445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zh-CN" sz="2800" b="1" dirty="0" smtClean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sz="2800" b="1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zh-CN" sz="2800" b="1" dirty="0" smtClean="0">
                <a:solidFill>
                  <a:schemeClr val="tx1"/>
                </a:solidFill>
                <a:latin typeface="+mn-ea"/>
              </a:rPr>
              <a:t>）</a:t>
            </a:r>
            <a:r>
              <a:rPr lang="zh-CN" altLang="zh-CN" sz="2800" b="1" dirty="0" smtClean="0">
                <a:solidFill>
                  <a:schemeClr val="tx1"/>
                </a:solidFill>
                <a:latin typeface="+mn-ea"/>
              </a:rPr>
              <a:t>二次型</a:t>
            </a:r>
            <a:r>
              <a:rPr lang="en-US" altLang="zh-CN" sz="28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zh-CN" sz="2800" b="1" dirty="0" smtClean="0">
                <a:solidFill>
                  <a:schemeClr val="tx1"/>
                </a:solidFill>
                <a:latin typeface="+mn-ea"/>
              </a:rPr>
              <a:t>中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不</a:t>
            </a:r>
            <a:r>
              <a:rPr lang="zh-CN" altLang="zh-CN" sz="2800" b="1" dirty="0" smtClean="0">
                <a:solidFill>
                  <a:schemeClr val="tx1"/>
                </a:solidFill>
                <a:latin typeface="+mn-ea"/>
              </a:rPr>
              <a:t>含有</a:t>
            </a:r>
            <a:r>
              <a:rPr lang="zh-CN" altLang="zh-CN" sz="2800" b="1" dirty="0">
                <a:solidFill>
                  <a:schemeClr val="tx1"/>
                </a:solidFill>
                <a:latin typeface="+mn-ea"/>
              </a:rPr>
              <a:t>平方项情形：</a:t>
            </a:r>
            <a:endParaRPr lang="zh-CN" altLang="en-US" sz="28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11560" y="2041684"/>
            <a:ext cx="7776864" cy="523220"/>
            <a:chOff x="611560" y="1938288"/>
            <a:chExt cx="7776864" cy="523220"/>
          </a:xfrm>
        </p:grpSpPr>
        <p:sp>
          <p:nvSpPr>
            <p:cNvPr id="4" name="矩形 3"/>
            <p:cNvSpPr/>
            <p:nvPr/>
          </p:nvSpPr>
          <p:spPr>
            <a:xfrm>
              <a:off x="611560" y="1938288"/>
              <a:ext cx="777686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若</a:t>
              </a:r>
              <a:r>
                <a:rPr lang="zh-CN" altLang="zh-CN" sz="28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二次型</a:t>
              </a:r>
              <a:r>
                <a:rPr lang="zh-CN" altLang="en-US" sz="28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中不</a:t>
              </a:r>
              <a:r>
                <a:rPr lang="zh-CN" altLang="zh-CN" sz="28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含有</a:t>
              </a:r>
              <a:r>
                <a:rPr lang="zh-CN" altLang="en-US" sz="28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任何</a:t>
              </a:r>
              <a:r>
                <a:rPr lang="en-US" altLang="zh-CN" sz="28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</a:t>
              </a:r>
              <a:r>
                <a:rPr lang="zh-CN" altLang="zh-CN" sz="28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的</a:t>
              </a:r>
              <a:r>
                <a:rPr lang="zh-CN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平方项</a:t>
              </a:r>
              <a:r>
                <a:rPr lang="zh-CN" altLang="zh-CN" sz="28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，</a:t>
              </a:r>
              <a:r>
                <a:rPr lang="zh-CN" altLang="en-US" sz="28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这时系数</a:t>
              </a:r>
              <a:r>
                <a:rPr lang="en-US" altLang="zh-CN" sz="2800" b="1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  </a:t>
              </a: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0407804"/>
                </p:ext>
              </p:extLst>
            </p:nvPr>
          </p:nvGraphicFramePr>
          <p:xfrm>
            <a:off x="4334892" y="2010544"/>
            <a:ext cx="3302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43" name="Equation" r:id="rId3" imgW="330120" imgH="431640" progId="Equation.DSMT4">
                    <p:embed/>
                  </p:oleObj>
                </mc:Choice>
                <mc:Fallback>
                  <p:oleObj name="Equation" r:id="rId3" imgW="33012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34892" y="2010544"/>
                          <a:ext cx="3302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829191"/>
              </p:ext>
            </p:extLst>
          </p:nvPr>
        </p:nvGraphicFramePr>
        <p:xfrm>
          <a:off x="2083499" y="3252068"/>
          <a:ext cx="19431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44" name="Equation" r:id="rId5" imgW="1942920" imgH="1688760" progId="Equation.DSMT4">
                  <p:embed/>
                </p:oleObj>
              </mc:Choice>
              <mc:Fallback>
                <p:oleObj name="Equation" r:id="rId5" imgW="1942920" imgH="1688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3499" y="3252068"/>
                        <a:ext cx="19431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755576" y="2564904"/>
            <a:ext cx="6120680" cy="573772"/>
            <a:chOff x="755576" y="2473732"/>
            <a:chExt cx="6120680" cy="573772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7954201"/>
                </p:ext>
              </p:extLst>
            </p:nvPr>
          </p:nvGraphicFramePr>
          <p:xfrm>
            <a:off x="755576" y="2564904"/>
            <a:ext cx="11684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45" name="Equation" r:id="rId7" imgW="1168200" imgH="482400" progId="Equation.DSMT4">
                    <p:embed/>
                  </p:oleObj>
                </mc:Choice>
                <mc:Fallback>
                  <p:oleObj name="Equation" r:id="rId7" imgW="116820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55576" y="2564904"/>
                          <a:ext cx="1168400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矩形 7"/>
            <p:cNvSpPr/>
            <p:nvPr/>
          </p:nvSpPr>
          <p:spPr>
            <a:xfrm>
              <a:off x="3819009" y="2473732"/>
              <a:ext cx="305724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先作可逆线性变换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51720" y="2492896"/>
              <a:ext cx="178927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不全为零</a:t>
              </a:r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. </a:t>
              </a:r>
            </a:p>
          </p:txBody>
        </p:sp>
      </p:grp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957112"/>
              </p:ext>
            </p:extLst>
          </p:nvPr>
        </p:nvGraphicFramePr>
        <p:xfrm>
          <a:off x="4211960" y="3869804"/>
          <a:ext cx="3467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46" name="Equation" r:id="rId9" imgW="3466800" imgH="495000" progId="Equation.DSMT4">
                  <p:embed/>
                </p:oleObj>
              </mc:Choice>
              <mc:Fallback>
                <p:oleObj name="Equation" r:id="rId9" imgW="34668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11960" y="3869804"/>
                        <a:ext cx="34671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467544" y="5067181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把二次型化为含平方项的二次型，然后再按（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）的方法配方．</a:t>
            </a:r>
          </a:p>
        </p:txBody>
      </p:sp>
    </p:spTree>
    <p:extLst>
      <p:ext uri="{BB962C8B-B14F-4D97-AF65-F5344CB8AC3E}">
        <p14:creationId xmlns:p14="http://schemas.microsoft.com/office/powerpoint/2010/main" val="138709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23528" y="673532"/>
            <a:ext cx="18101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7.9】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79712" y="673532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利用配方法化二次型</a:t>
            </a:r>
            <a:endParaRPr lang="zh-CN" altLang="en-US" sz="2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86747" y="2636912"/>
            <a:ext cx="1261884" cy="5232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800" b="1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en-US" altLang="zh-CN" sz="2800" b="1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zh-CN" altLang="en-US" sz="28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766957"/>
              </p:ext>
            </p:extLst>
          </p:nvPr>
        </p:nvGraphicFramePr>
        <p:xfrm>
          <a:off x="1558925" y="1347788"/>
          <a:ext cx="5664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7" name="Equation" r:id="rId3" imgW="5663880" imgH="507960" progId="Equation.DSMT4">
                  <p:embed/>
                </p:oleObj>
              </mc:Choice>
              <mc:Fallback>
                <p:oleObj name="Equation" r:id="rId3" imgW="56638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8925" y="1347788"/>
                        <a:ext cx="56642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530343" y="1988840"/>
            <a:ext cx="5955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为标准形，并写出所用的变换矩阵</a:t>
            </a:r>
            <a:r>
              <a:rPr lang="zh-CN" altLang="zh-CN" sz="2800" b="1" dirty="0" smtClean="0">
                <a:latin typeface="+mn-ea"/>
              </a:rPr>
              <a:t>．</a:t>
            </a:r>
            <a:endParaRPr lang="zh-CN" altLang="zh-CN" sz="2800" b="1" dirty="0">
              <a:latin typeface="+mn-ea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730600"/>
              </p:ext>
            </p:extLst>
          </p:nvPr>
        </p:nvGraphicFramePr>
        <p:xfrm>
          <a:off x="971600" y="3284984"/>
          <a:ext cx="20320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8" name="Equation" r:id="rId5" imgW="2031840" imgH="1612800" progId="Equation.DSMT4">
                  <p:embed/>
                </p:oleObj>
              </mc:Choice>
              <mc:Fallback>
                <p:oleObj name="Equation" r:id="rId5" imgW="2031840" imgH="16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600" y="3284984"/>
                        <a:ext cx="2032000" cy="161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587367"/>
              </p:ext>
            </p:extLst>
          </p:nvPr>
        </p:nvGraphicFramePr>
        <p:xfrm>
          <a:off x="3707904" y="3284984"/>
          <a:ext cx="36068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9" name="Equation" r:id="rId7" imgW="3606480" imgH="1562040" progId="Equation.DSMT4">
                  <p:embed/>
                </p:oleObj>
              </mc:Choice>
              <mc:Fallback>
                <p:oleObj name="Equation" r:id="rId7" imgW="360648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07904" y="3284984"/>
                        <a:ext cx="36068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621614"/>
              </p:ext>
            </p:extLst>
          </p:nvPr>
        </p:nvGraphicFramePr>
        <p:xfrm>
          <a:off x="611560" y="5157192"/>
          <a:ext cx="8115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0" name="Equation" r:id="rId9" imgW="8115120" imgH="507960" progId="Equation.DSMT4">
                  <p:embed/>
                </p:oleObj>
              </mc:Choice>
              <mc:Fallback>
                <p:oleObj name="Equation" r:id="rId9" imgW="81151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560" y="5157192"/>
                        <a:ext cx="81153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1331640" y="2636912"/>
            <a:ext cx="7488832" cy="523220"/>
            <a:chOff x="1331640" y="2636912"/>
            <a:chExt cx="7488832" cy="523220"/>
          </a:xfrm>
        </p:grpSpPr>
        <p:sp>
          <p:nvSpPr>
            <p:cNvPr id="2" name="矩形 1"/>
            <p:cNvSpPr/>
            <p:nvPr/>
          </p:nvSpPr>
          <p:spPr>
            <a:xfrm>
              <a:off x="1331640" y="2636912"/>
              <a:ext cx="74888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/>
                <a:t>中不含平方项</a:t>
              </a:r>
              <a:r>
                <a:rPr lang="zh-CN" altLang="zh-CN" sz="2800" b="1" dirty="0" smtClean="0"/>
                <a:t>，由于</a:t>
              </a:r>
              <a:r>
                <a:rPr lang="zh-CN" altLang="zh-CN" sz="2800" b="1" dirty="0"/>
                <a:t>含有乘积</a:t>
              </a:r>
              <a:r>
                <a:rPr lang="zh-CN" altLang="zh-CN" sz="2800" b="1" dirty="0" smtClean="0"/>
                <a:t>项</a:t>
              </a:r>
              <a:r>
                <a:rPr lang="en-US" altLang="zh-CN" sz="2800" b="1" dirty="0" smtClean="0"/>
                <a:t>        </a:t>
              </a:r>
              <a:r>
                <a:rPr lang="zh-CN" altLang="en-US" sz="2800" b="1" dirty="0" smtClean="0"/>
                <a:t>，故令</a:t>
              </a:r>
              <a:endParaRPr lang="zh-CN" altLang="en-US" sz="2800" b="1" dirty="0"/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0563464"/>
                </p:ext>
              </p:extLst>
            </p:nvPr>
          </p:nvGraphicFramePr>
          <p:xfrm>
            <a:off x="6575896" y="2709168"/>
            <a:ext cx="6604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11" name="Equation" r:id="rId11" imgW="660240" imgH="431640" progId="Equation.DSMT4">
                    <p:embed/>
                  </p:oleObj>
                </mc:Choice>
                <mc:Fallback>
                  <p:oleObj name="Equation" r:id="rId11" imgW="66024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575896" y="2709168"/>
                          <a:ext cx="6604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TextBox 5"/>
          <p:cNvSpPr txBox="1"/>
          <p:nvPr/>
        </p:nvSpPr>
        <p:spPr>
          <a:xfrm>
            <a:off x="3131840" y="386104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即</a:t>
            </a:r>
            <a:endParaRPr lang="zh-CN" altLang="en-US" sz="28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92971"/>
              </p:ext>
            </p:extLst>
          </p:nvPr>
        </p:nvGraphicFramePr>
        <p:xfrm>
          <a:off x="971600" y="5877272"/>
          <a:ext cx="3073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2" name="Equation" r:id="rId13" imgW="3073320" imgH="482400" progId="Equation.DSMT4">
                  <p:embed/>
                </p:oleObj>
              </mc:Choice>
              <mc:Fallback>
                <p:oleObj name="Equation" r:id="rId13" imgW="30733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1600" y="5877272"/>
                        <a:ext cx="3073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380312" y="378904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使得：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3435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34" grpId="0"/>
      <p:bldP spid="12" grpId="0"/>
      <p:bldP spid="6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标注 8"/>
          <p:cNvSpPr/>
          <p:nvPr/>
        </p:nvSpPr>
        <p:spPr>
          <a:xfrm>
            <a:off x="1043608" y="1592216"/>
            <a:ext cx="1872208" cy="612648"/>
          </a:xfrm>
          <a:prstGeom prst="wedgeRectCallout">
            <a:avLst>
              <a:gd name="adj1" fmla="val 42917"/>
              <a:gd name="adj2" fmla="val -8204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再配方得</a:t>
            </a:r>
            <a:r>
              <a:rPr lang="zh-CN" altLang="en-US" sz="2800" b="1" dirty="0" smtClean="0"/>
              <a:t>：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90050"/>
              </p:ext>
            </p:extLst>
          </p:nvPr>
        </p:nvGraphicFramePr>
        <p:xfrm>
          <a:off x="539552" y="858168"/>
          <a:ext cx="3429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0" name="Equation" r:id="rId3" imgW="3429000" imgH="482400" progId="Equation.DSMT4">
                  <p:embed/>
                </p:oleObj>
              </mc:Choice>
              <mc:Fallback>
                <p:oleObj name="Equation" r:id="rId3" imgW="3429000" imgH="4824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858168"/>
                        <a:ext cx="3429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295107"/>
              </p:ext>
            </p:extLst>
          </p:nvPr>
        </p:nvGraphicFramePr>
        <p:xfrm>
          <a:off x="4067944" y="612800"/>
          <a:ext cx="4064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1" name="Equation" r:id="rId5" imgW="4063680" imgH="1015920" progId="Equation.DSMT4">
                  <p:embed/>
                </p:oleObj>
              </mc:Choice>
              <mc:Fallback>
                <p:oleObj name="Equation" r:id="rId5" imgW="406368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7944" y="612800"/>
                        <a:ext cx="40640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029193"/>
              </p:ext>
            </p:extLst>
          </p:nvPr>
        </p:nvGraphicFramePr>
        <p:xfrm>
          <a:off x="4616687" y="2564904"/>
          <a:ext cx="38354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2" name="Equation" r:id="rId7" imgW="3835080" imgH="1562040" progId="Equation.DSMT4">
                  <p:embed/>
                </p:oleObj>
              </mc:Choice>
              <mc:Fallback>
                <p:oleObj name="Equation" r:id="rId7" imgW="383508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16687" y="2564904"/>
                        <a:ext cx="38354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467131"/>
              </p:ext>
            </p:extLst>
          </p:nvPr>
        </p:nvGraphicFramePr>
        <p:xfrm>
          <a:off x="1548904" y="2564904"/>
          <a:ext cx="21590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3" name="Equation" r:id="rId9" imgW="2158920" imgH="1612800" progId="Equation.DSMT4">
                  <p:embed/>
                </p:oleObj>
              </mc:Choice>
              <mc:Fallback>
                <p:oleObj name="Equation" r:id="rId9" imgW="2158920" imgH="16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48904" y="2564904"/>
                        <a:ext cx="2159000" cy="161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70937" y="306896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令</a:t>
            </a:r>
            <a:endParaRPr lang="zh-CN" alt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82642" y="314096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</a:t>
            </a:r>
            <a:endParaRPr lang="zh-CN" altLang="en-US" sz="2800" b="1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178821"/>
              </p:ext>
            </p:extLst>
          </p:nvPr>
        </p:nvGraphicFramePr>
        <p:xfrm>
          <a:off x="4788024" y="4509120"/>
          <a:ext cx="36195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4" name="Equation" r:id="rId11" imgW="3619440" imgH="1562040" progId="Equation.DSMT4">
                  <p:embed/>
                </p:oleObj>
              </mc:Choice>
              <mc:Fallback>
                <p:oleObj name="Equation" r:id="rId11" imgW="3619440" imgH="15620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509120"/>
                        <a:ext cx="36195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026658" y="494116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或</a:t>
            </a:r>
            <a:endParaRPr lang="zh-CN" altLang="en-US" sz="2800" b="1" dirty="0"/>
          </a:p>
        </p:txBody>
      </p:sp>
      <p:pic>
        <p:nvPicPr>
          <p:cNvPr id="106519" name="Picture 23" descr="C:\Program Files (x86)\Microsoft Office\MEDIA\CAGCAT10\j0336075.wm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37" y="4725144"/>
            <a:ext cx="1568815" cy="135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45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3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125754"/>
              </p:ext>
            </p:extLst>
          </p:nvPr>
        </p:nvGraphicFramePr>
        <p:xfrm>
          <a:off x="1691680" y="640998"/>
          <a:ext cx="2819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21" name="Equation" r:id="rId3" imgW="2819400" imgH="482600" progId="Equation.DSMT4">
                  <p:embed/>
                </p:oleObj>
              </mc:Choice>
              <mc:Fallback>
                <p:oleObj name="Equation" r:id="rId3" imgW="2819400" imgH="4826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640998"/>
                        <a:ext cx="2819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62068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使得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682655"/>
              </p:ext>
            </p:extLst>
          </p:nvPr>
        </p:nvGraphicFramePr>
        <p:xfrm>
          <a:off x="539552" y="3212976"/>
          <a:ext cx="4737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22" name="Equation" r:id="rId5" imgW="4736880" imgH="1562040" progId="Equation.DSMT4">
                  <p:embed/>
                </p:oleObj>
              </mc:Choice>
              <mc:Fallback>
                <p:oleObj name="Equation" r:id="rId5" imgW="473688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552" y="3212976"/>
                        <a:ext cx="47371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109436"/>
              </p:ext>
            </p:extLst>
          </p:nvPr>
        </p:nvGraphicFramePr>
        <p:xfrm>
          <a:off x="4572000" y="1397392"/>
          <a:ext cx="36068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23" name="Equation" r:id="rId7" imgW="3606480" imgH="1562040" progId="Equation.DSMT4">
                  <p:embed/>
                </p:oleObj>
              </mc:Choice>
              <mc:Fallback>
                <p:oleObj name="Equation" r:id="rId7" imgW="360648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0" y="1397392"/>
                        <a:ext cx="36068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724703"/>
              </p:ext>
            </p:extLst>
          </p:nvPr>
        </p:nvGraphicFramePr>
        <p:xfrm>
          <a:off x="5370140" y="3140968"/>
          <a:ext cx="31623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24" name="Equation" r:id="rId9" imgW="3162240" imgH="1562040" progId="Equation.DSMT4">
                  <p:embed/>
                </p:oleObj>
              </mc:Choice>
              <mc:Fallback>
                <p:oleObj name="Equation" r:id="rId9" imgW="316224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70140" y="3140968"/>
                        <a:ext cx="31623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560" y="1916832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所用的可逆线性变换为：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545624" y="5013176"/>
            <a:ext cx="8130832" cy="138499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zh-CN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华文楷体" panose="02010600040101010101" pitchFamily="2" charset="-122"/>
                <a:ea typeface="华文楷体" panose="02010600040101010101" pitchFamily="2" charset="-122"/>
              </a:rPr>
              <a:t>一般</a:t>
            </a:r>
            <a:r>
              <a:rPr lang="zh-CN" altLang="zh-CN" sz="28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华文楷体" panose="02010600040101010101" pitchFamily="2" charset="-122"/>
                <a:ea typeface="华文楷体" panose="02010600040101010101" pitchFamily="2" charset="-122"/>
              </a:rPr>
              <a:t>地，任意一个二次型都可以利用本节介绍的拉格朗日配方法化为标准形</a:t>
            </a:r>
            <a:r>
              <a:rPr lang="en-US" altLang="zh-CN" sz="28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zh-CN" sz="28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华文楷体" panose="02010600040101010101" pitchFamily="2" charset="-122"/>
                <a:ea typeface="华文楷体" panose="02010600040101010101" pitchFamily="2" charset="-122"/>
              </a:rPr>
              <a:t>这个方法的证明可以用数学归纳法得到，感兴趣的读者可自证</a:t>
            </a:r>
            <a:r>
              <a:rPr lang="en-US" altLang="zh-CN" sz="28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zh-CN" altLang="zh-CN" sz="2800" b="1" dirty="0"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21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7544" y="673532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  <a:cs typeface="Times New Roman" pitchFamily="18" charset="0"/>
              </a:rPr>
              <a:t>在</a:t>
            </a:r>
            <a:r>
              <a:rPr lang="zh-CN" altLang="zh-CN" sz="2800" b="1" dirty="0">
                <a:latin typeface="+mn-ea"/>
              </a:rPr>
              <a:t>本节讨论用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初等变换法</a:t>
            </a:r>
            <a:r>
              <a:rPr lang="zh-CN" altLang="zh-CN" sz="2800" b="1" dirty="0">
                <a:latin typeface="+mn-ea"/>
              </a:rPr>
              <a:t>化二次型为标准形的方法</a:t>
            </a:r>
            <a:r>
              <a:rPr lang="en-US" altLang="zh-CN" sz="2800" b="1" dirty="0" smtClean="0">
                <a:latin typeface="+mn-ea"/>
              </a:rPr>
              <a:t>.</a:t>
            </a:r>
            <a:endParaRPr lang="zh-CN" altLang="en-US" sz="2800" b="1" dirty="0" smtClean="0">
              <a:latin typeface="+mn-ea"/>
              <a:cs typeface="Times New Roman" pitchFamily="18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5496" y="0"/>
            <a:ext cx="6264696" cy="404664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81000">
                <a:srgbClr val="400040"/>
              </a:gs>
              <a:gs pos="96670">
                <a:srgbClr val="FBA600"/>
              </a:gs>
              <a:gs pos="89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r>
              <a:rPr kumimoji="0" lang="en-US" altLang="zh-CN" sz="2800" b="1" dirty="0" smtClean="0">
                <a:solidFill>
                  <a:srgbClr val="D98D75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7.2.3</a:t>
            </a:r>
            <a:r>
              <a:rPr kumimoji="0" lang="en-US" altLang="zh-CN" sz="2800" b="1" dirty="0" smtClean="0">
                <a:solidFill>
                  <a:srgbClr val="D98D75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800" b="1" dirty="0" smtClean="0">
                <a:solidFill>
                  <a:srgbClr val="D98D75"/>
                </a:solidFill>
                <a:latin typeface="华文楷体" pitchFamily="2" charset="-122"/>
                <a:ea typeface="华文楷体" pitchFamily="2" charset="-122"/>
              </a:rPr>
              <a:t>初等变换法</a:t>
            </a:r>
            <a:endParaRPr kumimoji="0" lang="en-US" altLang="zh-CN" sz="2800" b="1" dirty="0">
              <a:solidFill>
                <a:srgbClr val="D98D75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22144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我们已经知道</a:t>
            </a:r>
            <a:endParaRPr lang="zh-CN" altLang="en-US" sz="28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899592" y="1780084"/>
            <a:ext cx="2736304" cy="712812"/>
            <a:chOff x="683568" y="1744660"/>
            <a:chExt cx="2736304" cy="712812"/>
          </a:xfrm>
        </p:grpSpPr>
        <p:sp>
          <p:nvSpPr>
            <p:cNvPr id="14" name="矩形标注 13"/>
            <p:cNvSpPr/>
            <p:nvPr/>
          </p:nvSpPr>
          <p:spPr>
            <a:xfrm>
              <a:off x="683568" y="1744660"/>
              <a:ext cx="2736304" cy="712812"/>
            </a:xfrm>
            <a:prstGeom prst="wedgeRectCallout">
              <a:avLst>
                <a:gd name="adj1" fmla="val -5835"/>
                <a:gd name="adj2" fmla="val 79782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4667602"/>
                </p:ext>
              </p:extLst>
            </p:nvPr>
          </p:nvGraphicFramePr>
          <p:xfrm>
            <a:off x="818344" y="1912888"/>
            <a:ext cx="23495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42" name="Equation" r:id="rId3" imgW="2349360" imgH="507960" progId="Equation.DSMT4">
                    <p:embed/>
                  </p:oleObj>
                </mc:Choice>
                <mc:Fallback>
                  <p:oleObj name="Equation" r:id="rId3" imgW="2349360" imgH="507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8344" y="1912888"/>
                          <a:ext cx="2349500" cy="50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5220072" y="1780084"/>
            <a:ext cx="2736304" cy="712812"/>
            <a:chOff x="5220072" y="1700808"/>
            <a:chExt cx="2736304" cy="712812"/>
          </a:xfrm>
        </p:grpSpPr>
        <p:sp>
          <p:nvSpPr>
            <p:cNvPr id="28" name="矩形标注 27"/>
            <p:cNvSpPr/>
            <p:nvPr/>
          </p:nvSpPr>
          <p:spPr>
            <a:xfrm>
              <a:off x="5220072" y="1700808"/>
              <a:ext cx="2736304" cy="712812"/>
            </a:xfrm>
            <a:prstGeom prst="wedgeRectCallout">
              <a:avLst>
                <a:gd name="adj1" fmla="val 49392"/>
                <a:gd name="adj2" fmla="val 81132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4781352"/>
                </p:ext>
              </p:extLst>
            </p:nvPr>
          </p:nvGraphicFramePr>
          <p:xfrm>
            <a:off x="5437460" y="1844824"/>
            <a:ext cx="23749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43" name="Equation" r:id="rId5" imgW="2374560" imgH="507960" progId="Equation.DSMT4">
                    <p:embed/>
                  </p:oleObj>
                </mc:Choice>
                <mc:Fallback>
                  <p:oleObj name="Equation" r:id="rId5" imgW="2374560" imgH="507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437460" y="1844824"/>
                          <a:ext cx="2374900" cy="50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TextBox 28"/>
          <p:cNvSpPr txBox="1"/>
          <p:nvPr/>
        </p:nvSpPr>
        <p:spPr>
          <a:xfrm>
            <a:off x="539552" y="2690917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7"/>
              </a:buBlip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任意二次型都可以通过可逆线性变换化为标准形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339530"/>
              </p:ext>
            </p:extLst>
          </p:nvPr>
        </p:nvGraphicFramePr>
        <p:xfrm>
          <a:off x="1475656" y="4653136"/>
          <a:ext cx="43053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4" name="Equation" r:id="rId8" imgW="4305240" imgH="1091880" progId="Equation.DSMT4">
                  <p:embed/>
                </p:oleObj>
              </mc:Choice>
              <mc:Fallback>
                <p:oleObj name="Equation" r:id="rId8" imgW="4305240" imgH="1091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75656" y="4653136"/>
                        <a:ext cx="43053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129834"/>
              </p:ext>
            </p:extLst>
          </p:nvPr>
        </p:nvGraphicFramePr>
        <p:xfrm>
          <a:off x="4860032" y="3952468"/>
          <a:ext cx="194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5" name="Equation" r:id="rId10" imgW="1942920" imgH="431640" progId="Equation.DSMT4">
                  <p:embed/>
                </p:oleObj>
              </mc:Choice>
              <mc:Fallback>
                <p:oleObj name="Equation" r:id="rId10" imgW="1942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60032" y="3952468"/>
                        <a:ext cx="1943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539553" y="3265820"/>
            <a:ext cx="8064895" cy="523220"/>
            <a:chOff x="539553" y="3265820"/>
            <a:chExt cx="8064895" cy="523220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7934748"/>
                </p:ext>
              </p:extLst>
            </p:nvPr>
          </p:nvGraphicFramePr>
          <p:xfrm>
            <a:off x="5074022" y="3368680"/>
            <a:ext cx="2921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46" name="Equation" r:id="rId12" imgW="291960" imgH="317160" progId="Equation.DSMT4">
                    <p:embed/>
                  </p:oleObj>
                </mc:Choice>
                <mc:Fallback>
                  <p:oleObj name="Equation" r:id="rId12" imgW="291960" imgH="317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074022" y="3368680"/>
                          <a:ext cx="2921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8145322"/>
                </p:ext>
              </p:extLst>
            </p:nvPr>
          </p:nvGraphicFramePr>
          <p:xfrm>
            <a:off x="6406976" y="3330580"/>
            <a:ext cx="15494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47" name="Equation" r:id="rId14" imgW="1549080" imgH="393480" progId="Equation.DSMT4">
                    <p:embed/>
                  </p:oleObj>
                </mc:Choice>
                <mc:Fallback>
                  <p:oleObj name="Equation" r:id="rId14" imgW="154908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406976" y="3330580"/>
                          <a:ext cx="15494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矩形 19"/>
            <p:cNvSpPr/>
            <p:nvPr/>
          </p:nvSpPr>
          <p:spPr>
            <a:xfrm>
              <a:off x="539553" y="3265820"/>
              <a:ext cx="806489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Blip>
                  <a:blip r:embed="rId7"/>
                </a:buBlip>
              </a:pPr>
              <a:r>
                <a:rPr lang="zh-CN" altLang="en-US" sz="2800" b="1" dirty="0" smtClean="0">
                  <a:latin typeface="华文楷体" pitchFamily="2" charset="-122"/>
                  <a:ea typeface="华文楷体" pitchFamily="2" charset="-122"/>
                  <a:cs typeface="Times New Roman" pitchFamily="18" charset="0"/>
                </a:rPr>
                <a:t>并且转化为寻求可逆矩阵    </a:t>
              </a:r>
              <a:r>
                <a:rPr lang="en-US" altLang="zh-CN" sz="2800" b="1" dirty="0" smtClean="0">
                  <a:latin typeface="华文楷体" pitchFamily="2" charset="-122"/>
                  <a:ea typeface="华文楷体" pitchFamily="2" charset="-122"/>
                  <a:cs typeface="Times New Roman" pitchFamily="18" charset="0"/>
                </a:rPr>
                <a:t>, </a:t>
              </a:r>
              <a:r>
                <a:rPr lang="zh-CN" altLang="en-US" sz="2800" b="1" dirty="0" smtClean="0">
                  <a:latin typeface="华文楷体" pitchFamily="2" charset="-122"/>
                  <a:ea typeface="华文楷体" pitchFamily="2" charset="-122"/>
                  <a:cs typeface="Times New Roman" pitchFamily="18" charset="0"/>
                </a:rPr>
                <a:t>使得</a:t>
              </a:r>
              <a:endParaRPr lang="zh-CN" altLang="en-US" sz="2800" b="1" dirty="0">
                <a:latin typeface="华文楷体" pitchFamily="2" charset="-122"/>
                <a:ea typeface="华文楷体" pitchFamily="2" charset="-122"/>
                <a:cs typeface="Times New Roman" pitchFamily="18" charset="0"/>
              </a:endParaRPr>
            </a:p>
          </p:txBody>
        </p:sp>
      </p:grpSp>
      <p:sp>
        <p:nvSpPr>
          <p:cNvPr id="22" name="左弧形箭头 21"/>
          <p:cNvSpPr/>
          <p:nvPr/>
        </p:nvSpPr>
        <p:spPr>
          <a:xfrm>
            <a:off x="671315" y="4509120"/>
            <a:ext cx="576064" cy="1008112"/>
          </a:xfrm>
          <a:prstGeom prst="curvedRightArrow">
            <a:avLst>
              <a:gd name="adj1" fmla="val 18209"/>
              <a:gd name="adj2" fmla="val 50000"/>
              <a:gd name="adj3" fmla="val 55076"/>
            </a:avLst>
          </a:prstGeom>
          <a:gradFill flip="none" rotWithShape="1"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27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9552" y="3861048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Blip>
                <a:blip r:embed="rId7"/>
              </a:buBlip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可逆矩阵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可以表示为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:</a:t>
            </a:r>
            <a:endParaRPr lang="zh-CN" altLang="en-US" sz="2800" b="1" dirty="0"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" name="云形标注 2"/>
          <p:cNvSpPr/>
          <p:nvPr/>
        </p:nvSpPr>
        <p:spPr>
          <a:xfrm>
            <a:off x="6712802" y="4266674"/>
            <a:ext cx="1872208" cy="1322566"/>
          </a:xfrm>
          <a:prstGeom prst="cloudCallout">
            <a:avLst>
              <a:gd name="adj1" fmla="val -68934"/>
              <a:gd name="adj2" fmla="val -331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804248" y="4563125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初等矩阵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之积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5877272"/>
            <a:ext cx="46939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latin typeface="+mn-ea"/>
              </a:rPr>
              <a:t>从而我们有如下</a:t>
            </a:r>
            <a:r>
              <a:rPr lang="zh-CN" altLang="zh-CN" sz="2800" b="1" dirty="0" smtClean="0">
                <a:latin typeface="+mn-ea"/>
              </a:rPr>
              <a:t>定理</a:t>
            </a:r>
            <a:r>
              <a:rPr lang="zh-CN" altLang="en-US" sz="2800" b="1" dirty="0" smtClean="0">
                <a:latin typeface="+mn-ea"/>
              </a:rPr>
              <a:t>和方法</a:t>
            </a:r>
            <a:r>
              <a:rPr lang="en-US" altLang="zh-CN" sz="2800" b="1" dirty="0" smtClean="0">
                <a:latin typeface="+mn-ea"/>
              </a:rPr>
              <a:t>.</a:t>
            </a:r>
            <a:endParaRPr lang="zh-CN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852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9" grpId="0"/>
      <p:bldP spid="22" grpId="0" animBg="1"/>
      <p:bldP spid="32" grpId="0"/>
      <p:bldP spid="3" grpId="0" animBg="1"/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636860"/>
              </p:ext>
            </p:extLst>
          </p:nvPr>
        </p:nvGraphicFramePr>
        <p:xfrm>
          <a:off x="449263" y="2206625"/>
          <a:ext cx="8229600" cy="250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矩形 1"/>
          <p:cNvSpPr/>
          <p:nvPr/>
        </p:nvSpPr>
        <p:spPr>
          <a:xfrm>
            <a:off x="539552" y="764704"/>
            <a:ext cx="820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n-ea"/>
              </a:rPr>
              <a:t>在这一讲，我们重点介绍 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将二次型化为标准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形</a:t>
            </a:r>
            <a:endParaRPr lang="en-US" altLang="zh-CN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                               的</a:t>
            </a:r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8032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0465" y="692696"/>
            <a:ext cx="1444626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定理 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7.4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3688" y="692696"/>
            <a:ext cx="6984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任意一个实对称矩阵必合同于某个对角矩阵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984023"/>
              </p:ext>
            </p:extLst>
          </p:nvPr>
        </p:nvGraphicFramePr>
        <p:xfrm>
          <a:off x="2699792" y="2708920"/>
          <a:ext cx="5676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75" name="Equation" r:id="rId3" imgW="5676840" imgH="1562040" progId="Equation.DSMT4">
                  <p:embed/>
                </p:oleObj>
              </mc:Choice>
              <mc:Fallback>
                <p:oleObj name="Equation" r:id="rId3" imgW="567684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9792" y="2708920"/>
                        <a:ext cx="56769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43720" y="1340768"/>
            <a:ext cx="5594801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chemeClr val="tx1"/>
                </a:solidFill>
              </a:rPr>
              <a:t>化二次型为标准形的初等变化</a:t>
            </a:r>
            <a:r>
              <a:rPr lang="zh-CN" altLang="zh-CN" sz="2800" b="1" dirty="0" smtClean="0">
                <a:solidFill>
                  <a:schemeClr val="tx1"/>
                </a:solidFill>
              </a:rPr>
              <a:t>法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：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1456" y="2012856"/>
            <a:ext cx="5538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对二次型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 smtClean="0"/>
              <a:t>,  </a:t>
            </a:r>
            <a:r>
              <a:rPr lang="zh-CN" altLang="en-US" sz="2800" b="1" dirty="0" smtClean="0"/>
              <a:t>写出对应的矩阵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364778"/>
              </p:ext>
            </p:extLst>
          </p:nvPr>
        </p:nvGraphicFramePr>
        <p:xfrm>
          <a:off x="2627784" y="4767808"/>
          <a:ext cx="5981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76" name="Equation" r:id="rId5" imgW="5981400" imgH="533160" progId="Equation.DSMT4">
                  <p:embed/>
                </p:oleObj>
              </mc:Choice>
              <mc:Fallback>
                <p:oleObj name="Equation" r:id="rId5" imgW="59814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7784" y="4767808"/>
                        <a:ext cx="59817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流程图: 决策 15"/>
          <p:cNvSpPr/>
          <p:nvPr/>
        </p:nvSpPr>
        <p:spPr>
          <a:xfrm>
            <a:off x="343720" y="2960368"/>
            <a:ext cx="2212056" cy="612648"/>
          </a:xfrm>
          <a:prstGeom prst="flowChartDecis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r>
              <a:rPr lang="en-US" altLang="zh-CN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2800" b="1" dirty="0"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流程图: 决策 19"/>
          <p:cNvSpPr/>
          <p:nvPr/>
        </p:nvSpPr>
        <p:spPr>
          <a:xfrm>
            <a:off x="323528" y="4688560"/>
            <a:ext cx="2212056" cy="612648"/>
          </a:xfrm>
          <a:prstGeom prst="flowChartDecis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r>
              <a:rPr lang="en-US" altLang="zh-CN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2800" b="1" dirty="0"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95536" y="5664293"/>
            <a:ext cx="8342348" cy="523220"/>
            <a:chOff x="395536" y="5736301"/>
            <a:chExt cx="8342348" cy="523220"/>
          </a:xfrm>
        </p:grpSpPr>
        <p:grpSp>
          <p:nvGrpSpPr>
            <p:cNvPr id="24" name="组合 23"/>
            <p:cNvGrpSpPr/>
            <p:nvPr/>
          </p:nvGrpSpPr>
          <p:grpSpPr>
            <a:xfrm>
              <a:off x="395536" y="5736301"/>
              <a:ext cx="8342348" cy="523220"/>
              <a:chOff x="467544" y="5736301"/>
              <a:chExt cx="8342348" cy="52322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67544" y="5736301"/>
                <a:ext cx="83423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得到的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                    进而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得到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和标准形   </a:t>
                </a:r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8" name="对象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95320129"/>
                  </p:ext>
                </p:extLst>
              </p:nvPr>
            </p:nvGraphicFramePr>
            <p:xfrm>
              <a:off x="2483768" y="5801061"/>
              <a:ext cx="1612900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277" name="Equation" r:id="rId7" imgW="1612800" imgH="393480" progId="Equation.DSMT4">
                      <p:embed/>
                    </p:oleObj>
                  </mc:Choice>
                  <mc:Fallback>
                    <p:oleObj name="Equation" r:id="rId7" imgW="1612800" imgH="393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483768" y="5801061"/>
                            <a:ext cx="1612900" cy="393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对象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48152447"/>
                  </p:ext>
                </p:extLst>
              </p:nvPr>
            </p:nvGraphicFramePr>
            <p:xfrm>
              <a:off x="5724128" y="5877272"/>
              <a:ext cx="1219200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278" name="Equation" r:id="rId9" imgW="1218960" imgH="317160" progId="Equation.DSMT4">
                      <p:embed/>
                    </p:oleObj>
                  </mc:Choice>
                  <mc:Fallback>
                    <p:oleObj name="Equation" r:id="rId9" imgW="1218960" imgH="31716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5724128" y="5877272"/>
                            <a:ext cx="1219200" cy="317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932097"/>
                </p:ext>
              </p:extLst>
            </p:nvPr>
          </p:nvGraphicFramePr>
          <p:xfrm>
            <a:off x="8299648" y="5843612"/>
            <a:ext cx="3048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279" name="Equation" r:id="rId11" imgW="304560" imgH="393480" progId="Equation.DSMT4">
                    <p:embed/>
                  </p:oleObj>
                </mc:Choice>
                <mc:Fallback>
                  <p:oleObj name="Equation" r:id="rId11" imgW="30456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299648" y="5843612"/>
                          <a:ext cx="3048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1965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6" grpId="0" animBg="1"/>
      <p:bldP spid="7" grpId="0"/>
      <p:bldP spid="16" grpId="0" animBg="1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323528" y="673532"/>
            <a:ext cx="19912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【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+mn-ea"/>
              </a:rPr>
              <a:t>7.10】</a:t>
            </a:r>
            <a:endParaRPr kumimoji="1" lang="zh-CN" altLang="en-US" sz="28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49365" y="673532"/>
            <a:ext cx="4152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利用初等变换法化</a:t>
            </a:r>
            <a:r>
              <a:rPr lang="zh-CN" altLang="en-US" sz="2800" b="1" dirty="0" smtClean="0"/>
              <a:t>二次型</a:t>
            </a:r>
            <a:endParaRPr lang="zh-CN" alt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86747" y="3049796"/>
            <a:ext cx="1261884" cy="5232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800" b="1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en-US" altLang="zh-CN" sz="2800" b="1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zh-CN" altLang="en-US" sz="28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895284"/>
              </p:ext>
            </p:extLst>
          </p:nvPr>
        </p:nvGraphicFramePr>
        <p:xfrm>
          <a:off x="1558925" y="1347788"/>
          <a:ext cx="5664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58" name="Equation" r:id="rId3" imgW="5663880" imgH="507960" progId="Equation.DSMT4">
                  <p:embed/>
                </p:oleObj>
              </mc:Choice>
              <mc:Fallback>
                <p:oleObj name="Equation" r:id="rId3" imgW="56638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8925" y="1347788"/>
                        <a:ext cx="56642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530343" y="1988840"/>
            <a:ext cx="5955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为标准形，并写出所用的变换矩阵</a:t>
            </a:r>
            <a:r>
              <a:rPr lang="zh-CN" altLang="zh-CN" sz="2800" b="1" dirty="0" smtClean="0">
                <a:latin typeface="+mn-ea"/>
              </a:rPr>
              <a:t>．</a:t>
            </a:r>
            <a:endParaRPr lang="zh-CN" altLang="zh-CN" sz="2800" b="1" dirty="0">
              <a:latin typeface="+mn-ea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144343"/>
              </p:ext>
            </p:extLst>
          </p:nvPr>
        </p:nvGraphicFramePr>
        <p:xfrm>
          <a:off x="755576" y="4077072"/>
          <a:ext cx="26162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59" name="Equation" r:id="rId5" imgW="2616120" imgH="1562040" progId="Equation.DSMT4">
                  <p:embed/>
                </p:oleObj>
              </mc:Choice>
              <mc:Fallback>
                <p:oleObj name="Equation" r:id="rId5" imgW="261612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576" y="4077072"/>
                        <a:ext cx="26162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/>
          <p:cNvSpPr/>
          <p:nvPr/>
        </p:nvSpPr>
        <p:spPr>
          <a:xfrm>
            <a:off x="1403648" y="3049796"/>
            <a:ext cx="2376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b="1" dirty="0" smtClean="0"/>
              <a:t>的矩阵为</a:t>
            </a:r>
            <a:endParaRPr lang="zh-CN" altLang="en-US" sz="2800" b="1" dirty="0"/>
          </a:p>
        </p:txBody>
      </p:sp>
      <p:sp>
        <p:nvSpPr>
          <p:cNvPr id="6" name="流程图: 决策 5"/>
          <p:cNvSpPr/>
          <p:nvPr/>
        </p:nvSpPr>
        <p:spPr>
          <a:xfrm>
            <a:off x="6185628" y="686377"/>
            <a:ext cx="2634844" cy="612648"/>
          </a:xfrm>
          <a:prstGeom prst="flowChartDecisi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59F9C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同例</a:t>
            </a:r>
            <a:r>
              <a:rPr lang="en-US" altLang="zh-CN" sz="2800" b="1" dirty="0" smtClean="0">
                <a:solidFill>
                  <a:srgbClr val="59F9C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7.9</a:t>
            </a:r>
            <a:endParaRPr lang="zh-CN" altLang="en-US" sz="2800" b="1" dirty="0">
              <a:solidFill>
                <a:srgbClr val="59F9C7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23928" y="308457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构造矩阵</a:t>
            </a:r>
            <a:endParaRPr lang="zh-CN" altLang="en-US" sz="2800" b="1" dirty="0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286713"/>
              </p:ext>
            </p:extLst>
          </p:nvPr>
        </p:nvGraphicFramePr>
        <p:xfrm>
          <a:off x="4860032" y="4077072"/>
          <a:ext cx="685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60" name="Equation" r:id="rId7" imgW="685800" imgH="1002960" progId="Equation.DSMT4">
                  <p:embed/>
                </p:oleObj>
              </mc:Choice>
              <mc:Fallback>
                <p:oleObj name="Equation" r:id="rId7" imgW="68580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60032" y="4077072"/>
                        <a:ext cx="6858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83104"/>
              </p:ext>
            </p:extLst>
          </p:nvPr>
        </p:nvGraphicFramePr>
        <p:xfrm>
          <a:off x="5652120" y="2924944"/>
          <a:ext cx="2286000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61" name="Equation" r:id="rId9" imgW="2286000" imgH="3238200" progId="Equation.DSMT4">
                  <p:embed/>
                </p:oleObj>
              </mc:Choice>
              <mc:Fallback>
                <p:oleObj name="Equation" r:id="rId9" imgW="2286000" imgH="323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52120" y="2924944"/>
                        <a:ext cx="2286000" cy="323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直接连接符 38"/>
          <p:cNvCxnSpPr/>
          <p:nvPr/>
        </p:nvCxnSpPr>
        <p:spPr>
          <a:xfrm>
            <a:off x="3635896" y="2512060"/>
            <a:ext cx="21365" cy="39412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21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8" grpId="0"/>
      <p:bldP spid="32" grpId="0"/>
      <p:bldP spid="6" grpId="0" animBg="1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126848"/>
              </p:ext>
            </p:extLst>
          </p:nvPr>
        </p:nvGraphicFramePr>
        <p:xfrm>
          <a:off x="899592" y="1124744"/>
          <a:ext cx="3009900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2" name="Equation" r:id="rId3" imgW="3009600" imgH="3238200" progId="Equation.DSMT4">
                  <p:embed/>
                </p:oleObj>
              </mc:Choice>
              <mc:Fallback>
                <p:oleObj name="Equation" r:id="rId3" imgW="3009600" imgH="323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1124744"/>
                        <a:ext cx="3009900" cy="323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34473"/>
              </p:ext>
            </p:extLst>
          </p:nvPr>
        </p:nvGraphicFramePr>
        <p:xfrm>
          <a:off x="5455320" y="1196479"/>
          <a:ext cx="1968500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3" name="Equation" r:id="rId5" imgW="1968480" imgH="3238200" progId="Equation.DSMT4">
                  <p:embed/>
                </p:oleObj>
              </mc:Choice>
              <mc:Fallback>
                <p:oleObj name="Equation" r:id="rId5" imgW="1968480" imgH="323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55320" y="1196479"/>
                        <a:ext cx="1968500" cy="323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102916"/>
              </p:ext>
            </p:extLst>
          </p:nvPr>
        </p:nvGraphicFramePr>
        <p:xfrm>
          <a:off x="4087168" y="2490763"/>
          <a:ext cx="1257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4" name="Equation" r:id="rId7" imgW="1257120" imgH="571320" progId="Equation.DSMT4">
                  <p:embed/>
                </p:oleObj>
              </mc:Choice>
              <mc:Fallback>
                <p:oleObj name="Equation" r:id="rId7" imgW="125712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87168" y="2490763"/>
                        <a:ext cx="12573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405095"/>
              </p:ext>
            </p:extLst>
          </p:nvPr>
        </p:nvGraphicFramePr>
        <p:xfrm>
          <a:off x="4067944" y="4797152"/>
          <a:ext cx="13970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5" name="Equation" r:id="rId9" imgW="1396800" imgH="1002960" progId="Equation.DSMT4">
                  <p:embed/>
                </p:oleObj>
              </mc:Choice>
              <mc:Fallback>
                <p:oleObj name="Equation" r:id="rId9" imgW="139680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67944" y="4797152"/>
                        <a:ext cx="13970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409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131910"/>
              </p:ext>
            </p:extLst>
          </p:nvPr>
        </p:nvGraphicFramePr>
        <p:xfrm>
          <a:off x="539552" y="692696"/>
          <a:ext cx="3352800" cy="491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5" name="Equation" r:id="rId3" imgW="3352680" imgH="4914720" progId="Equation.DSMT4">
                  <p:embed/>
                </p:oleObj>
              </mc:Choice>
              <mc:Fallback>
                <p:oleObj name="Equation" r:id="rId3" imgW="3352680" imgH="4914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692696"/>
                        <a:ext cx="3352800" cy="491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163876"/>
              </p:ext>
            </p:extLst>
          </p:nvPr>
        </p:nvGraphicFramePr>
        <p:xfrm>
          <a:off x="3923928" y="2655268"/>
          <a:ext cx="1701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6" name="Equation" r:id="rId5" imgW="1701720" imgH="1002960" progId="Equation.DSMT4">
                  <p:embed/>
                </p:oleObj>
              </mc:Choice>
              <mc:Fallback>
                <p:oleObj name="Equation" r:id="rId5" imgW="170172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23928" y="2655268"/>
                        <a:ext cx="17018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810768"/>
              </p:ext>
            </p:extLst>
          </p:nvPr>
        </p:nvGraphicFramePr>
        <p:xfrm>
          <a:off x="5724128" y="783060"/>
          <a:ext cx="2209800" cy="491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7" name="Equation" r:id="rId7" imgW="2209680" imgH="4914720" progId="Equation.DSMT4">
                  <p:embed/>
                </p:oleObj>
              </mc:Choice>
              <mc:Fallback>
                <p:oleObj name="Equation" r:id="rId7" imgW="2209680" imgH="4914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24128" y="783060"/>
                        <a:ext cx="2209800" cy="491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390078"/>
              </p:ext>
            </p:extLst>
          </p:nvPr>
        </p:nvGraphicFramePr>
        <p:xfrm>
          <a:off x="3995936" y="5229200"/>
          <a:ext cx="1701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8" name="Equation" r:id="rId9" imgW="1701720" imgH="1002960" progId="Equation.DSMT4">
                  <p:embed/>
                </p:oleObj>
              </mc:Choice>
              <mc:Fallback>
                <p:oleObj name="Equation" r:id="rId9" imgW="170172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95936" y="5229200"/>
                        <a:ext cx="17018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653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标注 3"/>
          <p:cNvSpPr/>
          <p:nvPr/>
        </p:nvSpPr>
        <p:spPr>
          <a:xfrm>
            <a:off x="6166644" y="3717032"/>
            <a:ext cx="1584176" cy="2304256"/>
          </a:xfrm>
          <a:prstGeom prst="wedgeRoundRectCallout">
            <a:avLst>
              <a:gd name="adj1" fmla="val -88883"/>
              <a:gd name="adj2" fmla="val 3827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723203"/>
              </p:ext>
            </p:extLst>
          </p:nvPr>
        </p:nvGraphicFramePr>
        <p:xfrm>
          <a:off x="467544" y="1466428"/>
          <a:ext cx="3898900" cy="491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1" name="Equation" r:id="rId3" imgW="3898800" imgH="4914720" progId="Equation.DSMT4">
                  <p:embed/>
                </p:oleObj>
              </mc:Choice>
              <mc:Fallback>
                <p:oleObj name="Equation" r:id="rId3" imgW="3898800" imgH="491472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466428"/>
                        <a:ext cx="3898900" cy="491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标注 5"/>
          <p:cNvSpPr/>
          <p:nvPr/>
        </p:nvSpPr>
        <p:spPr>
          <a:xfrm>
            <a:off x="6156176" y="1556792"/>
            <a:ext cx="1584176" cy="2016224"/>
          </a:xfrm>
          <a:prstGeom prst="wedgeRoundRectCallout">
            <a:avLst>
              <a:gd name="adj1" fmla="val -102249"/>
              <a:gd name="adj2" fmla="val -3590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502614"/>
              </p:ext>
            </p:extLst>
          </p:nvPr>
        </p:nvGraphicFramePr>
        <p:xfrm>
          <a:off x="4422304" y="3577580"/>
          <a:ext cx="1384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2" name="Equation" r:id="rId5" imgW="1384200" imgH="571320" progId="Equation.DSMT4">
                  <p:embed/>
                </p:oleObj>
              </mc:Choice>
              <mc:Fallback>
                <p:oleObj name="Equation" r:id="rId5" imgW="138420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2304" y="3577580"/>
                        <a:ext cx="13843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075889"/>
              </p:ext>
            </p:extLst>
          </p:nvPr>
        </p:nvGraphicFramePr>
        <p:xfrm>
          <a:off x="5158532" y="5685432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3" name="Equation" r:id="rId7" imgW="291960" imgH="317160" progId="Equation.DSMT4">
                  <p:embed/>
                </p:oleObj>
              </mc:Choice>
              <mc:Fallback>
                <p:oleObj name="Equation" r:id="rId7" imgW="2919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58532" y="5685432"/>
                        <a:ext cx="2921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033320"/>
              </p:ext>
            </p:extLst>
          </p:nvPr>
        </p:nvGraphicFramePr>
        <p:xfrm>
          <a:off x="5014516" y="1696740"/>
          <a:ext cx="304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4" name="Equation" r:id="rId9" imgW="304560" imgH="291960" progId="Equation.DSMT4">
                  <p:embed/>
                </p:oleObj>
              </mc:Choice>
              <mc:Fallback>
                <p:oleObj name="Equation" r:id="rId9" imgW="304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14516" y="1696740"/>
                        <a:ext cx="3048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288755"/>
              </p:ext>
            </p:extLst>
          </p:nvPr>
        </p:nvGraphicFramePr>
        <p:xfrm>
          <a:off x="5930528" y="1669504"/>
          <a:ext cx="18923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5" name="Equation" r:id="rId11" imgW="1892160" imgH="4495680" progId="Equation.DSMT4">
                  <p:embed/>
                </p:oleObj>
              </mc:Choice>
              <mc:Fallback>
                <p:oleObj name="Equation" r:id="rId11" imgW="1892160" imgH="4495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30528" y="1669504"/>
                        <a:ext cx="1892300" cy="449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851775"/>
              </p:ext>
            </p:extLst>
          </p:nvPr>
        </p:nvGraphicFramePr>
        <p:xfrm>
          <a:off x="3275856" y="536284"/>
          <a:ext cx="3035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6" name="Equation" r:id="rId13" imgW="3035160" imgH="838080" progId="Equation.DSMT4">
                  <p:embed/>
                </p:oleObj>
              </mc:Choice>
              <mc:Fallback>
                <p:oleObj name="Equation" r:id="rId13" imgW="303516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75856" y="536284"/>
                        <a:ext cx="3035300" cy="838200"/>
                      </a:xfrm>
                      <a:prstGeom prst="rect">
                        <a:avLst/>
                      </a:prstGeom>
                      <a:blipFill>
                        <a:blip r:embed="rId15"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777340"/>
              </p:ext>
            </p:extLst>
          </p:nvPr>
        </p:nvGraphicFramePr>
        <p:xfrm>
          <a:off x="4572000" y="5055716"/>
          <a:ext cx="1219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7" name="Equation" r:id="rId16" imgW="1218960" imgH="317160" progId="Equation.DSMT4">
                  <p:embed/>
                </p:oleObj>
              </mc:Choice>
              <mc:Fallback>
                <p:oleObj name="Equation" r:id="rId16" imgW="12189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572000" y="5055716"/>
                        <a:ext cx="1219200" cy="317500"/>
                      </a:xfrm>
                      <a:prstGeom prst="rect">
                        <a:avLst/>
                      </a:prstGeom>
                      <a:blipFill>
                        <a:blip r:embed="rId15"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245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23528" y="620688"/>
            <a:ext cx="6156325" cy="57626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§</a:t>
            </a:r>
            <a:r>
              <a:rPr lang="en-US" altLang="zh-CN" dirty="0" smtClean="0"/>
              <a:t>7.2 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738519"/>
              </p:ext>
            </p:extLst>
          </p:nvPr>
        </p:nvGraphicFramePr>
        <p:xfrm>
          <a:off x="6372200" y="908773"/>
          <a:ext cx="1555603" cy="2251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0" name="剪辑" r:id="rId3" imgW="3467160" imgH="5018040" progId="MS_ClipArt_Gallery.2">
                  <p:embed/>
                </p:oleObj>
              </mc:Choice>
              <mc:Fallback>
                <p:oleObj name="剪辑" r:id="rId3" imgW="3467160" imgH="50180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908773"/>
                        <a:ext cx="1555603" cy="2251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39552" y="1268760"/>
            <a:ext cx="7239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kumimoji="1" lang="zh-CN" altLang="en-US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化二次型为标准形的三种方法</a:t>
            </a:r>
            <a:endParaRPr kumimoji="1" lang="zh-CN" altLang="en-US" sz="28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827584" y="1791980"/>
            <a:ext cx="79248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kumimoji="1" lang="zh-CN" altLang="en-US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正交变换法</a:t>
            </a:r>
            <a:endParaRPr kumimoji="1" lang="en-US" altLang="zh-CN" sz="2800" b="1" dirty="0" smtClean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kumimoji="1" lang="zh-CN" altLang="en-US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配方</a:t>
            </a:r>
            <a:r>
              <a:rPr kumimoji="1" lang="zh-CN" altLang="en-US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法</a:t>
            </a:r>
            <a:endParaRPr kumimoji="1" lang="en-US" altLang="zh-CN" sz="2800" b="1" dirty="0" smtClean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kumimoji="1" lang="zh-CN" altLang="en-US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初等变换法</a:t>
            </a:r>
            <a:endParaRPr kumimoji="1" lang="en-US" altLang="zh-CN" sz="28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10851" y="3186460"/>
            <a:ext cx="7924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kumimoji="1" lang="zh-CN" altLang="en-US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任意二次型都可以通过可逆线性变换化为</a:t>
            </a:r>
            <a:endParaRPr kumimoji="1" lang="en-US" altLang="zh-CN" sz="2800" b="1" dirty="0" smtClean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zh-CN" sz="28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zh-CN" altLang="en-US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标准形</a:t>
            </a:r>
            <a:r>
              <a:rPr kumimoji="1" lang="en-US" altLang="zh-CN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kumimoji="1" lang="en-US" altLang="zh-CN" sz="28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7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0" y="0"/>
          <a:ext cx="129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1" name="Equation" r:id="rId5" imgW="1296525" imgH="394042" progId="Equation.DSMT4">
                  <p:embed/>
                </p:oleObj>
              </mc:Choice>
              <mc:Fallback>
                <p:oleObj name="Equation" r:id="rId5" imgW="1296525" imgH="394042" progId="Equation.DSMT4">
                  <p:embed/>
                  <p:pic>
                    <p:nvPicPr>
                      <p:cNvPr id="0" name="Object 7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95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43995" y="4122564"/>
            <a:ext cx="7924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kumimoji="1" lang="zh-CN" altLang="en-US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通过可逆线性变换化二次型为标准形，变换</a:t>
            </a:r>
            <a:endParaRPr kumimoji="1" lang="en-US" altLang="zh-CN" sz="2800" b="1" dirty="0" smtClean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zh-CN" sz="28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zh-CN" altLang="en-US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前后的</a:t>
            </a:r>
            <a:r>
              <a:rPr kumimoji="1" lang="zh-CN" altLang="en-US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对应的二个矩阵是合同的</a:t>
            </a:r>
            <a:r>
              <a:rPr kumimoji="1" lang="en-US" altLang="zh-CN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kumimoji="1" lang="en-US" altLang="zh-CN" sz="28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43995" y="5130676"/>
            <a:ext cx="7924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kumimoji="1" lang="zh-CN" altLang="en-US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通过</a:t>
            </a:r>
            <a:r>
              <a:rPr kumimoji="1" lang="zh-CN" altLang="en-US" sz="28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正交变换</a:t>
            </a:r>
            <a:r>
              <a:rPr kumimoji="1" lang="zh-CN" altLang="en-US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化二次型为标准形，变换</a:t>
            </a:r>
            <a:endParaRPr kumimoji="1" lang="en-US" altLang="zh-CN" sz="2800" b="1" dirty="0" smtClean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zh-CN" sz="28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zh-CN" altLang="en-US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前后的</a:t>
            </a:r>
            <a:r>
              <a:rPr kumimoji="1" lang="zh-CN" altLang="en-US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对应的二个矩阵即相似又合同</a:t>
            </a:r>
            <a:r>
              <a:rPr kumimoji="1" lang="en-US" altLang="zh-CN" sz="28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kumimoji="1" lang="en-US" altLang="zh-CN" sz="28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54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26" grpId="0" autoUpdateAnimBg="0"/>
      <p:bldP spid="8" grpId="0" autoUpdateAnimBg="0"/>
      <p:bldP spid="9" grpId="0" autoUpdateAnimBg="0"/>
      <p:bldP spid="1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流程图: 可选过程 17"/>
          <p:cNvSpPr/>
          <p:nvPr/>
        </p:nvSpPr>
        <p:spPr>
          <a:xfrm>
            <a:off x="2627784" y="3717032"/>
            <a:ext cx="1214289" cy="523220"/>
          </a:xfrm>
          <a:prstGeom prst="flowChartAlternateProces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1569660"/>
          </a:xfrm>
        </p:spPr>
        <p:txBody>
          <a:bodyPr/>
          <a:lstStyle/>
          <a:p>
            <a:r>
              <a:rPr lang="zh-CN" altLang="zh-CN" dirty="0"/>
              <a:t>在二次型的各种形式</a:t>
            </a:r>
            <a:r>
              <a:rPr lang="zh-CN" altLang="zh-CN" dirty="0" smtClean="0"/>
              <a:t>中，仅</a:t>
            </a:r>
            <a:r>
              <a:rPr lang="zh-CN" altLang="zh-CN" dirty="0"/>
              <a:t>含平方项的二次型无疑是最简单的，这也正是本节讨论的内容</a:t>
            </a:r>
            <a:r>
              <a:rPr lang="en-US" altLang="zh-CN" dirty="0" smtClean="0"/>
              <a:t>.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405651" y="2329716"/>
            <a:ext cx="3158237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7.4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（标准形）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284124"/>
              </p:ext>
            </p:extLst>
          </p:nvPr>
        </p:nvGraphicFramePr>
        <p:xfrm>
          <a:off x="2121768" y="3068960"/>
          <a:ext cx="3962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6" name="Equation" r:id="rId3" imgW="3962160" imgH="482400" progId="Equation.DSMT4">
                  <p:embed/>
                </p:oleObj>
              </mc:Choice>
              <mc:Fallback>
                <p:oleObj name="Equation" r:id="rId3" imgW="39621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1768" y="3068960"/>
                        <a:ext cx="3962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35896" y="232971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只含平方项的二次型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405651" y="3717032"/>
            <a:ext cx="3530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称为二次型的标准</a:t>
            </a:r>
            <a:r>
              <a:rPr lang="zh-CN" altLang="zh-CN" sz="2800" b="1" dirty="0" smtClean="0"/>
              <a:t>形</a:t>
            </a:r>
            <a:r>
              <a:rPr lang="en-US" altLang="zh-CN" sz="2800" b="1" dirty="0" smtClean="0"/>
              <a:t>.</a:t>
            </a:r>
            <a:endParaRPr lang="zh-CN" altLang="en-US" dirty="0"/>
          </a:p>
        </p:txBody>
      </p:sp>
      <p:sp>
        <p:nvSpPr>
          <p:cNvPr id="7" name="流程图: 文档 6"/>
          <p:cNvSpPr/>
          <p:nvPr/>
        </p:nvSpPr>
        <p:spPr>
          <a:xfrm>
            <a:off x="467544" y="4544544"/>
            <a:ext cx="1224136" cy="612648"/>
          </a:xfrm>
          <a:prstGeom prst="flowChartDocumen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24307"/>
              </p:ext>
            </p:extLst>
          </p:nvPr>
        </p:nvGraphicFramePr>
        <p:xfrm>
          <a:off x="1795512" y="5356572"/>
          <a:ext cx="3784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7" name="Equation" r:id="rId5" imgW="3784320" imgH="520560" progId="Equation.DSMT4">
                  <p:embed/>
                </p:oleObj>
              </mc:Choice>
              <mc:Fallback>
                <p:oleObj name="Equation" r:id="rId5" imgW="378432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5512" y="5356572"/>
                        <a:ext cx="37846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3492350" y="4561164"/>
            <a:ext cx="4302134" cy="523875"/>
            <a:chOff x="-741" y="3229"/>
            <a:chExt cx="2710" cy="330"/>
          </a:xfrm>
        </p:grpSpPr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-741" y="3229"/>
              <a:ext cx="19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latin typeface="+mn-ea"/>
                </a:rPr>
                <a:t>寻求可逆</a:t>
              </a:r>
              <a:r>
                <a:rPr lang="zh-CN" altLang="en-US" sz="2800" b="1" dirty="0">
                  <a:latin typeface="+mn-ea"/>
                </a:rPr>
                <a:t>线性变换</a:t>
              </a:r>
            </a:p>
          </p:txBody>
        </p:sp>
        <p:graphicFrame>
          <p:nvGraphicFramePr>
            <p:cNvPr id="11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742326"/>
                </p:ext>
              </p:extLst>
            </p:nvPr>
          </p:nvGraphicFramePr>
          <p:xfrm>
            <a:off x="1193" y="3311"/>
            <a:ext cx="77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28" name="Equation" r:id="rId7" imgW="1231560" imgH="317160" progId="Equation.3">
                    <p:embed/>
                  </p:oleObj>
                </mc:Choice>
                <mc:Fallback>
                  <p:oleObj name="Equation" r:id="rId7" imgW="12315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3" y="3311"/>
                          <a:ext cx="77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3" name="直接箭头连接符 12"/>
          <p:cNvCxnSpPr/>
          <p:nvPr/>
        </p:nvCxnSpPr>
        <p:spPr>
          <a:xfrm flipV="1">
            <a:off x="3131840" y="4352394"/>
            <a:ext cx="0" cy="1020822"/>
          </a:xfrm>
          <a:prstGeom prst="straightConnector1">
            <a:avLst/>
          </a:prstGeom>
          <a:ln w="76200">
            <a:solidFill>
              <a:srgbClr val="8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45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 build="p"/>
      <p:bldP spid="3" grpId="0" animBg="1"/>
      <p:bldP spid="5" grpId="0"/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323528" y="908720"/>
            <a:ext cx="867645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>
                        <a:gamma/>
                        <a:shade val="66667"/>
                        <a:invGamma/>
                      </a:srgbClr>
                    </a:gs>
                    <a:gs pos="50000">
                      <a:srgbClr val="99CCFF">
                        <a:alpha val="66000"/>
                      </a:srgbClr>
                    </a:gs>
                    <a:gs pos="100000">
                      <a:srgbClr val="99CCFF">
                        <a:gamma/>
                        <a:shade val="66667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zh-CN" sz="2800" b="1" dirty="0" smtClean="0">
                <a:latin typeface="+mn-ea"/>
              </a:rPr>
              <a:t>本</a:t>
            </a:r>
            <a:r>
              <a:rPr lang="zh-CN" altLang="zh-CN" sz="2800" b="1" dirty="0">
                <a:latin typeface="+mn-ea"/>
              </a:rPr>
              <a:t>节将介绍三种最常用</a:t>
            </a:r>
            <a:r>
              <a:rPr lang="zh-CN" altLang="zh-CN" sz="2800" b="1" dirty="0" smtClean="0">
                <a:latin typeface="+mn-ea"/>
              </a:rPr>
              <a:t>的</a:t>
            </a:r>
            <a:r>
              <a:rPr lang="en-US" altLang="zh-CN" sz="2800" b="1" dirty="0" smtClean="0">
                <a:latin typeface="+mn-ea"/>
              </a:rPr>
              <a:t> </a:t>
            </a:r>
            <a:r>
              <a:rPr lang="zh-CN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化二次型为标准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形的</a:t>
            </a:r>
            <a:r>
              <a:rPr lang="zh-CN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75616078"/>
              </p:ext>
            </p:extLst>
          </p:nvPr>
        </p:nvGraphicFramePr>
        <p:xfrm>
          <a:off x="816631" y="2132856"/>
          <a:ext cx="7239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33898" name="Rectangle 10"/>
          <p:cNvSpPr>
            <a:spLocks noChangeArrowheads="1"/>
          </p:cNvSpPr>
          <p:nvPr/>
        </p:nvSpPr>
        <p:spPr bwMode="auto">
          <a:xfrm>
            <a:off x="839214" y="4869160"/>
            <a:ext cx="7620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>
                        <a:gamma/>
                        <a:shade val="66667"/>
                        <a:invGamma/>
                      </a:srgbClr>
                    </a:gs>
                    <a:gs pos="50000">
                      <a:srgbClr val="99CCFF">
                        <a:alpha val="66000"/>
                      </a:srgbClr>
                    </a:gs>
                    <a:gs pos="100000">
                      <a:srgbClr val="99CCFF">
                        <a:gamma/>
                        <a:shade val="66667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先看第一节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zh-CN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496" y="0"/>
            <a:ext cx="3203848" cy="404664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81000">
                <a:srgbClr val="400040"/>
              </a:gs>
              <a:gs pos="96670">
                <a:srgbClr val="FBA600"/>
              </a:gs>
              <a:gs pos="89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r>
              <a:rPr kumimoji="0" lang="en-US" altLang="zh-CN" sz="3200" b="0" dirty="0">
                <a:solidFill>
                  <a:srgbClr val="D98D75"/>
                </a:solidFill>
                <a:latin typeface="Georgia" pitchFamily="18" charset="0"/>
                <a:ea typeface="Dotum" pitchFamily="34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94690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2" grpId="0"/>
      <p:bldGraphic spid="2" grpId="0">
        <p:bldAsOne/>
      </p:bldGraphic>
      <p:bldP spid="9338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云形标注 36"/>
          <p:cNvSpPr/>
          <p:nvPr/>
        </p:nvSpPr>
        <p:spPr>
          <a:xfrm>
            <a:off x="5796136" y="656982"/>
            <a:ext cx="2520280" cy="827802"/>
          </a:xfrm>
          <a:prstGeom prst="cloudCallout">
            <a:avLst>
              <a:gd name="adj1" fmla="val -100594"/>
              <a:gd name="adj2" fmla="val -67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5496" y="0"/>
            <a:ext cx="6264696" cy="404664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81000">
                <a:srgbClr val="400040"/>
              </a:gs>
              <a:gs pos="96670">
                <a:srgbClr val="FBA600"/>
              </a:gs>
              <a:gs pos="89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r>
              <a:rPr kumimoji="0" lang="en-US" altLang="zh-CN" sz="2800" b="1" dirty="0" smtClean="0">
                <a:solidFill>
                  <a:srgbClr val="D98D75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7.2.1</a:t>
            </a:r>
            <a:r>
              <a:rPr kumimoji="0" lang="en-US" altLang="zh-CN" sz="2800" b="1" dirty="0" smtClean="0">
                <a:solidFill>
                  <a:srgbClr val="D98D75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800" b="1" dirty="0" smtClean="0">
                <a:solidFill>
                  <a:srgbClr val="D98D75"/>
                </a:solidFill>
                <a:latin typeface="华文楷体" pitchFamily="2" charset="-122"/>
                <a:ea typeface="华文楷体" pitchFamily="2" charset="-122"/>
              </a:rPr>
              <a:t>正交变换法</a:t>
            </a:r>
            <a:endParaRPr kumimoji="0" lang="en-US" altLang="zh-CN" sz="2800" b="1" dirty="0">
              <a:solidFill>
                <a:srgbClr val="D98D75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0465" y="764704"/>
            <a:ext cx="906017" cy="52322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回顾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459238"/>
              </p:ext>
            </p:extLst>
          </p:nvPr>
        </p:nvGraphicFramePr>
        <p:xfrm>
          <a:off x="3167844" y="906924"/>
          <a:ext cx="1231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65" name="Equation" r:id="rId3" imgW="1231560" imgH="380880" progId="Equation.DSMT4">
                  <p:embed/>
                </p:oleObj>
              </mc:Choice>
              <mc:Fallback>
                <p:oleObj name="Equation" r:id="rId3" imgW="12315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7844" y="906924"/>
                        <a:ext cx="1231900" cy="381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58059"/>
              </p:ext>
            </p:extLst>
          </p:nvPr>
        </p:nvGraphicFramePr>
        <p:xfrm>
          <a:off x="6346812" y="836712"/>
          <a:ext cx="1333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66" name="Equation" r:id="rId5" imgW="1333440" imgH="457200" progId="Equation.DSMT4">
                  <p:embed/>
                </p:oleObj>
              </mc:Choice>
              <mc:Fallback>
                <p:oleObj name="Equation" r:id="rId5" imgW="13334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46812" y="836712"/>
                        <a:ext cx="1333500" cy="4572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467544" y="1628800"/>
            <a:ext cx="7128792" cy="523220"/>
            <a:chOff x="467544" y="1556792"/>
            <a:chExt cx="7128792" cy="523220"/>
          </a:xfrm>
        </p:grpSpPr>
        <p:sp>
          <p:nvSpPr>
            <p:cNvPr id="27" name="TextBox 26"/>
            <p:cNvSpPr txBox="1"/>
            <p:nvPr/>
          </p:nvSpPr>
          <p:spPr>
            <a:xfrm>
              <a:off x="4067944" y="1556792"/>
              <a:ext cx="35283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分别作正交变换 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67544" y="1556792"/>
              <a:ext cx="4572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对 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 </a:t>
              </a:r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维实向量      和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6166851"/>
                </p:ext>
              </p:extLst>
            </p:nvPr>
          </p:nvGraphicFramePr>
          <p:xfrm>
            <a:off x="2924448" y="1697752"/>
            <a:ext cx="2794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667" name="Equation" r:id="rId7" imgW="279360" imgH="241200" progId="Equation.DSMT4">
                    <p:embed/>
                  </p:oleObj>
                </mc:Choice>
                <mc:Fallback>
                  <p:oleObj name="Equation" r:id="rId7" imgW="2793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924448" y="1697752"/>
                          <a:ext cx="2794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6631325"/>
                </p:ext>
              </p:extLst>
            </p:nvPr>
          </p:nvGraphicFramePr>
          <p:xfrm>
            <a:off x="3707904" y="1621292"/>
            <a:ext cx="3556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668" name="Equation" r:id="rId9" imgW="355320" imgH="380880" progId="Equation.DSMT4">
                    <p:embed/>
                  </p:oleObj>
                </mc:Choice>
                <mc:Fallback>
                  <p:oleObj name="Equation" r:id="rId9" imgW="355320" imgH="380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707904" y="1621292"/>
                          <a:ext cx="3556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1763688" y="2185700"/>
            <a:ext cx="3387948" cy="523220"/>
            <a:chOff x="1763688" y="2329716"/>
            <a:chExt cx="3387948" cy="523220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9103995"/>
                </p:ext>
              </p:extLst>
            </p:nvPr>
          </p:nvGraphicFramePr>
          <p:xfrm>
            <a:off x="1763688" y="2420888"/>
            <a:ext cx="12065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669" name="Equation" r:id="rId11" imgW="1206360" imgH="393480" progId="Equation.DSMT4">
                    <p:embed/>
                  </p:oleObj>
                </mc:Choice>
                <mc:Fallback>
                  <p:oleObj name="Equation" r:id="rId11" imgW="120636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763688" y="2420888"/>
                          <a:ext cx="12065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6563127"/>
                </p:ext>
              </p:extLst>
            </p:nvPr>
          </p:nvGraphicFramePr>
          <p:xfrm>
            <a:off x="3995936" y="2459236"/>
            <a:ext cx="11557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670" name="Equation" r:id="rId13" imgW="1155600" imgH="393480" progId="Equation.DSMT4">
                    <p:embed/>
                  </p:oleObj>
                </mc:Choice>
                <mc:Fallback>
                  <p:oleObj name="Equation" r:id="rId13" imgW="115560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995936" y="2459236"/>
                          <a:ext cx="11557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TextBox 31"/>
            <p:cNvSpPr txBox="1"/>
            <p:nvPr/>
          </p:nvSpPr>
          <p:spPr>
            <a:xfrm>
              <a:off x="3203848" y="2329716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和</a:t>
              </a:r>
              <a:endParaRPr lang="zh-CN" altLang="en-US" sz="2800" b="1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78012" y="280009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</a:t>
            </a:r>
            <a:endParaRPr lang="zh-CN" altLang="en-US" sz="2800" b="1" dirty="0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045388"/>
              </p:ext>
            </p:extLst>
          </p:nvPr>
        </p:nvGraphicFramePr>
        <p:xfrm>
          <a:off x="4349700" y="2800092"/>
          <a:ext cx="1841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71" name="Equation" r:id="rId15" imgW="1841400" imgH="571320" progId="Equation.DSMT4">
                  <p:embed/>
                </p:oleObj>
              </mc:Choice>
              <mc:Fallback>
                <p:oleObj name="Equation" r:id="rId15" imgW="184140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49700" y="2800092"/>
                        <a:ext cx="18415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130732"/>
              </p:ext>
            </p:extLst>
          </p:nvPr>
        </p:nvGraphicFramePr>
        <p:xfrm>
          <a:off x="1259632" y="2872100"/>
          <a:ext cx="2882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72" name="Equation" r:id="rId17" imgW="2882880" imgH="495000" progId="Equation.DSMT4">
                  <p:embed/>
                </p:oleObj>
              </mc:Choice>
              <mc:Fallback>
                <p:oleObj name="Equation" r:id="rId17" imgW="28828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59632" y="2872100"/>
                        <a:ext cx="28829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/>
          <p:cNvSpPr/>
          <p:nvPr/>
        </p:nvSpPr>
        <p:spPr>
          <a:xfrm>
            <a:off x="1403648" y="656982"/>
            <a:ext cx="162736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正交变换</a:t>
            </a: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080007"/>
              </p:ext>
            </p:extLst>
          </p:nvPr>
        </p:nvGraphicFramePr>
        <p:xfrm>
          <a:off x="6272803" y="2872100"/>
          <a:ext cx="2044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73" name="Equation" r:id="rId19" imgW="2044440" imgH="583920" progId="Equation.DSMT4">
                  <p:embed/>
                </p:oleObj>
              </mc:Choice>
              <mc:Fallback>
                <p:oleObj name="Equation" r:id="rId19" imgW="204444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272803" y="2872100"/>
                        <a:ext cx="20447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445849"/>
              </p:ext>
            </p:extLst>
          </p:nvPr>
        </p:nvGraphicFramePr>
        <p:xfrm>
          <a:off x="2411760" y="3573016"/>
          <a:ext cx="2273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74" name="Equation" r:id="rId21" imgW="2273040" imgH="507960" progId="Equation.DSMT4">
                  <p:embed/>
                </p:oleObj>
              </mc:Choice>
              <mc:Fallback>
                <p:oleObj name="Equation" r:id="rId21" imgW="22730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411760" y="3573016"/>
                        <a:ext cx="22733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矩形 41"/>
          <p:cNvSpPr/>
          <p:nvPr/>
        </p:nvSpPr>
        <p:spPr>
          <a:xfrm>
            <a:off x="395536" y="4096236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华文楷体" panose="02010600040101010101" pitchFamily="2" charset="-122"/>
                <a:ea typeface="华文楷体" panose="02010600040101010101" pitchFamily="2" charset="-122"/>
              </a:rPr>
              <a:t>即正交变换保持向量的内积不变，因此也保持向量的长度和夹角的不变</a:t>
            </a:r>
            <a:r>
              <a:rPr lang="en-US" altLang="zh-CN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zh-CN" sz="28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华文楷体" panose="02010600040101010101" pitchFamily="2" charset="-122"/>
                <a:ea typeface="华文楷体" panose="02010600040101010101" pitchFamily="2" charset="-122"/>
              </a:rPr>
              <a:t>因此在几何空间中，正交变换保持几何图形的大小和形状不变，而这个特征是一般可逆线性变换所不具备的，这也是我们首要讨论正交变换的目的之一</a:t>
            </a:r>
            <a:r>
              <a:rPr lang="en-US" altLang="zh-CN" sz="28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zh-CN" altLang="en-US" sz="2800" b="1" dirty="0"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848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3" grpId="0" animBg="1"/>
      <p:bldP spid="33" grpId="0"/>
      <p:bldP spid="36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396728"/>
              </p:ext>
            </p:extLst>
          </p:nvPr>
        </p:nvGraphicFramePr>
        <p:xfrm>
          <a:off x="3216275" y="2781300"/>
          <a:ext cx="492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02" name="Equation" r:id="rId3" imgW="4927320" imgH="482400" progId="Equation.DSMT4">
                  <p:embed/>
                </p:oleObj>
              </mc:Choice>
              <mc:Fallback>
                <p:oleObj name="Equation" r:id="rId3" imgW="49273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6275" y="2781300"/>
                        <a:ext cx="4927600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330465" y="620688"/>
            <a:ext cx="8417998" cy="1384995"/>
            <a:chOff x="330465" y="620688"/>
            <a:chExt cx="8417998" cy="1384995"/>
          </a:xfrm>
        </p:grpSpPr>
        <p:sp>
          <p:nvSpPr>
            <p:cNvPr id="11" name="矩形 10"/>
            <p:cNvSpPr/>
            <p:nvPr/>
          </p:nvSpPr>
          <p:spPr>
            <a:xfrm>
              <a:off x="1943708" y="620688"/>
              <a:ext cx="680475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indent="0">
                <a:lnSpc>
                  <a:spcPct val="150000"/>
                </a:lnSpc>
              </a:pPr>
              <a:r>
                <a:rPr kumimoji="1"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任意</a:t>
              </a:r>
              <a:r>
                <a:rPr kumimoji="1" lang="en-US" altLang="zh-CN" sz="2800" b="1" i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元实二次型                      </a:t>
              </a:r>
              <a:r>
                <a:rPr lang="zh-CN" altLang="zh-CN" sz="2800" b="1" dirty="0" smtClean="0"/>
                <a:t>总可以通过正交变换</a:t>
              </a:r>
              <a:r>
                <a:rPr lang="en-US" altLang="zh-CN" sz="2800" b="1" dirty="0" smtClean="0"/>
                <a:t>                </a:t>
              </a:r>
              <a:r>
                <a:rPr lang="zh-CN" altLang="en-US" sz="2800" b="1" dirty="0" smtClean="0"/>
                <a:t>化为如下标准形：即</a:t>
              </a:r>
              <a:endPara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330465" y="764704"/>
              <a:ext cx="1444626" cy="523220"/>
            </a:xfrm>
            <a:prstGeom prst="rect">
              <a:avLst/>
            </a:prstGeom>
            <a:ln>
              <a:solidFill>
                <a:srgbClr val="800000"/>
              </a:solidFill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定理 </a:t>
              </a:r>
              <a:r>
                <a:rPr kumimoji="1" lang="en-US" altLang="zh-CN" sz="2800" b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7.2</a:t>
              </a:r>
              <a:endParaRPr lang="zh-CN" altLang="en-US" sz="2800" b="1" dirty="0">
                <a:solidFill>
                  <a:srgbClr val="0000CC"/>
                </a:solidFill>
              </a:endParaRP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996474"/>
                </p:ext>
              </p:extLst>
            </p:nvPr>
          </p:nvGraphicFramePr>
          <p:xfrm>
            <a:off x="4860032" y="764704"/>
            <a:ext cx="17018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503" name="Equation" r:id="rId5" imgW="1701720" imgH="469800" progId="Equation.DSMT4">
                    <p:embed/>
                  </p:oleObj>
                </mc:Choice>
                <mc:Fallback>
                  <p:oleObj name="Equation" r:id="rId5" imgW="1701720" imgH="469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60032" y="764704"/>
                          <a:ext cx="1701800" cy="4699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2510409"/>
                </p:ext>
              </p:extLst>
            </p:nvPr>
          </p:nvGraphicFramePr>
          <p:xfrm>
            <a:off x="3707904" y="1484784"/>
            <a:ext cx="12319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504" name="Equation" r:id="rId7" imgW="1231560" imgH="380880" progId="Equation.DSMT4">
                    <p:embed/>
                  </p:oleObj>
                </mc:Choice>
                <mc:Fallback>
                  <p:oleObj name="Equation" r:id="rId7" imgW="1231560" imgH="380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707904" y="1484784"/>
                          <a:ext cx="1231900" cy="381000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654268"/>
              </p:ext>
            </p:extLst>
          </p:nvPr>
        </p:nvGraphicFramePr>
        <p:xfrm>
          <a:off x="755576" y="2132856"/>
          <a:ext cx="3784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05" name="Equation" r:id="rId9" imgW="3784320" imgH="520560" progId="Equation.DSMT4">
                  <p:embed/>
                </p:oleObj>
              </mc:Choice>
              <mc:Fallback>
                <p:oleObj name="Equation" r:id="rId9" imgW="378432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5576" y="2132856"/>
                        <a:ext cx="37846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467544" y="3429000"/>
            <a:ext cx="8205442" cy="523220"/>
            <a:chOff x="467544" y="3429000"/>
            <a:chExt cx="8205442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467544" y="3429000"/>
              <a:ext cx="8205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其中                    为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800" b="1" dirty="0" smtClean="0"/>
                <a:t>的全部特征值，正交矩阵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zh-CN" altLang="en-US" sz="2800" b="1" dirty="0" smtClean="0"/>
                <a:t>的</a:t>
              </a:r>
              <a:endParaRPr lang="zh-CN" altLang="en-US" sz="2800" b="1" dirty="0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8653718"/>
                </p:ext>
              </p:extLst>
            </p:nvPr>
          </p:nvGraphicFramePr>
          <p:xfrm>
            <a:off x="1403648" y="3501256"/>
            <a:ext cx="17145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506" name="Equation" r:id="rId11" imgW="1714320" imgH="431640" progId="Equation.DSMT4">
                    <p:embed/>
                  </p:oleObj>
                </mc:Choice>
                <mc:Fallback>
                  <p:oleObj name="Equation" r:id="rId11" imgW="171432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03648" y="3501256"/>
                          <a:ext cx="17145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467544" y="4149080"/>
            <a:ext cx="83583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latin typeface="+mn-ea"/>
              </a:rPr>
              <a:t>列向量为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+mn-ea"/>
              </a:rPr>
              <a:t>的对应于这些特征值的正交单位特征向量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1520" y="4823574"/>
            <a:ext cx="3070071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</a:rPr>
              <a:t>【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证明</a:t>
            </a:r>
            <a:r>
              <a:rPr lang="zh-CN" altLang="en-US" sz="2800" b="1" dirty="0">
                <a:solidFill>
                  <a:srgbClr val="0000CC"/>
                </a:solidFill>
              </a:rPr>
              <a:t>的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关键点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】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080" y="5346794"/>
            <a:ext cx="5993949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二次型与对称矩阵的一一对应关系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7544" y="5877272"/>
            <a:ext cx="6973384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对称矩阵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，必存在正交矩阵，化为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对角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阵</a:t>
            </a:r>
            <a:r>
              <a:rPr lang="en-US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57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6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023390" y="2132856"/>
            <a:ext cx="4780857" cy="28083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57200" y="620688"/>
            <a:ext cx="2531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solidFill>
                  <a:srgbClr val="0000CC"/>
                </a:solidFill>
                <a:latin typeface="+mn-ea"/>
              </a:rPr>
              <a:t>定理</a:t>
            </a:r>
            <a:r>
              <a:rPr lang="en-US" altLang="zh-CN" sz="2800" b="1" dirty="0" smtClean="0">
                <a:solidFill>
                  <a:srgbClr val="0000CC"/>
                </a:solidFill>
                <a:latin typeface="+mn-ea"/>
              </a:rPr>
              <a:t>7.2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</a:rPr>
              <a:t>证</a:t>
            </a:r>
            <a:r>
              <a:rPr lang="zh-CN" altLang="zh-CN" sz="2800" b="1" dirty="0" smtClean="0">
                <a:solidFill>
                  <a:srgbClr val="0000CC"/>
                </a:solidFill>
                <a:latin typeface="+mn-ea"/>
              </a:rPr>
              <a:t>明</a:t>
            </a:r>
            <a:r>
              <a:rPr lang="zh-CN" altLang="zh-CN" sz="2800" b="1" dirty="0" smtClean="0">
                <a:latin typeface="+mn-ea"/>
              </a:rPr>
              <a:t>：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645344"/>
              </p:ext>
            </p:extLst>
          </p:nvPr>
        </p:nvGraphicFramePr>
        <p:xfrm>
          <a:off x="2311423" y="2276872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25" name="Equation" r:id="rId3" imgW="1701720" imgH="469800" progId="Equation.DSMT4">
                  <p:embed/>
                </p:oleObj>
              </mc:Choice>
              <mc:Fallback>
                <p:oleObj name="Equation" r:id="rId3" imgW="17017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23" y="2276872"/>
                        <a:ext cx="1701800" cy="469900"/>
                      </a:xfrm>
                      <a:prstGeom prst="rect">
                        <a:avLst/>
                      </a:prstGeom>
                      <a:blipFill>
                        <a:blip r:embed="rId5"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4139952" y="2492896"/>
            <a:ext cx="190037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636767"/>
              </p:ext>
            </p:extLst>
          </p:nvPr>
        </p:nvGraphicFramePr>
        <p:xfrm>
          <a:off x="6228184" y="2332112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26" name="Equation" r:id="rId6" imgW="291960" imgH="304560" progId="Equation.DSMT4">
                  <p:embed/>
                </p:oleObj>
              </mc:Choice>
              <mc:Fallback>
                <p:oleObj name="Equation" r:id="rId6" imgW="2919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28184" y="2332112"/>
                        <a:ext cx="292100" cy="304800"/>
                      </a:xfrm>
                      <a:prstGeom prst="rect">
                        <a:avLst/>
                      </a:prstGeom>
                      <a:blipFill>
                        <a:blip r:embed="rId5"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824804"/>
              </p:ext>
            </p:extLst>
          </p:nvPr>
        </p:nvGraphicFramePr>
        <p:xfrm>
          <a:off x="2743771" y="3237806"/>
          <a:ext cx="1231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27" name="Equation" r:id="rId8" imgW="1231560" imgH="380880" progId="Equation.DSMT4">
                  <p:embed/>
                </p:oleObj>
              </mc:Choice>
              <mc:Fallback>
                <p:oleObj name="Equation" r:id="rId8" imgW="12315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771" y="3237806"/>
                        <a:ext cx="1231900" cy="381000"/>
                      </a:xfrm>
                      <a:prstGeom prst="rect">
                        <a:avLst/>
                      </a:prstGeom>
                      <a:blipFill>
                        <a:blip r:embed="rId5"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562050"/>
              </p:ext>
            </p:extLst>
          </p:nvPr>
        </p:nvGraphicFramePr>
        <p:xfrm>
          <a:off x="2367533" y="4399856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28" name="Equation" r:id="rId10" imgW="1587240" imgH="469800" progId="Equation.DSMT4">
                  <p:embed/>
                </p:oleObj>
              </mc:Choice>
              <mc:Fallback>
                <p:oleObj name="Equation" r:id="rId10" imgW="15872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7533" y="4399856"/>
                        <a:ext cx="1587500" cy="469900"/>
                      </a:xfrm>
                      <a:prstGeom prst="rect">
                        <a:avLst/>
                      </a:prstGeom>
                      <a:blipFill>
                        <a:blip r:embed="rId5"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/>
          <p:cNvCxnSpPr/>
          <p:nvPr/>
        </p:nvCxnSpPr>
        <p:spPr>
          <a:xfrm>
            <a:off x="4211960" y="4653136"/>
            <a:ext cx="1828529" cy="0"/>
          </a:xfrm>
          <a:prstGeom prst="straightConnector1">
            <a:avLst/>
          </a:prstGeom>
          <a:ln w="508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837027"/>
              </p:ext>
            </p:extLst>
          </p:nvPr>
        </p:nvGraphicFramePr>
        <p:xfrm>
          <a:off x="6228184" y="4505052"/>
          <a:ext cx="304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29" name="Equation" r:id="rId12" imgW="304560" imgH="291960" progId="Equation.DSMT4">
                  <p:embed/>
                </p:oleObj>
              </mc:Choice>
              <mc:Fallback>
                <p:oleObj name="Equation" r:id="rId12" imgW="304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28184" y="4505052"/>
                        <a:ext cx="304800" cy="292100"/>
                      </a:xfrm>
                      <a:prstGeom prst="rect">
                        <a:avLst/>
                      </a:prstGeom>
                      <a:blipFill>
                        <a:blip r:embed="rId5"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椭圆形标注 17"/>
          <p:cNvSpPr/>
          <p:nvPr/>
        </p:nvSpPr>
        <p:spPr>
          <a:xfrm>
            <a:off x="943270" y="1268760"/>
            <a:ext cx="2404593" cy="612648"/>
          </a:xfrm>
          <a:prstGeom prst="wedgeEllipseCallout">
            <a:avLst>
              <a:gd name="adj1" fmla="val 16695"/>
              <a:gd name="adj2" fmla="val 103959"/>
            </a:avLst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原二次型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椭圆形标注 22"/>
          <p:cNvSpPr/>
          <p:nvPr/>
        </p:nvSpPr>
        <p:spPr>
          <a:xfrm>
            <a:off x="4975719" y="1196752"/>
            <a:ext cx="2836641" cy="612648"/>
          </a:xfrm>
          <a:prstGeom prst="wedgeEllipseCallout">
            <a:avLst>
              <a:gd name="adj1" fmla="val -5529"/>
              <a:gd name="adj2" fmla="val 110178"/>
            </a:avLst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对称矩阵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446363"/>
              </p:ext>
            </p:extLst>
          </p:nvPr>
        </p:nvGraphicFramePr>
        <p:xfrm>
          <a:off x="4499992" y="3187824"/>
          <a:ext cx="162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30" name="Equation" r:id="rId14" imgW="1625400" imgH="457200" progId="Equation.DSMT4">
                  <p:embed/>
                </p:oleObj>
              </mc:Choice>
              <mc:Fallback>
                <p:oleObj name="Equation" r:id="rId14" imgW="1625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3187824"/>
                        <a:ext cx="1625600" cy="457200"/>
                      </a:xfrm>
                      <a:prstGeom prst="rect">
                        <a:avLst/>
                      </a:prstGeom>
                      <a:blipFill>
                        <a:blip r:embed="rId5"/>
                        <a:tile tx="0" ty="0" sx="100000" sy="100000" flip="none" algn="tl"/>
                      </a:blip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云形标注 25"/>
          <p:cNvSpPr/>
          <p:nvPr/>
        </p:nvSpPr>
        <p:spPr>
          <a:xfrm>
            <a:off x="7236296" y="2348880"/>
            <a:ext cx="1440160" cy="1870008"/>
          </a:xfrm>
          <a:prstGeom prst="cloudCallout">
            <a:avLst>
              <a:gd name="adj1" fmla="val -85914"/>
              <a:gd name="adj2" fmla="val 8996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存在正交矩阵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云形标注 19"/>
          <p:cNvSpPr/>
          <p:nvPr/>
        </p:nvSpPr>
        <p:spPr>
          <a:xfrm>
            <a:off x="395536" y="2348880"/>
            <a:ext cx="1447835" cy="1870008"/>
          </a:xfrm>
          <a:prstGeom prst="cloudCallout">
            <a:avLst>
              <a:gd name="adj1" fmla="val 78854"/>
              <a:gd name="adj2" fmla="val 307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存在正交变换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394039" y="2931292"/>
            <a:ext cx="0" cy="1305130"/>
          </a:xfrm>
          <a:prstGeom prst="straightConnector1">
            <a:avLst/>
          </a:prstGeom>
          <a:ln w="476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483768" y="2987966"/>
            <a:ext cx="0" cy="1305130"/>
          </a:xfrm>
          <a:prstGeom prst="straightConnector1">
            <a:avLst/>
          </a:prstGeom>
          <a:ln w="476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4867707" y="5373216"/>
            <a:ext cx="3592726" cy="792088"/>
            <a:chOff x="4867707" y="5517232"/>
            <a:chExt cx="3592726" cy="792088"/>
          </a:xfrm>
        </p:grpSpPr>
        <p:sp>
          <p:nvSpPr>
            <p:cNvPr id="24" name="椭圆形标注 23"/>
            <p:cNvSpPr/>
            <p:nvPr/>
          </p:nvSpPr>
          <p:spPr>
            <a:xfrm>
              <a:off x="4867707" y="5517232"/>
              <a:ext cx="3592726" cy="792088"/>
            </a:xfrm>
            <a:prstGeom prst="wedgeEllipseCallout">
              <a:avLst>
                <a:gd name="adj1" fmla="val -7374"/>
                <a:gd name="adj2" fmla="val -100688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641351"/>
                </p:ext>
              </p:extLst>
            </p:nvPr>
          </p:nvGraphicFramePr>
          <p:xfrm>
            <a:off x="5090492" y="5661248"/>
            <a:ext cx="30099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931" name="Equation" r:id="rId16" imgW="3009600" imgH="507960" progId="Equation.DSMT4">
                    <p:embed/>
                  </p:oleObj>
                </mc:Choice>
                <mc:Fallback>
                  <p:oleObj name="Equation" r:id="rId16" imgW="3009600" imgH="507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090492" y="5661248"/>
                          <a:ext cx="3009900" cy="50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467544" y="5301208"/>
            <a:ext cx="4176464" cy="864096"/>
            <a:chOff x="467544" y="5301208"/>
            <a:chExt cx="4176464" cy="864096"/>
          </a:xfrm>
        </p:grpSpPr>
        <p:sp>
          <p:nvSpPr>
            <p:cNvPr id="21" name="椭圆形标注 20"/>
            <p:cNvSpPr/>
            <p:nvPr/>
          </p:nvSpPr>
          <p:spPr>
            <a:xfrm>
              <a:off x="467544" y="5301208"/>
              <a:ext cx="4176464" cy="864096"/>
            </a:xfrm>
            <a:prstGeom prst="wedgeEllipseCallout">
              <a:avLst>
                <a:gd name="adj1" fmla="val 9406"/>
                <a:gd name="adj2" fmla="val -88938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1333227"/>
                </p:ext>
              </p:extLst>
            </p:nvPr>
          </p:nvGraphicFramePr>
          <p:xfrm>
            <a:off x="611560" y="5509668"/>
            <a:ext cx="36195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932" name="Equation" r:id="rId18" imgW="3619440" imgH="482400" progId="Equation.DSMT4">
                    <p:embed/>
                  </p:oleObj>
                </mc:Choice>
                <mc:Fallback>
                  <p:oleObj name="Equation" r:id="rId18" imgW="361944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11560" y="5509668"/>
                          <a:ext cx="3619500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7833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8" grpId="0" animBg="1"/>
      <p:bldP spid="23" grpId="0" animBg="1"/>
      <p:bldP spid="26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0465" y="692697"/>
            <a:ext cx="2526654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定理 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7.2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表明：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682901"/>
              </p:ext>
            </p:extLst>
          </p:nvPr>
        </p:nvGraphicFramePr>
        <p:xfrm>
          <a:off x="395536" y="3052316"/>
          <a:ext cx="3898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36" name="Equation" r:id="rId3" imgW="3898800" imgH="520560" progId="Equation.DSMT4">
                  <p:embed/>
                </p:oleObj>
              </mc:Choice>
              <mc:Fallback>
                <p:oleObj name="Equation" r:id="rId3" imgW="389880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3052316"/>
                        <a:ext cx="3898900" cy="5207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2628371" y="548680"/>
            <a:ext cx="60480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zh-CN" sz="2800" b="1" dirty="0"/>
              <a:t>利用正交变换化二次型</a:t>
            </a:r>
            <a:r>
              <a:rPr lang="zh-CN" altLang="zh-CN" sz="2800" b="1" dirty="0" smtClean="0"/>
              <a:t>为标准</a:t>
            </a:r>
            <a:r>
              <a:rPr lang="zh-CN" altLang="zh-CN" sz="2800" b="1" dirty="0"/>
              <a:t>形的过程，转化为求一个正交矩阵，将实</a:t>
            </a:r>
            <a:r>
              <a:rPr lang="zh-CN" altLang="zh-CN" sz="2800" b="1" dirty="0" smtClean="0"/>
              <a:t>对称矩阵对角化</a:t>
            </a:r>
            <a:r>
              <a:rPr lang="zh-CN" altLang="zh-CN" sz="2800" b="1" dirty="0"/>
              <a:t>的过程</a:t>
            </a:r>
            <a:r>
              <a:rPr lang="en-US" altLang="zh-CN" sz="2800" b="1" dirty="0" smtClean="0"/>
              <a:t>.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800248"/>
              </p:ext>
            </p:extLst>
          </p:nvPr>
        </p:nvGraphicFramePr>
        <p:xfrm>
          <a:off x="2843808" y="3876244"/>
          <a:ext cx="1270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37" name="Equation" r:id="rId5" imgW="1269720" imgH="380880" progId="Equation.DSMT4">
                  <p:embed/>
                </p:oleObj>
              </mc:Choice>
              <mc:Fallback>
                <p:oleObj name="Equation" r:id="rId5" imgW="12697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3808" y="3876244"/>
                        <a:ext cx="1270000" cy="381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082832"/>
              </p:ext>
            </p:extLst>
          </p:nvPr>
        </p:nvGraphicFramePr>
        <p:xfrm>
          <a:off x="2843808" y="4545276"/>
          <a:ext cx="3619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38" name="Equation" r:id="rId7" imgW="3619440" imgH="482400" progId="Equation.DSMT4">
                  <p:embed/>
                </p:oleObj>
              </mc:Choice>
              <mc:Fallback>
                <p:oleObj name="Equation" r:id="rId7" imgW="36194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43808" y="4545276"/>
                        <a:ext cx="3619500" cy="4826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163115"/>
              </p:ext>
            </p:extLst>
          </p:nvPr>
        </p:nvGraphicFramePr>
        <p:xfrm>
          <a:off x="5580112" y="3024972"/>
          <a:ext cx="2044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39" name="Equation" r:id="rId9" imgW="2044440" imgH="583920" progId="Equation.DSMT4">
                  <p:embed/>
                </p:oleObj>
              </mc:Choice>
              <mc:Fallback>
                <p:oleObj name="Equation" r:id="rId9" imgW="204444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80112" y="3024972"/>
                        <a:ext cx="20447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509825"/>
              </p:ext>
            </p:extLst>
          </p:nvPr>
        </p:nvGraphicFramePr>
        <p:xfrm>
          <a:off x="4355976" y="2908300"/>
          <a:ext cx="1054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40" name="Equation" r:id="rId11" imgW="1054080" imgH="520560" progId="Equation.DSMT4">
                  <p:embed/>
                </p:oleObj>
              </mc:Choice>
              <mc:Fallback>
                <p:oleObj name="Equation" r:id="rId11" imgW="10540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55976" y="2908300"/>
                        <a:ext cx="10541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椭圆形标注 8"/>
          <p:cNvSpPr/>
          <p:nvPr/>
        </p:nvSpPr>
        <p:spPr>
          <a:xfrm>
            <a:off x="6084168" y="2211139"/>
            <a:ext cx="2448271" cy="612648"/>
          </a:xfrm>
          <a:prstGeom prst="wedgeEllipseCallout">
            <a:avLst>
              <a:gd name="adj1" fmla="val -98123"/>
              <a:gd name="adj2" fmla="val 67214"/>
            </a:avLst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正交变换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椭圆形标注 16"/>
          <p:cNvSpPr/>
          <p:nvPr/>
        </p:nvSpPr>
        <p:spPr>
          <a:xfrm>
            <a:off x="1187624" y="5589241"/>
            <a:ext cx="7056784" cy="612648"/>
          </a:xfrm>
          <a:prstGeom prst="wedgeEllipseCallout">
            <a:avLst>
              <a:gd name="adj1" fmla="val -3638"/>
              <a:gd name="adj2" fmla="val -130744"/>
            </a:avLst>
          </a:prstGeom>
          <a:solidFill>
            <a:schemeClr val="bg2">
              <a:lumMod val="9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平方项系数由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的特征值构成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56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9" grpId="0" animBg="1"/>
      <p:bldP spid="17" grpId="0" animBg="1"/>
    </p:bld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030A0"/>
        </a:solidFill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6084</TotalTime>
  <Words>1168</Words>
  <Application>Microsoft Office PowerPoint</Application>
  <PresentationFormat>全屏显示(4:3)</PresentationFormat>
  <Paragraphs>188</Paragraphs>
  <Slides>35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39" baseType="lpstr">
      <vt:lpstr>1_Office 主题​​</vt:lpstr>
      <vt:lpstr>Equation</vt:lpstr>
      <vt:lpstr>剪辑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cuilh</dc:creator>
  <cp:lastModifiedBy>cuilh</cp:lastModifiedBy>
  <cp:revision>550</cp:revision>
  <dcterms:created xsi:type="dcterms:W3CDTF">2015-06-04T20:27:17Z</dcterms:created>
  <dcterms:modified xsi:type="dcterms:W3CDTF">2015-09-02T21:26:41Z</dcterms:modified>
</cp:coreProperties>
</file>