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4"/>
  </p:notesMasterIdLst>
  <p:sldIdLst>
    <p:sldId id="314" r:id="rId2"/>
    <p:sldId id="258" r:id="rId3"/>
    <p:sldId id="302" r:id="rId4"/>
    <p:sldId id="335" r:id="rId5"/>
    <p:sldId id="272" r:id="rId6"/>
    <p:sldId id="336" r:id="rId7"/>
    <p:sldId id="338" r:id="rId8"/>
    <p:sldId id="353" r:id="rId9"/>
    <p:sldId id="319" r:id="rId10"/>
    <p:sldId id="340" r:id="rId11"/>
    <p:sldId id="355" r:id="rId12"/>
    <p:sldId id="356" r:id="rId13"/>
    <p:sldId id="357" r:id="rId14"/>
    <p:sldId id="359" r:id="rId15"/>
    <p:sldId id="358" r:id="rId16"/>
    <p:sldId id="339" r:id="rId17"/>
    <p:sldId id="363" r:id="rId18"/>
    <p:sldId id="364" r:id="rId19"/>
    <p:sldId id="365" r:id="rId20"/>
    <p:sldId id="366" r:id="rId21"/>
    <p:sldId id="367" r:id="rId22"/>
    <p:sldId id="28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EAB657-34C9-4F46-8BEE-126DBFD5FB2D}">
          <p14:sldIdLst>
            <p14:sldId id="314"/>
            <p14:sldId id="258"/>
            <p14:sldId id="302"/>
            <p14:sldId id="335"/>
            <p14:sldId id="272"/>
            <p14:sldId id="336"/>
            <p14:sldId id="338"/>
            <p14:sldId id="353"/>
            <p14:sldId id="319"/>
            <p14:sldId id="340"/>
            <p14:sldId id="355"/>
            <p14:sldId id="356"/>
            <p14:sldId id="357"/>
            <p14:sldId id="359"/>
            <p14:sldId id="358"/>
            <p14:sldId id="339"/>
            <p14:sldId id="363"/>
            <p14:sldId id="364"/>
            <p14:sldId id="365"/>
            <p14:sldId id="366"/>
            <p14:sldId id="367"/>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59F9C7"/>
    <a:srgbClr val="CC9900"/>
    <a:srgbClr val="800000"/>
    <a:srgbClr val="0000CC"/>
    <a:srgbClr val="14B7F8"/>
    <a:srgbClr val="0E0E8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52" autoAdjust="0"/>
    <p:restoredTop sz="94647" autoAdjust="0"/>
  </p:normalViewPr>
  <p:slideViewPr>
    <p:cSldViewPr>
      <p:cViewPr>
        <p:scale>
          <a:sx n="66" d="100"/>
          <a:sy n="66" d="100"/>
        </p:scale>
        <p:origin x="-1144" y="-2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CFA63-482F-45EF-8F6E-B8DC3FB95064}"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zh-CN" altLang="en-US"/>
        </a:p>
      </dgm:t>
    </dgm:pt>
    <dgm:pt modelId="{379C2193-9A59-4366-BEF9-F679FAF10286}">
      <dgm:prSet custT="1"/>
      <dgm:spPr>
        <a:solidFill>
          <a:schemeClr val="bg2">
            <a:lumMod val="90000"/>
          </a:schemeClr>
        </a:solidFill>
        <a:ln>
          <a:noFill/>
        </a:ln>
      </dgm:spPr>
      <dgm:t>
        <a:bodyPr/>
        <a:lstStyle/>
        <a:p>
          <a:pPr rtl="0"/>
          <a:r>
            <a:rPr lang="zh-CN" altLang="en-US" sz="4400" b="1" dirty="0" smtClean="0">
              <a:ln>
                <a:gradFill>
                  <a:gsLst>
                    <a:gs pos="0">
                      <a:srgbClr val="000000"/>
                    </a:gs>
                    <a:gs pos="20000">
                      <a:srgbClr val="000040"/>
                    </a:gs>
                    <a:gs pos="50000">
                      <a:srgbClr val="400040"/>
                    </a:gs>
                    <a:gs pos="75000">
                      <a:srgbClr val="8F0040"/>
                    </a:gs>
                    <a:gs pos="89999">
                      <a:srgbClr val="F27300"/>
                    </a:gs>
                    <a:gs pos="100000">
                      <a:srgbClr val="FFBF00"/>
                    </a:gs>
                  </a:gsLst>
                  <a:lin ang="5400000" scaled="0"/>
                </a:grad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微软雅黑" pitchFamily="34" charset="-122"/>
              <a:ea typeface="微软雅黑" pitchFamily="34" charset="-122"/>
            </a:rPr>
            <a:t>二次型</a:t>
          </a:r>
          <a:endParaRPr lang="zh-CN" altLang="en-US" sz="4400" b="1" dirty="0">
            <a:ln>
              <a:gradFill>
                <a:gsLst>
                  <a:gs pos="0">
                    <a:srgbClr val="000000"/>
                  </a:gs>
                  <a:gs pos="20000">
                    <a:srgbClr val="000040"/>
                  </a:gs>
                  <a:gs pos="50000">
                    <a:srgbClr val="400040"/>
                  </a:gs>
                  <a:gs pos="75000">
                    <a:srgbClr val="8F0040"/>
                  </a:gs>
                  <a:gs pos="89999">
                    <a:srgbClr val="F27300"/>
                  </a:gs>
                  <a:gs pos="100000">
                    <a:srgbClr val="FFBF00"/>
                  </a:gs>
                </a:gsLst>
                <a:lin ang="5400000" scaled="0"/>
              </a:grad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微软雅黑" pitchFamily="34" charset="-122"/>
            <a:ea typeface="微软雅黑" pitchFamily="34" charset="-122"/>
          </a:endParaRPr>
        </a:p>
      </dgm:t>
    </dgm:pt>
    <dgm:pt modelId="{3EE9A846-8C59-48C8-BC67-877B1C08D07F}" type="sibTrans" cxnId="{B7C17697-7F4E-4AD0-B8A0-A587C9117F45}">
      <dgm:prSet/>
      <dgm:spPr/>
      <dgm:t>
        <a:bodyPr/>
        <a:lstStyle/>
        <a:p>
          <a:endParaRPr lang="zh-CN" altLang="en-US"/>
        </a:p>
      </dgm:t>
    </dgm:pt>
    <dgm:pt modelId="{2F117462-2018-48EE-9C7C-19B01389CD01}" type="parTrans" cxnId="{B7C17697-7F4E-4AD0-B8A0-A587C9117F45}">
      <dgm:prSet/>
      <dgm:spPr/>
      <dgm:t>
        <a:bodyPr/>
        <a:lstStyle/>
        <a:p>
          <a:endParaRPr lang="zh-CN" altLang="en-US"/>
        </a:p>
      </dgm:t>
    </dgm:pt>
    <dgm:pt modelId="{A757F911-3260-4917-9857-B6209A52A79E}" type="pres">
      <dgm:prSet presAssocID="{4D9CFA63-482F-45EF-8F6E-B8DC3FB95064}" presName="linearFlow" presStyleCnt="0">
        <dgm:presLayoutVars>
          <dgm:dir/>
          <dgm:resizeHandles val="exact"/>
        </dgm:presLayoutVars>
      </dgm:prSet>
      <dgm:spPr/>
      <dgm:t>
        <a:bodyPr/>
        <a:lstStyle/>
        <a:p>
          <a:endParaRPr lang="zh-CN" altLang="en-US"/>
        </a:p>
      </dgm:t>
    </dgm:pt>
    <dgm:pt modelId="{B560076B-2D61-423D-887D-3A34395B90AE}" type="pres">
      <dgm:prSet presAssocID="{379C2193-9A59-4366-BEF9-F679FAF10286}" presName="composite" presStyleCnt="0"/>
      <dgm:spPr/>
    </dgm:pt>
    <dgm:pt modelId="{816E9DDE-F7D1-4743-A8B0-033BD089F990}" type="pres">
      <dgm:prSet presAssocID="{379C2193-9A59-4366-BEF9-F679FAF10286}" presName="imgShp" presStyleLbl="fgImgPlace1" presStyleIdx="0" presStyleCnt="1" custScaleX="86122" custScaleY="77145">
        <dgm:style>
          <a:lnRef idx="0">
            <a:schemeClr val="accent1"/>
          </a:lnRef>
          <a:fillRef idx="3">
            <a:schemeClr val="accent1"/>
          </a:fillRef>
          <a:effectRef idx="3">
            <a:schemeClr val="accent1"/>
          </a:effectRef>
          <a:fontRef idx="minor">
            <a:schemeClr val="lt1"/>
          </a:fontRef>
        </dgm:style>
      </dgm:prSet>
      <dgm:spPr>
        <a:solidFill>
          <a:schemeClr val="bg2">
            <a:lumMod val="75000"/>
          </a:schemeClr>
        </a:solidFill>
        <a:ln w="69850">
          <a:noFill/>
        </a:ln>
        <a:effectLst/>
      </dgm:spPr>
      <dgm:t>
        <a:bodyPr/>
        <a:lstStyle/>
        <a:p>
          <a:endParaRPr lang="zh-CN" altLang="en-US"/>
        </a:p>
      </dgm:t>
    </dgm:pt>
    <dgm:pt modelId="{D4542585-4E17-4CCD-88FD-04757436128A}" type="pres">
      <dgm:prSet presAssocID="{379C2193-9A59-4366-BEF9-F679FAF10286}" presName="txShp" presStyleLbl="node1" presStyleIdx="0" presStyleCnt="1" custLinFactNeighborY="-1611">
        <dgm:presLayoutVars>
          <dgm:bulletEnabled val="1"/>
        </dgm:presLayoutVars>
      </dgm:prSet>
      <dgm:spPr/>
      <dgm:t>
        <a:bodyPr/>
        <a:lstStyle/>
        <a:p>
          <a:endParaRPr lang="zh-CN" altLang="en-US"/>
        </a:p>
      </dgm:t>
    </dgm:pt>
  </dgm:ptLst>
  <dgm:cxnLst>
    <dgm:cxn modelId="{8914C0A8-A960-4E6C-92F8-2BF02A0FF83B}" type="presOf" srcId="{379C2193-9A59-4366-BEF9-F679FAF10286}" destId="{D4542585-4E17-4CCD-88FD-04757436128A}" srcOrd="0" destOrd="0" presId="urn:microsoft.com/office/officeart/2005/8/layout/vList3"/>
    <dgm:cxn modelId="{B7C17697-7F4E-4AD0-B8A0-A587C9117F45}" srcId="{4D9CFA63-482F-45EF-8F6E-B8DC3FB95064}" destId="{379C2193-9A59-4366-BEF9-F679FAF10286}" srcOrd="0" destOrd="0" parTransId="{2F117462-2018-48EE-9C7C-19B01389CD01}" sibTransId="{3EE9A846-8C59-48C8-BC67-877B1C08D07F}"/>
    <dgm:cxn modelId="{6DB0C7D3-4E5D-4B95-B3E7-5AD87AF5D731}" type="presOf" srcId="{4D9CFA63-482F-45EF-8F6E-B8DC3FB95064}" destId="{A757F911-3260-4917-9857-B6209A52A79E}" srcOrd="0" destOrd="0" presId="urn:microsoft.com/office/officeart/2005/8/layout/vList3"/>
    <dgm:cxn modelId="{2A5EF23E-820C-4238-A42A-B6E7FBDA5170}" type="presParOf" srcId="{A757F911-3260-4917-9857-B6209A52A79E}" destId="{B560076B-2D61-423D-887D-3A34395B90AE}" srcOrd="0" destOrd="0" presId="urn:microsoft.com/office/officeart/2005/8/layout/vList3"/>
    <dgm:cxn modelId="{A0FA4E03-2B84-4C00-8198-8B61C00DEDA6}" type="presParOf" srcId="{B560076B-2D61-423D-887D-3A34395B90AE}" destId="{816E9DDE-F7D1-4743-A8B0-033BD089F990}" srcOrd="0" destOrd="0" presId="urn:microsoft.com/office/officeart/2005/8/layout/vList3"/>
    <dgm:cxn modelId="{C541A015-717E-4C0F-B2C9-B3FF35DAC25B}" type="presParOf" srcId="{B560076B-2D61-423D-887D-3A34395B90AE}" destId="{D4542585-4E17-4CCD-88FD-04757436128A}" srcOrd="1" destOrd="0" presId="urn:microsoft.com/office/officeart/2005/8/layout/vList3"/>
  </dgm:cxnLst>
  <dgm:bg>
    <a:effectLst>
      <a:softEdge rad="3175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F1173-EE3F-43A0-8F29-5BA319D2514C}" type="doc">
      <dgm:prSet loTypeId="urn:microsoft.com/office/officeart/2005/8/layout/target3" loCatId="list" qsTypeId="urn:microsoft.com/office/officeart/2005/8/quickstyle/3d3" qsCatId="3D" csTypeId="urn:microsoft.com/office/officeart/2005/8/colors/colorful1" csCatId="colorful" phldr="1"/>
      <dgm:spPr/>
    </dgm:pt>
    <dgm:pt modelId="{1AB42F8F-D4FC-4005-ACCE-347A6E609510}">
      <dgm:prSet phldrT="[文本]"/>
      <dgm:spPr>
        <a:solidFill>
          <a:schemeClr val="bg2">
            <a:lumMod val="90000"/>
            <a:alpha val="90000"/>
          </a:schemeClr>
        </a:solidFill>
      </dgm:spPr>
      <dgm:t>
        <a:bodyPr/>
        <a:lstStyle/>
        <a:p>
          <a:r>
            <a:rPr lang="en-US" altLang="zh-CN" b="1" dirty="0" smtClean="0">
              <a:latin typeface="微软雅黑" pitchFamily="34" charset="-122"/>
              <a:ea typeface="微软雅黑" pitchFamily="34" charset="-122"/>
            </a:rPr>
            <a:t>7.3</a:t>
          </a:r>
          <a:endParaRPr lang="zh-CN" altLang="en-US" b="1" dirty="0">
            <a:latin typeface="微软雅黑" pitchFamily="34" charset="-122"/>
            <a:ea typeface="微软雅黑" pitchFamily="34" charset="-122"/>
          </a:endParaRPr>
        </a:p>
      </dgm:t>
    </dgm:pt>
    <dgm:pt modelId="{CCBFDECD-1AF2-4ED8-9FA3-38141C7C956C}" type="parTrans" cxnId="{D6DD6D47-1345-47FD-AABC-3D91D35B27AA}">
      <dgm:prSet/>
      <dgm:spPr/>
      <dgm:t>
        <a:bodyPr/>
        <a:lstStyle/>
        <a:p>
          <a:endParaRPr lang="zh-CN" altLang="en-US"/>
        </a:p>
      </dgm:t>
    </dgm:pt>
    <dgm:pt modelId="{F4DAFB2F-B1FD-4E1A-8595-D0799B983CAC}" type="sibTrans" cxnId="{D6DD6D47-1345-47FD-AABC-3D91D35B27AA}">
      <dgm:prSet/>
      <dgm:spPr/>
      <dgm:t>
        <a:bodyPr/>
        <a:lstStyle/>
        <a:p>
          <a:endParaRPr lang="zh-CN" altLang="en-US"/>
        </a:p>
      </dgm:t>
    </dgm:pt>
    <dgm:pt modelId="{DF016494-676A-46B2-BFBE-8E85A000579F}">
      <dgm:prSet phldrT="[文本]"/>
      <dgm:spPr>
        <a:solidFill>
          <a:schemeClr val="bg2">
            <a:lumMod val="90000"/>
          </a:schemeClr>
        </a:solidFill>
      </dgm:spPr>
      <dgm:t>
        <a:bodyPr/>
        <a:lstStyle/>
        <a:p>
          <a:r>
            <a:rPr lang="zh-CN" altLang="en-US" b="1" dirty="0" smtClean="0">
              <a:latin typeface="微软雅黑" pitchFamily="34" charset="-122"/>
              <a:ea typeface="微软雅黑" pitchFamily="34" charset="-122"/>
            </a:rPr>
            <a:t>二次型的不变量与唯一性</a:t>
          </a:r>
          <a:endParaRPr lang="zh-CN" altLang="en-US" b="1" dirty="0">
            <a:latin typeface="微软雅黑" pitchFamily="34" charset="-122"/>
            <a:ea typeface="微软雅黑" pitchFamily="34" charset="-122"/>
          </a:endParaRPr>
        </a:p>
      </dgm:t>
    </dgm:pt>
    <dgm:pt modelId="{097F5F5A-75DC-4E16-80A5-7299AA688F50}" type="parTrans" cxnId="{040B0D7D-214C-4D4F-8DEE-60DFF492EF2E}">
      <dgm:prSet/>
      <dgm:spPr/>
      <dgm:t>
        <a:bodyPr/>
        <a:lstStyle/>
        <a:p>
          <a:endParaRPr lang="zh-CN" altLang="en-US"/>
        </a:p>
      </dgm:t>
    </dgm:pt>
    <dgm:pt modelId="{0B3B7B3E-C66B-462D-9B9F-89EFD405FBC5}" type="sibTrans" cxnId="{040B0D7D-214C-4D4F-8DEE-60DFF492EF2E}">
      <dgm:prSet/>
      <dgm:spPr/>
      <dgm:t>
        <a:bodyPr/>
        <a:lstStyle/>
        <a:p>
          <a:endParaRPr lang="zh-CN" altLang="en-US"/>
        </a:p>
      </dgm:t>
    </dgm:pt>
    <dgm:pt modelId="{795312F0-4FEA-428B-A768-736419FC7DFC}" type="pres">
      <dgm:prSet presAssocID="{692F1173-EE3F-43A0-8F29-5BA319D2514C}" presName="Name0" presStyleCnt="0">
        <dgm:presLayoutVars>
          <dgm:chMax val="7"/>
          <dgm:dir/>
          <dgm:animLvl val="lvl"/>
          <dgm:resizeHandles val="exact"/>
        </dgm:presLayoutVars>
      </dgm:prSet>
      <dgm:spPr/>
    </dgm:pt>
    <dgm:pt modelId="{BF1B174E-688E-4D75-8BC7-60B328FE16D8}" type="pres">
      <dgm:prSet presAssocID="{1AB42F8F-D4FC-4005-ACCE-347A6E609510}" presName="circle1" presStyleLbl="node1" presStyleIdx="0" presStyleCnt="2"/>
      <dgm:spPr>
        <a:solidFill>
          <a:schemeClr val="accent2">
            <a:lumMod val="60000"/>
            <a:lumOff val="40000"/>
          </a:schemeClr>
        </a:solidFill>
      </dgm:spPr>
    </dgm:pt>
    <dgm:pt modelId="{C20E1EAA-866D-4176-92E7-B4FD3BEBC194}" type="pres">
      <dgm:prSet presAssocID="{1AB42F8F-D4FC-4005-ACCE-347A6E609510}" presName="space" presStyleCnt="0"/>
      <dgm:spPr/>
    </dgm:pt>
    <dgm:pt modelId="{2B7F55FE-C43E-444A-BB2D-60A5FE762884}" type="pres">
      <dgm:prSet presAssocID="{1AB42F8F-D4FC-4005-ACCE-347A6E609510}" presName="rect1" presStyleLbl="alignAcc1" presStyleIdx="0" presStyleCnt="2"/>
      <dgm:spPr/>
      <dgm:t>
        <a:bodyPr/>
        <a:lstStyle/>
        <a:p>
          <a:endParaRPr lang="zh-CN" altLang="en-US"/>
        </a:p>
      </dgm:t>
    </dgm:pt>
    <dgm:pt modelId="{161B95A8-7DF9-4610-90DF-253A819FA455}" type="pres">
      <dgm:prSet presAssocID="{DF016494-676A-46B2-BFBE-8E85A000579F}" presName="vertSpace2" presStyleLbl="node1" presStyleIdx="0" presStyleCnt="2"/>
      <dgm:spPr/>
    </dgm:pt>
    <dgm:pt modelId="{B54A2A56-9781-4615-8001-42B297B3EF65}" type="pres">
      <dgm:prSet presAssocID="{DF016494-676A-46B2-BFBE-8E85A000579F}" presName="circle2" presStyleLbl="node1" presStyleIdx="1" presStyleCnt="2"/>
      <dgm:spPr>
        <a:solidFill>
          <a:schemeClr val="bg2">
            <a:lumMod val="50000"/>
          </a:schemeClr>
        </a:solidFill>
      </dgm:spPr>
    </dgm:pt>
    <dgm:pt modelId="{5D4E2548-FF1D-4E08-BD93-B129BF9FE4D3}" type="pres">
      <dgm:prSet presAssocID="{DF016494-676A-46B2-BFBE-8E85A000579F}" presName="rect2" presStyleLbl="alignAcc1" presStyleIdx="1" presStyleCnt="2"/>
      <dgm:spPr/>
      <dgm:t>
        <a:bodyPr/>
        <a:lstStyle/>
        <a:p>
          <a:endParaRPr lang="zh-CN" altLang="en-US"/>
        </a:p>
      </dgm:t>
    </dgm:pt>
    <dgm:pt modelId="{76DF8177-B8B1-4A93-B370-E361E244B858}" type="pres">
      <dgm:prSet presAssocID="{1AB42F8F-D4FC-4005-ACCE-347A6E609510}" presName="rect1ParTxNoCh" presStyleLbl="alignAcc1" presStyleIdx="1" presStyleCnt="2">
        <dgm:presLayoutVars>
          <dgm:chMax val="1"/>
          <dgm:bulletEnabled val="1"/>
        </dgm:presLayoutVars>
      </dgm:prSet>
      <dgm:spPr/>
      <dgm:t>
        <a:bodyPr/>
        <a:lstStyle/>
        <a:p>
          <a:endParaRPr lang="zh-CN" altLang="en-US"/>
        </a:p>
      </dgm:t>
    </dgm:pt>
    <dgm:pt modelId="{373DC259-3A09-4D0F-B41D-E99821D737F8}" type="pres">
      <dgm:prSet presAssocID="{DF016494-676A-46B2-BFBE-8E85A000579F}" presName="rect2ParTxNoCh" presStyleLbl="alignAcc1" presStyleIdx="1" presStyleCnt="2">
        <dgm:presLayoutVars>
          <dgm:chMax val="1"/>
          <dgm:bulletEnabled val="1"/>
        </dgm:presLayoutVars>
      </dgm:prSet>
      <dgm:spPr/>
      <dgm:t>
        <a:bodyPr/>
        <a:lstStyle/>
        <a:p>
          <a:endParaRPr lang="zh-CN" altLang="en-US"/>
        </a:p>
      </dgm:t>
    </dgm:pt>
  </dgm:ptLst>
  <dgm:cxnLst>
    <dgm:cxn modelId="{22C5A7A6-CEEB-47F8-AEDB-B452FB28EAC4}" type="presOf" srcId="{DF016494-676A-46B2-BFBE-8E85A000579F}" destId="{373DC259-3A09-4D0F-B41D-E99821D737F8}" srcOrd="1" destOrd="0" presId="urn:microsoft.com/office/officeart/2005/8/layout/target3"/>
    <dgm:cxn modelId="{040B0D7D-214C-4D4F-8DEE-60DFF492EF2E}" srcId="{692F1173-EE3F-43A0-8F29-5BA319D2514C}" destId="{DF016494-676A-46B2-BFBE-8E85A000579F}" srcOrd="1" destOrd="0" parTransId="{097F5F5A-75DC-4E16-80A5-7299AA688F50}" sibTransId="{0B3B7B3E-C66B-462D-9B9F-89EFD405FBC5}"/>
    <dgm:cxn modelId="{2D7F4B16-AEDD-45F2-BE3A-7291EA474993}" type="presOf" srcId="{692F1173-EE3F-43A0-8F29-5BA319D2514C}" destId="{795312F0-4FEA-428B-A768-736419FC7DFC}" srcOrd="0" destOrd="0" presId="urn:microsoft.com/office/officeart/2005/8/layout/target3"/>
    <dgm:cxn modelId="{46DC17A0-BAB1-4215-9185-8D3310A841A9}" type="presOf" srcId="{1AB42F8F-D4FC-4005-ACCE-347A6E609510}" destId="{2B7F55FE-C43E-444A-BB2D-60A5FE762884}" srcOrd="0" destOrd="0" presId="urn:microsoft.com/office/officeart/2005/8/layout/target3"/>
    <dgm:cxn modelId="{D6DD6D47-1345-47FD-AABC-3D91D35B27AA}" srcId="{692F1173-EE3F-43A0-8F29-5BA319D2514C}" destId="{1AB42F8F-D4FC-4005-ACCE-347A6E609510}" srcOrd="0" destOrd="0" parTransId="{CCBFDECD-1AF2-4ED8-9FA3-38141C7C956C}" sibTransId="{F4DAFB2F-B1FD-4E1A-8595-D0799B983CAC}"/>
    <dgm:cxn modelId="{75E2F35B-C293-4278-9ADD-37CC5C23E433}" type="presOf" srcId="{1AB42F8F-D4FC-4005-ACCE-347A6E609510}" destId="{76DF8177-B8B1-4A93-B370-E361E244B858}" srcOrd="1" destOrd="0" presId="urn:microsoft.com/office/officeart/2005/8/layout/target3"/>
    <dgm:cxn modelId="{02A26A95-6E15-4F08-90AE-09A1698729B6}" type="presOf" srcId="{DF016494-676A-46B2-BFBE-8E85A000579F}" destId="{5D4E2548-FF1D-4E08-BD93-B129BF9FE4D3}" srcOrd="0" destOrd="0" presId="urn:microsoft.com/office/officeart/2005/8/layout/target3"/>
    <dgm:cxn modelId="{75E23136-2D84-475A-8ABE-F4BE04821C50}" type="presParOf" srcId="{795312F0-4FEA-428B-A768-736419FC7DFC}" destId="{BF1B174E-688E-4D75-8BC7-60B328FE16D8}" srcOrd="0" destOrd="0" presId="urn:microsoft.com/office/officeart/2005/8/layout/target3"/>
    <dgm:cxn modelId="{08FD03F9-53BE-4520-8183-973F1B1B966E}" type="presParOf" srcId="{795312F0-4FEA-428B-A768-736419FC7DFC}" destId="{C20E1EAA-866D-4176-92E7-B4FD3BEBC194}" srcOrd="1" destOrd="0" presId="urn:microsoft.com/office/officeart/2005/8/layout/target3"/>
    <dgm:cxn modelId="{54C623DD-16C3-44BD-962A-CCAAAD379B45}" type="presParOf" srcId="{795312F0-4FEA-428B-A768-736419FC7DFC}" destId="{2B7F55FE-C43E-444A-BB2D-60A5FE762884}" srcOrd="2" destOrd="0" presId="urn:microsoft.com/office/officeart/2005/8/layout/target3"/>
    <dgm:cxn modelId="{B0F64A58-1914-4E3F-8F3E-4D7E0608A188}" type="presParOf" srcId="{795312F0-4FEA-428B-A768-736419FC7DFC}" destId="{161B95A8-7DF9-4610-90DF-253A819FA455}" srcOrd="3" destOrd="0" presId="urn:microsoft.com/office/officeart/2005/8/layout/target3"/>
    <dgm:cxn modelId="{29343531-DD99-4E9D-B1DB-C8532A1EFB95}" type="presParOf" srcId="{795312F0-4FEA-428B-A768-736419FC7DFC}" destId="{B54A2A56-9781-4615-8001-42B297B3EF65}" srcOrd="4" destOrd="0" presId="urn:microsoft.com/office/officeart/2005/8/layout/target3"/>
    <dgm:cxn modelId="{EF580A19-0AC4-42D7-9A28-01BE9D35570E}" type="presParOf" srcId="{795312F0-4FEA-428B-A768-736419FC7DFC}" destId="{5D4E2548-FF1D-4E08-BD93-B129BF9FE4D3}" srcOrd="5" destOrd="0" presId="urn:microsoft.com/office/officeart/2005/8/layout/target3"/>
    <dgm:cxn modelId="{9E0162A9-792C-4855-AD23-F45CB1BAF2EA}" type="presParOf" srcId="{795312F0-4FEA-428B-A768-736419FC7DFC}" destId="{76DF8177-B8B1-4A93-B370-E361E244B858}" srcOrd="6" destOrd="0" presId="urn:microsoft.com/office/officeart/2005/8/layout/target3"/>
    <dgm:cxn modelId="{9894D02D-EB97-4EAB-8D1C-85524B94C59D}" type="presParOf" srcId="{795312F0-4FEA-428B-A768-736419FC7DFC}" destId="{373DC259-3A09-4D0F-B41D-E99821D737F8}"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5627CC-1103-451E-BA39-2C3A18F0DA54}" type="doc">
      <dgm:prSet loTypeId="urn:microsoft.com/office/officeart/2005/8/layout/target3" loCatId="relationship" qsTypeId="urn:microsoft.com/office/officeart/2005/8/quickstyle/3d3" qsCatId="3D" csTypeId="urn:microsoft.com/office/officeart/2005/8/colors/colorful2" csCatId="colorful" phldr="1"/>
      <dgm:spPr/>
      <dgm:t>
        <a:bodyPr/>
        <a:lstStyle/>
        <a:p>
          <a:endParaRPr lang="zh-CN" altLang="en-US"/>
        </a:p>
      </dgm:t>
    </dgm:pt>
    <dgm:pt modelId="{416BA28C-94DA-4C20-B24D-CA29855D112B}">
      <dgm:prSet custT="1">
        <dgm:style>
          <a:lnRef idx="0">
            <a:schemeClr val="accent2"/>
          </a:lnRef>
          <a:fillRef idx="3">
            <a:schemeClr val="accent2"/>
          </a:fillRef>
          <a:effectRef idx="3">
            <a:schemeClr val="accent2"/>
          </a:effectRef>
          <a:fontRef idx="minor">
            <a:schemeClr val="lt1"/>
          </a:fontRef>
        </dgm:style>
      </dgm:prSet>
      <dgm:spPr>
        <a:solidFill>
          <a:schemeClr val="bg2">
            <a:lumMod val="90000"/>
          </a:schemeClr>
        </a:solidFill>
      </dgm:spPr>
      <dgm:t>
        <a:bodyPr/>
        <a:lstStyle/>
        <a:p>
          <a:pPr algn="l" rtl="0"/>
          <a:r>
            <a:rPr lang="en-US" altLang="zh-CN" sz="2800" b="1" dirty="0" smtClean="0">
              <a:latin typeface="微软雅黑" pitchFamily="34" charset="-122"/>
              <a:ea typeface="微软雅黑" pitchFamily="34" charset="-122"/>
            </a:rPr>
            <a:t>7</a:t>
          </a:r>
          <a:r>
            <a:rPr lang="en-US" sz="2800" b="1" dirty="0" smtClean="0">
              <a:latin typeface="微软雅黑" pitchFamily="34" charset="-122"/>
              <a:ea typeface="微软雅黑" pitchFamily="34" charset="-122"/>
            </a:rPr>
            <a:t>.</a:t>
          </a:r>
          <a:r>
            <a:rPr lang="en-US" altLang="zh-CN" sz="2800" b="1" dirty="0" smtClean="0">
              <a:latin typeface="微软雅黑" pitchFamily="34" charset="-122"/>
              <a:ea typeface="微软雅黑" pitchFamily="34" charset="-122"/>
            </a:rPr>
            <a:t>3</a:t>
          </a:r>
          <a:r>
            <a:rPr lang="en-US" sz="2800" b="1" dirty="0" smtClean="0">
              <a:latin typeface="微软雅黑" pitchFamily="34" charset="-122"/>
              <a:ea typeface="微软雅黑" pitchFamily="34" charset="-122"/>
            </a:rPr>
            <a:t>.1  </a:t>
          </a:r>
          <a:r>
            <a:rPr lang="zh-CN" altLang="en-US" sz="2800" b="1" dirty="0" smtClean="0">
              <a:latin typeface="微软雅黑" pitchFamily="34" charset="-122"/>
              <a:ea typeface="微软雅黑" pitchFamily="34" charset="-122"/>
            </a:rPr>
            <a:t>二次型的秩与惯性定理</a:t>
          </a:r>
          <a:endParaRPr lang="zh-CN" sz="2800" b="1" dirty="0">
            <a:latin typeface="微软雅黑" pitchFamily="34" charset="-122"/>
            <a:ea typeface="微软雅黑" pitchFamily="34" charset="-122"/>
          </a:endParaRPr>
        </a:p>
      </dgm:t>
    </dgm:pt>
    <dgm:pt modelId="{5E2D86BE-8CCB-43CA-B507-FE2B69B87E9F}" type="parTrans" cxnId="{C292C2BB-5C9F-4970-A470-C7B41463F0B1}">
      <dgm:prSet/>
      <dgm:spPr/>
      <dgm:t>
        <a:bodyPr/>
        <a:lstStyle/>
        <a:p>
          <a:endParaRPr lang="zh-CN" altLang="en-US"/>
        </a:p>
      </dgm:t>
    </dgm:pt>
    <dgm:pt modelId="{C3A9074A-79F8-475F-AAF2-E02AF842673C}" type="sibTrans" cxnId="{C292C2BB-5C9F-4970-A470-C7B41463F0B1}">
      <dgm:prSet/>
      <dgm:spPr/>
      <dgm:t>
        <a:bodyPr/>
        <a:lstStyle/>
        <a:p>
          <a:endParaRPr lang="zh-CN" altLang="en-US"/>
        </a:p>
      </dgm:t>
    </dgm:pt>
    <dgm:pt modelId="{4945FE5E-9250-4217-86F8-11F1D270B749}">
      <dgm:prSet custT="1">
        <dgm:style>
          <a:lnRef idx="0">
            <a:schemeClr val="accent6"/>
          </a:lnRef>
          <a:fillRef idx="3">
            <a:schemeClr val="accent6"/>
          </a:fillRef>
          <a:effectRef idx="3">
            <a:schemeClr val="accent6"/>
          </a:effectRef>
          <a:fontRef idx="minor">
            <a:schemeClr val="lt1"/>
          </a:fontRef>
        </dgm:style>
      </dgm:prSet>
      <dgm:spPr>
        <a:solidFill>
          <a:schemeClr val="accent3">
            <a:lumMod val="40000"/>
            <a:lumOff val="60000"/>
          </a:schemeClr>
        </a:solidFill>
      </dgm:spPr>
      <dgm:t>
        <a:bodyPr/>
        <a:lstStyle/>
        <a:p>
          <a:pPr algn="l"/>
          <a:r>
            <a:rPr lang="en-US" altLang="zh-CN" sz="2800" b="1" dirty="0" smtClean="0">
              <a:latin typeface="微软雅黑" panose="020B0503020204020204" pitchFamily="34" charset="-122"/>
              <a:ea typeface="微软雅黑" panose="020B0503020204020204" pitchFamily="34" charset="-122"/>
            </a:rPr>
            <a:t>7.3.2  </a:t>
          </a:r>
          <a:r>
            <a:rPr lang="zh-CN" altLang="en-US" sz="2800" b="1" dirty="0" smtClean="0">
              <a:latin typeface="微软雅黑" panose="020B0503020204020204" pitchFamily="34" charset="-122"/>
              <a:ea typeface="微软雅黑" panose="020B0503020204020204" pitchFamily="34" charset="-122"/>
            </a:rPr>
            <a:t>二次型的规范形</a:t>
          </a:r>
          <a:endParaRPr lang="zh-CN" altLang="en-US" sz="2800" b="1" dirty="0">
            <a:latin typeface="微软雅黑" panose="020B0503020204020204" pitchFamily="34" charset="-122"/>
            <a:ea typeface="微软雅黑" panose="020B0503020204020204" pitchFamily="34" charset="-122"/>
          </a:endParaRPr>
        </a:p>
      </dgm:t>
    </dgm:pt>
    <dgm:pt modelId="{8830196F-CEB6-492D-BA12-9A38A32A1F4F}" type="parTrans" cxnId="{DD2BF1E2-9AAA-4651-A85C-9F936479C297}">
      <dgm:prSet/>
      <dgm:spPr/>
      <dgm:t>
        <a:bodyPr/>
        <a:lstStyle/>
        <a:p>
          <a:endParaRPr lang="zh-CN" altLang="en-US"/>
        </a:p>
      </dgm:t>
    </dgm:pt>
    <dgm:pt modelId="{3983238C-8899-454D-8C38-581D21709FBF}" type="sibTrans" cxnId="{DD2BF1E2-9AAA-4651-A85C-9F936479C297}">
      <dgm:prSet/>
      <dgm:spPr/>
      <dgm:t>
        <a:bodyPr/>
        <a:lstStyle/>
        <a:p>
          <a:endParaRPr lang="zh-CN" altLang="en-US"/>
        </a:p>
      </dgm:t>
    </dgm:pt>
    <dgm:pt modelId="{5FBB8FF2-DEAF-4EB5-83B4-A8082F604FC6}" type="pres">
      <dgm:prSet presAssocID="{A85627CC-1103-451E-BA39-2C3A18F0DA54}" presName="Name0" presStyleCnt="0">
        <dgm:presLayoutVars>
          <dgm:chMax val="7"/>
          <dgm:dir/>
          <dgm:animLvl val="lvl"/>
          <dgm:resizeHandles val="exact"/>
        </dgm:presLayoutVars>
      </dgm:prSet>
      <dgm:spPr/>
      <dgm:t>
        <a:bodyPr/>
        <a:lstStyle/>
        <a:p>
          <a:endParaRPr lang="zh-CN" altLang="en-US"/>
        </a:p>
      </dgm:t>
    </dgm:pt>
    <dgm:pt modelId="{177EF275-915D-4C9A-968B-39C2F77C4D51}" type="pres">
      <dgm:prSet presAssocID="{416BA28C-94DA-4C20-B24D-CA29855D112B}" presName="circle1" presStyleLbl="node1" presStyleIdx="0" presStyleCnt="2"/>
      <dgm:spPr/>
      <dgm:t>
        <a:bodyPr/>
        <a:lstStyle/>
        <a:p>
          <a:endParaRPr lang="zh-CN" altLang="en-US"/>
        </a:p>
      </dgm:t>
    </dgm:pt>
    <dgm:pt modelId="{051E7F5B-E3AF-4A70-AC56-88A403E50297}" type="pres">
      <dgm:prSet presAssocID="{416BA28C-94DA-4C20-B24D-CA29855D112B}" presName="space" presStyleCnt="0"/>
      <dgm:spPr/>
      <dgm:t>
        <a:bodyPr/>
        <a:lstStyle/>
        <a:p>
          <a:endParaRPr lang="zh-CN" altLang="en-US"/>
        </a:p>
      </dgm:t>
    </dgm:pt>
    <dgm:pt modelId="{5BC4F3E3-C49F-424B-99D1-046FAC852D61}" type="pres">
      <dgm:prSet presAssocID="{416BA28C-94DA-4C20-B24D-CA29855D112B}" presName="rect1" presStyleLbl="alignAcc1" presStyleIdx="0" presStyleCnt="2" custLinFactNeighborY="2059"/>
      <dgm:spPr/>
      <dgm:t>
        <a:bodyPr/>
        <a:lstStyle/>
        <a:p>
          <a:endParaRPr lang="zh-CN" altLang="en-US"/>
        </a:p>
      </dgm:t>
    </dgm:pt>
    <dgm:pt modelId="{9E7475C4-2005-48EB-B127-BF576B0D78E9}" type="pres">
      <dgm:prSet presAssocID="{4945FE5E-9250-4217-86F8-11F1D270B749}" presName="vertSpace2" presStyleLbl="node1" presStyleIdx="0" presStyleCnt="2"/>
      <dgm:spPr/>
      <dgm:t>
        <a:bodyPr/>
        <a:lstStyle/>
        <a:p>
          <a:endParaRPr lang="zh-CN" altLang="en-US"/>
        </a:p>
      </dgm:t>
    </dgm:pt>
    <dgm:pt modelId="{A36690CB-9BD3-471D-B204-EF6EB92C8E05}" type="pres">
      <dgm:prSet presAssocID="{4945FE5E-9250-4217-86F8-11F1D270B749}" presName="circle2" presStyleLbl="node1" presStyleIdx="1" presStyleCnt="2"/>
      <dgm:spPr/>
      <dgm:t>
        <a:bodyPr/>
        <a:lstStyle/>
        <a:p>
          <a:endParaRPr lang="zh-CN" altLang="en-US"/>
        </a:p>
      </dgm:t>
    </dgm:pt>
    <dgm:pt modelId="{9261A648-DDE4-4808-9246-4D822F34B6B9}" type="pres">
      <dgm:prSet presAssocID="{4945FE5E-9250-4217-86F8-11F1D270B749}" presName="rect2" presStyleLbl="alignAcc1" presStyleIdx="1" presStyleCnt="2"/>
      <dgm:spPr/>
      <dgm:t>
        <a:bodyPr/>
        <a:lstStyle/>
        <a:p>
          <a:endParaRPr lang="zh-CN" altLang="en-US"/>
        </a:p>
      </dgm:t>
    </dgm:pt>
    <dgm:pt modelId="{DBFCC008-B722-4809-86AE-2D924BF6ABE5}" type="pres">
      <dgm:prSet presAssocID="{416BA28C-94DA-4C20-B24D-CA29855D112B}" presName="rect1ParTxNoCh" presStyleLbl="alignAcc1" presStyleIdx="1" presStyleCnt="2">
        <dgm:presLayoutVars>
          <dgm:chMax val="1"/>
          <dgm:bulletEnabled val="1"/>
        </dgm:presLayoutVars>
      </dgm:prSet>
      <dgm:spPr/>
      <dgm:t>
        <a:bodyPr/>
        <a:lstStyle/>
        <a:p>
          <a:endParaRPr lang="zh-CN" altLang="en-US"/>
        </a:p>
      </dgm:t>
    </dgm:pt>
    <dgm:pt modelId="{D4CD74FD-1648-479C-B67B-CDB6F01A7A2A}" type="pres">
      <dgm:prSet presAssocID="{4945FE5E-9250-4217-86F8-11F1D270B749}" presName="rect2ParTxNoCh" presStyleLbl="alignAcc1" presStyleIdx="1" presStyleCnt="2">
        <dgm:presLayoutVars>
          <dgm:chMax val="1"/>
          <dgm:bulletEnabled val="1"/>
        </dgm:presLayoutVars>
      </dgm:prSet>
      <dgm:spPr/>
      <dgm:t>
        <a:bodyPr/>
        <a:lstStyle/>
        <a:p>
          <a:endParaRPr lang="zh-CN" altLang="en-US"/>
        </a:p>
      </dgm:t>
    </dgm:pt>
  </dgm:ptLst>
  <dgm:cxnLst>
    <dgm:cxn modelId="{D65731EA-5824-4E7C-AC33-C0601BEE8DCF}" type="presOf" srcId="{416BA28C-94DA-4C20-B24D-CA29855D112B}" destId="{DBFCC008-B722-4809-86AE-2D924BF6ABE5}" srcOrd="1" destOrd="0" presId="urn:microsoft.com/office/officeart/2005/8/layout/target3"/>
    <dgm:cxn modelId="{01F4124A-F923-4749-9518-D9D252D9351D}" type="presOf" srcId="{416BA28C-94DA-4C20-B24D-CA29855D112B}" destId="{5BC4F3E3-C49F-424B-99D1-046FAC852D61}" srcOrd="0" destOrd="0" presId="urn:microsoft.com/office/officeart/2005/8/layout/target3"/>
    <dgm:cxn modelId="{CADA3359-CBA1-4FD1-8D84-F9CB64F6C63C}" type="presOf" srcId="{A85627CC-1103-451E-BA39-2C3A18F0DA54}" destId="{5FBB8FF2-DEAF-4EB5-83B4-A8082F604FC6}" srcOrd="0" destOrd="0" presId="urn:microsoft.com/office/officeart/2005/8/layout/target3"/>
    <dgm:cxn modelId="{17BFD778-C950-4660-80ED-97B5B74EEF70}" type="presOf" srcId="{4945FE5E-9250-4217-86F8-11F1D270B749}" destId="{9261A648-DDE4-4808-9246-4D822F34B6B9}" srcOrd="0" destOrd="0" presId="urn:microsoft.com/office/officeart/2005/8/layout/target3"/>
    <dgm:cxn modelId="{C292C2BB-5C9F-4970-A470-C7B41463F0B1}" srcId="{A85627CC-1103-451E-BA39-2C3A18F0DA54}" destId="{416BA28C-94DA-4C20-B24D-CA29855D112B}" srcOrd="0" destOrd="0" parTransId="{5E2D86BE-8CCB-43CA-B507-FE2B69B87E9F}" sibTransId="{C3A9074A-79F8-475F-AAF2-E02AF842673C}"/>
    <dgm:cxn modelId="{DD2BF1E2-9AAA-4651-A85C-9F936479C297}" srcId="{A85627CC-1103-451E-BA39-2C3A18F0DA54}" destId="{4945FE5E-9250-4217-86F8-11F1D270B749}" srcOrd="1" destOrd="0" parTransId="{8830196F-CEB6-492D-BA12-9A38A32A1F4F}" sibTransId="{3983238C-8899-454D-8C38-581D21709FBF}"/>
    <dgm:cxn modelId="{C2F4473C-3B3F-4B18-A93C-50FCC24582CF}" type="presOf" srcId="{4945FE5E-9250-4217-86F8-11F1D270B749}" destId="{D4CD74FD-1648-479C-B67B-CDB6F01A7A2A}" srcOrd="1" destOrd="0" presId="urn:microsoft.com/office/officeart/2005/8/layout/target3"/>
    <dgm:cxn modelId="{0A8A1937-6C15-4583-B7D6-08A4F68EC782}" type="presParOf" srcId="{5FBB8FF2-DEAF-4EB5-83B4-A8082F604FC6}" destId="{177EF275-915D-4C9A-968B-39C2F77C4D51}" srcOrd="0" destOrd="0" presId="urn:microsoft.com/office/officeart/2005/8/layout/target3"/>
    <dgm:cxn modelId="{8531BD48-6F06-4C43-B316-EF49463EF33A}" type="presParOf" srcId="{5FBB8FF2-DEAF-4EB5-83B4-A8082F604FC6}" destId="{051E7F5B-E3AF-4A70-AC56-88A403E50297}" srcOrd="1" destOrd="0" presId="urn:microsoft.com/office/officeart/2005/8/layout/target3"/>
    <dgm:cxn modelId="{6EBD9794-5825-4B36-8CF0-F500677A8B8C}" type="presParOf" srcId="{5FBB8FF2-DEAF-4EB5-83B4-A8082F604FC6}" destId="{5BC4F3E3-C49F-424B-99D1-046FAC852D61}" srcOrd="2" destOrd="0" presId="urn:microsoft.com/office/officeart/2005/8/layout/target3"/>
    <dgm:cxn modelId="{11E637E9-6775-4AC2-9E56-1C97BD9BCD17}" type="presParOf" srcId="{5FBB8FF2-DEAF-4EB5-83B4-A8082F604FC6}" destId="{9E7475C4-2005-48EB-B127-BF576B0D78E9}" srcOrd="3" destOrd="0" presId="urn:microsoft.com/office/officeart/2005/8/layout/target3"/>
    <dgm:cxn modelId="{D08D0287-4B9C-4AF2-B12C-23DD76D39178}" type="presParOf" srcId="{5FBB8FF2-DEAF-4EB5-83B4-A8082F604FC6}" destId="{A36690CB-9BD3-471D-B204-EF6EB92C8E05}" srcOrd="4" destOrd="0" presId="urn:microsoft.com/office/officeart/2005/8/layout/target3"/>
    <dgm:cxn modelId="{67192ABD-A927-44B5-8D01-7EB704632E57}" type="presParOf" srcId="{5FBB8FF2-DEAF-4EB5-83B4-A8082F604FC6}" destId="{9261A648-DDE4-4808-9246-4D822F34B6B9}" srcOrd="5" destOrd="0" presId="urn:microsoft.com/office/officeart/2005/8/layout/target3"/>
    <dgm:cxn modelId="{8F033D28-7CC2-422F-ACD4-90EEEECF671C}" type="presParOf" srcId="{5FBB8FF2-DEAF-4EB5-83B4-A8082F604FC6}" destId="{DBFCC008-B722-4809-86AE-2D924BF6ABE5}" srcOrd="6" destOrd="0" presId="urn:microsoft.com/office/officeart/2005/8/layout/target3"/>
    <dgm:cxn modelId="{5150DE93-1CE3-431B-BE3E-94EA47904D6C}" type="presParOf" srcId="{5FBB8FF2-DEAF-4EB5-83B4-A8082F604FC6}" destId="{D4CD74FD-1648-479C-B67B-CDB6F01A7A2A}"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42585-4E17-4CCD-88FD-04757436128A}">
      <dsp:nvSpPr>
        <dsp:cNvPr id="0" name=""/>
        <dsp:cNvSpPr/>
      </dsp:nvSpPr>
      <dsp:spPr>
        <a:xfrm rot="10800000">
          <a:off x="1917813" y="0"/>
          <a:ext cx="5472684" cy="2505074"/>
        </a:xfrm>
        <a:prstGeom prst="homePlate">
          <a:avLst/>
        </a:prstGeom>
        <a:solidFill>
          <a:schemeClr val="bg2">
            <a:lumMod val="9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668" tIns="167640" rIns="312928" bIns="167640" numCol="1" spcCol="1270" anchor="ctr" anchorCtr="0">
          <a:noAutofit/>
        </a:bodyPr>
        <a:lstStyle/>
        <a:p>
          <a:pPr lvl="0" algn="ctr" defTabSz="1955800" rtl="0">
            <a:lnSpc>
              <a:spcPct val="90000"/>
            </a:lnSpc>
            <a:spcBef>
              <a:spcPct val="0"/>
            </a:spcBef>
            <a:spcAft>
              <a:spcPct val="35000"/>
            </a:spcAft>
          </a:pPr>
          <a:r>
            <a:rPr lang="zh-CN" altLang="en-US" sz="4400" b="1" kern="1200" dirty="0" smtClean="0">
              <a:ln>
                <a:gradFill>
                  <a:gsLst>
                    <a:gs pos="0">
                      <a:srgbClr val="000000"/>
                    </a:gs>
                    <a:gs pos="20000">
                      <a:srgbClr val="000040"/>
                    </a:gs>
                    <a:gs pos="50000">
                      <a:srgbClr val="400040"/>
                    </a:gs>
                    <a:gs pos="75000">
                      <a:srgbClr val="8F0040"/>
                    </a:gs>
                    <a:gs pos="89999">
                      <a:srgbClr val="F27300"/>
                    </a:gs>
                    <a:gs pos="100000">
                      <a:srgbClr val="FFBF00"/>
                    </a:gs>
                  </a:gsLst>
                  <a:lin ang="5400000" scaled="0"/>
                </a:grad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微软雅黑" pitchFamily="34" charset="-122"/>
              <a:ea typeface="微软雅黑" pitchFamily="34" charset="-122"/>
            </a:rPr>
            <a:t>二次型</a:t>
          </a:r>
          <a:endParaRPr lang="zh-CN" altLang="en-US" sz="4400" b="1" kern="1200" dirty="0">
            <a:ln>
              <a:gradFill>
                <a:gsLst>
                  <a:gs pos="0">
                    <a:srgbClr val="000000"/>
                  </a:gs>
                  <a:gs pos="20000">
                    <a:srgbClr val="000040"/>
                  </a:gs>
                  <a:gs pos="50000">
                    <a:srgbClr val="400040"/>
                  </a:gs>
                  <a:gs pos="75000">
                    <a:srgbClr val="8F0040"/>
                  </a:gs>
                  <a:gs pos="89999">
                    <a:srgbClr val="F27300"/>
                  </a:gs>
                  <a:gs pos="100000">
                    <a:srgbClr val="FFBF00"/>
                  </a:gs>
                </a:gsLst>
                <a:lin ang="5400000" scaled="0"/>
              </a:grad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微软雅黑" pitchFamily="34" charset="-122"/>
            <a:ea typeface="微软雅黑" pitchFamily="34" charset="-122"/>
          </a:endParaRPr>
        </a:p>
      </dsp:txBody>
      <dsp:txXfrm rot="10800000">
        <a:off x="2544081" y="0"/>
        <a:ext cx="4846416" cy="2505074"/>
      </dsp:txXfrm>
    </dsp:sp>
    <dsp:sp modelId="{816E9DDE-F7D1-4743-A8B0-033BD089F990}">
      <dsp:nvSpPr>
        <dsp:cNvPr id="0" name=""/>
        <dsp:cNvSpPr/>
      </dsp:nvSpPr>
      <dsp:spPr>
        <a:xfrm>
          <a:off x="839102" y="286267"/>
          <a:ext cx="2157420" cy="1932540"/>
        </a:xfrm>
        <a:prstGeom prst="ellipse">
          <a:avLst/>
        </a:prstGeom>
        <a:solidFill>
          <a:schemeClr val="bg2">
            <a:lumMod val="75000"/>
          </a:schemeClr>
        </a:solidFill>
        <a:ln w="69850">
          <a:noFill/>
        </a:ln>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B174E-688E-4D75-8BC7-60B328FE16D8}">
      <dsp:nvSpPr>
        <dsp:cNvPr id="0" name=""/>
        <dsp:cNvSpPr/>
      </dsp:nvSpPr>
      <dsp:spPr>
        <a:xfrm>
          <a:off x="0" y="0"/>
          <a:ext cx="2505074" cy="2505074"/>
        </a:xfrm>
        <a:prstGeom prst="pie">
          <a:avLst>
            <a:gd name="adj1" fmla="val 5400000"/>
            <a:gd name="adj2" fmla="val 16200000"/>
          </a:avLst>
        </a:prstGeom>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B7F55FE-C43E-444A-BB2D-60A5FE762884}">
      <dsp:nvSpPr>
        <dsp:cNvPr id="0" name=""/>
        <dsp:cNvSpPr/>
      </dsp:nvSpPr>
      <dsp:spPr>
        <a:xfrm>
          <a:off x="1252537" y="0"/>
          <a:ext cx="6977062" cy="2505074"/>
        </a:xfrm>
        <a:prstGeom prst="rect">
          <a:avLst/>
        </a:prstGeom>
        <a:solidFill>
          <a:schemeClr val="bg2">
            <a:lumMod val="90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altLang="zh-CN" sz="4200" b="1" kern="1200" dirty="0" smtClean="0">
              <a:latin typeface="微软雅黑" pitchFamily="34" charset="-122"/>
              <a:ea typeface="微软雅黑" pitchFamily="34" charset="-122"/>
            </a:rPr>
            <a:t>7.3</a:t>
          </a:r>
          <a:endParaRPr lang="zh-CN" altLang="en-US" sz="4200" b="1" kern="1200" dirty="0">
            <a:latin typeface="微软雅黑" pitchFamily="34" charset="-122"/>
            <a:ea typeface="微软雅黑" pitchFamily="34" charset="-122"/>
          </a:endParaRPr>
        </a:p>
      </dsp:txBody>
      <dsp:txXfrm>
        <a:off x="1252537" y="0"/>
        <a:ext cx="6977062" cy="1189910"/>
      </dsp:txXfrm>
    </dsp:sp>
    <dsp:sp modelId="{B54A2A56-9781-4615-8001-42B297B3EF65}">
      <dsp:nvSpPr>
        <dsp:cNvPr id="0" name=""/>
        <dsp:cNvSpPr/>
      </dsp:nvSpPr>
      <dsp:spPr>
        <a:xfrm>
          <a:off x="657582" y="1189910"/>
          <a:ext cx="1189910" cy="1189910"/>
        </a:xfrm>
        <a:prstGeom prst="pie">
          <a:avLst>
            <a:gd name="adj1" fmla="val 5400000"/>
            <a:gd name="adj2" fmla="val 16200000"/>
          </a:avLst>
        </a:prstGeom>
        <a:solidFill>
          <a:schemeClr val="bg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D4E2548-FF1D-4E08-BD93-B129BF9FE4D3}">
      <dsp:nvSpPr>
        <dsp:cNvPr id="0" name=""/>
        <dsp:cNvSpPr/>
      </dsp:nvSpPr>
      <dsp:spPr>
        <a:xfrm>
          <a:off x="1252537" y="1189910"/>
          <a:ext cx="6977062" cy="1189910"/>
        </a:xfrm>
        <a:prstGeom prst="rect">
          <a:avLst/>
        </a:prstGeom>
        <a:solidFill>
          <a:schemeClr val="bg2">
            <a:lumMod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b="1" kern="1200" dirty="0" smtClean="0">
              <a:latin typeface="微软雅黑" pitchFamily="34" charset="-122"/>
              <a:ea typeface="微软雅黑" pitchFamily="34" charset="-122"/>
            </a:rPr>
            <a:t>二次型的不变量与唯一性</a:t>
          </a:r>
          <a:endParaRPr lang="zh-CN" altLang="en-US" sz="4200" b="1" kern="1200" dirty="0">
            <a:latin typeface="微软雅黑" pitchFamily="34" charset="-122"/>
            <a:ea typeface="微软雅黑" pitchFamily="34" charset="-122"/>
          </a:endParaRPr>
        </a:p>
      </dsp:txBody>
      <dsp:txXfrm>
        <a:off x="1252537" y="1189910"/>
        <a:ext cx="6977062" cy="1189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EF275-915D-4C9A-968B-39C2F77C4D51}">
      <dsp:nvSpPr>
        <dsp:cNvPr id="0" name=""/>
        <dsp:cNvSpPr/>
      </dsp:nvSpPr>
      <dsp:spPr>
        <a:xfrm>
          <a:off x="0" y="0"/>
          <a:ext cx="1905000" cy="1905000"/>
        </a:xfrm>
        <a:prstGeom prst="pie">
          <a:avLst>
            <a:gd name="adj1" fmla="val 5400000"/>
            <a:gd name="adj2" fmla="val 1620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BC4F3E3-C49F-424B-99D1-046FAC852D61}">
      <dsp:nvSpPr>
        <dsp:cNvPr id="0" name=""/>
        <dsp:cNvSpPr/>
      </dsp:nvSpPr>
      <dsp:spPr>
        <a:xfrm>
          <a:off x="952500" y="0"/>
          <a:ext cx="6286500" cy="1905000"/>
        </a:xfrm>
        <a:prstGeom prst="rect">
          <a:avLst/>
        </a:prstGeom>
        <a:solidFill>
          <a:schemeClr val="bg2">
            <a:lumMod val="9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微软雅黑" pitchFamily="34" charset="-122"/>
              <a:ea typeface="微软雅黑" pitchFamily="34" charset="-122"/>
            </a:rPr>
            <a:t>7</a:t>
          </a:r>
          <a:r>
            <a:rPr lang="en-US" sz="2800" b="1" kern="1200" dirty="0" smtClean="0">
              <a:latin typeface="微软雅黑" pitchFamily="34" charset="-122"/>
              <a:ea typeface="微软雅黑" pitchFamily="34" charset="-122"/>
            </a:rPr>
            <a:t>.</a:t>
          </a:r>
          <a:r>
            <a:rPr lang="en-US" altLang="zh-CN" sz="2800" b="1" kern="1200" dirty="0" smtClean="0">
              <a:latin typeface="微软雅黑" pitchFamily="34" charset="-122"/>
              <a:ea typeface="微软雅黑" pitchFamily="34" charset="-122"/>
            </a:rPr>
            <a:t>3</a:t>
          </a:r>
          <a:r>
            <a:rPr lang="en-US" sz="2800" b="1" kern="1200" dirty="0" smtClean="0">
              <a:latin typeface="微软雅黑" pitchFamily="34" charset="-122"/>
              <a:ea typeface="微软雅黑" pitchFamily="34" charset="-122"/>
            </a:rPr>
            <a:t>.1  </a:t>
          </a:r>
          <a:r>
            <a:rPr lang="zh-CN" altLang="en-US" sz="2800" b="1" kern="1200" dirty="0" smtClean="0">
              <a:latin typeface="微软雅黑" pitchFamily="34" charset="-122"/>
              <a:ea typeface="微软雅黑" pitchFamily="34" charset="-122"/>
            </a:rPr>
            <a:t>二次型的秩与惯性定理</a:t>
          </a:r>
          <a:endParaRPr lang="zh-CN" sz="2800" b="1" kern="1200" dirty="0">
            <a:latin typeface="微软雅黑" pitchFamily="34" charset="-122"/>
            <a:ea typeface="微软雅黑" pitchFamily="34" charset="-122"/>
          </a:endParaRPr>
        </a:p>
      </dsp:txBody>
      <dsp:txXfrm>
        <a:off x="952500" y="0"/>
        <a:ext cx="6286500" cy="904875"/>
      </dsp:txXfrm>
    </dsp:sp>
    <dsp:sp modelId="{A36690CB-9BD3-471D-B204-EF6EB92C8E05}">
      <dsp:nvSpPr>
        <dsp:cNvPr id="0" name=""/>
        <dsp:cNvSpPr/>
      </dsp:nvSpPr>
      <dsp:spPr>
        <a:xfrm>
          <a:off x="500062" y="904875"/>
          <a:ext cx="904875" cy="904875"/>
        </a:xfrm>
        <a:prstGeom prst="pie">
          <a:avLst>
            <a:gd name="adj1" fmla="val 5400000"/>
            <a:gd name="adj2" fmla="val 1620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61A648-DDE4-4808-9246-4D822F34B6B9}">
      <dsp:nvSpPr>
        <dsp:cNvPr id="0" name=""/>
        <dsp:cNvSpPr/>
      </dsp:nvSpPr>
      <dsp:spPr>
        <a:xfrm>
          <a:off x="952500" y="904875"/>
          <a:ext cx="6286500" cy="904875"/>
        </a:xfrm>
        <a:prstGeom prst="rect">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b="1" kern="1200" dirty="0" smtClean="0">
              <a:latin typeface="微软雅黑" panose="020B0503020204020204" pitchFamily="34" charset="-122"/>
              <a:ea typeface="微软雅黑" panose="020B0503020204020204" pitchFamily="34" charset="-122"/>
            </a:rPr>
            <a:t>7.3.2  </a:t>
          </a:r>
          <a:r>
            <a:rPr lang="zh-CN" altLang="en-US" sz="2800" b="1" kern="1200" dirty="0" smtClean="0">
              <a:latin typeface="微软雅黑" panose="020B0503020204020204" pitchFamily="34" charset="-122"/>
              <a:ea typeface="微软雅黑" panose="020B0503020204020204" pitchFamily="34" charset="-122"/>
            </a:rPr>
            <a:t>二次型的规范形</a:t>
          </a:r>
          <a:endParaRPr lang="zh-CN" altLang="en-US" sz="2800" b="1" kern="1200" dirty="0">
            <a:latin typeface="微软雅黑" panose="020B0503020204020204" pitchFamily="34" charset="-122"/>
            <a:ea typeface="微软雅黑" panose="020B0503020204020204" pitchFamily="34" charset="-122"/>
          </a:endParaRPr>
        </a:p>
      </dsp:txBody>
      <dsp:txXfrm>
        <a:off x="952500" y="904875"/>
        <a:ext cx="6286500" cy="90487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0.wmf"/><Relationship Id="rId4"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10.wmf"/><Relationship Id="rId1" Type="http://schemas.openxmlformats.org/officeDocument/2006/relationships/image" Target="../media/image76.wmf"/><Relationship Id="rId5" Type="http://schemas.openxmlformats.org/officeDocument/2006/relationships/image" Target="../media/image79.wmf"/><Relationship Id="rId4"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6.wmf"/><Relationship Id="rId1" Type="http://schemas.openxmlformats.org/officeDocument/2006/relationships/image" Target="../media/image17.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12" Type="http://schemas.openxmlformats.org/officeDocument/2006/relationships/image" Target="../media/image56.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itchFamily="49"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itchFamily="49" charset="-122"/>
              </a:defRPr>
            </a:lvl1pPr>
          </a:lstStyle>
          <a:p>
            <a:fld id="{0DED52F3-69B7-485B-A6EB-68968DA3A523}" type="datetimeFigureOut">
              <a:rPr lang="zh-CN" altLang="en-US" smtClean="0"/>
              <a:pPr/>
              <a:t>2015/9/6</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itchFamily="49"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itchFamily="49" charset="-122"/>
              </a:defRPr>
            </a:lvl1pPr>
          </a:lstStyle>
          <a:p>
            <a:fld id="{32F51704-593F-4A0E-8DA1-9AF7468341AB}" type="slidenum">
              <a:rPr lang="zh-CN" altLang="en-US" smtClean="0"/>
              <a:pPr/>
              <a:t>‹#›</a:t>
            </a:fld>
            <a:endParaRPr lang="zh-CN" altLang="en-US" dirty="0"/>
          </a:p>
        </p:txBody>
      </p:sp>
    </p:spTree>
    <p:extLst>
      <p:ext uri="{BB962C8B-B14F-4D97-AF65-F5344CB8AC3E}">
        <p14:creationId xmlns:p14="http://schemas.microsoft.com/office/powerpoint/2010/main" val="281558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itchFamily="49" charset="-122"/>
        <a:cs typeface="+mn-cs"/>
      </a:defRPr>
    </a:lvl1pPr>
    <a:lvl2pPr marL="457200" algn="l" defTabSz="914400" rtl="0" eaLnBrk="1" latinLnBrk="0" hangingPunct="1">
      <a:defRPr sz="1200" kern="1200">
        <a:solidFill>
          <a:schemeClr val="tx1"/>
        </a:solidFill>
        <a:latin typeface="+mn-lt"/>
        <a:ea typeface="黑体" pitchFamily="49" charset="-122"/>
        <a:cs typeface="+mn-cs"/>
      </a:defRPr>
    </a:lvl2pPr>
    <a:lvl3pPr marL="914400" algn="l" defTabSz="914400" rtl="0" eaLnBrk="1" latinLnBrk="0" hangingPunct="1">
      <a:defRPr sz="1200" kern="1200">
        <a:solidFill>
          <a:schemeClr val="tx1"/>
        </a:solidFill>
        <a:latin typeface="+mn-lt"/>
        <a:ea typeface="黑体" pitchFamily="49" charset="-122"/>
        <a:cs typeface="+mn-cs"/>
      </a:defRPr>
    </a:lvl3pPr>
    <a:lvl4pPr marL="1371600" algn="l" defTabSz="914400" rtl="0" eaLnBrk="1" latinLnBrk="0" hangingPunct="1">
      <a:defRPr sz="1200" kern="1200">
        <a:solidFill>
          <a:schemeClr val="tx1"/>
        </a:solidFill>
        <a:latin typeface="+mn-lt"/>
        <a:ea typeface="黑体" pitchFamily="49" charset="-122"/>
        <a:cs typeface="+mn-cs"/>
      </a:defRPr>
    </a:lvl4pPr>
    <a:lvl5pPr marL="1828800" algn="l" defTabSz="914400" rtl="0" eaLnBrk="1" latinLnBrk="0" hangingPunct="1">
      <a:defRPr sz="1200" kern="1200">
        <a:solidFill>
          <a:schemeClr val="tx1"/>
        </a:solidFill>
        <a:latin typeface="+mn-lt"/>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F51704-593F-4A0E-8DA1-9AF7468341AB}" type="slidenum">
              <a:rPr lang="zh-CN" altLang="en-US" smtClean="0"/>
              <a:t>2</a:t>
            </a:fld>
            <a:endParaRPr lang="zh-CN" altLang="en-US"/>
          </a:p>
        </p:txBody>
      </p:sp>
    </p:spTree>
    <p:extLst>
      <p:ext uri="{BB962C8B-B14F-4D97-AF65-F5344CB8AC3E}">
        <p14:creationId xmlns:p14="http://schemas.microsoft.com/office/powerpoint/2010/main" val="25084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24682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51495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24397512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130425"/>
            <a:ext cx="7772400" cy="1470025"/>
          </a:xfrm>
          <a:prstGeom prst="rect">
            <a:avLst/>
          </a:prstGeom>
          <a:blipFill>
            <a:blip r:embed="rId2"/>
            <a:tile tx="0" ty="0" sx="100000" sy="100000" flip="none" algn="tl"/>
          </a:blipFill>
        </p:spPr>
        <p:style>
          <a:lnRef idx="0">
            <a:schemeClr val="accent2"/>
          </a:lnRef>
          <a:fillRef idx="3">
            <a:schemeClr val="accent2"/>
          </a:fillRef>
          <a:effectRef idx="3">
            <a:schemeClr val="accent2"/>
          </a:effectRef>
          <a:fontRef idx="none"/>
        </p:style>
        <p:txBody>
          <a:bodyPr/>
          <a:lstStyle>
            <a:lvl1pPr>
              <a:defRPr/>
            </a:lvl1pPr>
          </a:lstStyle>
          <a:p>
            <a:r>
              <a:rPr lang="zh-CN" altLang="en-US" dirty="0" smtClean="0"/>
              <a:t>第六章  矩阵特征值与相似对角化</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A746700-B8ED-411A-9950-E8AE89D5587B}" type="datetimeFigureOut">
              <a:rPr lang="zh-CN" altLang="en-US" smtClean="0"/>
              <a:t>2015/9/6</a:t>
            </a:fld>
            <a:endParaRPr lang="zh-CN" altLang="en-US" dirty="0"/>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724BD57-F563-4DB1-B7B7-FE1BA0662793}" type="slidenum">
              <a:rPr lang="zh-CN" altLang="en-US" smtClean="0"/>
              <a:t>‹#›</a:t>
            </a:fld>
            <a:endParaRPr lang="zh-CN" altLang="en-US"/>
          </a:p>
        </p:txBody>
      </p:sp>
      <p:sp>
        <p:nvSpPr>
          <p:cNvPr id="7" name="椭圆 6"/>
          <p:cNvSpPr/>
          <p:nvPr userDrawn="1"/>
        </p:nvSpPr>
        <p:spPr>
          <a:xfrm>
            <a:off x="1259632" y="4149080"/>
            <a:ext cx="6912768" cy="1584176"/>
          </a:xfrm>
          <a:prstGeom prst="ellipse">
            <a:avLst/>
          </a:prstGeom>
          <a:blipFill>
            <a:blip r:embed="rId3"/>
            <a:tile tx="0" ty="0" sx="100000" sy="100000" flip="none" algn="tl"/>
          </a:bli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13180A"/>
                </a:solidFill>
                <a:latin typeface="微软雅黑" pitchFamily="34" charset="-122"/>
                <a:ea typeface="微软雅黑" pitchFamily="34" charset="-122"/>
              </a:rPr>
              <a:t>10</a:t>
            </a:r>
            <a:r>
              <a:rPr lang="zh-CN" altLang="en-US" sz="2400" b="1" dirty="0" smtClean="0">
                <a:solidFill>
                  <a:srgbClr val="13180A"/>
                </a:solidFill>
                <a:latin typeface="微软雅黑" pitchFamily="34" charset="-122"/>
                <a:ea typeface="微软雅黑" pitchFamily="34" charset="-122"/>
              </a:rPr>
              <a:t>课时讲授 </a:t>
            </a:r>
            <a:r>
              <a:rPr lang="en-US" altLang="zh-CN" sz="2400" b="1" dirty="0" smtClean="0">
                <a:solidFill>
                  <a:srgbClr val="13180A"/>
                </a:solidFill>
                <a:latin typeface="微软雅黑" pitchFamily="34" charset="-122"/>
                <a:ea typeface="微软雅黑" pitchFamily="34" charset="-122"/>
              </a:rPr>
              <a:t>2</a:t>
            </a:r>
            <a:r>
              <a:rPr lang="zh-CN" altLang="en-US" sz="2400" b="1" dirty="0" smtClean="0">
                <a:solidFill>
                  <a:srgbClr val="13180A"/>
                </a:solidFill>
                <a:latin typeface="微软雅黑" pitchFamily="34" charset="-122"/>
                <a:ea typeface="微软雅黑" pitchFamily="34" charset="-122"/>
              </a:rPr>
              <a:t>课时习题课</a:t>
            </a:r>
            <a:endParaRPr lang="zh-CN" altLang="en-US" sz="2400" b="1" dirty="0">
              <a:solidFill>
                <a:srgbClr val="13180A"/>
              </a:solidFill>
              <a:latin typeface="微软雅黑" pitchFamily="34" charset="-122"/>
              <a:ea typeface="微软雅黑" pitchFamily="34" charset="-122"/>
            </a:endParaRPr>
          </a:p>
        </p:txBody>
      </p:sp>
    </p:spTree>
    <p:extLst>
      <p:ext uri="{BB962C8B-B14F-4D97-AF65-F5344CB8AC3E}">
        <p14:creationId xmlns:p14="http://schemas.microsoft.com/office/powerpoint/2010/main" val="3608487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0A746700-B8ED-411A-9950-E8AE89D5587B}" type="datetimeFigureOut">
              <a:rPr lang="zh-CN" altLang="en-US" smtClean="0"/>
              <a:t>2015/9/6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724BD57-F563-4DB1-B7B7-FE1BA0662793}" type="slidenum">
              <a:rPr lang="zh-CN" altLang="en-US" smtClean="0"/>
              <a:t>‹#›</a:t>
            </a:fld>
            <a:endParaRPr lang="zh-CN" altLang="en-US"/>
          </a:p>
        </p:txBody>
      </p:sp>
      <p:sp>
        <p:nvSpPr>
          <p:cNvPr id="8" name="内容占位符 2"/>
          <p:cNvSpPr>
            <a:spLocks noGrp="1"/>
          </p:cNvSpPr>
          <p:nvPr>
            <p:ph idx="1" hasCustomPrompt="1"/>
          </p:nvPr>
        </p:nvSpPr>
        <p:spPr>
          <a:xfrm>
            <a:off x="448925" y="2207084"/>
            <a:ext cx="8229600" cy="2505301"/>
          </a:xfrm>
          <a:noFill/>
        </p:spPr>
        <p:txBody>
          <a:bodyPr anchor="ctr" anchorCtr="0">
            <a:spAutoFit/>
          </a:bodyPr>
          <a:lstStyle>
            <a:lvl1pPr marL="457200" indent="-457200">
              <a:buFontTx/>
              <a:buBlip>
                <a:blip r:embed="rId2"/>
              </a:buBlip>
              <a:defRPr lang="zh-CN" altLang="zh-CN" sz="3200" smtClean="0">
                <a:effectLst/>
                <a:latin typeface="微软雅黑" pitchFamily="34" charset="-122"/>
              </a:defRPr>
            </a:lvl1pPr>
            <a:lvl2pPr marL="457200" indent="0">
              <a:lnSpc>
                <a:spcPct val="150000"/>
              </a:lnSpc>
              <a:buNone/>
              <a:defRPr sz="3200" b="1" i="0" baseline="0">
                <a:gradFill flip="none" rotWithShape="1">
                  <a:gsLst>
                    <a:gs pos="0">
                      <a:srgbClr val="000000"/>
                    </a:gs>
                    <a:gs pos="39999">
                      <a:srgbClr val="0A128C"/>
                    </a:gs>
                    <a:gs pos="70000">
                      <a:srgbClr val="181CC7"/>
                    </a:gs>
                    <a:gs pos="88000">
                      <a:srgbClr val="7005D4"/>
                    </a:gs>
                    <a:gs pos="100000">
                      <a:srgbClr val="8C3D91"/>
                    </a:gs>
                  </a:gsLst>
                  <a:path path="circle">
                    <a:fillToRect l="50000" t="50000" r="50000" b="50000"/>
                  </a:path>
                  <a:tileRect/>
                </a:gradFill>
                <a:latin typeface="微软雅黑" pitchFamily="34" charset="-122"/>
                <a:ea typeface="微软雅黑" pitchFamily="34" charset="-122"/>
              </a:defRPr>
            </a:lvl2pPr>
            <a:lvl3pPr marL="914400" indent="0">
              <a:buNone/>
              <a:defRPr sz="2800" b="1" i="0" baseline="0">
                <a:solidFill>
                  <a:schemeClr val="tx1"/>
                </a:solidFill>
                <a:latin typeface="Times New Roman" pitchFamily="18" charset="0"/>
                <a:ea typeface="微软雅黑" pitchFamily="34" charset="-122"/>
              </a:defRPr>
            </a:lvl3pPr>
            <a:lvl4pPr>
              <a:defRPr sz="2800" b="1" i="0" baseline="0">
                <a:solidFill>
                  <a:schemeClr val="tx1"/>
                </a:solidFill>
                <a:latin typeface="Times New Roman" pitchFamily="18" charset="0"/>
                <a:ea typeface="微软雅黑" pitchFamily="34" charset="-122"/>
              </a:defRPr>
            </a:lvl4pPr>
            <a:lvl5pPr>
              <a:defRPr sz="2800" b="1" i="0" baseline="0">
                <a:solidFill>
                  <a:schemeClr val="tx1"/>
                </a:solidFill>
                <a:latin typeface="Times New Roman" pitchFamily="18" charset="0"/>
                <a:ea typeface="微软雅黑" pitchFamily="34" charset="-122"/>
              </a:defRPr>
            </a:lvl5pPr>
          </a:lstStyle>
          <a:p>
            <a:pPr lvl="1"/>
            <a:r>
              <a:rPr lang="zh-CN" altLang="en-US" dirty="0" smtClean="0"/>
              <a:t>第一讲   矩阵的概念</a:t>
            </a:r>
            <a:endParaRPr lang="en-US" altLang="zh-CN" dirty="0" smtClean="0"/>
          </a:p>
          <a:p>
            <a:pPr lvl="1"/>
            <a:r>
              <a:rPr lang="en-US" altLang="zh-CN" dirty="0" smtClean="0"/>
              <a:t>1.1        </a:t>
            </a:r>
            <a:r>
              <a:rPr lang="zh-CN" altLang="en-US" dirty="0" smtClean="0"/>
              <a:t>矩阵的概念 </a:t>
            </a:r>
            <a:endParaRPr lang="en-US" altLang="zh-CN" dirty="0" smtClean="0"/>
          </a:p>
          <a:p>
            <a:pPr lvl="1"/>
            <a:r>
              <a:rPr lang="en-US" altLang="zh-CN" dirty="0" smtClean="0"/>
              <a:t>1.2        </a:t>
            </a:r>
            <a:r>
              <a:rPr lang="zh-CN" altLang="en-US" dirty="0" smtClean="0"/>
              <a:t>几种特殊矩阵   </a:t>
            </a:r>
          </a:p>
        </p:txBody>
      </p:sp>
    </p:spTree>
    <p:extLst>
      <p:ext uri="{BB962C8B-B14F-4D97-AF65-F5344CB8AC3E}">
        <p14:creationId xmlns:p14="http://schemas.microsoft.com/office/powerpoint/2010/main" val="1313409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3547930-DC02-45B0-AF58-71CC8186F29C}" type="slidenum">
              <a:rPr lang="en-US" altLang="zh-CN"/>
              <a:pPr/>
              <a:t>‹#›</a:t>
            </a:fld>
            <a:endParaRPr lang="en-US" altLang="zh-CN"/>
          </a:p>
        </p:txBody>
      </p:sp>
    </p:spTree>
    <p:extLst>
      <p:ext uri="{BB962C8B-B14F-4D97-AF65-F5344CB8AC3E}">
        <p14:creationId xmlns:p14="http://schemas.microsoft.com/office/powerpoint/2010/main" val="16683442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四项内容">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a:prstGeom prst="rect">
            <a:avLst/>
          </a:prstGeom>
        </p:spPr>
        <p:txBody>
          <a:bodyPr/>
          <a:lstStyle>
            <a:lvl1pPr>
              <a:defRPr/>
            </a:lvl1pPr>
          </a:lstStyle>
          <a:p>
            <a:fld id="{2991F3CC-CC49-4563-ADC0-F15504D30360}" type="slidenum">
              <a:rPr lang="en-US" altLang="zh-CN"/>
              <a:pPr/>
              <a:t>‹#›</a:t>
            </a:fld>
            <a:endParaRPr lang="en-US" altLang="zh-CN"/>
          </a:p>
        </p:txBody>
      </p:sp>
    </p:spTree>
    <p:extLst>
      <p:ext uri="{BB962C8B-B14F-4D97-AF65-F5344CB8AC3E}">
        <p14:creationId xmlns:p14="http://schemas.microsoft.com/office/powerpoint/2010/main" val="41183835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3547930-DC02-45B0-AF58-71CC8186F29C}" type="slidenum">
              <a:rPr lang="en-US" altLang="zh-CN"/>
              <a:pPr/>
              <a:t>‹#›</a:t>
            </a:fld>
            <a:endParaRPr lang="en-US" altLang="zh-CN"/>
          </a:p>
        </p:txBody>
      </p:sp>
    </p:spTree>
    <p:extLst>
      <p:ext uri="{BB962C8B-B14F-4D97-AF65-F5344CB8AC3E}">
        <p14:creationId xmlns:p14="http://schemas.microsoft.com/office/powerpoint/2010/main" val="16683442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A746700-B8ED-411A-9950-E8AE89D5587B}" type="datetimeFigureOut">
              <a:rPr lang="zh-CN" altLang="en-US" smtClean="0"/>
              <a:t>2015/9/6</a:t>
            </a:fld>
            <a:endParaRPr lang="zh-CN" altLang="en-US" dirty="0"/>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724BD57-F563-4DB1-B7B7-FE1BA0662793}" type="slidenum">
              <a:rPr lang="zh-CN" altLang="en-US" smtClean="0"/>
              <a:t>‹#›</a:t>
            </a:fld>
            <a:endParaRPr lang="zh-CN" altLang="en-US"/>
          </a:p>
        </p:txBody>
      </p:sp>
      <p:sp>
        <p:nvSpPr>
          <p:cNvPr id="7" name="椭圆 6"/>
          <p:cNvSpPr/>
          <p:nvPr userDrawn="1"/>
        </p:nvSpPr>
        <p:spPr>
          <a:xfrm>
            <a:off x="1259632" y="4149080"/>
            <a:ext cx="6912768" cy="1584176"/>
          </a:xfrm>
          <a:prstGeom prst="ellipse">
            <a:avLst/>
          </a:prstGeom>
          <a:blipFill>
            <a:blip r:embed="rId2">
              <a:lum bright="70000" contrast="-70000"/>
            </a:blip>
            <a:tile tx="0" ty="0" sx="100000" sy="100000" flip="none" algn="tl"/>
          </a:blipFill>
          <a:ln>
            <a:solidFill>
              <a:srgbClr val="59F9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13180A"/>
                </a:solidFill>
                <a:latin typeface="微软雅黑" pitchFamily="34" charset="-122"/>
                <a:ea typeface="微软雅黑" pitchFamily="34" charset="-122"/>
              </a:rPr>
              <a:t>10</a:t>
            </a:r>
            <a:r>
              <a:rPr lang="zh-CN" altLang="en-US" sz="2400" b="1" dirty="0" smtClean="0">
                <a:solidFill>
                  <a:srgbClr val="13180A"/>
                </a:solidFill>
                <a:latin typeface="微软雅黑" pitchFamily="34" charset="-122"/>
                <a:ea typeface="微软雅黑" pitchFamily="34" charset="-122"/>
              </a:rPr>
              <a:t>课时讲授 含</a:t>
            </a:r>
            <a:r>
              <a:rPr lang="en-US" altLang="zh-CN" sz="2400" b="1" dirty="0" smtClean="0">
                <a:solidFill>
                  <a:srgbClr val="13180A"/>
                </a:solidFill>
                <a:latin typeface="微软雅黑" pitchFamily="34" charset="-122"/>
                <a:ea typeface="微软雅黑" pitchFamily="34" charset="-122"/>
              </a:rPr>
              <a:t>2</a:t>
            </a:r>
            <a:r>
              <a:rPr lang="zh-CN" altLang="en-US" sz="2400" b="1" dirty="0" smtClean="0">
                <a:solidFill>
                  <a:srgbClr val="13180A"/>
                </a:solidFill>
                <a:latin typeface="微软雅黑" pitchFamily="34" charset="-122"/>
                <a:ea typeface="微软雅黑" pitchFamily="34" charset="-122"/>
              </a:rPr>
              <a:t>课时习题课</a:t>
            </a:r>
            <a:endParaRPr lang="zh-CN" altLang="en-US" sz="2400" b="1" dirty="0">
              <a:solidFill>
                <a:srgbClr val="13180A"/>
              </a:solidFill>
              <a:latin typeface="微软雅黑" pitchFamily="34" charset="-122"/>
              <a:ea typeface="微软雅黑" pitchFamily="34" charset="-122"/>
            </a:endParaRPr>
          </a:p>
        </p:txBody>
      </p:sp>
      <p:sp>
        <p:nvSpPr>
          <p:cNvPr id="8" name="标题 1"/>
          <p:cNvSpPr txBox="1">
            <a:spLocks/>
          </p:cNvSpPr>
          <p:nvPr userDrawn="1"/>
        </p:nvSpPr>
        <p:spPr>
          <a:xfrm>
            <a:off x="685800" y="2132856"/>
            <a:ext cx="7772400" cy="1470025"/>
          </a:xfrm>
          <a:prstGeom prst="rect">
            <a:avLst/>
          </a:prstGeom>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tileRect r="-100000" b="-100000"/>
          </a:gradFill>
          <a:ln cmpd="tri">
            <a:solidFill>
              <a:srgbClr val="59F9C7"/>
            </a:solidFill>
          </a:ln>
          <a:effectLst>
            <a:glow rad="63500">
              <a:schemeClr val="accent4">
                <a:satMod val="175000"/>
                <a:alpha val="40000"/>
              </a:schemeClr>
            </a:glow>
          </a:effectLst>
        </p:spPr>
        <p:txBody>
          <a:bodyPr tIns="324000" bIns="25200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latin typeface="微软雅黑" pitchFamily="34" charset="-122"/>
                <a:ea typeface="微软雅黑" pitchFamily="34" charset="-122"/>
              </a:rPr>
              <a:t>第七章   二次型</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0061616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421580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28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190226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6194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3679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749579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77810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808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05C114-3BA3-41F6-A344-CE5B147BE620}" type="datetimeFigureOut">
              <a:rPr lang="zh-CN" altLang="en-US" smtClean="0"/>
              <a:t>2015/9/6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9C908B-40C9-49C4-829A-4F46F41822E9}" type="slidenum">
              <a:rPr lang="zh-CN" altLang="en-US" smtClean="0"/>
              <a:t>‹#›</a:t>
            </a:fld>
            <a:endParaRPr lang="zh-CN" altLang="en-US"/>
          </a:p>
        </p:txBody>
      </p:sp>
    </p:spTree>
    <p:extLst>
      <p:ext uri="{BB962C8B-B14F-4D97-AF65-F5344CB8AC3E}">
        <p14:creationId xmlns:p14="http://schemas.microsoft.com/office/powerpoint/2010/main" val="36946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5C114-3BA3-41F6-A344-CE5B147BE620}" type="datetimeFigureOut">
              <a:rPr lang="zh-CN" altLang="en-US" smtClean="0"/>
              <a:t>2015/9/6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C908B-40C9-49C4-829A-4F46F41822E9}" type="slidenum">
              <a:rPr lang="zh-CN" altLang="en-US" smtClean="0"/>
              <a:t>‹#›</a:t>
            </a:fld>
            <a:endParaRPr lang="zh-CN" altLang="en-US"/>
          </a:p>
        </p:txBody>
      </p:sp>
      <p:sp>
        <p:nvSpPr>
          <p:cNvPr id="12" name="矩形 11"/>
          <p:cNvSpPr/>
          <p:nvPr userDrawn="1"/>
        </p:nvSpPr>
        <p:spPr>
          <a:xfrm>
            <a:off x="251520" y="404664"/>
            <a:ext cx="8640960" cy="6111388"/>
          </a:xfrm>
          <a:prstGeom prst="rect">
            <a:avLst/>
          </a:prstGeom>
          <a:solidFill>
            <a:schemeClr val="bg2">
              <a:lumMod val="9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2800" b="1" i="0" baseline="0" dirty="0">
              <a:solidFill>
                <a:schemeClr val="tx1"/>
              </a:solidFill>
              <a:latin typeface="Times New Roman" pitchFamily="18" charset="0"/>
            </a:endParaRPr>
          </a:p>
        </p:txBody>
      </p:sp>
      <p:sp>
        <p:nvSpPr>
          <p:cNvPr id="15" name="TextBox 14"/>
          <p:cNvSpPr txBox="1"/>
          <p:nvPr userDrawn="1"/>
        </p:nvSpPr>
        <p:spPr>
          <a:xfrm>
            <a:off x="7380311" y="6516052"/>
            <a:ext cx="1512169" cy="369332"/>
          </a:xfrm>
          <a:prstGeom prst="rect">
            <a:avLst/>
          </a:prstGeom>
          <a:gradFill flip="none" rotWithShape="1">
            <a:gsLst>
              <a:gs pos="0">
                <a:srgbClr val="FBE4AE"/>
              </a:gs>
              <a:gs pos="13000">
                <a:srgbClr val="BD922A"/>
              </a:gs>
              <a:gs pos="21001">
                <a:srgbClr val="BD922A"/>
              </a:gs>
              <a:gs pos="63000">
                <a:srgbClr val="FBE4AE"/>
              </a:gs>
              <a:gs pos="67000">
                <a:srgbClr val="BD922A"/>
              </a:gs>
              <a:gs pos="92000">
                <a:srgbClr val="835E17"/>
              </a:gs>
              <a:gs pos="82001">
                <a:srgbClr val="A28949"/>
              </a:gs>
              <a:gs pos="100000">
                <a:srgbClr val="FAE3B7"/>
              </a:gs>
            </a:gsLst>
            <a:path path="rect">
              <a:fillToRect l="50000" t="50000" r="50000" b="50000"/>
            </a:path>
            <a:tileRect/>
          </a:gradFill>
        </p:spPr>
        <p:txBody>
          <a:bodyPr wrap="square" rtlCol="0">
            <a:spAutoFit/>
          </a:bodyPr>
          <a:lstStyle/>
          <a:p>
            <a:r>
              <a:rPr lang="en-US" altLang="zh-CN" baseline="0"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Magneto" pitchFamily="82" charset="0"/>
              </a:rPr>
              <a:t>BUCT</a:t>
            </a:r>
            <a:r>
              <a:rPr lang="en-US" altLang="zh-CN" baseline="0" dirty="0" smtClean="0">
                <a:solidFill>
                  <a:srgbClr val="0000FF"/>
                </a:solidFill>
                <a:latin typeface="Wide Latin" pitchFamily="18" charset="0"/>
              </a:rPr>
              <a:t> </a:t>
            </a:r>
            <a:endParaRPr lang="zh-CN" altLang="en-US" dirty="0">
              <a:latin typeface="Wide Latin" pitchFamily="18" charset="0"/>
            </a:endParaRPr>
          </a:p>
        </p:txBody>
      </p:sp>
      <p:pic>
        <p:nvPicPr>
          <p:cNvPr id="16" name="Picture 22" descr="F:\学校logo\1723585_181059051_2.png"/>
          <p:cNvPicPr>
            <a:picLocks noChangeAspect="1" noChangeArrowheads="1"/>
          </p:cNvPicPr>
          <p:nvPr userDrawn="1"/>
        </p:nvPicPr>
        <p:blipFill>
          <a:blip r:embed="rId20" cstate="print">
            <a:duotone>
              <a:prstClr val="black"/>
              <a:schemeClr val="accent2">
                <a:tint val="45000"/>
                <a:satMod val="400000"/>
              </a:schemeClr>
            </a:duotone>
            <a:extLst>
              <a:ext uri="{BEBA8EAE-BF5A-486C-A8C5-ECC9F3942E4B}">
                <a14:imgProps xmlns:a14="http://schemas.microsoft.com/office/drawing/2010/main">
                  <a14:imgLayer r:embed="rId21">
                    <a14:imgEffect>
                      <a14:artisticPaintBrush/>
                    </a14:imgEffect>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388425" y="6464660"/>
            <a:ext cx="504055" cy="420724"/>
          </a:xfrm>
          <a:prstGeom prst="rect">
            <a:avLst/>
          </a:prstGeom>
          <a:gradFill>
            <a:gsLst>
              <a:gs pos="0">
                <a:srgbClr val="FFEFD1"/>
              </a:gs>
              <a:gs pos="64999">
                <a:srgbClr val="F0EBD5"/>
              </a:gs>
              <a:gs pos="100000">
                <a:srgbClr val="D1C39F"/>
              </a:gs>
            </a:gsLst>
            <a:lin ang="5400000" scaled="0"/>
          </a:gradFill>
          <a:ln w="9525">
            <a:noFill/>
            <a:miter lim="800000"/>
            <a:headEnd/>
            <a:tailEnd/>
          </a:ln>
          <a:extLst/>
        </p:spPr>
      </p:pic>
      <p:sp>
        <p:nvSpPr>
          <p:cNvPr id="17" name="TextBox 16"/>
          <p:cNvSpPr txBox="1"/>
          <p:nvPr userDrawn="1"/>
        </p:nvSpPr>
        <p:spPr>
          <a:xfrm>
            <a:off x="251520" y="6516052"/>
            <a:ext cx="2304256" cy="369332"/>
          </a:xfrm>
          <a:prstGeom prst="rect">
            <a:avLst/>
          </a:prstGeom>
          <a:gradFill flip="none" rotWithShape="1">
            <a:gsLst>
              <a:gs pos="0">
                <a:srgbClr val="FBE4AE"/>
              </a:gs>
              <a:gs pos="13000">
                <a:srgbClr val="BD922A"/>
              </a:gs>
              <a:gs pos="21001">
                <a:srgbClr val="BD922A"/>
              </a:gs>
              <a:gs pos="63000">
                <a:srgbClr val="FBE4AE"/>
              </a:gs>
              <a:gs pos="67000">
                <a:srgbClr val="BD922A"/>
              </a:gs>
              <a:gs pos="92000">
                <a:srgbClr val="835E17"/>
              </a:gs>
              <a:gs pos="82001">
                <a:srgbClr val="A28949"/>
              </a:gs>
              <a:gs pos="100000">
                <a:srgbClr val="FAE3B7"/>
              </a:gs>
            </a:gsLst>
            <a:path path="rect">
              <a:fillToRect l="50000" t="50000" r="50000" b="50000"/>
            </a:path>
            <a:tileRect/>
          </a:gradFill>
        </p:spPr>
        <p:txBody>
          <a:bodyPr wrap="square" rtlCol="0">
            <a:spAutoFit/>
          </a:bodyPr>
          <a:lstStyle/>
          <a:p>
            <a:r>
              <a:rPr lang="en-US" altLang="zh-CN" dirty="0" smtClean="0">
                <a:latin typeface="Magneto" pitchFamily="82" charset="0"/>
              </a:rPr>
              <a:t>Linear Algebra</a:t>
            </a:r>
            <a:endParaRPr lang="zh-CN" altLang="en-US" dirty="0">
              <a:latin typeface="Magneto" pitchFamily="82" charset="0"/>
            </a:endParaRPr>
          </a:p>
        </p:txBody>
      </p:sp>
      <p:sp>
        <p:nvSpPr>
          <p:cNvPr id="19" name="TextBox 18"/>
          <p:cNvSpPr txBox="1"/>
          <p:nvPr userDrawn="1"/>
        </p:nvSpPr>
        <p:spPr>
          <a:xfrm>
            <a:off x="6300192" y="35332"/>
            <a:ext cx="2590155" cy="369332"/>
          </a:xfrm>
          <a:prstGeom prst="rect">
            <a:avLst/>
          </a:prstGeom>
          <a:gradFill flip="none" rotWithShape="1">
            <a:gsLst>
              <a:gs pos="0">
                <a:srgbClr val="FBE4AE"/>
              </a:gs>
              <a:gs pos="13000">
                <a:srgbClr val="BD922A"/>
              </a:gs>
              <a:gs pos="21001">
                <a:srgbClr val="BD922A"/>
              </a:gs>
              <a:gs pos="63000">
                <a:srgbClr val="FBE4AE"/>
              </a:gs>
              <a:gs pos="67000">
                <a:srgbClr val="BD922A"/>
              </a:gs>
              <a:gs pos="92000">
                <a:srgbClr val="835E17"/>
              </a:gs>
              <a:gs pos="82001">
                <a:srgbClr val="A28949"/>
              </a:gs>
              <a:gs pos="100000">
                <a:srgbClr val="FAE3B7"/>
              </a:gs>
            </a:gsLst>
            <a:path path="rect">
              <a:fillToRect l="50000" t="50000" r="50000" b="50000"/>
            </a:path>
            <a:tileRect/>
          </a:gradFill>
        </p:spPr>
        <p:txBody>
          <a:bodyPr wrap="square" rtlCol="0">
            <a:spAutoFit/>
          </a:bodyPr>
          <a:lstStyle/>
          <a:p>
            <a:r>
              <a:rPr lang="en-US" altLang="zh-CN" dirty="0" smtClean="0">
                <a:latin typeface="Magneto" pitchFamily="82" charset="0"/>
              </a:rPr>
              <a:t>Chapter 1   Matrix</a:t>
            </a:r>
            <a:endParaRPr lang="zh-CN" altLang="en-US" dirty="0">
              <a:latin typeface="Magneto" pitchFamily="82" charset="0"/>
            </a:endParaRPr>
          </a:p>
        </p:txBody>
      </p:sp>
    </p:spTree>
    <p:extLst>
      <p:ext uri="{BB962C8B-B14F-4D97-AF65-F5344CB8AC3E}">
        <p14:creationId xmlns:p14="http://schemas.microsoft.com/office/powerpoint/2010/main" val="162068075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30" r:id="rId12"/>
    <p:sldLayoutId id="2147483719" r:id="rId13"/>
    <p:sldLayoutId id="2147483720" r:id="rId14"/>
    <p:sldLayoutId id="2147483722" r:id="rId15"/>
    <p:sldLayoutId id="2147483729" r:id="rId16"/>
    <p:sldLayoutId id="2147483731" r:id="rId17"/>
  </p:sldLayoutIdLst>
  <p:timing>
    <p:tnLst>
      <p:par>
        <p:cTn id="1" dur="indefinite" restart="never" nodeType="tmRoot"/>
      </p:par>
    </p:tnLst>
  </p:timing>
  <p:txStyles>
    <p:titleStyle>
      <a:lvl1pPr algn="ctr" defTabSz="914400" rtl="0" eaLnBrk="1" latinLnBrk="0" hangingPunct="1">
        <a:spcBef>
          <a:spcPct val="0"/>
        </a:spcBef>
        <a:buNone/>
        <a:defRPr sz="3200" b="1" kern="1200">
          <a:solidFill>
            <a:schemeClr val="tx1"/>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2pPr>
      <a:lvl3pPr marL="1143000" indent="-22860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3pPr>
      <a:lvl4pPr marL="1600200" indent="-22860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4pPr>
      <a:lvl5pPr marL="2057400" indent="-228600" algn="l" defTabSz="914400" rtl="0" eaLnBrk="1" latinLnBrk="0" hangingPunct="1">
        <a:spcBef>
          <a:spcPct val="20000"/>
        </a:spcBef>
        <a:buFont typeface="Arial" pitchFamily="34" charset="0"/>
        <a:buChar char="»"/>
        <a:defRPr sz="2800" b="1"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9.bin"/><Relationship Id="rId1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3.wmf"/><Relationship Id="rId17" Type="http://schemas.openxmlformats.org/officeDocument/2006/relationships/oleObject" Target="../embeddings/oleObject31.bin"/><Relationship Id="rId2" Type="http://schemas.openxmlformats.org/officeDocument/2006/relationships/slideLayout" Target="../slideLayouts/slideLayout15.xml"/><Relationship Id="rId16" Type="http://schemas.openxmlformats.org/officeDocument/2006/relationships/image" Target="../media/image35.wmf"/><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7.bin"/><Relationship Id="rId14"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7.bin"/><Relationship Id="rId18" Type="http://schemas.openxmlformats.org/officeDocument/2006/relationships/oleObject" Target="../embeddings/oleObject40.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1.wmf"/><Relationship Id="rId17" Type="http://schemas.openxmlformats.org/officeDocument/2006/relationships/image" Target="../media/image43.wmf"/><Relationship Id="rId2" Type="http://schemas.openxmlformats.org/officeDocument/2006/relationships/slideLayout" Target="../slideLayouts/slideLayout15.xml"/><Relationship Id="rId16" Type="http://schemas.openxmlformats.org/officeDocument/2006/relationships/oleObject" Target="../embeddings/oleObject39.bin"/><Relationship Id="rId1" Type="http://schemas.openxmlformats.org/officeDocument/2006/relationships/vmlDrawing" Target="../drawings/vmlDrawing6.vml"/><Relationship Id="rId6" Type="http://schemas.openxmlformats.org/officeDocument/2006/relationships/image" Target="../media/image38.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image" Target="../media/image42.wmf"/><Relationship Id="rId10" Type="http://schemas.openxmlformats.org/officeDocument/2006/relationships/image" Target="../media/image40.wmf"/><Relationship Id="rId19" Type="http://schemas.openxmlformats.org/officeDocument/2006/relationships/image" Target="../media/image44.wmf"/><Relationship Id="rId4" Type="http://schemas.openxmlformats.org/officeDocument/2006/relationships/image" Target="../media/image37.wmf"/><Relationship Id="rId9" Type="http://schemas.openxmlformats.org/officeDocument/2006/relationships/oleObject" Target="../embeddings/oleObject35.bin"/><Relationship Id="rId14"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6.bin"/><Relationship Id="rId18" Type="http://schemas.openxmlformats.org/officeDocument/2006/relationships/image" Target="../media/image52.wmf"/><Relationship Id="rId26" Type="http://schemas.openxmlformats.org/officeDocument/2006/relationships/image" Target="../media/image56.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9.wmf"/><Relationship Id="rId17" Type="http://schemas.openxmlformats.org/officeDocument/2006/relationships/oleObject" Target="../embeddings/oleObject48.bin"/><Relationship Id="rId25" Type="http://schemas.openxmlformats.org/officeDocument/2006/relationships/oleObject" Target="../embeddings/oleObject52.bin"/><Relationship Id="rId2" Type="http://schemas.openxmlformats.org/officeDocument/2006/relationships/slideLayout" Target="../slideLayouts/slideLayout15.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vmlDrawing" Target="../drawings/vmlDrawing7.vml"/><Relationship Id="rId6" Type="http://schemas.openxmlformats.org/officeDocument/2006/relationships/image" Target="../media/image46.wmf"/><Relationship Id="rId11" Type="http://schemas.openxmlformats.org/officeDocument/2006/relationships/oleObject" Target="../embeddings/oleObject45.bin"/><Relationship Id="rId24" Type="http://schemas.openxmlformats.org/officeDocument/2006/relationships/image" Target="../media/image55.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10" Type="http://schemas.openxmlformats.org/officeDocument/2006/relationships/image" Target="../media/image48.wmf"/><Relationship Id="rId19" Type="http://schemas.openxmlformats.org/officeDocument/2006/relationships/oleObject" Target="../embeddings/oleObject49.bin"/><Relationship Id="rId4" Type="http://schemas.openxmlformats.org/officeDocument/2006/relationships/image" Target="../media/image45.wmf"/><Relationship Id="rId9" Type="http://schemas.openxmlformats.org/officeDocument/2006/relationships/oleObject" Target="../embeddings/oleObject44.bin"/><Relationship Id="rId14" Type="http://schemas.openxmlformats.org/officeDocument/2006/relationships/image" Target="../media/image50.wmf"/><Relationship Id="rId22" Type="http://schemas.openxmlformats.org/officeDocument/2006/relationships/image" Target="../media/image54.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58.wmf"/><Relationship Id="rId5" Type="http://schemas.openxmlformats.org/officeDocument/2006/relationships/oleObject" Target="../embeddings/oleObject54.bin"/><Relationship Id="rId10" Type="http://schemas.openxmlformats.org/officeDocument/2006/relationships/image" Target="../media/image59.wmf"/><Relationship Id="rId4" Type="http://schemas.openxmlformats.org/officeDocument/2006/relationships/image" Target="../media/image57.wmf"/><Relationship Id="rId9" Type="http://schemas.openxmlformats.org/officeDocument/2006/relationships/oleObject" Target="../embeddings/oleObject5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59.wmf"/></Relationships>
</file>

<file path=ppt/slides/_rels/slide1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4.w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61.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1.bin"/><Relationship Id="rId14" Type="http://schemas.openxmlformats.org/officeDocument/2006/relationships/image" Target="../media/image65.wmf"/></Relationships>
</file>

<file path=ppt/slides/_rels/slide1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67.wmf"/><Relationship Id="rId5" Type="http://schemas.openxmlformats.org/officeDocument/2006/relationships/oleObject" Target="../embeddings/oleObject65.bin"/><Relationship Id="rId4" Type="http://schemas.openxmlformats.org/officeDocument/2006/relationships/image" Target="../media/image66.wmf"/></Relationships>
</file>

<file path=ppt/slides/_rels/slide1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69.wmf"/><Relationship Id="rId5" Type="http://schemas.openxmlformats.org/officeDocument/2006/relationships/oleObject" Target="../embeddings/oleObject68.bin"/><Relationship Id="rId10" Type="http://schemas.openxmlformats.org/officeDocument/2006/relationships/image" Target="../media/image71.wmf"/><Relationship Id="rId4" Type="http://schemas.openxmlformats.org/officeDocument/2006/relationships/image" Target="../media/image60.wmf"/><Relationship Id="rId9" Type="http://schemas.openxmlformats.org/officeDocument/2006/relationships/oleObject" Target="../embeddings/oleObject70.bin"/></Relationships>
</file>

<file path=ppt/slides/_rels/slide1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7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4.bin"/></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9.w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10.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8.wmf"/><Relationship Id="rId4" Type="http://schemas.openxmlformats.org/officeDocument/2006/relationships/image" Target="../media/image76.wmf"/><Relationship Id="rId9" Type="http://schemas.openxmlformats.org/officeDocument/2006/relationships/oleObject" Target="../embeddings/oleObject78.bin"/></Relationships>
</file>

<file path=ppt/slides/_rels/slide21.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4.wmf"/><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image" Target="../media/image81.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6.xml"/><Relationship Id="rId1" Type="http://schemas.openxmlformats.org/officeDocument/2006/relationships/vmlDrawing" Target="../drawings/vmlDrawing16.vml"/><Relationship Id="rId6" Type="http://schemas.openxmlformats.org/officeDocument/2006/relationships/image" Target="../media/image86.wmf"/><Relationship Id="rId5" Type="http://schemas.openxmlformats.org/officeDocument/2006/relationships/oleObject" Target="../embeddings/oleObject86.bin"/><Relationship Id="rId4" Type="http://schemas.openxmlformats.org/officeDocument/2006/relationships/image" Target="../media/image85.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8.bin"/><Relationship Id="rId1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3.wmf"/><Relationship Id="rId17" Type="http://schemas.openxmlformats.org/officeDocument/2006/relationships/oleObject" Target="../embeddings/oleObject10.bin"/><Relationship Id="rId2" Type="http://schemas.openxmlformats.org/officeDocument/2006/relationships/slideLayout" Target="../slideLayouts/slideLayout15.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6.bin"/><Relationship Id="rId1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6.bin"/><Relationship Id="rId18" Type="http://schemas.openxmlformats.org/officeDocument/2006/relationships/image" Target="../media/image2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0.wmf"/><Relationship Id="rId17" Type="http://schemas.openxmlformats.org/officeDocument/2006/relationships/oleObject" Target="../embeddings/oleObject18.bin"/><Relationship Id="rId2" Type="http://schemas.openxmlformats.org/officeDocument/2006/relationships/slideLayout" Target="../slideLayouts/slideLayout15.xml"/><Relationship Id="rId16"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oleObject" Target="../embeddings/oleObject14.bin"/><Relationship Id="rId14"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967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1124744"/>
            <a:ext cx="8352928" cy="2246769"/>
          </a:xfrm>
          <a:prstGeom prst="rect">
            <a:avLst/>
          </a:prstGeom>
        </p:spPr>
        <p:txBody>
          <a:bodyPr wrap="square">
            <a:spAutoFit/>
          </a:bodyPr>
          <a:lstStyle/>
          <a:p>
            <a:r>
              <a:rPr lang="zh-CN" altLang="en-US" sz="2800" b="1" dirty="0" smtClean="0">
                <a:latin typeface="华文楷体" panose="02010600040101010101" pitchFamily="2" charset="-122"/>
                <a:ea typeface="华文楷体" panose="02010600040101010101" pitchFamily="2" charset="-122"/>
              </a:rPr>
              <a:t>另外</a:t>
            </a:r>
            <a:r>
              <a:rPr lang="zh-CN" altLang="zh-CN" sz="2800" b="1" dirty="0" smtClean="0">
                <a:latin typeface="华文楷体" panose="02010600040101010101" pitchFamily="2" charset="-122"/>
                <a:ea typeface="华文楷体" panose="02010600040101010101" pitchFamily="2" charset="-122"/>
              </a:rPr>
              <a:t>，</a:t>
            </a:r>
            <a:r>
              <a:rPr lang="zh-CN" altLang="zh-CN" sz="2800" b="1" dirty="0">
                <a:latin typeface="华文楷体" panose="02010600040101010101" pitchFamily="2" charset="-122"/>
                <a:ea typeface="华文楷体" panose="02010600040101010101" pitchFamily="2" charset="-122"/>
              </a:rPr>
              <a:t>推论</a:t>
            </a:r>
            <a:r>
              <a:rPr lang="en-US" altLang="zh-CN" sz="2800" b="1" dirty="0">
                <a:latin typeface="华文楷体" panose="02010600040101010101" pitchFamily="2" charset="-122"/>
                <a:ea typeface="华文楷体" panose="02010600040101010101" pitchFamily="2" charset="-122"/>
              </a:rPr>
              <a:t>7.1</a:t>
            </a:r>
            <a:r>
              <a:rPr lang="zh-CN" altLang="zh-CN" sz="2800" b="1" dirty="0">
                <a:latin typeface="华文楷体" panose="02010600040101010101" pitchFamily="2" charset="-122"/>
                <a:ea typeface="华文楷体" panose="02010600040101010101" pitchFamily="2" charset="-122"/>
              </a:rPr>
              <a:t>表明：一个二次型经可逆线性变换化为标准形的项数，是由二次型的秩唯一确定的</a:t>
            </a:r>
            <a:r>
              <a:rPr lang="zh-CN" altLang="zh-CN" sz="2800" b="1" dirty="0" smtClean="0">
                <a:latin typeface="华文楷体" panose="02010600040101010101" pitchFamily="2" charset="-122"/>
                <a:ea typeface="华文楷体" panose="02010600040101010101" pitchFamily="2" charset="-122"/>
              </a:rPr>
              <a:t>，进一步</a:t>
            </a:r>
            <a:r>
              <a:rPr lang="zh-CN" altLang="zh-CN" sz="2800" b="1" dirty="0">
                <a:latin typeface="华文楷体" panose="02010600040101010101" pitchFamily="2" charset="-122"/>
                <a:ea typeface="华文楷体" panose="02010600040101010101" pitchFamily="2" charset="-122"/>
              </a:rPr>
              <a:t>地，一个二次型的标准形中正平方项、负平方项个数也是由原二次型唯一确定的，与所用的可逆线性变换无关，这就是下面的惯性定理（</a:t>
            </a:r>
            <a:r>
              <a:rPr lang="en-US" altLang="zh-CN" sz="2800" b="1" dirty="0">
                <a:latin typeface="华文楷体" panose="02010600040101010101" pitchFamily="2" charset="-122"/>
                <a:ea typeface="华文楷体" panose="02010600040101010101" pitchFamily="2" charset="-122"/>
              </a:rPr>
              <a:t>Sylvester</a:t>
            </a:r>
            <a:r>
              <a:rPr lang="zh-CN" altLang="zh-CN"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t>
            </a:r>
            <a:endParaRPr lang="zh-CN" altLang="zh-CN"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021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5" y="692696"/>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7.6</a:t>
            </a:r>
            <a:endParaRPr lang="zh-CN" altLang="en-US" sz="2800" b="1" dirty="0">
              <a:solidFill>
                <a:srgbClr val="0000CC"/>
              </a:solidFill>
            </a:endParaRPr>
          </a:p>
        </p:txBody>
      </p:sp>
      <p:grpSp>
        <p:nvGrpSpPr>
          <p:cNvPr id="15" name="组合 14"/>
          <p:cNvGrpSpPr/>
          <p:nvPr/>
        </p:nvGrpSpPr>
        <p:grpSpPr>
          <a:xfrm>
            <a:off x="1763688" y="692696"/>
            <a:ext cx="6984777" cy="523220"/>
            <a:chOff x="1763688" y="692696"/>
            <a:chExt cx="6984777" cy="523220"/>
          </a:xfrm>
        </p:grpSpPr>
        <p:sp>
          <p:nvSpPr>
            <p:cNvPr id="3" name="TextBox 2"/>
            <p:cNvSpPr txBox="1"/>
            <p:nvPr/>
          </p:nvSpPr>
          <p:spPr>
            <a:xfrm>
              <a:off x="1763688" y="692696"/>
              <a:ext cx="6984777" cy="523220"/>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设二次型                      的秩为</a:t>
              </a:r>
              <a:r>
                <a:rPr lang="en-US" altLang="zh-CN" sz="2800" b="1" i="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，有两个可逆</a:t>
              </a:r>
            </a:p>
          </p:txBody>
        </p:sp>
        <p:graphicFrame>
          <p:nvGraphicFramePr>
            <p:cNvPr id="5" name="对象 4"/>
            <p:cNvGraphicFramePr>
              <a:graphicFrameLocks noChangeAspect="1"/>
            </p:cNvGraphicFramePr>
            <p:nvPr>
              <p:extLst>
                <p:ext uri="{D42A27DB-BD31-4B8C-83A1-F6EECF244321}">
                  <p14:modId xmlns:p14="http://schemas.microsoft.com/office/powerpoint/2010/main" val="2883406984"/>
                </p:ext>
              </p:extLst>
            </p:nvPr>
          </p:nvGraphicFramePr>
          <p:xfrm>
            <a:off x="3419872" y="692696"/>
            <a:ext cx="1701800" cy="469900"/>
          </p:xfrm>
          <a:graphic>
            <a:graphicData uri="http://schemas.openxmlformats.org/presentationml/2006/ole">
              <mc:AlternateContent xmlns:mc="http://schemas.openxmlformats.org/markup-compatibility/2006">
                <mc:Choice xmlns:v="urn:schemas-microsoft-com:vml" Requires="v">
                  <p:oleObj spid="_x0000_s119272" name="Equation" r:id="rId3" imgW="1701720" imgH="469800" progId="Equation.DSMT4">
                    <p:embed/>
                  </p:oleObj>
                </mc:Choice>
                <mc:Fallback>
                  <p:oleObj name="Equation" r:id="rId3" imgW="1701720" imgH="469800" progId="Equation.DSMT4">
                    <p:embed/>
                    <p:pic>
                      <p:nvPicPr>
                        <p:cNvPr id="0" name=""/>
                        <p:cNvPicPr/>
                        <p:nvPr/>
                      </p:nvPicPr>
                      <p:blipFill>
                        <a:blip r:embed="rId4"/>
                        <a:stretch>
                          <a:fillRect/>
                        </a:stretch>
                      </p:blipFill>
                      <p:spPr>
                        <a:xfrm>
                          <a:off x="3419872" y="692696"/>
                          <a:ext cx="1701800" cy="469900"/>
                        </a:xfrm>
                        <a:prstGeom prst="rect">
                          <a:avLst/>
                        </a:prstGeom>
                      </p:spPr>
                    </p:pic>
                  </p:oleObj>
                </mc:Fallback>
              </mc:AlternateContent>
            </a:graphicData>
          </a:graphic>
        </p:graphicFrame>
      </p:grpSp>
      <p:grpSp>
        <p:nvGrpSpPr>
          <p:cNvPr id="14" name="组合 13"/>
          <p:cNvGrpSpPr/>
          <p:nvPr/>
        </p:nvGrpSpPr>
        <p:grpSpPr>
          <a:xfrm>
            <a:off x="332730" y="1383948"/>
            <a:ext cx="5492209" cy="523220"/>
            <a:chOff x="332730" y="1383948"/>
            <a:chExt cx="5492209" cy="523220"/>
          </a:xfrm>
        </p:grpSpPr>
        <p:sp>
          <p:nvSpPr>
            <p:cNvPr id="4" name="TextBox 3"/>
            <p:cNvSpPr txBox="1"/>
            <p:nvPr/>
          </p:nvSpPr>
          <p:spPr>
            <a:xfrm>
              <a:off x="332730" y="1383948"/>
              <a:ext cx="5492209" cy="523220"/>
            </a:xfrm>
            <a:prstGeom prst="rect">
              <a:avLst/>
            </a:prstGeom>
            <a:noFill/>
          </p:spPr>
          <p:txBody>
            <a:bodyPr wrap="none" rtlCol="0">
              <a:spAutoFit/>
            </a:bodyPr>
            <a:lstStyle/>
            <a:p>
              <a:r>
                <a:rPr lang="zh-CN" altLang="en-US" sz="2800" b="1" dirty="0" smtClean="0"/>
                <a:t>线性变换              和              使得</a:t>
              </a:r>
              <a:endParaRPr lang="en-US" altLang="zh-CN" sz="2800" b="1"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3936795180"/>
                </p:ext>
              </p:extLst>
            </p:nvPr>
          </p:nvGraphicFramePr>
          <p:xfrm>
            <a:off x="1941299" y="1486808"/>
            <a:ext cx="1219200" cy="317500"/>
          </p:xfrm>
          <a:graphic>
            <a:graphicData uri="http://schemas.openxmlformats.org/presentationml/2006/ole">
              <mc:AlternateContent xmlns:mc="http://schemas.openxmlformats.org/markup-compatibility/2006">
                <mc:Choice xmlns:v="urn:schemas-microsoft-com:vml" Requires="v">
                  <p:oleObj spid="_x0000_s119273" name="Equation" r:id="rId5" imgW="1218960" imgH="317160" progId="Equation.DSMT4">
                    <p:embed/>
                  </p:oleObj>
                </mc:Choice>
                <mc:Fallback>
                  <p:oleObj name="Equation" r:id="rId5" imgW="1218960" imgH="317160" progId="Equation.DSMT4">
                    <p:embed/>
                    <p:pic>
                      <p:nvPicPr>
                        <p:cNvPr id="0" name=""/>
                        <p:cNvPicPr/>
                        <p:nvPr/>
                      </p:nvPicPr>
                      <p:blipFill>
                        <a:blip r:embed="rId6"/>
                        <a:stretch>
                          <a:fillRect/>
                        </a:stretch>
                      </p:blipFill>
                      <p:spPr>
                        <a:xfrm>
                          <a:off x="1941299" y="1486808"/>
                          <a:ext cx="1219200"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10845397"/>
                </p:ext>
              </p:extLst>
            </p:nvPr>
          </p:nvGraphicFramePr>
          <p:xfrm>
            <a:off x="3653532" y="1499508"/>
            <a:ext cx="1206500" cy="292100"/>
          </p:xfrm>
          <a:graphic>
            <a:graphicData uri="http://schemas.openxmlformats.org/presentationml/2006/ole">
              <mc:AlternateContent xmlns:mc="http://schemas.openxmlformats.org/markup-compatibility/2006">
                <mc:Choice xmlns:v="urn:schemas-microsoft-com:vml" Requires="v">
                  <p:oleObj spid="_x0000_s119274" name="Equation" r:id="rId7" imgW="1206360" imgH="291960" progId="Equation.DSMT4">
                    <p:embed/>
                  </p:oleObj>
                </mc:Choice>
                <mc:Fallback>
                  <p:oleObj name="Equation" r:id="rId7" imgW="1206360" imgH="291960" progId="Equation.DSMT4">
                    <p:embed/>
                    <p:pic>
                      <p:nvPicPr>
                        <p:cNvPr id="0" name=""/>
                        <p:cNvPicPr/>
                        <p:nvPr/>
                      </p:nvPicPr>
                      <p:blipFill>
                        <a:blip r:embed="rId8"/>
                        <a:stretch>
                          <a:fillRect/>
                        </a:stretch>
                      </p:blipFill>
                      <p:spPr>
                        <a:xfrm>
                          <a:off x="3653532" y="1499508"/>
                          <a:ext cx="1206500" cy="292100"/>
                        </a:xfrm>
                        <a:prstGeom prst="rect">
                          <a:avLst/>
                        </a:prstGeom>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355253645"/>
              </p:ext>
            </p:extLst>
          </p:nvPr>
        </p:nvGraphicFramePr>
        <p:xfrm>
          <a:off x="539552" y="2103438"/>
          <a:ext cx="6197600" cy="533400"/>
        </p:xfrm>
        <a:graphic>
          <a:graphicData uri="http://schemas.openxmlformats.org/presentationml/2006/ole">
            <mc:AlternateContent xmlns:mc="http://schemas.openxmlformats.org/markup-compatibility/2006">
              <mc:Choice xmlns:v="urn:schemas-microsoft-com:vml" Requires="v">
                <p:oleObj spid="_x0000_s119275" name="Equation" r:id="rId9" imgW="6197400" imgH="533160" progId="Equation.DSMT4">
                  <p:embed/>
                </p:oleObj>
              </mc:Choice>
              <mc:Fallback>
                <p:oleObj name="Equation" r:id="rId9" imgW="6197400" imgH="533160" progId="Equation.DSMT4">
                  <p:embed/>
                  <p:pic>
                    <p:nvPicPr>
                      <p:cNvPr id="0" name=""/>
                      <p:cNvPicPr/>
                      <p:nvPr/>
                    </p:nvPicPr>
                    <p:blipFill>
                      <a:blip r:embed="rId10"/>
                      <a:stretch>
                        <a:fillRect/>
                      </a:stretch>
                    </p:blipFill>
                    <p:spPr>
                      <a:xfrm>
                        <a:off x="539552" y="2103438"/>
                        <a:ext cx="6197600" cy="5334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46185343"/>
              </p:ext>
            </p:extLst>
          </p:nvPr>
        </p:nvGraphicFramePr>
        <p:xfrm>
          <a:off x="4768850" y="2852738"/>
          <a:ext cx="2959100" cy="431800"/>
        </p:xfrm>
        <a:graphic>
          <a:graphicData uri="http://schemas.openxmlformats.org/presentationml/2006/ole">
            <mc:AlternateContent xmlns:mc="http://schemas.openxmlformats.org/markup-compatibility/2006">
              <mc:Choice xmlns:v="urn:schemas-microsoft-com:vml" Requires="v">
                <p:oleObj spid="_x0000_s119276" name="Equation" r:id="rId11" imgW="2958840" imgH="431640" progId="Equation.DSMT4">
                  <p:embed/>
                </p:oleObj>
              </mc:Choice>
              <mc:Fallback>
                <p:oleObj name="Equation" r:id="rId11" imgW="2958840" imgH="431640" progId="Equation.DSMT4">
                  <p:embed/>
                  <p:pic>
                    <p:nvPicPr>
                      <p:cNvPr id="0" name=""/>
                      <p:cNvPicPr/>
                      <p:nvPr/>
                    </p:nvPicPr>
                    <p:blipFill>
                      <a:blip r:embed="rId12"/>
                      <a:stretch>
                        <a:fillRect/>
                      </a:stretch>
                    </p:blipFill>
                    <p:spPr>
                      <a:xfrm>
                        <a:off x="4768850" y="2852738"/>
                        <a:ext cx="2959100" cy="4318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48214960"/>
              </p:ext>
            </p:extLst>
          </p:nvPr>
        </p:nvGraphicFramePr>
        <p:xfrm>
          <a:off x="539552" y="3644900"/>
          <a:ext cx="5930900" cy="533400"/>
        </p:xfrm>
        <a:graphic>
          <a:graphicData uri="http://schemas.openxmlformats.org/presentationml/2006/ole">
            <mc:AlternateContent xmlns:mc="http://schemas.openxmlformats.org/markup-compatibility/2006">
              <mc:Choice xmlns:v="urn:schemas-microsoft-com:vml" Requires="v">
                <p:oleObj spid="_x0000_s119277" name="Equation" r:id="rId13" imgW="5930640" imgH="533160" progId="Equation.DSMT4">
                  <p:embed/>
                </p:oleObj>
              </mc:Choice>
              <mc:Fallback>
                <p:oleObj name="Equation" r:id="rId13" imgW="5930640" imgH="533160" progId="Equation.DSMT4">
                  <p:embed/>
                  <p:pic>
                    <p:nvPicPr>
                      <p:cNvPr id="0" name=""/>
                      <p:cNvPicPr/>
                      <p:nvPr/>
                    </p:nvPicPr>
                    <p:blipFill>
                      <a:blip r:embed="rId14"/>
                      <a:stretch>
                        <a:fillRect/>
                      </a:stretch>
                    </p:blipFill>
                    <p:spPr>
                      <a:xfrm>
                        <a:off x="539552" y="3644900"/>
                        <a:ext cx="5930900" cy="5334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7336768"/>
              </p:ext>
            </p:extLst>
          </p:nvPr>
        </p:nvGraphicFramePr>
        <p:xfrm>
          <a:off x="4794250" y="4437063"/>
          <a:ext cx="2971800" cy="431800"/>
        </p:xfrm>
        <a:graphic>
          <a:graphicData uri="http://schemas.openxmlformats.org/presentationml/2006/ole">
            <mc:AlternateContent xmlns:mc="http://schemas.openxmlformats.org/markup-compatibility/2006">
              <mc:Choice xmlns:v="urn:schemas-microsoft-com:vml" Requires="v">
                <p:oleObj spid="_x0000_s119278" name="Equation" r:id="rId15" imgW="2971800" imgH="431640" progId="Equation.DSMT4">
                  <p:embed/>
                </p:oleObj>
              </mc:Choice>
              <mc:Fallback>
                <p:oleObj name="Equation" r:id="rId15" imgW="2971800" imgH="431640" progId="Equation.DSMT4">
                  <p:embed/>
                  <p:pic>
                    <p:nvPicPr>
                      <p:cNvPr id="0" name=""/>
                      <p:cNvPicPr/>
                      <p:nvPr/>
                    </p:nvPicPr>
                    <p:blipFill>
                      <a:blip r:embed="rId16"/>
                      <a:stretch>
                        <a:fillRect/>
                      </a:stretch>
                    </p:blipFill>
                    <p:spPr>
                      <a:xfrm>
                        <a:off x="4794250" y="4437063"/>
                        <a:ext cx="2971800" cy="431800"/>
                      </a:xfrm>
                      <a:prstGeom prst="rect">
                        <a:avLst/>
                      </a:prstGeom>
                    </p:spPr>
                  </p:pic>
                </p:oleObj>
              </mc:Fallback>
            </mc:AlternateContent>
          </a:graphicData>
        </a:graphic>
      </p:graphicFrame>
      <p:sp>
        <p:nvSpPr>
          <p:cNvPr id="12" name="TextBox 11"/>
          <p:cNvSpPr txBox="1"/>
          <p:nvPr/>
        </p:nvSpPr>
        <p:spPr>
          <a:xfrm>
            <a:off x="518476" y="4869160"/>
            <a:ext cx="543739" cy="523220"/>
          </a:xfrm>
          <a:prstGeom prst="rect">
            <a:avLst/>
          </a:prstGeom>
          <a:noFill/>
        </p:spPr>
        <p:txBody>
          <a:bodyPr wrap="none" rtlCol="0">
            <a:spAutoFit/>
          </a:bodyPr>
          <a:lstStyle/>
          <a:p>
            <a:r>
              <a:rPr lang="zh-CN" altLang="en-US" sz="2800" b="1" dirty="0" smtClean="0"/>
              <a:t>则</a:t>
            </a:r>
            <a:endParaRPr lang="zh-CN" altLang="en-US" sz="2800" b="1" dirty="0"/>
          </a:p>
        </p:txBody>
      </p:sp>
      <p:graphicFrame>
        <p:nvGraphicFramePr>
          <p:cNvPr id="13" name="对象 12"/>
          <p:cNvGraphicFramePr>
            <a:graphicFrameLocks noChangeAspect="1"/>
          </p:cNvGraphicFramePr>
          <p:nvPr>
            <p:extLst>
              <p:ext uri="{D42A27DB-BD31-4B8C-83A1-F6EECF244321}">
                <p14:modId xmlns:p14="http://schemas.microsoft.com/office/powerpoint/2010/main" val="258271399"/>
              </p:ext>
            </p:extLst>
          </p:nvPr>
        </p:nvGraphicFramePr>
        <p:xfrm>
          <a:off x="1187624" y="4981618"/>
          <a:ext cx="901700" cy="317500"/>
        </p:xfrm>
        <a:graphic>
          <a:graphicData uri="http://schemas.openxmlformats.org/presentationml/2006/ole">
            <mc:AlternateContent xmlns:mc="http://schemas.openxmlformats.org/markup-compatibility/2006">
              <mc:Choice xmlns:v="urn:schemas-microsoft-com:vml" Requires="v">
                <p:oleObj spid="_x0000_s119279" name="Equation" r:id="rId17" imgW="901440" imgH="317160" progId="Equation.DSMT4">
                  <p:embed/>
                </p:oleObj>
              </mc:Choice>
              <mc:Fallback>
                <p:oleObj name="Equation" r:id="rId17" imgW="901440" imgH="317160" progId="Equation.DSMT4">
                  <p:embed/>
                  <p:pic>
                    <p:nvPicPr>
                      <p:cNvPr id="0" name=""/>
                      <p:cNvPicPr/>
                      <p:nvPr/>
                    </p:nvPicPr>
                    <p:blipFill>
                      <a:blip r:embed="rId18"/>
                      <a:stretch>
                        <a:fillRect/>
                      </a:stretch>
                    </p:blipFill>
                    <p:spPr>
                      <a:xfrm>
                        <a:off x="1187624" y="4981618"/>
                        <a:ext cx="901700" cy="317500"/>
                      </a:xfrm>
                      <a:prstGeom prst="rect">
                        <a:avLst/>
                      </a:prstGeom>
                    </p:spPr>
                  </p:pic>
                </p:oleObj>
              </mc:Fallback>
            </mc:AlternateContent>
          </a:graphicData>
        </a:graphic>
      </p:graphicFrame>
    </p:spTree>
    <p:extLst>
      <p:ext uri="{BB962C8B-B14F-4D97-AF65-F5344CB8AC3E}">
        <p14:creationId xmlns:p14="http://schemas.microsoft.com/office/powerpoint/2010/main" val="403645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02473" y="764704"/>
            <a:ext cx="4817599" cy="523220"/>
          </a:xfrm>
          <a:prstGeom prst="rect">
            <a:avLst/>
          </a:prstGeom>
          <a:ln>
            <a:solidFill>
              <a:srgbClr val="800000"/>
            </a:solidFill>
          </a:ln>
        </p:spPr>
        <p:txBody>
          <a:bodyPr wrap="square">
            <a:spAutoFit/>
          </a:bodyPr>
          <a:lstStyle/>
          <a:p>
            <a:r>
              <a:rPr kumimoji="1" lang="zh-CN" altLang="en-US" sz="2800" b="1" dirty="0" smtClean="0">
                <a:solidFill>
                  <a:srgbClr val="0000CC"/>
                </a:solidFill>
                <a:latin typeface="Times New Roman" pitchFamily="18" charset="0"/>
                <a:cs typeface="Times New Roman" pitchFamily="18" charset="0"/>
              </a:rPr>
              <a:t>定义</a:t>
            </a:r>
            <a:r>
              <a:rPr kumimoji="1" lang="en-US" altLang="zh-CN" sz="2800" b="1" dirty="0" smtClean="0">
                <a:solidFill>
                  <a:srgbClr val="0000CC"/>
                </a:solidFill>
                <a:latin typeface="Times New Roman" pitchFamily="18" charset="0"/>
                <a:cs typeface="Times New Roman" pitchFamily="18" charset="0"/>
              </a:rPr>
              <a:t>7.6</a:t>
            </a:r>
            <a:r>
              <a:rPr kumimoji="1" lang="zh-CN" altLang="en-US" sz="2800" b="1" dirty="0" smtClean="0">
                <a:solidFill>
                  <a:srgbClr val="0000CC"/>
                </a:solidFill>
                <a:latin typeface="Times New Roman" pitchFamily="18" charset="0"/>
                <a:cs typeface="Times New Roman" pitchFamily="18" charset="0"/>
              </a:rPr>
              <a:t>（惯性指数和符号差）</a:t>
            </a:r>
            <a:endParaRPr lang="zh-CN" altLang="en-US" sz="2800" b="1" dirty="0">
              <a:solidFill>
                <a:srgbClr val="0000CC"/>
              </a:solidFill>
            </a:endParaRPr>
          </a:p>
        </p:txBody>
      </p:sp>
      <p:grpSp>
        <p:nvGrpSpPr>
          <p:cNvPr id="16" name="组合 15"/>
          <p:cNvGrpSpPr/>
          <p:nvPr/>
        </p:nvGrpSpPr>
        <p:grpSpPr>
          <a:xfrm>
            <a:off x="539552" y="1358963"/>
            <a:ext cx="4955203" cy="523220"/>
            <a:chOff x="-590665" y="1358963"/>
            <a:chExt cx="4955203" cy="523220"/>
          </a:xfrm>
        </p:grpSpPr>
        <p:sp>
          <p:nvSpPr>
            <p:cNvPr id="4" name="矩形 3"/>
            <p:cNvSpPr/>
            <p:nvPr/>
          </p:nvSpPr>
          <p:spPr>
            <a:xfrm>
              <a:off x="-590665" y="1358963"/>
              <a:ext cx="4955203" cy="523220"/>
            </a:xfrm>
            <a:prstGeom prst="rect">
              <a:avLst/>
            </a:prstGeom>
          </p:spPr>
          <p:txBody>
            <a:bodyPr wrap="none">
              <a:spAutoFit/>
            </a:bodyPr>
            <a:lstStyle/>
            <a:p>
              <a:r>
                <a:rPr lang="zh-CN" altLang="en-US" sz="2800" b="1" dirty="0" smtClean="0">
                  <a:solidFill>
                    <a:prstClr val="black"/>
                  </a:solidFill>
                  <a:latin typeface="Times New Roman" pitchFamily="18" charset="0"/>
                  <a:cs typeface="Times New Roman" pitchFamily="18" charset="0"/>
                </a:rPr>
                <a:t>二次型                     的标准形中</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844876377"/>
                </p:ext>
              </p:extLst>
            </p:nvPr>
          </p:nvGraphicFramePr>
          <p:xfrm>
            <a:off x="705479" y="1374924"/>
            <a:ext cx="1701800" cy="469900"/>
          </p:xfrm>
          <a:graphic>
            <a:graphicData uri="http://schemas.openxmlformats.org/presentationml/2006/ole">
              <mc:AlternateContent xmlns:mc="http://schemas.openxmlformats.org/markup-compatibility/2006">
                <mc:Choice xmlns:v="urn:schemas-microsoft-com:vml" Requires="v">
                  <p:oleObj spid="_x0000_s121331" name="Equation" r:id="rId3" imgW="1701720" imgH="469800" progId="Equation.DSMT4">
                    <p:embed/>
                  </p:oleObj>
                </mc:Choice>
                <mc:Fallback>
                  <p:oleObj name="Equation" r:id="rId3" imgW="1701720" imgH="469800" progId="Equation.DSMT4">
                    <p:embed/>
                    <p:pic>
                      <p:nvPicPr>
                        <p:cNvPr id="0" name=""/>
                        <p:cNvPicPr>
                          <a:picLocks noChangeAspect="1" noChangeArrowheads="1"/>
                        </p:cNvPicPr>
                        <p:nvPr/>
                      </p:nvPicPr>
                      <p:blipFill>
                        <a:blip r:embed="rId4"/>
                        <a:srcRect/>
                        <a:stretch>
                          <a:fillRect/>
                        </a:stretch>
                      </p:blipFill>
                      <p:spPr bwMode="auto">
                        <a:xfrm>
                          <a:off x="705479" y="1374924"/>
                          <a:ext cx="1701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 name="组合 17"/>
          <p:cNvGrpSpPr/>
          <p:nvPr/>
        </p:nvGrpSpPr>
        <p:grpSpPr>
          <a:xfrm>
            <a:off x="360879" y="1973158"/>
            <a:ext cx="8423398" cy="1815882"/>
            <a:chOff x="360879" y="1973158"/>
            <a:chExt cx="8423398" cy="1815882"/>
          </a:xfrm>
        </p:grpSpPr>
        <p:sp>
          <p:nvSpPr>
            <p:cNvPr id="29" name="矩形 28"/>
            <p:cNvSpPr/>
            <p:nvPr/>
          </p:nvSpPr>
          <p:spPr>
            <a:xfrm>
              <a:off x="360879" y="1973158"/>
              <a:ext cx="8423398" cy="1815882"/>
            </a:xfrm>
            <a:prstGeom prst="rect">
              <a:avLst/>
            </a:prstGeom>
          </p:spPr>
          <p:txBody>
            <a:bodyPr wrap="square">
              <a:spAutoFit/>
            </a:bodyPr>
            <a:lstStyle/>
            <a:p>
              <a:pPr marL="457200" indent="-457200">
                <a:buClr>
                  <a:srgbClr val="0000CC"/>
                </a:buClr>
                <a:buFont typeface="Wingdings" panose="05000000000000000000" pitchFamily="2" charset="2"/>
                <a:buChar char="l"/>
              </a:pPr>
              <a:r>
                <a:rPr lang="zh-CN" altLang="en-US" sz="2800" b="1" dirty="0" smtClean="0">
                  <a:latin typeface="Times New Roman" pitchFamily="18" charset="0"/>
                  <a:cs typeface="Times New Roman" pitchFamily="18" charset="0"/>
                </a:rPr>
                <a:t>正平方项的项数     称为二次型     的正惯性指数；</a:t>
              </a:r>
              <a:endParaRPr lang="en-US" altLang="zh-CN" sz="2800" b="1" dirty="0" smtClean="0">
                <a:latin typeface="Times New Roman" pitchFamily="18" charset="0"/>
                <a:cs typeface="Times New Roman" pitchFamily="18" charset="0"/>
              </a:endParaRPr>
            </a:p>
            <a:p>
              <a:pPr marL="457200" indent="-457200">
                <a:buClr>
                  <a:srgbClr val="0000CC"/>
                </a:buClr>
                <a:buFont typeface="Wingdings" panose="05000000000000000000" pitchFamily="2" charset="2"/>
                <a:buChar char="l"/>
              </a:pPr>
              <a:r>
                <a:rPr lang="zh-CN" altLang="en-US" sz="2800" b="1" dirty="0" smtClean="0">
                  <a:latin typeface="Times New Roman" pitchFamily="18" charset="0"/>
                  <a:cs typeface="Times New Roman" pitchFamily="18" charset="0"/>
                </a:rPr>
                <a:t>负平方项的项数          称为二次型     的负惯性指数</a:t>
              </a:r>
              <a:endParaRPr lang="en-US" altLang="zh-CN" sz="2800" b="1" dirty="0" smtClean="0">
                <a:latin typeface="Times New Roman" pitchFamily="18" charset="0"/>
                <a:cs typeface="Times New Roman" pitchFamily="18" charset="0"/>
              </a:endParaRPr>
            </a:p>
            <a:p>
              <a:pPr marL="457200" indent="-457200">
                <a:buClr>
                  <a:srgbClr val="0000CC"/>
                </a:buClr>
                <a:buFont typeface="Wingdings" panose="05000000000000000000" pitchFamily="2" charset="2"/>
                <a:buChar char="l"/>
              </a:pPr>
              <a:r>
                <a:rPr lang="zh-CN" altLang="en-US" sz="2800" b="1" dirty="0" smtClean="0">
                  <a:latin typeface="Times New Roman" pitchFamily="18" charset="0"/>
                  <a:cs typeface="Times New Roman" pitchFamily="18" charset="0"/>
                </a:rPr>
                <a:t>正负惯性指数的差                                   称为二次型</a:t>
              </a:r>
              <a:endParaRPr lang="en-US" altLang="zh-CN" sz="2800" b="1" dirty="0" smtClean="0">
                <a:latin typeface="Times New Roman" pitchFamily="18" charset="0"/>
                <a:cs typeface="Times New Roman" pitchFamily="18" charset="0"/>
              </a:endParaRPr>
            </a:p>
            <a:p>
              <a:pPr>
                <a:buClr>
                  <a:srgbClr val="0000CC"/>
                </a:buClr>
              </a:pPr>
              <a:r>
                <a:rPr lang="en-US" altLang="zh-CN" sz="2800" b="1" i="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的符号差</a:t>
              </a:r>
              <a:r>
                <a:rPr lang="en-US" altLang="zh-CN" sz="2800" b="1" dirty="0" smtClean="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51248049"/>
                </p:ext>
              </p:extLst>
            </p:nvPr>
          </p:nvGraphicFramePr>
          <p:xfrm>
            <a:off x="3521968" y="2549222"/>
            <a:ext cx="762000" cy="317500"/>
          </p:xfrm>
          <a:graphic>
            <a:graphicData uri="http://schemas.openxmlformats.org/presentationml/2006/ole">
              <mc:AlternateContent xmlns:mc="http://schemas.openxmlformats.org/markup-compatibility/2006">
                <mc:Choice xmlns:v="urn:schemas-microsoft-com:vml" Requires="v">
                  <p:oleObj spid="_x0000_s121332" name="Equation" r:id="rId5" imgW="761760" imgH="317160" progId="Equation.DSMT4">
                    <p:embed/>
                  </p:oleObj>
                </mc:Choice>
                <mc:Fallback>
                  <p:oleObj name="Equation" r:id="rId5" imgW="761760" imgH="317160" progId="Equation.DSMT4">
                    <p:embed/>
                    <p:pic>
                      <p:nvPicPr>
                        <p:cNvPr id="0" name=""/>
                        <p:cNvPicPr/>
                        <p:nvPr/>
                      </p:nvPicPr>
                      <p:blipFill>
                        <a:blip r:embed="rId6"/>
                        <a:stretch>
                          <a:fillRect/>
                        </a:stretch>
                      </p:blipFill>
                      <p:spPr>
                        <a:xfrm>
                          <a:off x="3521968" y="2549222"/>
                          <a:ext cx="762000"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82769605"/>
                </p:ext>
              </p:extLst>
            </p:nvPr>
          </p:nvGraphicFramePr>
          <p:xfrm>
            <a:off x="3513212" y="2087706"/>
            <a:ext cx="266700" cy="317500"/>
          </p:xfrm>
          <a:graphic>
            <a:graphicData uri="http://schemas.openxmlformats.org/presentationml/2006/ole">
              <mc:AlternateContent xmlns:mc="http://schemas.openxmlformats.org/markup-compatibility/2006">
                <mc:Choice xmlns:v="urn:schemas-microsoft-com:vml" Requires="v">
                  <p:oleObj spid="_x0000_s121333" name="Equation" r:id="rId7" imgW="266400" imgH="317160" progId="Equation.DSMT4">
                    <p:embed/>
                  </p:oleObj>
                </mc:Choice>
                <mc:Fallback>
                  <p:oleObj name="Equation" r:id="rId7" imgW="266400" imgH="317160" progId="Equation.DSMT4">
                    <p:embed/>
                    <p:pic>
                      <p:nvPicPr>
                        <p:cNvPr id="0" name=""/>
                        <p:cNvPicPr/>
                        <p:nvPr/>
                      </p:nvPicPr>
                      <p:blipFill>
                        <a:blip r:embed="rId8"/>
                        <a:stretch>
                          <a:fillRect/>
                        </a:stretch>
                      </p:blipFill>
                      <p:spPr>
                        <a:xfrm>
                          <a:off x="3513212" y="2087706"/>
                          <a:ext cx="266700"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6441483"/>
                </p:ext>
              </p:extLst>
            </p:nvPr>
          </p:nvGraphicFramePr>
          <p:xfrm>
            <a:off x="5724128" y="2055351"/>
            <a:ext cx="304800" cy="393700"/>
          </p:xfrm>
          <a:graphic>
            <a:graphicData uri="http://schemas.openxmlformats.org/presentationml/2006/ole">
              <mc:AlternateContent xmlns:mc="http://schemas.openxmlformats.org/markup-compatibility/2006">
                <mc:Choice xmlns:v="urn:schemas-microsoft-com:vml" Requires="v">
                  <p:oleObj spid="_x0000_s121334" name="Equation" r:id="rId9" imgW="304560" imgH="393480" progId="Equation.DSMT4">
                    <p:embed/>
                  </p:oleObj>
                </mc:Choice>
                <mc:Fallback>
                  <p:oleObj name="Equation" r:id="rId9" imgW="304560" imgH="393480" progId="Equation.DSMT4">
                    <p:embed/>
                    <p:pic>
                      <p:nvPicPr>
                        <p:cNvPr id="0" name=""/>
                        <p:cNvPicPr/>
                        <p:nvPr/>
                      </p:nvPicPr>
                      <p:blipFill>
                        <a:blip r:embed="rId10"/>
                        <a:stretch>
                          <a:fillRect/>
                        </a:stretch>
                      </p:blipFill>
                      <p:spPr>
                        <a:xfrm>
                          <a:off x="5724128" y="2055351"/>
                          <a:ext cx="304800" cy="3937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22125781"/>
                </p:ext>
              </p:extLst>
            </p:nvPr>
          </p:nvGraphicFramePr>
          <p:xfrm>
            <a:off x="6156176" y="2467644"/>
            <a:ext cx="304800" cy="393700"/>
          </p:xfrm>
          <a:graphic>
            <a:graphicData uri="http://schemas.openxmlformats.org/presentationml/2006/ole">
              <mc:AlternateContent xmlns:mc="http://schemas.openxmlformats.org/markup-compatibility/2006">
                <mc:Choice xmlns:v="urn:schemas-microsoft-com:vml" Requires="v">
                  <p:oleObj spid="_x0000_s121335" name="Equation" r:id="rId11" imgW="304560" imgH="393480" progId="Equation.DSMT4">
                    <p:embed/>
                  </p:oleObj>
                </mc:Choice>
                <mc:Fallback>
                  <p:oleObj name="Equation" r:id="rId11" imgW="304560" imgH="39348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467644"/>
                          <a:ext cx="304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691210948"/>
                </p:ext>
              </p:extLst>
            </p:nvPr>
          </p:nvGraphicFramePr>
          <p:xfrm>
            <a:off x="936191" y="3341310"/>
            <a:ext cx="304800" cy="393700"/>
          </p:xfrm>
          <a:graphic>
            <a:graphicData uri="http://schemas.openxmlformats.org/presentationml/2006/ole">
              <mc:AlternateContent xmlns:mc="http://schemas.openxmlformats.org/markup-compatibility/2006">
                <mc:Choice xmlns:v="urn:schemas-microsoft-com:vml" Requires="v">
                  <p:oleObj spid="_x0000_s121336" name="Equation" r:id="rId13" imgW="304560" imgH="393480" progId="Equation.DSMT4">
                    <p:embed/>
                  </p:oleObj>
                </mc:Choice>
                <mc:Fallback>
                  <p:oleObj name="Equation" r:id="rId13" imgW="304560" imgH="39348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191" y="3341310"/>
                          <a:ext cx="304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4322756"/>
                </p:ext>
              </p:extLst>
            </p:nvPr>
          </p:nvGraphicFramePr>
          <p:xfrm>
            <a:off x="3915763" y="2837254"/>
            <a:ext cx="2895600" cy="495300"/>
          </p:xfrm>
          <a:graphic>
            <a:graphicData uri="http://schemas.openxmlformats.org/presentationml/2006/ole">
              <mc:AlternateContent xmlns:mc="http://schemas.openxmlformats.org/markup-compatibility/2006">
                <mc:Choice xmlns:v="urn:schemas-microsoft-com:vml" Requires="v">
                  <p:oleObj spid="_x0000_s121337" name="Equation" r:id="rId14" imgW="2895480" imgH="495000" progId="Equation.DSMT4">
                    <p:embed/>
                  </p:oleObj>
                </mc:Choice>
                <mc:Fallback>
                  <p:oleObj name="Equation" r:id="rId14" imgW="2895480" imgH="495000" progId="Equation.DSMT4">
                    <p:embed/>
                    <p:pic>
                      <p:nvPicPr>
                        <p:cNvPr id="0" name=""/>
                        <p:cNvPicPr/>
                        <p:nvPr/>
                      </p:nvPicPr>
                      <p:blipFill>
                        <a:blip r:embed="rId15"/>
                        <a:stretch>
                          <a:fillRect/>
                        </a:stretch>
                      </p:blipFill>
                      <p:spPr>
                        <a:xfrm>
                          <a:off x="3915763" y="2837254"/>
                          <a:ext cx="2895600" cy="495300"/>
                        </a:xfrm>
                        <a:prstGeom prst="rect">
                          <a:avLst/>
                        </a:prstGeom>
                      </p:spPr>
                    </p:pic>
                  </p:oleObj>
                </mc:Fallback>
              </mc:AlternateContent>
            </a:graphicData>
          </a:graphic>
        </p:graphicFrame>
      </p:grpSp>
      <p:sp>
        <p:nvSpPr>
          <p:cNvPr id="17" name="矩形 16"/>
          <p:cNvSpPr/>
          <p:nvPr/>
        </p:nvSpPr>
        <p:spPr>
          <a:xfrm>
            <a:off x="683568" y="5805264"/>
            <a:ext cx="8014955" cy="523220"/>
          </a:xfrm>
          <a:prstGeom prst="rect">
            <a:avLst/>
          </a:prstGeom>
        </p:spPr>
        <p:txBody>
          <a:bodyPr wrap="square">
            <a:spAutoFit/>
          </a:bodyPr>
          <a:lstStyle/>
          <a:p>
            <a:r>
              <a:rPr lang="zh-CN" altLang="en-US" sz="2800" b="1" dirty="0" smtClean="0">
                <a:latin typeface="华文楷体" panose="02010600040101010101" pitchFamily="2" charset="-122"/>
                <a:ea typeface="华文楷体" panose="02010600040101010101" pitchFamily="2" charset="-122"/>
              </a:rPr>
              <a:t>其</a:t>
            </a:r>
            <a:r>
              <a:rPr lang="zh-CN" altLang="zh-CN" sz="2800" b="1" dirty="0" smtClean="0">
                <a:latin typeface="华文楷体" panose="02010600040101010101" pitchFamily="2" charset="-122"/>
                <a:ea typeface="华文楷体" panose="02010600040101010101" pitchFamily="2" charset="-122"/>
              </a:rPr>
              <a:t>正</a:t>
            </a:r>
            <a:r>
              <a:rPr lang="zh-CN" altLang="zh-CN" sz="2800" b="1" dirty="0">
                <a:latin typeface="华文楷体" panose="02010600040101010101" pitchFamily="2" charset="-122"/>
                <a:ea typeface="华文楷体" panose="02010600040101010101" pitchFamily="2" charset="-122"/>
              </a:rPr>
              <a:t>惯性指数为</a:t>
            </a:r>
            <a:r>
              <a:rPr lang="en-US" altLang="zh-CN" sz="2800" b="1" dirty="0">
                <a:latin typeface="华文楷体" panose="02010600040101010101" pitchFamily="2" charset="-122"/>
                <a:ea typeface="华文楷体" panose="02010600040101010101" pitchFamily="2" charset="-122"/>
              </a:rPr>
              <a:t>2</a:t>
            </a:r>
            <a:r>
              <a:rPr lang="zh-CN" altLang="zh-CN" sz="2800" b="1" dirty="0">
                <a:latin typeface="华文楷体" panose="02010600040101010101" pitchFamily="2" charset="-122"/>
                <a:ea typeface="华文楷体" panose="02010600040101010101" pitchFamily="2" charset="-122"/>
              </a:rPr>
              <a:t>，负惯性指数为</a:t>
            </a:r>
            <a:r>
              <a:rPr lang="en-US" altLang="zh-CN" sz="2800" b="1" dirty="0">
                <a:latin typeface="华文楷体" panose="02010600040101010101" pitchFamily="2" charset="-122"/>
                <a:ea typeface="华文楷体" panose="02010600040101010101" pitchFamily="2" charset="-122"/>
              </a:rPr>
              <a:t>0</a:t>
            </a:r>
            <a:r>
              <a:rPr lang="zh-CN" altLang="zh-CN" sz="2800" b="1" dirty="0">
                <a:latin typeface="华文楷体" panose="02010600040101010101" pitchFamily="2" charset="-122"/>
                <a:ea typeface="华文楷体" panose="02010600040101010101" pitchFamily="2" charset="-122"/>
              </a:rPr>
              <a:t>，符号差为</a:t>
            </a:r>
            <a:r>
              <a:rPr lang="en-US" altLang="zh-CN" sz="2800" b="1" dirty="0">
                <a:latin typeface="华文楷体" panose="02010600040101010101" pitchFamily="2" charset="-122"/>
                <a:ea typeface="华文楷体" panose="02010600040101010101" pitchFamily="2" charset="-122"/>
              </a:rPr>
              <a:t>2.</a:t>
            </a:r>
            <a:endParaRPr lang="zh-CN" altLang="zh-CN" sz="2800" b="1" dirty="0">
              <a:latin typeface="华文楷体" panose="02010600040101010101" pitchFamily="2" charset="-122"/>
              <a:ea typeface="华文楷体" panose="02010600040101010101"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092409283"/>
              </p:ext>
            </p:extLst>
          </p:nvPr>
        </p:nvGraphicFramePr>
        <p:xfrm>
          <a:off x="755576" y="4509120"/>
          <a:ext cx="7162800" cy="520700"/>
        </p:xfrm>
        <a:graphic>
          <a:graphicData uri="http://schemas.openxmlformats.org/presentationml/2006/ole">
            <mc:AlternateContent xmlns:mc="http://schemas.openxmlformats.org/markup-compatibility/2006">
              <mc:Choice xmlns:v="urn:schemas-microsoft-com:vml" Requires="v">
                <p:oleObj spid="_x0000_s121338" name="Equation" r:id="rId16" imgW="7162560" imgH="520560" progId="Equation.DSMT4">
                  <p:embed/>
                </p:oleObj>
              </mc:Choice>
              <mc:Fallback>
                <p:oleObj name="Equation" r:id="rId16" imgW="7162560" imgH="520560" progId="Equation.DSMT4">
                  <p:embed/>
                  <p:pic>
                    <p:nvPicPr>
                      <p:cNvPr id="0" name="对象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576" y="4509120"/>
                        <a:ext cx="7162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639012786"/>
              </p:ext>
            </p:extLst>
          </p:nvPr>
        </p:nvGraphicFramePr>
        <p:xfrm>
          <a:off x="2769178" y="5039072"/>
          <a:ext cx="1803400" cy="838200"/>
        </p:xfrm>
        <a:graphic>
          <a:graphicData uri="http://schemas.openxmlformats.org/presentationml/2006/ole">
            <mc:AlternateContent xmlns:mc="http://schemas.openxmlformats.org/markup-compatibility/2006">
              <mc:Choice xmlns:v="urn:schemas-microsoft-com:vml" Requires="v">
                <p:oleObj spid="_x0000_s121339" name="Equation" r:id="rId18" imgW="1803240" imgH="838080" progId="Equation.DSMT4">
                  <p:embed/>
                </p:oleObj>
              </mc:Choice>
              <mc:Fallback>
                <p:oleObj name="Equation" r:id="rId18" imgW="1803240" imgH="838080" progId="Equation.DSMT4">
                  <p:embed/>
                  <p:pic>
                    <p:nvPicPr>
                      <p:cNvPr id="0" name=""/>
                      <p:cNvPicPr/>
                      <p:nvPr/>
                    </p:nvPicPr>
                    <p:blipFill>
                      <a:blip r:embed="rId19"/>
                      <a:stretch>
                        <a:fillRect/>
                      </a:stretch>
                    </p:blipFill>
                    <p:spPr>
                      <a:xfrm>
                        <a:off x="2769178" y="5039072"/>
                        <a:ext cx="1803400" cy="838200"/>
                      </a:xfrm>
                      <a:prstGeom prst="rect">
                        <a:avLst/>
                      </a:prstGeom>
                    </p:spPr>
                  </p:pic>
                </p:oleObj>
              </mc:Fallback>
            </mc:AlternateContent>
          </a:graphicData>
        </a:graphic>
      </p:graphicFrame>
      <p:sp>
        <p:nvSpPr>
          <p:cNvPr id="22" name="矩形 21"/>
          <p:cNvSpPr/>
          <p:nvPr/>
        </p:nvSpPr>
        <p:spPr>
          <a:xfrm>
            <a:off x="683568" y="3861048"/>
            <a:ext cx="4876656" cy="523220"/>
          </a:xfrm>
          <a:prstGeom prst="rect">
            <a:avLst/>
          </a:prstGeom>
        </p:spPr>
        <p:txBody>
          <a:bodyPr wrap="none">
            <a:spAutoFit/>
          </a:bodyPr>
          <a:lstStyle/>
          <a:p>
            <a:r>
              <a:rPr lang="zh-CN" altLang="zh-CN" sz="2800" b="1" dirty="0">
                <a:latin typeface="华文楷体" panose="02010600040101010101" pitchFamily="2" charset="-122"/>
                <a:ea typeface="华文楷体" panose="02010600040101010101" pitchFamily="2" charset="-122"/>
              </a:rPr>
              <a:t>例如</a:t>
            </a:r>
            <a:r>
              <a:rPr lang="zh-CN" altLang="zh-CN" sz="2800" b="1" dirty="0" smtClean="0">
                <a:latin typeface="华文楷体" panose="02010600040101010101" pitchFamily="2" charset="-122"/>
                <a:ea typeface="华文楷体" panose="02010600040101010101" pitchFamily="2" charset="-122"/>
              </a:rPr>
              <a:t>，</a:t>
            </a:r>
            <a:r>
              <a:rPr lang="zh-CN" altLang="zh-CN" sz="2800" b="1" dirty="0">
                <a:latin typeface="华文楷体" panose="02010600040101010101" pitchFamily="2" charset="-122"/>
                <a:ea typeface="华文楷体" panose="02010600040101010101" pitchFamily="2" charset="-122"/>
              </a:rPr>
              <a:t>本节例</a:t>
            </a:r>
            <a:r>
              <a:rPr lang="en-US" altLang="zh-CN" sz="2800" b="1" dirty="0">
                <a:latin typeface="华文楷体" panose="02010600040101010101" pitchFamily="2" charset="-122"/>
                <a:ea typeface="华文楷体" panose="02010600040101010101" pitchFamily="2" charset="-122"/>
              </a:rPr>
              <a:t>7.11</a:t>
            </a:r>
            <a:r>
              <a:rPr lang="zh-CN" altLang="zh-CN" sz="2800" b="1" dirty="0">
                <a:latin typeface="华文楷体" panose="02010600040101010101" pitchFamily="2" charset="-122"/>
                <a:ea typeface="华文楷体" panose="02010600040101010101" pitchFamily="2" charset="-122"/>
              </a:rPr>
              <a:t>中的二次型</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5605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7"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p:cNvSpPr>
            <a:spLocks noChangeArrowheads="1"/>
          </p:cNvSpPr>
          <p:nvPr/>
        </p:nvSpPr>
        <p:spPr bwMode="auto">
          <a:xfrm>
            <a:off x="35496" y="0"/>
            <a:ext cx="6264696" cy="404664"/>
          </a:xfrm>
          <a:prstGeom prst="rect">
            <a:avLst/>
          </a:prstGeom>
          <a:gradFill flip="none" rotWithShape="1">
            <a:gsLst>
              <a:gs pos="0">
                <a:srgbClr val="000000"/>
              </a:gs>
              <a:gs pos="20000">
                <a:srgbClr val="000040"/>
              </a:gs>
              <a:gs pos="81000">
                <a:srgbClr val="400040"/>
              </a:gs>
              <a:gs pos="96670">
                <a:srgbClr val="FBA600"/>
              </a:gs>
              <a:gs pos="89000">
                <a:srgbClr val="8F0040"/>
              </a:gs>
              <a:gs pos="89999">
                <a:srgbClr val="F27300"/>
              </a:gs>
              <a:gs pos="100000">
                <a:srgbClr val="FFBF00"/>
              </a:gs>
            </a:gsLst>
            <a:lin ang="2700000" scaled="0"/>
            <a:tileRect/>
          </a:gradFill>
          <a:ln>
            <a:headEnd/>
            <a:tailEnd/>
          </a:ln>
        </p:spPr>
        <p:style>
          <a:lnRef idx="0">
            <a:schemeClr val="dk1"/>
          </a:lnRef>
          <a:fillRef idx="3">
            <a:schemeClr val="dk1"/>
          </a:fillRef>
          <a:effectRef idx="3">
            <a:schemeClr val="dk1"/>
          </a:effectRef>
          <a:fontRef idx="minor">
            <a:schemeClr val="lt1"/>
          </a:fontRef>
        </p:style>
        <p:txBody>
          <a:bodyPr anchor="ctr"/>
          <a:lstStyle/>
          <a:p>
            <a:pPr eaLnBrk="0" hangingPunct="0">
              <a:defRPr/>
            </a:pPr>
            <a:r>
              <a:rPr kumimoji="0" lang="en-US" altLang="zh-CN" sz="3600" b="0" dirty="0" smtClean="0">
                <a:solidFill>
                  <a:srgbClr val="D98D75"/>
                </a:solidFill>
                <a:latin typeface="Tahoma" pitchFamily="34" charset="0"/>
                <a:ea typeface="Dotum" pitchFamily="34" charset="-127"/>
              </a:rPr>
              <a:t> </a:t>
            </a:r>
            <a:r>
              <a:rPr kumimoji="0" lang="en-US" altLang="zh-CN" sz="2800" b="1" dirty="0" smtClean="0">
                <a:solidFill>
                  <a:srgbClr val="D98D75"/>
                </a:solidFill>
                <a:latin typeface="华文楷体" pitchFamily="2" charset="-122"/>
                <a:ea typeface="华文楷体" pitchFamily="2" charset="-122"/>
                <a:cs typeface="Times New Roman" pitchFamily="18" charset="0"/>
              </a:rPr>
              <a:t>7.3.2</a:t>
            </a:r>
            <a:r>
              <a:rPr kumimoji="0" lang="en-US" altLang="zh-CN" sz="2800" b="1" dirty="0" smtClean="0">
                <a:solidFill>
                  <a:srgbClr val="D98D75"/>
                </a:solidFill>
                <a:latin typeface="华文楷体" pitchFamily="2" charset="-122"/>
                <a:ea typeface="华文楷体" pitchFamily="2" charset="-122"/>
              </a:rPr>
              <a:t>  </a:t>
            </a:r>
            <a:r>
              <a:rPr kumimoji="0" lang="zh-CN" altLang="en-US" sz="2800" b="1" dirty="0" smtClean="0">
                <a:solidFill>
                  <a:srgbClr val="D98D75"/>
                </a:solidFill>
                <a:latin typeface="华文楷体" pitchFamily="2" charset="-122"/>
                <a:ea typeface="华文楷体" pitchFamily="2" charset="-122"/>
              </a:rPr>
              <a:t>二次型的规范形</a:t>
            </a:r>
            <a:endParaRPr kumimoji="0" lang="en-US" altLang="zh-CN" sz="2800" b="1" dirty="0">
              <a:solidFill>
                <a:srgbClr val="D98D75"/>
              </a:solidFill>
              <a:latin typeface="华文楷体" pitchFamily="2" charset="-122"/>
              <a:ea typeface="华文楷体" pitchFamily="2" charset="-122"/>
            </a:endParaRPr>
          </a:p>
        </p:txBody>
      </p:sp>
      <p:grpSp>
        <p:nvGrpSpPr>
          <p:cNvPr id="16" name="组合 15"/>
          <p:cNvGrpSpPr/>
          <p:nvPr/>
        </p:nvGrpSpPr>
        <p:grpSpPr>
          <a:xfrm>
            <a:off x="467544" y="548680"/>
            <a:ext cx="8824852" cy="523220"/>
            <a:chOff x="611560" y="758111"/>
            <a:chExt cx="8824852" cy="523220"/>
          </a:xfrm>
        </p:grpSpPr>
        <p:sp>
          <p:nvSpPr>
            <p:cNvPr id="4" name="矩形 3"/>
            <p:cNvSpPr/>
            <p:nvPr/>
          </p:nvSpPr>
          <p:spPr>
            <a:xfrm>
              <a:off x="611560" y="758111"/>
              <a:ext cx="8824852" cy="523220"/>
            </a:xfrm>
            <a:prstGeom prst="rect">
              <a:avLst/>
            </a:prstGeom>
          </p:spPr>
          <p:txBody>
            <a:bodyPr wrap="none">
              <a:spAutoFit/>
            </a:bodyPr>
            <a:lstStyle/>
            <a:p>
              <a:r>
                <a:rPr lang="zh-CN" altLang="en-US" sz="2800" b="1" dirty="0" smtClean="0">
                  <a:solidFill>
                    <a:prstClr val="black"/>
                  </a:solidFill>
                  <a:latin typeface="Times New Roman" pitchFamily="18" charset="0"/>
                  <a:cs typeface="Times New Roman" pitchFamily="18" charset="0"/>
                </a:rPr>
                <a:t>设二次型                     依次经过可逆线性变换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05325249"/>
                </p:ext>
              </p:extLst>
            </p:nvPr>
          </p:nvGraphicFramePr>
          <p:xfrm>
            <a:off x="2195736" y="811213"/>
            <a:ext cx="1701800" cy="469900"/>
          </p:xfrm>
          <a:graphic>
            <a:graphicData uri="http://schemas.openxmlformats.org/presentationml/2006/ole">
              <mc:AlternateContent xmlns:mc="http://schemas.openxmlformats.org/markup-compatibility/2006">
                <mc:Choice xmlns:v="urn:schemas-microsoft-com:vml" Requires="v">
                  <p:oleObj spid="_x0000_s123532" name="Equation" r:id="rId3" imgW="1701720" imgH="469800" progId="Equation.DSMT4">
                    <p:embed/>
                  </p:oleObj>
                </mc:Choice>
                <mc:Fallback>
                  <p:oleObj name="Equation" r:id="rId3" imgW="1701720" imgH="469800" progId="Equation.DSMT4">
                    <p:embed/>
                    <p:pic>
                      <p:nvPicPr>
                        <p:cNvPr id="0" name=""/>
                        <p:cNvPicPr>
                          <a:picLocks noChangeAspect="1" noChangeArrowheads="1"/>
                        </p:cNvPicPr>
                        <p:nvPr/>
                      </p:nvPicPr>
                      <p:blipFill>
                        <a:blip r:embed="rId4"/>
                        <a:srcRect/>
                        <a:stretch>
                          <a:fillRect/>
                        </a:stretch>
                      </p:blipFill>
                      <p:spPr bwMode="auto">
                        <a:xfrm>
                          <a:off x="2195736" y="811213"/>
                          <a:ext cx="1701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2201905620"/>
              </p:ext>
            </p:extLst>
          </p:nvPr>
        </p:nvGraphicFramePr>
        <p:xfrm>
          <a:off x="2627784" y="2060848"/>
          <a:ext cx="5461000" cy="533400"/>
        </p:xfrm>
        <a:graphic>
          <a:graphicData uri="http://schemas.openxmlformats.org/presentationml/2006/ole">
            <mc:AlternateContent xmlns:mc="http://schemas.openxmlformats.org/markup-compatibility/2006">
              <mc:Choice xmlns:v="urn:schemas-microsoft-com:vml" Requires="v">
                <p:oleObj spid="_x0000_s123533" name="Equation" r:id="rId5" imgW="5460840" imgH="533160" progId="Equation.DSMT4">
                  <p:embed/>
                </p:oleObj>
              </mc:Choice>
              <mc:Fallback>
                <p:oleObj name="Equation" r:id="rId5" imgW="5460840" imgH="533160" progId="Equation.DSMT4">
                  <p:embed/>
                  <p:pic>
                    <p:nvPicPr>
                      <p:cNvPr id="0" name=""/>
                      <p:cNvPicPr/>
                      <p:nvPr/>
                    </p:nvPicPr>
                    <p:blipFill>
                      <a:blip r:embed="rId6"/>
                      <a:stretch>
                        <a:fillRect/>
                      </a:stretch>
                    </p:blipFill>
                    <p:spPr>
                      <a:xfrm>
                        <a:off x="2627784" y="2060848"/>
                        <a:ext cx="5461000" cy="533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54250377"/>
              </p:ext>
            </p:extLst>
          </p:nvPr>
        </p:nvGraphicFramePr>
        <p:xfrm>
          <a:off x="755576" y="2171204"/>
          <a:ext cx="304800" cy="393700"/>
        </p:xfrm>
        <a:graphic>
          <a:graphicData uri="http://schemas.openxmlformats.org/presentationml/2006/ole">
            <mc:AlternateContent xmlns:mc="http://schemas.openxmlformats.org/markup-compatibility/2006">
              <mc:Choice xmlns:v="urn:schemas-microsoft-com:vml" Requires="v">
                <p:oleObj spid="_x0000_s123534" name="Equation" r:id="rId7" imgW="304560" imgH="393480" progId="Equation.DSMT4">
                  <p:embed/>
                </p:oleObj>
              </mc:Choice>
              <mc:Fallback>
                <p:oleObj name="Equation" r:id="rId7" imgW="304560" imgH="393480" progId="Equation.DSMT4">
                  <p:embed/>
                  <p:pic>
                    <p:nvPicPr>
                      <p:cNvPr id="0" name=""/>
                      <p:cNvPicPr/>
                      <p:nvPr/>
                    </p:nvPicPr>
                    <p:blipFill>
                      <a:blip r:embed="rId8"/>
                      <a:stretch>
                        <a:fillRect/>
                      </a:stretch>
                    </p:blipFill>
                    <p:spPr>
                      <a:xfrm>
                        <a:off x="755576" y="2171204"/>
                        <a:ext cx="304800" cy="3937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00080573"/>
              </p:ext>
            </p:extLst>
          </p:nvPr>
        </p:nvGraphicFramePr>
        <p:xfrm>
          <a:off x="1918245" y="5006975"/>
          <a:ext cx="4711700" cy="596900"/>
        </p:xfrm>
        <a:graphic>
          <a:graphicData uri="http://schemas.openxmlformats.org/presentationml/2006/ole">
            <mc:AlternateContent xmlns:mc="http://schemas.openxmlformats.org/markup-compatibility/2006">
              <mc:Choice xmlns:v="urn:schemas-microsoft-com:vml" Requires="v">
                <p:oleObj spid="_x0000_s123535" name="Equation" r:id="rId9" imgW="4711680" imgH="596880" progId="Equation.DSMT4">
                  <p:embed/>
                </p:oleObj>
              </mc:Choice>
              <mc:Fallback>
                <p:oleObj name="Equation" r:id="rId9" imgW="4711680" imgH="596880" progId="Equation.DSMT4">
                  <p:embed/>
                  <p:pic>
                    <p:nvPicPr>
                      <p:cNvPr id="0" name=""/>
                      <p:cNvPicPr/>
                      <p:nvPr/>
                    </p:nvPicPr>
                    <p:blipFill>
                      <a:blip r:embed="rId10"/>
                      <a:stretch>
                        <a:fillRect/>
                      </a:stretch>
                    </p:blipFill>
                    <p:spPr>
                      <a:xfrm>
                        <a:off x="1918245" y="5006975"/>
                        <a:ext cx="4711700" cy="5969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98617948"/>
              </p:ext>
            </p:extLst>
          </p:nvPr>
        </p:nvGraphicFramePr>
        <p:xfrm>
          <a:off x="1751707" y="3736975"/>
          <a:ext cx="5664200" cy="495300"/>
        </p:xfrm>
        <a:graphic>
          <a:graphicData uri="http://schemas.openxmlformats.org/presentationml/2006/ole">
            <mc:AlternateContent xmlns:mc="http://schemas.openxmlformats.org/markup-compatibility/2006">
              <mc:Choice xmlns:v="urn:schemas-microsoft-com:vml" Requires="v">
                <p:oleObj spid="_x0000_s123536" name="Equation" r:id="rId11" imgW="5663880" imgH="495000" progId="Equation.DSMT4">
                  <p:embed/>
                </p:oleObj>
              </mc:Choice>
              <mc:Fallback>
                <p:oleObj name="Equation" r:id="rId11" imgW="5663880" imgH="495000" progId="Equation.DSMT4">
                  <p:embed/>
                  <p:pic>
                    <p:nvPicPr>
                      <p:cNvPr id="0" name=""/>
                      <p:cNvPicPr/>
                      <p:nvPr/>
                    </p:nvPicPr>
                    <p:blipFill>
                      <a:blip r:embed="rId12"/>
                      <a:stretch>
                        <a:fillRect/>
                      </a:stretch>
                    </p:blipFill>
                    <p:spPr>
                      <a:xfrm>
                        <a:off x="1751707" y="3736975"/>
                        <a:ext cx="5664200" cy="4953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324800290"/>
              </p:ext>
            </p:extLst>
          </p:nvPr>
        </p:nvGraphicFramePr>
        <p:xfrm>
          <a:off x="2627784" y="2967608"/>
          <a:ext cx="3987800" cy="533400"/>
        </p:xfrm>
        <a:graphic>
          <a:graphicData uri="http://schemas.openxmlformats.org/presentationml/2006/ole">
            <mc:AlternateContent xmlns:mc="http://schemas.openxmlformats.org/markup-compatibility/2006">
              <mc:Choice xmlns:v="urn:schemas-microsoft-com:vml" Requires="v">
                <p:oleObj spid="_x0000_s123537" name="Equation" r:id="rId13" imgW="3987720" imgH="533160" progId="Equation.DSMT4">
                  <p:embed/>
                </p:oleObj>
              </mc:Choice>
              <mc:Fallback>
                <p:oleObj name="Equation" r:id="rId13" imgW="3987720" imgH="533160" progId="Equation.DSMT4">
                  <p:embed/>
                  <p:pic>
                    <p:nvPicPr>
                      <p:cNvPr id="0" name=""/>
                      <p:cNvPicPr/>
                      <p:nvPr/>
                    </p:nvPicPr>
                    <p:blipFill>
                      <a:blip r:embed="rId14"/>
                      <a:stretch>
                        <a:fillRect/>
                      </a:stretch>
                    </p:blipFill>
                    <p:spPr>
                      <a:xfrm>
                        <a:off x="2627784" y="2967608"/>
                        <a:ext cx="3987800" cy="533400"/>
                      </a:xfrm>
                      <a:prstGeom prst="rect">
                        <a:avLst/>
                      </a:prstGeom>
                    </p:spPr>
                  </p:pic>
                </p:oleObj>
              </mc:Fallback>
            </mc:AlternateContent>
          </a:graphicData>
        </a:graphic>
      </p:graphicFrame>
      <p:grpSp>
        <p:nvGrpSpPr>
          <p:cNvPr id="36" name="组合 35"/>
          <p:cNvGrpSpPr/>
          <p:nvPr/>
        </p:nvGrpSpPr>
        <p:grpSpPr>
          <a:xfrm>
            <a:off x="575556" y="1230636"/>
            <a:ext cx="6156684" cy="523220"/>
            <a:chOff x="575556" y="1230636"/>
            <a:chExt cx="6156684" cy="523220"/>
          </a:xfrm>
        </p:grpSpPr>
        <p:sp>
          <p:nvSpPr>
            <p:cNvPr id="29" name="矩形 28"/>
            <p:cNvSpPr/>
            <p:nvPr/>
          </p:nvSpPr>
          <p:spPr>
            <a:xfrm>
              <a:off x="611560" y="1230636"/>
              <a:ext cx="6120680" cy="523220"/>
            </a:xfrm>
            <a:prstGeom prst="rect">
              <a:avLst/>
            </a:prstGeom>
          </p:spPr>
          <p:txBody>
            <a:bodyPr wrap="square">
              <a:spAutoFit/>
            </a:bodyPr>
            <a:lstStyle/>
            <a:p>
              <a:r>
                <a:rPr lang="zh-CN" altLang="en-US" sz="2800" b="1" dirty="0" smtClean="0">
                  <a:latin typeface="Times New Roman" pitchFamily="18" charset="0"/>
                  <a:cs typeface="Times New Roman" pitchFamily="18" charset="0"/>
                </a:rPr>
                <a:t>              和                化为如下标准形：</a:t>
              </a:r>
              <a:endParaRPr lang="zh-CN" altLang="en-US" sz="28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56959437"/>
                </p:ext>
              </p:extLst>
            </p:nvPr>
          </p:nvGraphicFramePr>
          <p:xfrm>
            <a:off x="575556" y="1302365"/>
            <a:ext cx="1282700" cy="431800"/>
          </p:xfrm>
          <a:graphic>
            <a:graphicData uri="http://schemas.openxmlformats.org/presentationml/2006/ole">
              <mc:AlternateContent xmlns:mc="http://schemas.openxmlformats.org/markup-compatibility/2006">
                <mc:Choice xmlns:v="urn:schemas-microsoft-com:vml" Requires="v">
                  <p:oleObj spid="_x0000_s123538" name="Equation" r:id="rId15" imgW="1282680" imgH="431640" progId="Equation.DSMT4">
                    <p:embed/>
                  </p:oleObj>
                </mc:Choice>
                <mc:Fallback>
                  <p:oleObj name="Equation" r:id="rId15" imgW="1282680" imgH="431640" progId="Equation.DSMT4">
                    <p:embed/>
                    <p:pic>
                      <p:nvPicPr>
                        <p:cNvPr id="0" name=""/>
                        <p:cNvPicPr/>
                        <p:nvPr/>
                      </p:nvPicPr>
                      <p:blipFill>
                        <a:blip r:embed="rId16"/>
                        <a:stretch>
                          <a:fillRect/>
                        </a:stretch>
                      </p:blipFill>
                      <p:spPr>
                        <a:xfrm>
                          <a:off x="575556" y="1302365"/>
                          <a:ext cx="1282700" cy="43180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79661571"/>
                </p:ext>
              </p:extLst>
            </p:nvPr>
          </p:nvGraphicFramePr>
          <p:xfrm>
            <a:off x="2339752" y="1302365"/>
            <a:ext cx="1270000" cy="431800"/>
          </p:xfrm>
          <a:graphic>
            <a:graphicData uri="http://schemas.openxmlformats.org/presentationml/2006/ole">
              <mc:AlternateContent xmlns:mc="http://schemas.openxmlformats.org/markup-compatibility/2006">
                <mc:Choice xmlns:v="urn:schemas-microsoft-com:vml" Requires="v">
                  <p:oleObj spid="_x0000_s123539" name="Equation" r:id="rId17" imgW="1269720" imgH="431640" progId="Equation.DSMT4">
                    <p:embed/>
                  </p:oleObj>
                </mc:Choice>
                <mc:Fallback>
                  <p:oleObj name="Equation" r:id="rId17" imgW="1269720" imgH="431640" progId="Equation.DSMT4">
                    <p:embed/>
                    <p:pic>
                      <p:nvPicPr>
                        <p:cNvPr id="0" name=""/>
                        <p:cNvPicPr/>
                        <p:nvPr/>
                      </p:nvPicPr>
                      <p:blipFill>
                        <a:blip r:embed="rId18"/>
                        <a:stretch>
                          <a:fillRect/>
                        </a:stretch>
                      </p:blipFill>
                      <p:spPr>
                        <a:xfrm>
                          <a:off x="2339752" y="1302365"/>
                          <a:ext cx="1270000" cy="431800"/>
                        </a:xfrm>
                        <a:prstGeom prst="rect">
                          <a:avLst/>
                        </a:prstGeom>
                      </p:spPr>
                    </p:pic>
                  </p:oleObj>
                </mc:Fallback>
              </mc:AlternateContent>
            </a:graphicData>
          </a:graphic>
        </p:graphicFrame>
      </p:grpSp>
      <p:graphicFrame>
        <p:nvGraphicFramePr>
          <p:cNvPr id="28" name="对象 27"/>
          <p:cNvGraphicFramePr>
            <a:graphicFrameLocks noChangeAspect="1"/>
          </p:cNvGraphicFramePr>
          <p:nvPr>
            <p:extLst>
              <p:ext uri="{D42A27DB-BD31-4B8C-83A1-F6EECF244321}">
                <p14:modId xmlns:p14="http://schemas.microsoft.com/office/powerpoint/2010/main" val="3049855447"/>
              </p:ext>
            </p:extLst>
          </p:nvPr>
        </p:nvGraphicFramePr>
        <p:xfrm>
          <a:off x="1303338" y="2852738"/>
          <a:ext cx="1130300" cy="546100"/>
        </p:xfrm>
        <a:graphic>
          <a:graphicData uri="http://schemas.openxmlformats.org/presentationml/2006/ole">
            <mc:AlternateContent xmlns:mc="http://schemas.openxmlformats.org/markup-compatibility/2006">
              <mc:Choice xmlns:v="urn:schemas-microsoft-com:vml" Requires="v">
                <p:oleObj spid="_x0000_s123540" name="Equation" r:id="rId19" imgW="1130040" imgH="545760" progId="Equation.DSMT4">
                  <p:embed/>
                </p:oleObj>
              </mc:Choice>
              <mc:Fallback>
                <p:oleObj name="Equation" r:id="rId19" imgW="1130040" imgH="545760" progId="Equation.DSMT4">
                  <p:embed/>
                  <p:pic>
                    <p:nvPicPr>
                      <p:cNvPr id="0" name="对象 26"/>
                      <p:cNvPicPr>
                        <a:picLocks noChangeAspect="1" noChangeArrowheads="1"/>
                      </p:cNvPicPr>
                      <p:nvPr/>
                    </p:nvPicPr>
                    <p:blipFill>
                      <a:blip r:embed="rId20"/>
                      <a:srcRect/>
                      <a:stretch>
                        <a:fillRect/>
                      </a:stretch>
                    </p:blipFill>
                    <p:spPr bwMode="auto">
                      <a:xfrm>
                        <a:off x="1303338" y="2852738"/>
                        <a:ext cx="11303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组合 32"/>
          <p:cNvGrpSpPr/>
          <p:nvPr/>
        </p:nvGrpSpPr>
        <p:grpSpPr>
          <a:xfrm>
            <a:off x="1841297" y="4365104"/>
            <a:ext cx="6187087" cy="523220"/>
            <a:chOff x="-710276" y="4646077"/>
            <a:chExt cx="6187087" cy="523220"/>
          </a:xfrm>
        </p:grpSpPr>
        <p:sp>
          <p:nvSpPr>
            <p:cNvPr id="30" name="TextBox 29"/>
            <p:cNvSpPr txBox="1"/>
            <p:nvPr/>
          </p:nvSpPr>
          <p:spPr>
            <a:xfrm>
              <a:off x="-710276" y="4646077"/>
              <a:ext cx="3057247" cy="523220"/>
            </a:xfrm>
            <a:prstGeom prst="rect">
              <a:avLst/>
            </a:prstGeom>
            <a:noFill/>
          </p:spPr>
          <p:txBody>
            <a:bodyPr wrap="none" rtlCol="0">
              <a:spAutoFit/>
            </a:bodyPr>
            <a:lstStyle/>
            <a:p>
              <a:r>
                <a:rPr lang="zh-CN" altLang="en-US" sz="2800" b="1" dirty="0" smtClean="0"/>
                <a:t>所用的线性变换为</a:t>
              </a:r>
              <a:endParaRPr lang="zh-CN" altLang="en-US" sz="2800" b="1" dirty="0"/>
            </a:p>
          </p:txBody>
        </p:sp>
        <p:graphicFrame>
          <p:nvGraphicFramePr>
            <p:cNvPr id="31" name="对象 30"/>
            <p:cNvGraphicFramePr>
              <a:graphicFrameLocks noChangeAspect="1"/>
            </p:cNvGraphicFramePr>
            <p:nvPr>
              <p:extLst>
                <p:ext uri="{D42A27DB-BD31-4B8C-83A1-F6EECF244321}">
                  <p14:modId xmlns:p14="http://schemas.microsoft.com/office/powerpoint/2010/main" val="3680097520"/>
                </p:ext>
              </p:extLst>
            </p:nvPr>
          </p:nvGraphicFramePr>
          <p:xfrm>
            <a:off x="2303697" y="4737086"/>
            <a:ext cx="1752600" cy="431800"/>
          </p:xfrm>
          <a:graphic>
            <a:graphicData uri="http://schemas.openxmlformats.org/presentationml/2006/ole">
              <mc:AlternateContent xmlns:mc="http://schemas.openxmlformats.org/markup-compatibility/2006">
                <mc:Choice xmlns:v="urn:schemas-microsoft-com:vml" Requires="v">
                  <p:oleObj spid="_x0000_s123541" name="Equation" r:id="rId21" imgW="1752480" imgH="431640" progId="Equation.DSMT4">
                    <p:embed/>
                  </p:oleObj>
                </mc:Choice>
                <mc:Fallback>
                  <p:oleObj name="Equation" r:id="rId21" imgW="1752480" imgH="431640" progId="Equation.DSMT4">
                    <p:embed/>
                    <p:pic>
                      <p:nvPicPr>
                        <p:cNvPr id="0" name=""/>
                        <p:cNvPicPr/>
                        <p:nvPr/>
                      </p:nvPicPr>
                      <p:blipFill>
                        <a:blip r:embed="rId22"/>
                        <a:stretch>
                          <a:fillRect/>
                        </a:stretch>
                      </p:blipFill>
                      <p:spPr>
                        <a:xfrm>
                          <a:off x="2303697" y="4737086"/>
                          <a:ext cx="1752600" cy="431800"/>
                        </a:xfrm>
                        <a:prstGeom prst="rect">
                          <a:avLst/>
                        </a:prstGeom>
                      </p:spPr>
                    </p:pic>
                  </p:oleObj>
                </mc:Fallback>
              </mc:AlternateContent>
            </a:graphicData>
          </a:graphic>
        </p:graphicFrame>
        <p:sp>
          <p:nvSpPr>
            <p:cNvPr id="34" name="TextBox 33"/>
            <p:cNvSpPr txBox="1"/>
            <p:nvPr/>
          </p:nvSpPr>
          <p:spPr>
            <a:xfrm>
              <a:off x="5292080" y="4646077"/>
              <a:ext cx="184731" cy="523220"/>
            </a:xfrm>
            <a:prstGeom prst="rect">
              <a:avLst/>
            </a:prstGeom>
            <a:noFill/>
          </p:spPr>
          <p:txBody>
            <a:bodyPr wrap="none" rtlCol="0">
              <a:spAutoFit/>
            </a:bodyPr>
            <a:lstStyle/>
            <a:p>
              <a:endParaRPr lang="zh-CN" altLang="en-US" sz="2800" b="1" dirty="0"/>
            </a:p>
          </p:txBody>
        </p:sp>
      </p:grpSp>
      <p:graphicFrame>
        <p:nvGraphicFramePr>
          <p:cNvPr id="32" name="对象 31"/>
          <p:cNvGraphicFramePr>
            <a:graphicFrameLocks noChangeAspect="1"/>
          </p:cNvGraphicFramePr>
          <p:nvPr>
            <p:extLst>
              <p:ext uri="{D42A27DB-BD31-4B8C-83A1-F6EECF244321}">
                <p14:modId xmlns:p14="http://schemas.microsoft.com/office/powerpoint/2010/main" val="2832244112"/>
              </p:ext>
            </p:extLst>
          </p:nvPr>
        </p:nvGraphicFramePr>
        <p:xfrm>
          <a:off x="1907704" y="5733256"/>
          <a:ext cx="5524500" cy="660400"/>
        </p:xfrm>
        <a:graphic>
          <a:graphicData uri="http://schemas.openxmlformats.org/presentationml/2006/ole">
            <mc:AlternateContent xmlns:mc="http://schemas.openxmlformats.org/markup-compatibility/2006">
              <mc:Choice xmlns:v="urn:schemas-microsoft-com:vml" Requires="v">
                <p:oleObj spid="_x0000_s123542" name="Equation" r:id="rId23" imgW="5524200" imgH="660240" progId="Equation.DSMT4">
                  <p:embed/>
                </p:oleObj>
              </mc:Choice>
              <mc:Fallback>
                <p:oleObj name="Equation" r:id="rId23" imgW="5524200" imgH="660240" progId="Equation.DSMT4">
                  <p:embed/>
                  <p:pic>
                    <p:nvPicPr>
                      <p:cNvPr id="0" name=""/>
                      <p:cNvPicPr/>
                      <p:nvPr/>
                    </p:nvPicPr>
                    <p:blipFill>
                      <a:blip r:embed="rId24"/>
                      <a:stretch>
                        <a:fillRect/>
                      </a:stretch>
                    </p:blipFill>
                    <p:spPr>
                      <a:xfrm>
                        <a:off x="1907704" y="5733256"/>
                        <a:ext cx="5524500" cy="660400"/>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493901826"/>
              </p:ext>
            </p:extLst>
          </p:nvPr>
        </p:nvGraphicFramePr>
        <p:xfrm>
          <a:off x="1296988" y="1916113"/>
          <a:ext cx="1143000" cy="546100"/>
        </p:xfrm>
        <a:graphic>
          <a:graphicData uri="http://schemas.openxmlformats.org/presentationml/2006/ole">
            <mc:AlternateContent xmlns:mc="http://schemas.openxmlformats.org/markup-compatibility/2006">
              <mc:Choice xmlns:v="urn:schemas-microsoft-com:vml" Requires="v">
                <p:oleObj spid="_x0000_s123543" name="Equation" r:id="rId25" imgW="1143000" imgH="545760" progId="Equation.DSMT4">
                  <p:embed/>
                </p:oleObj>
              </mc:Choice>
              <mc:Fallback>
                <p:oleObj name="Equation" r:id="rId25" imgW="1143000" imgH="545760" progId="Equation.DSMT4">
                  <p:embed/>
                  <p:pic>
                    <p:nvPicPr>
                      <p:cNvPr id="0" name="对象 26"/>
                      <p:cNvPicPr>
                        <a:picLocks noChangeAspect="1" noChangeArrowheads="1"/>
                      </p:cNvPicPr>
                      <p:nvPr/>
                    </p:nvPicPr>
                    <p:blipFill>
                      <a:blip r:embed="rId26"/>
                      <a:srcRect/>
                      <a:stretch>
                        <a:fillRect/>
                      </a:stretch>
                    </p:blipFill>
                    <p:spPr bwMode="auto">
                      <a:xfrm>
                        <a:off x="1296988" y="1916113"/>
                        <a:ext cx="1143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TextBox 40"/>
          <p:cNvSpPr txBox="1"/>
          <p:nvPr/>
        </p:nvSpPr>
        <p:spPr>
          <a:xfrm>
            <a:off x="467544" y="3501008"/>
            <a:ext cx="902811" cy="523220"/>
          </a:xfrm>
          <a:prstGeom prst="rect">
            <a:avLst/>
          </a:prstGeom>
          <a:noFill/>
        </p:spPr>
        <p:txBody>
          <a:bodyPr wrap="none" rtlCol="0">
            <a:spAutoFit/>
          </a:bodyPr>
          <a:lstStyle/>
          <a:p>
            <a:r>
              <a:rPr lang="zh-CN" altLang="en-US" sz="2800" b="1" dirty="0" smtClean="0"/>
              <a:t>其中</a:t>
            </a:r>
            <a:endParaRPr lang="zh-CN" altLang="en-US" sz="2800" b="1" dirty="0"/>
          </a:p>
        </p:txBody>
      </p:sp>
      <p:sp>
        <p:nvSpPr>
          <p:cNvPr id="39" name="左大括号 38"/>
          <p:cNvSpPr/>
          <p:nvPr/>
        </p:nvSpPr>
        <p:spPr>
          <a:xfrm>
            <a:off x="1187625" y="3861048"/>
            <a:ext cx="504056" cy="2448272"/>
          </a:xfrm>
          <a:prstGeom prst="leftBrace">
            <a:avLst>
              <a:gd name="adj1" fmla="val 113324"/>
              <a:gd name="adj2" fmla="val 46663"/>
            </a:avLst>
          </a:prstGeom>
          <a:solidFill>
            <a:schemeClr val="accent2">
              <a:lumMod val="20000"/>
              <a:lumOff val="80000"/>
            </a:schemeClr>
          </a:solid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193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up)">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66661" y="635764"/>
            <a:ext cx="3158237"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定义</a:t>
            </a:r>
            <a:r>
              <a:rPr kumimoji="1" lang="en-US" altLang="zh-CN" sz="2800" b="1" dirty="0" smtClean="0">
                <a:solidFill>
                  <a:srgbClr val="0000CC"/>
                </a:solidFill>
                <a:latin typeface="Times New Roman" pitchFamily="18" charset="0"/>
                <a:cs typeface="Times New Roman" pitchFamily="18" charset="0"/>
              </a:rPr>
              <a:t>7.7</a:t>
            </a:r>
            <a:r>
              <a:rPr kumimoji="1" lang="zh-CN" altLang="en-US" sz="2800" b="1" dirty="0" smtClean="0">
                <a:solidFill>
                  <a:srgbClr val="0000CC"/>
                </a:solidFill>
                <a:latin typeface="Times New Roman" pitchFamily="18" charset="0"/>
                <a:cs typeface="Times New Roman" pitchFamily="18" charset="0"/>
              </a:rPr>
              <a:t>（规范形）</a:t>
            </a:r>
            <a:endParaRPr lang="zh-CN" altLang="en-US" sz="2800" b="1" dirty="0">
              <a:solidFill>
                <a:srgbClr val="0000CC"/>
              </a:solidFill>
            </a:endParaRPr>
          </a:p>
        </p:txBody>
      </p:sp>
      <p:sp>
        <p:nvSpPr>
          <p:cNvPr id="29" name="矩形 28"/>
          <p:cNvSpPr/>
          <p:nvPr/>
        </p:nvSpPr>
        <p:spPr>
          <a:xfrm>
            <a:off x="397075" y="1283836"/>
            <a:ext cx="8423397" cy="523220"/>
          </a:xfrm>
          <a:prstGeom prst="rect">
            <a:avLst/>
          </a:prstGeom>
        </p:spPr>
        <p:txBody>
          <a:bodyPr wrap="square">
            <a:spAutoFit/>
          </a:bodyPr>
          <a:lstStyle/>
          <a:p>
            <a:r>
              <a:rPr lang="zh-CN" altLang="en-US" sz="2800" b="1" dirty="0" smtClean="0">
                <a:latin typeface="Times New Roman" pitchFamily="18" charset="0"/>
                <a:cs typeface="Times New Roman" pitchFamily="18" charset="0"/>
              </a:rPr>
              <a:t>只在             三个数中取值，即形如下式</a:t>
            </a:r>
            <a:endParaRPr lang="zh-CN" altLang="en-US" sz="2800" b="1" dirty="0">
              <a:latin typeface="Times New Roman" pitchFamily="18" charset="0"/>
              <a:cs typeface="Times New Roman" pitchFamily="18" charset="0"/>
            </a:endParaRPr>
          </a:p>
        </p:txBody>
      </p:sp>
      <p:sp>
        <p:nvSpPr>
          <p:cNvPr id="4" name="矩形 3"/>
          <p:cNvSpPr/>
          <p:nvPr/>
        </p:nvSpPr>
        <p:spPr>
          <a:xfrm>
            <a:off x="3600084" y="620688"/>
            <a:ext cx="4873450" cy="523220"/>
          </a:xfrm>
          <a:prstGeom prst="rect">
            <a:avLst/>
          </a:prstGeom>
        </p:spPr>
        <p:txBody>
          <a:bodyPr wrap="none">
            <a:spAutoFit/>
          </a:bodyPr>
          <a:lstStyle/>
          <a:p>
            <a:r>
              <a:rPr lang="zh-CN" altLang="en-US" sz="2800" b="1" dirty="0" smtClean="0">
                <a:solidFill>
                  <a:prstClr val="black"/>
                </a:solidFill>
                <a:latin typeface="Times New Roman" pitchFamily="18" charset="0"/>
                <a:cs typeface="Times New Roman" pitchFamily="18" charset="0"/>
              </a:rPr>
              <a:t>如果二次型标准形平方项系数</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834833285"/>
              </p:ext>
            </p:extLst>
          </p:nvPr>
        </p:nvGraphicFramePr>
        <p:xfrm>
          <a:off x="1295828" y="1386241"/>
          <a:ext cx="965200" cy="368300"/>
        </p:xfrm>
        <a:graphic>
          <a:graphicData uri="http://schemas.openxmlformats.org/presentationml/2006/ole">
            <mc:AlternateContent xmlns:mc="http://schemas.openxmlformats.org/markup-compatibility/2006">
              <mc:Choice xmlns:v="urn:schemas-microsoft-com:vml" Requires="v">
                <p:oleObj spid="_x0000_s125097" name="Equation" r:id="rId3" imgW="965160" imgH="368280" progId="Equation.DSMT4">
                  <p:embed/>
                </p:oleObj>
              </mc:Choice>
              <mc:Fallback>
                <p:oleObj name="Equation" r:id="rId3" imgW="965160" imgH="368280" progId="Equation.DSMT4">
                  <p:embed/>
                  <p:pic>
                    <p:nvPicPr>
                      <p:cNvPr id="0" name=""/>
                      <p:cNvPicPr>
                        <a:picLocks noChangeAspect="1" noChangeArrowheads="1"/>
                      </p:cNvPicPr>
                      <p:nvPr/>
                    </p:nvPicPr>
                    <p:blipFill>
                      <a:blip r:embed="rId4"/>
                      <a:srcRect/>
                      <a:stretch>
                        <a:fillRect/>
                      </a:stretch>
                    </p:blipFill>
                    <p:spPr bwMode="auto">
                      <a:xfrm>
                        <a:off x="1295828" y="1386241"/>
                        <a:ext cx="96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399703" y="2564904"/>
            <a:ext cx="8183689" cy="523220"/>
          </a:xfrm>
          <a:prstGeom prst="rect">
            <a:avLst/>
          </a:prstGeom>
        </p:spPr>
        <p:txBody>
          <a:bodyPr wrap="square">
            <a:spAutoFit/>
          </a:bodyPr>
          <a:lstStyle/>
          <a:p>
            <a:r>
              <a:rPr lang="zh-CN" altLang="en-US" sz="2800" b="1" dirty="0">
                <a:latin typeface="Times New Roman" pitchFamily="18" charset="0"/>
                <a:cs typeface="Times New Roman" pitchFamily="18" charset="0"/>
              </a:rPr>
              <a:t>的二次型</a:t>
            </a:r>
            <a:r>
              <a:rPr lang="zh-CN" altLang="en-US" sz="2800" b="1" dirty="0" smtClean="0">
                <a:latin typeface="Times New Roman" pitchFamily="18" charset="0"/>
                <a:cs typeface="Times New Roman" pitchFamily="18" charset="0"/>
              </a:rPr>
              <a:t>称</a:t>
            </a:r>
            <a:r>
              <a:rPr lang="zh-CN" altLang="en-US" sz="2800" b="1" dirty="0" smtClean="0">
                <a:latin typeface="+mn-ea"/>
              </a:rPr>
              <a:t>为规范形</a:t>
            </a:r>
            <a:r>
              <a:rPr lang="en-US" altLang="zh-CN" sz="2800" b="1" dirty="0" smtClean="0">
                <a:latin typeface="+mn-ea"/>
              </a:rPr>
              <a:t>.</a:t>
            </a:r>
            <a:endParaRPr lang="zh-CN" altLang="zh-CN" sz="2800" b="1" dirty="0">
              <a:latin typeface="+mn-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8216256"/>
              </p:ext>
            </p:extLst>
          </p:nvPr>
        </p:nvGraphicFramePr>
        <p:xfrm>
          <a:off x="2159924" y="2003916"/>
          <a:ext cx="4622800" cy="533400"/>
        </p:xfrm>
        <a:graphic>
          <a:graphicData uri="http://schemas.openxmlformats.org/presentationml/2006/ole">
            <mc:AlternateContent xmlns:mc="http://schemas.openxmlformats.org/markup-compatibility/2006">
              <mc:Choice xmlns:v="urn:schemas-microsoft-com:vml" Requires="v">
                <p:oleObj spid="_x0000_s125098" name="Equation" r:id="rId5" imgW="4622760" imgH="533160" progId="Equation.DSMT4">
                  <p:embed/>
                </p:oleObj>
              </mc:Choice>
              <mc:Fallback>
                <p:oleObj name="Equation" r:id="rId5" imgW="4622760" imgH="533160" progId="Equation.DSMT4">
                  <p:embed/>
                  <p:pic>
                    <p:nvPicPr>
                      <p:cNvPr id="0" name="对象 23"/>
                      <p:cNvPicPr>
                        <a:picLocks noChangeAspect="1" noChangeArrowheads="1"/>
                      </p:cNvPicPr>
                      <p:nvPr/>
                    </p:nvPicPr>
                    <p:blipFill>
                      <a:blip r:embed="rId6"/>
                      <a:srcRect/>
                      <a:stretch>
                        <a:fillRect/>
                      </a:stretch>
                    </p:blipFill>
                    <p:spPr bwMode="auto">
                      <a:xfrm>
                        <a:off x="2159924" y="2003916"/>
                        <a:ext cx="462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402472" y="3240393"/>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7.7</a:t>
            </a:r>
            <a:endParaRPr lang="zh-CN" altLang="en-US" sz="2800" b="1" dirty="0">
              <a:solidFill>
                <a:srgbClr val="0000CC"/>
              </a:solidFill>
            </a:endParaRPr>
          </a:p>
        </p:txBody>
      </p:sp>
      <p:grpSp>
        <p:nvGrpSpPr>
          <p:cNvPr id="18" name="组合 17"/>
          <p:cNvGrpSpPr/>
          <p:nvPr/>
        </p:nvGrpSpPr>
        <p:grpSpPr>
          <a:xfrm>
            <a:off x="1979711" y="3240393"/>
            <a:ext cx="6984777" cy="523220"/>
            <a:chOff x="1763688" y="692696"/>
            <a:chExt cx="6984777" cy="523220"/>
          </a:xfrm>
        </p:grpSpPr>
        <p:sp>
          <p:nvSpPr>
            <p:cNvPr id="19" name="TextBox 18"/>
            <p:cNvSpPr txBox="1"/>
            <p:nvPr/>
          </p:nvSpPr>
          <p:spPr>
            <a:xfrm>
              <a:off x="1763688" y="692696"/>
              <a:ext cx="6984777" cy="523220"/>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任何实二次型                      总可以通过适当</a:t>
              </a:r>
            </a:p>
          </p:txBody>
        </p:sp>
        <p:graphicFrame>
          <p:nvGraphicFramePr>
            <p:cNvPr id="20" name="对象 19"/>
            <p:cNvGraphicFramePr>
              <a:graphicFrameLocks noChangeAspect="1"/>
            </p:cNvGraphicFramePr>
            <p:nvPr>
              <p:extLst>
                <p:ext uri="{D42A27DB-BD31-4B8C-83A1-F6EECF244321}">
                  <p14:modId xmlns:p14="http://schemas.microsoft.com/office/powerpoint/2010/main" val="2592827605"/>
                </p:ext>
              </p:extLst>
            </p:nvPr>
          </p:nvGraphicFramePr>
          <p:xfrm>
            <a:off x="4139953" y="717188"/>
            <a:ext cx="1701800" cy="469900"/>
          </p:xfrm>
          <a:graphic>
            <a:graphicData uri="http://schemas.openxmlformats.org/presentationml/2006/ole">
              <mc:AlternateContent xmlns:mc="http://schemas.openxmlformats.org/markup-compatibility/2006">
                <mc:Choice xmlns:v="urn:schemas-microsoft-com:vml" Requires="v">
                  <p:oleObj spid="_x0000_s125099" name="Equation" r:id="rId7" imgW="1701720" imgH="469800" progId="Equation.DSMT4">
                    <p:embed/>
                  </p:oleObj>
                </mc:Choice>
                <mc:Fallback>
                  <p:oleObj name="Equation" r:id="rId7" imgW="1701720" imgH="469800" progId="Equation.DSMT4">
                    <p:embed/>
                    <p:pic>
                      <p:nvPicPr>
                        <p:cNvPr id="0" name=""/>
                        <p:cNvPicPr/>
                        <p:nvPr/>
                      </p:nvPicPr>
                      <p:blipFill>
                        <a:blip r:embed="rId8"/>
                        <a:stretch>
                          <a:fillRect/>
                        </a:stretch>
                      </p:blipFill>
                      <p:spPr>
                        <a:xfrm>
                          <a:off x="4139953" y="717188"/>
                          <a:ext cx="1701800" cy="469900"/>
                        </a:xfrm>
                        <a:prstGeom prst="rect">
                          <a:avLst/>
                        </a:prstGeom>
                      </p:spPr>
                    </p:pic>
                  </p:oleObj>
                </mc:Fallback>
              </mc:AlternateContent>
            </a:graphicData>
          </a:graphic>
        </p:graphicFrame>
      </p:grpSp>
      <p:sp>
        <p:nvSpPr>
          <p:cNvPr id="23" name="TextBox 22"/>
          <p:cNvSpPr txBox="1"/>
          <p:nvPr/>
        </p:nvSpPr>
        <p:spPr>
          <a:xfrm>
            <a:off x="404737" y="3806793"/>
            <a:ext cx="7858241" cy="523220"/>
          </a:xfrm>
          <a:prstGeom prst="rect">
            <a:avLst/>
          </a:prstGeom>
          <a:noFill/>
        </p:spPr>
        <p:txBody>
          <a:bodyPr wrap="none" rtlCol="0">
            <a:spAutoFit/>
          </a:bodyPr>
          <a:lstStyle/>
          <a:p>
            <a:r>
              <a:rPr lang="zh-CN" altLang="en-US" sz="2800" b="1" dirty="0" smtClean="0"/>
              <a:t>的可逆线性变换化为规范形，且规范形是唯一的</a:t>
            </a:r>
            <a:r>
              <a:rPr lang="en-US" altLang="zh-CN" sz="2800" b="1" dirty="0" smtClean="0"/>
              <a:t>.</a:t>
            </a:r>
          </a:p>
        </p:txBody>
      </p:sp>
      <p:sp>
        <p:nvSpPr>
          <p:cNvPr id="27" name="矩形 26"/>
          <p:cNvSpPr/>
          <p:nvPr/>
        </p:nvSpPr>
        <p:spPr>
          <a:xfrm>
            <a:off x="395536" y="4445365"/>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7.8</a:t>
            </a:r>
            <a:endParaRPr lang="zh-CN" altLang="en-US" sz="2800" b="1" dirty="0">
              <a:solidFill>
                <a:srgbClr val="0000CC"/>
              </a:solidFill>
            </a:endParaRPr>
          </a:p>
        </p:txBody>
      </p:sp>
      <p:sp>
        <p:nvSpPr>
          <p:cNvPr id="30" name="TextBox 29"/>
          <p:cNvSpPr txBox="1"/>
          <p:nvPr/>
        </p:nvSpPr>
        <p:spPr>
          <a:xfrm>
            <a:off x="376674" y="5013176"/>
            <a:ext cx="6984777" cy="1384995"/>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任意</a:t>
            </a:r>
            <a:r>
              <a:rPr lang="en-US" altLang="zh-CN" sz="2800" b="1" i="1" dirty="0" smtClean="0">
                <a:latin typeface="Times New Roman" pitchFamily="18" charset="0"/>
                <a:cs typeface="Times New Roman" pitchFamily="18" charset="0"/>
              </a:rPr>
              <a:t>n</a:t>
            </a:r>
            <a:r>
              <a:rPr lang="zh-CN" altLang="en-US" sz="2800" b="1" dirty="0" smtClean="0">
                <a:latin typeface="Times New Roman" pitchFamily="18" charset="0"/>
                <a:cs typeface="Times New Roman" pitchFamily="18" charset="0"/>
              </a:rPr>
              <a:t>阶实对称矩阵必合同于形如</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的对角阵，其中 </a:t>
            </a:r>
            <a:r>
              <a:rPr lang="en-US" altLang="zh-CN" sz="2800" b="1" i="1" dirty="0" smtClean="0">
                <a:latin typeface="Times New Roman" pitchFamily="18" charset="0"/>
                <a:cs typeface="Times New Roman" pitchFamily="18" charset="0"/>
              </a:rPr>
              <a:t>p </a:t>
            </a:r>
            <a:r>
              <a:rPr lang="zh-CN" altLang="en-US" sz="2800" b="1" dirty="0" smtClean="0">
                <a:latin typeface="Times New Roman" pitchFamily="18" charset="0"/>
                <a:cs typeface="Times New Roman" pitchFamily="18" charset="0"/>
              </a:rPr>
              <a:t>和</a:t>
            </a:r>
            <a:r>
              <a:rPr lang="zh-CN" altLang="en-US" sz="2800" b="1" i="1" dirty="0" smtClean="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分别是对应</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二次型的正惯性指数</a:t>
            </a:r>
            <a:r>
              <a:rPr lang="zh-CN" altLang="en-US" sz="2800" b="1" dirty="0">
                <a:latin typeface="Times New Roman" pitchFamily="18" charset="0"/>
                <a:cs typeface="Times New Roman" pitchFamily="18" charset="0"/>
              </a:rPr>
              <a:t>和</a:t>
            </a:r>
            <a:r>
              <a:rPr lang="zh-CN" altLang="en-US" sz="2800" b="1" dirty="0" smtClean="0">
                <a:latin typeface="Times New Roman" pitchFamily="18" charset="0"/>
                <a:cs typeface="Times New Roman" pitchFamily="18" charset="0"/>
              </a:rPr>
              <a:t>秩</a:t>
            </a:r>
            <a:r>
              <a:rPr lang="en-US" altLang="zh-CN" sz="2800" b="1" dirty="0" smtClean="0">
                <a:latin typeface="Times New Roman" pitchFamily="18" charset="0"/>
                <a:cs typeface="Times New Roman" pitchFamily="18" charset="0"/>
              </a:rPr>
              <a:t>.</a:t>
            </a:r>
            <a:endParaRPr lang="zh-CN" altLang="en-US" sz="2800" b="1" dirty="0" smtClean="0">
              <a:latin typeface="Times New Roman" pitchFamily="18"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49972403"/>
              </p:ext>
            </p:extLst>
          </p:nvPr>
        </p:nvGraphicFramePr>
        <p:xfrm>
          <a:off x="5850734" y="4488904"/>
          <a:ext cx="2641600" cy="1676400"/>
        </p:xfrm>
        <a:graphic>
          <a:graphicData uri="http://schemas.openxmlformats.org/presentationml/2006/ole">
            <mc:AlternateContent xmlns:mc="http://schemas.openxmlformats.org/markup-compatibility/2006">
              <mc:Choice xmlns:v="urn:schemas-microsoft-com:vml" Requires="v">
                <p:oleObj spid="_x0000_s125100" name="Equation" r:id="rId9" imgW="2641320" imgH="1676160" progId="Equation.DSMT4">
                  <p:embed/>
                </p:oleObj>
              </mc:Choice>
              <mc:Fallback>
                <p:oleObj name="Equation" r:id="rId9" imgW="2641320" imgH="1676160" progId="Equation.DSMT4">
                  <p:embed/>
                  <p:pic>
                    <p:nvPicPr>
                      <p:cNvPr id="0" name=""/>
                      <p:cNvPicPr/>
                      <p:nvPr/>
                    </p:nvPicPr>
                    <p:blipFill>
                      <a:blip r:embed="rId10"/>
                      <a:stretch>
                        <a:fillRect/>
                      </a:stretch>
                    </p:blipFill>
                    <p:spPr>
                      <a:xfrm>
                        <a:off x="5850734" y="4488904"/>
                        <a:ext cx="2641600" cy="1676400"/>
                      </a:xfrm>
                      <a:prstGeom prst="rect">
                        <a:avLst/>
                      </a:prstGeom>
                    </p:spPr>
                  </p:pic>
                </p:oleObj>
              </mc:Fallback>
            </mc:AlternateContent>
          </a:graphicData>
        </a:graphic>
      </p:graphicFrame>
    </p:spTree>
    <p:extLst>
      <p:ext uri="{BB962C8B-B14F-4D97-AF65-F5344CB8AC3E}">
        <p14:creationId xmlns:p14="http://schemas.microsoft.com/office/powerpoint/2010/main" val="113044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4" grpId="0"/>
      <p:bldP spid="9" grpId="0"/>
      <p:bldP spid="17" grpId="0" animBg="1"/>
      <p:bldP spid="23" grpId="0"/>
      <p:bldP spid="27"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20688"/>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7.8</a:t>
            </a:r>
            <a:endParaRPr lang="zh-CN" altLang="en-US" sz="2800" b="1" dirty="0">
              <a:solidFill>
                <a:srgbClr val="0000CC"/>
              </a:solidFill>
            </a:endParaRPr>
          </a:p>
        </p:txBody>
      </p:sp>
      <p:sp>
        <p:nvSpPr>
          <p:cNvPr id="5" name="TextBox 4"/>
          <p:cNvSpPr txBox="1"/>
          <p:nvPr/>
        </p:nvSpPr>
        <p:spPr>
          <a:xfrm>
            <a:off x="376674" y="1188499"/>
            <a:ext cx="6984777" cy="1384995"/>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任意</a:t>
            </a:r>
            <a:r>
              <a:rPr lang="en-US" altLang="zh-CN" sz="2800" b="1" i="1" dirty="0" smtClean="0">
                <a:latin typeface="Times New Roman" pitchFamily="18" charset="0"/>
                <a:cs typeface="Times New Roman" pitchFamily="18" charset="0"/>
              </a:rPr>
              <a:t>n</a:t>
            </a:r>
            <a:r>
              <a:rPr lang="zh-CN" altLang="en-US" sz="2800" b="1" dirty="0" smtClean="0">
                <a:latin typeface="Times New Roman" pitchFamily="18" charset="0"/>
                <a:cs typeface="Times New Roman" pitchFamily="18" charset="0"/>
              </a:rPr>
              <a:t>阶实对称矩阵必合同于形如</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的对角阵，其中 </a:t>
            </a:r>
            <a:r>
              <a:rPr lang="en-US" altLang="zh-CN" sz="2800" b="1" i="1" dirty="0" smtClean="0">
                <a:latin typeface="Times New Roman" pitchFamily="18" charset="0"/>
                <a:cs typeface="Times New Roman" pitchFamily="18" charset="0"/>
              </a:rPr>
              <a:t>p </a:t>
            </a:r>
            <a:r>
              <a:rPr lang="zh-CN" altLang="en-US" sz="2800" b="1" dirty="0" smtClean="0">
                <a:latin typeface="Times New Roman" pitchFamily="18" charset="0"/>
                <a:cs typeface="Times New Roman" pitchFamily="18" charset="0"/>
              </a:rPr>
              <a:t>和</a:t>
            </a:r>
            <a:r>
              <a:rPr lang="zh-CN" altLang="en-US" sz="2800" b="1" i="1" dirty="0" smtClean="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分别是对应</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二次型的正惯性指数</a:t>
            </a:r>
            <a:r>
              <a:rPr lang="zh-CN" altLang="en-US" sz="2800" b="1" dirty="0">
                <a:latin typeface="Times New Roman" pitchFamily="18" charset="0"/>
                <a:cs typeface="Times New Roman" pitchFamily="18" charset="0"/>
              </a:rPr>
              <a:t>和</a:t>
            </a:r>
            <a:r>
              <a:rPr lang="zh-CN" altLang="en-US" sz="2800" b="1" dirty="0" smtClean="0">
                <a:latin typeface="Times New Roman" pitchFamily="18" charset="0"/>
                <a:cs typeface="Times New Roman" pitchFamily="18" charset="0"/>
              </a:rPr>
              <a:t>秩</a:t>
            </a:r>
            <a:r>
              <a:rPr lang="en-US" altLang="zh-CN" sz="2800" b="1" dirty="0" smtClean="0">
                <a:latin typeface="Times New Roman" pitchFamily="18" charset="0"/>
                <a:cs typeface="Times New Roman" pitchFamily="18" charset="0"/>
              </a:rPr>
              <a:t>.</a:t>
            </a:r>
            <a:endParaRPr lang="zh-CN" altLang="en-US" sz="2800" b="1" dirty="0" smtClean="0">
              <a:latin typeface="Times New Roman" pitchFamily="18" charset="0"/>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67096444"/>
              </p:ext>
            </p:extLst>
          </p:nvPr>
        </p:nvGraphicFramePr>
        <p:xfrm>
          <a:off x="5850734" y="664227"/>
          <a:ext cx="2641600" cy="1676400"/>
        </p:xfrm>
        <a:graphic>
          <a:graphicData uri="http://schemas.openxmlformats.org/presentationml/2006/ole">
            <mc:AlternateContent xmlns:mc="http://schemas.openxmlformats.org/markup-compatibility/2006">
              <mc:Choice xmlns:v="urn:schemas-microsoft-com:vml" Requires="v">
                <p:oleObj spid="_x0000_s123961" name="Equation" r:id="rId3" imgW="2641320" imgH="1676160" progId="Equation.DSMT4">
                  <p:embed/>
                </p:oleObj>
              </mc:Choice>
              <mc:Fallback>
                <p:oleObj name="Equation" r:id="rId3" imgW="2641320" imgH="1676160" progId="Equation.DSMT4">
                  <p:embed/>
                  <p:pic>
                    <p:nvPicPr>
                      <p:cNvPr id="0" name=""/>
                      <p:cNvPicPr/>
                      <p:nvPr/>
                    </p:nvPicPr>
                    <p:blipFill>
                      <a:blip r:embed="rId4"/>
                      <a:stretch>
                        <a:fillRect/>
                      </a:stretch>
                    </p:blipFill>
                    <p:spPr>
                      <a:xfrm>
                        <a:off x="5850734" y="664227"/>
                        <a:ext cx="2641600" cy="1676400"/>
                      </a:xfrm>
                      <a:prstGeom prst="rect">
                        <a:avLst/>
                      </a:prstGeom>
                    </p:spPr>
                  </p:pic>
                </p:oleObj>
              </mc:Fallback>
            </mc:AlternateContent>
          </a:graphicData>
        </a:graphic>
      </p:graphicFrame>
    </p:spTree>
    <p:extLst>
      <p:ext uri="{BB962C8B-B14F-4D97-AF65-F5344CB8AC3E}">
        <p14:creationId xmlns:p14="http://schemas.microsoft.com/office/powerpoint/2010/main" val="14751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169838" y="548680"/>
            <a:ext cx="199125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smtClean="0">
                <a:solidFill>
                  <a:srgbClr val="0000CC"/>
                </a:solidFill>
                <a:latin typeface="+mn-ea"/>
              </a:rPr>
              <a:t>【</a:t>
            </a:r>
            <a:r>
              <a:rPr kumimoji="1" lang="zh-CN" altLang="en-US" sz="2800" b="1" dirty="0" smtClean="0">
                <a:solidFill>
                  <a:srgbClr val="0000CC"/>
                </a:solidFill>
                <a:latin typeface="+mn-ea"/>
              </a:rPr>
              <a:t>例</a:t>
            </a:r>
            <a:r>
              <a:rPr kumimoji="1" lang="en-US" altLang="zh-CN" sz="2800" b="1" dirty="0" smtClean="0">
                <a:solidFill>
                  <a:srgbClr val="0000CC"/>
                </a:solidFill>
                <a:latin typeface="+mn-ea"/>
              </a:rPr>
              <a:t>7.12】</a:t>
            </a:r>
            <a:endParaRPr kumimoji="1" lang="zh-CN" altLang="en-US" sz="2800" b="1" dirty="0">
              <a:solidFill>
                <a:srgbClr val="0000CC"/>
              </a:solidFill>
              <a:latin typeface="+mn-ea"/>
            </a:endParaRPr>
          </a:p>
        </p:txBody>
      </p:sp>
      <p:sp>
        <p:nvSpPr>
          <p:cNvPr id="22" name="矩形 21"/>
          <p:cNvSpPr/>
          <p:nvPr/>
        </p:nvSpPr>
        <p:spPr>
          <a:xfrm>
            <a:off x="1935883" y="548680"/>
            <a:ext cx="1988045" cy="523220"/>
          </a:xfrm>
          <a:prstGeom prst="rect">
            <a:avLst/>
          </a:prstGeom>
        </p:spPr>
        <p:txBody>
          <a:bodyPr wrap="none">
            <a:spAutoFit/>
          </a:bodyPr>
          <a:lstStyle/>
          <a:p>
            <a:r>
              <a:rPr lang="zh-CN" altLang="en-US" sz="2800" b="1" dirty="0" smtClean="0"/>
              <a:t>已知二次型</a:t>
            </a:r>
            <a:endParaRPr lang="zh-CN" altLang="en-US" sz="2800" b="1" dirty="0">
              <a:latin typeface="+mn-ea"/>
            </a:endParaRPr>
          </a:p>
        </p:txBody>
      </p:sp>
      <p:sp>
        <p:nvSpPr>
          <p:cNvPr id="24" name="矩形 23"/>
          <p:cNvSpPr/>
          <p:nvPr/>
        </p:nvSpPr>
        <p:spPr>
          <a:xfrm>
            <a:off x="251520" y="3068960"/>
            <a:ext cx="1266693" cy="523220"/>
          </a:xfrm>
          <a:prstGeom prst="rect">
            <a:avLst/>
          </a:prstGeom>
        </p:spPr>
        <p:txBody>
          <a:bodyPr wrap="none">
            <a:spAutoFit/>
          </a:bodyPr>
          <a:lstStyle/>
          <a:p>
            <a:r>
              <a:rPr kumimoji="1" lang="en-US" altLang="zh-CN" sz="2800" b="1" dirty="0" smtClean="0">
                <a:solidFill>
                  <a:srgbClr val="0000CC"/>
                </a:solidFill>
                <a:latin typeface="+mn-ea"/>
              </a:rPr>
              <a:t>【</a:t>
            </a:r>
            <a:r>
              <a:rPr kumimoji="1" lang="zh-CN" altLang="en-US" sz="2800" b="1" dirty="0">
                <a:solidFill>
                  <a:srgbClr val="0000CC"/>
                </a:solidFill>
                <a:latin typeface="+mn-ea"/>
              </a:rPr>
              <a:t>解</a:t>
            </a:r>
            <a:r>
              <a:rPr kumimoji="1" lang="en-US" altLang="zh-CN" sz="2800" b="1" dirty="0" smtClean="0">
                <a:solidFill>
                  <a:srgbClr val="0000CC"/>
                </a:solidFill>
                <a:latin typeface="+mn-ea"/>
              </a:rPr>
              <a:t>】</a:t>
            </a:r>
            <a:endParaRPr kumimoji="1" lang="zh-CN" altLang="en-US" sz="2800" b="1" dirty="0">
              <a:solidFill>
                <a:srgbClr val="0000CC"/>
              </a:solidFill>
              <a:latin typeface="+mn-ea"/>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561979737"/>
              </p:ext>
            </p:extLst>
          </p:nvPr>
        </p:nvGraphicFramePr>
        <p:xfrm>
          <a:off x="862013" y="1179513"/>
          <a:ext cx="7023100" cy="520700"/>
        </p:xfrm>
        <a:graphic>
          <a:graphicData uri="http://schemas.openxmlformats.org/presentationml/2006/ole">
            <mc:AlternateContent xmlns:mc="http://schemas.openxmlformats.org/markup-compatibility/2006">
              <mc:Choice xmlns:v="urn:schemas-microsoft-com:vml" Requires="v">
                <p:oleObj spid="_x0000_s91060" name="Equation" r:id="rId3" imgW="7022880" imgH="520560" progId="Equation.DSMT4">
                  <p:embed/>
                </p:oleObj>
              </mc:Choice>
              <mc:Fallback>
                <p:oleObj name="Equation" r:id="rId3" imgW="7022880" imgH="520560" progId="Equation.DSMT4">
                  <p:embed/>
                  <p:pic>
                    <p:nvPicPr>
                      <p:cNvPr id="0" name=""/>
                      <p:cNvPicPr/>
                      <p:nvPr/>
                    </p:nvPicPr>
                    <p:blipFill>
                      <a:blip r:embed="rId4"/>
                      <a:stretch>
                        <a:fillRect/>
                      </a:stretch>
                    </p:blipFill>
                    <p:spPr>
                      <a:xfrm>
                        <a:off x="862013" y="1179513"/>
                        <a:ext cx="7023100" cy="520700"/>
                      </a:xfrm>
                      <a:prstGeom prst="rect">
                        <a:avLst/>
                      </a:prstGeom>
                    </p:spPr>
                  </p:pic>
                </p:oleObj>
              </mc:Fallback>
            </mc:AlternateContent>
          </a:graphicData>
        </a:graphic>
      </p:graphicFrame>
      <p:sp>
        <p:nvSpPr>
          <p:cNvPr id="7" name="矩形 6"/>
          <p:cNvSpPr/>
          <p:nvPr/>
        </p:nvSpPr>
        <p:spPr>
          <a:xfrm>
            <a:off x="251520" y="1844824"/>
            <a:ext cx="4153701" cy="523220"/>
          </a:xfrm>
          <a:prstGeom prst="rect">
            <a:avLst/>
          </a:prstGeom>
        </p:spPr>
        <p:txBody>
          <a:bodyPr wrap="none">
            <a:spAutoFit/>
          </a:bodyPr>
          <a:lstStyle/>
          <a:p>
            <a:r>
              <a:rPr lang="zh-CN" altLang="en-US" sz="2800" b="1" dirty="0" smtClean="0">
                <a:latin typeface="+mn-ea"/>
              </a:rPr>
              <a:t>（</a:t>
            </a:r>
            <a:r>
              <a:rPr lang="en-US" altLang="zh-CN" sz="2800" b="1" dirty="0" smtClean="0">
                <a:latin typeface="+mn-ea"/>
              </a:rPr>
              <a:t>1</a:t>
            </a:r>
            <a:r>
              <a:rPr lang="zh-CN" altLang="en-US" sz="2800" b="1" dirty="0" smtClean="0">
                <a:latin typeface="+mn-ea"/>
              </a:rPr>
              <a:t>）求二次型的规范形</a:t>
            </a:r>
            <a:r>
              <a:rPr lang="en-US" altLang="zh-CN" sz="2800" b="1" dirty="0" smtClean="0">
                <a:latin typeface="+mn-ea"/>
              </a:rPr>
              <a:t>.</a:t>
            </a:r>
            <a:endParaRPr lang="zh-CN" altLang="en-US" sz="2800" b="1" dirty="0">
              <a:latin typeface="+mn-ea"/>
            </a:endParaRPr>
          </a:p>
        </p:txBody>
      </p:sp>
      <p:sp>
        <p:nvSpPr>
          <p:cNvPr id="8" name="矩形 7"/>
          <p:cNvSpPr/>
          <p:nvPr/>
        </p:nvSpPr>
        <p:spPr>
          <a:xfrm>
            <a:off x="251520" y="2420888"/>
            <a:ext cx="8892480" cy="523220"/>
          </a:xfrm>
          <a:prstGeom prst="rect">
            <a:avLst/>
          </a:prstGeom>
        </p:spPr>
        <p:txBody>
          <a:bodyPr wrap="square">
            <a:spAutoFit/>
          </a:bodyPr>
          <a:lstStyle/>
          <a:p>
            <a:r>
              <a:rPr lang="zh-CN" altLang="en-US" sz="2800" b="1" dirty="0" smtClean="0">
                <a:latin typeface="+mn-ea"/>
              </a:rPr>
              <a:t>（</a:t>
            </a:r>
            <a:r>
              <a:rPr lang="en-US" altLang="zh-CN" sz="2800" b="1" dirty="0" smtClean="0">
                <a:latin typeface="+mn-ea"/>
              </a:rPr>
              <a:t>2</a:t>
            </a:r>
            <a:r>
              <a:rPr lang="zh-CN" altLang="en-US" sz="2800" b="1" dirty="0" smtClean="0">
                <a:latin typeface="+mn-ea"/>
              </a:rPr>
              <a:t>）求二次型的惯性指数和符号差</a:t>
            </a:r>
            <a:r>
              <a:rPr lang="en-US" altLang="zh-CN" sz="2800" b="1" dirty="0" smtClean="0">
                <a:latin typeface="+mn-ea"/>
              </a:rPr>
              <a:t>.</a:t>
            </a:r>
            <a:endParaRPr lang="zh-CN" altLang="en-US" sz="2800" b="1" dirty="0">
              <a:latin typeface="+mn-ea"/>
            </a:endParaRPr>
          </a:p>
        </p:txBody>
      </p:sp>
      <p:sp>
        <p:nvSpPr>
          <p:cNvPr id="30" name="云形标注 29"/>
          <p:cNvSpPr/>
          <p:nvPr/>
        </p:nvSpPr>
        <p:spPr>
          <a:xfrm>
            <a:off x="6228184" y="2420889"/>
            <a:ext cx="2016224" cy="1008112"/>
          </a:xfrm>
          <a:prstGeom prst="cloudCallout">
            <a:avLst>
              <a:gd name="adj1" fmla="val -98705"/>
              <a:gd name="adj2" fmla="val 38028"/>
            </a:avLst>
          </a:prstGeom>
          <a:solidFill>
            <a:schemeClr val="accent2">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zh-CN" altLang="en-US" sz="2800"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Times New Roman" panose="02020603050405020304" pitchFamily="18" charset="0"/>
                <a:ea typeface="华文楷体" panose="02010600040101010101" pitchFamily="2" charset="-122"/>
                <a:cs typeface="Times New Roman" panose="02020603050405020304" pitchFamily="18" charset="0"/>
              </a:rPr>
              <a:t>配方法</a:t>
            </a:r>
            <a:endParaRPr lang="zh-CN" altLang="en-US" sz="2800"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29092522"/>
              </p:ext>
            </p:extLst>
          </p:nvPr>
        </p:nvGraphicFramePr>
        <p:xfrm>
          <a:off x="1475656" y="3068960"/>
          <a:ext cx="1917700" cy="508000"/>
        </p:xfrm>
        <a:graphic>
          <a:graphicData uri="http://schemas.openxmlformats.org/presentationml/2006/ole">
            <mc:AlternateContent xmlns:mc="http://schemas.openxmlformats.org/markup-compatibility/2006">
              <mc:Choice xmlns:v="urn:schemas-microsoft-com:vml" Requires="v">
                <p:oleObj spid="_x0000_s91061" name="Equation" r:id="rId5" imgW="1917360" imgH="507960" progId="Equation.DSMT4">
                  <p:embed/>
                </p:oleObj>
              </mc:Choice>
              <mc:Fallback>
                <p:oleObj name="Equation" r:id="rId5" imgW="1917360" imgH="507960" progId="Equation.DSMT4">
                  <p:embed/>
                  <p:pic>
                    <p:nvPicPr>
                      <p:cNvPr id="0" name=""/>
                      <p:cNvPicPr/>
                      <p:nvPr/>
                    </p:nvPicPr>
                    <p:blipFill>
                      <a:blip r:embed="rId6"/>
                      <a:stretch>
                        <a:fillRect/>
                      </a:stretch>
                    </p:blipFill>
                    <p:spPr>
                      <a:xfrm>
                        <a:off x="1475656" y="3068960"/>
                        <a:ext cx="1917700" cy="5080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55173034"/>
              </p:ext>
            </p:extLst>
          </p:nvPr>
        </p:nvGraphicFramePr>
        <p:xfrm>
          <a:off x="703436" y="4365104"/>
          <a:ext cx="5092700" cy="1016000"/>
        </p:xfrm>
        <a:graphic>
          <a:graphicData uri="http://schemas.openxmlformats.org/presentationml/2006/ole">
            <mc:AlternateContent xmlns:mc="http://schemas.openxmlformats.org/markup-compatibility/2006">
              <mc:Choice xmlns:v="urn:schemas-microsoft-com:vml" Requires="v">
                <p:oleObj spid="_x0000_s91062" name="Equation" r:id="rId7" imgW="5092560" imgH="1015920" progId="Equation.DSMT4">
                  <p:embed/>
                </p:oleObj>
              </mc:Choice>
              <mc:Fallback>
                <p:oleObj name="Equation" r:id="rId7" imgW="5092560" imgH="1015920" progId="Equation.DSMT4">
                  <p:embed/>
                  <p:pic>
                    <p:nvPicPr>
                      <p:cNvPr id="0" name=""/>
                      <p:cNvPicPr/>
                      <p:nvPr/>
                    </p:nvPicPr>
                    <p:blipFill>
                      <a:blip r:embed="rId8"/>
                      <a:stretch>
                        <a:fillRect/>
                      </a:stretch>
                    </p:blipFill>
                    <p:spPr>
                      <a:xfrm>
                        <a:off x="703436" y="4365104"/>
                        <a:ext cx="5092700" cy="1016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5954922"/>
              </p:ext>
            </p:extLst>
          </p:nvPr>
        </p:nvGraphicFramePr>
        <p:xfrm>
          <a:off x="640928" y="5300663"/>
          <a:ext cx="6883400" cy="1168400"/>
        </p:xfrm>
        <a:graphic>
          <a:graphicData uri="http://schemas.openxmlformats.org/presentationml/2006/ole">
            <mc:AlternateContent xmlns:mc="http://schemas.openxmlformats.org/markup-compatibility/2006">
              <mc:Choice xmlns:v="urn:schemas-microsoft-com:vml" Requires="v">
                <p:oleObj spid="_x0000_s91063" name="Equation" r:id="rId9" imgW="6883200" imgH="1168200" progId="Equation.DSMT4">
                  <p:embed/>
                </p:oleObj>
              </mc:Choice>
              <mc:Fallback>
                <p:oleObj name="Equation" r:id="rId9" imgW="6883200" imgH="1168200" progId="Equation.DSMT4">
                  <p:embed/>
                  <p:pic>
                    <p:nvPicPr>
                      <p:cNvPr id="0" name="对象 1"/>
                      <p:cNvPicPr>
                        <a:picLocks noChangeAspect="1" noChangeArrowheads="1"/>
                      </p:cNvPicPr>
                      <p:nvPr/>
                    </p:nvPicPr>
                    <p:blipFill>
                      <a:blip r:embed="rId10"/>
                      <a:srcRect/>
                      <a:stretch>
                        <a:fillRect/>
                      </a:stretch>
                    </p:blipFill>
                    <p:spPr bwMode="auto">
                      <a:xfrm>
                        <a:off x="640928" y="5300663"/>
                        <a:ext cx="6883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74900911"/>
              </p:ext>
            </p:extLst>
          </p:nvPr>
        </p:nvGraphicFramePr>
        <p:xfrm>
          <a:off x="685402" y="3789040"/>
          <a:ext cx="3733800" cy="482600"/>
        </p:xfrm>
        <a:graphic>
          <a:graphicData uri="http://schemas.openxmlformats.org/presentationml/2006/ole">
            <mc:AlternateContent xmlns:mc="http://schemas.openxmlformats.org/markup-compatibility/2006">
              <mc:Choice xmlns:v="urn:schemas-microsoft-com:vml" Requires="v">
                <p:oleObj spid="_x0000_s91064" name="Equation" r:id="rId11" imgW="3733560" imgH="482400" progId="Equation.DSMT4">
                  <p:embed/>
                </p:oleObj>
              </mc:Choice>
              <mc:Fallback>
                <p:oleObj name="Equation" r:id="rId11" imgW="3733560" imgH="482400" progId="Equation.DSMT4">
                  <p:embed/>
                  <p:pic>
                    <p:nvPicPr>
                      <p:cNvPr id="0" name=""/>
                      <p:cNvPicPr/>
                      <p:nvPr/>
                    </p:nvPicPr>
                    <p:blipFill>
                      <a:blip r:embed="rId12"/>
                      <a:stretch>
                        <a:fillRect/>
                      </a:stretch>
                    </p:blipFill>
                    <p:spPr>
                      <a:xfrm>
                        <a:off x="685402" y="3789040"/>
                        <a:ext cx="3733800" cy="482600"/>
                      </a:xfrm>
                      <a:prstGeom prst="rect">
                        <a:avLst/>
                      </a:prstGeom>
                    </p:spPr>
                  </p:pic>
                </p:oleObj>
              </mc:Fallback>
            </mc:AlternateContent>
          </a:graphicData>
        </a:graphic>
      </p:graphicFrame>
      <p:sp>
        <p:nvSpPr>
          <p:cNvPr id="19" name="矩形 18"/>
          <p:cNvSpPr/>
          <p:nvPr/>
        </p:nvSpPr>
        <p:spPr>
          <a:xfrm>
            <a:off x="3779912" y="3066470"/>
            <a:ext cx="1512167" cy="523220"/>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方法一</a:t>
            </a:r>
            <a:endParaRPr lang="zh-CN" altLang="zh-CN" sz="2800" b="1" dirty="0">
              <a:solidFill>
                <a:schemeClr val="tx1"/>
              </a:solidFill>
              <a:latin typeface="华文楷体" panose="02010600040101010101" pitchFamily="2" charset="-122"/>
              <a:ea typeface="华文楷体" panose="02010600040101010101" pitchFamily="2" charset="-122"/>
            </a:endParaRPr>
          </a:p>
        </p:txBody>
      </p:sp>
      <p:grpSp>
        <p:nvGrpSpPr>
          <p:cNvPr id="15" name="组合 14"/>
          <p:cNvGrpSpPr/>
          <p:nvPr/>
        </p:nvGrpSpPr>
        <p:grpSpPr>
          <a:xfrm>
            <a:off x="6043362" y="3861048"/>
            <a:ext cx="2417070" cy="612648"/>
            <a:chOff x="6043362" y="3861048"/>
            <a:chExt cx="2417070" cy="612648"/>
          </a:xfrm>
        </p:grpSpPr>
        <p:sp>
          <p:nvSpPr>
            <p:cNvPr id="14" name="线形标注 2(无边框) 13"/>
            <p:cNvSpPr/>
            <p:nvPr/>
          </p:nvSpPr>
          <p:spPr>
            <a:xfrm>
              <a:off x="6043362" y="3861048"/>
              <a:ext cx="2417070" cy="612648"/>
            </a:xfrm>
            <a:prstGeom prst="callout2">
              <a:avLst>
                <a:gd name="adj1" fmla="val 20321"/>
                <a:gd name="adj2" fmla="val -2758"/>
                <a:gd name="adj3" fmla="val 18750"/>
                <a:gd name="adj4" fmla="val -16667"/>
                <a:gd name="adj5" fmla="val 74794"/>
                <a:gd name="adj6" fmla="val -31136"/>
              </a:avLst>
            </a:prstGeom>
            <a:solidFill>
              <a:schemeClr val="bg2">
                <a:lumMod val="9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494249217"/>
                </p:ext>
              </p:extLst>
            </p:nvPr>
          </p:nvGraphicFramePr>
          <p:xfrm>
            <a:off x="7351216" y="4005064"/>
            <a:ext cx="965200" cy="317500"/>
          </p:xfrm>
          <a:graphic>
            <a:graphicData uri="http://schemas.openxmlformats.org/presentationml/2006/ole">
              <mc:AlternateContent xmlns:mc="http://schemas.openxmlformats.org/markup-compatibility/2006">
                <mc:Choice xmlns:v="urn:schemas-microsoft-com:vml" Requires="v">
                  <p:oleObj spid="_x0000_s91065" name="Equation" r:id="rId13" imgW="965160" imgH="317160" progId="Equation.DSMT4">
                    <p:embed/>
                  </p:oleObj>
                </mc:Choice>
                <mc:Fallback>
                  <p:oleObj name="Equation" r:id="rId13" imgW="965160" imgH="317160" progId="Equation.DSMT4">
                    <p:embed/>
                    <p:pic>
                      <p:nvPicPr>
                        <p:cNvPr id="0" name=""/>
                        <p:cNvPicPr/>
                        <p:nvPr/>
                      </p:nvPicPr>
                      <p:blipFill>
                        <a:blip r:embed="rId14"/>
                        <a:stretch>
                          <a:fillRect/>
                        </a:stretch>
                      </p:blipFill>
                      <p:spPr>
                        <a:xfrm>
                          <a:off x="7351216" y="4005064"/>
                          <a:ext cx="965200" cy="317500"/>
                        </a:xfrm>
                        <a:prstGeom prst="rect">
                          <a:avLst/>
                        </a:prstGeom>
                      </p:spPr>
                    </p:pic>
                  </p:oleObj>
                </mc:Fallback>
              </mc:AlternateContent>
            </a:graphicData>
          </a:graphic>
        </p:graphicFrame>
        <p:sp>
          <p:nvSpPr>
            <p:cNvPr id="11" name="TextBox 10"/>
            <p:cNvSpPr txBox="1"/>
            <p:nvPr/>
          </p:nvSpPr>
          <p:spPr>
            <a:xfrm>
              <a:off x="6046420" y="3933056"/>
              <a:ext cx="1261884" cy="523220"/>
            </a:xfrm>
            <a:prstGeom prst="rect">
              <a:avLst/>
            </a:prstGeom>
            <a:noFill/>
          </p:spPr>
          <p:txBody>
            <a:bodyPr wrap="none" rtlCol="0">
              <a:spAutoFit/>
            </a:bodyPr>
            <a:lstStyle/>
            <a:p>
              <a:r>
                <a:rPr lang="zh-CN" altLang="en-US" sz="2800" b="1" dirty="0" smtClean="0">
                  <a:latin typeface="华文楷体" panose="02010600040101010101" pitchFamily="2" charset="-122"/>
                  <a:ea typeface="华文楷体" panose="02010600040101010101" pitchFamily="2" charset="-122"/>
                </a:rPr>
                <a:t>注意到</a:t>
              </a:r>
              <a:endParaRPr lang="zh-CN" altLang="en-US" sz="2800" b="1"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37336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80">
                                          <p:stCondLst>
                                            <p:cond delay="0"/>
                                          </p:stCondLst>
                                        </p:cTn>
                                        <p:tgtEl>
                                          <p:spTgt spid="15"/>
                                        </p:tgtEl>
                                      </p:cBhvr>
                                    </p:animEffect>
                                    <p:anim calcmode="lin" valueType="num">
                                      <p:cBhvr>
                                        <p:cTn id="5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3" dur="26">
                                          <p:stCondLst>
                                            <p:cond delay="650"/>
                                          </p:stCondLst>
                                        </p:cTn>
                                        <p:tgtEl>
                                          <p:spTgt spid="15"/>
                                        </p:tgtEl>
                                      </p:cBhvr>
                                      <p:to x="100000" y="60000"/>
                                    </p:animScale>
                                    <p:animScale>
                                      <p:cBhvr>
                                        <p:cTn id="64" dur="166" decel="50000">
                                          <p:stCondLst>
                                            <p:cond delay="676"/>
                                          </p:stCondLst>
                                        </p:cTn>
                                        <p:tgtEl>
                                          <p:spTgt spid="15"/>
                                        </p:tgtEl>
                                      </p:cBhvr>
                                      <p:to x="100000" y="100000"/>
                                    </p:animScale>
                                    <p:animScale>
                                      <p:cBhvr>
                                        <p:cTn id="65" dur="26">
                                          <p:stCondLst>
                                            <p:cond delay="1312"/>
                                          </p:stCondLst>
                                        </p:cTn>
                                        <p:tgtEl>
                                          <p:spTgt spid="15"/>
                                        </p:tgtEl>
                                      </p:cBhvr>
                                      <p:to x="100000" y="80000"/>
                                    </p:animScale>
                                    <p:animScale>
                                      <p:cBhvr>
                                        <p:cTn id="66" dur="166" decel="50000">
                                          <p:stCondLst>
                                            <p:cond delay="1338"/>
                                          </p:stCondLst>
                                        </p:cTn>
                                        <p:tgtEl>
                                          <p:spTgt spid="15"/>
                                        </p:tgtEl>
                                      </p:cBhvr>
                                      <p:to x="100000" y="100000"/>
                                    </p:animScale>
                                    <p:animScale>
                                      <p:cBhvr>
                                        <p:cTn id="67" dur="26">
                                          <p:stCondLst>
                                            <p:cond delay="1642"/>
                                          </p:stCondLst>
                                        </p:cTn>
                                        <p:tgtEl>
                                          <p:spTgt spid="15"/>
                                        </p:tgtEl>
                                      </p:cBhvr>
                                      <p:to x="100000" y="90000"/>
                                    </p:animScale>
                                    <p:animScale>
                                      <p:cBhvr>
                                        <p:cTn id="68" dur="166" decel="50000">
                                          <p:stCondLst>
                                            <p:cond delay="1668"/>
                                          </p:stCondLst>
                                        </p:cTn>
                                        <p:tgtEl>
                                          <p:spTgt spid="15"/>
                                        </p:tgtEl>
                                      </p:cBhvr>
                                      <p:to x="100000" y="100000"/>
                                    </p:animScale>
                                    <p:animScale>
                                      <p:cBhvr>
                                        <p:cTn id="69" dur="26">
                                          <p:stCondLst>
                                            <p:cond delay="1808"/>
                                          </p:stCondLst>
                                        </p:cTn>
                                        <p:tgtEl>
                                          <p:spTgt spid="15"/>
                                        </p:tgtEl>
                                      </p:cBhvr>
                                      <p:to x="100000" y="95000"/>
                                    </p:animScale>
                                    <p:animScale>
                                      <p:cBhvr>
                                        <p:cTn id="70" dur="166" decel="50000">
                                          <p:stCondLst>
                                            <p:cond delay="1834"/>
                                          </p:stCondLst>
                                        </p:cTn>
                                        <p:tgtEl>
                                          <p:spTgt spid="15"/>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wipe(left)">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7" grpId="0"/>
      <p:bldP spid="8"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11158685"/>
              </p:ext>
            </p:extLst>
          </p:nvPr>
        </p:nvGraphicFramePr>
        <p:xfrm>
          <a:off x="495300" y="692696"/>
          <a:ext cx="6756400" cy="1168400"/>
        </p:xfrm>
        <a:graphic>
          <a:graphicData uri="http://schemas.openxmlformats.org/presentationml/2006/ole">
            <mc:AlternateContent xmlns:mc="http://schemas.openxmlformats.org/markup-compatibility/2006">
              <mc:Choice xmlns:v="urn:schemas-microsoft-com:vml" Requires="v">
                <p:oleObj spid="_x0000_s131180" name="Equation" r:id="rId3" imgW="6756120" imgH="1168200" progId="Equation.DSMT4">
                  <p:embed/>
                </p:oleObj>
              </mc:Choice>
              <mc:Fallback>
                <p:oleObj name="Equation" r:id="rId3" imgW="6756120" imgH="1168200" progId="Equation.DSMT4">
                  <p:embed/>
                  <p:pic>
                    <p:nvPicPr>
                      <p:cNvPr id="0" name=""/>
                      <p:cNvPicPr/>
                      <p:nvPr/>
                    </p:nvPicPr>
                    <p:blipFill>
                      <a:blip r:embed="rId4"/>
                      <a:stretch>
                        <a:fillRect/>
                      </a:stretch>
                    </p:blipFill>
                    <p:spPr>
                      <a:xfrm>
                        <a:off x="495300" y="692696"/>
                        <a:ext cx="6756400" cy="11684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3700933"/>
              </p:ext>
            </p:extLst>
          </p:nvPr>
        </p:nvGraphicFramePr>
        <p:xfrm>
          <a:off x="1346324" y="2924944"/>
          <a:ext cx="3441700" cy="3136900"/>
        </p:xfrm>
        <a:graphic>
          <a:graphicData uri="http://schemas.openxmlformats.org/presentationml/2006/ole">
            <mc:AlternateContent xmlns:mc="http://schemas.openxmlformats.org/markup-compatibility/2006">
              <mc:Choice xmlns:v="urn:schemas-microsoft-com:vml" Requires="v">
                <p:oleObj spid="_x0000_s131181" name="Equation" r:id="rId5" imgW="3441600" imgH="3136680" progId="Equation.DSMT4">
                  <p:embed/>
                </p:oleObj>
              </mc:Choice>
              <mc:Fallback>
                <p:oleObj name="Equation" r:id="rId5" imgW="3441600" imgH="3136680" progId="Equation.DSMT4">
                  <p:embed/>
                  <p:pic>
                    <p:nvPicPr>
                      <p:cNvPr id="0" name=""/>
                      <p:cNvPicPr/>
                      <p:nvPr/>
                    </p:nvPicPr>
                    <p:blipFill>
                      <a:blip r:embed="rId6"/>
                      <a:stretch>
                        <a:fillRect/>
                      </a:stretch>
                    </p:blipFill>
                    <p:spPr>
                      <a:xfrm>
                        <a:off x="1346324" y="2924944"/>
                        <a:ext cx="3441700" cy="31369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24095378"/>
              </p:ext>
            </p:extLst>
          </p:nvPr>
        </p:nvGraphicFramePr>
        <p:xfrm>
          <a:off x="539552" y="1916832"/>
          <a:ext cx="2044700" cy="482600"/>
        </p:xfrm>
        <a:graphic>
          <a:graphicData uri="http://schemas.openxmlformats.org/presentationml/2006/ole">
            <mc:AlternateContent xmlns:mc="http://schemas.openxmlformats.org/markup-compatibility/2006">
              <mc:Choice xmlns:v="urn:schemas-microsoft-com:vml" Requires="v">
                <p:oleObj spid="_x0000_s131182" name="Equation" r:id="rId7" imgW="2044440" imgH="482400" progId="Equation.DSMT4">
                  <p:embed/>
                </p:oleObj>
              </mc:Choice>
              <mc:Fallback>
                <p:oleObj name="Equation" r:id="rId7" imgW="2044440" imgH="4824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1916832"/>
                        <a:ext cx="20447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486264" y="2780928"/>
            <a:ext cx="906017" cy="523220"/>
          </a:xfrm>
          <a:prstGeom prst="rect">
            <a:avLst/>
          </a:prstGeom>
        </p:spPr>
        <p:txBody>
          <a:bodyPr wrap="none">
            <a:spAutoFit/>
          </a:bodyPr>
          <a:lstStyle/>
          <a:p>
            <a:r>
              <a:rPr lang="zh-CN" altLang="en-US" sz="2800" b="1" dirty="0" smtClean="0"/>
              <a:t>其中</a:t>
            </a:r>
            <a:endParaRPr lang="zh-CN" altLang="en-US" sz="2800" b="1" dirty="0"/>
          </a:p>
        </p:txBody>
      </p:sp>
      <p:sp>
        <p:nvSpPr>
          <p:cNvPr id="6" name="矩形 5"/>
          <p:cNvSpPr/>
          <p:nvPr/>
        </p:nvSpPr>
        <p:spPr>
          <a:xfrm>
            <a:off x="5078739" y="3717032"/>
            <a:ext cx="3373039" cy="1815882"/>
          </a:xfrm>
          <a:prstGeom prst="rect">
            <a:avLst/>
          </a:prstGeom>
        </p:spPr>
        <p:txBody>
          <a:bodyPr wrap="none">
            <a:spAutoFit/>
          </a:bodyPr>
          <a:lstStyle/>
          <a:p>
            <a:r>
              <a:rPr lang="zh-CN" altLang="en-US" sz="2800" b="1" dirty="0" smtClean="0"/>
              <a:t>于是所</a:t>
            </a:r>
            <a:r>
              <a:rPr lang="zh-CN" altLang="en-US" sz="2800" b="1" dirty="0"/>
              <a:t>求</a:t>
            </a:r>
            <a:r>
              <a:rPr lang="zh-CN" altLang="zh-CN" sz="2800" b="1" dirty="0" smtClean="0"/>
              <a:t>二次型</a:t>
            </a:r>
            <a:r>
              <a:rPr lang="zh-CN" altLang="en-US" sz="2800" b="1" dirty="0" smtClean="0"/>
              <a:t>的</a:t>
            </a:r>
            <a:endParaRPr lang="en-US" altLang="zh-CN" sz="2800" b="1" dirty="0" smtClean="0"/>
          </a:p>
          <a:p>
            <a:pPr marL="457200" indent="-457200">
              <a:buClr>
                <a:srgbClr val="C00000"/>
              </a:buClr>
              <a:buFont typeface="Wingdings" panose="05000000000000000000" pitchFamily="2" charset="2"/>
              <a:buChar char="l"/>
            </a:pP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正</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惯性指数为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Clr>
                <a:srgbClr val="C00000"/>
              </a:buClr>
              <a:buFont typeface="Wingdings" panose="05000000000000000000" pitchFamily="2" charset="2"/>
              <a:buChar char="l"/>
            </a:pP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负惯性指数为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Clr>
                <a:srgbClr val="C00000"/>
              </a:buClr>
              <a:buFont typeface="Wingdings" panose="05000000000000000000" pitchFamily="2" charset="2"/>
              <a:buChar char="l"/>
            </a:pP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符号差为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 name="组合 8"/>
          <p:cNvGrpSpPr/>
          <p:nvPr/>
        </p:nvGrpSpPr>
        <p:grpSpPr>
          <a:xfrm>
            <a:off x="3299676" y="1872118"/>
            <a:ext cx="1488348" cy="612648"/>
            <a:chOff x="3299676" y="1872118"/>
            <a:chExt cx="1488348" cy="612648"/>
          </a:xfrm>
        </p:grpSpPr>
        <p:sp>
          <p:nvSpPr>
            <p:cNvPr id="8" name="线形标注 1(无边框) 7"/>
            <p:cNvSpPr/>
            <p:nvPr/>
          </p:nvSpPr>
          <p:spPr>
            <a:xfrm>
              <a:off x="3299676" y="1872118"/>
              <a:ext cx="1488348" cy="612648"/>
            </a:xfrm>
            <a:prstGeom prst="callout1">
              <a:avLst>
                <a:gd name="adj1" fmla="val 95734"/>
                <a:gd name="adj2" fmla="val -2037"/>
                <a:gd name="adj3" fmla="val 98360"/>
                <a:gd name="adj4" fmla="val -172229"/>
              </a:avLst>
            </a:prstGeom>
            <a:solidFill>
              <a:schemeClr val="bg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TextBox 6"/>
            <p:cNvSpPr txBox="1"/>
            <p:nvPr/>
          </p:nvSpPr>
          <p:spPr>
            <a:xfrm>
              <a:off x="3300221" y="1916832"/>
              <a:ext cx="1487803" cy="523220"/>
            </a:xfrm>
            <a:prstGeom prst="rect">
              <a:avLst/>
            </a:prstGeom>
            <a:solidFill>
              <a:schemeClr val="bg2">
                <a:lumMod val="90000"/>
              </a:schemeClr>
            </a:solid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 规范形</a:t>
              </a:r>
              <a:endParaRPr lang="zh-CN" altLang="en-US" sz="2800" b="1" dirty="0">
                <a:latin typeface="华文楷体" panose="02010600040101010101" pitchFamily="2" charset="-122"/>
                <a:ea typeface="华文楷体" panose="02010600040101010101" pitchFamily="2" charset="-122"/>
              </a:endParaRPr>
            </a:p>
          </p:txBody>
        </p:sp>
      </p:grpSp>
      <p:sp>
        <p:nvSpPr>
          <p:cNvPr id="10" name="矩形 9"/>
          <p:cNvSpPr/>
          <p:nvPr/>
        </p:nvSpPr>
        <p:spPr>
          <a:xfrm>
            <a:off x="4644008" y="2799405"/>
            <a:ext cx="3791423" cy="523220"/>
          </a:xfrm>
          <a:prstGeom prst="rect">
            <a:avLst/>
          </a:prstGeom>
        </p:spPr>
        <p:txBody>
          <a:bodyPr wrap="none">
            <a:spAutoFit/>
          </a:bodyPr>
          <a:lstStyle/>
          <a:p>
            <a:r>
              <a:rPr lang="zh-CN" altLang="en-US" sz="2800" b="1" dirty="0"/>
              <a:t>并且是可逆的线性变换</a:t>
            </a:r>
            <a:endParaRPr lang="zh-CN" altLang="en-US" sz="2800" dirty="0"/>
          </a:p>
        </p:txBody>
      </p:sp>
    </p:spTree>
    <p:extLst>
      <p:ext uri="{BB962C8B-B14F-4D97-AF65-F5344CB8AC3E}">
        <p14:creationId xmlns:p14="http://schemas.microsoft.com/office/powerpoint/2010/main" val="158964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169838" y="548680"/>
            <a:ext cx="235192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smtClean="0">
                <a:solidFill>
                  <a:srgbClr val="0000CC"/>
                </a:solidFill>
                <a:latin typeface="+mn-ea"/>
              </a:rPr>
              <a:t>【</a:t>
            </a:r>
            <a:r>
              <a:rPr kumimoji="1" lang="zh-CN" altLang="en-US" sz="2800" b="1" dirty="0" smtClean="0">
                <a:solidFill>
                  <a:srgbClr val="0000CC"/>
                </a:solidFill>
                <a:latin typeface="+mn-ea"/>
              </a:rPr>
              <a:t>例</a:t>
            </a:r>
            <a:r>
              <a:rPr kumimoji="1" lang="en-US" altLang="zh-CN" sz="2800" b="1" dirty="0" smtClean="0">
                <a:solidFill>
                  <a:srgbClr val="0000CC"/>
                </a:solidFill>
                <a:latin typeface="+mn-ea"/>
              </a:rPr>
              <a:t>7.12】</a:t>
            </a:r>
            <a:r>
              <a:rPr kumimoji="1" lang="zh-CN" altLang="en-US" sz="2800" b="1" dirty="0" smtClean="0">
                <a:solidFill>
                  <a:srgbClr val="0000CC"/>
                </a:solidFill>
                <a:latin typeface="+mn-ea"/>
              </a:rPr>
              <a:t>续</a:t>
            </a:r>
            <a:endParaRPr kumimoji="1" lang="zh-CN" altLang="en-US" sz="2800" b="1" dirty="0">
              <a:solidFill>
                <a:srgbClr val="0000CC"/>
              </a:solidFill>
              <a:latin typeface="+mn-ea"/>
            </a:endParaRPr>
          </a:p>
        </p:txBody>
      </p:sp>
      <p:sp>
        <p:nvSpPr>
          <p:cNvPr id="24" name="矩形 23"/>
          <p:cNvSpPr/>
          <p:nvPr/>
        </p:nvSpPr>
        <p:spPr>
          <a:xfrm>
            <a:off x="251520" y="1916832"/>
            <a:ext cx="1266693" cy="523220"/>
          </a:xfrm>
          <a:prstGeom prst="rect">
            <a:avLst/>
          </a:prstGeom>
        </p:spPr>
        <p:txBody>
          <a:bodyPr wrap="none">
            <a:spAutoFit/>
          </a:bodyPr>
          <a:lstStyle/>
          <a:p>
            <a:r>
              <a:rPr kumimoji="1" lang="en-US" altLang="zh-CN" sz="2800" b="1" dirty="0" smtClean="0">
                <a:solidFill>
                  <a:srgbClr val="0000CC"/>
                </a:solidFill>
                <a:latin typeface="+mn-ea"/>
              </a:rPr>
              <a:t>【</a:t>
            </a:r>
            <a:r>
              <a:rPr kumimoji="1" lang="zh-CN" altLang="en-US" sz="2800" b="1" dirty="0">
                <a:solidFill>
                  <a:srgbClr val="0000CC"/>
                </a:solidFill>
                <a:latin typeface="+mn-ea"/>
              </a:rPr>
              <a:t>解</a:t>
            </a:r>
            <a:r>
              <a:rPr kumimoji="1" lang="en-US" altLang="zh-CN" sz="2800" b="1" dirty="0" smtClean="0">
                <a:solidFill>
                  <a:srgbClr val="0000CC"/>
                </a:solidFill>
                <a:latin typeface="+mn-ea"/>
              </a:rPr>
              <a:t>】</a:t>
            </a:r>
            <a:endParaRPr kumimoji="1" lang="zh-CN" altLang="en-US" sz="2800" b="1" dirty="0">
              <a:solidFill>
                <a:srgbClr val="0000CC"/>
              </a:solidFill>
              <a:latin typeface="+mn-ea"/>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611366890"/>
              </p:ext>
            </p:extLst>
          </p:nvPr>
        </p:nvGraphicFramePr>
        <p:xfrm>
          <a:off x="645244" y="1196752"/>
          <a:ext cx="7023100" cy="520700"/>
        </p:xfrm>
        <a:graphic>
          <a:graphicData uri="http://schemas.openxmlformats.org/presentationml/2006/ole">
            <mc:AlternateContent xmlns:mc="http://schemas.openxmlformats.org/markup-compatibility/2006">
              <mc:Choice xmlns:v="urn:schemas-microsoft-com:vml" Requires="v">
                <p:oleObj spid="_x0000_s132235" name="Equation" r:id="rId3" imgW="7022880" imgH="520560" progId="Equation.DSMT4">
                  <p:embed/>
                </p:oleObj>
              </mc:Choice>
              <mc:Fallback>
                <p:oleObj name="Equation" r:id="rId3" imgW="7022880" imgH="520560" progId="Equation.DSMT4">
                  <p:embed/>
                  <p:pic>
                    <p:nvPicPr>
                      <p:cNvPr id="0" name=""/>
                      <p:cNvPicPr/>
                      <p:nvPr/>
                    </p:nvPicPr>
                    <p:blipFill>
                      <a:blip r:embed="rId4"/>
                      <a:stretch>
                        <a:fillRect/>
                      </a:stretch>
                    </p:blipFill>
                    <p:spPr>
                      <a:xfrm>
                        <a:off x="645244" y="1196752"/>
                        <a:ext cx="7023100" cy="520700"/>
                      </a:xfrm>
                      <a:prstGeom prst="rect">
                        <a:avLst/>
                      </a:prstGeom>
                    </p:spPr>
                  </p:pic>
                </p:oleObj>
              </mc:Fallback>
            </mc:AlternateContent>
          </a:graphicData>
        </a:graphic>
      </p:graphicFrame>
      <p:sp>
        <p:nvSpPr>
          <p:cNvPr id="19" name="矩形 18"/>
          <p:cNvSpPr/>
          <p:nvPr/>
        </p:nvSpPr>
        <p:spPr>
          <a:xfrm>
            <a:off x="4211960" y="1916832"/>
            <a:ext cx="1512167" cy="523220"/>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方法二</a:t>
            </a:r>
            <a:endParaRPr lang="zh-CN" altLang="zh-CN" sz="2800" b="1" dirty="0">
              <a:solidFill>
                <a:schemeClr val="tx1"/>
              </a:solidFill>
              <a:latin typeface="华文楷体" panose="02010600040101010101" pitchFamily="2" charset="-122"/>
              <a:ea typeface="华文楷体" panose="02010600040101010101" pitchFamily="2" charset="-122"/>
            </a:endParaRPr>
          </a:p>
        </p:txBody>
      </p:sp>
      <p:sp>
        <p:nvSpPr>
          <p:cNvPr id="20" name="云形标注 19"/>
          <p:cNvSpPr/>
          <p:nvPr/>
        </p:nvSpPr>
        <p:spPr>
          <a:xfrm>
            <a:off x="5508104" y="2924944"/>
            <a:ext cx="2558028" cy="792088"/>
          </a:xfrm>
          <a:prstGeom prst="cloudCallout">
            <a:avLst>
              <a:gd name="adj1" fmla="val -57315"/>
              <a:gd name="adj2" fmla="val -95729"/>
            </a:avLst>
          </a:prstGeom>
          <a:solidFill>
            <a:schemeClr val="accent2">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zh-CN" altLang="en-US" sz="2800"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Times New Roman" panose="02020603050405020304" pitchFamily="18" charset="0"/>
                <a:ea typeface="华文楷体" panose="02010600040101010101" pitchFamily="2" charset="-122"/>
                <a:cs typeface="Times New Roman" panose="02020603050405020304" pitchFamily="18" charset="0"/>
              </a:rPr>
              <a:t>特征值法</a:t>
            </a:r>
            <a:endParaRPr lang="zh-CN" altLang="en-US" sz="2800"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76676132"/>
              </p:ext>
            </p:extLst>
          </p:nvPr>
        </p:nvGraphicFramePr>
        <p:xfrm>
          <a:off x="1835696" y="2586980"/>
          <a:ext cx="2628900" cy="1562100"/>
        </p:xfrm>
        <a:graphic>
          <a:graphicData uri="http://schemas.openxmlformats.org/presentationml/2006/ole">
            <mc:AlternateContent xmlns:mc="http://schemas.openxmlformats.org/markup-compatibility/2006">
              <mc:Choice xmlns:v="urn:schemas-microsoft-com:vml" Requires="v">
                <p:oleObj spid="_x0000_s132236" name="Equation" r:id="rId5" imgW="2628720" imgH="1562040" progId="Equation.DSMT4">
                  <p:embed/>
                </p:oleObj>
              </mc:Choice>
              <mc:Fallback>
                <p:oleObj name="Equation" r:id="rId5" imgW="2628720" imgH="1562040" progId="Equation.DSMT4">
                  <p:embed/>
                  <p:pic>
                    <p:nvPicPr>
                      <p:cNvPr id="0" name=""/>
                      <p:cNvPicPr/>
                      <p:nvPr/>
                    </p:nvPicPr>
                    <p:blipFill>
                      <a:blip r:embed="rId6"/>
                      <a:stretch>
                        <a:fillRect/>
                      </a:stretch>
                    </p:blipFill>
                    <p:spPr>
                      <a:xfrm>
                        <a:off x="1835696" y="2586980"/>
                        <a:ext cx="2628900" cy="1562100"/>
                      </a:xfrm>
                      <a:prstGeom prst="rect">
                        <a:avLst/>
                      </a:prstGeom>
                    </p:spPr>
                  </p:pic>
                </p:oleObj>
              </mc:Fallback>
            </mc:AlternateContent>
          </a:graphicData>
        </a:graphic>
      </p:graphicFrame>
      <p:sp>
        <p:nvSpPr>
          <p:cNvPr id="16" name="矩形 15"/>
          <p:cNvSpPr/>
          <p:nvPr/>
        </p:nvSpPr>
        <p:spPr>
          <a:xfrm>
            <a:off x="1403648" y="1916832"/>
            <a:ext cx="2698175" cy="523220"/>
          </a:xfrm>
          <a:prstGeom prst="rect">
            <a:avLst/>
          </a:prstGeom>
        </p:spPr>
        <p:txBody>
          <a:bodyPr wrap="none">
            <a:spAutoFit/>
          </a:bodyPr>
          <a:lstStyle/>
          <a:p>
            <a:r>
              <a:rPr lang="zh-CN" altLang="zh-CN" sz="2800" b="1" dirty="0" smtClean="0"/>
              <a:t>二次型</a:t>
            </a:r>
            <a:r>
              <a:rPr lang="zh-CN" altLang="en-US" sz="2800" b="1" dirty="0" smtClean="0"/>
              <a:t>的矩阵为</a:t>
            </a:r>
            <a:endParaRPr lang="zh-CN" altLang="en-US" sz="2800" b="1" dirty="0"/>
          </a:p>
        </p:txBody>
      </p:sp>
      <p:graphicFrame>
        <p:nvGraphicFramePr>
          <p:cNvPr id="17" name="对象 16"/>
          <p:cNvGraphicFramePr>
            <a:graphicFrameLocks noChangeAspect="1"/>
          </p:cNvGraphicFramePr>
          <p:nvPr>
            <p:extLst>
              <p:ext uri="{D42A27DB-BD31-4B8C-83A1-F6EECF244321}">
                <p14:modId xmlns:p14="http://schemas.microsoft.com/office/powerpoint/2010/main" val="202149778"/>
              </p:ext>
            </p:extLst>
          </p:nvPr>
        </p:nvGraphicFramePr>
        <p:xfrm>
          <a:off x="1270744" y="4437112"/>
          <a:ext cx="4597400" cy="1562100"/>
        </p:xfrm>
        <a:graphic>
          <a:graphicData uri="http://schemas.openxmlformats.org/presentationml/2006/ole">
            <mc:AlternateContent xmlns:mc="http://schemas.openxmlformats.org/markup-compatibility/2006">
              <mc:Choice xmlns:v="urn:schemas-microsoft-com:vml" Requires="v">
                <p:oleObj spid="_x0000_s132237" name="Equation" r:id="rId7" imgW="4597400" imgH="1562100" progId="Equation.DSMT4">
                  <p:embed/>
                </p:oleObj>
              </mc:Choice>
              <mc:Fallback>
                <p:oleObj name="Equation" r:id="rId7" imgW="4597400" imgH="15621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744" y="4437112"/>
                        <a:ext cx="4597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45850238"/>
              </p:ext>
            </p:extLst>
          </p:nvPr>
        </p:nvGraphicFramePr>
        <p:xfrm>
          <a:off x="5940152" y="5013176"/>
          <a:ext cx="495300" cy="317500"/>
        </p:xfrm>
        <a:graphic>
          <a:graphicData uri="http://schemas.openxmlformats.org/presentationml/2006/ole">
            <mc:AlternateContent xmlns:mc="http://schemas.openxmlformats.org/markup-compatibility/2006">
              <mc:Choice xmlns:v="urn:schemas-microsoft-com:vml" Requires="v">
                <p:oleObj spid="_x0000_s132238" name="Equation" r:id="rId9" imgW="494870" imgH="317225" progId="Equation.DSMT4">
                  <p:embed/>
                </p:oleObj>
              </mc:Choice>
              <mc:Fallback>
                <p:oleObj name="Equation" r:id="rId9" imgW="494870" imgH="317225"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152" y="5013176"/>
                        <a:ext cx="495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矩形 31"/>
          <p:cNvSpPr/>
          <p:nvPr/>
        </p:nvSpPr>
        <p:spPr>
          <a:xfrm>
            <a:off x="571877" y="4941168"/>
            <a:ext cx="543739" cy="523220"/>
          </a:xfrm>
          <a:prstGeom prst="rect">
            <a:avLst/>
          </a:prstGeom>
        </p:spPr>
        <p:txBody>
          <a:bodyPr wrap="none">
            <a:spAutoFit/>
          </a:bodyPr>
          <a:lstStyle/>
          <a:p>
            <a:r>
              <a:rPr lang="zh-CN" altLang="en-US" sz="2800" b="1" dirty="0" smtClean="0"/>
              <a:t>由</a:t>
            </a:r>
            <a:endParaRPr lang="zh-CN" altLang="en-US" sz="2800" b="1" dirty="0"/>
          </a:p>
        </p:txBody>
      </p:sp>
    </p:spTree>
    <p:extLst>
      <p:ext uri="{BB962C8B-B14F-4D97-AF65-F5344CB8AC3E}">
        <p14:creationId xmlns:p14="http://schemas.microsoft.com/office/powerpoint/2010/main" val="61328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692696"/>
            <a:ext cx="2948243" cy="523220"/>
          </a:xfrm>
          <a:prstGeom prst="rect">
            <a:avLst/>
          </a:prstGeom>
        </p:spPr>
        <p:txBody>
          <a:bodyPr wrap="none">
            <a:spAutoFit/>
          </a:bodyPr>
          <a:lstStyle/>
          <a:p>
            <a:r>
              <a:rPr lang="zh-CN" altLang="en-US" sz="2800" b="1" dirty="0" smtClean="0">
                <a:latin typeface="Times New Roman" panose="02020603050405020304" pitchFamily="18" charset="0"/>
                <a:cs typeface="Times New Roman" panose="02020603050405020304" pitchFamily="18" charset="0"/>
              </a:rPr>
              <a:t>解得</a:t>
            </a:r>
            <a:r>
              <a:rPr lang="en-US" altLang="zh-CN" sz="2800" b="1" i="1" dirty="0" smtClean="0">
                <a:latin typeface="Times New Roman" panose="02020603050405020304" pitchFamily="18" charset="0"/>
                <a:cs typeface="Times New Roman" panose="02020603050405020304" pitchFamily="18" charset="0"/>
              </a:rPr>
              <a:t>A</a:t>
            </a:r>
            <a:r>
              <a:rPr lang="zh-CN" altLang="en-US" sz="2800" b="1" dirty="0" smtClean="0"/>
              <a:t>的特征值：</a:t>
            </a:r>
            <a:endParaRPr lang="zh-CN" altLang="en-US" sz="2800" b="1" dirty="0"/>
          </a:p>
        </p:txBody>
      </p:sp>
      <p:graphicFrame>
        <p:nvGraphicFramePr>
          <p:cNvPr id="5" name="对象 4"/>
          <p:cNvGraphicFramePr>
            <a:graphicFrameLocks noChangeAspect="1"/>
          </p:cNvGraphicFramePr>
          <p:nvPr>
            <p:extLst>
              <p:ext uri="{D42A27DB-BD31-4B8C-83A1-F6EECF244321}">
                <p14:modId xmlns:p14="http://schemas.microsoft.com/office/powerpoint/2010/main" val="2653503148"/>
              </p:ext>
            </p:extLst>
          </p:nvPr>
        </p:nvGraphicFramePr>
        <p:xfrm>
          <a:off x="3419872" y="764704"/>
          <a:ext cx="4025900" cy="431800"/>
        </p:xfrm>
        <a:graphic>
          <a:graphicData uri="http://schemas.openxmlformats.org/presentationml/2006/ole">
            <mc:AlternateContent xmlns:mc="http://schemas.openxmlformats.org/markup-compatibility/2006">
              <mc:Choice xmlns:v="urn:schemas-microsoft-com:vml" Requires="v">
                <p:oleObj spid="_x0000_s134226" name="Equation" r:id="rId3" imgW="4025880" imgH="431640" progId="Equation.DSMT4">
                  <p:embed/>
                </p:oleObj>
              </mc:Choice>
              <mc:Fallback>
                <p:oleObj name="Equation" r:id="rId3" imgW="4025880" imgH="431640" progId="Equation.DSMT4">
                  <p:embed/>
                  <p:pic>
                    <p:nvPicPr>
                      <p:cNvPr id="0" name=""/>
                      <p:cNvPicPr/>
                      <p:nvPr/>
                    </p:nvPicPr>
                    <p:blipFill>
                      <a:blip r:embed="rId4"/>
                      <a:stretch>
                        <a:fillRect/>
                      </a:stretch>
                    </p:blipFill>
                    <p:spPr>
                      <a:xfrm>
                        <a:off x="3419872" y="764704"/>
                        <a:ext cx="4025900" cy="431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24523969"/>
              </p:ext>
            </p:extLst>
          </p:nvPr>
        </p:nvGraphicFramePr>
        <p:xfrm>
          <a:off x="1457176" y="2060848"/>
          <a:ext cx="4699000" cy="508000"/>
        </p:xfrm>
        <a:graphic>
          <a:graphicData uri="http://schemas.openxmlformats.org/presentationml/2006/ole">
            <mc:AlternateContent xmlns:mc="http://schemas.openxmlformats.org/markup-compatibility/2006">
              <mc:Choice xmlns:v="urn:schemas-microsoft-com:vml" Requires="v">
                <p:oleObj spid="_x0000_s134227" name="Equation" r:id="rId5" imgW="4698720" imgH="507960" progId="Equation.DSMT4">
                  <p:embed/>
                </p:oleObj>
              </mc:Choice>
              <mc:Fallback>
                <p:oleObj name="Equation" r:id="rId5" imgW="4698720" imgH="507960" progId="Equation.DSMT4">
                  <p:embed/>
                  <p:pic>
                    <p:nvPicPr>
                      <p:cNvPr id="0" name=""/>
                      <p:cNvPicPr/>
                      <p:nvPr/>
                    </p:nvPicPr>
                    <p:blipFill>
                      <a:blip r:embed="rId6"/>
                      <a:stretch>
                        <a:fillRect/>
                      </a:stretch>
                    </p:blipFill>
                    <p:spPr>
                      <a:xfrm>
                        <a:off x="1457176" y="2060848"/>
                        <a:ext cx="4699000" cy="508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59136761"/>
              </p:ext>
            </p:extLst>
          </p:nvPr>
        </p:nvGraphicFramePr>
        <p:xfrm>
          <a:off x="4642816" y="3429000"/>
          <a:ext cx="2349500" cy="482600"/>
        </p:xfrm>
        <a:graphic>
          <a:graphicData uri="http://schemas.openxmlformats.org/presentationml/2006/ole">
            <mc:AlternateContent xmlns:mc="http://schemas.openxmlformats.org/markup-compatibility/2006">
              <mc:Choice xmlns:v="urn:schemas-microsoft-com:vml" Requires="v">
                <p:oleObj spid="_x0000_s134228" name="Equation" r:id="rId7" imgW="2349360" imgH="482400" progId="Equation.DSMT4">
                  <p:embed/>
                </p:oleObj>
              </mc:Choice>
              <mc:Fallback>
                <p:oleObj name="Equation" r:id="rId7" imgW="2349360" imgH="482400" progId="Equation.DSMT4">
                  <p:embed/>
                  <p:pic>
                    <p:nvPicPr>
                      <p:cNvPr id="0" name=""/>
                      <p:cNvPicPr/>
                      <p:nvPr/>
                    </p:nvPicPr>
                    <p:blipFill>
                      <a:blip r:embed="rId8"/>
                      <a:stretch>
                        <a:fillRect/>
                      </a:stretch>
                    </p:blipFill>
                    <p:spPr>
                      <a:xfrm>
                        <a:off x="4642816" y="3429000"/>
                        <a:ext cx="2349500" cy="482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59487112"/>
              </p:ext>
            </p:extLst>
          </p:nvPr>
        </p:nvGraphicFramePr>
        <p:xfrm>
          <a:off x="827584" y="3328516"/>
          <a:ext cx="2781300" cy="2044700"/>
        </p:xfrm>
        <a:graphic>
          <a:graphicData uri="http://schemas.openxmlformats.org/presentationml/2006/ole">
            <mc:AlternateContent xmlns:mc="http://schemas.openxmlformats.org/markup-compatibility/2006">
              <mc:Choice xmlns:v="urn:schemas-microsoft-com:vml" Requires="v">
                <p:oleObj spid="_x0000_s134229" name="Equation" r:id="rId9" imgW="2781000" imgH="2044440" progId="Equation.DSMT4">
                  <p:embed/>
                </p:oleObj>
              </mc:Choice>
              <mc:Fallback>
                <p:oleObj name="Equation" r:id="rId9" imgW="2781000" imgH="2044440" progId="Equation.DSMT4">
                  <p:embed/>
                  <p:pic>
                    <p:nvPicPr>
                      <p:cNvPr id="0" name=""/>
                      <p:cNvPicPr/>
                      <p:nvPr/>
                    </p:nvPicPr>
                    <p:blipFill>
                      <a:blip r:embed="rId10"/>
                      <a:stretch>
                        <a:fillRect/>
                      </a:stretch>
                    </p:blipFill>
                    <p:spPr>
                      <a:xfrm>
                        <a:off x="827584" y="3328516"/>
                        <a:ext cx="2781300" cy="2044700"/>
                      </a:xfrm>
                      <a:prstGeom prst="rect">
                        <a:avLst/>
                      </a:prstGeom>
                    </p:spPr>
                  </p:pic>
                </p:oleObj>
              </mc:Fallback>
            </mc:AlternateContent>
          </a:graphicData>
        </a:graphic>
      </p:graphicFrame>
      <p:sp>
        <p:nvSpPr>
          <p:cNvPr id="9" name="矩形 8"/>
          <p:cNvSpPr/>
          <p:nvPr/>
        </p:nvSpPr>
        <p:spPr>
          <a:xfrm>
            <a:off x="467544" y="1368316"/>
            <a:ext cx="3308919" cy="523220"/>
          </a:xfrm>
          <a:prstGeom prst="rect">
            <a:avLst/>
          </a:prstGeom>
        </p:spPr>
        <p:txBody>
          <a:bodyPr wrap="none">
            <a:spAutoFit/>
          </a:bodyPr>
          <a:lstStyle/>
          <a:p>
            <a:r>
              <a:rPr lang="zh-CN" altLang="en-US" sz="2800" b="1" dirty="0" smtClean="0">
                <a:latin typeface="Times New Roman" panose="02020603050405020304" pitchFamily="18" charset="0"/>
                <a:cs typeface="Times New Roman" panose="02020603050405020304" pitchFamily="18" charset="0"/>
              </a:rPr>
              <a:t>于是</a:t>
            </a:r>
            <a:r>
              <a:rPr lang="en-US" altLang="zh-CN" sz="2800" b="1" i="1" dirty="0" smtClean="0">
                <a:latin typeface="Times New Roman" panose="02020603050405020304" pitchFamily="18" charset="0"/>
                <a:cs typeface="Times New Roman" panose="02020603050405020304" pitchFamily="18" charset="0"/>
              </a:rPr>
              <a:t>A</a:t>
            </a:r>
            <a:r>
              <a:rPr lang="zh-CN" altLang="en-US" sz="2800" b="1" dirty="0" smtClean="0"/>
              <a:t>的标准形为：</a:t>
            </a:r>
            <a:endParaRPr lang="zh-CN" altLang="en-US" sz="2800" b="1" dirty="0"/>
          </a:p>
        </p:txBody>
      </p:sp>
      <p:sp>
        <p:nvSpPr>
          <p:cNvPr id="10" name="矩形 9"/>
          <p:cNvSpPr/>
          <p:nvPr/>
        </p:nvSpPr>
        <p:spPr>
          <a:xfrm>
            <a:off x="570274" y="2708920"/>
            <a:ext cx="545342" cy="523220"/>
          </a:xfrm>
          <a:prstGeom prst="rect">
            <a:avLst/>
          </a:prstGeom>
        </p:spPr>
        <p:txBody>
          <a:bodyPr wrap="none">
            <a:spAutoFit/>
          </a:bodyPr>
          <a:lstStyle/>
          <a:p>
            <a:r>
              <a:rPr lang="zh-CN" altLang="en-US" sz="2800" b="1" dirty="0" smtClean="0">
                <a:latin typeface="Times New Roman" panose="02020603050405020304" pitchFamily="18" charset="0"/>
                <a:cs typeface="Times New Roman" panose="02020603050405020304" pitchFamily="18" charset="0"/>
              </a:rPr>
              <a:t>令</a:t>
            </a:r>
            <a:endParaRPr lang="zh-CN" altLang="en-US" sz="2800" b="1" dirty="0"/>
          </a:p>
        </p:txBody>
      </p:sp>
      <p:sp>
        <p:nvSpPr>
          <p:cNvPr id="11" name="矩形 10"/>
          <p:cNvSpPr/>
          <p:nvPr/>
        </p:nvSpPr>
        <p:spPr>
          <a:xfrm>
            <a:off x="4242047" y="2761764"/>
            <a:ext cx="906017" cy="523220"/>
          </a:xfrm>
          <a:prstGeom prst="rect">
            <a:avLst/>
          </a:prstGeom>
        </p:spPr>
        <p:txBody>
          <a:bodyPr wrap="none">
            <a:spAutoFit/>
          </a:bodyPr>
          <a:lstStyle/>
          <a:p>
            <a:r>
              <a:rPr lang="zh-CN" altLang="en-US" sz="2800" b="1" dirty="0" smtClean="0"/>
              <a:t>于是</a:t>
            </a:r>
            <a:endParaRPr lang="zh-CN" altLang="en-US" sz="2800" b="1" dirty="0"/>
          </a:p>
        </p:txBody>
      </p:sp>
      <p:sp>
        <p:nvSpPr>
          <p:cNvPr id="13" name="矩形 12"/>
          <p:cNvSpPr/>
          <p:nvPr/>
        </p:nvSpPr>
        <p:spPr>
          <a:xfrm>
            <a:off x="4499992" y="4133398"/>
            <a:ext cx="3339376" cy="1815882"/>
          </a:xfrm>
          <a:prstGeom prst="rect">
            <a:avLst/>
          </a:prstGeom>
        </p:spPr>
        <p:txBody>
          <a:bodyPr wrap="none">
            <a:spAutoFit/>
          </a:bodyPr>
          <a:lstStyle/>
          <a:p>
            <a:r>
              <a:rPr lang="zh-CN" altLang="en-US" sz="2800" b="1" dirty="0" smtClean="0"/>
              <a:t>进而可知</a:t>
            </a:r>
            <a:r>
              <a:rPr lang="zh-CN" altLang="zh-CN" sz="2800" b="1" dirty="0" smtClean="0"/>
              <a:t>二次型</a:t>
            </a:r>
            <a:r>
              <a:rPr lang="zh-CN" altLang="en-US" sz="2800" b="1" dirty="0" smtClean="0"/>
              <a:t>的</a:t>
            </a:r>
            <a:endParaRPr lang="en-US" altLang="zh-CN" sz="2800" b="1" dirty="0" smtClean="0"/>
          </a:p>
          <a:p>
            <a:pPr marL="457200" indent="-457200">
              <a:buClr>
                <a:srgbClr val="C00000"/>
              </a:buClr>
              <a:buFont typeface="Wingdings" panose="05000000000000000000" pitchFamily="2" charset="2"/>
              <a:buChar char="l"/>
            </a:pP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正</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惯性指数为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Clr>
                <a:srgbClr val="C00000"/>
              </a:buClr>
              <a:buFont typeface="Wingdings" panose="05000000000000000000" pitchFamily="2" charset="2"/>
              <a:buChar char="l"/>
            </a:pP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负惯性指数为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Clr>
                <a:srgbClr val="C00000"/>
              </a:buClr>
              <a:buFont typeface="Wingdings" panose="05000000000000000000" pitchFamily="2" charset="2"/>
              <a:buChar char="l"/>
            </a:pP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符号差为</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矩形 13"/>
          <p:cNvSpPr/>
          <p:nvPr/>
        </p:nvSpPr>
        <p:spPr>
          <a:xfrm>
            <a:off x="539552" y="5517232"/>
            <a:ext cx="3890809" cy="523220"/>
          </a:xfrm>
          <a:prstGeom prst="rect">
            <a:avLst/>
          </a:prstGeom>
        </p:spPr>
        <p:txBody>
          <a:bodyPr wrap="none">
            <a:spAutoFit/>
          </a:bodyPr>
          <a:lstStyle/>
          <a:p>
            <a:r>
              <a:rPr lang="zh-CN" altLang="en-US" sz="2800" b="1" dirty="0"/>
              <a:t>并且是可逆的</a:t>
            </a:r>
            <a:r>
              <a:rPr lang="zh-CN" altLang="en-US" sz="2800" b="1" dirty="0" smtClean="0"/>
              <a:t>线性变换</a:t>
            </a:r>
            <a:r>
              <a:rPr lang="en-US" altLang="zh-CN" sz="2800" b="1" dirty="0" smtClean="0"/>
              <a:t>.</a:t>
            </a:r>
            <a:endParaRPr lang="zh-CN" altLang="en-US" sz="2800" dirty="0"/>
          </a:p>
        </p:txBody>
      </p:sp>
      <p:grpSp>
        <p:nvGrpSpPr>
          <p:cNvPr id="15" name="组合 14"/>
          <p:cNvGrpSpPr/>
          <p:nvPr/>
        </p:nvGrpSpPr>
        <p:grpSpPr>
          <a:xfrm>
            <a:off x="6084168" y="2674742"/>
            <a:ext cx="1488348" cy="612648"/>
            <a:chOff x="3299676" y="1872118"/>
            <a:chExt cx="1488348" cy="612648"/>
          </a:xfrm>
        </p:grpSpPr>
        <p:sp>
          <p:nvSpPr>
            <p:cNvPr id="16" name="线形标注 1(无边框) 15"/>
            <p:cNvSpPr/>
            <p:nvPr/>
          </p:nvSpPr>
          <p:spPr>
            <a:xfrm>
              <a:off x="3299676" y="1872118"/>
              <a:ext cx="1488348" cy="612648"/>
            </a:xfrm>
            <a:prstGeom prst="callout1">
              <a:avLst>
                <a:gd name="adj1" fmla="val 105161"/>
                <a:gd name="adj2" fmla="val 102729"/>
                <a:gd name="adj3" fmla="val 173772"/>
                <a:gd name="adj4" fmla="val 65760"/>
              </a:avLst>
            </a:prstGeom>
            <a:solidFill>
              <a:schemeClr val="bg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TextBox 16"/>
            <p:cNvSpPr txBox="1"/>
            <p:nvPr/>
          </p:nvSpPr>
          <p:spPr>
            <a:xfrm>
              <a:off x="3300221" y="1916832"/>
              <a:ext cx="1487803" cy="523220"/>
            </a:xfrm>
            <a:prstGeom prst="rect">
              <a:avLst/>
            </a:prstGeom>
            <a:solidFill>
              <a:schemeClr val="bg2">
                <a:lumMod val="90000"/>
              </a:schemeClr>
            </a:solid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 规范形</a:t>
              </a:r>
              <a:endParaRPr lang="zh-CN" altLang="en-US" sz="2800" b="1"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5482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3683407258"/>
              </p:ext>
            </p:extLst>
          </p:nvPr>
        </p:nvGraphicFramePr>
        <p:xfrm>
          <a:off x="449263" y="2206625"/>
          <a:ext cx="8229600" cy="2505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5" name="TextBox 4"/>
              <p:cNvSpPr txBox="1"/>
              <p:nvPr/>
            </p:nvSpPr>
            <p:spPr>
              <a:xfrm>
                <a:off x="1619672" y="2996952"/>
                <a:ext cx="1718740" cy="738664"/>
              </a:xfrm>
              <a:prstGeom prst="rect">
                <a:avLst/>
              </a:prstGeom>
              <a:noFill/>
              <a:effectLst>
                <a:glow rad="228600">
                  <a:schemeClr val="accent4">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4200" b="1" i="1"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Cambria Math"/>
                        </a:rPr>
                        <m:t>第</m:t>
                      </m:r>
                      <m:r>
                        <a:rPr lang="en-US" altLang="zh-CN" sz="4200" b="1" i="1"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Cambria Math"/>
                        </a:rPr>
                        <m:t>𝟕</m:t>
                      </m:r>
                      <m:r>
                        <a:rPr lang="zh-CN" altLang="en-US" sz="4200" b="1" i="1"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Cambria Math"/>
                        </a:rPr>
                        <m:t>章</m:t>
                      </m:r>
                    </m:oMath>
                  </m:oMathPara>
                </a14:m>
                <a:endParaRPr lang="zh-CN" altLang="en-US" sz="4200"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Symbol" pitchFamily="18" charset="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19672" y="2996952"/>
                <a:ext cx="1718740" cy="738664"/>
              </a:xfrm>
              <a:prstGeom prst="rect">
                <a:avLst/>
              </a:prstGeom>
              <a:blipFill rotWithShape="1">
                <a:blip r:embed="rId8"/>
                <a:stretch>
                  <a:fillRect/>
                </a:stretch>
              </a:blipFill>
              <a:effectLst>
                <a:glow rad="228600">
                  <a:schemeClr val="accent4">
                    <a:satMod val="175000"/>
                    <a:alpha val="40000"/>
                  </a:schemeClr>
                </a:glow>
              </a:effectLst>
            </p:spPr>
            <p:txBody>
              <a:bodyPr/>
              <a:lstStyle/>
              <a:p>
                <a:r>
                  <a:rPr lang="zh-CN" altLang="en-US">
                    <a:noFill/>
                  </a:rPr>
                  <a:t> </a:t>
                </a:r>
              </a:p>
            </p:txBody>
          </p:sp>
        </mc:Fallback>
      </mc:AlternateContent>
      <p:sp>
        <p:nvSpPr>
          <p:cNvPr id="4" name="椭圆 3"/>
          <p:cNvSpPr/>
          <p:nvPr/>
        </p:nvSpPr>
        <p:spPr>
          <a:xfrm>
            <a:off x="6300192" y="5085184"/>
            <a:ext cx="1656184" cy="914400"/>
          </a:xfrm>
          <a:prstGeom prst="ellipse">
            <a:avLst/>
          </a:prstGeom>
          <a:solidFill>
            <a:schemeClr val="accent2">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800" b="1" dirty="0" smtClean="0">
                <a:latin typeface="华文楷体" pitchFamily="2" charset="-122"/>
                <a:ea typeface="华文楷体" pitchFamily="2" charset="-122"/>
              </a:rPr>
              <a:t>8</a:t>
            </a:r>
            <a:r>
              <a:rPr lang="zh-CN" altLang="en-US" sz="2800" b="1" dirty="0" smtClean="0">
                <a:latin typeface="华文楷体" pitchFamily="2" charset="-122"/>
                <a:ea typeface="华文楷体" pitchFamily="2" charset="-122"/>
              </a:rPr>
              <a:t>学时</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4974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5" y="692696"/>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7.9</a:t>
            </a:r>
            <a:endParaRPr lang="zh-CN" altLang="en-US" sz="2800" b="1" dirty="0">
              <a:solidFill>
                <a:srgbClr val="0000CC"/>
              </a:solidFill>
            </a:endParaRPr>
          </a:p>
        </p:txBody>
      </p:sp>
      <p:sp>
        <p:nvSpPr>
          <p:cNvPr id="8" name="TextBox 7"/>
          <p:cNvSpPr txBox="1"/>
          <p:nvPr/>
        </p:nvSpPr>
        <p:spPr>
          <a:xfrm>
            <a:off x="1763688" y="692696"/>
            <a:ext cx="6984777" cy="954107"/>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两个同阶实对称矩阵合同的充要条件是它们有相同的秩及相同的正惯性指数</a:t>
            </a:r>
            <a:r>
              <a:rPr lang="en-US" altLang="zh-CN" sz="2800" b="1" dirty="0" smtClean="0">
                <a:latin typeface="Times New Roman" pitchFamily="18" charset="0"/>
                <a:cs typeface="Times New Roman" pitchFamily="18" charset="0"/>
              </a:rPr>
              <a:t>.</a:t>
            </a:r>
            <a:endParaRPr lang="zh-CN" altLang="en-US" sz="2800" b="1" dirty="0" smtClean="0">
              <a:latin typeface="Times New Roman" pitchFamily="18" charset="0"/>
              <a:cs typeface="Times New Roman" pitchFamily="18" charset="0"/>
            </a:endParaRPr>
          </a:p>
        </p:txBody>
      </p:sp>
      <p:sp>
        <p:nvSpPr>
          <p:cNvPr id="19" name="Text Box 2"/>
          <p:cNvSpPr txBox="1">
            <a:spLocks noChangeArrowheads="1"/>
          </p:cNvSpPr>
          <p:nvPr/>
        </p:nvSpPr>
        <p:spPr bwMode="auto">
          <a:xfrm>
            <a:off x="241846" y="2257708"/>
            <a:ext cx="199125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smtClean="0">
                <a:solidFill>
                  <a:srgbClr val="0000CC"/>
                </a:solidFill>
                <a:latin typeface="+mn-ea"/>
              </a:rPr>
              <a:t>【</a:t>
            </a:r>
            <a:r>
              <a:rPr kumimoji="1" lang="zh-CN" altLang="en-US" sz="2800" b="1" dirty="0" smtClean="0">
                <a:solidFill>
                  <a:srgbClr val="0000CC"/>
                </a:solidFill>
                <a:latin typeface="+mn-ea"/>
              </a:rPr>
              <a:t>例</a:t>
            </a:r>
            <a:r>
              <a:rPr kumimoji="1" lang="en-US" altLang="zh-CN" sz="2800" b="1" dirty="0" smtClean="0">
                <a:solidFill>
                  <a:srgbClr val="0000CC"/>
                </a:solidFill>
                <a:latin typeface="+mn-ea"/>
              </a:rPr>
              <a:t>7.13】</a:t>
            </a:r>
            <a:endParaRPr kumimoji="1" lang="zh-CN" altLang="en-US" sz="2800" b="1" dirty="0">
              <a:solidFill>
                <a:srgbClr val="0000CC"/>
              </a:solidFill>
              <a:latin typeface="+mn-ea"/>
            </a:endParaRPr>
          </a:p>
        </p:txBody>
      </p:sp>
      <p:sp>
        <p:nvSpPr>
          <p:cNvPr id="22" name="矩形 21"/>
          <p:cNvSpPr/>
          <p:nvPr/>
        </p:nvSpPr>
        <p:spPr>
          <a:xfrm>
            <a:off x="1981149" y="2257708"/>
            <a:ext cx="6213560" cy="523220"/>
          </a:xfrm>
          <a:prstGeom prst="rect">
            <a:avLst/>
          </a:prstGeom>
        </p:spPr>
        <p:txBody>
          <a:bodyPr wrap="none">
            <a:spAutoFit/>
          </a:bodyPr>
          <a:lstStyle/>
          <a:p>
            <a:r>
              <a:rPr lang="zh-CN" altLang="en-US" sz="2800" b="1" dirty="0" smtClean="0"/>
              <a:t>与矩阵                           合同的矩阵是</a:t>
            </a:r>
            <a:endParaRPr lang="zh-CN" altLang="en-US" sz="2800" b="1" dirty="0">
              <a:latin typeface="+mn-ea"/>
            </a:endParaRPr>
          </a:p>
        </p:txBody>
      </p:sp>
      <p:sp>
        <p:nvSpPr>
          <p:cNvPr id="23" name="矩形 22"/>
          <p:cNvSpPr/>
          <p:nvPr/>
        </p:nvSpPr>
        <p:spPr>
          <a:xfrm>
            <a:off x="323528" y="5157192"/>
            <a:ext cx="1266693" cy="523220"/>
          </a:xfrm>
          <a:prstGeom prst="rect">
            <a:avLst/>
          </a:prstGeom>
        </p:spPr>
        <p:txBody>
          <a:bodyPr wrap="none">
            <a:spAutoFit/>
          </a:bodyPr>
          <a:lstStyle/>
          <a:p>
            <a:r>
              <a:rPr kumimoji="1" lang="en-US" altLang="zh-CN" sz="2800" b="1" dirty="0" smtClean="0">
                <a:solidFill>
                  <a:srgbClr val="0000CC"/>
                </a:solidFill>
                <a:latin typeface="+mn-ea"/>
              </a:rPr>
              <a:t>【</a:t>
            </a:r>
            <a:r>
              <a:rPr kumimoji="1" lang="zh-CN" altLang="en-US" sz="2800" b="1" dirty="0">
                <a:solidFill>
                  <a:srgbClr val="0000CC"/>
                </a:solidFill>
                <a:latin typeface="+mn-ea"/>
              </a:rPr>
              <a:t>解</a:t>
            </a:r>
            <a:r>
              <a:rPr kumimoji="1" lang="en-US" altLang="zh-CN" sz="2800" b="1" dirty="0" smtClean="0">
                <a:solidFill>
                  <a:srgbClr val="0000CC"/>
                </a:solidFill>
                <a:latin typeface="+mn-ea"/>
              </a:rPr>
              <a:t>】</a:t>
            </a:r>
            <a:endParaRPr kumimoji="1" lang="zh-CN" altLang="en-US" sz="2800" b="1" dirty="0">
              <a:solidFill>
                <a:srgbClr val="0000CC"/>
              </a:solidFill>
              <a:latin typeface="+mn-ea"/>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1284335936"/>
              </p:ext>
            </p:extLst>
          </p:nvPr>
        </p:nvGraphicFramePr>
        <p:xfrm>
          <a:off x="3275856" y="1772816"/>
          <a:ext cx="2413000" cy="1562100"/>
        </p:xfrm>
        <a:graphic>
          <a:graphicData uri="http://schemas.openxmlformats.org/presentationml/2006/ole">
            <mc:AlternateContent xmlns:mc="http://schemas.openxmlformats.org/markup-compatibility/2006">
              <mc:Choice xmlns:v="urn:schemas-microsoft-com:vml" Requires="v">
                <p:oleObj spid="_x0000_s135245" name="Equation" r:id="rId3" imgW="2412720" imgH="1562040" progId="Equation.DSMT4">
                  <p:embed/>
                </p:oleObj>
              </mc:Choice>
              <mc:Fallback>
                <p:oleObj name="Equation" r:id="rId3" imgW="2412720" imgH="1562040" progId="Equation.DSMT4">
                  <p:embed/>
                  <p:pic>
                    <p:nvPicPr>
                      <p:cNvPr id="0" name=""/>
                      <p:cNvPicPr/>
                      <p:nvPr/>
                    </p:nvPicPr>
                    <p:blipFill>
                      <a:blip r:embed="rId4"/>
                      <a:stretch>
                        <a:fillRect/>
                      </a:stretch>
                    </p:blipFill>
                    <p:spPr>
                      <a:xfrm>
                        <a:off x="3275856" y="1772816"/>
                        <a:ext cx="2413000" cy="1562100"/>
                      </a:xfrm>
                      <a:prstGeom prst="rect">
                        <a:avLst/>
                      </a:prstGeom>
                    </p:spPr>
                  </p:pic>
                </p:oleObj>
              </mc:Fallback>
            </mc:AlternateContent>
          </a:graphicData>
        </a:graphic>
      </p:graphicFrame>
      <p:sp>
        <p:nvSpPr>
          <p:cNvPr id="28" name="矩形 27"/>
          <p:cNvSpPr/>
          <p:nvPr/>
        </p:nvSpPr>
        <p:spPr>
          <a:xfrm>
            <a:off x="3638439" y="5210036"/>
            <a:ext cx="1512167" cy="523220"/>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方法一</a:t>
            </a:r>
            <a:endParaRPr lang="zh-CN" altLang="zh-CN" sz="2800" b="1" dirty="0">
              <a:solidFill>
                <a:schemeClr val="tx1"/>
              </a:solidFill>
              <a:latin typeface="华文楷体" panose="02010600040101010101" pitchFamily="2" charset="-122"/>
              <a:ea typeface="华文楷体" panose="02010600040101010101" pitchFamily="2"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101886565"/>
              </p:ext>
            </p:extLst>
          </p:nvPr>
        </p:nvGraphicFramePr>
        <p:xfrm>
          <a:off x="1475656" y="5225256"/>
          <a:ext cx="1917700" cy="508000"/>
        </p:xfrm>
        <a:graphic>
          <a:graphicData uri="http://schemas.openxmlformats.org/presentationml/2006/ole">
            <mc:AlternateContent xmlns:mc="http://schemas.openxmlformats.org/markup-compatibility/2006">
              <mc:Choice xmlns:v="urn:schemas-microsoft-com:vml" Requires="v">
                <p:oleObj spid="_x0000_s135246" name="Equation" r:id="rId5" imgW="1917360" imgH="507960" progId="Equation.DSMT4">
                  <p:embed/>
                </p:oleObj>
              </mc:Choice>
              <mc:Fallback>
                <p:oleObj name="Equation" r:id="rId5" imgW="1917360" imgH="507960" progId="Equation.DSMT4">
                  <p:embed/>
                  <p:pic>
                    <p:nvPicPr>
                      <p:cNvPr id="0" name=""/>
                      <p:cNvPicPr/>
                      <p:nvPr/>
                    </p:nvPicPr>
                    <p:blipFill>
                      <a:blip r:embed="rId6"/>
                      <a:stretch>
                        <a:fillRect/>
                      </a:stretch>
                    </p:blipFill>
                    <p:spPr>
                      <a:xfrm>
                        <a:off x="1475656" y="5225256"/>
                        <a:ext cx="1917700" cy="508000"/>
                      </a:xfrm>
                      <a:prstGeom prst="rect">
                        <a:avLst/>
                      </a:prstGeom>
                    </p:spPr>
                  </p:pic>
                </p:oleObj>
              </mc:Fallback>
            </mc:AlternateContent>
          </a:graphicData>
        </a:graphic>
      </p:graphicFrame>
      <p:grpSp>
        <p:nvGrpSpPr>
          <p:cNvPr id="30" name="组合 29"/>
          <p:cNvGrpSpPr/>
          <p:nvPr/>
        </p:nvGrpSpPr>
        <p:grpSpPr>
          <a:xfrm>
            <a:off x="6372200" y="5085184"/>
            <a:ext cx="2232248" cy="1080120"/>
            <a:chOff x="6300192" y="1844824"/>
            <a:chExt cx="2232248" cy="1080120"/>
          </a:xfrm>
        </p:grpSpPr>
        <p:sp>
          <p:nvSpPr>
            <p:cNvPr id="31" name="云形标注 30"/>
            <p:cNvSpPr/>
            <p:nvPr/>
          </p:nvSpPr>
          <p:spPr>
            <a:xfrm>
              <a:off x="6300192" y="1844824"/>
              <a:ext cx="2232248" cy="1080120"/>
            </a:xfrm>
            <a:prstGeom prst="cloudCallout">
              <a:avLst>
                <a:gd name="adj1" fmla="val -97649"/>
                <a:gd name="adj2" fmla="val -15853"/>
              </a:avLst>
            </a:prstGeom>
            <a:solidFill>
              <a:schemeClr val="accent2">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2" name="TextBox 31"/>
            <p:cNvSpPr txBox="1"/>
            <p:nvPr/>
          </p:nvSpPr>
          <p:spPr>
            <a:xfrm>
              <a:off x="6480403" y="1898829"/>
              <a:ext cx="1980029" cy="954107"/>
            </a:xfrm>
            <a:prstGeom prst="rect">
              <a:avLst/>
            </a:prstGeom>
            <a:noFill/>
          </p:spPr>
          <p:txBody>
            <a:bodyPr wrap="none" rtlCol="0">
              <a:spAutoFit/>
            </a:bodyPr>
            <a:lstStyle/>
            <a:p>
              <a:r>
                <a:rPr lang="zh-CN" altLang="en-US" sz="2800" b="1" dirty="0">
                  <a:latin typeface="华文楷体" panose="02010600040101010101" pitchFamily="2" charset="-122"/>
                  <a:ea typeface="华文楷体" panose="02010600040101010101" pitchFamily="2" charset="-122"/>
                </a:rPr>
                <a:t>转化</a:t>
              </a:r>
              <a:r>
                <a:rPr lang="zh-CN" altLang="en-US" sz="2800" b="1" dirty="0" smtClean="0">
                  <a:latin typeface="华文楷体" panose="02010600040101010101" pitchFamily="2" charset="-122"/>
                  <a:ea typeface="华文楷体" panose="02010600040101010101" pitchFamily="2" charset="-122"/>
                </a:rPr>
                <a:t>为对应</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smtClean="0">
                  <a:latin typeface="华文楷体" panose="02010600040101010101" pitchFamily="2" charset="-122"/>
                  <a:ea typeface="华文楷体" panose="02010600040101010101" pitchFamily="2" charset="-122"/>
                </a:rPr>
                <a:t>矩阵的秩</a:t>
              </a:r>
              <a:endParaRPr lang="zh-CN" altLang="en-US" sz="2800" b="1" dirty="0">
                <a:latin typeface="华文楷体" panose="02010600040101010101" pitchFamily="2" charset="-122"/>
                <a:ea typeface="华文楷体" panose="02010600040101010101" pitchFamily="2" charset="-122"/>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4013396486"/>
              </p:ext>
            </p:extLst>
          </p:nvPr>
        </p:nvGraphicFramePr>
        <p:xfrm>
          <a:off x="539552" y="3501008"/>
          <a:ext cx="2374900" cy="1562100"/>
        </p:xfrm>
        <a:graphic>
          <a:graphicData uri="http://schemas.openxmlformats.org/presentationml/2006/ole">
            <mc:AlternateContent xmlns:mc="http://schemas.openxmlformats.org/markup-compatibility/2006">
              <mc:Choice xmlns:v="urn:schemas-microsoft-com:vml" Requires="v">
                <p:oleObj spid="_x0000_s135247" name="Equation" r:id="rId7" imgW="2374560" imgH="1562040" progId="Equation.DSMT4">
                  <p:embed/>
                </p:oleObj>
              </mc:Choice>
              <mc:Fallback>
                <p:oleObj name="Equation" r:id="rId7" imgW="2374560" imgH="1562040" progId="Equation.DSMT4">
                  <p:embed/>
                  <p:pic>
                    <p:nvPicPr>
                      <p:cNvPr id="0" name=""/>
                      <p:cNvPicPr/>
                      <p:nvPr/>
                    </p:nvPicPr>
                    <p:blipFill>
                      <a:blip r:embed="rId8"/>
                      <a:stretch>
                        <a:fillRect/>
                      </a:stretch>
                    </p:blipFill>
                    <p:spPr>
                      <a:xfrm>
                        <a:off x="539552" y="3501008"/>
                        <a:ext cx="2374900" cy="15621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22658664"/>
              </p:ext>
            </p:extLst>
          </p:nvPr>
        </p:nvGraphicFramePr>
        <p:xfrm>
          <a:off x="3059832" y="3523084"/>
          <a:ext cx="2374900" cy="1562100"/>
        </p:xfrm>
        <a:graphic>
          <a:graphicData uri="http://schemas.openxmlformats.org/presentationml/2006/ole">
            <mc:AlternateContent xmlns:mc="http://schemas.openxmlformats.org/markup-compatibility/2006">
              <mc:Choice xmlns:v="urn:schemas-microsoft-com:vml" Requires="v">
                <p:oleObj spid="_x0000_s135248" name="Equation" r:id="rId9" imgW="2374560" imgH="1562040" progId="Equation.DSMT4">
                  <p:embed/>
                </p:oleObj>
              </mc:Choice>
              <mc:Fallback>
                <p:oleObj name="Equation" r:id="rId9" imgW="2374560" imgH="1562040" progId="Equation.DSMT4">
                  <p:embed/>
                  <p:pic>
                    <p:nvPicPr>
                      <p:cNvPr id="0" name="对象 4"/>
                      <p:cNvPicPr>
                        <a:picLocks noChangeAspect="1" noChangeArrowheads="1"/>
                      </p:cNvPicPr>
                      <p:nvPr/>
                    </p:nvPicPr>
                    <p:blipFill>
                      <a:blip r:embed="rId10"/>
                      <a:srcRect/>
                      <a:stretch>
                        <a:fillRect/>
                      </a:stretch>
                    </p:blipFill>
                    <p:spPr bwMode="auto">
                      <a:xfrm>
                        <a:off x="3059832" y="3523084"/>
                        <a:ext cx="2374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13195257"/>
              </p:ext>
            </p:extLst>
          </p:nvPr>
        </p:nvGraphicFramePr>
        <p:xfrm>
          <a:off x="5648109" y="3548442"/>
          <a:ext cx="2565400" cy="1562100"/>
        </p:xfrm>
        <a:graphic>
          <a:graphicData uri="http://schemas.openxmlformats.org/presentationml/2006/ole">
            <mc:AlternateContent xmlns:mc="http://schemas.openxmlformats.org/markup-compatibility/2006">
              <mc:Choice xmlns:v="urn:schemas-microsoft-com:vml" Requires="v">
                <p:oleObj spid="_x0000_s135249" name="Equation" r:id="rId11" imgW="2565360" imgH="1562040" progId="Equation.DSMT4">
                  <p:embed/>
                </p:oleObj>
              </mc:Choice>
              <mc:Fallback>
                <p:oleObj name="Equation" r:id="rId11" imgW="2565360" imgH="1562040" progId="Equation.DSMT4">
                  <p:embed/>
                  <p:pic>
                    <p:nvPicPr>
                      <p:cNvPr id="0" name="对象 8"/>
                      <p:cNvPicPr>
                        <a:picLocks noChangeAspect="1" noChangeArrowheads="1"/>
                      </p:cNvPicPr>
                      <p:nvPr/>
                    </p:nvPicPr>
                    <p:blipFill>
                      <a:blip r:embed="rId12"/>
                      <a:srcRect/>
                      <a:stretch>
                        <a:fillRect/>
                      </a:stretch>
                    </p:blipFill>
                    <p:spPr bwMode="auto">
                      <a:xfrm>
                        <a:off x="5648109" y="3548442"/>
                        <a:ext cx="2565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68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500"/>
                            </p:stCondLst>
                            <p:childTnLst>
                              <p:par>
                                <p:cTn id="39" presetID="18" presetClass="entr" presetSubtype="9"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trips(up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9" grpId="0"/>
      <p:bldP spid="22" grpId="0"/>
      <p:bldP spid="23" grpId="0"/>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09808706"/>
              </p:ext>
            </p:extLst>
          </p:nvPr>
        </p:nvGraphicFramePr>
        <p:xfrm>
          <a:off x="467544" y="2204864"/>
          <a:ext cx="2374900" cy="1562100"/>
        </p:xfrm>
        <a:graphic>
          <a:graphicData uri="http://schemas.openxmlformats.org/presentationml/2006/ole">
            <mc:AlternateContent xmlns:mc="http://schemas.openxmlformats.org/markup-compatibility/2006">
              <mc:Choice xmlns:v="urn:schemas-microsoft-com:vml" Requires="v">
                <p:oleObj spid="_x0000_s136266" name="Equation" r:id="rId3" imgW="2374560" imgH="1562040" progId="Equation.DSMT4">
                  <p:embed/>
                </p:oleObj>
              </mc:Choice>
              <mc:Fallback>
                <p:oleObj name="Equation" r:id="rId3" imgW="2374560" imgH="156204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04864"/>
                        <a:ext cx="2374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05564580"/>
              </p:ext>
            </p:extLst>
          </p:nvPr>
        </p:nvGraphicFramePr>
        <p:xfrm>
          <a:off x="3133204" y="2204864"/>
          <a:ext cx="2374900" cy="1562100"/>
        </p:xfrm>
        <a:graphic>
          <a:graphicData uri="http://schemas.openxmlformats.org/presentationml/2006/ole">
            <mc:AlternateContent xmlns:mc="http://schemas.openxmlformats.org/markup-compatibility/2006">
              <mc:Choice xmlns:v="urn:schemas-microsoft-com:vml" Requires="v">
                <p:oleObj spid="_x0000_s136267" name="Equation" r:id="rId5" imgW="2374560" imgH="1562040" progId="Equation.DSMT4">
                  <p:embed/>
                </p:oleObj>
              </mc:Choice>
              <mc:Fallback>
                <p:oleObj name="Equation" r:id="rId5" imgW="2374560" imgH="156204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3204" y="2204864"/>
                        <a:ext cx="2374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0687252"/>
              </p:ext>
            </p:extLst>
          </p:nvPr>
        </p:nvGraphicFramePr>
        <p:xfrm>
          <a:off x="467544" y="4005064"/>
          <a:ext cx="2565400" cy="1562100"/>
        </p:xfrm>
        <a:graphic>
          <a:graphicData uri="http://schemas.openxmlformats.org/presentationml/2006/ole">
            <mc:AlternateContent xmlns:mc="http://schemas.openxmlformats.org/markup-compatibility/2006">
              <mc:Choice xmlns:v="urn:schemas-microsoft-com:vml" Requires="v">
                <p:oleObj spid="_x0000_s136268" name="Equation" r:id="rId7" imgW="2565360" imgH="1562040" progId="Equation.DSMT4">
                  <p:embed/>
                </p:oleObj>
              </mc:Choice>
              <mc:Fallback>
                <p:oleObj name="Equation" r:id="rId7" imgW="2565360" imgH="1562040" progId="Equation.DSMT4">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4005064"/>
                        <a:ext cx="2565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bwMode="auto">
          <a:xfrm>
            <a:off x="241846" y="961564"/>
            <a:ext cx="199125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smtClean="0">
                <a:solidFill>
                  <a:srgbClr val="0000CC"/>
                </a:solidFill>
                <a:latin typeface="+mn-ea"/>
              </a:rPr>
              <a:t>【</a:t>
            </a:r>
            <a:r>
              <a:rPr kumimoji="1" lang="zh-CN" altLang="en-US" sz="2800" b="1" dirty="0" smtClean="0">
                <a:solidFill>
                  <a:srgbClr val="0000CC"/>
                </a:solidFill>
                <a:latin typeface="+mn-ea"/>
              </a:rPr>
              <a:t>例</a:t>
            </a:r>
            <a:r>
              <a:rPr kumimoji="1" lang="en-US" altLang="zh-CN" sz="2800" b="1" dirty="0" smtClean="0">
                <a:solidFill>
                  <a:srgbClr val="0000CC"/>
                </a:solidFill>
                <a:latin typeface="+mn-ea"/>
              </a:rPr>
              <a:t>7.13】</a:t>
            </a:r>
            <a:endParaRPr kumimoji="1" lang="zh-CN" altLang="en-US" sz="2800" b="1" dirty="0">
              <a:solidFill>
                <a:srgbClr val="0000CC"/>
              </a:solidFill>
              <a:latin typeface="+mn-ea"/>
            </a:endParaRPr>
          </a:p>
        </p:txBody>
      </p:sp>
      <p:sp>
        <p:nvSpPr>
          <p:cNvPr id="6" name="矩形 5"/>
          <p:cNvSpPr/>
          <p:nvPr/>
        </p:nvSpPr>
        <p:spPr>
          <a:xfrm>
            <a:off x="1981149" y="961564"/>
            <a:ext cx="7133684" cy="523220"/>
          </a:xfrm>
          <a:prstGeom prst="rect">
            <a:avLst/>
          </a:prstGeom>
        </p:spPr>
        <p:txBody>
          <a:bodyPr wrap="none">
            <a:spAutoFit/>
          </a:bodyPr>
          <a:lstStyle/>
          <a:p>
            <a:r>
              <a:rPr lang="zh-CN" altLang="en-US" sz="2800" b="1" dirty="0" smtClean="0"/>
              <a:t>与矩阵                           合同的矩阵是</a:t>
            </a:r>
            <a:r>
              <a:rPr lang="en-US" altLang="zh-CN" sz="2800" b="1" dirty="0" smtClean="0"/>
              <a:t>【   】</a:t>
            </a:r>
            <a:endParaRPr lang="zh-CN" altLang="en-US" sz="2800" b="1"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727344281"/>
              </p:ext>
            </p:extLst>
          </p:nvPr>
        </p:nvGraphicFramePr>
        <p:xfrm>
          <a:off x="3275856" y="498748"/>
          <a:ext cx="2413000" cy="1562100"/>
        </p:xfrm>
        <a:graphic>
          <a:graphicData uri="http://schemas.openxmlformats.org/presentationml/2006/ole">
            <mc:AlternateContent xmlns:mc="http://schemas.openxmlformats.org/markup-compatibility/2006">
              <mc:Choice xmlns:v="urn:schemas-microsoft-com:vml" Requires="v">
                <p:oleObj spid="_x0000_s136269" name="Equation" r:id="rId9" imgW="2412720" imgH="1562040" progId="Equation.DSMT4">
                  <p:embed/>
                </p:oleObj>
              </mc:Choice>
              <mc:Fallback>
                <p:oleObj name="Equation" r:id="rId9" imgW="2412720" imgH="1562040" progId="Equation.DSMT4">
                  <p:embed/>
                  <p:pic>
                    <p:nvPicPr>
                      <p:cNvPr id="0" name=""/>
                      <p:cNvPicPr/>
                      <p:nvPr/>
                    </p:nvPicPr>
                    <p:blipFill>
                      <a:blip r:embed="rId10"/>
                      <a:stretch>
                        <a:fillRect/>
                      </a:stretch>
                    </p:blipFill>
                    <p:spPr>
                      <a:xfrm>
                        <a:off x="3275856" y="498748"/>
                        <a:ext cx="2413000" cy="15621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58820960"/>
              </p:ext>
            </p:extLst>
          </p:nvPr>
        </p:nvGraphicFramePr>
        <p:xfrm>
          <a:off x="3203848" y="4005064"/>
          <a:ext cx="2590800" cy="1562100"/>
        </p:xfrm>
        <a:graphic>
          <a:graphicData uri="http://schemas.openxmlformats.org/presentationml/2006/ole">
            <mc:AlternateContent xmlns:mc="http://schemas.openxmlformats.org/markup-compatibility/2006">
              <mc:Choice xmlns:v="urn:schemas-microsoft-com:vml" Requires="v">
                <p:oleObj spid="_x0000_s136270" name="Equation" r:id="rId11" imgW="2590560" imgH="1562040" progId="Equation.DSMT4">
                  <p:embed/>
                </p:oleObj>
              </mc:Choice>
              <mc:Fallback>
                <p:oleObj name="Equation" r:id="rId11" imgW="2590560" imgH="1562040" progId="Equation.DSMT4">
                  <p:embed/>
                  <p:pic>
                    <p:nvPicPr>
                      <p:cNvPr id="0" name="对象 3"/>
                      <p:cNvPicPr>
                        <a:picLocks noChangeAspect="1" noChangeArrowheads="1"/>
                      </p:cNvPicPr>
                      <p:nvPr/>
                    </p:nvPicPr>
                    <p:blipFill>
                      <a:blip r:embed="rId12"/>
                      <a:srcRect/>
                      <a:stretch>
                        <a:fillRect/>
                      </a:stretch>
                    </p:blipFill>
                    <p:spPr bwMode="auto">
                      <a:xfrm>
                        <a:off x="3203848" y="4005064"/>
                        <a:ext cx="2590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323528" y="5661248"/>
            <a:ext cx="8483413" cy="523220"/>
          </a:xfrm>
          <a:prstGeom prst="rect">
            <a:avLst/>
          </a:prstGeom>
        </p:spPr>
        <p:txBody>
          <a:bodyPr wrap="none">
            <a:spAutoFit/>
          </a:bodyPr>
          <a:lstStyle/>
          <a:p>
            <a:r>
              <a:rPr kumimoji="1" lang="en-US" altLang="zh-CN" sz="2800" b="1" dirty="0" smtClean="0">
                <a:solidFill>
                  <a:srgbClr val="0000CC"/>
                </a:solidFill>
                <a:latin typeface="+mn-ea"/>
              </a:rPr>
              <a:t>【</a:t>
            </a:r>
            <a:r>
              <a:rPr kumimoji="1" lang="zh-CN" altLang="en-US" sz="2800" b="1" dirty="0">
                <a:solidFill>
                  <a:srgbClr val="0000CC"/>
                </a:solidFill>
                <a:latin typeface="+mn-ea"/>
              </a:rPr>
              <a:t>解</a:t>
            </a:r>
            <a:r>
              <a:rPr kumimoji="1" lang="en-US" altLang="zh-CN" sz="2800" b="1" dirty="0" smtClean="0">
                <a:solidFill>
                  <a:srgbClr val="0000CC"/>
                </a:solidFill>
                <a:latin typeface="+mn-ea"/>
              </a:rPr>
              <a:t>】</a:t>
            </a:r>
            <a:r>
              <a:rPr kumimoji="1" lang="zh-CN" altLang="en-US" sz="2800" b="1" dirty="0" smtClean="0">
                <a:latin typeface="+mn-ea"/>
              </a:rPr>
              <a:t>根据定理</a:t>
            </a:r>
            <a:r>
              <a:rPr kumimoji="1" lang="en-US" altLang="zh-CN" sz="2800" b="1" dirty="0" smtClean="0">
                <a:latin typeface="+mn-ea"/>
              </a:rPr>
              <a:t>7.9</a:t>
            </a:r>
            <a:r>
              <a:rPr kumimoji="1" lang="zh-CN" altLang="en-US" sz="2800" b="1" dirty="0" smtClean="0">
                <a:latin typeface="+mn-ea"/>
              </a:rPr>
              <a:t>，</a:t>
            </a:r>
            <a:r>
              <a:rPr kumimoji="1" lang="zh-CN" altLang="en-US" sz="2800" b="1" dirty="0" smtClean="0">
                <a:solidFill>
                  <a:srgbClr val="0000CC"/>
                </a:solidFill>
                <a:latin typeface="+mn-ea"/>
              </a:rPr>
              <a:t>二次型秩和正惯性指数</a:t>
            </a:r>
            <a:r>
              <a:rPr kumimoji="1" lang="zh-CN" altLang="en-US" sz="2800" b="1" dirty="0" smtClean="0">
                <a:latin typeface="+mn-ea"/>
              </a:rPr>
              <a:t>是关键</a:t>
            </a:r>
            <a:r>
              <a:rPr kumimoji="1" lang="en-US" altLang="zh-CN" sz="2800" b="1" dirty="0" smtClean="0">
                <a:latin typeface="+mn-ea"/>
              </a:rPr>
              <a:t>.</a:t>
            </a:r>
            <a:endParaRPr kumimoji="1" lang="zh-CN" altLang="en-US" sz="2800" b="1" dirty="0">
              <a:latin typeface="+mn-ea"/>
            </a:endParaRPr>
          </a:p>
        </p:txBody>
      </p:sp>
      <p:sp>
        <p:nvSpPr>
          <p:cNvPr id="10" name="矩形 9"/>
          <p:cNvSpPr/>
          <p:nvPr/>
        </p:nvSpPr>
        <p:spPr>
          <a:xfrm>
            <a:off x="6012160" y="2132856"/>
            <a:ext cx="2592288" cy="954107"/>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方法一：</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r>
              <a:rPr lang="zh-CN" altLang="en-US" sz="2800" b="1" dirty="0" smtClean="0">
                <a:solidFill>
                  <a:schemeClr val="tx1"/>
                </a:solidFill>
                <a:latin typeface="华文楷体" panose="02010600040101010101" pitchFamily="2" charset="-122"/>
                <a:ea typeface="华文楷体" panose="02010600040101010101" pitchFamily="2" charset="-122"/>
              </a:rPr>
              <a:t>配方法</a:t>
            </a:r>
            <a:endParaRPr lang="zh-CN" altLang="zh-CN" sz="2800" b="1" dirty="0">
              <a:solidFill>
                <a:schemeClr val="tx1"/>
              </a:solidFill>
              <a:latin typeface="华文楷体" panose="02010600040101010101" pitchFamily="2" charset="-122"/>
              <a:ea typeface="华文楷体" panose="02010600040101010101" pitchFamily="2" charset="-122"/>
            </a:endParaRPr>
          </a:p>
        </p:txBody>
      </p:sp>
      <p:sp>
        <p:nvSpPr>
          <p:cNvPr id="22" name="矩形 21"/>
          <p:cNvSpPr/>
          <p:nvPr/>
        </p:nvSpPr>
        <p:spPr>
          <a:xfrm>
            <a:off x="5958962" y="3284984"/>
            <a:ext cx="2592288" cy="954107"/>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方法二：</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r>
              <a:rPr lang="zh-CN" altLang="en-US" sz="2800" b="1" dirty="0" smtClean="0">
                <a:solidFill>
                  <a:schemeClr val="tx1"/>
                </a:solidFill>
                <a:latin typeface="华文楷体" panose="02010600040101010101" pitchFamily="2" charset="-122"/>
                <a:ea typeface="华文楷体" panose="02010600040101010101" pitchFamily="2" charset="-122"/>
              </a:rPr>
              <a:t>初等变换法</a:t>
            </a:r>
            <a:endParaRPr lang="zh-CN" altLang="zh-CN" sz="2800" b="1" dirty="0">
              <a:solidFill>
                <a:schemeClr val="tx1"/>
              </a:solidFill>
              <a:latin typeface="华文楷体" panose="02010600040101010101" pitchFamily="2" charset="-122"/>
              <a:ea typeface="华文楷体" panose="02010600040101010101" pitchFamily="2" charset="-122"/>
            </a:endParaRPr>
          </a:p>
        </p:txBody>
      </p:sp>
      <p:sp>
        <p:nvSpPr>
          <p:cNvPr id="23" name="矩形 22"/>
          <p:cNvSpPr/>
          <p:nvPr/>
        </p:nvSpPr>
        <p:spPr>
          <a:xfrm>
            <a:off x="6012160" y="4437112"/>
            <a:ext cx="2592288" cy="954107"/>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方法二：</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r>
              <a:rPr lang="zh-CN" altLang="en-US" sz="2800" b="1" dirty="0" smtClean="0">
                <a:solidFill>
                  <a:schemeClr val="tx1"/>
                </a:solidFill>
                <a:latin typeface="华文楷体" panose="02010600040101010101" pitchFamily="2" charset="-122"/>
                <a:ea typeface="华文楷体" panose="02010600040101010101" pitchFamily="2" charset="-122"/>
              </a:rPr>
              <a:t>特征值法</a:t>
            </a:r>
            <a:endParaRPr lang="zh-CN" altLang="zh-CN" sz="2800" b="1" dirty="0">
              <a:solidFill>
                <a:schemeClr val="tx1"/>
              </a:solidFill>
              <a:latin typeface="华文楷体" panose="02010600040101010101" pitchFamily="2" charset="-122"/>
              <a:ea typeface="华文楷体" panose="02010600040101010101" pitchFamily="2" charset="-122"/>
            </a:endParaRPr>
          </a:p>
        </p:txBody>
      </p:sp>
      <p:grpSp>
        <p:nvGrpSpPr>
          <p:cNvPr id="30" name="组合 29"/>
          <p:cNvGrpSpPr/>
          <p:nvPr/>
        </p:nvGrpSpPr>
        <p:grpSpPr>
          <a:xfrm>
            <a:off x="3201132" y="3017087"/>
            <a:ext cx="578780" cy="387513"/>
            <a:chOff x="539552" y="1453045"/>
            <a:chExt cx="864096" cy="535795"/>
          </a:xfrm>
        </p:grpSpPr>
        <p:cxnSp>
          <p:nvCxnSpPr>
            <p:cNvPr id="26" name="直接连接符 25"/>
            <p:cNvCxnSpPr/>
            <p:nvPr/>
          </p:nvCxnSpPr>
          <p:spPr>
            <a:xfrm>
              <a:off x="539552" y="1556792"/>
              <a:ext cx="216024" cy="4320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55576" y="1453045"/>
              <a:ext cx="648072" cy="5040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265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620688"/>
            <a:ext cx="6156325" cy="576263"/>
          </a:xfrm>
          <a:noFill/>
        </p:spPr>
        <p:txBody>
          <a:bodyPr>
            <a:normAutofit/>
          </a:bodyPr>
          <a:lstStyle/>
          <a:p>
            <a:pPr marL="0" indent="0">
              <a:buNone/>
            </a:pPr>
            <a:r>
              <a:rPr lang="en-US" altLang="zh-CN" dirty="0" smtClean="0"/>
              <a:t>§7.3 </a:t>
            </a:r>
            <a:r>
              <a:rPr lang="zh-CN" altLang="en-US" dirty="0" smtClean="0"/>
              <a:t>小结</a:t>
            </a:r>
            <a:endParaRPr lang="zh-CN" altLang="en-US" dirty="0"/>
          </a:p>
        </p:txBody>
      </p:sp>
      <p:graphicFrame>
        <p:nvGraphicFramePr>
          <p:cNvPr id="23" name="Object 9"/>
          <p:cNvGraphicFramePr>
            <a:graphicFrameLocks noChangeAspect="1"/>
          </p:cNvGraphicFramePr>
          <p:nvPr>
            <p:extLst>
              <p:ext uri="{D42A27DB-BD31-4B8C-83A1-F6EECF244321}">
                <p14:modId xmlns:p14="http://schemas.microsoft.com/office/powerpoint/2010/main" val="2890498603"/>
              </p:ext>
            </p:extLst>
          </p:nvPr>
        </p:nvGraphicFramePr>
        <p:xfrm>
          <a:off x="5868144" y="4200701"/>
          <a:ext cx="1224135" cy="1771746"/>
        </p:xfrm>
        <a:graphic>
          <a:graphicData uri="http://schemas.openxmlformats.org/presentationml/2006/ole">
            <mc:AlternateContent xmlns:mc="http://schemas.openxmlformats.org/markup-compatibility/2006">
              <mc:Choice xmlns:v="urn:schemas-microsoft-com:vml" Requires="v">
                <p:oleObj spid="_x0000_s22412" name="剪辑" r:id="rId3" imgW="3467160" imgH="5018040" progId="MS_ClipArt_Gallery.2">
                  <p:embed/>
                </p:oleObj>
              </mc:Choice>
              <mc:Fallback>
                <p:oleObj name="剪辑" r:id="rId3" imgW="3467160" imgH="50180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200701"/>
                        <a:ext cx="1224135" cy="1771746"/>
                      </a:xfrm>
                      <a:prstGeom prst="rect">
                        <a:avLst/>
                      </a:prstGeom>
                      <a:noFill/>
                      <a:ln>
                        <a:noFill/>
                      </a:ln>
                      <a:effectLst/>
                      <a:extLst/>
                    </p:spPr>
                  </p:pic>
                </p:oleObj>
              </mc:Fallback>
            </mc:AlternateContent>
          </a:graphicData>
        </a:graphic>
      </p:graphicFrame>
      <p:sp>
        <p:nvSpPr>
          <p:cNvPr id="25" name="Rectangle 4"/>
          <p:cNvSpPr>
            <a:spLocks noChangeArrowheads="1"/>
          </p:cNvSpPr>
          <p:nvPr/>
        </p:nvSpPr>
        <p:spPr bwMode="auto">
          <a:xfrm>
            <a:off x="539552" y="1412776"/>
            <a:ext cx="7239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660066"/>
                </a:solidFill>
                <a:latin typeface="Times New Roman" pitchFamily="18" charset="0"/>
                <a:cs typeface="Times New Roman" pitchFamily="18" charset="0"/>
              </a:rPr>
              <a:t>1. </a:t>
            </a:r>
            <a:r>
              <a:rPr kumimoji="1" lang="zh-CN" altLang="en-US" sz="2800" b="1" dirty="0" smtClean="0">
                <a:solidFill>
                  <a:srgbClr val="660066"/>
                </a:solidFill>
                <a:latin typeface="Times New Roman" pitchFamily="18" charset="0"/>
                <a:cs typeface="Times New Roman" pitchFamily="18" charset="0"/>
              </a:rPr>
              <a:t>二次型的秩</a:t>
            </a:r>
            <a:endParaRPr kumimoji="1" lang="zh-CN" altLang="en-US" sz="2800" b="1" dirty="0">
              <a:solidFill>
                <a:srgbClr val="660066"/>
              </a:solidFill>
              <a:latin typeface="Times New Roman" pitchFamily="18" charset="0"/>
              <a:cs typeface="Times New Roman" pitchFamily="18" charset="0"/>
            </a:endParaRPr>
          </a:p>
        </p:txBody>
      </p:sp>
      <p:sp>
        <p:nvSpPr>
          <p:cNvPr id="8" name="Rectangle 4"/>
          <p:cNvSpPr>
            <a:spLocks noChangeArrowheads="1"/>
          </p:cNvSpPr>
          <p:nvPr/>
        </p:nvSpPr>
        <p:spPr bwMode="auto">
          <a:xfrm>
            <a:off x="510851" y="1988840"/>
            <a:ext cx="792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smtClean="0">
                <a:solidFill>
                  <a:srgbClr val="660066"/>
                </a:solidFill>
                <a:latin typeface="Times New Roman" pitchFamily="18" charset="0"/>
                <a:cs typeface="Times New Roman" pitchFamily="18" charset="0"/>
              </a:rPr>
              <a:t>2. </a:t>
            </a:r>
            <a:r>
              <a:rPr kumimoji="1" lang="zh-CN" altLang="en-US" sz="2800" b="1" dirty="0" smtClean="0">
                <a:solidFill>
                  <a:srgbClr val="660066"/>
                </a:solidFill>
                <a:latin typeface="Times New Roman" pitchFamily="18" charset="0"/>
                <a:cs typeface="Times New Roman" pitchFamily="18" charset="0"/>
              </a:rPr>
              <a:t>二次型的规范形</a:t>
            </a:r>
            <a:endParaRPr kumimoji="1" lang="en-US" altLang="zh-CN" sz="2800" b="1" dirty="0">
              <a:solidFill>
                <a:srgbClr val="660066"/>
              </a:solidFill>
              <a:latin typeface="Times New Roman" pitchFamily="18" charset="0"/>
              <a:cs typeface="Times New Roman" pitchFamily="18" charset="0"/>
            </a:endParaRPr>
          </a:p>
        </p:txBody>
      </p:sp>
      <p:sp>
        <p:nvSpPr>
          <p:cNvPr id="2" name="Rectangle 7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0" y="0"/>
          <a:ext cx="1295400" cy="393700"/>
        </p:xfrm>
        <a:graphic>
          <a:graphicData uri="http://schemas.openxmlformats.org/presentationml/2006/ole">
            <mc:AlternateContent xmlns:mc="http://schemas.openxmlformats.org/markup-compatibility/2006">
              <mc:Choice xmlns:v="urn:schemas-microsoft-com:vml" Requires="v">
                <p:oleObj spid="_x0000_s22413" name="Equation" r:id="rId5" imgW="1296525" imgH="394042" progId="Equation.DSMT4">
                  <p:embed/>
                </p:oleObj>
              </mc:Choice>
              <mc:Fallback>
                <p:oleObj name="Equation" r:id="rId5" imgW="1296525" imgH="394042" progId="Equation.DSMT4">
                  <p:embed/>
                  <p:pic>
                    <p:nvPicPr>
                      <p:cNvPr id="0" name="Object 7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95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539552" y="3121804"/>
            <a:ext cx="7924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smtClean="0">
                <a:solidFill>
                  <a:srgbClr val="660066"/>
                </a:solidFill>
                <a:latin typeface="Times New Roman" pitchFamily="18" charset="0"/>
                <a:cs typeface="Times New Roman" pitchFamily="18" charset="0"/>
              </a:rPr>
              <a:t>4. </a:t>
            </a:r>
            <a:r>
              <a:rPr kumimoji="1" lang="zh-CN" altLang="en-US" sz="2800" b="1" dirty="0" smtClean="0">
                <a:solidFill>
                  <a:srgbClr val="660066"/>
                </a:solidFill>
                <a:latin typeface="Times New Roman" pitchFamily="18" charset="0"/>
                <a:cs typeface="Times New Roman" pitchFamily="18" charset="0"/>
              </a:rPr>
              <a:t>二次型的正惯性指数，</a:t>
            </a:r>
            <a:endParaRPr kumimoji="1" lang="en-US" altLang="zh-CN" sz="2800" b="1" dirty="0" smtClean="0">
              <a:solidFill>
                <a:srgbClr val="660066"/>
              </a:solidFill>
              <a:latin typeface="Times New Roman" pitchFamily="18" charset="0"/>
              <a:cs typeface="Times New Roman" pitchFamily="18" charset="0"/>
            </a:endParaRPr>
          </a:p>
          <a:p>
            <a:r>
              <a:rPr kumimoji="1" lang="zh-CN" altLang="en-US" sz="2800" b="1" dirty="0" smtClean="0">
                <a:solidFill>
                  <a:srgbClr val="660066"/>
                </a:solidFill>
                <a:latin typeface="Times New Roman" pitchFamily="18" charset="0"/>
                <a:cs typeface="Times New Roman" pitchFamily="18" charset="0"/>
              </a:rPr>
              <a:t>    负惯性指数，符号差</a:t>
            </a:r>
            <a:r>
              <a:rPr kumimoji="1" lang="en-US" altLang="zh-CN" sz="2800" b="1" dirty="0" smtClean="0">
                <a:solidFill>
                  <a:srgbClr val="660066"/>
                </a:solidFill>
                <a:latin typeface="Times New Roman" pitchFamily="18" charset="0"/>
                <a:cs typeface="Times New Roman" pitchFamily="18" charset="0"/>
              </a:rPr>
              <a:t>.</a:t>
            </a:r>
            <a:endParaRPr kumimoji="1" lang="en-US" altLang="zh-CN" sz="2800" b="1" dirty="0">
              <a:solidFill>
                <a:srgbClr val="660066"/>
              </a:solidFill>
              <a:latin typeface="Times New Roman" pitchFamily="18" charset="0"/>
              <a:cs typeface="Times New Roman" pitchFamily="18" charset="0"/>
            </a:endParaRPr>
          </a:p>
        </p:txBody>
      </p:sp>
      <p:sp>
        <p:nvSpPr>
          <p:cNvPr id="11" name="Rectangle 4"/>
          <p:cNvSpPr>
            <a:spLocks noChangeArrowheads="1"/>
          </p:cNvSpPr>
          <p:nvPr/>
        </p:nvSpPr>
        <p:spPr bwMode="auto">
          <a:xfrm>
            <a:off x="4860032" y="1674386"/>
            <a:ext cx="32403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l"/>
            </a:pPr>
            <a:r>
              <a:rPr kumimoji="1" lang="zh-CN" altLang="en-US" sz="2800" b="1" dirty="0" smtClean="0">
                <a:solidFill>
                  <a:srgbClr val="660066"/>
                </a:solidFill>
                <a:latin typeface="Times New Roman" pitchFamily="18" charset="0"/>
                <a:cs typeface="Times New Roman" pitchFamily="18" charset="0"/>
              </a:rPr>
              <a:t>直接法</a:t>
            </a:r>
            <a:endParaRPr kumimoji="1" lang="en-US" altLang="zh-CN" sz="2800" b="1" dirty="0" smtClean="0">
              <a:solidFill>
                <a:srgbClr val="660066"/>
              </a:solidFill>
              <a:latin typeface="Times New Roman" pitchFamily="18" charset="0"/>
              <a:cs typeface="Times New Roman" pitchFamily="18" charset="0"/>
            </a:endParaRPr>
          </a:p>
          <a:p>
            <a:pPr marL="457200" indent="-457200">
              <a:buFont typeface="Wingdings" panose="05000000000000000000" pitchFamily="2" charset="2"/>
              <a:buChar char="l"/>
            </a:pPr>
            <a:r>
              <a:rPr kumimoji="1" lang="zh-CN" altLang="en-US" sz="2800" b="1" dirty="0" smtClean="0">
                <a:solidFill>
                  <a:srgbClr val="660066"/>
                </a:solidFill>
                <a:latin typeface="Times New Roman" pitchFamily="18" charset="0"/>
                <a:cs typeface="Times New Roman" pitchFamily="18" charset="0"/>
              </a:rPr>
              <a:t>正交变换法</a:t>
            </a:r>
            <a:endParaRPr kumimoji="1" lang="en-US" altLang="zh-CN" sz="2800" b="1" dirty="0" smtClean="0">
              <a:solidFill>
                <a:srgbClr val="660066"/>
              </a:solidFill>
              <a:latin typeface="Times New Roman" pitchFamily="18" charset="0"/>
              <a:cs typeface="Times New Roman" pitchFamily="18" charset="0"/>
            </a:endParaRPr>
          </a:p>
          <a:p>
            <a:pPr marL="457200" indent="-457200">
              <a:buFont typeface="Wingdings" panose="05000000000000000000" pitchFamily="2" charset="2"/>
              <a:buChar char="l"/>
            </a:pPr>
            <a:r>
              <a:rPr kumimoji="1" lang="zh-CN" altLang="en-US" sz="2800" b="1" dirty="0" smtClean="0">
                <a:solidFill>
                  <a:srgbClr val="660066"/>
                </a:solidFill>
                <a:latin typeface="Times New Roman" pitchFamily="18" charset="0"/>
                <a:cs typeface="Times New Roman" pitchFamily="18" charset="0"/>
              </a:rPr>
              <a:t>配方法</a:t>
            </a:r>
            <a:endParaRPr kumimoji="1" lang="en-US" altLang="zh-CN" sz="2800" b="1" dirty="0" smtClean="0">
              <a:solidFill>
                <a:srgbClr val="660066"/>
              </a:solidFill>
              <a:latin typeface="Times New Roman" pitchFamily="18" charset="0"/>
              <a:cs typeface="Times New Roman" pitchFamily="18" charset="0"/>
            </a:endParaRPr>
          </a:p>
          <a:p>
            <a:pPr marL="457200" indent="-457200">
              <a:buFont typeface="Wingdings" panose="05000000000000000000" pitchFamily="2" charset="2"/>
              <a:buChar char="l"/>
            </a:pPr>
            <a:r>
              <a:rPr kumimoji="1" lang="zh-CN" altLang="en-US" sz="2800" b="1" dirty="0" smtClean="0">
                <a:solidFill>
                  <a:srgbClr val="660066"/>
                </a:solidFill>
                <a:latin typeface="Times New Roman" pitchFamily="18" charset="0"/>
                <a:cs typeface="Times New Roman" pitchFamily="18" charset="0"/>
              </a:rPr>
              <a:t>初等变换法</a:t>
            </a:r>
            <a:endParaRPr kumimoji="1" lang="en-US" altLang="zh-CN" sz="2800" b="1" dirty="0" smtClean="0">
              <a:solidFill>
                <a:srgbClr val="660066"/>
              </a:solidFill>
              <a:latin typeface="Times New Roman" pitchFamily="18" charset="0"/>
              <a:cs typeface="Times New Roman" pitchFamily="18" charset="0"/>
            </a:endParaRPr>
          </a:p>
          <a:p>
            <a:pPr marL="457200" indent="-457200">
              <a:buFont typeface="Wingdings" panose="05000000000000000000" pitchFamily="2" charset="2"/>
              <a:buChar char="l"/>
            </a:pPr>
            <a:r>
              <a:rPr kumimoji="1" lang="zh-CN" altLang="en-US" sz="2800" b="1" dirty="0" smtClean="0">
                <a:solidFill>
                  <a:srgbClr val="660066"/>
                </a:solidFill>
                <a:latin typeface="Times New Roman" pitchFamily="18" charset="0"/>
                <a:cs typeface="Times New Roman" pitchFamily="18" charset="0"/>
              </a:rPr>
              <a:t>特征值法</a:t>
            </a:r>
            <a:endParaRPr kumimoji="1" lang="en-US" altLang="zh-CN" sz="2800" b="1" dirty="0">
              <a:solidFill>
                <a:srgbClr val="660066"/>
              </a:solidFill>
              <a:latin typeface="Times New Roman" pitchFamily="18" charset="0"/>
              <a:cs typeface="Times New Roman" pitchFamily="18" charset="0"/>
            </a:endParaRPr>
          </a:p>
        </p:txBody>
      </p:sp>
      <p:sp>
        <p:nvSpPr>
          <p:cNvPr id="12" name="Rectangle 4"/>
          <p:cNvSpPr>
            <a:spLocks noChangeArrowheads="1"/>
          </p:cNvSpPr>
          <p:nvPr/>
        </p:nvSpPr>
        <p:spPr bwMode="auto">
          <a:xfrm>
            <a:off x="611560" y="4201924"/>
            <a:ext cx="792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smtClean="0">
                <a:solidFill>
                  <a:srgbClr val="660066"/>
                </a:solidFill>
                <a:latin typeface="Times New Roman" pitchFamily="18" charset="0"/>
                <a:cs typeface="Times New Roman" pitchFamily="18" charset="0"/>
              </a:rPr>
              <a:t>5. </a:t>
            </a:r>
            <a:r>
              <a:rPr kumimoji="1" lang="zh-CN" altLang="en-US" sz="2800" b="1" dirty="0">
                <a:solidFill>
                  <a:srgbClr val="660066"/>
                </a:solidFill>
                <a:latin typeface="Times New Roman" pitchFamily="18" charset="0"/>
                <a:cs typeface="Times New Roman" pitchFamily="18" charset="0"/>
              </a:rPr>
              <a:t>两</a:t>
            </a:r>
            <a:r>
              <a:rPr kumimoji="1" lang="zh-CN" altLang="en-US" sz="2800" b="1" dirty="0" smtClean="0">
                <a:solidFill>
                  <a:srgbClr val="660066"/>
                </a:solidFill>
                <a:latin typeface="Times New Roman" pitchFamily="18" charset="0"/>
                <a:cs typeface="Times New Roman" pitchFamily="18" charset="0"/>
              </a:rPr>
              <a:t>个矩阵合同的判定</a:t>
            </a:r>
            <a:endParaRPr kumimoji="1" lang="en-US" altLang="zh-CN" sz="2800" b="1" dirty="0">
              <a:solidFill>
                <a:srgbClr val="660066"/>
              </a:solidFill>
              <a:latin typeface="Times New Roman" pitchFamily="18" charset="0"/>
              <a:cs typeface="Times New Roman" pitchFamily="18" charset="0"/>
            </a:endParaRPr>
          </a:p>
        </p:txBody>
      </p:sp>
      <p:sp>
        <p:nvSpPr>
          <p:cNvPr id="13" name="Rectangle 4"/>
          <p:cNvSpPr>
            <a:spLocks noChangeArrowheads="1"/>
          </p:cNvSpPr>
          <p:nvPr/>
        </p:nvSpPr>
        <p:spPr bwMode="auto">
          <a:xfrm>
            <a:off x="573360" y="2564904"/>
            <a:ext cx="7239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smtClean="0">
                <a:solidFill>
                  <a:srgbClr val="660066"/>
                </a:solidFill>
                <a:latin typeface="Times New Roman" pitchFamily="18" charset="0"/>
                <a:cs typeface="Times New Roman" pitchFamily="18" charset="0"/>
              </a:rPr>
              <a:t>3. </a:t>
            </a:r>
            <a:r>
              <a:rPr kumimoji="1" lang="zh-CN" altLang="en-US" sz="2800" b="1" dirty="0" smtClean="0">
                <a:solidFill>
                  <a:srgbClr val="660066"/>
                </a:solidFill>
                <a:latin typeface="Times New Roman" pitchFamily="18" charset="0"/>
                <a:cs typeface="Times New Roman" pitchFamily="18" charset="0"/>
              </a:rPr>
              <a:t>惯性定理</a:t>
            </a:r>
            <a:endParaRPr kumimoji="1" lang="zh-CN" altLang="en-US" sz="2800" b="1" dirty="0">
              <a:solidFill>
                <a:srgbClr val="660066"/>
              </a:solidFill>
              <a:latin typeface="Times New Roman" pitchFamily="18" charset="0"/>
              <a:cs typeface="Times New Roman" pitchFamily="18" charset="0"/>
            </a:endParaRPr>
          </a:p>
        </p:txBody>
      </p:sp>
    </p:spTree>
    <p:extLst>
      <p:ext uri="{BB962C8B-B14F-4D97-AF65-F5344CB8AC3E}">
        <p14:creationId xmlns:p14="http://schemas.microsoft.com/office/powerpoint/2010/main" val="70354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5"/>
                                        </p:tgtEl>
                                        <p:attrNameLst>
                                          <p:attrName>style.visibility</p:attrName>
                                        </p:attrNameLst>
                                      </p:cBhvr>
                                      <p:to>
                                        <p:strVal val="visible"/>
                                      </p:to>
                                    </p:set>
                                    <p:animEffect transition="in" filter="wipe(left)">
                                      <p:cBhvr>
                                        <p:cTn id="7" dur="75"/>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
                                        </p:tgtEl>
                                        <p:attrNameLst>
                                          <p:attrName>style.visibility</p:attrName>
                                        </p:attrNameLst>
                                      </p:cBhvr>
                                      <p:to>
                                        <p:strVal val="visible"/>
                                      </p:to>
                                    </p:set>
                                    <p:animEffect transition="in" filter="wipe(left)">
                                      <p:cBhvr>
                                        <p:cTn id="12" dur="75"/>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
                                        </p:tgtEl>
                                        <p:attrNameLst>
                                          <p:attrName>style.visibility</p:attrName>
                                        </p:attrNameLst>
                                      </p:cBhvr>
                                      <p:to>
                                        <p:strVal val="visible"/>
                                      </p:to>
                                    </p:set>
                                    <p:animEffect transition="in" filter="wipe(left)">
                                      <p:cBhvr>
                                        <p:cTn id="17" dur="75"/>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1"/>
                                        </p:tgtEl>
                                        <p:attrNameLst>
                                          <p:attrName>style.visibility</p:attrName>
                                        </p:attrNameLst>
                                      </p:cBhvr>
                                      <p:to>
                                        <p:strVal val="visible"/>
                                      </p:to>
                                    </p:set>
                                    <p:animEffect transition="in" filter="wipe(left)">
                                      <p:cBhvr>
                                        <p:cTn id="22" dur="75"/>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
                                        </p:tgtEl>
                                        <p:attrNameLst>
                                          <p:attrName>style.visibility</p:attrName>
                                        </p:attrNameLst>
                                      </p:cBhvr>
                                      <p:to>
                                        <p:strVal val="visible"/>
                                      </p:to>
                                    </p:set>
                                    <p:animEffect transition="in" filter="wipe(left)">
                                      <p:cBhvr>
                                        <p:cTn id="27" dur="75"/>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3"/>
                                        </p:tgtEl>
                                        <p:attrNameLst>
                                          <p:attrName>style.visibility</p:attrName>
                                        </p:attrNameLst>
                                      </p:cBhvr>
                                      <p:to>
                                        <p:strVal val="visible"/>
                                      </p:to>
                                    </p:set>
                                    <p:animEffect transition="in" filter="wipe(left)">
                                      <p:cBhvr>
                                        <p:cTn id="32" dur="75"/>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8" grpId="0" autoUpdateAnimBg="0"/>
      <p:bldP spid="10" grpId="0" autoUpdateAnimBg="0"/>
      <p:bldP spid="11" grpId="0" autoUpdateAnimBg="0"/>
      <p:bldP spid="12" grpId="0" autoUpdateAnimBg="0"/>
      <p:bldP spid="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3321166057"/>
              </p:ext>
            </p:extLst>
          </p:nvPr>
        </p:nvGraphicFramePr>
        <p:xfrm>
          <a:off x="449263" y="2206625"/>
          <a:ext cx="8229600" cy="250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539552" y="764704"/>
            <a:ext cx="8208912" cy="523220"/>
          </a:xfrm>
          <a:prstGeom prst="rect">
            <a:avLst/>
          </a:prstGeom>
        </p:spPr>
        <p:txBody>
          <a:bodyPr wrap="square">
            <a:spAutoFit/>
          </a:bodyPr>
          <a:lstStyle/>
          <a:p>
            <a:r>
              <a:rPr lang="zh-CN" altLang="en-US" sz="2800" b="1" dirty="0">
                <a:latin typeface="+mn-ea"/>
              </a:rPr>
              <a:t>在这一讲，我们重点介绍 </a:t>
            </a:r>
            <a:r>
              <a:rPr lang="zh-CN" altLang="en-US" sz="2800" b="1" dirty="0" smtClean="0">
                <a:solidFill>
                  <a:srgbClr val="FF0000"/>
                </a:solidFill>
                <a:latin typeface="微软雅黑" pitchFamily="34" charset="-122"/>
                <a:ea typeface="微软雅黑" pitchFamily="34" charset="-122"/>
              </a:rPr>
              <a:t>二次型的不变量与唯一性</a:t>
            </a:r>
            <a:endParaRPr lang="en-US" altLang="zh-CN" sz="28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8032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1659" y="620688"/>
            <a:ext cx="8229600" cy="523220"/>
          </a:xfrm>
        </p:spPr>
        <p:txBody>
          <a:bodyPr/>
          <a:lstStyle/>
          <a:p>
            <a:r>
              <a:rPr lang="zh-CN" altLang="zh-CN" sz="2800" dirty="0" smtClean="0">
                <a:latin typeface="+mn-ea"/>
                <a:ea typeface="+mn-ea"/>
              </a:rPr>
              <a:t>将</a:t>
            </a:r>
            <a:r>
              <a:rPr lang="zh-CN" altLang="zh-CN" sz="2800" dirty="0">
                <a:latin typeface="+mn-ea"/>
                <a:ea typeface="+mn-ea"/>
              </a:rPr>
              <a:t>例</a:t>
            </a:r>
            <a:r>
              <a:rPr lang="en-US" altLang="zh-CN" sz="2800" dirty="0">
                <a:latin typeface="+mn-ea"/>
                <a:ea typeface="+mn-ea"/>
              </a:rPr>
              <a:t>7.9</a:t>
            </a:r>
            <a:r>
              <a:rPr lang="zh-CN" altLang="zh-CN" sz="2800" dirty="0">
                <a:latin typeface="+mn-ea"/>
                <a:ea typeface="+mn-ea"/>
              </a:rPr>
              <a:t>与例</a:t>
            </a:r>
            <a:r>
              <a:rPr lang="en-US" altLang="zh-CN" sz="2800" dirty="0">
                <a:latin typeface="+mn-ea"/>
                <a:ea typeface="+mn-ea"/>
              </a:rPr>
              <a:t>7.10</a:t>
            </a:r>
            <a:r>
              <a:rPr lang="zh-CN" altLang="zh-CN" sz="2800" dirty="0">
                <a:latin typeface="+mn-ea"/>
                <a:ea typeface="+mn-ea"/>
              </a:rPr>
              <a:t>的结果加以比较，可以看到</a:t>
            </a:r>
            <a:r>
              <a:rPr lang="zh-CN" altLang="zh-CN" sz="2800" dirty="0" smtClean="0">
                <a:latin typeface="+mn-ea"/>
                <a:ea typeface="+mn-ea"/>
              </a:rPr>
              <a:t>：</a:t>
            </a:r>
            <a:endParaRPr lang="zh-CN" altLang="zh-CN" sz="2800" dirty="0">
              <a:latin typeface="+mn-ea"/>
              <a:ea typeface="+mn-ea"/>
            </a:endParaRPr>
          </a:p>
        </p:txBody>
      </p:sp>
      <p:sp>
        <p:nvSpPr>
          <p:cNvPr id="5" name="TextBox 4"/>
          <p:cNvSpPr txBox="1"/>
          <p:nvPr/>
        </p:nvSpPr>
        <p:spPr>
          <a:xfrm>
            <a:off x="428077" y="2743761"/>
            <a:ext cx="8287846" cy="523220"/>
          </a:xfrm>
          <a:prstGeom prst="rect">
            <a:avLst/>
          </a:prstGeom>
          <a:noFill/>
        </p:spPr>
        <p:txBody>
          <a:bodyPr wrap="none" rtlCol="0">
            <a:spAutoFit/>
          </a:bodyPr>
          <a:lstStyle/>
          <a:p>
            <a:r>
              <a:rPr lang="zh-CN" altLang="en-US" sz="2800" b="1" dirty="0" smtClean="0"/>
              <a:t>（</a:t>
            </a:r>
            <a:r>
              <a:rPr lang="en-US" altLang="zh-CN" sz="2800" b="1" dirty="0" smtClean="0">
                <a:latin typeface="华文楷体" panose="02010600040101010101" pitchFamily="2" charset="-122"/>
                <a:ea typeface="华文楷体" panose="02010600040101010101" pitchFamily="2" charset="-122"/>
              </a:rPr>
              <a:t>1</a:t>
            </a:r>
            <a:r>
              <a:rPr lang="zh-CN" altLang="en-US" sz="2800" b="1" dirty="0" smtClean="0">
                <a:latin typeface="华文楷体" panose="02010600040101010101" pitchFamily="2" charset="-122"/>
                <a:ea typeface="华文楷体" panose="02010600040101010101" pitchFamily="2" charset="-122"/>
              </a:rPr>
              <a:t>）</a:t>
            </a:r>
            <a:r>
              <a:rPr lang="zh-CN" altLang="zh-CN" sz="2800" b="1" dirty="0" smtClean="0">
                <a:latin typeface="华文楷体" panose="02010600040101010101" pitchFamily="2" charset="-122"/>
                <a:ea typeface="华文楷体" panose="02010600040101010101" pitchFamily="2" charset="-122"/>
              </a:rPr>
              <a:t>标准</a:t>
            </a:r>
            <a:r>
              <a:rPr lang="zh-CN" altLang="zh-CN" sz="2800" b="1" dirty="0">
                <a:latin typeface="华文楷体" panose="02010600040101010101" pitchFamily="2" charset="-122"/>
                <a:ea typeface="华文楷体" panose="02010600040101010101" pitchFamily="2" charset="-122"/>
              </a:rPr>
              <a:t>形中非零系数个数（即标准形的项数）</a:t>
            </a:r>
            <a:r>
              <a:rPr lang="zh-CN" altLang="zh-CN"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
        <p:nvSpPr>
          <p:cNvPr id="6" name="矩形 5"/>
          <p:cNvSpPr/>
          <p:nvPr/>
        </p:nvSpPr>
        <p:spPr>
          <a:xfrm>
            <a:off x="467544" y="3319825"/>
            <a:ext cx="6950942" cy="523220"/>
          </a:xfrm>
          <a:prstGeom prst="rect">
            <a:avLst/>
          </a:prstGeom>
        </p:spPr>
        <p:txBody>
          <a:bodyPr wrap="none">
            <a:spAutoFit/>
          </a:bodyPr>
          <a:lstStyle/>
          <a:p>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2</a:t>
            </a:r>
            <a:r>
              <a:rPr lang="zh-CN" altLang="en-US" sz="2800" b="1" dirty="0" smtClean="0">
                <a:latin typeface="华文楷体" panose="02010600040101010101" pitchFamily="2" charset="-122"/>
                <a:ea typeface="华文楷体" panose="02010600040101010101" pitchFamily="2" charset="-122"/>
              </a:rPr>
              <a:t>）</a:t>
            </a:r>
            <a:r>
              <a:rPr lang="zh-CN" altLang="zh-CN" sz="2800" b="1" dirty="0" smtClean="0">
                <a:latin typeface="华文楷体" panose="02010600040101010101" pitchFamily="2" charset="-122"/>
                <a:ea typeface="华文楷体" panose="02010600040101010101" pitchFamily="2" charset="-122"/>
              </a:rPr>
              <a:t>标准</a:t>
            </a:r>
            <a:r>
              <a:rPr lang="zh-CN" altLang="zh-CN" sz="2800" b="1" dirty="0">
                <a:latin typeface="华文楷体" panose="02010600040101010101" pitchFamily="2" charset="-122"/>
                <a:ea typeface="华文楷体" panose="02010600040101010101" pitchFamily="2" charset="-122"/>
              </a:rPr>
              <a:t>形中正平方项和负平方项的项数</a:t>
            </a:r>
            <a:r>
              <a:rPr lang="en-US" altLang="zh-CN" sz="2800" b="1" dirty="0" smtClean="0">
                <a:latin typeface="华文楷体" panose="02010600040101010101" pitchFamily="2" charset="-122"/>
                <a:ea typeface="华文楷体" panose="02010600040101010101" pitchFamily="2" charset="-122"/>
              </a:rPr>
              <a:t>.</a:t>
            </a:r>
            <a:endParaRPr lang="zh-CN" altLang="zh-CN" sz="2800" b="1" dirty="0">
              <a:latin typeface="华文楷体" panose="02010600040101010101" pitchFamily="2" charset="-122"/>
              <a:ea typeface="华文楷体" panose="02010600040101010101" pitchFamily="2" charset="-122"/>
            </a:endParaRPr>
          </a:p>
        </p:txBody>
      </p:sp>
      <p:sp>
        <p:nvSpPr>
          <p:cNvPr id="7" name="流程图: 文档 6"/>
          <p:cNvSpPr/>
          <p:nvPr/>
        </p:nvSpPr>
        <p:spPr>
          <a:xfrm>
            <a:off x="611560" y="3977696"/>
            <a:ext cx="1224136" cy="612648"/>
          </a:xfrm>
          <a:prstGeom prst="flowChartDocumen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b="1" dirty="0">
                <a:solidFill>
                  <a:schemeClr val="tx1"/>
                </a:solidFill>
                <a:latin typeface="华文楷体" panose="02010600040101010101" pitchFamily="2" charset="-122"/>
                <a:ea typeface="华文楷体" panose="02010600040101010101" pitchFamily="2" charset="-122"/>
              </a:rPr>
              <a:t>问题</a:t>
            </a:r>
          </a:p>
        </p:txBody>
      </p:sp>
      <p:sp>
        <p:nvSpPr>
          <p:cNvPr id="12" name="矩形 11"/>
          <p:cNvSpPr/>
          <p:nvPr/>
        </p:nvSpPr>
        <p:spPr>
          <a:xfrm>
            <a:off x="1979712" y="3985900"/>
            <a:ext cx="6480720" cy="523220"/>
          </a:xfrm>
          <a:prstGeom prst="rect">
            <a:avLst/>
          </a:prstGeom>
        </p:spPr>
        <p:txBody>
          <a:bodyPr wrap="square">
            <a:spAutoFit/>
          </a:bodyPr>
          <a:lstStyle/>
          <a:p>
            <a:r>
              <a:rPr lang="zh-CN" altLang="en-US" sz="2800" b="1" dirty="0" smtClean="0"/>
              <a:t>上述结论</a:t>
            </a:r>
            <a:r>
              <a:rPr lang="zh-CN" altLang="zh-CN" sz="2800" b="1" dirty="0" smtClean="0"/>
              <a:t>结论</a:t>
            </a:r>
            <a:r>
              <a:rPr lang="zh-CN" altLang="zh-CN" sz="2800" b="1" dirty="0"/>
              <a:t>是否具有一般性呢</a:t>
            </a:r>
            <a:r>
              <a:rPr lang="zh-CN" altLang="zh-CN" sz="2800" b="1" dirty="0" smtClean="0"/>
              <a:t>？</a:t>
            </a:r>
            <a:endParaRPr lang="zh-CN" altLang="zh-CN" sz="2800" b="1" dirty="0"/>
          </a:p>
        </p:txBody>
      </p:sp>
      <p:sp>
        <p:nvSpPr>
          <p:cNvPr id="14" name="矩形 13"/>
          <p:cNvSpPr/>
          <p:nvPr/>
        </p:nvSpPr>
        <p:spPr>
          <a:xfrm>
            <a:off x="755576" y="4707141"/>
            <a:ext cx="7848872" cy="954107"/>
          </a:xfrm>
          <a:prstGeom prst="rect">
            <a:avLst/>
          </a:prstGeom>
        </p:spPr>
        <p:txBody>
          <a:bodyPr wrap="square">
            <a:spAutoFit/>
          </a:bodyPr>
          <a:lstStyle/>
          <a:p>
            <a:r>
              <a:rPr lang="zh-CN" altLang="zh-CN" sz="2800" b="1" dirty="0">
                <a:latin typeface="+mn-ea"/>
              </a:rPr>
              <a:t>本节就要回答这个问题，同时给出二次型的不变量和唯一性的特征刻画</a:t>
            </a:r>
            <a:r>
              <a:rPr lang="en-US" altLang="zh-CN" sz="2800" b="1" dirty="0">
                <a:latin typeface="+mn-ea"/>
              </a:rPr>
              <a:t>.</a:t>
            </a:r>
            <a:endParaRPr lang="zh-CN" altLang="zh-CN" sz="2800" b="1" dirty="0">
              <a:latin typeface="+mn-ea"/>
            </a:endParaRPr>
          </a:p>
        </p:txBody>
      </p:sp>
      <p:sp>
        <p:nvSpPr>
          <p:cNvPr id="15" name="矩形 14"/>
          <p:cNvSpPr/>
          <p:nvPr/>
        </p:nvSpPr>
        <p:spPr>
          <a:xfrm>
            <a:off x="602384" y="1323925"/>
            <a:ext cx="7425999" cy="1384995"/>
          </a:xfrm>
          <a:prstGeom prst="rect">
            <a:avLst/>
          </a:prstGeom>
        </p:spPr>
        <p:txBody>
          <a:bodyPr wrap="square">
            <a:spAutoFit/>
          </a:bodyPr>
          <a:lstStyle/>
          <a:p>
            <a:pPr marL="285750" indent="-285750">
              <a:buClr>
                <a:schemeClr val="accent2">
                  <a:lumMod val="75000"/>
                </a:schemeClr>
              </a:buClr>
              <a:buFont typeface="Wingdings" panose="05000000000000000000" pitchFamily="2" charset="2"/>
              <a:buChar char="l"/>
            </a:pPr>
            <a:r>
              <a:rPr lang="zh-CN" altLang="zh-CN" sz="2800" b="1" dirty="0">
                <a:latin typeface="+mn-ea"/>
              </a:rPr>
              <a:t>同一个二次型用不同的可逆线性变换化为标准形时，所得的标准形一般是不同</a:t>
            </a:r>
            <a:r>
              <a:rPr lang="zh-CN" altLang="zh-CN" sz="2800" b="1" dirty="0" smtClean="0">
                <a:latin typeface="+mn-ea"/>
              </a:rPr>
              <a:t>的</a:t>
            </a:r>
            <a:r>
              <a:rPr lang="zh-CN" altLang="en-US" sz="2800" b="1" dirty="0" smtClean="0">
                <a:latin typeface="+mn-ea"/>
              </a:rPr>
              <a:t>；</a:t>
            </a:r>
            <a:endParaRPr lang="en-US" altLang="zh-CN" sz="2800" b="1" dirty="0" smtClean="0">
              <a:latin typeface="+mn-ea"/>
            </a:endParaRPr>
          </a:p>
          <a:p>
            <a:pPr marL="285750" indent="-285750">
              <a:buClr>
                <a:schemeClr val="accent2">
                  <a:lumMod val="75000"/>
                </a:schemeClr>
              </a:buClr>
              <a:buFont typeface="Wingdings" panose="05000000000000000000" pitchFamily="2" charset="2"/>
              <a:buChar char="l"/>
            </a:pPr>
            <a:r>
              <a:rPr lang="zh-CN" altLang="zh-CN" sz="2800" b="1" dirty="0" smtClean="0">
                <a:latin typeface="+mn-ea"/>
              </a:rPr>
              <a:t>但</a:t>
            </a:r>
            <a:r>
              <a:rPr lang="zh-CN" altLang="zh-CN" sz="2800" b="1" dirty="0">
                <a:latin typeface="+mn-ea"/>
              </a:rPr>
              <a:t>有两点是相同的：</a:t>
            </a:r>
            <a:endParaRPr lang="zh-CN" altLang="en-US" sz="2800" b="1" dirty="0"/>
          </a:p>
        </p:txBody>
      </p:sp>
    </p:spTree>
    <p:extLst>
      <p:ext uri="{BB962C8B-B14F-4D97-AF65-F5344CB8AC3E}">
        <p14:creationId xmlns:p14="http://schemas.microsoft.com/office/powerpoint/2010/main" val="129645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2" name="Rectangle 4"/>
          <p:cNvSpPr>
            <a:spLocks noChangeArrowheads="1"/>
          </p:cNvSpPr>
          <p:nvPr/>
        </p:nvSpPr>
        <p:spPr bwMode="auto">
          <a:xfrm>
            <a:off x="323528" y="908720"/>
            <a:ext cx="8676456" cy="525401"/>
          </a:xfrm>
          <a:prstGeom prst="rect">
            <a:avLst/>
          </a:prstGeom>
          <a:noFill/>
          <a:ln>
            <a:noFill/>
          </a:ln>
          <a:effectLst/>
          <a:extLst>
            <a:ext uri="{909E8E84-426E-40DD-AFC4-6F175D3DCCD1}">
              <a14:hiddenFill xmlns:a14="http://schemas.microsoft.com/office/drawing/2010/main">
                <a:gradFill rotWithShape="1">
                  <a:gsLst>
                    <a:gs pos="0">
                      <a:srgbClr val="99CCFF">
                        <a:gamma/>
                        <a:shade val="66667"/>
                        <a:invGamma/>
                      </a:srgbClr>
                    </a:gs>
                    <a:gs pos="50000">
                      <a:srgbClr val="99CCFF">
                        <a:alpha val="66000"/>
                      </a:srgbClr>
                    </a:gs>
                    <a:gs pos="100000">
                      <a:srgbClr val="99CCFF">
                        <a:gamma/>
                        <a:shade val="66667"/>
                        <a:invGamma/>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zh-CN" sz="2800" b="1" dirty="0" smtClean="0">
                <a:latin typeface="+mn-ea"/>
              </a:rPr>
              <a:t>本</a:t>
            </a:r>
            <a:r>
              <a:rPr lang="zh-CN" altLang="en-US" sz="2800" b="1" dirty="0" smtClean="0">
                <a:latin typeface="+mn-ea"/>
              </a:rPr>
              <a:t>讲主要包含如下内容</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711691340"/>
              </p:ext>
            </p:extLst>
          </p:nvPr>
        </p:nvGraphicFramePr>
        <p:xfrm>
          <a:off x="816631" y="2132856"/>
          <a:ext cx="72390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33898" name="Rectangle 10"/>
          <p:cNvSpPr>
            <a:spLocks noChangeArrowheads="1"/>
          </p:cNvSpPr>
          <p:nvPr/>
        </p:nvSpPr>
        <p:spPr bwMode="auto">
          <a:xfrm>
            <a:off x="839214" y="4869160"/>
            <a:ext cx="7620000" cy="525401"/>
          </a:xfrm>
          <a:prstGeom prst="rect">
            <a:avLst/>
          </a:prstGeom>
          <a:noFill/>
          <a:ln>
            <a:noFill/>
          </a:ln>
          <a:effectLst/>
          <a:extLst>
            <a:ext uri="{909E8E84-426E-40DD-AFC4-6F175D3DCCD1}">
              <a14:hiddenFill xmlns:a14="http://schemas.microsoft.com/office/drawing/2010/main">
                <a:gradFill rotWithShape="1">
                  <a:gsLst>
                    <a:gs pos="0">
                      <a:srgbClr val="99CCFF">
                        <a:gamma/>
                        <a:shade val="66667"/>
                        <a:invGamma/>
                      </a:srgbClr>
                    </a:gs>
                    <a:gs pos="50000">
                      <a:srgbClr val="99CCFF">
                        <a:alpha val="66000"/>
                      </a:srgbClr>
                    </a:gs>
                    <a:gs pos="100000">
                      <a:srgbClr val="99CCFF">
                        <a:gamma/>
                        <a:shade val="66667"/>
                        <a:invGamma/>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800" dirty="0" smtClean="0">
                <a:solidFill>
                  <a:schemeClr val="tx1"/>
                </a:solidFill>
                <a:latin typeface="+mn-ea"/>
              </a:rPr>
              <a:t>先看第一节</a:t>
            </a:r>
            <a:r>
              <a:rPr lang="en-US" altLang="zh-CN" sz="2800" dirty="0" smtClean="0">
                <a:solidFill>
                  <a:schemeClr val="tx1"/>
                </a:solidFill>
                <a:latin typeface="+mn-ea"/>
              </a:rPr>
              <a:t>.</a:t>
            </a:r>
            <a:endParaRPr lang="en-US" altLang="zh-CN" sz="2800" dirty="0">
              <a:solidFill>
                <a:schemeClr val="tx1"/>
              </a:solidFill>
              <a:latin typeface="+mn-ea"/>
            </a:endParaRPr>
          </a:p>
        </p:txBody>
      </p:sp>
      <p:sp>
        <p:nvSpPr>
          <p:cNvPr id="6" name="Rectangle 5"/>
          <p:cNvSpPr>
            <a:spLocks noChangeArrowheads="1"/>
          </p:cNvSpPr>
          <p:nvPr/>
        </p:nvSpPr>
        <p:spPr bwMode="auto">
          <a:xfrm>
            <a:off x="35496" y="0"/>
            <a:ext cx="3203848" cy="404664"/>
          </a:xfrm>
          <a:prstGeom prst="rect">
            <a:avLst/>
          </a:prstGeom>
          <a:gradFill flip="none" rotWithShape="1">
            <a:gsLst>
              <a:gs pos="0">
                <a:srgbClr val="000000"/>
              </a:gs>
              <a:gs pos="20000">
                <a:srgbClr val="000040"/>
              </a:gs>
              <a:gs pos="81000">
                <a:srgbClr val="400040"/>
              </a:gs>
              <a:gs pos="96670">
                <a:srgbClr val="FBA600"/>
              </a:gs>
              <a:gs pos="89000">
                <a:srgbClr val="8F0040"/>
              </a:gs>
              <a:gs pos="89999">
                <a:srgbClr val="F27300"/>
              </a:gs>
              <a:gs pos="100000">
                <a:srgbClr val="FFBF00"/>
              </a:gs>
            </a:gsLst>
            <a:lin ang="2700000" scaled="0"/>
            <a:tileRect/>
          </a:gradFill>
          <a:ln>
            <a:headEnd/>
            <a:tailEnd/>
          </a:ln>
        </p:spPr>
        <p:style>
          <a:lnRef idx="0">
            <a:schemeClr val="dk1"/>
          </a:lnRef>
          <a:fillRef idx="3">
            <a:schemeClr val="dk1"/>
          </a:fillRef>
          <a:effectRef idx="3">
            <a:schemeClr val="dk1"/>
          </a:effectRef>
          <a:fontRef idx="minor">
            <a:schemeClr val="lt1"/>
          </a:fontRef>
        </p:style>
        <p:txBody>
          <a:bodyPr anchor="ctr"/>
          <a:lstStyle/>
          <a:p>
            <a:pPr algn="l" eaLnBrk="0" hangingPunct="0">
              <a:defRPr/>
            </a:pPr>
            <a:r>
              <a:rPr kumimoji="0" lang="en-US" altLang="zh-CN" sz="3600" b="0" dirty="0">
                <a:solidFill>
                  <a:srgbClr val="D98D75"/>
                </a:solidFill>
                <a:latin typeface="Tahoma" pitchFamily="34" charset="0"/>
                <a:ea typeface="Dotum" pitchFamily="34" charset="-127"/>
              </a:rPr>
              <a:t> </a:t>
            </a:r>
            <a:r>
              <a:rPr kumimoji="0" lang="en-US" altLang="zh-CN" sz="3200" b="0" dirty="0">
                <a:solidFill>
                  <a:srgbClr val="D98D75"/>
                </a:solidFill>
                <a:latin typeface="Georgia" pitchFamily="18" charset="0"/>
                <a:ea typeface="Dotum" pitchFamily="34" charset="-127"/>
              </a:rPr>
              <a:t>CONTENTS</a:t>
            </a:r>
          </a:p>
        </p:txBody>
      </p:sp>
    </p:spTree>
    <p:extLst>
      <p:ext uri="{BB962C8B-B14F-4D97-AF65-F5344CB8AC3E}">
        <p14:creationId xmlns:p14="http://schemas.microsoft.com/office/powerpoint/2010/main" val="2946905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3892"/>
                                        </p:tgtEl>
                                        <p:attrNameLst>
                                          <p:attrName>style.visibility</p:attrName>
                                        </p:attrNameLst>
                                      </p:cBhvr>
                                      <p:to>
                                        <p:strVal val="visible"/>
                                      </p:to>
                                    </p:set>
                                    <p:animEffect transition="in" filter="wipe(left)">
                                      <p:cBhvr>
                                        <p:cTn id="7" dur="500"/>
                                        <p:tgtEl>
                                          <p:spTgt spid="933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3898"/>
                                        </p:tgtEl>
                                        <p:attrNameLst>
                                          <p:attrName>style.visibility</p:attrName>
                                        </p:attrNameLst>
                                      </p:cBhvr>
                                      <p:to>
                                        <p:strVal val="visible"/>
                                      </p:to>
                                    </p:set>
                                    <p:animEffect transition="in" filter="wipe(left)">
                                      <p:cBhvr>
                                        <p:cTn id="17" dur="500"/>
                                        <p:tgtEl>
                                          <p:spTgt spid="93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2" grpId="0"/>
      <p:bldGraphic spid="2" grpId="0">
        <p:bldAsOne/>
      </p:bldGraphic>
      <p:bldP spid="9338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p:cNvSpPr>
            <a:spLocks noChangeArrowheads="1"/>
          </p:cNvSpPr>
          <p:nvPr/>
        </p:nvSpPr>
        <p:spPr bwMode="auto">
          <a:xfrm>
            <a:off x="35496" y="0"/>
            <a:ext cx="6264696" cy="404664"/>
          </a:xfrm>
          <a:prstGeom prst="rect">
            <a:avLst/>
          </a:prstGeom>
          <a:gradFill flip="none" rotWithShape="1">
            <a:gsLst>
              <a:gs pos="0">
                <a:srgbClr val="000000"/>
              </a:gs>
              <a:gs pos="20000">
                <a:srgbClr val="000040"/>
              </a:gs>
              <a:gs pos="81000">
                <a:srgbClr val="400040"/>
              </a:gs>
              <a:gs pos="96670">
                <a:srgbClr val="FBA600"/>
              </a:gs>
              <a:gs pos="89000">
                <a:srgbClr val="8F0040"/>
              </a:gs>
              <a:gs pos="89999">
                <a:srgbClr val="F27300"/>
              </a:gs>
              <a:gs pos="100000">
                <a:srgbClr val="FFBF00"/>
              </a:gs>
            </a:gsLst>
            <a:lin ang="2700000" scaled="0"/>
            <a:tileRect/>
          </a:gradFill>
          <a:ln>
            <a:headEnd/>
            <a:tailEnd/>
          </a:ln>
        </p:spPr>
        <p:style>
          <a:lnRef idx="0">
            <a:schemeClr val="dk1"/>
          </a:lnRef>
          <a:fillRef idx="3">
            <a:schemeClr val="dk1"/>
          </a:fillRef>
          <a:effectRef idx="3">
            <a:schemeClr val="dk1"/>
          </a:effectRef>
          <a:fontRef idx="minor">
            <a:schemeClr val="lt1"/>
          </a:fontRef>
        </p:style>
        <p:txBody>
          <a:bodyPr anchor="ctr"/>
          <a:lstStyle/>
          <a:p>
            <a:pPr eaLnBrk="0" hangingPunct="0">
              <a:defRPr/>
            </a:pPr>
            <a:r>
              <a:rPr kumimoji="0" lang="en-US" altLang="zh-CN" sz="3600" b="0" dirty="0" smtClean="0">
                <a:solidFill>
                  <a:srgbClr val="D98D75"/>
                </a:solidFill>
                <a:latin typeface="Tahoma" pitchFamily="34" charset="0"/>
                <a:ea typeface="Dotum" pitchFamily="34" charset="-127"/>
              </a:rPr>
              <a:t> </a:t>
            </a:r>
            <a:r>
              <a:rPr kumimoji="0" lang="en-US" altLang="zh-CN" sz="2800" b="1" dirty="0" smtClean="0">
                <a:solidFill>
                  <a:srgbClr val="D98D75"/>
                </a:solidFill>
                <a:latin typeface="华文楷体" pitchFamily="2" charset="-122"/>
                <a:ea typeface="华文楷体" pitchFamily="2" charset="-122"/>
                <a:cs typeface="Times New Roman" pitchFamily="18" charset="0"/>
              </a:rPr>
              <a:t>7.3.1</a:t>
            </a:r>
            <a:r>
              <a:rPr kumimoji="0" lang="en-US" altLang="zh-CN" sz="2800" b="1" dirty="0" smtClean="0">
                <a:solidFill>
                  <a:srgbClr val="D98D75"/>
                </a:solidFill>
                <a:latin typeface="华文楷体" pitchFamily="2" charset="-122"/>
                <a:ea typeface="华文楷体" pitchFamily="2" charset="-122"/>
              </a:rPr>
              <a:t>  </a:t>
            </a:r>
            <a:r>
              <a:rPr kumimoji="0" lang="zh-CN" altLang="en-US" sz="2800" b="1" dirty="0" smtClean="0">
                <a:solidFill>
                  <a:srgbClr val="D98D75"/>
                </a:solidFill>
                <a:latin typeface="华文楷体" pitchFamily="2" charset="-122"/>
                <a:ea typeface="华文楷体" pitchFamily="2" charset="-122"/>
              </a:rPr>
              <a:t>二次型的秩与惯性定理</a:t>
            </a:r>
            <a:endParaRPr kumimoji="0" lang="en-US" altLang="zh-CN" sz="2800" b="1" dirty="0">
              <a:solidFill>
                <a:srgbClr val="D98D75"/>
              </a:solidFill>
              <a:latin typeface="华文楷体" pitchFamily="2" charset="-122"/>
              <a:ea typeface="华文楷体" pitchFamily="2" charset="-122"/>
            </a:endParaRPr>
          </a:p>
        </p:txBody>
      </p:sp>
      <p:sp>
        <p:nvSpPr>
          <p:cNvPr id="25" name="矩形 24"/>
          <p:cNvSpPr/>
          <p:nvPr/>
        </p:nvSpPr>
        <p:spPr>
          <a:xfrm>
            <a:off x="330465" y="764704"/>
            <a:ext cx="3879588"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定义</a:t>
            </a:r>
            <a:r>
              <a:rPr kumimoji="1" lang="en-US" altLang="zh-CN" sz="2800" b="1" dirty="0" smtClean="0">
                <a:solidFill>
                  <a:srgbClr val="0000CC"/>
                </a:solidFill>
                <a:latin typeface="Times New Roman" pitchFamily="18" charset="0"/>
                <a:cs typeface="Times New Roman" pitchFamily="18" charset="0"/>
              </a:rPr>
              <a:t>7.5</a:t>
            </a:r>
            <a:r>
              <a:rPr kumimoji="1" lang="zh-CN" altLang="en-US" sz="2800" b="1" dirty="0" smtClean="0">
                <a:solidFill>
                  <a:srgbClr val="0000CC"/>
                </a:solidFill>
                <a:latin typeface="Times New Roman" pitchFamily="18" charset="0"/>
                <a:cs typeface="Times New Roman" pitchFamily="18" charset="0"/>
              </a:rPr>
              <a:t>（二次型的秩）</a:t>
            </a:r>
            <a:endParaRPr lang="zh-CN" altLang="en-US" sz="2800" b="1" dirty="0">
              <a:solidFill>
                <a:srgbClr val="0000CC"/>
              </a:solidFill>
            </a:endParaRPr>
          </a:p>
        </p:txBody>
      </p:sp>
      <p:grpSp>
        <p:nvGrpSpPr>
          <p:cNvPr id="15" name="组合 14"/>
          <p:cNvGrpSpPr/>
          <p:nvPr/>
        </p:nvGrpSpPr>
        <p:grpSpPr>
          <a:xfrm>
            <a:off x="360880" y="1412776"/>
            <a:ext cx="6120680" cy="523220"/>
            <a:chOff x="360880" y="1412776"/>
            <a:chExt cx="6120680" cy="523220"/>
          </a:xfrm>
        </p:grpSpPr>
        <p:sp>
          <p:nvSpPr>
            <p:cNvPr id="29" name="矩形 28"/>
            <p:cNvSpPr/>
            <p:nvPr/>
          </p:nvSpPr>
          <p:spPr>
            <a:xfrm>
              <a:off x="360880" y="1412776"/>
              <a:ext cx="6120680" cy="523220"/>
            </a:xfrm>
            <a:prstGeom prst="rect">
              <a:avLst/>
            </a:prstGeom>
          </p:spPr>
          <p:txBody>
            <a:bodyPr wrap="square">
              <a:spAutoFit/>
            </a:bodyPr>
            <a:lstStyle/>
            <a:p>
              <a:r>
                <a:rPr lang="zh-CN" altLang="en-US" sz="2800" b="1" dirty="0" smtClean="0">
                  <a:latin typeface="Times New Roman" pitchFamily="18" charset="0"/>
                  <a:cs typeface="Times New Roman" pitchFamily="18" charset="0"/>
                </a:rPr>
                <a:t>中，矩阵</a:t>
              </a:r>
              <a:r>
                <a:rPr lang="en-US" altLang="zh-CN" sz="2800" b="1" i="1" dirty="0" smtClean="0">
                  <a:latin typeface="Times New Roman" pitchFamily="18" charset="0"/>
                  <a:cs typeface="Times New Roman" pitchFamily="18" charset="0"/>
                </a:rPr>
                <a:t>A</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的秩称为二次型     的秩</a:t>
              </a:r>
              <a:r>
                <a:rPr lang="en-US" altLang="zh-CN" sz="2800" b="1" dirty="0" smtClean="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71264623"/>
                </p:ext>
              </p:extLst>
            </p:nvPr>
          </p:nvGraphicFramePr>
          <p:xfrm>
            <a:off x="4778873" y="1477536"/>
            <a:ext cx="304800" cy="393700"/>
          </p:xfrm>
          <a:graphic>
            <a:graphicData uri="http://schemas.openxmlformats.org/presentationml/2006/ole">
              <mc:AlternateContent xmlns:mc="http://schemas.openxmlformats.org/markup-compatibility/2006">
                <mc:Choice xmlns:v="urn:schemas-microsoft-com:vml" Requires="v">
                  <p:oleObj spid="_x0000_s101883" name="Equation" r:id="rId3" imgW="304560" imgH="393480" progId="Equation.DSMT4">
                    <p:embed/>
                  </p:oleObj>
                </mc:Choice>
                <mc:Fallback>
                  <p:oleObj name="Equation" r:id="rId3" imgW="304560" imgH="393480" progId="Equation.DSMT4">
                    <p:embed/>
                    <p:pic>
                      <p:nvPicPr>
                        <p:cNvPr id="0" name="对象 1"/>
                        <p:cNvPicPr>
                          <a:picLocks noChangeAspect="1" noChangeArrowheads="1"/>
                        </p:cNvPicPr>
                        <p:nvPr/>
                      </p:nvPicPr>
                      <p:blipFill>
                        <a:blip r:embed="rId4"/>
                        <a:srcRect/>
                        <a:stretch>
                          <a:fillRect/>
                        </a:stretch>
                      </p:blipFill>
                      <p:spPr bwMode="auto">
                        <a:xfrm>
                          <a:off x="4778873" y="1477536"/>
                          <a:ext cx="304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组合 15"/>
          <p:cNvGrpSpPr/>
          <p:nvPr/>
        </p:nvGrpSpPr>
        <p:grpSpPr>
          <a:xfrm>
            <a:off x="4427984" y="749628"/>
            <a:ext cx="4198375" cy="523220"/>
            <a:chOff x="4427984" y="749628"/>
            <a:chExt cx="4198375" cy="523220"/>
          </a:xfrm>
        </p:grpSpPr>
        <p:sp>
          <p:nvSpPr>
            <p:cNvPr id="4" name="矩形 3"/>
            <p:cNvSpPr/>
            <p:nvPr/>
          </p:nvSpPr>
          <p:spPr>
            <a:xfrm>
              <a:off x="4427984" y="749628"/>
              <a:ext cx="1266693" cy="523220"/>
            </a:xfrm>
            <a:prstGeom prst="rect">
              <a:avLst/>
            </a:prstGeom>
          </p:spPr>
          <p:txBody>
            <a:bodyPr wrap="none">
              <a:spAutoFit/>
            </a:bodyPr>
            <a:lstStyle/>
            <a:p>
              <a:r>
                <a:rPr lang="zh-CN" altLang="en-US" sz="2800" b="1" dirty="0">
                  <a:solidFill>
                    <a:prstClr val="black"/>
                  </a:solidFill>
                  <a:latin typeface="Times New Roman" pitchFamily="18" charset="0"/>
                  <a:cs typeface="Times New Roman" pitchFamily="18" charset="0"/>
                </a:rPr>
                <a:t>二次型</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592243963"/>
                </p:ext>
              </p:extLst>
            </p:nvPr>
          </p:nvGraphicFramePr>
          <p:xfrm>
            <a:off x="5679959" y="761021"/>
            <a:ext cx="2946400" cy="469900"/>
          </p:xfrm>
          <a:graphic>
            <a:graphicData uri="http://schemas.openxmlformats.org/presentationml/2006/ole">
              <mc:AlternateContent xmlns:mc="http://schemas.openxmlformats.org/markup-compatibility/2006">
                <mc:Choice xmlns:v="urn:schemas-microsoft-com:vml" Requires="v">
                  <p:oleObj spid="_x0000_s101884" name="Equation" r:id="rId5" imgW="2946240" imgH="469800" progId="Equation.DSMT4">
                    <p:embed/>
                  </p:oleObj>
                </mc:Choice>
                <mc:Fallback>
                  <p:oleObj name="Equation" r:id="rId5" imgW="2946240" imgH="4698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959" y="761021"/>
                          <a:ext cx="2946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矩形 7"/>
          <p:cNvSpPr/>
          <p:nvPr/>
        </p:nvSpPr>
        <p:spPr>
          <a:xfrm>
            <a:off x="1943517" y="2564904"/>
            <a:ext cx="6840760" cy="523220"/>
          </a:xfrm>
          <a:prstGeom prst="rect">
            <a:avLst/>
          </a:prstGeom>
        </p:spPr>
        <p:txBody>
          <a:bodyPr wrap="square">
            <a:spAutoFit/>
          </a:bodyPr>
          <a:lstStyle/>
          <a:p>
            <a:r>
              <a:rPr lang="zh-CN" altLang="zh-CN" sz="2800" b="1" dirty="0" smtClean="0">
                <a:latin typeface="+mn-ea"/>
              </a:rPr>
              <a:t>一</a:t>
            </a:r>
            <a:r>
              <a:rPr lang="zh-CN" altLang="zh-CN" sz="2800" b="1" dirty="0">
                <a:latin typeface="+mn-ea"/>
              </a:rPr>
              <a:t>个二次型经可逆线性变换后秩保持不变</a:t>
            </a:r>
            <a:r>
              <a:rPr lang="en-US" altLang="zh-CN" sz="2800" b="1" dirty="0">
                <a:latin typeface="+mn-ea"/>
              </a:rPr>
              <a:t>.</a:t>
            </a:r>
            <a:endParaRPr lang="zh-CN" altLang="zh-CN" sz="2800" b="1" dirty="0">
              <a:latin typeface="+mn-ea"/>
            </a:endParaRPr>
          </a:p>
        </p:txBody>
      </p:sp>
      <p:sp>
        <p:nvSpPr>
          <p:cNvPr id="43" name="矩形 42"/>
          <p:cNvSpPr/>
          <p:nvPr/>
        </p:nvSpPr>
        <p:spPr>
          <a:xfrm>
            <a:off x="366278" y="2564904"/>
            <a:ext cx="1444626" cy="523220"/>
          </a:xfrm>
          <a:prstGeom prst="rect">
            <a:avLst/>
          </a:prstGeom>
          <a:ln>
            <a:solidFill>
              <a:srgbClr val="800000"/>
            </a:solidFill>
          </a:ln>
        </p:spPr>
        <p:txBody>
          <a:bodyPr wrap="none">
            <a:spAutoFit/>
          </a:bodyPr>
          <a:lstStyle/>
          <a:p>
            <a:r>
              <a:rPr kumimoji="1" lang="zh-CN" altLang="en-US" sz="2800" b="1" dirty="0" smtClean="0">
                <a:solidFill>
                  <a:srgbClr val="0000CC"/>
                </a:solidFill>
                <a:latin typeface="Times New Roman" pitchFamily="18" charset="0"/>
                <a:cs typeface="Times New Roman" pitchFamily="18" charset="0"/>
              </a:rPr>
              <a:t>定理 </a:t>
            </a:r>
            <a:r>
              <a:rPr kumimoji="1" lang="en-US" altLang="zh-CN" sz="2800" b="1" dirty="0" smtClean="0">
                <a:solidFill>
                  <a:srgbClr val="0000CC"/>
                </a:solidFill>
                <a:latin typeface="Times New Roman" pitchFamily="18" charset="0"/>
                <a:cs typeface="Times New Roman" pitchFamily="18" charset="0"/>
              </a:rPr>
              <a:t>7.5</a:t>
            </a:r>
            <a:endParaRPr lang="zh-CN" altLang="en-US" sz="2800" b="1" dirty="0">
              <a:solidFill>
                <a:srgbClr val="0000CC"/>
              </a:solidFill>
            </a:endParaRPr>
          </a:p>
        </p:txBody>
      </p:sp>
      <p:sp>
        <p:nvSpPr>
          <p:cNvPr id="9" name="矩形 8"/>
          <p:cNvSpPr/>
          <p:nvPr/>
        </p:nvSpPr>
        <p:spPr>
          <a:xfrm>
            <a:off x="420758" y="1984794"/>
            <a:ext cx="8183689" cy="523220"/>
          </a:xfrm>
          <a:prstGeom prst="rect">
            <a:avLst/>
          </a:prstGeom>
        </p:spPr>
        <p:txBody>
          <a:bodyPr wrap="square">
            <a:spAutoFit/>
          </a:bodyPr>
          <a:lstStyle/>
          <a:p>
            <a:r>
              <a:rPr lang="zh-CN" altLang="en-US" sz="2800" b="1" dirty="0" smtClean="0">
                <a:latin typeface="华文楷体" panose="02010600040101010101" pitchFamily="2" charset="-122"/>
                <a:ea typeface="华文楷体" panose="02010600040101010101" pitchFamily="2" charset="-122"/>
              </a:rPr>
              <a:t>于是不难得到如下结论</a:t>
            </a:r>
            <a:r>
              <a:rPr lang="en-US" altLang="zh-CN" sz="2800" b="1" dirty="0" smtClean="0">
                <a:latin typeface="华文楷体" panose="02010600040101010101" pitchFamily="2" charset="-122"/>
                <a:ea typeface="华文楷体" panose="02010600040101010101" pitchFamily="2" charset="-122"/>
              </a:rPr>
              <a:t>.</a:t>
            </a:r>
            <a:endParaRPr lang="zh-CN" altLang="zh-CN" sz="2800" b="1" dirty="0">
              <a:latin typeface="华文楷体" panose="02010600040101010101" pitchFamily="2" charset="-122"/>
              <a:ea typeface="华文楷体" panose="02010600040101010101" pitchFamily="2" charset="-122"/>
            </a:endParaRPr>
          </a:p>
        </p:txBody>
      </p:sp>
      <p:sp>
        <p:nvSpPr>
          <p:cNvPr id="13" name="矩形 12"/>
          <p:cNvSpPr/>
          <p:nvPr/>
        </p:nvSpPr>
        <p:spPr>
          <a:xfrm>
            <a:off x="1943517" y="3284984"/>
            <a:ext cx="6660930" cy="523220"/>
          </a:xfrm>
          <a:prstGeom prst="rect">
            <a:avLst/>
          </a:prstGeom>
        </p:spPr>
        <p:txBody>
          <a:bodyPr wrap="square">
            <a:spAutoFit/>
          </a:bodyPr>
          <a:lstStyle/>
          <a:p>
            <a:r>
              <a:rPr lang="zh-CN" altLang="zh-CN" sz="2800" b="1" dirty="0" smtClean="0"/>
              <a:t>一</a:t>
            </a:r>
            <a:r>
              <a:rPr lang="zh-CN" altLang="zh-CN" sz="2800" b="1" dirty="0"/>
              <a:t>个二次型经过任一可逆线性变换</a:t>
            </a:r>
            <a:r>
              <a:rPr lang="zh-CN" altLang="zh-CN" sz="2800" b="1" dirty="0" smtClean="0"/>
              <a:t>化为</a:t>
            </a:r>
            <a:endParaRPr lang="zh-CN" altLang="zh-CN" sz="2800" b="1" dirty="0"/>
          </a:p>
        </p:txBody>
      </p:sp>
      <p:sp>
        <p:nvSpPr>
          <p:cNvPr id="44" name="矩形 43"/>
          <p:cNvSpPr/>
          <p:nvPr/>
        </p:nvSpPr>
        <p:spPr>
          <a:xfrm>
            <a:off x="395536" y="3284984"/>
            <a:ext cx="1444626" cy="523220"/>
          </a:xfrm>
          <a:prstGeom prst="rect">
            <a:avLst/>
          </a:prstGeom>
          <a:ln>
            <a:solidFill>
              <a:srgbClr val="800000"/>
            </a:solidFill>
          </a:ln>
        </p:spPr>
        <p:txBody>
          <a:bodyPr wrap="none">
            <a:spAutoFit/>
          </a:bodyPr>
          <a:lstStyle/>
          <a:p>
            <a:r>
              <a:rPr kumimoji="1" lang="zh-CN" altLang="en-US" sz="2800" b="1" dirty="0">
                <a:solidFill>
                  <a:srgbClr val="0000CC"/>
                </a:solidFill>
                <a:latin typeface="Times New Roman" pitchFamily="18" charset="0"/>
                <a:cs typeface="Times New Roman" pitchFamily="18" charset="0"/>
              </a:rPr>
              <a:t>推论</a:t>
            </a:r>
            <a:r>
              <a:rPr kumimoji="1" lang="zh-CN" altLang="en-US" sz="2800" b="1" dirty="0" smtClean="0">
                <a:solidFill>
                  <a:srgbClr val="0000CC"/>
                </a:solidFill>
                <a:latin typeface="Times New Roman" pitchFamily="18" charset="0"/>
                <a:cs typeface="Times New Roman" pitchFamily="18" charset="0"/>
              </a:rPr>
              <a:t> </a:t>
            </a:r>
            <a:r>
              <a:rPr kumimoji="1" lang="en-US" altLang="zh-CN" sz="2800" b="1" dirty="0" smtClean="0">
                <a:solidFill>
                  <a:srgbClr val="0000CC"/>
                </a:solidFill>
                <a:latin typeface="Times New Roman" pitchFamily="18" charset="0"/>
                <a:cs typeface="Times New Roman" pitchFamily="18" charset="0"/>
              </a:rPr>
              <a:t>7.1</a:t>
            </a:r>
            <a:endParaRPr lang="zh-CN" altLang="en-US" sz="2800" b="1" dirty="0">
              <a:solidFill>
                <a:srgbClr val="0000CC"/>
              </a:solidFill>
            </a:endParaRPr>
          </a:p>
        </p:txBody>
      </p:sp>
      <p:sp>
        <p:nvSpPr>
          <p:cNvPr id="14" name="矩形 13"/>
          <p:cNvSpPr/>
          <p:nvPr/>
        </p:nvSpPr>
        <p:spPr>
          <a:xfrm>
            <a:off x="520360" y="3861048"/>
            <a:ext cx="7868064" cy="523220"/>
          </a:xfrm>
          <a:prstGeom prst="rect">
            <a:avLst/>
          </a:prstGeom>
        </p:spPr>
        <p:txBody>
          <a:bodyPr wrap="square">
            <a:spAutoFit/>
          </a:bodyPr>
          <a:lstStyle/>
          <a:p>
            <a:r>
              <a:rPr lang="zh-CN" altLang="zh-CN" sz="2800" b="1" dirty="0"/>
              <a:t>标准形，则标准形的项数总是等于原二次型的秩</a:t>
            </a:r>
            <a:r>
              <a:rPr lang="en-US" altLang="zh-CN" sz="2800" b="1" dirty="0"/>
              <a:t>.</a:t>
            </a:r>
            <a:endParaRPr lang="zh-CN" altLang="zh-CN" sz="2800" b="1" dirty="0"/>
          </a:p>
        </p:txBody>
      </p:sp>
    </p:spTree>
    <p:extLst>
      <p:ext uri="{BB962C8B-B14F-4D97-AF65-F5344CB8AC3E}">
        <p14:creationId xmlns:p14="http://schemas.microsoft.com/office/powerpoint/2010/main" val="31484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8" grpId="0"/>
      <p:bldP spid="43" grpId="0" animBg="1"/>
      <p:bldP spid="9" grpId="0"/>
      <p:bldP spid="13" grpId="0"/>
      <p:bldP spid="44"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169838" y="620688"/>
            <a:ext cx="199125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smtClean="0">
                <a:solidFill>
                  <a:srgbClr val="0000CC"/>
                </a:solidFill>
                <a:latin typeface="+mn-ea"/>
              </a:rPr>
              <a:t>【</a:t>
            </a:r>
            <a:r>
              <a:rPr kumimoji="1" lang="zh-CN" altLang="en-US" sz="2800" b="1" dirty="0" smtClean="0">
                <a:solidFill>
                  <a:srgbClr val="0000CC"/>
                </a:solidFill>
                <a:latin typeface="+mn-ea"/>
              </a:rPr>
              <a:t>例</a:t>
            </a:r>
            <a:r>
              <a:rPr kumimoji="1" lang="en-US" altLang="zh-CN" sz="2800" b="1" dirty="0" smtClean="0">
                <a:solidFill>
                  <a:srgbClr val="0000CC"/>
                </a:solidFill>
                <a:latin typeface="+mn-ea"/>
              </a:rPr>
              <a:t>7.11】</a:t>
            </a:r>
            <a:endParaRPr kumimoji="1" lang="zh-CN" altLang="en-US" sz="2800" b="1" dirty="0">
              <a:solidFill>
                <a:srgbClr val="0000CC"/>
              </a:solidFill>
              <a:latin typeface="+mn-ea"/>
            </a:endParaRPr>
          </a:p>
        </p:txBody>
      </p:sp>
      <p:sp>
        <p:nvSpPr>
          <p:cNvPr id="22" name="矩形 21"/>
          <p:cNvSpPr/>
          <p:nvPr/>
        </p:nvSpPr>
        <p:spPr>
          <a:xfrm>
            <a:off x="1909141" y="620688"/>
            <a:ext cx="3169457" cy="523220"/>
          </a:xfrm>
          <a:prstGeom prst="rect">
            <a:avLst/>
          </a:prstGeom>
        </p:spPr>
        <p:txBody>
          <a:bodyPr wrap="none">
            <a:spAutoFit/>
          </a:bodyPr>
          <a:lstStyle/>
          <a:p>
            <a:r>
              <a:rPr lang="zh-CN" altLang="en-US" sz="2800" b="1" dirty="0" smtClean="0"/>
              <a:t>求如下二次型的秩</a:t>
            </a:r>
            <a:r>
              <a:rPr lang="en-US" altLang="zh-CN" sz="2800" b="1" dirty="0" smtClean="0"/>
              <a:t>.</a:t>
            </a:r>
            <a:endParaRPr lang="zh-CN" altLang="en-US" sz="2800" b="1" dirty="0">
              <a:latin typeface="+mn-ea"/>
            </a:endParaRPr>
          </a:p>
        </p:txBody>
      </p:sp>
      <p:sp>
        <p:nvSpPr>
          <p:cNvPr id="24" name="矩形 23"/>
          <p:cNvSpPr/>
          <p:nvPr/>
        </p:nvSpPr>
        <p:spPr>
          <a:xfrm>
            <a:off x="251520" y="1916832"/>
            <a:ext cx="1266693" cy="523220"/>
          </a:xfrm>
          <a:prstGeom prst="rect">
            <a:avLst/>
          </a:prstGeom>
        </p:spPr>
        <p:txBody>
          <a:bodyPr wrap="none">
            <a:spAutoFit/>
          </a:bodyPr>
          <a:lstStyle/>
          <a:p>
            <a:r>
              <a:rPr kumimoji="1" lang="en-US" altLang="zh-CN" sz="2800" b="1" dirty="0" smtClean="0">
                <a:solidFill>
                  <a:srgbClr val="0000CC"/>
                </a:solidFill>
                <a:latin typeface="+mn-ea"/>
              </a:rPr>
              <a:t>【</a:t>
            </a:r>
            <a:r>
              <a:rPr kumimoji="1" lang="zh-CN" altLang="en-US" sz="2800" b="1" dirty="0">
                <a:solidFill>
                  <a:srgbClr val="0000CC"/>
                </a:solidFill>
                <a:latin typeface="+mn-ea"/>
              </a:rPr>
              <a:t>解</a:t>
            </a:r>
            <a:r>
              <a:rPr kumimoji="1" lang="en-US" altLang="zh-CN" sz="2800" b="1" dirty="0" smtClean="0">
                <a:solidFill>
                  <a:srgbClr val="0000CC"/>
                </a:solidFill>
                <a:latin typeface="+mn-ea"/>
              </a:rPr>
              <a:t>】</a:t>
            </a:r>
            <a:endParaRPr kumimoji="1" lang="zh-CN" altLang="en-US" sz="2800" b="1" dirty="0">
              <a:solidFill>
                <a:srgbClr val="0000CC"/>
              </a:solidFill>
              <a:latin typeface="+mn-ea"/>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805161704"/>
              </p:ext>
            </p:extLst>
          </p:nvPr>
        </p:nvGraphicFramePr>
        <p:xfrm>
          <a:off x="792163" y="1252538"/>
          <a:ext cx="7162800" cy="520700"/>
        </p:xfrm>
        <a:graphic>
          <a:graphicData uri="http://schemas.openxmlformats.org/presentationml/2006/ole">
            <mc:AlternateContent xmlns:mc="http://schemas.openxmlformats.org/markup-compatibility/2006">
              <mc:Choice xmlns:v="urn:schemas-microsoft-com:vml" Requires="v">
                <p:oleObj spid="_x0000_s122290" name="Equation" r:id="rId3" imgW="7162560" imgH="520560" progId="Equation.DSMT4">
                  <p:embed/>
                </p:oleObj>
              </mc:Choice>
              <mc:Fallback>
                <p:oleObj name="Equation" r:id="rId3" imgW="7162560" imgH="520560" progId="Equation.DSMT4">
                  <p:embed/>
                  <p:pic>
                    <p:nvPicPr>
                      <p:cNvPr id="0" name=""/>
                      <p:cNvPicPr/>
                      <p:nvPr/>
                    </p:nvPicPr>
                    <p:blipFill>
                      <a:blip r:embed="rId4"/>
                      <a:stretch>
                        <a:fillRect/>
                      </a:stretch>
                    </p:blipFill>
                    <p:spPr>
                      <a:xfrm>
                        <a:off x="792163" y="1252538"/>
                        <a:ext cx="7162800" cy="520700"/>
                      </a:xfrm>
                      <a:prstGeom prst="rect">
                        <a:avLst/>
                      </a:prstGeom>
                    </p:spPr>
                  </p:pic>
                </p:oleObj>
              </mc:Fallback>
            </mc:AlternateContent>
          </a:graphicData>
        </a:graphic>
      </p:graphicFrame>
      <p:sp>
        <p:nvSpPr>
          <p:cNvPr id="18" name="矩形 17"/>
          <p:cNvSpPr/>
          <p:nvPr/>
        </p:nvSpPr>
        <p:spPr>
          <a:xfrm>
            <a:off x="3566431" y="1969676"/>
            <a:ext cx="1512167" cy="523220"/>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方法一</a:t>
            </a:r>
            <a:endParaRPr lang="zh-CN" altLang="zh-CN" sz="2800" b="1" dirty="0">
              <a:solidFill>
                <a:schemeClr val="tx1"/>
              </a:solidFill>
              <a:latin typeface="华文楷体" panose="02010600040101010101" pitchFamily="2" charset="-122"/>
              <a:ea typeface="华文楷体" panose="02010600040101010101" pitchFamily="2"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808993936"/>
              </p:ext>
            </p:extLst>
          </p:nvPr>
        </p:nvGraphicFramePr>
        <p:xfrm>
          <a:off x="1403648" y="1984896"/>
          <a:ext cx="1917700" cy="508000"/>
        </p:xfrm>
        <a:graphic>
          <a:graphicData uri="http://schemas.openxmlformats.org/presentationml/2006/ole">
            <mc:AlternateContent xmlns:mc="http://schemas.openxmlformats.org/markup-compatibility/2006">
              <mc:Choice xmlns:v="urn:schemas-microsoft-com:vml" Requires="v">
                <p:oleObj spid="_x0000_s122291" name="Equation" r:id="rId5" imgW="1917360" imgH="507960" progId="Equation.DSMT4">
                  <p:embed/>
                </p:oleObj>
              </mc:Choice>
              <mc:Fallback>
                <p:oleObj name="Equation" r:id="rId5" imgW="1917360" imgH="507960" progId="Equation.DSMT4">
                  <p:embed/>
                  <p:pic>
                    <p:nvPicPr>
                      <p:cNvPr id="0" name=""/>
                      <p:cNvPicPr/>
                      <p:nvPr/>
                    </p:nvPicPr>
                    <p:blipFill>
                      <a:blip r:embed="rId6"/>
                      <a:stretch>
                        <a:fillRect/>
                      </a:stretch>
                    </p:blipFill>
                    <p:spPr>
                      <a:xfrm>
                        <a:off x="1403648" y="1984896"/>
                        <a:ext cx="1917700" cy="508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99713578"/>
              </p:ext>
            </p:extLst>
          </p:nvPr>
        </p:nvGraphicFramePr>
        <p:xfrm>
          <a:off x="827584" y="3284984"/>
          <a:ext cx="6438900" cy="482600"/>
        </p:xfrm>
        <a:graphic>
          <a:graphicData uri="http://schemas.openxmlformats.org/presentationml/2006/ole">
            <mc:AlternateContent xmlns:mc="http://schemas.openxmlformats.org/markup-compatibility/2006">
              <mc:Choice xmlns:v="urn:schemas-microsoft-com:vml" Requires="v">
                <p:oleObj spid="_x0000_s122292" name="Equation" r:id="rId7" imgW="6438600" imgH="482400" progId="Equation.DSMT4">
                  <p:embed/>
                </p:oleObj>
              </mc:Choice>
              <mc:Fallback>
                <p:oleObj name="Equation" r:id="rId7" imgW="6438600" imgH="482400" progId="Equation.DSMT4">
                  <p:embed/>
                  <p:pic>
                    <p:nvPicPr>
                      <p:cNvPr id="0" name=""/>
                      <p:cNvPicPr/>
                      <p:nvPr/>
                    </p:nvPicPr>
                    <p:blipFill>
                      <a:blip r:embed="rId8"/>
                      <a:stretch>
                        <a:fillRect/>
                      </a:stretch>
                    </p:blipFill>
                    <p:spPr>
                      <a:xfrm>
                        <a:off x="827584" y="3284984"/>
                        <a:ext cx="6438900" cy="482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79521147"/>
              </p:ext>
            </p:extLst>
          </p:nvPr>
        </p:nvGraphicFramePr>
        <p:xfrm>
          <a:off x="609600" y="4005263"/>
          <a:ext cx="2895600" cy="1562100"/>
        </p:xfrm>
        <a:graphic>
          <a:graphicData uri="http://schemas.openxmlformats.org/presentationml/2006/ole">
            <mc:AlternateContent xmlns:mc="http://schemas.openxmlformats.org/markup-compatibility/2006">
              <mc:Choice xmlns:v="urn:schemas-microsoft-com:vml" Requires="v">
                <p:oleObj spid="_x0000_s122293" name="Equation" r:id="rId9" imgW="2895480" imgH="1562040" progId="Equation.DSMT4">
                  <p:embed/>
                </p:oleObj>
              </mc:Choice>
              <mc:Fallback>
                <p:oleObj name="Equation" r:id="rId9" imgW="2895480" imgH="1562040" progId="Equation.DSMT4">
                  <p:embed/>
                  <p:pic>
                    <p:nvPicPr>
                      <p:cNvPr id="0" name=""/>
                      <p:cNvPicPr/>
                      <p:nvPr/>
                    </p:nvPicPr>
                    <p:blipFill>
                      <a:blip r:embed="rId10"/>
                      <a:stretch>
                        <a:fillRect/>
                      </a:stretch>
                    </p:blipFill>
                    <p:spPr>
                      <a:xfrm>
                        <a:off x="609600" y="4005263"/>
                        <a:ext cx="2895600" cy="1562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85608888"/>
              </p:ext>
            </p:extLst>
          </p:nvPr>
        </p:nvGraphicFramePr>
        <p:xfrm>
          <a:off x="6084168" y="4005064"/>
          <a:ext cx="2413000" cy="1562100"/>
        </p:xfrm>
        <a:graphic>
          <a:graphicData uri="http://schemas.openxmlformats.org/presentationml/2006/ole">
            <mc:AlternateContent xmlns:mc="http://schemas.openxmlformats.org/markup-compatibility/2006">
              <mc:Choice xmlns:v="urn:schemas-microsoft-com:vml" Requires="v">
                <p:oleObj spid="_x0000_s122294" name="Equation" r:id="rId11" imgW="2412720" imgH="1562040" progId="Equation.DSMT4">
                  <p:embed/>
                </p:oleObj>
              </mc:Choice>
              <mc:Fallback>
                <p:oleObj name="Equation" r:id="rId11" imgW="2412720" imgH="1562040" progId="Equation.DSMT4">
                  <p:embed/>
                  <p:pic>
                    <p:nvPicPr>
                      <p:cNvPr id="0" name=""/>
                      <p:cNvPicPr/>
                      <p:nvPr/>
                    </p:nvPicPr>
                    <p:blipFill>
                      <a:blip r:embed="rId12"/>
                      <a:stretch>
                        <a:fillRect/>
                      </a:stretch>
                    </p:blipFill>
                    <p:spPr>
                      <a:xfrm>
                        <a:off x="6084168" y="4005064"/>
                        <a:ext cx="2413000" cy="15621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63037692"/>
              </p:ext>
            </p:extLst>
          </p:nvPr>
        </p:nvGraphicFramePr>
        <p:xfrm>
          <a:off x="3599160" y="4005064"/>
          <a:ext cx="2413000" cy="1562100"/>
        </p:xfrm>
        <a:graphic>
          <a:graphicData uri="http://schemas.openxmlformats.org/presentationml/2006/ole">
            <mc:AlternateContent xmlns:mc="http://schemas.openxmlformats.org/markup-compatibility/2006">
              <mc:Choice xmlns:v="urn:schemas-microsoft-com:vml" Requires="v">
                <p:oleObj spid="_x0000_s122295" name="Equation" r:id="rId13" imgW="2412720" imgH="1562040" progId="Equation.DSMT4">
                  <p:embed/>
                </p:oleObj>
              </mc:Choice>
              <mc:Fallback>
                <p:oleObj name="Equation" r:id="rId13" imgW="2412720" imgH="1562040" progId="Equation.DSMT4">
                  <p:embed/>
                  <p:pic>
                    <p:nvPicPr>
                      <p:cNvPr id="0" name=""/>
                      <p:cNvPicPr/>
                      <p:nvPr/>
                    </p:nvPicPr>
                    <p:blipFill>
                      <a:blip r:embed="rId14"/>
                      <a:stretch>
                        <a:fillRect/>
                      </a:stretch>
                    </p:blipFill>
                    <p:spPr>
                      <a:xfrm>
                        <a:off x="3599160" y="4005064"/>
                        <a:ext cx="2413000" cy="15621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76232023"/>
              </p:ext>
            </p:extLst>
          </p:nvPr>
        </p:nvGraphicFramePr>
        <p:xfrm>
          <a:off x="638819" y="5733256"/>
          <a:ext cx="3213101" cy="495300"/>
        </p:xfrm>
        <a:graphic>
          <a:graphicData uri="http://schemas.openxmlformats.org/presentationml/2006/ole">
            <mc:AlternateContent xmlns:mc="http://schemas.openxmlformats.org/markup-compatibility/2006">
              <mc:Choice xmlns:v="urn:schemas-microsoft-com:vml" Requires="v">
                <p:oleObj spid="_x0000_s122296" name="Equation" r:id="rId15" imgW="3213000" imgH="495000" progId="Equation.DSMT4">
                  <p:embed/>
                </p:oleObj>
              </mc:Choice>
              <mc:Fallback>
                <p:oleObj name="Equation" r:id="rId15" imgW="3213000" imgH="495000" progId="Equation.DSMT4">
                  <p:embed/>
                  <p:pic>
                    <p:nvPicPr>
                      <p:cNvPr id="0" name=""/>
                      <p:cNvPicPr/>
                      <p:nvPr/>
                    </p:nvPicPr>
                    <p:blipFill>
                      <a:blip r:embed="rId16"/>
                      <a:stretch>
                        <a:fillRect/>
                      </a:stretch>
                    </p:blipFill>
                    <p:spPr>
                      <a:xfrm>
                        <a:off x="638819" y="5733256"/>
                        <a:ext cx="3213101" cy="4953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88553366"/>
              </p:ext>
            </p:extLst>
          </p:nvPr>
        </p:nvGraphicFramePr>
        <p:xfrm>
          <a:off x="827584" y="2636912"/>
          <a:ext cx="5194300" cy="482600"/>
        </p:xfrm>
        <a:graphic>
          <a:graphicData uri="http://schemas.openxmlformats.org/presentationml/2006/ole">
            <mc:AlternateContent xmlns:mc="http://schemas.openxmlformats.org/markup-compatibility/2006">
              <mc:Choice xmlns:v="urn:schemas-microsoft-com:vml" Requires="v">
                <p:oleObj spid="_x0000_s122297" name="Equation" r:id="rId17" imgW="5194080" imgH="482400" progId="Equation.DSMT4">
                  <p:embed/>
                </p:oleObj>
              </mc:Choice>
              <mc:Fallback>
                <p:oleObj name="Equation" r:id="rId17" imgW="5194080" imgH="482400" progId="Equation.DSMT4">
                  <p:embed/>
                  <p:pic>
                    <p:nvPicPr>
                      <p:cNvPr id="0" name=""/>
                      <p:cNvPicPr/>
                      <p:nvPr/>
                    </p:nvPicPr>
                    <p:blipFill>
                      <a:blip r:embed="rId18"/>
                      <a:stretch>
                        <a:fillRect/>
                      </a:stretch>
                    </p:blipFill>
                    <p:spPr>
                      <a:xfrm>
                        <a:off x="827584" y="2636912"/>
                        <a:ext cx="5194300" cy="482600"/>
                      </a:xfrm>
                      <a:prstGeom prst="rect">
                        <a:avLst/>
                      </a:prstGeom>
                    </p:spPr>
                  </p:pic>
                </p:oleObj>
              </mc:Fallback>
            </mc:AlternateContent>
          </a:graphicData>
        </a:graphic>
      </p:graphicFrame>
      <p:grpSp>
        <p:nvGrpSpPr>
          <p:cNvPr id="5" name="组合 4"/>
          <p:cNvGrpSpPr/>
          <p:nvPr/>
        </p:nvGrpSpPr>
        <p:grpSpPr>
          <a:xfrm>
            <a:off x="6300192" y="1844824"/>
            <a:ext cx="2232248" cy="1080120"/>
            <a:chOff x="6300192" y="1844824"/>
            <a:chExt cx="2232248" cy="1080120"/>
          </a:xfrm>
        </p:grpSpPr>
        <p:sp>
          <p:nvSpPr>
            <p:cNvPr id="2" name="云形标注 1"/>
            <p:cNvSpPr/>
            <p:nvPr/>
          </p:nvSpPr>
          <p:spPr>
            <a:xfrm>
              <a:off x="6300192" y="1844824"/>
              <a:ext cx="2232248" cy="1080120"/>
            </a:xfrm>
            <a:prstGeom prst="cloudCallout">
              <a:avLst>
                <a:gd name="adj1" fmla="val -97649"/>
                <a:gd name="adj2" fmla="val -15853"/>
              </a:avLst>
            </a:prstGeom>
            <a:solidFill>
              <a:schemeClr val="accent2">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TextBox 3"/>
            <p:cNvSpPr txBox="1"/>
            <p:nvPr/>
          </p:nvSpPr>
          <p:spPr>
            <a:xfrm>
              <a:off x="6480403" y="1898829"/>
              <a:ext cx="1980029" cy="954107"/>
            </a:xfrm>
            <a:prstGeom prst="rect">
              <a:avLst/>
            </a:prstGeom>
            <a:noFill/>
          </p:spPr>
          <p:txBody>
            <a:bodyPr wrap="none" rtlCol="0">
              <a:spAutoFit/>
            </a:bodyPr>
            <a:lstStyle/>
            <a:p>
              <a:r>
                <a:rPr lang="zh-CN" altLang="en-US" sz="2800" b="1" dirty="0">
                  <a:latin typeface="华文楷体" panose="02010600040101010101" pitchFamily="2" charset="-122"/>
                  <a:ea typeface="华文楷体" panose="02010600040101010101" pitchFamily="2" charset="-122"/>
                </a:rPr>
                <a:t>转化</a:t>
              </a:r>
              <a:r>
                <a:rPr lang="zh-CN" altLang="en-US" sz="2800" b="1" dirty="0" smtClean="0">
                  <a:latin typeface="华文楷体" panose="02010600040101010101" pitchFamily="2" charset="-122"/>
                  <a:ea typeface="华文楷体" panose="02010600040101010101" pitchFamily="2" charset="-122"/>
                </a:rPr>
                <a:t>为对应</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smtClean="0">
                  <a:latin typeface="华文楷体" panose="02010600040101010101" pitchFamily="2" charset="-122"/>
                  <a:ea typeface="华文楷体" panose="02010600040101010101" pitchFamily="2" charset="-122"/>
                </a:rPr>
                <a:t>矩阵求秩</a:t>
              </a:r>
              <a:endParaRPr lang="zh-CN" altLang="en-US" sz="2800" b="1"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425421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500"/>
                            </p:stCondLst>
                            <p:childTnLst>
                              <p:par>
                                <p:cTn id="29" presetID="18" presetClass="entr" presetSubtype="9"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up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48265" y="692696"/>
            <a:ext cx="1512167" cy="523220"/>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方法二</a:t>
            </a:r>
            <a:endParaRPr lang="zh-CN" altLang="zh-CN" sz="2800" b="1" dirty="0">
              <a:solidFill>
                <a:schemeClr val="tx1"/>
              </a:solidFill>
              <a:latin typeface="华文楷体" panose="02010600040101010101" pitchFamily="2" charset="-122"/>
              <a:ea typeface="华文楷体" panose="0201060004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26998227"/>
              </p:ext>
            </p:extLst>
          </p:nvPr>
        </p:nvGraphicFramePr>
        <p:xfrm>
          <a:off x="467544" y="656407"/>
          <a:ext cx="304800" cy="393700"/>
        </p:xfrm>
        <a:graphic>
          <a:graphicData uri="http://schemas.openxmlformats.org/presentationml/2006/ole">
            <mc:AlternateContent xmlns:mc="http://schemas.openxmlformats.org/markup-compatibility/2006">
              <mc:Choice xmlns:v="urn:schemas-microsoft-com:vml" Requires="v">
                <p:oleObj spid="_x0000_s116327" name="Equation" r:id="rId3" imgW="304560" imgH="393480" progId="Equation.DSMT4">
                  <p:embed/>
                </p:oleObj>
              </mc:Choice>
              <mc:Fallback>
                <p:oleObj name="Equation" r:id="rId3" imgW="304560" imgH="393480" progId="Equation.DSMT4">
                  <p:embed/>
                  <p:pic>
                    <p:nvPicPr>
                      <p:cNvPr id="0" name=""/>
                      <p:cNvPicPr/>
                      <p:nvPr/>
                    </p:nvPicPr>
                    <p:blipFill>
                      <a:blip r:embed="rId4"/>
                      <a:stretch>
                        <a:fillRect/>
                      </a:stretch>
                    </p:blipFill>
                    <p:spPr>
                      <a:xfrm>
                        <a:off x="467544" y="656407"/>
                        <a:ext cx="304800" cy="393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85067609"/>
              </p:ext>
            </p:extLst>
          </p:nvPr>
        </p:nvGraphicFramePr>
        <p:xfrm>
          <a:off x="899592" y="620688"/>
          <a:ext cx="5194300" cy="482600"/>
        </p:xfrm>
        <a:graphic>
          <a:graphicData uri="http://schemas.openxmlformats.org/presentationml/2006/ole">
            <mc:AlternateContent xmlns:mc="http://schemas.openxmlformats.org/markup-compatibility/2006">
              <mc:Choice xmlns:v="urn:schemas-microsoft-com:vml" Requires="v">
                <p:oleObj spid="_x0000_s116328" name="Equation" r:id="rId5" imgW="5194080" imgH="482400" progId="Equation.DSMT4">
                  <p:embed/>
                </p:oleObj>
              </mc:Choice>
              <mc:Fallback>
                <p:oleObj name="Equation" r:id="rId5" imgW="5194080" imgH="482400" progId="Equation.DSMT4">
                  <p:embed/>
                  <p:pic>
                    <p:nvPicPr>
                      <p:cNvPr id="0" name=""/>
                      <p:cNvPicPr/>
                      <p:nvPr/>
                    </p:nvPicPr>
                    <p:blipFill>
                      <a:blip r:embed="rId6"/>
                      <a:stretch>
                        <a:fillRect/>
                      </a:stretch>
                    </p:blipFill>
                    <p:spPr>
                      <a:xfrm>
                        <a:off x="899592" y="620688"/>
                        <a:ext cx="5194300" cy="4826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5201070"/>
              </p:ext>
            </p:extLst>
          </p:nvPr>
        </p:nvGraphicFramePr>
        <p:xfrm>
          <a:off x="611560" y="1340768"/>
          <a:ext cx="6438900" cy="482600"/>
        </p:xfrm>
        <a:graphic>
          <a:graphicData uri="http://schemas.openxmlformats.org/presentationml/2006/ole">
            <mc:AlternateContent xmlns:mc="http://schemas.openxmlformats.org/markup-compatibility/2006">
              <mc:Choice xmlns:v="urn:schemas-microsoft-com:vml" Requires="v">
                <p:oleObj spid="_x0000_s116329" name="Equation" r:id="rId7" imgW="6438600" imgH="482400" progId="Equation.DSMT4">
                  <p:embed/>
                </p:oleObj>
              </mc:Choice>
              <mc:Fallback>
                <p:oleObj name="Equation" r:id="rId7" imgW="6438600" imgH="482400" progId="Equation.DSMT4">
                  <p:embed/>
                  <p:pic>
                    <p:nvPicPr>
                      <p:cNvPr id="0" name=""/>
                      <p:cNvPicPr/>
                      <p:nvPr/>
                    </p:nvPicPr>
                    <p:blipFill>
                      <a:blip r:embed="rId8"/>
                      <a:stretch>
                        <a:fillRect/>
                      </a:stretch>
                    </p:blipFill>
                    <p:spPr>
                      <a:xfrm>
                        <a:off x="611560" y="1340768"/>
                        <a:ext cx="6438900" cy="482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23977649"/>
              </p:ext>
            </p:extLst>
          </p:nvPr>
        </p:nvGraphicFramePr>
        <p:xfrm>
          <a:off x="611560" y="1980952"/>
          <a:ext cx="5334000" cy="1016000"/>
        </p:xfrm>
        <a:graphic>
          <a:graphicData uri="http://schemas.openxmlformats.org/presentationml/2006/ole">
            <mc:AlternateContent xmlns:mc="http://schemas.openxmlformats.org/markup-compatibility/2006">
              <mc:Choice xmlns:v="urn:schemas-microsoft-com:vml" Requires="v">
                <p:oleObj spid="_x0000_s116330" name="Equation" r:id="rId9" imgW="5333760" imgH="1015920" progId="Equation.DSMT4">
                  <p:embed/>
                </p:oleObj>
              </mc:Choice>
              <mc:Fallback>
                <p:oleObj name="Equation" r:id="rId9" imgW="5333760" imgH="1015920" progId="Equation.DSMT4">
                  <p:embed/>
                  <p:pic>
                    <p:nvPicPr>
                      <p:cNvPr id="0" name=""/>
                      <p:cNvPicPr/>
                      <p:nvPr/>
                    </p:nvPicPr>
                    <p:blipFill>
                      <a:blip r:embed="rId10"/>
                      <a:stretch>
                        <a:fillRect/>
                      </a:stretch>
                    </p:blipFill>
                    <p:spPr>
                      <a:xfrm>
                        <a:off x="611560" y="1980952"/>
                        <a:ext cx="5334000" cy="1016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36521495"/>
              </p:ext>
            </p:extLst>
          </p:nvPr>
        </p:nvGraphicFramePr>
        <p:xfrm>
          <a:off x="1104776" y="3212976"/>
          <a:ext cx="3251200" cy="2400300"/>
        </p:xfrm>
        <a:graphic>
          <a:graphicData uri="http://schemas.openxmlformats.org/presentationml/2006/ole">
            <mc:AlternateContent xmlns:mc="http://schemas.openxmlformats.org/markup-compatibility/2006">
              <mc:Choice xmlns:v="urn:schemas-microsoft-com:vml" Requires="v">
                <p:oleObj spid="_x0000_s116331" name="Equation" r:id="rId11" imgW="3251160" imgH="2400120" progId="Equation.DSMT4">
                  <p:embed/>
                </p:oleObj>
              </mc:Choice>
              <mc:Fallback>
                <p:oleObj name="Equation" r:id="rId11" imgW="3251160" imgH="2400120" progId="Equation.DSMT4">
                  <p:embed/>
                  <p:pic>
                    <p:nvPicPr>
                      <p:cNvPr id="0" name=""/>
                      <p:cNvPicPr/>
                      <p:nvPr/>
                    </p:nvPicPr>
                    <p:blipFill>
                      <a:blip r:embed="rId12"/>
                      <a:stretch>
                        <a:fillRect/>
                      </a:stretch>
                    </p:blipFill>
                    <p:spPr>
                      <a:xfrm>
                        <a:off x="1104776" y="3212976"/>
                        <a:ext cx="3251200" cy="24003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46562701"/>
              </p:ext>
            </p:extLst>
          </p:nvPr>
        </p:nvGraphicFramePr>
        <p:xfrm>
          <a:off x="4925268" y="3140968"/>
          <a:ext cx="2959100" cy="2400300"/>
        </p:xfrm>
        <a:graphic>
          <a:graphicData uri="http://schemas.openxmlformats.org/presentationml/2006/ole">
            <mc:AlternateContent xmlns:mc="http://schemas.openxmlformats.org/markup-compatibility/2006">
              <mc:Choice xmlns:v="urn:schemas-microsoft-com:vml" Requires="v">
                <p:oleObj spid="_x0000_s116332" name="Equation" r:id="rId13" imgW="2958840" imgH="2400120" progId="Equation.DSMT4">
                  <p:embed/>
                </p:oleObj>
              </mc:Choice>
              <mc:Fallback>
                <p:oleObj name="Equation" r:id="rId13" imgW="2958840" imgH="2400120" progId="Equation.DSMT4">
                  <p:embed/>
                  <p:pic>
                    <p:nvPicPr>
                      <p:cNvPr id="0" name=""/>
                      <p:cNvPicPr/>
                      <p:nvPr/>
                    </p:nvPicPr>
                    <p:blipFill>
                      <a:blip r:embed="rId14"/>
                      <a:stretch>
                        <a:fillRect/>
                      </a:stretch>
                    </p:blipFill>
                    <p:spPr>
                      <a:xfrm>
                        <a:off x="4925268" y="3140968"/>
                        <a:ext cx="2959100" cy="24003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24000248"/>
              </p:ext>
            </p:extLst>
          </p:nvPr>
        </p:nvGraphicFramePr>
        <p:xfrm>
          <a:off x="809625" y="5543550"/>
          <a:ext cx="2451100" cy="838200"/>
        </p:xfrm>
        <a:graphic>
          <a:graphicData uri="http://schemas.openxmlformats.org/presentationml/2006/ole">
            <mc:AlternateContent xmlns:mc="http://schemas.openxmlformats.org/markup-compatibility/2006">
              <mc:Choice xmlns:v="urn:schemas-microsoft-com:vml" Requires="v">
                <p:oleObj spid="_x0000_s116333" name="Equation" r:id="rId15" imgW="2450880" imgH="838080" progId="Equation.DSMT4">
                  <p:embed/>
                </p:oleObj>
              </mc:Choice>
              <mc:Fallback>
                <p:oleObj name="Equation" r:id="rId15" imgW="2450880" imgH="838080" progId="Equation.DSMT4">
                  <p:embed/>
                  <p:pic>
                    <p:nvPicPr>
                      <p:cNvPr id="0" name=""/>
                      <p:cNvPicPr/>
                      <p:nvPr/>
                    </p:nvPicPr>
                    <p:blipFill>
                      <a:blip r:embed="rId16"/>
                      <a:stretch>
                        <a:fillRect/>
                      </a:stretch>
                    </p:blipFill>
                    <p:spPr>
                      <a:xfrm>
                        <a:off x="809625" y="5543550"/>
                        <a:ext cx="2451100" cy="8382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06548297"/>
              </p:ext>
            </p:extLst>
          </p:nvPr>
        </p:nvGraphicFramePr>
        <p:xfrm>
          <a:off x="3591148" y="5733256"/>
          <a:ext cx="3213100" cy="495300"/>
        </p:xfrm>
        <a:graphic>
          <a:graphicData uri="http://schemas.openxmlformats.org/presentationml/2006/ole">
            <mc:AlternateContent xmlns:mc="http://schemas.openxmlformats.org/markup-compatibility/2006">
              <mc:Choice xmlns:v="urn:schemas-microsoft-com:vml" Requires="v">
                <p:oleObj spid="_x0000_s116334" name="Equation" r:id="rId17" imgW="3213000" imgH="495000" progId="Equation.DSMT4">
                  <p:embed/>
                </p:oleObj>
              </mc:Choice>
              <mc:Fallback>
                <p:oleObj name="Equation" r:id="rId17" imgW="3213000" imgH="495000" progId="Equation.DSMT4">
                  <p:embed/>
                  <p:pic>
                    <p:nvPicPr>
                      <p:cNvPr id="0" name="对象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1148" y="5733256"/>
                        <a:ext cx="3213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517024" y="3887470"/>
            <a:ext cx="543739" cy="523220"/>
          </a:xfrm>
          <a:prstGeom prst="rect">
            <a:avLst/>
          </a:prstGeom>
          <a:noFill/>
        </p:spPr>
        <p:txBody>
          <a:bodyPr wrap="none" rtlCol="0">
            <a:spAutoFit/>
          </a:bodyPr>
          <a:lstStyle/>
          <a:p>
            <a:r>
              <a:rPr lang="zh-CN" altLang="en-US" sz="2800" b="1" dirty="0" smtClean="0"/>
              <a:t>令</a:t>
            </a:r>
            <a:endParaRPr lang="zh-CN" altLang="en-US" sz="2800" b="1" dirty="0"/>
          </a:p>
        </p:txBody>
      </p:sp>
      <p:sp>
        <p:nvSpPr>
          <p:cNvPr id="14" name="TextBox 13"/>
          <p:cNvSpPr txBox="1"/>
          <p:nvPr/>
        </p:nvSpPr>
        <p:spPr>
          <a:xfrm>
            <a:off x="4283968" y="4005064"/>
            <a:ext cx="545342" cy="523220"/>
          </a:xfrm>
          <a:prstGeom prst="rect">
            <a:avLst/>
          </a:prstGeom>
          <a:noFill/>
        </p:spPr>
        <p:txBody>
          <a:bodyPr wrap="none" rtlCol="0">
            <a:spAutoFit/>
          </a:bodyPr>
          <a:lstStyle/>
          <a:p>
            <a:r>
              <a:rPr lang="zh-CN" altLang="en-US" sz="2800" b="1" dirty="0" smtClean="0"/>
              <a:t>则</a:t>
            </a:r>
            <a:endParaRPr lang="zh-CN" altLang="en-US" sz="2800" b="1" dirty="0"/>
          </a:p>
        </p:txBody>
      </p:sp>
      <p:grpSp>
        <p:nvGrpSpPr>
          <p:cNvPr id="15" name="组合 14"/>
          <p:cNvGrpSpPr/>
          <p:nvPr/>
        </p:nvGrpSpPr>
        <p:grpSpPr>
          <a:xfrm>
            <a:off x="6588224" y="1916832"/>
            <a:ext cx="2232248" cy="1224136"/>
            <a:chOff x="6300192" y="1844824"/>
            <a:chExt cx="2232248" cy="1080120"/>
          </a:xfrm>
        </p:grpSpPr>
        <p:sp>
          <p:nvSpPr>
            <p:cNvPr id="16" name="云形标注 15"/>
            <p:cNvSpPr/>
            <p:nvPr/>
          </p:nvSpPr>
          <p:spPr>
            <a:xfrm>
              <a:off x="6300192" y="1844824"/>
              <a:ext cx="2232248" cy="1080120"/>
            </a:xfrm>
            <a:prstGeom prst="cloudCallout">
              <a:avLst>
                <a:gd name="adj1" fmla="val -4080"/>
                <a:gd name="adj2" fmla="val -100510"/>
              </a:avLst>
            </a:prstGeom>
            <a:solidFill>
              <a:schemeClr val="accent2">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TextBox 16"/>
            <p:cNvSpPr txBox="1"/>
            <p:nvPr/>
          </p:nvSpPr>
          <p:spPr>
            <a:xfrm>
              <a:off x="6660232" y="1970837"/>
              <a:ext cx="1620957" cy="954107"/>
            </a:xfrm>
            <a:prstGeom prst="rect">
              <a:avLst/>
            </a:prstGeom>
            <a:noFill/>
          </p:spPr>
          <p:txBody>
            <a:bodyPr wrap="none" rtlCol="0">
              <a:spAutoFit/>
            </a:bodyPr>
            <a:lstStyle/>
            <a:p>
              <a:r>
                <a:rPr lang="zh-CN" altLang="en-US" sz="2800" b="1" dirty="0" smtClean="0">
                  <a:latin typeface="华文楷体" panose="02010600040101010101" pitchFamily="2" charset="-122"/>
                  <a:ea typeface="华文楷体" panose="02010600040101010101" pitchFamily="2" charset="-122"/>
                </a:rPr>
                <a:t>化为标准</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smtClean="0">
                  <a:latin typeface="华文楷体" panose="02010600040101010101" pitchFamily="2" charset="-122"/>
                  <a:ea typeface="华文楷体" panose="02010600040101010101" pitchFamily="2" charset="-122"/>
                </a:rPr>
                <a:t>形求秩</a:t>
              </a:r>
              <a:endParaRPr lang="zh-CN" altLang="en-US" sz="2800" b="1"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36821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up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44571" y="686550"/>
            <a:ext cx="2160240" cy="523220"/>
          </a:xfrm>
          <a:prstGeom prst="rect">
            <a:avLst/>
          </a:prstGeom>
          <a:solidFill>
            <a:schemeClr val="bg2">
              <a:lumMod val="90000"/>
            </a:schemeClr>
          </a:solidFill>
          <a:ln/>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2800" b="1" dirty="0" smtClean="0">
                <a:solidFill>
                  <a:schemeClr val="tx1"/>
                </a:solidFill>
                <a:latin typeface="华文楷体" panose="02010600040101010101" pitchFamily="2" charset="-122"/>
                <a:ea typeface="华文楷体" panose="02010600040101010101" pitchFamily="2" charset="-122"/>
                <a:cs typeface="Times New Roman" pitchFamily="18" charset="0"/>
              </a:rPr>
              <a:t>思考：若令</a:t>
            </a:r>
            <a:endParaRPr lang="zh-CN" altLang="en-US" sz="2800" b="1" dirty="0">
              <a:solidFill>
                <a:schemeClr val="tx1"/>
              </a:solidFill>
              <a:latin typeface="华文楷体" panose="02010600040101010101" pitchFamily="2" charset="-122"/>
              <a:ea typeface="华文楷体" panose="02010600040101010101" pitchFamily="2"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865359818"/>
              </p:ext>
            </p:extLst>
          </p:nvPr>
        </p:nvGraphicFramePr>
        <p:xfrm>
          <a:off x="2411760" y="1412776"/>
          <a:ext cx="2057400" cy="1612900"/>
        </p:xfrm>
        <a:graphic>
          <a:graphicData uri="http://schemas.openxmlformats.org/presentationml/2006/ole">
            <mc:AlternateContent xmlns:mc="http://schemas.openxmlformats.org/markup-compatibility/2006">
              <mc:Choice xmlns:v="urn:schemas-microsoft-com:vml" Requires="v">
                <p:oleObj spid="_x0000_s133211" name="Equation" r:id="rId3" imgW="2057400" imgH="1612800" progId="Equation.DSMT4">
                  <p:embed/>
                </p:oleObj>
              </mc:Choice>
              <mc:Fallback>
                <p:oleObj name="Equation" r:id="rId3" imgW="2057400" imgH="1612800" progId="Equation.DSMT4">
                  <p:embed/>
                  <p:pic>
                    <p:nvPicPr>
                      <p:cNvPr id="0" name=""/>
                      <p:cNvPicPr/>
                      <p:nvPr/>
                    </p:nvPicPr>
                    <p:blipFill>
                      <a:blip r:embed="rId4"/>
                      <a:stretch>
                        <a:fillRect/>
                      </a:stretch>
                    </p:blipFill>
                    <p:spPr>
                      <a:xfrm>
                        <a:off x="2411760" y="1412776"/>
                        <a:ext cx="2057400" cy="161290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89503216"/>
              </p:ext>
            </p:extLst>
          </p:nvPr>
        </p:nvGraphicFramePr>
        <p:xfrm>
          <a:off x="2104785" y="4149080"/>
          <a:ext cx="2057400" cy="482600"/>
        </p:xfrm>
        <a:graphic>
          <a:graphicData uri="http://schemas.openxmlformats.org/presentationml/2006/ole">
            <mc:AlternateContent xmlns:mc="http://schemas.openxmlformats.org/markup-compatibility/2006">
              <mc:Choice xmlns:v="urn:schemas-microsoft-com:vml" Requires="v">
                <p:oleObj spid="_x0000_s133212" name="Equation" r:id="rId5" imgW="2057400" imgH="482400" progId="Equation.DSMT4">
                  <p:embed/>
                </p:oleObj>
              </mc:Choice>
              <mc:Fallback>
                <p:oleObj name="Equation" r:id="rId5" imgW="2057400" imgH="482400" progId="Equation.DSMT4">
                  <p:embed/>
                  <p:pic>
                    <p:nvPicPr>
                      <p:cNvPr id="0" name=""/>
                      <p:cNvPicPr/>
                      <p:nvPr/>
                    </p:nvPicPr>
                    <p:blipFill>
                      <a:blip r:embed="rId6"/>
                      <a:stretch>
                        <a:fillRect/>
                      </a:stretch>
                    </p:blipFill>
                    <p:spPr>
                      <a:xfrm>
                        <a:off x="2104785" y="4149080"/>
                        <a:ext cx="2057400" cy="4826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965464205"/>
              </p:ext>
            </p:extLst>
          </p:nvPr>
        </p:nvGraphicFramePr>
        <p:xfrm>
          <a:off x="1310861" y="3501008"/>
          <a:ext cx="596900" cy="393700"/>
        </p:xfrm>
        <a:graphic>
          <a:graphicData uri="http://schemas.openxmlformats.org/presentationml/2006/ole">
            <mc:AlternateContent xmlns:mc="http://schemas.openxmlformats.org/markup-compatibility/2006">
              <mc:Choice xmlns:v="urn:schemas-microsoft-com:vml" Requires="v">
                <p:oleObj spid="_x0000_s133213" name="Equation" r:id="rId7" imgW="596880" imgH="393480" progId="Equation.DSMT4">
                  <p:embed/>
                </p:oleObj>
              </mc:Choice>
              <mc:Fallback>
                <p:oleObj name="Equation" r:id="rId7" imgW="596880" imgH="393480" progId="Equation.DSMT4">
                  <p:embed/>
                  <p:pic>
                    <p:nvPicPr>
                      <p:cNvPr id="0" name="对象 4"/>
                      <p:cNvPicPr>
                        <a:picLocks noChangeAspect="1" noChangeArrowheads="1"/>
                      </p:cNvPicPr>
                      <p:nvPr/>
                    </p:nvPicPr>
                    <p:blipFill>
                      <a:blip r:embed="rId8"/>
                      <a:srcRect/>
                      <a:stretch>
                        <a:fillRect/>
                      </a:stretch>
                    </p:blipFill>
                    <p:spPr bwMode="auto">
                      <a:xfrm>
                        <a:off x="1310861" y="3501008"/>
                        <a:ext cx="596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21779484"/>
              </p:ext>
            </p:extLst>
          </p:nvPr>
        </p:nvGraphicFramePr>
        <p:xfrm>
          <a:off x="2095061" y="3429000"/>
          <a:ext cx="5194300" cy="482600"/>
        </p:xfrm>
        <a:graphic>
          <a:graphicData uri="http://schemas.openxmlformats.org/presentationml/2006/ole">
            <mc:AlternateContent xmlns:mc="http://schemas.openxmlformats.org/markup-compatibility/2006">
              <mc:Choice xmlns:v="urn:schemas-microsoft-com:vml" Requires="v">
                <p:oleObj spid="_x0000_s133214" name="Equation" r:id="rId9" imgW="5194080" imgH="482400" progId="Equation.DSMT4">
                  <p:embed/>
                </p:oleObj>
              </mc:Choice>
              <mc:Fallback>
                <p:oleObj name="Equation" r:id="rId9" imgW="5194080" imgH="4824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5061" y="3429000"/>
                        <a:ext cx="5194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6"/>
          <p:cNvSpPr txBox="1"/>
          <p:nvPr/>
        </p:nvSpPr>
        <p:spPr>
          <a:xfrm>
            <a:off x="467544" y="2924944"/>
            <a:ext cx="545342" cy="523220"/>
          </a:xfrm>
          <a:prstGeom prst="rect">
            <a:avLst/>
          </a:prstGeom>
          <a:noFill/>
        </p:spPr>
        <p:txBody>
          <a:bodyPr wrap="none" rtlCol="0">
            <a:spAutoFit/>
          </a:bodyPr>
          <a:lstStyle/>
          <a:p>
            <a:r>
              <a:rPr lang="zh-CN" altLang="en-US" sz="2800" b="1" dirty="0" smtClean="0">
                <a:latin typeface="华文楷体" panose="02010600040101010101" pitchFamily="2" charset="-122"/>
                <a:ea typeface="华文楷体" panose="02010600040101010101" pitchFamily="2" charset="-122"/>
              </a:rPr>
              <a:t>则</a:t>
            </a:r>
            <a:endParaRPr lang="zh-CN" altLang="en-US" sz="2800" b="1" dirty="0">
              <a:latin typeface="华文楷体" panose="02010600040101010101" pitchFamily="2" charset="-122"/>
              <a:ea typeface="华文楷体" panose="0201060004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74465908"/>
              </p:ext>
            </p:extLst>
          </p:nvPr>
        </p:nvGraphicFramePr>
        <p:xfrm>
          <a:off x="1312697" y="4869160"/>
          <a:ext cx="3213100" cy="495300"/>
        </p:xfrm>
        <a:graphic>
          <a:graphicData uri="http://schemas.openxmlformats.org/presentationml/2006/ole">
            <mc:AlternateContent xmlns:mc="http://schemas.openxmlformats.org/markup-compatibility/2006">
              <mc:Choice xmlns:v="urn:schemas-microsoft-com:vml" Requires="v">
                <p:oleObj spid="_x0000_s133215" name="Equation" r:id="rId11" imgW="3213000" imgH="495000" progId="Equation.DSMT4">
                  <p:embed/>
                </p:oleObj>
              </mc:Choice>
              <mc:Fallback>
                <p:oleObj name="Equation" r:id="rId11" imgW="3213000" imgH="495000" progId="Equation.DSMT4">
                  <p:embed/>
                  <p:pic>
                    <p:nvPicPr>
                      <p:cNvPr id="0" name="对象 11"/>
                      <p:cNvPicPr>
                        <a:picLocks noChangeAspect="1" noChangeArrowheads="1"/>
                      </p:cNvPicPr>
                      <p:nvPr/>
                    </p:nvPicPr>
                    <p:blipFill>
                      <a:blip r:embed="rId12"/>
                      <a:srcRect/>
                      <a:stretch>
                        <a:fillRect/>
                      </a:stretch>
                    </p:blipFill>
                    <p:spPr bwMode="auto">
                      <a:xfrm>
                        <a:off x="1312697" y="4869160"/>
                        <a:ext cx="3213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354740" y="5662785"/>
            <a:ext cx="4134465" cy="523220"/>
          </a:xfrm>
          <a:prstGeom prst="rect">
            <a:avLst/>
          </a:prstGeom>
        </p:spPr>
        <p:txBody>
          <a:bodyPr wrap="none">
            <a:spAutoFit/>
          </a:bodyPr>
          <a:lstStyle/>
          <a:p>
            <a:r>
              <a:rPr lang="zh-CN" altLang="zh-CN" sz="2800" b="1" dirty="0">
                <a:latin typeface="华文楷体" panose="02010600040101010101" pitchFamily="2" charset="-122"/>
                <a:ea typeface="华文楷体" panose="02010600040101010101" pitchFamily="2" charset="-122"/>
              </a:rPr>
              <a:t>这种做法对吗？为什么？</a:t>
            </a:r>
            <a:endParaRPr lang="zh-CN" altLang="en-US" sz="2800" b="1" dirty="0">
              <a:latin typeface="华文楷体" panose="02010600040101010101" pitchFamily="2" charset="-122"/>
              <a:ea typeface="华文楷体" panose="02010600040101010101" pitchFamily="2" charset="-122"/>
            </a:endParaRPr>
          </a:p>
        </p:txBody>
      </p:sp>
      <p:sp>
        <p:nvSpPr>
          <p:cNvPr id="7" name="动作按钮: 帮助 6">
            <a:hlinkClick r:id="" action="ppaction://noaction" highlightClick="1"/>
          </p:cNvPr>
          <p:cNvSpPr/>
          <p:nvPr/>
        </p:nvSpPr>
        <p:spPr>
          <a:xfrm>
            <a:off x="6265888" y="4682232"/>
            <a:ext cx="1042416" cy="1042416"/>
          </a:xfrm>
          <a:prstGeom prst="actionButtonHelp">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形标注 7"/>
          <p:cNvSpPr/>
          <p:nvPr/>
        </p:nvSpPr>
        <p:spPr>
          <a:xfrm>
            <a:off x="5489205" y="764704"/>
            <a:ext cx="2899219" cy="1184696"/>
          </a:xfrm>
          <a:prstGeom prst="wedgeEllipseCallout">
            <a:avLst>
              <a:gd name="adj1" fmla="val -82608"/>
              <a:gd name="adj2" fmla="val 59069"/>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800" b="1" dirty="0" smtClean="0">
                <a:latin typeface="华文楷体" panose="02010600040101010101" pitchFamily="2" charset="-122"/>
                <a:ea typeface="华文楷体" panose="02010600040101010101" pitchFamily="2" charset="-122"/>
              </a:rPr>
              <a:t>是否是可逆线性变换？</a:t>
            </a:r>
            <a:endParaRPr lang="zh-CN" altLang="en-US" sz="2800" b="1" dirty="0">
              <a:latin typeface="华文楷体" panose="02010600040101010101" pitchFamily="2" charset="-122"/>
              <a:ea typeface="华文楷体" panose="02010600040101010101" pitchFamily="2" charset="-122"/>
            </a:endParaRPr>
          </a:p>
        </p:txBody>
      </p:sp>
      <p:grpSp>
        <p:nvGrpSpPr>
          <p:cNvPr id="12" name="Group 24"/>
          <p:cNvGrpSpPr>
            <a:grpSpLocks/>
          </p:cNvGrpSpPr>
          <p:nvPr/>
        </p:nvGrpSpPr>
        <p:grpSpPr bwMode="auto">
          <a:xfrm>
            <a:off x="7740352" y="4695014"/>
            <a:ext cx="648072" cy="685800"/>
            <a:chOff x="4266" y="2453"/>
            <a:chExt cx="123" cy="190"/>
          </a:xfrm>
        </p:grpSpPr>
        <p:sp>
          <p:nvSpPr>
            <p:cNvPr id="14" name="Freeform 25"/>
            <p:cNvSpPr>
              <a:spLocks/>
            </p:cNvSpPr>
            <p:nvPr/>
          </p:nvSpPr>
          <p:spPr bwMode="auto">
            <a:xfrm>
              <a:off x="4266" y="2453"/>
              <a:ext cx="123" cy="190"/>
            </a:xfrm>
            <a:custGeom>
              <a:avLst/>
              <a:gdLst>
                <a:gd name="T0" fmla="*/ 166 w 488"/>
                <a:gd name="T1" fmla="*/ 205 h 760"/>
                <a:gd name="T2" fmla="*/ 215 w 488"/>
                <a:gd name="T3" fmla="*/ 154 h 760"/>
                <a:gd name="T4" fmla="*/ 302 w 488"/>
                <a:gd name="T5" fmla="*/ 186 h 760"/>
                <a:gd name="T6" fmla="*/ 295 w 488"/>
                <a:gd name="T7" fmla="*/ 272 h 760"/>
                <a:gd name="T8" fmla="*/ 189 w 488"/>
                <a:gd name="T9" fmla="*/ 338 h 760"/>
                <a:gd name="T10" fmla="*/ 170 w 488"/>
                <a:gd name="T11" fmla="*/ 527 h 760"/>
                <a:gd name="T12" fmla="*/ 189 w 488"/>
                <a:gd name="T13" fmla="*/ 586 h 760"/>
                <a:gd name="T14" fmla="*/ 155 w 488"/>
                <a:gd name="T15" fmla="*/ 651 h 760"/>
                <a:gd name="T16" fmla="*/ 162 w 488"/>
                <a:gd name="T17" fmla="*/ 718 h 760"/>
                <a:gd name="T18" fmla="*/ 237 w 488"/>
                <a:gd name="T19" fmla="*/ 760 h 760"/>
                <a:gd name="T20" fmla="*/ 333 w 488"/>
                <a:gd name="T21" fmla="*/ 729 h 760"/>
                <a:gd name="T22" fmla="*/ 364 w 488"/>
                <a:gd name="T23" fmla="*/ 651 h 760"/>
                <a:gd name="T24" fmla="*/ 325 w 488"/>
                <a:gd name="T25" fmla="*/ 577 h 760"/>
                <a:gd name="T26" fmla="*/ 368 w 488"/>
                <a:gd name="T27" fmla="*/ 534 h 760"/>
                <a:gd name="T28" fmla="*/ 368 w 488"/>
                <a:gd name="T29" fmla="*/ 431 h 760"/>
                <a:gd name="T30" fmla="*/ 477 w 488"/>
                <a:gd name="T31" fmla="*/ 342 h 760"/>
                <a:gd name="T32" fmla="*/ 488 w 488"/>
                <a:gd name="T33" fmla="*/ 209 h 760"/>
                <a:gd name="T34" fmla="*/ 418 w 488"/>
                <a:gd name="T35" fmla="*/ 65 h 760"/>
                <a:gd name="T36" fmla="*/ 279 w 488"/>
                <a:gd name="T37" fmla="*/ 0 h 760"/>
                <a:gd name="T38" fmla="*/ 124 w 488"/>
                <a:gd name="T39" fmla="*/ 42 h 760"/>
                <a:gd name="T40" fmla="*/ 34 w 488"/>
                <a:gd name="T41" fmla="*/ 128 h 760"/>
                <a:gd name="T42" fmla="*/ 0 w 488"/>
                <a:gd name="T43" fmla="*/ 260 h 760"/>
                <a:gd name="T44" fmla="*/ 3 w 488"/>
                <a:gd name="T45" fmla="*/ 338 h 760"/>
                <a:gd name="T46" fmla="*/ 162 w 488"/>
                <a:gd name="T47" fmla="*/ 329 h 760"/>
                <a:gd name="T48" fmla="*/ 166 w 488"/>
                <a:gd name="T49" fmla="*/ 205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8" h="760">
                  <a:moveTo>
                    <a:pt x="166" y="205"/>
                  </a:moveTo>
                  <a:lnTo>
                    <a:pt x="215" y="154"/>
                  </a:lnTo>
                  <a:lnTo>
                    <a:pt x="302" y="186"/>
                  </a:lnTo>
                  <a:lnTo>
                    <a:pt x="295" y="272"/>
                  </a:lnTo>
                  <a:lnTo>
                    <a:pt x="189" y="338"/>
                  </a:lnTo>
                  <a:lnTo>
                    <a:pt x="170" y="527"/>
                  </a:lnTo>
                  <a:lnTo>
                    <a:pt x="189" y="586"/>
                  </a:lnTo>
                  <a:lnTo>
                    <a:pt x="155" y="651"/>
                  </a:lnTo>
                  <a:lnTo>
                    <a:pt x="162" y="718"/>
                  </a:lnTo>
                  <a:lnTo>
                    <a:pt x="237" y="760"/>
                  </a:lnTo>
                  <a:lnTo>
                    <a:pt x="333" y="729"/>
                  </a:lnTo>
                  <a:lnTo>
                    <a:pt x="364" y="651"/>
                  </a:lnTo>
                  <a:lnTo>
                    <a:pt x="325" y="577"/>
                  </a:lnTo>
                  <a:lnTo>
                    <a:pt x="368" y="534"/>
                  </a:lnTo>
                  <a:lnTo>
                    <a:pt x="368" y="431"/>
                  </a:lnTo>
                  <a:lnTo>
                    <a:pt x="477" y="342"/>
                  </a:lnTo>
                  <a:lnTo>
                    <a:pt x="488" y="209"/>
                  </a:lnTo>
                  <a:lnTo>
                    <a:pt x="418" y="65"/>
                  </a:lnTo>
                  <a:lnTo>
                    <a:pt x="279" y="0"/>
                  </a:lnTo>
                  <a:lnTo>
                    <a:pt x="124" y="42"/>
                  </a:lnTo>
                  <a:lnTo>
                    <a:pt x="34" y="128"/>
                  </a:lnTo>
                  <a:lnTo>
                    <a:pt x="0" y="260"/>
                  </a:lnTo>
                  <a:lnTo>
                    <a:pt x="3" y="338"/>
                  </a:lnTo>
                  <a:lnTo>
                    <a:pt x="162" y="329"/>
                  </a:lnTo>
                  <a:lnTo>
                    <a:pt x="166" y="20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6"/>
            <p:cNvSpPr>
              <a:spLocks/>
            </p:cNvSpPr>
            <p:nvPr/>
          </p:nvSpPr>
          <p:spPr bwMode="auto">
            <a:xfrm>
              <a:off x="4273" y="2461"/>
              <a:ext cx="109" cy="133"/>
            </a:xfrm>
            <a:custGeom>
              <a:avLst/>
              <a:gdLst>
                <a:gd name="T0" fmla="*/ 0 w 433"/>
                <a:gd name="T1" fmla="*/ 268 h 530"/>
                <a:gd name="T2" fmla="*/ 63 w 433"/>
                <a:gd name="T3" fmla="*/ 256 h 530"/>
                <a:gd name="T4" fmla="*/ 99 w 433"/>
                <a:gd name="T5" fmla="*/ 268 h 530"/>
                <a:gd name="T6" fmla="*/ 96 w 433"/>
                <a:gd name="T7" fmla="*/ 195 h 530"/>
                <a:gd name="T8" fmla="*/ 123 w 433"/>
                <a:gd name="T9" fmla="*/ 113 h 530"/>
                <a:gd name="T10" fmla="*/ 228 w 433"/>
                <a:gd name="T11" fmla="*/ 82 h 530"/>
                <a:gd name="T12" fmla="*/ 278 w 433"/>
                <a:gd name="T13" fmla="*/ 116 h 530"/>
                <a:gd name="T14" fmla="*/ 332 w 433"/>
                <a:gd name="T15" fmla="*/ 170 h 530"/>
                <a:gd name="T16" fmla="*/ 317 w 433"/>
                <a:gd name="T17" fmla="*/ 264 h 530"/>
                <a:gd name="T18" fmla="*/ 217 w 433"/>
                <a:gd name="T19" fmla="*/ 307 h 530"/>
                <a:gd name="T20" fmla="*/ 190 w 433"/>
                <a:gd name="T21" fmla="*/ 373 h 530"/>
                <a:gd name="T22" fmla="*/ 197 w 433"/>
                <a:gd name="T23" fmla="*/ 439 h 530"/>
                <a:gd name="T24" fmla="*/ 185 w 433"/>
                <a:gd name="T25" fmla="*/ 530 h 530"/>
                <a:gd name="T26" fmla="*/ 285 w 433"/>
                <a:gd name="T27" fmla="*/ 530 h 530"/>
                <a:gd name="T28" fmla="*/ 297 w 433"/>
                <a:gd name="T29" fmla="*/ 462 h 530"/>
                <a:gd name="T30" fmla="*/ 290 w 433"/>
                <a:gd name="T31" fmla="*/ 384 h 530"/>
                <a:gd name="T32" fmla="*/ 351 w 433"/>
                <a:gd name="T33" fmla="*/ 342 h 530"/>
                <a:gd name="T34" fmla="*/ 397 w 433"/>
                <a:gd name="T35" fmla="*/ 319 h 530"/>
                <a:gd name="T36" fmla="*/ 433 w 433"/>
                <a:gd name="T37" fmla="*/ 218 h 530"/>
                <a:gd name="T38" fmla="*/ 401 w 433"/>
                <a:gd name="T39" fmla="*/ 109 h 530"/>
                <a:gd name="T40" fmla="*/ 294 w 433"/>
                <a:gd name="T41" fmla="*/ 0 h 530"/>
                <a:gd name="T42" fmla="*/ 161 w 433"/>
                <a:gd name="T43" fmla="*/ 9 h 530"/>
                <a:gd name="T44" fmla="*/ 56 w 433"/>
                <a:gd name="T45" fmla="*/ 74 h 530"/>
                <a:gd name="T46" fmla="*/ 10 w 433"/>
                <a:gd name="T47" fmla="*/ 156 h 530"/>
                <a:gd name="T48" fmla="*/ 0 w 433"/>
                <a:gd name="T49"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3" h="530">
                  <a:moveTo>
                    <a:pt x="0" y="268"/>
                  </a:moveTo>
                  <a:lnTo>
                    <a:pt x="63" y="256"/>
                  </a:lnTo>
                  <a:lnTo>
                    <a:pt x="99" y="268"/>
                  </a:lnTo>
                  <a:lnTo>
                    <a:pt x="96" y="195"/>
                  </a:lnTo>
                  <a:lnTo>
                    <a:pt x="123" y="113"/>
                  </a:lnTo>
                  <a:lnTo>
                    <a:pt x="228" y="82"/>
                  </a:lnTo>
                  <a:lnTo>
                    <a:pt x="278" y="116"/>
                  </a:lnTo>
                  <a:lnTo>
                    <a:pt x="332" y="170"/>
                  </a:lnTo>
                  <a:lnTo>
                    <a:pt x="317" y="264"/>
                  </a:lnTo>
                  <a:lnTo>
                    <a:pt x="217" y="307"/>
                  </a:lnTo>
                  <a:lnTo>
                    <a:pt x="190" y="373"/>
                  </a:lnTo>
                  <a:lnTo>
                    <a:pt x="197" y="439"/>
                  </a:lnTo>
                  <a:lnTo>
                    <a:pt x="185" y="530"/>
                  </a:lnTo>
                  <a:lnTo>
                    <a:pt x="285" y="530"/>
                  </a:lnTo>
                  <a:lnTo>
                    <a:pt x="297" y="462"/>
                  </a:lnTo>
                  <a:lnTo>
                    <a:pt x="290" y="384"/>
                  </a:lnTo>
                  <a:lnTo>
                    <a:pt x="351" y="342"/>
                  </a:lnTo>
                  <a:lnTo>
                    <a:pt x="397" y="319"/>
                  </a:lnTo>
                  <a:lnTo>
                    <a:pt x="433" y="218"/>
                  </a:lnTo>
                  <a:lnTo>
                    <a:pt x="401" y="109"/>
                  </a:lnTo>
                  <a:lnTo>
                    <a:pt x="294" y="0"/>
                  </a:lnTo>
                  <a:lnTo>
                    <a:pt x="161" y="9"/>
                  </a:lnTo>
                  <a:lnTo>
                    <a:pt x="56" y="74"/>
                  </a:lnTo>
                  <a:lnTo>
                    <a:pt x="10" y="156"/>
                  </a:lnTo>
                  <a:lnTo>
                    <a:pt x="0" y="26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auto">
            <a:xfrm>
              <a:off x="4313" y="2604"/>
              <a:ext cx="35" cy="30"/>
            </a:xfrm>
            <a:custGeom>
              <a:avLst/>
              <a:gdLst>
                <a:gd name="T0" fmla="*/ 50 w 139"/>
                <a:gd name="T1" fmla="*/ 0 h 120"/>
                <a:gd name="T2" fmla="*/ 10 w 139"/>
                <a:gd name="T3" fmla="*/ 22 h 120"/>
                <a:gd name="T4" fmla="*/ 0 w 139"/>
                <a:gd name="T5" fmla="*/ 81 h 120"/>
                <a:gd name="T6" fmla="*/ 30 w 139"/>
                <a:gd name="T7" fmla="*/ 120 h 120"/>
                <a:gd name="T8" fmla="*/ 109 w 139"/>
                <a:gd name="T9" fmla="*/ 120 h 120"/>
                <a:gd name="T10" fmla="*/ 139 w 139"/>
                <a:gd name="T11" fmla="*/ 73 h 120"/>
                <a:gd name="T12" fmla="*/ 112 w 139"/>
                <a:gd name="T13" fmla="*/ 15 h 120"/>
                <a:gd name="T14" fmla="*/ 50 w 139"/>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20">
                  <a:moveTo>
                    <a:pt x="50" y="0"/>
                  </a:moveTo>
                  <a:lnTo>
                    <a:pt x="10" y="22"/>
                  </a:lnTo>
                  <a:lnTo>
                    <a:pt x="0" y="81"/>
                  </a:lnTo>
                  <a:lnTo>
                    <a:pt x="30" y="120"/>
                  </a:lnTo>
                  <a:lnTo>
                    <a:pt x="109" y="120"/>
                  </a:lnTo>
                  <a:lnTo>
                    <a:pt x="139" y="73"/>
                  </a:lnTo>
                  <a:lnTo>
                    <a:pt x="112" y="15"/>
                  </a:lnTo>
                  <a:lnTo>
                    <a:pt x="5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2037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strips(downLeft)">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p:bldP spid="6" grpId="0"/>
      <p:bldP spid="8"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030A0"/>
        </a:solidFill>
      </a:spPr>
      <a:bodyPr rtlCol="0" anchor="ctr"/>
      <a:lstStyle>
        <a:defPPr algn="ctr">
          <a:defRPr/>
        </a:defPPr>
      </a:lstStyle>
      <a:style>
        <a:lnRef idx="1">
          <a:schemeClr val="dk1"/>
        </a:lnRef>
        <a:fillRef idx="2">
          <a:schemeClr val="dk1"/>
        </a:fillRef>
        <a:effectRef idx="1">
          <a:schemeClr val="dk1"/>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6767</TotalTime>
  <Words>792</Words>
  <Application>Microsoft Office PowerPoint</Application>
  <PresentationFormat>全屏显示(4:3)</PresentationFormat>
  <Paragraphs>138</Paragraphs>
  <Slides>22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25" baseType="lpstr">
      <vt:lpstr>1_Office 主题​​</vt:lpstr>
      <vt:lpstr>Equation</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cuilh</dc:creator>
  <cp:lastModifiedBy>cuilh</cp:lastModifiedBy>
  <cp:revision>626</cp:revision>
  <dcterms:created xsi:type="dcterms:W3CDTF">2015-06-04T20:27:17Z</dcterms:created>
  <dcterms:modified xsi:type="dcterms:W3CDTF">2015-09-05T22:55:03Z</dcterms:modified>
</cp:coreProperties>
</file>