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314" r:id="rId2"/>
    <p:sldId id="258" r:id="rId3"/>
    <p:sldId id="302" r:id="rId4"/>
    <p:sldId id="272" r:id="rId5"/>
    <p:sldId id="309" r:id="rId6"/>
    <p:sldId id="293" r:id="rId7"/>
    <p:sldId id="323" r:id="rId8"/>
    <p:sldId id="335" r:id="rId9"/>
    <p:sldId id="336" r:id="rId10"/>
    <p:sldId id="324" r:id="rId11"/>
    <p:sldId id="313" r:id="rId12"/>
    <p:sldId id="328" r:id="rId13"/>
    <p:sldId id="330" r:id="rId14"/>
    <p:sldId id="331" r:id="rId15"/>
    <p:sldId id="291" r:id="rId16"/>
    <p:sldId id="332" r:id="rId17"/>
    <p:sldId id="334" r:id="rId18"/>
    <p:sldId id="28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314"/>
            <p14:sldId id="258"/>
            <p14:sldId id="302"/>
            <p14:sldId id="272"/>
          </p14:sldIdLst>
        </p14:section>
        <p14:section name="无标题节" id="{761DC386-9AB0-4831-8A28-E1AEFD5FA988}">
          <p14:sldIdLst>
            <p14:sldId id="309"/>
            <p14:sldId id="293"/>
            <p14:sldId id="323"/>
            <p14:sldId id="335"/>
            <p14:sldId id="336"/>
            <p14:sldId id="324"/>
            <p14:sldId id="313"/>
            <p14:sldId id="328"/>
            <p14:sldId id="330"/>
            <p14:sldId id="331"/>
            <p14:sldId id="291"/>
            <p14:sldId id="332"/>
            <p14:sldId id="334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800000"/>
    <a:srgbClr val="FFCCFF"/>
    <a:srgbClr val="0000CC"/>
    <a:srgbClr val="14B7F8"/>
    <a:srgbClr val="59F9C7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4660"/>
  </p:normalViewPr>
  <p:slideViewPr>
    <p:cSldViewPr>
      <p:cViewPr>
        <p:scale>
          <a:sx n="50" d="100"/>
          <a:sy n="50" d="100"/>
        </p:scale>
        <p:origin x="-856" y="-6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rtl="0"/>
          <a:r>
            <a:rPr lang="zh-CN" altLang="en-US" sz="4400" b="1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二次型</a:t>
          </a:r>
          <a:endParaRPr lang="zh-CN" altLang="en-US" sz="4400" b="1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 custScaleX="86122" custScaleY="77145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  <a:ln w="69850">
          <a:noFill/>
        </a:ln>
        <a:effectLst/>
      </dgm:spPr>
      <dgm:t>
        <a:bodyPr/>
        <a:lstStyle/>
        <a:p>
          <a:endParaRPr lang="zh-CN" altLang="en-US"/>
        </a:p>
      </dgm:t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F1173-EE3F-43A0-8F29-5BA319D2514C}" type="doc">
      <dgm:prSet loTypeId="urn:microsoft.com/office/officeart/2005/8/layout/target3" loCatId="list" qsTypeId="urn:microsoft.com/office/officeart/2005/8/quickstyle/3d3" qsCatId="3D" csTypeId="urn:microsoft.com/office/officeart/2005/8/colors/colorful1" csCatId="colorful" phldr="1"/>
      <dgm:spPr/>
    </dgm:pt>
    <dgm:pt modelId="{1AB42F8F-D4FC-4005-ACCE-347A6E609510}">
      <dgm:prSet phldrT="[文本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7.4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BFDECD-1AF2-4ED8-9FA3-38141C7C956C}" type="par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F4DAFB2F-B1FD-4E1A-8595-D0799B983CAC}" type="sib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DF016494-676A-46B2-BFBE-8E85A000579F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二次型的正定性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97F5F5A-75DC-4E16-80A5-7299AA688F50}" type="par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0B3B7B3E-C66B-462D-9B9F-89EFD405FBC5}" type="sib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795312F0-4FEA-428B-A768-736419FC7DFC}" type="pres">
      <dgm:prSet presAssocID="{692F1173-EE3F-43A0-8F29-5BA319D251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1B174E-688E-4D75-8BC7-60B328FE16D8}" type="pres">
      <dgm:prSet presAssocID="{1AB42F8F-D4FC-4005-ACCE-347A6E609510}" presName="circle1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C20E1EAA-866D-4176-92E7-B4FD3BEBC194}" type="pres">
      <dgm:prSet presAssocID="{1AB42F8F-D4FC-4005-ACCE-347A6E609510}" presName="space" presStyleCnt="0"/>
      <dgm:spPr/>
    </dgm:pt>
    <dgm:pt modelId="{2B7F55FE-C43E-444A-BB2D-60A5FE762884}" type="pres">
      <dgm:prSet presAssocID="{1AB42F8F-D4FC-4005-ACCE-347A6E60951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61B95A8-7DF9-4610-90DF-253A819FA455}" type="pres">
      <dgm:prSet presAssocID="{DF016494-676A-46B2-BFBE-8E85A000579F}" presName="vertSpace2" presStyleLbl="node1" presStyleIdx="0" presStyleCnt="2"/>
      <dgm:spPr/>
    </dgm:pt>
    <dgm:pt modelId="{B54A2A56-9781-4615-8001-42B297B3EF65}" type="pres">
      <dgm:prSet presAssocID="{DF016494-676A-46B2-BFBE-8E85A000579F}" presName="circle2" presStyleLbl="node1" presStyleIdx="1" presStyleCnt="2"/>
      <dgm:spPr>
        <a:solidFill>
          <a:schemeClr val="bg2">
            <a:lumMod val="50000"/>
          </a:schemeClr>
        </a:solidFill>
      </dgm:spPr>
    </dgm:pt>
    <dgm:pt modelId="{5D4E2548-FF1D-4E08-BD93-B129BF9FE4D3}" type="pres">
      <dgm:prSet presAssocID="{DF016494-676A-46B2-BFBE-8E85A000579F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76DF8177-B8B1-4A93-B370-E361E244B858}" type="pres">
      <dgm:prSet presAssocID="{1AB42F8F-D4FC-4005-ACCE-347A6E609510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DC259-3A09-4D0F-B41D-E99821D737F8}" type="pres">
      <dgm:prSet presAssocID="{DF016494-676A-46B2-BFBE-8E85A00057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5A7A6-CEEB-47F8-AEDB-B452FB28EAC4}" type="presOf" srcId="{DF016494-676A-46B2-BFBE-8E85A000579F}" destId="{373DC259-3A09-4D0F-B41D-E99821D737F8}" srcOrd="1" destOrd="0" presId="urn:microsoft.com/office/officeart/2005/8/layout/target3"/>
    <dgm:cxn modelId="{040B0D7D-214C-4D4F-8DEE-60DFF492EF2E}" srcId="{692F1173-EE3F-43A0-8F29-5BA319D2514C}" destId="{DF016494-676A-46B2-BFBE-8E85A000579F}" srcOrd="1" destOrd="0" parTransId="{097F5F5A-75DC-4E16-80A5-7299AA688F50}" sibTransId="{0B3B7B3E-C66B-462D-9B9F-89EFD405FBC5}"/>
    <dgm:cxn modelId="{2D7F4B16-AEDD-45F2-BE3A-7291EA474993}" type="presOf" srcId="{692F1173-EE3F-43A0-8F29-5BA319D2514C}" destId="{795312F0-4FEA-428B-A768-736419FC7DFC}" srcOrd="0" destOrd="0" presId="urn:microsoft.com/office/officeart/2005/8/layout/target3"/>
    <dgm:cxn modelId="{46DC17A0-BAB1-4215-9185-8D3310A841A9}" type="presOf" srcId="{1AB42F8F-D4FC-4005-ACCE-347A6E609510}" destId="{2B7F55FE-C43E-444A-BB2D-60A5FE762884}" srcOrd="0" destOrd="0" presId="urn:microsoft.com/office/officeart/2005/8/layout/target3"/>
    <dgm:cxn modelId="{D6DD6D47-1345-47FD-AABC-3D91D35B27AA}" srcId="{692F1173-EE3F-43A0-8F29-5BA319D2514C}" destId="{1AB42F8F-D4FC-4005-ACCE-347A6E609510}" srcOrd="0" destOrd="0" parTransId="{CCBFDECD-1AF2-4ED8-9FA3-38141C7C956C}" sibTransId="{F4DAFB2F-B1FD-4E1A-8595-D0799B983CAC}"/>
    <dgm:cxn modelId="{75E2F35B-C293-4278-9ADD-37CC5C23E433}" type="presOf" srcId="{1AB42F8F-D4FC-4005-ACCE-347A6E609510}" destId="{76DF8177-B8B1-4A93-B370-E361E244B858}" srcOrd="1" destOrd="0" presId="urn:microsoft.com/office/officeart/2005/8/layout/target3"/>
    <dgm:cxn modelId="{02A26A95-6E15-4F08-90AE-09A1698729B6}" type="presOf" srcId="{DF016494-676A-46B2-BFBE-8E85A000579F}" destId="{5D4E2548-FF1D-4E08-BD93-B129BF9FE4D3}" srcOrd="0" destOrd="0" presId="urn:microsoft.com/office/officeart/2005/8/layout/target3"/>
    <dgm:cxn modelId="{75E23136-2D84-475A-8ABE-F4BE04821C50}" type="presParOf" srcId="{795312F0-4FEA-428B-A768-736419FC7DFC}" destId="{BF1B174E-688E-4D75-8BC7-60B328FE16D8}" srcOrd="0" destOrd="0" presId="urn:microsoft.com/office/officeart/2005/8/layout/target3"/>
    <dgm:cxn modelId="{08FD03F9-53BE-4520-8183-973F1B1B966E}" type="presParOf" srcId="{795312F0-4FEA-428B-A768-736419FC7DFC}" destId="{C20E1EAA-866D-4176-92E7-B4FD3BEBC194}" srcOrd="1" destOrd="0" presId="urn:microsoft.com/office/officeart/2005/8/layout/target3"/>
    <dgm:cxn modelId="{54C623DD-16C3-44BD-962A-CCAAAD379B45}" type="presParOf" srcId="{795312F0-4FEA-428B-A768-736419FC7DFC}" destId="{2B7F55FE-C43E-444A-BB2D-60A5FE762884}" srcOrd="2" destOrd="0" presId="urn:microsoft.com/office/officeart/2005/8/layout/target3"/>
    <dgm:cxn modelId="{B0F64A58-1914-4E3F-8F3E-4D7E0608A188}" type="presParOf" srcId="{795312F0-4FEA-428B-A768-736419FC7DFC}" destId="{161B95A8-7DF9-4610-90DF-253A819FA455}" srcOrd="3" destOrd="0" presId="urn:microsoft.com/office/officeart/2005/8/layout/target3"/>
    <dgm:cxn modelId="{29343531-DD99-4E9D-B1DB-C8532A1EFB95}" type="presParOf" srcId="{795312F0-4FEA-428B-A768-736419FC7DFC}" destId="{B54A2A56-9781-4615-8001-42B297B3EF65}" srcOrd="4" destOrd="0" presId="urn:microsoft.com/office/officeart/2005/8/layout/target3"/>
    <dgm:cxn modelId="{EF580A19-0AC4-42D7-9A28-01BE9D35570E}" type="presParOf" srcId="{795312F0-4FEA-428B-A768-736419FC7DFC}" destId="{5D4E2548-FF1D-4E08-BD93-B129BF9FE4D3}" srcOrd="5" destOrd="0" presId="urn:microsoft.com/office/officeart/2005/8/layout/target3"/>
    <dgm:cxn modelId="{9E0162A9-792C-4855-AD23-F45CB1BAF2EA}" type="presParOf" srcId="{795312F0-4FEA-428B-A768-736419FC7DFC}" destId="{76DF8177-B8B1-4A93-B370-E361E244B858}" srcOrd="6" destOrd="0" presId="urn:microsoft.com/office/officeart/2005/8/layout/target3"/>
    <dgm:cxn modelId="{9894D02D-EB97-4EAB-8D1C-85524B94C59D}" type="presParOf" srcId="{795312F0-4FEA-428B-A768-736419FC7DFC}" destId="{373DC259-3A09-4D0F-B41D-E99821D737F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917813" y="0"/>
          <a:ext cx="5472684" cy="2505074"/>
        </a:xfrm>
        <a:prstGeom prst="homePlate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二次型</a:t>
          </a:r>
          <a:endParaRPr lang="zh-CN" altLang="en-US" sz="4400" b="1" kern="1200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544081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839102" y="286267"/>
          <a:ext cx="2157420" cy="1932540"/>
        </a:xfrm>
        <a:prstGeom prst="ellipse">
          <a:avLst/>
        </a:prstGeom>
        <a:solidFill>
          <a:schemeClr val="bg2">
            <a:lumMod val="75000"/>
          </a:schemeClr>
        </a:solidFill>
        <a:ln w="69850"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174E-688E-4D75-8BC7-60B328FE16D8}">
      <dsp:nvSpPr>
        <dsp:cNvPr id="0" name=""/>
        <dsp:cNvSpPr/>
      </dsp:nvSpPr>
      <dsp:spPr>
        <a:xfrm>
          <a:off x="0" y="0"/>
          <a:ext cx="2505074" cy="250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F55FE-C43E-444A-BB2D-60A5FE762884}">
      <dsp:nvSpPr>
        <dsp:cNvPr id="0" name=""/>
        <dsp:cNvSpPr/>
      </dsp:nvSpPr>
      <dsp:spPr>
        <a:xfrm>
          <a:off x="1252537" y="0"/>
          <a:ext cx="6977062" cy="2505074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b="1" kern="1200" dirty="0" smtClean="0">
              <a:latin typeface="微软雅黑" pitchFamily="34" charset="-122"/>
              <a:ea typeface="微软雅黑" pitchFamily="34" charset="-122"/>
            </a:rPr>
            <a:t>7.4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0"/>
        <a:ext cx="6977062" cy="1189910"/>
      </dsp:txXfrm>
    </dsp:sp>
    <dsp:sp modelId="{B54A2A56-9781-4615-8001-42B297B3EF65}">
      <dsp:nvSpPr>
        <dsp:cNvPr id="0" name=""/>
        <dsp:cNvSpPr/>
      </dsp:nvSpPr>
      <dsp:spPr>
        <a:xfrm>
          <a:off x="657582" y="1189910"/>
          <a:ext cx="1189910" cy="118991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E2548-FF1D-4E08-BD93-B129BF9FE4D3}">
      <dsp:nvSpPr>
        <dsp:cNvPr id="0" name=""/>
        <dsp:cNvSpPr/>
      </dsp:nvSpPr>
      <dsp:spPr>
        <a:xfrm>
          <a:off x="1252537" y="1189910"/>
          <a:ext cx="6977062" cy="118991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二次型的正定性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1189910"/>
        <a:ext cx="6977062" cy="1189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0DED52F3-69B7-485B-A6EB-68968DA3A523}" type="datetimeFigureOut">
              <a:rPr lang="zh-CN" altLang="en-US" smtClean="0"/>
              <a:pPr/>
              <a:t>2015/9/10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第六章  矩阵特征值与相似对角化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含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第七章   二次型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16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C114-3BA3-41F6-A344-CE5B147BE620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51520" y="404664"/>
            <a:ext cx="8640960" cy="6111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i="0" baseline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80311" y="6516052"/>
            <a:ext cx="1512169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Magneto" pitchFamily="82" charset="0"/>
              </a:rPr>
              <a:t>BUCT</a:t>
            </a:r>
            <a:r>
              <a:rPr lang="en-US" altLang="zh-CN" baseline="0" dirty="0" smtClean="0">
                <a:solidFill>
                  <a:srgbClr val="0000FF"/>
                </a:solidFill>
                <a:latin typeface="Wide Latin" pitchFamily="18" charset="0"/>
              </a:rPr>
              <a:t> </a:t>
            </a:r>
            <a:endParaRPr lang="zh-CN" altLang="en-US" dirty="0">
              <a:latin typeface="Wide Latin" pitchFamily="18" charset="0"/>
            </a:endParaRPr>
          </a:p>
        </p:txBody>
      </p:sp>
      <p:pic>
        <p:nvPicPr>
          <p:cNvPr id="16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aintBrush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6464660"/>
            <a:ext cx="504055" cy="4207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xtLst/>
        </p:spPr>
      </p:pic>
      <p:sp>
        <p:nvSpPr>
          <p:cNvPr id="17" name="TextBox 16"/>
          <p:cNvSpPr txBox="1"/>
          <p:nvPr userDrawn="1"/>
        </p:nvSpPr>
        <p:spPr>
          <a:xfrm>
            <a:off x="251520" y="6516052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Linear Algebra</a:t>
            </a:r>
            <a:endParaRPr lang="zh-CN" altLang="en-US" dirty="0">
              <a:latin typeface="Magneto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300192" y="35332"/>
            <a:ext cx="2590155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Chapter 1   Matrix</a:t>
            </a:r>
            <a:endParaRPr lang="zh-CN" altLang="en-US" dirty="0"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0" r:id="rId12"/>
    <p:sldLayoutId id="2147483719" r:id="rId13"/>
    <p:sldLayoutId id="2147483720" r:id="rId14"/>
    <p:sldLayoutId id="2147483722" r:id="rId15"/>
    <p:sldLayoutId id="2147483729" r:id="rId16"/>
    <p:sldLayoutId id="214748373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19" Type="http://schemas.openxmlformats.org/officeDocument/2006/relationships/image" Target="../media/image67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0.wmf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620688"/>
            <a:ext cx="8136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+mn-ea"/>
              </a:rPr>
              <a:t>一般来说，从定义出发判定一个二次型的正定性是不够的</a:t>
            </a:r>
            <a:r>
              <a:rPr lang="en-US" altLang="zh-CN" sz="2800" b="1" dirty="0">
                <a:latin typeface="+mn-ea"/>
              </a:rPr>
              <a:t>.</a:t>
            </a:r>
            <a:r>
              <a:rPr lang="zh-CN" altLang="zh-CN" sz="2800" b="1" dirty="0">
                <a:latin typeface="+mn-ea"/>
              </a:rPr>
              <a:t>下面给出更为有效和针对性的方法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6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5536" y="745540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7.9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35696" y="602104"/>
            <a:ext cx="6941324" cy="738664"/>
            <a:chOff x="1835696" y="602104"/>
            <a:chExt cx="6941324" cy="738664"/>
          </a:xfrm>
        </p:grpSpPr>
        <p:sp>
          <p:nvSpPr>
            <p:cNvPr id="27" name="矩形 26"/>
            <p:cNvSpPr/>
            <p:nvPr/>
          </p:nvSpPr>
          <p:spPr>
            <a:xfrm>
              <a:off x="1835696" y="602104"/>
              <a:ext cx="694132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 设                                         是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 smtClean="0"/>
                <a:t>元</a:t>
              </a:r>
              <a:r>
                <a:rPr lang="zh-CN" altLang="zh-CN" sz="2800" b="1" dirty="0" smtClean="0"/>
                <a:t>二次型</a:t>
              </a:r>
              <a:endParaRPr lang="zh-CN" altLang="en-US" sz="28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3483678"/>
                </p:ext>
              </p:extLst>
            </p:nvPr>
          </p:nvGraphicFramePr>
          <p:xfrm>
            <a:off x="2515592" y="764704"/>
            <a:ext cx="3784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0" name="Equation" r:id="rId3" imgW="3784320" imgH="520560" progId="Equation.DSMT4">
                    <p:embed/>
                  </p:oleObj>
                </mc:Choice>
                <mc:Fallback>
                  <p:oleObj name="Equation" r:id="rId3" imgW="37843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5592" y="764704"/>
                          <a:ext cx="37846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1985382" y="13407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则下列命题等价：</a:t>
            </a:r>
            <a:endParaRPr lang="zh-CN" altLang="en-US" sz="28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23528" y="2132856"/>
            <a:ext cx="8619091" cy="523220"/>
            <a:chOff x="323528" y="2132856"/>
            <a:chExt cx="8619091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2132856"/>
              <a:ext cx="8619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1</a:t>
              </a:r>
              <a:r>
                <a:rPr lang="zh-CN" altLang="en-US" sz="2800" b="1" dirty="0" smtClean="0">
                  <a:latin typeface="+mn-ea"/>
                </a:rPr>
                <a:t>）          是正定二次型（或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800" b="1" dirty="0" smtClean="0">
                  <a:latin typeface="+mn-ea"/>
                </a:rPr>
                <a:t>是正定矩阵）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8719157"/>
                </p:ext>
              </p:extLst>
            </p:nvPr>
          </p:nvGraphicFramePr>
          <p:xfrm>
            <a:off x="1292448" y="2167012"/>
            <a:ext cx="168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1" name="Equation" r:id="rId5" imgW="1688760" imgH="469800" progId="Equation.DSMT4">
                    <p:embed/>
                  </p:oleObj>
                </mc:Choice>
                <mc:Fallback>
                  <p:oleObj name="Equation" r:id="rId5" imgW="168876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92448" y="2167012"/>
                          <a:ext cx="16891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345397" y="2780928"/>
            <a:ext cx="6177717" cy="523220"/>
            <a:chOff x="323528" y="2132856"/>
            <a:chExt cx="6177717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323528" y="2132856"/>
              <a:ext cx="6177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2</a:t>
              </a:r>
              <a:r>
                <a:rPr lang="zh-CN" altLang="en-US" sz="2800" b="1" dirty="0" smtClean="0">
                  <a:latin typeface="+mn-ea"/>
                </a:rPr>
                <a:t>）   的矩阵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的特征值全为正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sz="2800" b="1" dirty="0" smtClean="0">
                  <a:latin typeface="+mn-ea"/>
                </a:rPr>
                <a:t>）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06592"/>
                </p:ext>
              </p:extLst>
            </p:nvPr>
          </p:nvGraphicFramePr>
          <p:xfrm>
            <a:off x="1381779" y="2242766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2" name="Equation" r:id="rId7" imgW="304560" imgH="393480" progId="Equation.DSMT4">
                    <p:embed/>
                  </p:oleObj>
                </mc:Choice>
                <mc:Fallback>
                  <p:oleObj name="Equation" r:id="rId7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81779" y="2242766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23528" y="3481844"/>
            <a:ext cx="6229590" cy="523220"/>
            <a:chOff x="323528" y="3481844"/>
            <a:chExt cx="6229590" cy="523220"/>
          </a:xfrm>
        </p:grpSpPr>
        <p:sp>
          <p:nvSpPr>
            <p:cNvPr id="48" name="TextBox 47"/>
            <p:cNvSpPr txBox="1"/>
            <p:nvPr/>
          </p:nvSpPr>
          <p:spPr>
            <a:xfrm>
              <a:off x="323528" y="3481844"/>
              <a:ext cx="6229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3</a:t>
              </a:r>
              <a:r>
                <a:rPr lang="zh-CN" altLang="en-US" sz="2800" b="1" dirty="0" smtClean="0">
                  <a:latin typeface="+mn-ea"/>
                </a:rPr>
                <a:t>）   的</a:t>
              </a:r>
              <a:r>
                <a:rPr lang="zh-CN" altLang="en-US" sz="2800" b="1" dirty="0">
                  <a:latin typeface="+mn-ea"/>
                </a:rPr>
                <a:t>标准</a:t>
              </a:r>
              <a:r>
                <a:rPr lang="zh-CN" altLang="en-US" sz="2800" b="1" dirty="0" smtClean="0">
                  <a:latin typeface="+mn-ea"/>
                </a:rPr>
                <a:t>形的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 smtClean="0">
                  <a:latin typeface="+mn-ea"/>
                </a:rPr>
                <a:t>个系数全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为正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sz="2800" b="1" dirty="0" smtClean="0">
                  <a:latin typeface="+mn-ea"/>
                </a:rPr>
                <a:t>）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016607"/>
                </p:ext>
              </p:extLst>
            </p:nvPr>
          </p:nvGraphicFramePr>
          <p:xfrm>
            <a:off x="1445594" y="3546604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3" name="Equation" r:id="rId9" imgW="304560" imgH="393480" progId="Equation.DSMT4">
                    <p:embed/>
                  </p:oleObj>
                </mc:Choice>
                <mc:Fallback>
                  <p:oleObj name="Equation" r:id="rId9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5594" y="3546604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323528" y="4129916"/>
            <a:ext cx="4987263" cy="523220"/>
            <a:chOff x="323528" y="4129916"/>
            <a:chExt cx="4987263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323528" y="4129916"/>
              <a:ext cx="49872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4</a:t>
              </a:r>
              <a:r>
                <a:rPr lang="zh-CN" altLang="en-US" sz="2800" b="1" dirty="0" smtClean="0">
                  <a:latin typeface="+mn-ea"/>
                </a:rPr>
                <a:t>）   的正惯性指数为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sz="2800" b="1" dirty="0" smtClean="0">
                  <a:latin typeface="+mn-ea"/>
                </a:rPr>
                <a:t>）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547077"/>
                </p:ext>
              </p:extLst>
            </p:nvPr>
          </p:nvGraphicFramePr>
          <p:xfrm>
            <a:off x="1445594" y="4187428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4" name="Equation" r:id="rId10" imgW="304560" imgH="393480" progId="Equation.DSMT4">
                    <p:embed/>
                  </p:oleObj>
                </mc:Choice>
                <mc:Fallback>
                  <p:oleObj name="Equation" r:id="rId10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5594" y="4187428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23528" y="4777988"/>
            <a:ext cx="4722768" cy="523220"/>
            <a:chOff x="323528" y="4777988"/>
            <a:chExt cx="4722768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323528" y="4777988"/>
              <a:ext cx="4722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5</a:t>
              </a:r>
              <a:r>
                <a:rPr lang="zh-CN" altLang="en-US" sz="2800" b="1" dirty="0" smtClean="0">
                  <a:latin typeface="+mn-ea"/>
                </a:rPr>
                <a:t>）   的矩阵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>
                  <a:latin typeface="+mn-ea"/>
                </a:rPr>
                <a:t>与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800" b="1" dirty="0" smtClean="0">
                  <a:latin typeface="+mn-ea"/>
                </a:rPr>
                <a:t>合同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sz="2800" b="1" dirty="0" smtClean="0">
                  <a:latin typeface="+mn-ea"/>
                </a:rPr>
                <a:t>）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908763"/>
                </p:ext>
              </p:extLst>
            </p:nvPr>
          </p:nvGraphicFramePr>
          <p:xfrm>
            <a:off x="1445594" y="4842748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5" name="Equation" r:id="rId11" imgW="304560" imgH="393480" progId="Equation.DSMT4">
                    <p:embed/>
                  </p:oleObj>
                </mc:Choice>
                <mc:Fallback>
                  <p:oleObj name="Equation" r:id="rId11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5594" y="4842748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23528" y="5445224"/>
            <a:ext cx="6383479" cy="523220"/>
            <a:chOff x="323528" y="5445224"/>
            <a:chExt cx="6383479" cy="523220"/>
          </a:xfrm>
        </p:grpSpPr>
        <p:sp>
          <p:nvSpPr>
            <p:cNvPr id="54" name="TextBox 53"/>
            <p:cNvSpPr txBox="1"/>
            <p:nvPr/>
          </p:nvSpPr>
          <p:spPr>
            <a:xfrm>
              <a:off x="323528" y="5445224"/>
              <a:ext cx="6383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6</a:t>
              </a:r>
              <a:r>
                <a:rPr lang="zh-CN" altLang="en-US" sz="2800" b="1" dirty="0" smtClean="0">
                  <a:latin typeface="+mn-ea"/>
                </a:rPr>
                <a:t>） 存在可逆矩阵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="1" dirty="0" smtClean="0">
                  <a:latin typeface="+mn-ea"/>
                </a:rPr>
                <a:t>，使得         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267007"/>
                </p:ext>
              </p:extLst>
            </p:nvPr>
          </p:nvGraphicFramePr>
          <p:xfrm>
            <a:off x="5119216" y="5464388"/>
            <a:ext cx="1397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6" name="Equation" r:id="rId12" imgW="1396800" imgH="393480" progId="Equation.DSMT4">
                    <p:embed/>
                  </p:oleObj>
                </mc:Choice>
                <mc:Fallback>
                  <p:oleObj name="Equation" r:id="rId12" imgW="1396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19216" y="5464388"/>
                          <a:ext cx="13970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34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标注 31"/>
          <p:cNvSpPr/>
          <p:nvPr/>
        </p:nvSpPr>
        <p:spPr>
          <a:xfrm>
            <a:off x="2411760" y="2852936"/>
            <a:ext cx="3600400" cy="2376264"/>
          </a:xfrm>
          <a:prstGeom prst="wedgeRoundRectCallout">
            <a:avLst>
              <a:gd name="adj1" fmla="val 57836"/>
              <a:gd name="adj2" fmla="val -69593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7544" y="764704"/>
            <a:ext cx="617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7</a:t>
            </a:r>
            <a:r>
              <a:rPr lang="zh-CN" altLang="en-US" sz="2800" b="1" dirty="0" smtClean="0">
                <a:latin typeface="+mn-ea"/>
              </a:rPr>
              <a:t>）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/>
              <a:t>的各阶顺序主子式都为正，</a:t>
            </a:r>
            <a:r>
              <a:rPr lang="zh-CN" altLang="zh-CN" sz="2800" b="1" dirty="0" smtClean="0"/>
              <a:t>即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20843"/>
              </p:ext>
            </p:extLst>
          </p:nvPr>
        </p:nvGraphicFramePr>
        <p:xfrm>
          <a:off x="755576" y="1853580"/>
          <a:ext cx="128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0" name="Equation" r:id="rId3" imgW="1282680" imgH="495000" progId="Equation.DSMT4">
                  <p:embed/>
                </p:oleObj>
              </mc:Choice>
              <mc:Fallback>
                <p:oleObj name="Equation" r:id="rId3" imgW="1282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853580"/>
                        <a:ext cx="1282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88263"/>
              </p:ext>
            </p:extLst>
          </p:nvPr>
        </p:nvGraphicFramePr>
        <p:xfrm>
          <a:off x="7084268" y="378904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1" name="Equation" r:id="rId5" imgW="799920" imgH="241200" progId="Equation.DSMT4">
                  <p:embed/>
                </p:oleObj>
              </mc:Choice>
              <mc:Fallback>
                <p:oleObj name="Equation" r:id="rId5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4268" y="3789040"/>
                        <a:ext cx="800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89892"/>
              </p:ext>
            </p:extLst>
          </p:nvPr>
        </p:nvGraphicFramePr>
        <p:xfrm>
          <a:off x="2987824" y="1608212"/>
          <a:ext cx="205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2" name="Equation" r:id="rId7" imgW="2057400" imgH="1028520" progId="Equation.DSMT4">
                  <p:embed/>
                </p:oleObj>
              </mc:Choice>
              <mc:Fallback>
                <p:oleObj name="Equation" r:id="rId7" imgW="205740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824" y="1608212"/>
                        <a:ext cx="20574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68913"/>
              </p:ext>
            </p:extLst>
          </p:nvPr>
        </p:nvGraphicFramePr>
        <p:xfrm>
          <a:off x="2123728" y="1925588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3" name="Equation" r:id="rId9" imgW="583920" imgH="368280" progId="Equation.DSMT4">
                  <p:embed/>
                </p:oleObj>
              </mc:Choice>
              <mc:Fallback>
                <p:oleObj name="Equation" r:id="rId9" imgW="583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3728" y="1925588"/>
                        <a:ext cx="584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71425"/>
              </p:ext>
            </p:extLst>
          </p:nvPr>
        </p:nvGraphicFramePr>
        <p:xfrm>
          <a:off x="5148064" y="1916832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4" name="Equation" r:id="rId11" imgW="583920" imgH="368280" progId="Equation.DSMT4">
                  <p:embed/>
                </p:oleObj>
              </mc:Choice>
              <mc:Fallback>
                <p:oleObj name="Equation" r:id="rId11" imgW="583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064" y="1916832"/>
                        <a:ext cx="584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000161"/>
              </p:ext>
            </p:extLst>
          </p:nvPr>
        </p:nvGraphicFramePr>
        <p:xfrm>
          <a:off x="2195736" y="5373216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5" name="Equation" r:id="rId13" imgW="571320" imgH="317160" progId="Equation.DSMT4">
                  <p:embed/>
                </p:oleObj>
              </mc:Choice>
              <mc:Fallback>
                <p:oleObj name="Equation" r:id="rId13" imgW="571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736" y="5373216"/>
                        <a:ext cx="571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38577"/>
              </p:ext>
            </p:extLst>
          </p:nvPr>
        </p:nvGraphicFramePr>
        <p:xfrm>
          <a:off x="2411760" y="2924175"/>
          <a:ext cx="3556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6" name="Equation" r:id="rId15" imgW="3555720" imgH="2095200" progId="Equation.DSMT4">
                  <p:embed/>
                </p:oleObj>
              </mc:Choice>
              <mc:Fallback>
                <p:oleObj name="Equation" r:id="rId15" imgW="355572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11760" y="2924175"/>
                        <a:ext cx="35560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698857"/>
              </p:ext>
            </p:extLst>
          </p:nvPr>
        </p:nvGraphicFramePr>
        <p:xfrm>
          <a:off x="899592" y="5301208"/>
          <a:ext cx="116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7" name="Equation" r:id="rId17" imgW="1168200" imgH="495000" progId="Equation.DSMT4">
                  <p:embed/>
                </p:oleObj>
              </mc:Choice>
              <mc:Fallback>
                <p:oleObj name="Equation" r:id="rId17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9592" y="5301208"/>
                        <a:ext cx="1168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102160"/>
              </p:ext>
            </p:extLst>
          </p:nvPr>
        </p:nvGraphicFramePr>
        <p:xfrm>
          <a:off x="1331640" y="378904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8" name="Equation" r:id="rId19" imgW="799920" imgH="241200" progId="Equation.DSMT4">
                  <p:embed/>
                </p:oleObj>
              </mc:Choice>
              <mc:Fallback>
                <p:oleObj name="Equation" r:id="rId19" imgW="79992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44208" y="2132856"/>
            <a:ext cx="2231353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阶子式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45834"/>
              </p:ext>
            </p:extLst>
          </p:nvPr>
        </p:nvGraphicFramePr>
        <p:xfrm>
          <a:off x="6152108" y="3672768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9" name="Equation" r:id="rId21" imgW="583920" imgH="368280" progId="Equation.DSMT4">
                  <p:embed/>
                </p:oleObj>
              </mc:Choice>
              <mc:Fallback>
                <p:oleObj name="Equation" r:id="rId21" imgW="583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52108" y="3672768"/>
                        <a:ext cx="584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6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云形 37"/>
          <p:cNvSpPr/>
          <p:nvPr/>
        </p:nvSpPr>
        <p:spPr>
          <a:xfrm>
            <a:off x="2699791" y="2492896"/>
            <a:ext cx="2664297" cy="914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465" y="764704"/>
            <a:ext cx="3518912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（合同矩阵）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34977"/>
              </p:ext>
            </p:extLst>
          </p:nvPr>
        </p:nvGraphicFramePr>
        <p:xfrm>
          <a:off x="3181350" y="277495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8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350" y="2774950"/>
                        <a:ext cx="1625600" cy="393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23928" y="34818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记</a:t>
            </a:r>
            <a:r>
              <a:rPr lang="zh-CN" altLang="en-US" sz="2800" b="1" dirty="0" smtClean="0">
                <a:latin typeface="+mn-ea"/>
              </a:rPr>
              <a:t>作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5" name="线形标注 2(带强调线) 34"/>
          <p:cNvSpPr/>
          <p:nvPr/>
        </p:nvSpPr>
        <p:spPr>
          <a:xfrm>
            <a:off x="5004048" y="1592216"/>
            <a:ext cx="3456384" cy="612648"/>
          </a:xfrm>
          <a:prstGeom prst="accentCallout2">
            <a:avLst>
              <a:gd name="adj1" fmla="val 102444"/>
              <a:gd name="adj2" fmla="val 385"/>
              <a:gd name="adj3" fmla="val 163702"/>
              <a:gd name="adj4" fmla="val -12712"/>
              <a:gd name="adj5" fmla="val 102105"/>
              <a:gd name="adj6" fmla="val -134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如果存在可逆矩阵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061" y="3481844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则称矩阵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合同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线形标注 2(带强调线) 8"/>
          <p:cNvSpPr/>
          <p:nvPr/>
        </p:nvSpPr>
        <p:spPr>
          <a:xfrm>
            <a:off x="583726" y="1660103"/>
            <a:ext cx="3512052" cy="544761"/>
          </a:xfrm>
          <a:prstGeom prst="accentCallout2">
            <a:avLst>
              <a:gd name="adj1" fmla="val 13209"/>
              <a:gd name="adj2" fmla="val 98181"/>
              <a:gd name="adj3" fmla="val 110333"/>
              <a:gd name="adj4" fmla="val 79018"/>
              <a:gd name="adj5" fmla="val 196796"/>
              <a:gd name="adj6" fmla="val 87493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45120"/>
              </p:ext>
            </p:extLst>
          </p:nvPr>
        </p:nvGraphicFramePr>
        <p:xfrm>
          <a:off x="4788024" y="3628256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9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4" y="3628256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五边形 2"/>
          <p:cNvSpPr/>
          <p:nvPr/>
        </p:nvSpPr>
        <p:spPr>
          <a:xfrm>
            <a:off x="560252" y="4240512"/>
            <a:ext cx="3816684" cy="48463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比较与相似的异同？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5004048" y="4005064"/>
            <a:ext cx="2664297" cy="9144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64372"/>
              </p:ext>
            </p:extLst>
          </p:nvPr>
        </p:nvGraphicFramePr>
        <p:xfrm>
          <a:off x="5466184" y="4293096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0" name="Equation" r:id="rId7" imgW="1663560" imgH="380880" progId="Equation.DSMT4">
                  <p:embed/>
                </p:oleObj>
              </mc:Choice>
              <mc:Fallback>
                <p:oleObj name="Equation" r:id="rId7" imgW="166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6184" y="4293096"/>
                        <a:ext cx="1663700" cy="381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2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33" grpId="0"/>
      <p:bldP spid="35" grpId="0" animBg="1"/>
      <p:bldP spid="8" grpId="0"/>
      <p:bldP spid="9" grpId="0" animBg="1"/>
      <p:bldP spid="3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500" y="1268760"/>
            <a:ext cx="478047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7.1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矩阵的合同关系具有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92571" y="62068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显然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92571" y="2041684"/>
            <a:ext cx="3785011" cy="523220"/>
            <a:chOff x="492571" y="2617748"/>
            <a:chExt cx="3785011" cy="523220"/>
          </a:xfrm>
        </p:grpSpPr>
        <p:sp>
          <p:nvSpPr>
            <p:cNvPr id="14" name="矩形 13"/>
            <p:cNvSpPr/>
            <p:nvPr/>
          </p:nvSpPr>
          <p:spPr>
            <a:xfrm>
              <a:off x="492571" y="2617748"/>
              <a:ext cx="378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）反身性：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450640"/>
                </p:ext>
              </p:extLst>
            </p:nvPr>
          </p:nvGraphicFramePr>
          <p:xfrm>
            <a:off x="2987824" y="2726958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29" name="Equation" r:id="rId3" imgW="927000" imgH="304560" progId="Equation.DSMT4">
                    <p:embed/>
                  </p:oleObj>
                </mc:Choice>
                <mc:Fallback>
                  <p:oleObj name="Equation" r:id="rId3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7824" y="2726958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492571" y="2833772"/>
            <a:ext cx="5944256" cy="523220"/>
            <a:chOff x="492571" y="3409836"/>
            <a:chExt cx="5944256" cy="523220"/>
          </a:xfrm>
        </p:grpSpPr>
        <p:sp>
          <p:nvSpPr>
            <p:cNvPr id="24" name="矩形 23"/>
            <p:cNvSpPr/>
            <p:nvPr/>
          </p:nvSpPr>
          <p:spPr>
            <a:xfrm>
              <a:off x="492571" y="3409836"/>
              <a:ext cx="5944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）对称性：若            ，则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151534"/>
                </p:ext>
              </p:extLst>
            </p:nvPr>
          </p:nvGraphicFramePr>
          <p:xfrm>
            <a:off x="3356868" y="3501008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0" name="Equation" r:id="rId5" imgW="927000" imgH="304560" progId="Equation.DSMT4">
                    <p:embed/>
                  </p:oleObj>
                </mc:Choice>
                <mc:Fallback>
                  <p:oleObj name="Equation" r:id="rId5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56868" y="3501008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238229"/>
                </p:ext>
              </p:extLst>
            </p:nvPr>
          </p:nvGraphicFramePr>
          <p:xfrm>
            <a:off x="5157068" y="3519046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1" name="Equation" r:id="rId7" imgW="927000" imgH="304560" progId="Equation.DSMT4">
                    <p:embed/>
                  </p:oleObj>
                </mc:Choice>
                <mc:Fallback>
                  <p:oleObj name="Equation" r:id="rId7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57068" y="3519046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492571" y="3625860"/>
            <a:ext cx="7199407" cy="523220"/>
            <a:chOff x="492571" y="4201924"/>
            <a:chExt cx="7199407" cy="523220"/>
          </a:xfrm>
        </p:grpSpPr>
        <p:sp>
          <p:nvSpPr>
            <p:cNvPr id="25" name="矩形 24"/>
            <p:cNvSpPr/>
            <p:nvPr/>
          </p:nvSpPr>
          <p:spPr>
            <a:xfrm>
              <a:off x="492571" y="4201924"/>
              <a:ext cx="71994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）传递性：若                            则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153326"/>
                </p:ext>
              </p:extLst>
            </p:nvPr>
          </p:nvGraphicFramePr>
          <p:xfrm>
            <a:off x="3419872" y="4293096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2" name="Equation" r:id="rId9" imgW="990360" imgH="368280" progId="Equation.DSMT4">
                    <p:embed/>
                  </p:oleObj>
                </mc:Choice>
                <mc:Fallback>
                  <p:oleObj name="Equation" r:id="rId9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9872" y="4293096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813902"/>
                </p:ext>
              </p:extLst>
            </p:nvPr>
          </p:nvGraphicFramePr>
          <p:xfrm>
            <a:off x="4633913" y="4284836"/>
            <a:ext cx="965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3" name="Equation" r:id="rId11" imgW="965160" imgH="368280" progId="Equation.DSMT4">
                    <p:embed/>
                  </p:oleObj>
                </mc:Choice>
                <mc:Fallback>
                  <p:oleObj name="Equation" r:id="rId11" imgW="9651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33913" y="4284836"/>
                          <a:ext cx="9652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13994"/>
                </p:ext>
              </p:extLst>
            </p:nvPr>
          </p:nvGraphicFramePr>
          <p:xfrm>
            <a:off x="6228184" y="4304784"/>
            <a:ext cx="927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4" name="Equation" r:id="rId13" imgW="927000" imgH="317160" progId="Equation.DSMT4">
                    <p:embed/>
                  </p:oleObj>
                </mc:Choice>
                <mc:Fallback>
                  <p:oleObj name="Equation" r:id="rId13" imgW="9270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28184" y="4304784"/>
                          <a:ext cx="9271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Picture 74" descr="C:\Program Files (x86)\Microsoft Office\MEDIA\CAGCAT10\j019966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28192"/>
            <a:ext cx="1359409" cy="11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95536" y="4417948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7.2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35696" y="4286180"/>
            <a:ext cx="4536504" cy="654988"/>
            <a:chOff x="1835696" y="4286180"/>
            <a:chExt cx="4536504" cy="654988"/>
          </a:xfrm>
        </p:grpSpPr>
        <p:grpSp>
          <p:nvGrpSpPr>
            <p:cNvPr id="29" name="组合 28"/>
            <p:cNvGrpSpPr/>
            <p:nvPr/>
          </p:nvGrpSpPr>
          <p:grpSpPr>
            <a:xfrm>
              <a:off x="1835696" y="4286180"/>
              <a:ext cx="4536504" cy="654988"/>
              <a:chOff x="1835696" y="613772"/>
              <a:chExt cx="4536504" cy="65498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835696" y="613772"/>
                <a:ext cx="2297424" cy="654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/>
                  <a:t>若              则</a:t>
                </a:r>
                <a:endParaRPr lang="zh-CN" altLang="en-US" sz="2800" b="1" dirty="0"/>
              </a:p>
            </p:txBody>
          </p:sp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419430"/>
                  </p:ext>
                </p:extLst>
              </p:nvPr>
            </p:nvGraphicFramePr>
            <p:xfrm>
              <a:off x="4162400" y="773460"/>
              <a:ext cx="22098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435" name="Equation" r:id="rId16" imgW="2209680" imgH="495000" progId="Equation.DSMT4">
                      <p:embed/>
                    </p:oleObj>
                  </mc:Choice>
                  <mc:Fallback>
                    <p:oleObj name="Equation" r:id="rId16" imgW="2209680" imgH="495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162400" y="773460"/>
                            <a:ext cx="2209800" cy="495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404457"/>
                </p:ext>
              </p:extLst>
            </p:nvPr>
          </p:nvGraphicFramePr>
          <p:xfrm>
            <a:off x="2368550" y="4509120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6" name="Equation" r:id="rId18" imgW="990360" imgH="368280" progId="Equation.DSMT4">
                    <p:embed/>
                  </p:oleObj>
                </mc:Choice>
                <mc:Fallback>
                  <p:oleObj name="Equation" r:id="rId18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68550" y="4509120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矩形 35"/>
          <p:cNvSpPr/>
          <p:nvPr/>
        </p:nvSpPr>
        <p:spPr>
          <a:xfrm>
            <a:off x="395536" y="5156612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5696" y="5013176"/>
            <a:ext cx="7144905" cy="738664"/>
            <a:chOff x="1835696" y="5013176"/>
            <a:chExt cx="7144905" cy="738664"/>
          </a:xfrm>
        </p:grpSpPr>
        <p:sp>
          <p:nvSpPr>
            <p:cNvPr id="38" name="矩形 37"/>
            <p:cNvSpPr/>
            <p:nvPr/>
          </p:nvSpPr>
          <p:spPr>
            <a:xfrm>
              <a:off x="1835696" y="5013176"/>
              <a:ext cx="71449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若             则当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/>
                <a:t>为对称阵时，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="1" dirty="0" smtClean="0"/>
                <a:t>也为对称阵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02449"/>
                </p:ext>
              </p:extLst>
            </p:nvPr>
          </p:nvGraphicFramePr>
          <p:xfrm>
            <a:off x="2339752" y="5239524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7" name="Equation" r:id="rId20" imgW="990360" imgH="368280" progId="Equation.DSMT4">
                    <p:embed/>
                  </p:oleObj>
                </mc:Choice>
                <mc:Fallback>
                  <p:oleObj name="Equation" r:id="rId20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39752" y="5239524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01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62068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7.3】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1171" y="620688"/>
            <a:ext cx="60724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个对称矩阵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相似，则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另举例说明反之不真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54878"/>
              </p:ext>
            </p:extLst>
          </p:nvPr>
        </p:nvGraphicFramePr>
        <p:xfrm>
          <a:off x="2417812" y="3810496"/>
          <a:ext cx="316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3" imgW="3162240" imgH="482400" progId="Equation.DSMT4">
                  <p:embed/>
                </p:oleObj>
              </mc:Choice>
              <mc:Fallback>
                <p:oleObj name="Equation" r:id="rId3" imgW="3162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7812" y="3810496"/>
                        <a:ext cx="3162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51520" y="160963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证明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60586"/>
              </p:ext>
            </p:extLst>
          </p:nvPr>
        </p:nvGraphicFramePr>
        <p:xfrm>
          <a:off x="1878889" y="1772816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889" y="1772816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2945520" y="1794565"/>
            <a:ext cx="978408" cy="261610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20694"/>
              </p:ext>
            </p:extLst>
          </p:nvPr>
        </p:nvGraphicFramePr>
        <p:xfrm>
          <a:off x="1116013" y="2344936"/>
          <a:ext cx="344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7" imgW="3441600" imgH="507960" progId="Equation.DSMT4">
                  <p:embed/>
                </p:oleObj>
              </mc:Choice>
              <mc:Fallback>
                <p:oleObj name="Equation" r:id="rId7" imgW="3441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344936"/>
                        <a:ext cx="3441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95536" y="3049796"/>
            <a:ext cx="7515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都为对称矩阵，所以存在正交矩阵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53883"/>
              </p:ext>
            </p:extLst>
          </p:nvPr>
        </p:nvGraphicFramePr>
        <p:xfrm>
          <a:off x="7884368" y="3069208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9" imgW="876240" imgH="431640" progId="Equation.DSMT4">
                  <p:embed/>
                </p:oleObj>
              </mc:Choice>
              <mc:Fallback>
                <p:oleObj name="Equation" r:id="rId9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4368" y="3069208"/>
                        <a:ext cx="876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43764"/>
              </p:ext>
            </p:extLst>
          </p:nvPr>
        </p:nvGraphicFramePr>
        <p:xfrm>
          <a:off x="1475656" y="4555852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11" imgW="1688760" imgH="482400" progId="Equation.DSMT4">
                  <p:embed/>
                </p:oleObj>
              </mc:Choice>
              <mc:Fallback>
                <p:oleObj name="Equation" r:id="rId11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5656" y="4555852"/>
                        <a:ext cx="1689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5982"/>
              </p:ext>
            </p:extLst>
          </p:nvPr>
        </p:nvGraphicFramePr>
        <p:xfrm>
          <a:off x="3275856" y="4549130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13" imgW="2145960" imgH="495000" progId="Equation.DSMT4">
                  <p:embed/>
                </p:oleObj>
              </mc:Choice>
              <mc:Fallback>
                <p:oleObj name="Equation" r:id="rId13" imgW="2145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5856" y="4549130"/>
                        <a:ext cx="2146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26050"/>
              </p:ext>
            </p:extLst>
          </p:nvPr>
        </p:nvGraphicFramePr>
        <p:xfrm>
          <a:off x="5508104" y="4437112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Equation" r:id="rId15" imgW="3047760" imgH="660240" progId="Equation.DSMT4">
                  <p:embed/>
                </p:oleObj>
              </mc:Choice>
              <mc:Fallback>
                <p:oleObj name="Equation" r:id="rId15" imgW="3047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8104" y="4437112"/>
                        <a:ext cx="3048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769818" y="5445224"/>
            <a:ext cx="2906637" cy="756664"/>
            <a:chOff x="5769818" y="5157192"/>
            <a:chExt cx="2906637" cy="756664"/>
          </a:xfrm>
        </p:grpSpPr>
        <p:sp>
          <p:nvSpPr>
            <p:cNvPr id="14" name="圆角矩形标注 13"/>
            <p:cNvSpPr/>
            <p:nvPr/>
          </p:nvSpPr>
          <p:spPr>
            <a:xfrm>
              <a:off x="5769818" y="5157192"/>
              <a:ext cx="2906637" cy="756664"/>
            </a:xfrm>
            <a:prstGeom prst="wedgeRoundRectCallout">
              <a:avLst>
                <a:gd name="adj1" fmla="val 19345"/>
                <a:gd name="adj2" fmla="val -84632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             可逆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7498"/>
                </p:ext>
              </p:extLst>
            </p:nvPr>
          </p:nvGraphicFramePr>
          <p:xfrm>
            <a:off x="5970612" y="5322664"/>
            <a:ext cx="1409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3" name="Equation" r:id="rId17" imgW="1409400" imgH="482400" progId="Equation.DSMT4">
                    <p:embed/>
                  </p:oleObj>
                </mc:Choice>
                <mc:Fallback>
                  <p:oleObj name="Equation" r:id="rId17" imgW="14094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70612" y="5322664"/>
                          <a:ext cx="14097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48749"/>
              </p:ext>
            </p:extLst>
          </p:nvPr>
        </p:nvGraphicFramePr>
        <p:xfrm>
          <a:off x="1853489" y="526754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Equation" r:id="rId19" imgW="1282680" imgH="393480" progId="Equation.DSMT4">
                  <p:embed/>
                </p:oleObj>
              </mc:Choice>
              <mc:Fallback>
                <p:oleObj name="Equation" r:id="rId19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53489" y="5267548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995936" y="166376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有相同的特征值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23297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令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7631" y="45091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5805264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02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11" grpId="0" animBg="1"/>
      <p:bldP spid="22" grpId="0"/>
      <p:bldP spid="20" grpId="0"/>
      <p:bldP spid="16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467544" y="944144"/>
            <a:ext cx="1656184" cy="61264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反之，取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36144"/>
              </p:ext>
            </p:extLst>
          </p:nvPr>
        </p:nvGraphicFramePr>
        <p:xfrm>
          <a:off x="2339803" y="710718"/>
          <a:ext cx="1981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8" name="Equation" r:id="rId3" imgW="1981080" imgH="1079280" progId="Equation.DSMT4">
                  <p:embed/>
                </p:oleObj>
              </mc:Choice>
              <mc:Fallback>
                <p:oleObj name="Equation" r:id="rId3" imgW="19810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803" y="710718"/>
                        <a:ext cx="19812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流程图: 离页连接符 6"/>
          <p:cNvSpPr/>
          <p:nvPr/>
        </p:nvSpPr>
        <p:spPr>
          <a:xfrm>
            <a:off x="467544" y="3356992"/>
            <a:ext cx="5256584" cy="61264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又对于任何可逆矩阵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83401"/>
              </p:ext>
            </p:extLst>
          </p:nvPr>
        </p:nvGraphicFramePr>
        <p:xfrm>
          <a:off x="566738" y="2060575"/>
          <a:ext cx="341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9" name="Equation" r:id="rId5" imgW="3416040" imgH="1002960" progId="Equation.DSMT4">
                  <p:embed/>
                </p:oleObj>
              </mc:Choice>
              <mc:Fallback>
                <p:oleObj name="Equation" r:id="rId5" imgW="34160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738" y="2060575"/>
                        <a:ext cx="3416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37168"/>
              </p:ext>
            </p:extLst>
          </p:nvPr>
        </p:nvGraphicFramePr>
        <p:xfrm>
          <a:off x="4283968" y="2428264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0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968" y="2428264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96172" y="2276872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590"/>
              </p:ext>
            </p:extLst>
          </p:nvPr>
        </p:nvGraphicFramePr>
        <p:xfrm>
          <a:off x="784225" y="4260850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1" name="Equation" r:id="rId9" imgW="2679480" imgH="444240" progId="Equation.DSMT4">
                  <p:embed/>
                </p:oleObj>
              </mc:Choice>
              <mc:Fallback>
                <p:oleObj name="Equation" r:id="rId9" imgW="2679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225" y="4260850"/>
                        <a:ext cx="2679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47595"/>
              </p:ext>
            </p:extLst>
          </p:nvPr>
        </p:nvGraphicFramePr>
        <p:xfrm>
          <a:off x="3923928" y="4365104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2"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3928" y="4365104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34520" y="4221088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不相似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60" y="5044906"/>
            <a:ext cx="7579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这说明，在所给条件下两矩阵合同不一定相似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5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81754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7.4】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1171" y="81754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zh-CN" altLang="en-US" sz="2800" b="1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57917" y="321123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7631" y="3211230"/>
            <a:ext cx="8104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到本题中所出现的</a:t>
            </a:r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个矩阵都是实对称矩阵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，而实对称矩阵必相似于对角阵，因此如果两个同阶的实对称矩阵具有完全相同的特征值（包括代数重数），则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这两个矩阵必相似，因而必合同，所以本题应从求矩阵的特征值出发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endParaRPr lang="zh-CN" altLang="zh-CN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692696"/>
            <a:ext cx="40302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则在实数域上与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合同的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矩阵是（           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7631" y="5499229"/>
            <a:ext cx="8394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经计算可知</a:t>
            </a:r>
            <a:r>
              <a:rPr lang="zh-CN" altLang="zh-CN" sz="2800" b="1" dirty="0">
                <a:latin typeface="+mn-ea"/>
              </a:rPr>
              <a:t>只有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+mn-ea"/>
              </a:rPr>
              <a:t>选项对应的矩阵</a:t>
            </a:r>
            <a:r>
              <a:rPr lang="zh-CN" altLang="zh-CN" sz="2800" b="1" dirty="0" smtClean="0">
                <a:latin typeface="+mn-ea"/>
              </a:rPr>
              <a:t>与</a:t>
            </a:r>
            <a:r>
              <a:rPr lang="en-US" altLang="zh-CN" sz="2800" b="1" dirty="0" smtClean="0">
                <a:latin typeface="+mn-ea"/>
              </a:rPr>
              <a:t>A</a:t>
            </a:r>
            <a:r>
              <a:rPr lang="zh-CN" altLang="en-US" sz="2800" b="1" dirty="0" smtClean="0">
                <a:latin typeface="+mn-ea"/>
              </a:rPr>
              <a:t>有</a:t>
            </a:r>
            <a:r>
              <a:rPr lang="zh-CN" altLang="zh-CN" sz="2800" b="1" dirty="0">
                <a:latin typeface="+mn-ea"/>
              </a:rPr>
              <a:t>相同的特征值，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0293" y="5858108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故本题应选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04737"/>
              </p:ext>
            </p:extLst>
          </p:nvPr>
        </p:nvGraphicFramePr>
        <p:xfrm>
          <a:off x="2643188" y="625475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3" name="Equation" r:id="rId3" imgW="1828800" imgH="1002960" progId="Equation.DSMT4">
                  <p:embed/>
                </p:oleObj>
              </mc:Choice>
              <mc:Fallback>
                <p:oleObj name="Equation" r:id="rId3" imgW="1828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188" y="625475"/>
                        <a:ext cx="1828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571372"/>
              </p:ext>
            </p:extLst>
          </p:nvPr>
        </p:nvGraphicFramePr>
        <p:xfrm>
          <a:off x="318309" y="1988840"/>
          <a:ext cx="214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4" name="Equation" r:id="rId5" imgW="2145960" imgH="1002960" progId="Equation.DSMT4">
                  <p:embed/>
                </p:oleObj>
              </mc:Choice>
              <mc:Fallback>
                <p:oleObj name="Equation" r:id="rId5" imgW="21459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309" y="1988840"/>
                        <a:ext cx="2146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69871"/>
              </p:ext>
            </p:extLst>
          </p:nvPr>
        </p:nvGraphicFramePr>
        <p:xfrm>
          <a:off x="2523108" y="1988840"/>
          <a:ext cx="212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5" name="Equation" r:id="rId7" imgW="2120760" imgH="1002960" progId="Equation.DSMT4">
                  <p:embed/>
                </p:oleObj>
              </mc:Choice>
              <mc:Fallback>
                <p:oleObj name="Equation" r:id="rId7" imgW="21207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3108" y="1988840"/>
                        <a:ext cx="2120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53939"/>
              </p:ext>
            </p:extLst>
          </p:nvPr>
        </p:nvGraphicFramePr>
        <p:xfrm>
          <a:off x="4716016" y="1988840"/>
          <a:ext cx="175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6" name="Equation" r:id="rId9" imgW="1752480" imgH="1002960" progId="Equation.DSMT4">
                  <p:embed/>
                </p:oleObj>
              </mc:Choice>
              <mc:Fallback>
                <p:oleObj name="Equation" r:id="rId9" imgW="17524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6016" y="1988840"/>
                        <a:ext cx="1752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05784"/>
              </p:ext>
            </p:extLst>
          </p:nvPr>
        </p:nvGraphicFramePr>
        <p:xfrm>
          <a:off x="6516216" y="1988840"/>
          <a:ext cx="2159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7" name="Equation" r:id="rId11" imgW="2158920" imgH="1002960" progId="Equation.DSMT4">
                  <p:embed/>
                </p:oleObj>
              </mc:Choice>
              <mc:Fallback>
                <p:oleObj name="Equation" r:id="rId11" imgW="21589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6216" y="1988840"/>
                        <a:ext cx="21590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0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2" grpId="0"/>
      <p:bldP spid="20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92150"/>
            <a:ext cx="6156325" cy="5762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§7.1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67873"/>
              </p:ext>
            </p:extLst>
          </p:nvPr>
        </p:nvGraphicFramePr>
        <p:xfrm>
          <a:off x="6876256" y="4077072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7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77072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9552" y="15113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二次型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的定义与矩阵表示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2008" y="242088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线性变换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7640" y="3284984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合同矩阵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0725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第</m:t>
                      </m:r>
                      <m:r>
                        <a:rPr lang="en-US" altLang="zh-CN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𝟕</m:t>
                      </m:r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章</m:t>
                      </m:r>
                    </m:oMath>
                  </m:oMathPara>
                </a14:m>
                <a:endParaRPr lang="zh-CN" altLang="en-US" sz="42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5400000" scaled="0"/>
                  </a:gra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300192" y="5085184"/>
            <a:ext cx="165618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24065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908720"/>
            <a:ext cx="82089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二次型的正定性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3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08382" y="1988840"/>
            <a:ext cx="7620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zh-CN" sz="2800" dirty="0" smtClean="0"/>
              <a:t>正定二次型</a:t>
            </a:r>
            <a:r>
              <a:rPr lang="zh-CN" altLang="zh-CN" sz="2800" dirty="0"/>
              <a:t>在实二次型的研究内容中占有举足轻重的地位，本节给出相应的定义和常见的判别方法</a:t>
            </a:r>
            <a:r>
              <a:rPr lang="en-US" altLang="zh-CN" sz="2800" dirty="0"/>
              <a:t>.</a:t>
            </a:r>
            <a:endParaRPr lang="zh-CN" altLang="zh-CN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568296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7.8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（正定二次型和正定矩阵）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31014"/>
              </p:ext>
            </p:extLst>
          </p:nvPr>
        </p:nvGraphicFramePr>
        <p:xfrm>
          <a:off x="3297238" y="2276475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0" name="Equation" r:id="rId3" imgW="990360" imgH="368280" progId="Equation.DSMT4">
                  <p:embed/>
                </p:oleObj>
              </mc:Choice>
              <mc:Fallback>
                <p:oleObj name="Equation" r:id="rId3" imgW="9903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7238" y="2276475"/>
                        <a:ext cx="990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95276" y="1556792"/>
            <a:ext cx="8287846" cy="523220"/>
            <a:chOff x="495276" y="1556792"/>
            <a:chExt cx="8287846" cy="523220"/>
          </a:xfrm>
        </p:grpSpPr>
        <p:sp>
          <p:nvSpPr>
            <p:cNvPr id="17" name="矩形 16"/>
            <p:cNvSpPr/>
            <p:nvPr/>
          </p:nvSpPr>
          <p:spPr>
            <a:xfrm>
              <a:off x="495276" y="1556792"/>
              <a:ext cx="82878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设有实二次型                      ，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为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的矩阵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对任意的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880992"/>
                </p:ext>
              </p:extLst>
            </p:nvPr>
          </p:nvGraphicFramePr>
          <p:xfrm>
            <a:off x="2933097" y="1556792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41" name="Equation" r:id="rId5" imgW="1701720" imgH="469800" progId="Equation.DSMT4">
                    <p:embed/>
                  </p:oleObj>
                </mc:Choice>
                <mc:Fallback>
                  <p:oleObj name="Equation" r:id="rId5" imgW="170172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33097" y="1556792"/>
                          <a:ext cx="17018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408227" y="2780928"/>
            <a:ext cx="8461944" cy="954107"/>
            <a:chOff x="408227" y="2852936"/>
            <a:chExt cx="8461944" cy="954107"/>
          </a:xfrm>
        </p:grpSpPr>
        <p:sp>
          <p:nvSpPr>
            <p:cNvPr id="19" name="矩形 18"/>
            <p:cNvSpPr/>
            <p:nvPr/>
          </p:nvSpPr>
          <p:spPr>
            <a:xfrm>
              <a:off x="408227" y="2852936"/>
              <a:ext cx="8461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）若恒有             则称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正定二次型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，并称实对称矩阵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正定矩阵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201619"/>
                </p:ext>
              </p:extLst>
            </p:nvPr>
          </p:nvGraphicFramePr>
          <p:xfrm>
            <a:off x="2582863" y="2917825"/>
            <a:ext cx="927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42" name="Equation" r:id="rId7" imgW="927000" imgH="393480" progId="Equation.DSMT4">
                    <p:embed/>
                  </p:oleObj>
                </mc:Choice>
                <mc:Fallback>
                  <p:oleObj name="Equation" r:id="rId7" imgW="9270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2863" y="2917825"/>
                          <a:ext cx="927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395536" y="3915053"/>
            <a:ext cx="8461944" cy="954107"/>
            <a:chOff x="467544" y="3861048"/>
            <a:chExt cx="8461944" cy="954107"/>
          </a:xfrm>
        </p:grpSpPr>
        <p:sp>
          <p:nvSpPr>
            <p:cNvPr id="18" name="矩形 17"/>
            <p:cNvSpPr/>
            <p:nvPr/>
          </p:nvSpPr>
          <p:spPr>
            <a:xfrm>
              <a:off x="467544" y="3861048"/>
              <a:ext cx="8461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）若恒有              则称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半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正定二次型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，并称实对称矩阵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半正定矩阵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765014"/>
                </p:ext>
              </p:extLst>
            </p:nvPr>
          </p:nvGraphicFramePr>
          <p:xfrm>
            <a:off x="2636788" y="3971404"/>
            <a:ext cx="927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43" name="Equation" r:id="rId9" imgW="927000" imgH="393480" progId="Equation.DSMT4">
                    <p:embed/>
                  </p:oleObj>
                </mc:Choice>
                <mc:Fallback>
                  <p:oleObj name="Equation" r:id="rId9" imgW="9270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36788" y="3971404"/>
                          <a:ext cx="927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95536" y="5067181"/>
            <a:ext cx="8461944" cy="954107"/>
            <a:chOff x="467544" y="4995173"/>
            <a:chExt cx="8461944" cy="954107"/>
          </a:xfrm>
        </p:grpSpPr>
        <p:sp>
          <p:nvSpPr>
            <p:cNvPr id="22" name="矩形 21"/>
            <p:cNvSpPr/>
            <p:nvPr/>
          </p:nvSpPr>
          <p:spPr>
            <a:xfrm>
              <a:off x="467544" y="4995173"/>
              <a:ext cx="84619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）若     的值有时为正有时为负，则称 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 smtClean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不定</a:t>
              </a:r>
              <a:endPara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 dirty="0" smtClean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二次型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，并称实对称矩阵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 smtClean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不定矩阵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789763"/>
                </p:ext>
              </p:extLst>
            </p:nvPr>
          </p:nvGraphicFramePr>
          <p:xfrm>
            <a:off x="1907704" y="5051524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44" name="Equation" r:id="rId11" imgW="304560" imgH="393480" progId="Equation.DSMT4">
                    <p:embed/>
                  </p:oleObj>
                </mc:Choice>
                <mc:Fallback>
                  <p:oleObj name="Equation" r:id="rId11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07704" y="5051524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03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09" name="流程图: 可选过程 54208"/>
          <p:cNvSpPr/>
          <p:nvPr/>
        </p:nvSpPr>
        <p:spPr>
          <a:xfrm>
            <a:off x="6804248" y="3284984"/>
            <a:ext cx="1512168" cy="2160240"/>
          </a:xfrm>
          <a:prstGeom prst="flowChartAlternateProcess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6476776" y="1844824"/>
            <a:ext cx="1611554" cy="60248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半正定</a:t>
            </a:r>
            <a:endParaRPr lang="zh-CN" altLang="en-US" sz="2800" b="1" dirty="0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79512" y="692696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7.14】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00263" y="692696"/>
            <a:ext cx="6415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判断下列实二次型的正定性并说明理由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328498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230056"/>
              </p:ext>
            </p:extLst>
          </p:nvPr>
        </p:nvGraphicFramePr>
        <p:xfrm>
          <a:off x="755576" y="1340768"/>
          <a:ext cx="5588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9" name="Equation" r:id="rId3" imgW="5587920" imgH="1765080" progId="Equation.DSMT4">
                  <p:embed/>
                </p:oleObj>
              </mc:Choice>
              <mc:Fallback>
                <p:oleObj name="Equation" r:id="rId3" imgW="558792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340768"/>
                        <a:ext cx="5588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98780"/>
              </p:ext>
            </p:extLst>
          </p:nvPr>
        </p:nvGraphicFramePr>
        <p:xfrm>
          <a:off x="539552" y="4076700"/>
          <a:ext cx="553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0" name="Equation" r:id="rId5" imgW="5537160" imgH="520560" progId="Equation.DSMT4">
                  <p:embed/>
                </p:oleObj>
              </mc:Choice>
              <mc:Fallback>
                <p:oleObj name="Equation" r:id="rId5" imgW="55371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4076700"/>
                        <a:ext cx="5537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44332"/>
              </p:ext>
            </p:extLst>
          </p:nvPr>
        </p:nvGraphicFramePr>
        <p:xfrm>
          <a:off x="539552" y="4797152"/>
          <a:ext cx="600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1" name="Equation" r:id="rId7" imgW="6006960" imgH="520560" progId="Equation.DSMT4">
                  <p:embed/>
                </p:oleObj>
              </mc:Choice>
              <mc:Fallback>
                <p:oleObj name="Equation" r:id="rId7" imgW="6006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4797152"/>
                        <a:ext cx="6007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06046"/>
              </p:ext>
            </p:extLst>
          </p:nvPr>
        </p:nvGraphicFramePr>
        <p:xfrm>
          <a:off x="6948264" y="3899396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2" name="Equation" r:id="rId9" imgW="850680" imgH="393480" progId="Equation.DSMT4">
                  <p:embed/>
                </p:oleObj>
              </mc:Choice>
              <mc:Fallback>
                <p:oleObj name="Equation" r:id="rId9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8264" y="3899396"/>
                        <a:ext cx="850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956870"/>
              </p:ext>
            </p:extLst>
          </p:nvPr>
        </p:nvGraphicFramePr>
        <p:xfrm>
          <a:off x="7020272" y="5013176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3" name="Equation" r:id="rId11" imgW="888840" imgH="317160" progId="Equation.DSMT4">
                  <p:embed/>
                </p:oleObj>
              </mc:Choice>
              <mc:Fallback>
                <p:oleObj name="Equation" r:id="rId11" imgW="8888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272" y="5013176"/>
                        <a:ext cx="889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12647" y="32924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关键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520384" y="3254494"/>
            <a:ext cx="4635792" cy="584200"/>
            <a:chOff x="1520384" y="3254494"/>
            <a:chExt cx="4635792" cy="5842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9561293"/>
                </p:ext>
              </p:extLst>
            </p:nvPr>
          </p:nvGraphicFramePr>
          <p:xfrm>
            <a:off x="3146276" y="3254494"/>
            <a:ext cx="30099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4" name="Equation" r:id="rId13" imgW="3009600" imgH="583920" progId="Equation.DSMT4">
                    <p:embed/>
                  </p:oleObj>
                </mc:Choice>
                <mc:Fallback>
                  <p:oleObj name="Equation" r:id="rId13" imgW="3009600" imgH="5839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46276" y="3254494"/>
                          <a:ext cx="3009900" cy="58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520384" y="328498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对任意的</a:t>
              </a:r>
              <a:endParaRPr lang="zh-CN" altLang="en-US" sz="2800" b="1" dirty="0"/>
            </a:p>
          </p:txBody>
        </p:sp>
      </p:grp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7855297" y="4252283"/>
            <a:ext cx="458728" cy="685800"/>
            <a:chOff x="4266" y="2453"/>
            <a:chExt cx="123" cy="190"/>
          </a:xfrm>
        </p:grpSpPr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4266" y="2453"/>
              <a:ext cx="123" cy="190"/>
            </a:xfrm>
            <a:custGeom>
              <a:avLst/>
              <a:gdLst>
                <a:gd name="T0" fmla="*/ 166 w 488"/>
                <a:gd name="T1" fmla="*/ 205 h 760"/>
                <a:gd name="T2" fmla="*/ 215 w 488"/>
                <a:gd name="T3" fmla="*/ 154 h 760"/>
                <a:gd name="T4" fmla="*/ 302 w 488"/>
                <a:gd name="T5" fmla="*/ 186 h 760"/>
                <a:gd name="T6" fmla="*/ 295 w 488"/>
                <a:gd name="T7" fmla="*/ 272 h 760"/>
                <a:gd name="T8" fmla="*/ 189 w 488"/>
                <a:gd name="T9" fmla="*/ 338 h 760"/>
                <a:gd name="T10" fmla="*/ 170 w 488"/>
                <a:gd name="T11" fmla="*/ 527 h 760"/>
                <a:gd name="T12" fmla="*/ 189 w 488"/>
                <a:gd name="T13" fmla="*/ 586 h 760"/>
                <a:gd name="T14" fmla="*/ 155 w 488"/>
                <a:gd name="T15" fmla="*/ 651 h 760"/>
                <a:gd name="T16" fmla="*/ 162 w 488"/>
                <a:gd name="T17" fmla="*/ 718 h 760"/>
                <a:gd name="T18" fmla="*/ 237 w 488"/>
                <a:gd name="T19" fmla="*/ 760 h 760"/>
                <a:gd name="T20" fmla="*/ 333 w 488"/>
                <a:gd name="T21" fmla="*/ 729 h 760"/>
                <a:gd name="T22" fmla="*/ 364 w 488"/>
                <a:gd name="T23" fmla="*/ 651 h 760"/>
                <a:gd name="T24" fmla="*/ 325 w 488"/>
                <a:gd name="T25" fmla="*/ 577 h 760"/>
                <a:gd name="T26" fmla="*/ 368 w 488"/>
                <a:gd name="T27" fmla="*/ 534 h 760"/>
                <a:gd name="T28" fmla="*/ 368 w 488"/>
                <a:gd name="T29" fmla="*/ 431 h 760"/>
                <a:gd name="T30" fmla="*/ 477 w 488"/>
                <a:gd name="T31" fmla="*/ 342 h 760"/>
                <a:gd name="T32" fmla="*/ 488 w 488"/>
                <a:gd name="T33" fmla="*/ 209 h 760"/>
                <a:gd name="T34" fmla="*/ 418 w 488"/>
                <a:gd name="T35" fmla="*/ 65 h 760"/>
                <a:gd name="T36" fmla="*/ 279 w 488"/>
                <a:gd name="T37" fmla="*/ 0 h 760"/>
                <a:gd name="T38" fmla="*/ 124 w 488"/>
                <a:gd name="T39" fmla="*/ 42 h 760"/>
                <a:gd name="T40" fmla="*/ 34 w 488"/>
                <a:gd name="T41" fmla="*/ 128 h 760"/>
                <a:gd name="T42" fmla="*/ 0 w 488"/>
                <a:gd name="T43" fmla="*/ 260 h 760"/>
                <a:gd name="T44" fmla="*/ 3 w 488"/>
                <a:gd name="T45" fmla="*/ 338 h 760"/>
                <a:gd name="T46" fmla="*/ 162 w 488"/>
                <a:gd name="T47" fmla="*/ 329 h 760"/>
                <a:gd name="T48" fmla="*/ 166 w 488"/>
                <a:gd name="T49" fmla="*/ 205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8" h="760">
                  <a:moveTo>
                    <a:pt x="166" y="205"/>
                  </a:moveTo>
                  <a:lnTo>
                    <a:pt x="215" y="154"/>
                  </a:lnTo>
                  <a:lnTo>
                    <a:pt x="302" y="186"/>
                  </a:lnTo>
                  <a:lnTo>
                    <a:pt x="295" y="272"/>
                  </a:lnTo>
                  <a:lnTo>
                    <a:pt x="189" y="338"/>
                  </a:lnTo>
                  <a:lnTo>
                    <a:pt x="170" y="527"/>
                  </a:lnTo>
                  <a:lnTo>
                    <a:pt x="189" y="586"/>
                  </a:lnTo>
                  <a:lnTo>
                    <a:pt x="155" y="651"/>
                  </a:lnTo>
                  <a:lnTo>
                    <a:pt x="162" y="718"/>
                  </a:lnTo>
                  <a:lnTo>
                    <a:pt x="237" y="760"/>
                  </a:lnTo>
                  <a:lnTo>
                    <a:pt x="333" y="729"/>
                  </a:lnTo>
                  <a:lnTo>
                    <a:pt x="364" y="651"/>
                  </a:lnTo>
                  <a:lnTo>
                    <a:pt x="325" y="577"/>
                  </a:lnTo>
                  <a:lnTo>
                    <a:pt x="368" y="534"/>
                  </a:lnTo>
                  <a:lnTo>
                    <a:pt x="368" y="431"/>
                  </a:lnTo>
                  <a:lnTo>
                    <a:pt x="477" y="342"/>
                  </a:lnTo>
                  <a:lnTo>
                    <a:pt x="488" y="209"/>
                  </a:lnTo>
                  <a:lnTo>
                    <a:pt x="418" y="65"/>
                  </a:lnTo>
                  <a:lnTo>
                    <a:pt x="279" y="0"/>
                  </a:lnTo>
                  <a:lnTo>
                    <a:pt x="124" y="42"/>
                  </a:lnTo>
                  <a:lnTo>
                    <a:pt x="34" y="128"/>
                  </a:lnTo>
                  <a:lnTo>
                    <a:pt x="0" y="260"/>
                  </a:lnTo>
                  <a:lnTo>
                    <a:pt x="3" y="338"/>
                  </a:lnTo>
                  <a:lnTo>
                    <a:pt x="162" y="329"/>
                  </a:lnTo>
                  <a:lnTo>
                    <a:pt x="166" y="20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4273" y="2461"/>
              <a:ext cx="109" cy="133"/>
            </a:xfrm>
            <a:custGeom>
              <a:avLst/>
              <a:gdLst>
                <a:gd name="T0" fmla="*/ 0 w 433"/>
                <a:gd name="T1" fmla="*/ 268 h 530"/>
                <a:gd name="T2" fmla="*/ 63 w 433"/>
                <a:gd name="T3" fmla="*/ 256 h 530"/>
                <a:gd name="T4" fmla="*/ 99 w 433"/>
                <a:gd name="T5" fmla="*/ 268 h 530"/>
                <a:gd name="T6" fmla="*/ 96 w 433"/>
                <a:gd name="T7" fmla="*/ 195 h 530"/>
                <a:gd name="T8" fmla="*/ 123 w 433"/>
                <a:gd name="T9" fmla="*/ 113 h 530"/>
                <a:gd name="T10" fmla="*/ 228 w 433"/>
                <a:gd name="T11" fmla="*/ 82 h 530"/>
                <a:gd name="T12" fmla="*/ 278 w 433"/>
                <a:gd name="T13" fmla="*/ 116 h 530"/>
                <a:gd name="T14" fmla="*/ 332 w 433"/>
                <a:gd name="T15" fmla="*/ 170 h 530"/>
                <a:gd name="T16" fmla="*/ 317 w 433"/>
                <a:gd name="T17" fmla="*/ 264 h 530"/>
                <a:gd name="T18" fmla="*/ 217 w 433"/>
                <a:gd name="T19" fmla="*/ 307 h 530"/>
                <a:gd name="T20" fmla="*/ 190 w 433"/>
                <a:gd name="T21" fmla="*/ 373 h 530"/>
                <a:gd name="T22" fmla="*/ 197 w 433"/>
                <a:gd name="T23" fmla="*/ 439 h 530"/>
                <a:gd name="T24" fmla="*/ 185 w 433"/>
                <a:gd name="T25" fmla="*/ 530 h 530"/>
                <a:gd name="T26" fmla="*/ 285 w 433"/>
                <a:gd name="T27" fmla="*/ 530 h 530"/>
                <a:gd name="T28" fmla="*/ 297 w 433"/>
                <a:gd name="T29" fmla="*/ 462 h 530"/>
                <a:gd name="T30" fmla="*/ 290 w 433"/>
                <a:gd name="T31" fmla="*/ 384 h 530"/>
                <a:gd name="T32" fmla="*/ 351 w 433"/>
                <a:gd name="T33" fmla="*/ 342 h 530"/>
                <a:gd name="T34" fmla="*/ 397 w 433"/>
                <a:gd name="T35" fmla="*/ 319 h 530"/>
                <a:gd name="T36" fmla="*/ 433 w 433"/>
                <a:gd name="T37" fmla="*/ 218 h 530"/>
                <a:gd name="T38" fmla="*/ 401 w 433"/>
                <a:gd name="T39" fmla="*/ 109 h 530"/>
                <a:gd name="T40" fmla="*/ 294 w 433"/>
                <a:gd name="T41" fmla="*/ 0 h 530"/>
                <a:gd name="T42" fmla="*/ 161 w 433"/>
                <a:gd name="T43" fmla="*/ 9 h 530"/>
                <a:gd name="T44" fmla="*/ 56 w 433"/>
                <a:gd name="T45" fmla="*/ 74 h 530"/>
                <a:gd name="T46" fmla="*/ 10 w 433"/>
                <a:gd name="T47" fmla="*/ 156 h 530"/>
                <a:gd name="T48" fmla="*/ 0 w 433"/>
                <a:gd name="T49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3" h="530">
                  <a:moveTo>
                    <a:pt x="0" y="268"/>
                  </a:moveTo>
                  <a:lnTo>
                    <a:pt x="63" y="256"/>
                  </a:lnTo>
                  <a:lnTo>
                    <a:pt x="99" y="268"/>
                  </a:lnTo>
                  <a:lnTo>
                    <a:pt x="96" y="195"/>
                  </a:lnTo>
                  <a:lnTo>
                    <a:pt x="123" y="113"/>
                  </a:lnTo>
                  <a:lnTo>
                    <a:pt x="228" y="82"/>
                  </a:lnTo>
                  <a:lnTo>
                    <a:pt x="278" y="116"/>
                  </a:lnTo>
                  <a:lnTo>
                    <a:pt x="332" y="170"/>
                  </a:lnTo>
                  <a:lnTo>
                    <a:pt x="317" y="264"/>
                  </a:lnTo>
                  <a:lnTo>
                    <a:pt x="217" y="307"/>
                  </a:lnTo>
                  <a:lnTo>
                    <a:pt x="190" y="373"/>
                  </a:lnTo>
                  <a:lnTo>
                    <a:pt x="197" y="439"/>
                  </a:lnTo>
                  <a:lnTo>
                    <a:pt x="185" y="530"/>
                  </a:lnTo>
                  <a:lnTo>
                    <a:pt x="285" y="530"/>
                  </a:lnTo>
                  <a:lnTo>
                    <a:pt x="297" y="462"/>
                  </a:lnTo>
                  <a:lnTo>
                    <a:pt x="290" y="384"/>
                  </a:lnTo>
                  <a:lnTo>
                    <a:pt x="351" y="342"/>
                  </a:lnTo>
                  <a:lnTo>
                    <a:pt x="397" y="319"/>
                  </a:lnTo>
                  <a:lnTo>
                    <a:pt x="433" y="218"/>
                  </a:lnTo>
                  <a:lnTo>
                    <a:pt x="401" y="109"/>
                  </a:lnTo>
                  <a:lnTo>
                    <a:pt x="294" y="0"/>
                  </a:lnTo>
                  <a:lnTo>
                    <a:pt x="161" y="9"/>
                  </a:lnTo>
                  <a:lnTo>
                    <a:pt x="56" y="74"/>
                  </a:lnTo>
                  <a:lnTo>
                    <a:pt x="10" y="156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4313" y="2604"/>
              <a:ext cx="35" cy="30"/>
            </a:xfrm>
            <a:custGeom>
              <a:avLst/>
              <a:gdLst>
                <a:gd name="T0" fmla="*/ 50 w 139"/>
                <a:gd name="T1" fmla="*/ 0 h 120"/>
                <a:gd name="T2" fmla="*/ 10 w 139"/>
                <a:gd name="T3" fmla="*/ 22 h 120"/>
                <a:gd name="T4" fmla="*/ 0 w 139"/>
                <a:gd name="T5" fmla="*/ 81 h 120"/>
                <a:gd name="T6" fmla="*/ 30 w 139"/>
                <a:gd name="T7" fmla="*/ 120 h 120"/>
                <a:gd name="T8" fmla="*/ 109 w 139"/>
                <a:gd name="T9" fmla="*/ 120 h 120"/>
                <a:gd name="T10" fmla="*/ 139 w 139"/>
                <a:gd name="T11" fmla="*/ 73 h 120"/>
                <a:gd name="T12" fmla="*/ 112 w 139"/>
                <a:gd name="T13" fmla="*/ 15 h 120"/>
                <a:gd name="T14" fmla="*/ 50 w 139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20">
                  <a:moveTo>
                    <a:pt x="50" y="0"/>
                  </a:moveTo>
                  <a:lnTo>
                    <a:pt x="10" y="22"/>
                  </a:lnTo>
                  <a:lnTo>
                    <a:pt x="0" y="81"/>
                  </a:lnTo>
                  <a:lnTo>
                    <a:pt x="30" y="120"/>
                  </a:lnTo>
                  <a:lnTo>
                    <a:pt x="109" y="120"/>
                  </a:lnTo>
                  <a:lnTo>
                    <a:pt x="139" y="73"/>
                  </a:lnTo>
                  <a:lnTo>
                    <a:pt x="112" y="1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流程图: 可选过程 39"/>
          <p:cNvSpPr/>
          <p:nvPr/>
        </p:nvSpPr>
        <p:spPr>
          <a:xfrm>
            <a:off x="6483796" y="2492896"/>
            <a:ext cx="1611554" cy="55609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不定</a:t>
            </a:r>
            <a:endParaRPr lang="zh-CN" altLang="en-US" sz="2800" b="1" dirty="0"/>
          </a:p>
        </p:txBody>
      </p:sp>
      <p:sp>
        <p:nvSpPr>
          <p:cNvPr id="41" name="流程图: 可选过程 40"/>
          <p:cNvSpPr/>
          <p:nvPr/>
        </p:nvSpPr>
        <p:spPr>
          <a:xfrm>
            <a:off x="6444232" y="1242338"/>
            <a:ext cx="1611554" cy="60248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正定</a:t>
            </a:r>
            <a:endParaRPr lang="zh-CN" altLang="en-US" sz="28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33327"/>
              </p:ext>
            </p:extLst>
          </p:nvPr>
        </p:nvGraphicFramePr>
        <p:xfrm>
          <a:off x="539552" y="5589240"/>
          <a:ext cx="6007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5" name="Equation" r:id="rId15" imgW="6006960" imgH="495000" progId="Equation.DSMT4">
                  <p:embed/>
                </p:oleObj>
              </mc:Choice>
              <mc:Fallback>
                <p:oleObj name="Equation" r:id="rId15" imgW="6006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552" y="5589240"/>
                        <a:ext cx="6007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08" name="上下箭头 54207"/>
          <p:cNvSpPr/>
          <p:nvPr/>
        </p:nvSpPr>
        <p:spPr>
          <a:xfrm>
            <a:off x="7275137" y="4241185"/>
            <a:ext cx="279310" cy="733396"/>
          </a:xfrm>
          <a:prstGeom prst="upDownArrow">
            <a:avLst>
              <a:gd name="adj1" fmla="val 50000"/>
              <a:gd name="adj2" fmla="val 8347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09" grpId="0" animBg="1"/>
      <p:bldP spid="25" grpId="0" animBg="1"/>
      <p:bldP spid="44" grpId="0"/>
      <p:bldP spid="48" grpId="0"/>
      <p:bldP spid="2" grpId="0"/>
      <p:bldP spid="23" grpId="0"/>
      <p:bldP spid="40" grpId="0" animBg="1"/>
      <p:bldP spid="41" grpId="0" animBg="1"/>
      <p:bldP spid="542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01524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7.15】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5187" y="65436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证明：二次型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8929"/>
              </p:ext>
            </p:extLst>
          </p:nvPr>
        </p:nvGraphicFramePr>
        <p:xfrm>
          <a:off x="1741445" y="1226964"/>
          <a:ext cx="444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2" name="Equation" r:id="rId3" imgW="4444920" imgH="977760" progId="Equation.DSMT4">
                  <p:embed/>
                </p:oleObj>
              </mc:Choice>
              <mc:Fallback>
                <p:oleObj name="Equation" r:id="rId3" imgW="44449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445" y="1226964"/>
                        <a:ext cx="44450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14706" y="2914536"/>
            <a:ext cx="1266693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800" b="1" dirty="0" smtClean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CC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7544" y="2204864"/>
            <a:ext cx="4086944" cy="523220"/>
            <a:chOff x="467544" y="2204864"/>
            <a:chExt cx="4086944" cy="523220"/>
          </a:xfrm>
        </p:grpSpPr>
        <p:sp>
          <p:nvSpPr>
            <p:cNvPr id="4" name="矩形 3"/>
            <p:cNvSpPr/>
            <p:nvPr/>
          </p:nvSpPr>
          <p:spPr>
            <a:xfrm>
              <a:off x="467544" y="2204864"/>
              <a:ext cx="30700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正定</a:t>
              </a:r>
              <a:r>
                <a:rPr lang="zh-CN" altLang="en-US" sz="2800" b="1" dirty="0" smtClean="0"/>
                <a:t>的必要条件</a:t>
              </a:r>
              <a:r>
                <a:rPr lang="zh-CN" altLang="en-US" sz="2800" b="1" dirty="0" smtClean="0"/>
                <a:t>是</a:t>
              </a:r>
              <a:endParaRPr lang="zh-CN" altLang="en-US" sz="2800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399474"/>
                </p:ext>
              </p:extLst>
            </p:nvPr>
          </p:nvGraphicFramePr>
          <p:xfrm>
            <a:off x="3563888" y="2250574"/>
            <a:ext cx="990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3" name="Equation" r:id="rId5" imgW="990360" imgH="431640" progId="Equation.DSMT4">
                    <p:embed/>
                  </p:oleObj>
                </mc:Choice>
                <mc:Fallback>
                  <p:oleObj name="Equation" r:id="rId5" imgW="9903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3888" y="2250574"/>
                          <a:ext cx="990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1475656" y="2914536"/>
            <a:ext cx="6527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正定矩阵，所以对于非零列向量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809200"/>
              </p:ext>
            </p:extLst>
          </p:nvPr>
        </p:nvGraphicFramePr>
        <p:xfrm>
          <a:off x="1814513" y="3655814"/>
          <a:ext cx="449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4" name="Equation" r:id="rId7" imgW="4495680" imgH="571320" progId="Equation.DSMT4">
                  <p:embed/>
                </p:oleObj>
              </mc:Choice>
              <mc:Fallback>
                <p:oleObj name="Equation" r:id="rId7" imgW="44956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4513" y="3655814"/>
                        <a:ext cx="4495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2886"/>
              </p:ext>
            </p:extLst>
          </p:nvPr>
        </p:nvGraphicFramePr>
        <p:xfrm>
          <a:off x="2166938" y="4878388"/>
          <a:ext cx="361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5" name="Equation" r:id="rId9" imgW="3619440" imgH="495000" progId="Equation.DSMT4">
                  <p:embed/>
                </p:oleObj>
              </mc:Choice>
              <mc:Fallback>
                <p:oleObj name="Equation" r:id="rId9" imgW="3619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6938" y="4878388"/>
                        <a:ext cx="3619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5714" y="45178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5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4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01524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7.16】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5187" y="654368"/>
            <a:ext cx="668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设  为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实对称矩阵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证明：  为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半正定的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060848"/>
            <a:ext cx="1266693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effectLst/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effectLst/>
                <a:latin typeface="+mn-ea"/>
              </a:rPr>
              <a:t>证</a:t>
            </a:r>
            <a:r>
              <a:rPr lang="en-US" altLang="zh-CN" sz="2800" b="1" dirty="0" smtClean="0">
                <a:solidFill>
                  <a:srgbClr val="0000CC"/>
                </a:solidFill>
                <a:effectLst/>
                <a:latin typeface="+mn-ea"/>
              </a:rPr>
              <a:t>】</a:t>
            </a:r>
            <a:endParaRPr lang="zh-CN" altLang="en-US" sz="2800" b="1" dirty="0">
              <a:solidFill>
                <a:srgbClr val="0000CC"/>
              </a:solidFill>
              <a:effectLst/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552" y="1340768"/>
            <a:ext cx="5965095" cy="523220"/>
            <a:chOff x="539552" y="2204864"/>
            <a:chExt cx="5965095" cy="523220"/>
          </a:xfrm>
        </p:grpSpPr>
        <p:sp>
          <p:nvSpPr>
            <p:cNvPr id="7" name="矩形 6"/>
            <p:cNvSpPr/>
            <p:nvPr/>
          </p:nvSpPr>
          <p:spPr>
            <a:xfrm>
              <a:off x="539552" y="2204864"/>
              <a:ext cx="5965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充要条件是对任意实数            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54650"/>
                </p:ext>
              </p:extLst>
            </p:nvPr>
          </p:nvGraphicFramePr>
          <p:xfrm>
            <a:off x="4355976" y="2340620"/>
            <a:ext cx="787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9" name="Equation" r:id="rId3" imgW="787320" imgH="368280" progId="Equation.DSMT4">
                    <p:embed/>
                  </p:oleObj>
                </mc:Choice>
                <mc:Fallback>
                  <p:oleObj name="Equation" r:id="rId3" imgW="7873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55976" y="2340620"/>
                          <a:ext cx="7874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19656"/>
              </p:ext>
            </p:extLst>
          </p:nvPr>
        </p:nvGraphicFramePr>
        <p:xfrm>
          <a:off x="5453608" y="1484784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0" name="Equation" r:id="rId5" imgW="990360" imgH="317160" progId="Equation.DSMT4">
                  <p:embed/>
                </p:oleObj>
              </mc:Choice>
              <mc:Fallback>
                <p:oleObj name="Equation" r:id="rId5" imgW="990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3608" y="1484784"/>
                        <a:ext cx="990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516216" y="1340768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是正定的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2060848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对于任意</a:t>
            </a:r>
            <a:r>
              <a:rPr lang="zh-CN" altLang="zh-CN" sz="2800" b="1" dirty="0" smtClean="0">
                <a:latin typeface="+mn-ea"/>
              </a:rPr>
              <a:t>的</a:t>
            </a:r>
            <a:r>
              <a:rPr lang="en-US" altLang="zh-CN" sz="2800" b="1" dirty="0" smtClean="0">
                <a:latin typeface="+mn-ea"/>
              </a:rPr>
              <a:t>      </a:t>
            </a:r>
            <a:r>
              <a:rPr lang="zh-CN" altLang="en-US" sz="2800" b="1" dirty="0" smtClean="0">
                <a:latin typeface="+mn-ea"/>
              </a:rPr>
              <a:t>有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97302"/>
              </p:ext>
            </p:extLst>
          </p:nvPr>
        </p:nvGraphicFramePr>
        <p:xfrm>
          <a:off x="3635896" y="2209304"/>
          <a:ext cx="36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1" name="Equation" r:id="rId7" imgW="368280" imgH="355320" progId="Equation.DSMT4">
                  <p:embed/>
                </p:oleObj>
              </mc:Choice>
              <mc:Fallback>
                <p:oleObj name="Equation" r:id="rId7" imgW="368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2209304"/>
                        <a:ext cx="368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67181"/>
              </p:ext>
            </p:extLst>
          </p:nvPr>
        </p:nvGraphicFramePr>
        <p:xfrm>
          <a:off x="1619672" y="2736334"/>
          <a:ext cx="477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2" name="Equation" r:id="rId9" imgW="4775040" imgH="507960" progId="Equation.DSMT4">
                  <p:embed/>
                </p:oleObj>
              </mc:Choice>
              <mc:Fallback>
                <p:oleObj name="Equation" r:id="rId9" imgW="4775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672" y="2736334"/>
                        <a:ext cx="4775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252" y="33569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必要性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5696" y="3356992"/>
            <a:ext cx="6684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若  </a:t>
            </a:r>
            <a:r>
              <a:rPr lang="zh-CN" altLang="zh-CN" sz="2800" b="1" dirty="0" smtClean="0">
                <a:latin typeface="+mn-ea"/>
              </a:rPr>
              <a:t>是</a:t>
            </a:r>
            <a:r>
              <a:rPr lang="zh-CN" altLang="zh-CN" sz="2800" b="1" dirty="0">
                <a:latin typeface="+mn-ea"/>
              </a:rPr>
              <a:t>半正定的，则对任意</a:t>
            </a:r>
            <a:r>
              <a:rPr lang="zh-CN" altLang="zh-CN" sz="2800" b="1" dirty="0" smtClean="0">
                <a:latin typeface="+mn-ea"/>
              </a:rPr>
              <a:t>的</a:t>
            </a: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altLang="en-US" sz="2800" b="1" dirty="0" smtClean="0">
                <a:latin typeface="+mn-ea"/>
              </a:rPr>
              <a:t>有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576255"/>
              </p:ext>
            </p:extLst>
          </p:nvPr>
        </p:nvGraphicFramePr>
        <p:xfrm>
          <a:off x="2339752" y="3448164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3" name="Equation" r:id="rId11" imgW="291960" imgH="304560" progId="Equation.DSMT4">
                  <p:embed/>
                </p:oleObj>
              </mc:Choice>
              <mc:Fallback>
                <p:oleObj name="Equation" r:id="rId11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3448164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5140"/>
              </p:ext>
            </p:extLst>
          </p:nvPr>
        </p:nvGraphicFramePr>
        <p:xfrm>
          <a:off x="6681788" y="3511912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name="Equation" r:id="rId13" imgW="977760" imgH="368280" progId="Equation.DSMT4">
                  <p:embed/>
                </p:oleObj>
              </mc:Choice>
              <mc:Fallback>
                <p:oleObj name="Equation" r:id="rId13" imgW="977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1788" y="3511912"/>
                        <a:ext cx="977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95137"/>
              </p:ext>
            </p:extLst>
          </p:nvPr>
        </p:nvGraphicFramePr>
        <p:xfrm>
          <a:off x="3203848" y="4005064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name="Equation" r:id="rId15" imgW="1587240" imgH="393480" progId="Equation.DSMT4">
                  <p:embed/>
                </p:oleObj>
              </mc:Choice>
              <mc:Fallback>
                <p:oleObj name="Equation" r:id="rId15" imgW="1587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848" y="4005064"/>
                        <a:ext cx="1587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04009" y="450912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另外对任意的实数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24404"/>
              </p:ext>
            </p:extLst>
          </p:nvPr>
        </p:nvGraphicFramePr>
        <p:xfrm>
          <a:off x="3635896" y="4644876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6" name="Equation" r:id="rId17" imgW="787320" imgH="368280" progId="Equation.DSMT4">
                  <p:embed/>
                </p:oleObj>
              </mc:Choice>
              <mc:Fallback>
                <p:oleObj name="Equation" r:id="rId17" imgW="787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5896" y="4644876"/>
                        <a:ext cx="787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572000" y="450912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又有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77148"/>
              </p:ext>
            </p:extLst>
          </p:nvPr>
        </p:nvGraphicFramePr>
        <p:xfrm>
          <a:off x="5508104" y="4581128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7" name="Equation" r:id="rId19" imgW="1434960" imgH="393480" progId="Equation.DSMT4">
                  <p:embed/>
                </p:oleObj>
              </mc:Choice>
              <mc:Fallback>
                <p:oleObj name="Equation" r:id="rId19" imgW="1434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08104" y="4581128"/>
                        <a:ext cx="143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4868"/>
              </p:ext>
            </p:extLst>
          </p:nvPr>
        </p:nvGraphicFramePr>
        <p:xfrm>
          <a:off x="1619672" y="5274458"/>
          <a:ext cx="246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8" name="Equation" r:id="rId21" imgW="2463480" imgH="507960" progId="Equation.DSMT4">
                  <p:embed/>
                </p:oleObj>
              </mc:Choice>
              <mc:Fallback>
                <p:oleObj name="Equation" r:id="rId21" imgW="2463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19672" y="5274458"/>
                        <a:ext cx="2463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19968"/>
              </p:ext>
            </p:extLst>
          </p:nvPr>
        </p:nvGraphicFramePr>
        <p:xfrm>
          <a:off x="4211960" y="5293960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9" name="Equation" r:id="rId23" imgW="2793960" imgH="393480" progId="Equation.DSMT4">
                  <p:embed/>
                </p:oleObj>
              </mc:Choice>
              <mc:Fallback>
                <p:oleObj name="Equation" r:id="rId23" imgW="2793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11960" y="5293960"/>
                        <a:ext cx="2794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604009" y="522920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于是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28027"/>
              </p:ext>
            </p:extLst>
          </p:nvPr>
        </p:nvGraphicFramePr>
        <p:xfrm>
          <a:off x="1691680" y="5919812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0" name="Equation" r:id="rId25" imgW="990360" imgH="317160" progId="Equation.DSMT4">
                  <p:embed/>
                </p:oleObj>
              </mc:Choice>
              <mc:Fallback>
                <p:oleObj name="Equation" r:id="rId25" imgW="990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5919812"/>
                        <a:ext cx="990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2754288" y="5805264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是正定的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3568" y="5786100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即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90221"/>
              </p:ext>
            </p:extLst>
          </p:nvPr>
        </p:nvGraphicFramePr>
        <p:xfrm>
          <a:off x="2699792" y="76357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1" name="Equation" r:id="rId26" imgW="291960" imgH="304560" progId="Equation.DSMT4">
                  <p:embed/>
                </p:oleObj>
              </mc:Choice>
              <mc:Fallback>
                <p:oleObj name="Equation" r:id="rId26" imgW="291960" imgH="30456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763578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64943"/>
              </p:ext>
            </p:extLst>
          </p:nvPr>
        </p:nvGraphicFramePr>
        <p:xfrm>
          <a:off x="6372200" y="76357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Equation" r:id="rId28" imgW="291960" imgH="304560" progId="Equation.DSMT4">
                  <p:embed/>
                </p:oleObj>
              </mc:Choice>
              <mc:Fallback>
                <p:oleObj name="Equation" r:id="rId28" imgW="291960" imgH="30456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763578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4" grpId="0"/>
      <p:bldP spid="13" grpId="0"/>
      <p:bldP spid="14" grpId="0"/>
      <p:bldP spid="20" grpId="0"/>
      <p:bldP spid="22" grpId="0"/>
      <p:bldP spid="26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52" y="6926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充分性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0165" y="69269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反之，若对任意实数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16316"/>
              </p:ext>
            </p:extLst>
          </p:nvPr>
        </p:nvGraphicFramePr>
        <p:xfrm>
          <a:off x="5226485" y="770156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8" name="Equation" r:id="rId3" imgW="787320" imgH="368280" progId="Equation.DSMT4">
                  <p:embed/>
                </p:oleObj>
              </mc:Choice>
              <mc:Fallback>
                <p:oleObj name="Equation" r:id="rId3" imgW="787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6485" y="770156"/>
                        <a:ext cx="787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23896"/>
              </p:ext>
            </p:extLst>
          </p:nvPr>
        </p:nvGraphicFramePr>
        <p:xfrm>
          <a:off x="6156176" y="795556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name="Equation" r:id="rId5" imgW="990360" imgH="317160" progId="Equation.DSMT4">
                  <p:embed/>
                </p:oleObj>
              </mc:Choice>
              <mc:Fallback>
                <p:oleObj name="Equation" r:id="rId5" imgW="990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176" y="795556"/>
                        <a:ext cx="990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6296" y="6926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正定，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41277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则</a:t>
            </a:r>
            <a:r>
              <a:rPr lang="zh-CN" altLang="zh-CN" sz="2800" b="1" dirty="0" smtClean="0"/>
              <a:t>对于</a:t>
            </a:r>
            <a:r>
              <a:rPr lang="zh-CN" altLang="zh-CN" sz="2800" b="1" dirty="0"/>
              <a:t>任意的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03574"/>
              </p:ext>
            </p:extLst>
          </p:nvPr>
        </p:nvGraphicFramePr>
        <p:xfrm>
          <a:off x="2946028" y="1548532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name="Equation" r:id="rId7" imgW="977760" imgH="368280" progId="Equation.DSMT4">
                  <p:embed/>
                </p:oleObj>
              </mc:Choice>
              <mc:Fallback>
                <p:oleObj name="Equation" r:id="rId7" imgW="977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6028" y="1548532"/>
                        <a:ext cx="977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45882" y="14202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3446"/>
              </p:ext>
            </p:extLst>
          </p:nvPr>
        </p:nvGraphicFramePr>
        <p:xfrm>
          <a:off x="2950662" y="2204864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name="Equation" r:id="rId9" imgW="2793960" imgH="393480" progId="Equation.DSMT4">
                  <p:embed/>
                </p:oleObj>
              </mc:Choice>
              <mc:Fallback>
                <p:oleObj name="Equation" r:id="rId9" imgW="2793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0662" y="2204864"/>
                        <a:ext cx="2794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86792"/>
              </p:ext>
            </p:extLst>
          </p:nvPr>
        </p:nvGraphicFramePr>
        <p:xfrm>
          <a:off x="1160298" y="4365104"/>
          <a:ext cx="340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2" name="Equation" r:id="rId11" imgW="3403440" imgH="647640" progId="Equation.DSMT4">
                  <p:embed/>
                </p:oleObj>
              </mc:Choice>
              <mc:Fallback>
                <p:oleObj name="Equation" r:id="rId11" imgW="3403440" imgH="647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298" y="4365104"/>
                        <a:ext cx="3403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526952" y="2853338"/>
            <a:ext cx="7416104" cy="523220"/>
            <a:chOff x="526952" y="2853338"/>
            <a:chExt cx="7416104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3707904" y="2853338"/>
              <a:ext cx="3180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并注意到            和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8643198"/>
                </p:ext>
              </p:extLst>
            </p:nvPr>
          </p:nvGraphicFramePr>
          <p:xfrm>
            <a:off x="5398492" y="2891284"/>
            <a:ext cx="901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3" name="Equation" r:id="rId13" imgW="901440" imgH="393480" progId="Equation.DSMT4">
                    <p:embed/>
                  </p:oleObj>
                </mc:Choice>
                <mc:Fallback>
                  <p:oleObj name="Equation" r:id="rId13" imgW="9014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98492" y="2891284"/>
                          <a:ext cx="9017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41241"/>
                </p:ext>
              </p:extLst>
            </p:nvPr>
          </p:nvGraphicFramePr>
          <p:xfrm>
            <a:off x="6876256" y="2924448"/>
            <a:ext cx="1066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4" name="Equation" r:id="rId15" imgW="1066680" imgH="380880" progId="Equation.DSMT4">
                    <p:embed/>
                  </p:oleObj>
                </mc:Choice>
                <mc:Fallback>
                  <p:oleObj name="Equation" r:id="rId15" imgW="106668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76256" y="2924448"/>
                          <a:ext cx="10668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526952" y="2853338"/>
              <a:ext cx="34307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对上</a:t>
              </a:r>
              <a:r>
                <a:rPr lang="zh-CN" altLang="en-US" sz="2800" b="1" dirty="0"/>
                <a:t>式两边取</a:t>
              </a:r>
              <a:r>
                <a:rPr lang="zh-CN" altLang="en-US" sz="2800" b="1" dirty="0" smtClean="0"/>
                <a:t>极限，</a:t>
              </a:r>
              <a:endParaRPr lang="zh-CN" altLang="en-US" sz="2800" b="1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611560" y="361950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都是实数，得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39017"/>
              </p:ext>
            </p:extLst>
          </p:nvPr>
        </p:nvGraphicFramePr>
        <p:xfrm>
          <a:off x="4627984" y="4403452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17" imgW="1600200" imgH="393480" progId="Equation.DSMT4">
                  <p:embed/>
                </p:oleObj>
              </mc:Choice>
              <mc:Fallback>
                <p:oleObj name="Equation" r:id="rId17" imgW="1600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27984" y="4403452"/>
                        <a:ext cx="1600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1522" y="5210036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所以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+mn-ea"/>
              </a:rPr>
              <a:t>是半正定的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702</Words>
  <Application>Microsoft Office PowerPoint</Application>
  <PresentationFormat>全屏显示(4:3)</PresentationFormat>
  <Paragraphs>105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1_Office 主题​​</vt:lpstr>
      <vt:lpstr>Equation</vt:lpstr>
      <vt:lpstr>剪辑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cuilh</dc:creator>
  <cp:lastModifiedBy>cuilh</cp:lastModifiedBy>
  <cp:revision>446</cp:revision>
  <dcterms:created xsi:type="dcterms:W3CDTF">2015-06-04T20:27:17Z</dcterms:created>
  <dcterms:modified xsi:type="dcterms:W3CDTF">2015-09-10T17:10:56Z</dcterms:modified>
</cp:coreProperties>
</file>