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6"/>
  </p:notesMasterIdLst>
  <p:sldIdLst>
    <p:sldId id="256" r:id="rId2"/>
    <p:sldId id="302" r:id="rId3"/>
    <p:sldId id="258" r:id="rId4"/>
    <p:sldId id="272" r:id="rId5"/>
    <p:sldId id="285" r:id="rId6"/>
    <p:sldId id="263" r:id="rId7"/>
    <p:sldId id="286" r:id="rId8"/>
    <p:sldId id="288" r:id="rId9"/>
    <p:sldId id="284" r:id="rId10"/>
    <p:sldId id="303" r:id="rId11"/>
    <p:sldId id="304" r:id="rId12"/>
    <p:sldId id="289" r:id="rId13"/>
    <p:sldId id="291" r:id="rId14"/>
    <p:sldId id="290" r:id="rId15"/>
    <p:sldId id="292" r:id="rId16"/>
    <p:sldId id="293" r:id="rId17"/>
    <p:sldId id="295" r:id="rId18"/>
    <p:sldId id="296" r:id="rId19"/>
    <p:sldId id="297" r:id="rId20"/>
    <p:sldId id="299" r:id="rId21"/>
    <p:sldId id="300" r:id="rId22"/>
    <p:sldId id="298" r:id="rId23"/>
    <p:sldId id="301" r:id="rId24"/>
    <p:sldId id="28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6"/>
            <p14:sldId id="302"/>
            <p14:sldId id="258"/>
            <p14:sldId id="272"/>
            <p14:sldId id="285"/>
          </p14:sldIdLst>
        </p14:section>
        <p14:section name="无标题节" id="{761DC386-9AB0-4831-8A28-E1AEFD5FA988}">
          <p14:sldIdLst>
            <p14:sldId id="263"/>
            <p14:sldId id="286"/>
            <p14:sldId id="288"/>
            <p14:sldId id="284"/>
            <p14:sldId id="303"/>
            <p14:sldId id="304"/>
            <p14:sldId id="289"/>
            <p14:sldId id="291"/>
            <p14:sldId id="290"/>
            <p14:sldId id="292"/>
            <p14:sldId id="293"/>
            <p14:sldId id="295"/>
            <p14:sldId id="296"/>
            <p14:sldId id="297"/>
            <p14:sldId id="299"/>
            <p14:sldId id="300"/>
            <p14:sldId id="298"/>
            <p14:sldId id="301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4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.1.1  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特征值与特征向量的概念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矩阵特征值的性质定理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</dgm:pt>
    <dgm:pt modelId="{567C6B76-B25F-42B0-B25B-26FB6628CC87}" type="pres">
      <dgm:prSet presAssocID="{3413E712-6BED-483E-AD02-821F3AA10C75}" presName="circle2" presStyleLbl="node1" presStyleIdx="1" presStyleCnt="2"/>
      <dgm:spPr/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2004726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630994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.1.1  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特征值与特征向量的概念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矩阵特征值的性质定理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0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97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3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2015/8/14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5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30" r:id="rId13"/>
    <p:sldLayoutId id="2147483719" r:id="rId14"/>
    <p:sldLayoutId id="2147483720" r:id="rId15"/>
    <p:sldLayoutId id="2147483722" r:id="rId16"/>
    <p:sldLayoutId id="214748372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wmf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image" Target="../media/image42.wmf"/><Relationship Id="rId19" Type="http://schemas.openxmlformats.org/officeDocument/2006/relationships/image" Target="../media/image4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4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1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120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6.wmf"/><Relationship Id="rId17" Type="http://schemas.openxmlformats.org/officeDocument/2006/relationships/image" Target="../media/image118.wmf"/><Relationship Id="rId25" Type="http://schemas.openxmlformats.org/officeDocument/2006/relationships/image" Target="../media/image122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0.bin"/><Relationship Id="rId24" Type="http://schemas.openxmlformats.org/officeDocument/2006/relationships/oleObject" Target="../embeddings/oleObject116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10" Type="http://schemas.openxmlformats.org/officeDocument/2006/relationships/image" Target="../media/image115.wmf"/><Relationship Id="rId19" Type="http://schemas.openxmlformats.org/officeDocument/2006/relationships/image" Target="../media/image119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7.wmf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6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microsoft.com/office/2007/relationships/hdphoto" Target="../media/hdphoto2.wdp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5536" y="836712"/>
            <a:ext cx="8024954" cy="523220"/>
            <a:chOff x="395536" y="836712"/>
            <a:chExt cx="8024954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395536" y="836712"/>
              <a:ext cx="80249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itchFamily="2" charset="2"/>
                <a:buChar char="l"/>
              </a:pPr>
              <a:r>
                <a:rPr lang="zh-CN" altLang="zh-CN" sz="2800" b="1" dirty="0" smtClean="0"/>
                <a:t>特征</a:t>
              </a:r>
              <a:r>
                <a:rPr lang="zh-CN" altLang="zh-CN" sz="2800" b="1" dirty="0"/>
                <a:t>方程是一个</a:t>
              </a:r>
              <a:r>
                <a:rPr lang="zh-CN" altLang="zh-CN" sz="2800" b="1" dirty="0" smtClean="0"/>
                <a:t>关于</a:t>
              </a:r>
              <a:r>
                <a:rPr lang="en-US" altLang="zh-CN" sz="2800" b="1" dirty="0" smtClean="0"/>
                <a:t>     </a:t>
              </a:r>
              <a:r>
                <a:rPr lang="zh-CN" altLang="en-US" sz="2800" b="1" dirty="0" smtClean="0"/>
                <a:t>的一元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zh-CN" altLang="en-US" sz="2800" b="1" dirty="0" smtClean="0"/>
                <a:t>次方程，因此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053873"/>
                </p:ext>
              </p:extLst>
            </p:nvPr>
          </p:nvGraphicFramePr>
          <p:xfrm>
            <a:off x="4262474" y="939572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8" name="Equation" r:id="rId3" imgW="266400" imgH="317160" progId="Equation.DSMT4">
                    <p:embed/>
                  </p:oleObj>
                </mc:Choice>
                <mc:Fallback>
                  <p:oleObj name="Equation" r:id="rId3" imgW="2664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2474" y="939572"/>
                          <a:ext cx="2667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421702" y="1556792"/>
            <a:ext cx="5549340" cy="523220"/>
            <a:chOff x="421702" y="1556792"/>
            <a:chExt cx="5549340" cy="523220"/>
          </a:xfrm>
        </p:grpSpPr>
        <p:sp>
          <p:nvSpPr>
            <p:cNvPr id="4" name="矩形 3"/>
            <p:cNvSpPr/>
            <p:nvPr/>
          </p:nvSpPr>
          <p:spPr>
            <a:xfrm>
              <a:off x="421702" y="1556792"/>
              <a:ext cx="5549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CC"/>
                  </a:solidFill>
                  <a:latin typeface="+mj-ea"/>
                  <a:ea typeface="+mj-ea"/>
                </a:rPr>
                <a:t>定义</a:t>
              </a:r>
              <a:r>
                <a:rPr lang="en-US" altLang="zh-CN" sz="2800" b="1" dirty="0" smtClean="0">
                  <a:solidFill>
                    <a:srgbClr val="0000CC"/>
                  </a:solidFill>
                  <a:latin typeface="+mj-ea"/>
                  <a:ea typeface="+mj-ea"/>
                </a:rPr>
                <a:t>6.3 </a:t>
              </a:r>
              <a:r>
                <a:rPr lang="zh-CN" altLang="en-US" sz="2800" b="1" dirty="0" smtClean="0">
                  <a:latin typeface="+mj-ea"/>
                  <a:ea typeface="+mj-ea"/>
                </a:rPr>
                <a:t>设   是方阵 </a:t>
              </a:r>
              <a:r>
                <a:rPr lang="en-US" altLang="zh-CN" sz="2800" b="1" i="1" dirty="0" smtClean="0">
                  <a:latin typeface="Times New Roman" pitchFamily="18" charset="0"/>
                  <a:ea typeface="+mj-ea"/>
                  <a:cs typeface="Times New Roman" pitchFamily="18" charset="0"/>
                </a:rPr>
                <a:t>A </a:t>
              </a:r>
              <a:r>
                <a:rPr lang="zh-CN" altLang="en-US" sz="2800" b="1" dirty="0" smtClean="0">
                  <a:latin typeface="+mj-ea"/>
                  <a:ea typeface="+mj-ea"/>
                </a:rPr>
                <a:t>的特征值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09704"/>
                </p:ext>
              </p:extLst>
            </p:nvPr>
          </p:nvGraphicFramePr>
          <p:xfrm>
            <a:off x="2411760" y="1629048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9" name="Equation" r:id="rId5" imgW="342720" imgH="431640" progId="Equation.DSMT4">
                    <p:embed/>
                  </p:oleObj>
                </mc:Choice>
                <mc:Fallback>
                  <p:oleObj name="Equation" r:id="rId5" imgW="342720" imgH="43164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1629048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36171" y="2185700"/>
            <a:ext cx="8806642" cy="523220"/>
            <a:chOff x="436171" y="2185700"/>
            <a:chExt cx="8806642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36171" y="2185700"/>
              <a:ext cx="8806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CC"/>
                  </a:solidFill>
                  <a:latin typeface="+mn-ea"/>
                </a:rPr>
                <a:t>(1)(</a:t>
              </a:r>
              <a:r>
                <a:rPr lang="zh-CN" altLang="zh-CN" sz="2800" b="1" dirty="0">
                  <a:solidFill>
                    <a:srgbClr val="0000CC"/>
                  </a:solidFill>
                  <a:latin typeface="+mn-ea"/>
                </a:rPr>
                <a:t>代数重数</a:t>
              </a:r>
              <a:r>
                <a:rPr lang="en-US" altLang="zh-CN" sz="2800" b="1" dirty="0">
                  <a:solidFill>
                    <a:srgbClr val="0000CC"/>
                  </a:solidFill>
                  <a:latin typeface="+mn-ea"/>
                </a:rPr>
                <a:t>) </a:t>
              </a:r>
              <a:r>
                <a:rPr lang="zh-CN" altLang="zh-CN" sz="2800" b="1" dirty="0" smtClean="0">
                  <a:latin typeface="+mn-ea"/>
                </a:rPr>
                <a:t>若</a:t>
              </a:r>
              <a:r>
                <a:rPr lang="en-US" altLang="zh-CN" sz="2800" b="1" dirty="0" smtClean="0">
                  <a:solidFill>
                    <a:srgbClr val="0000CC"/>
                  </a:solidFill>
                  <a:latin typeface="+mn-ea"/>
                </a:rPr>
                <a:t>   </a:t>
              </a:r>
              <a:r>
                <a:rPr lang="zh-CN" altLang="en-US" sz="2800" b="1" dirty="0" smtClean="0">
                  <a:latin typeface="+mn-ea"/>
                </a:rPr>
                <a:t>是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800" b="1" dirty="0" smtClean="0"/>
                <a:t>的特征</a:t>
              </a:r>
              <a:r>
                <a:rPr lang="zh-CN" altLang="en-US" sz="2800" b="1" dirty="0" smtClean="0"/>
                <a:t>方程</a:t>
              </a:r>
              <a:r>
                <a:rPr lang="zh-CN" altLang="zh-CN" sz="2800" b="1" dirty="0" smtClean="0"/>
                <a:t>的</a:t>
              </a:r>
              <a:r>
                <a:rPr lang="en-US" altLang="zh-CN" sz="2800" b="1" dirty="0" smtClean="0"/>
                <a:t>      </a:t>
              </a:r>
              <a:r>
                <a:rPr lang="zh-CN" altLang="en-US" sz="2800" b="1" dirty="0" smtClean="0"/>
                <a:t>重根</a:t>
              </a:r>
              <a:r>
                <a:rPr lang="zh-CN" altLang="en-US" sz="2800" dirty="0" smtClean="0"/>
                <a:t>，</a:t>
              </a:r>
              <a:r>
                <a:rPr lang="en-US" altLang="zh-CN" sz="2800" dirty="0" smtClean="0"/>
                <a:t>     </a:t>
              </a:r>
              <a:endParaRPr lang="zh-CN" altLang="en-US" sz="2800" b="1" dirty="0">
                <a:solidFill>
                  <a:srgbClr val="0000CC"/>
                </a:solidFill>
                <a:latin typeface="+mn-ea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152311"/>
                </p:ext>
              </p:extLst>
            </p:nvPr>
          </p:nvGraphicFramePr>
          <p:xfrm>
            <a:off x="3491880" y="2276872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0" name="Equation" r:id="rId7" imgW="342720" imgH="431640" progId="Equation.DSMT4">
                    <p:embed/>
                  </p:oleObj>
                </mc:Choice>
                <mc:Fallback>
                  <p:oleObj name="Equation" r:id="rId7" imgW="342720" imgH="4316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276872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029035"/>
                </p:ext>
              </p:extLst>
            </p:nvPr>
          </p:nvGraphicFramePr>
          <p:xfrm>
            <a:off x="7050112" y="2232025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1" name="Equation" r:id="rId9" imgW="330120" imgH="431640" progId="Equation.DSMT4">
                    <p:embed/>
                  </p:oleObj>
                </mc:Choice>
                <mc:Fallback>
                  <p:oleObj name="Equation" r:id="rId9" imgW="330120" imgH="43164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112" y="2232025"/>
                          <a:ext cx="330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611560" y="2924944"/>
            <a:ext cx="6408712" cy="523220"/>
            <a:chOff x="611560" y="2924944"/>
            <a:chExt cx="6408712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924944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此时称     是特征值     的代数重数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47734"/>
                </p:ext>
              </p:extLst>
            </p:nvPr>
          </p:nvGraphicFramePr>
          <p:xfrm>
            <a:off x="1873444" y="2994623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2" name="Equation" r:id="rId11" imgW="330120" imgH="431640" progId="Equation.DSMT4">
                    <p:embed/>
                  </p:oleObj>
                </mc:Choice>
                <mc:Fallback>
                  <p:oleObj name="Equation" r:id="rId11" imgW="330120" imgH="43164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444" y="2994623"/>
                          <a:ext cx="330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087458"/>
                </p:ext>
              </p:extLst>
            </p:nvPr>
          </p:nvGraphicFramePr>
          <p:xfrm>
            <a:off x="3779912" y="3003044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3" name="Equation" r:id="rId13" imgW="342751" imgH="431613" progId="Equation.DSMT4">
                    <p:embed/>
                  </p:oleObj>
                </mc:Choice>
                <mc:Fallback>
                  <p:oleObj name="Equation" r:id="rId13" imgW="342751" imgH="431613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003044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431324" y="3606696"/>
            <a:ext cx="8346580" cy="523979"/>
            <a:chOff x="431324" y="3606696"/>
            <a:chExt cx="8346580" cy="523979"/>
          </a:xfrm>
        </p:grpSpPr>
        <p:sp>
          <p:nvSpPr>
            <p:cNvPr id="12" name="TextBox 11"/>
            <p:cNvSpPr txBox="1"/>
            <p:nvPr/>
          </p:nvSpPr>
          <p:spPr>
            <a:xfrm>
              <a:off x="431324" y="3606696"/>
              <a:ext cx="834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CC"/>
                  </a:solidFill>
                  <a:latin typeface="+mn-ea"/>
                </a:rPr>
                <a:t>(2)(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+mn-ea"/>
                </a:rPr>
                <a:t>几何</a:t>
              </a:r>
              <a:r>
                <a:rPr lang="zh-CN" altLang="zh-CN" sz="2800" b="1" dirty="0" smtClean="0">
                  <a:solidFill>
                    <a:srgbClr val="0000CC"/>
                  </a:solidFill>
                  <a:latin typeface="+mn-ea"/>
                </a:rPr>
                <a:t>重数</a:t>
              </a:r>
              <a:r>
                <a:rPr lang="en-US" altLang="zh-CN" sz="2800" b="1" dirty="0">
                  <a:solidFill>
                    <a:srgbClr val="0000CC"/>
                  </a:solidFill>
                  <a:latin typeface="+mn-ea"/>
                </a:rPr>
                <a:t>) </a:t>
              </a:r>
              <a:r>
                <a:rPr lang="zh-CN" altLang="zh-CN" sz="2800" b="1" dirty="0" smtClean="0">
                  <a:latin typeface="+mn-ea"/>
                </a:rPr>
                <a:t>若</a:t>
              </a:r>
              <a:r>
                <a:rPr lang="en-US" altLang="zh-CN" sz="2800" b="1" dirty="0" smtClean="0">
                  <a:latin typeface="+mn-ea"/>
                </a:rPr>
                <a:t>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有   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zh-CN" altLang="en-US" sz="2800" b="1" dirty="0" smtClean="0">
                  <a:latin typeface="+mn-ea"/>
                </a:rPr>
                <a:t>个属于特征值   </a:t>
              </a:r>
              <a:r>
                <a:rPr lang="zh-CN" altLang="zh-CN" sz="2800" b="1" dirty="0" smtClean="0"/>
                <a:t>的</a:t>
              </a:r>
              <a:r>
                <a:rPr lang="zh-CN" altLang="en-US" sz="2800" b="1" dirty="0" smtClean="0"/>
                <a:t>线性</a:t>
              </a:r>
              <a:endParaRPr lang="zh-CN" altLang="en-US" sz="2800" b="1" dirty="0">
                <a:solidFill>
                  <a:srgbClr val="0000CC"/>
                </a:solidFill>
                <a:latin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3363888"/>
                </p:ext>
              </p:extLst>
            </p:nvPr>
          </p:nvGraphicFramePr>
          <p:xfrm>
            <a:off x="4313808" y="3698875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4" name="Equation" r:id="rId14" imgW="330120" imgH="431640" progId="Equation.DSMT4">
                    <p:embed/>
                  </p:oleObj>
                </mc:Choice>
                <mc:Fallback>
                  <p:oleObj name="Equation" r:id="rId14" imgW="330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808" y="3698875"/>
                          <a:ext cx="330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8568290"/>
                </p:ext>
              </p:extLst>
            </p:nvPr>
          </p:nvGraphicFramePr>
          <p:xfrm>
            <a:off x="6965404" y="3648075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5" name="Equation" r:id="rId16" imgW="342720" imgH="431640" progId="Equation.DSMT4">
                    <p:embed/>
                  </p:oleObj>
                </mc:Choice>
                <mc:Fallback>
                  <p:oleObj name="Equation" r:id="rId16" imgW="342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5404" y="3648075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06712" y="4345940"/>
            <a:ext cx="7853719" cy="523220"/>
            <a:chOff x="606712" y="4345940"/>
            <a:chExt cx="7853719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606712" y="4345940"/>
              <a:ext cx="7853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无关的特征向量，且多于     个属于特征值      的</a:t>
              </a:r>
              <a:endParaRPr lang="zh-CN" altLang="en-US" sz="28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561100"/>
                </p:ext>
              </p:extLst>
            </p:nvPr>
          </p:nvGraphicFramePr>
          <p:xfrm>
            <a:off x="7373938" y="4437360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6" name="Equation" r:id="rId18" imgW="342720" imgH="431640" progId="Equation.DSMT4">
                    <p:embed/>
                  </p:oleObj>
                </mc:Choice>
                <mc:Fallback>
                  <p:oleObj name="Equation" r:id="rId18" imgW="342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3938" y="4437360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811923"/>
                </p:ext>
              </p:extLst>
            </p:nvPr>
          </p:nvGraphicFramePr>
          <p:xfrm>
            <a:off x="4745856" y="4437360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7" name="Equation" r:id="rId20" imgW="330120" imgH="431640" progId="Equation.DSMT4">
                    <p:embed/>
                  </p:oleObj>
                </mc:Choice>
                <mc:Fallback>
                  <p:oleObj name="Equation" r:id="rId20" imgW="330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856" y="4437360"/>
                          <a:ext cx="330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611560" y="5085184"/>
            <a:ext cx="8130752" cy="523220"/>
            <a:chOff x="611560" y="5085184"/>
            <a:chExt cx="8130752" cy="523220"/>
          </a:xfrm>
        </p:grpSpPr>
        <p:sp>
          <p:nvSpPr>
            <p:cNvPr id="18" name="矩形 17"/>
            <p:cNvSpPr/>
            <p:nvPr/>
          </p:nvSpPr>
          <p:spPr>
            <a:xfrm>
              <a:off x="611560" y="5085184"/>
              <a:ext cx="81307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向量都线性相关，则称     是特征值     的几何重数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193427"/>
                </p:ext>
              </p:extLst>
            </p:nvPr>
          </p:nvGraphicFramePr>
          <p:xfrm>
            <a:off x="4368471" y="5122700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8" name="Equation" r:id="rId22" imgW="330120" imgH="431640" progId="Equation.DSMT4">
                    <p:embed/>
                  </p:oleObj>
                </mc:Choice>
                <mc:Fallback>
                  <p:oleObj name="Equation" r:id="rId22" imgW="330120" imgH="43164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471" y="5122700"/>
                          <a:ext cx="330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280941"/>
                </p:ext>
              </p:extLst>
            </p:nvPr>
          </p:nvGraphicFramePr>
          <p:xfrm>
            <a:off x="6300192" y="5132023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9" name="Equation" r:id="rId24" imgW="342720" imgH="431640" progId="Equation.DSMT4">
                    <p:embed/>
                  </p:oleObj>
                </mc:Choice>
                <mc:Fallback>
                  <p:oleObj name="Equation" r:id="rId24" imgW="342720" imgH="43164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5132023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心形 8"/>
          <p:cNvSpPr/>
          <p:nvPr/>
        </p:nvSpPr>
        <p:spPr>
          <a:xfrm>
            <a:off x="603175" y="764704"/>
            <a:ext cx="1016495" cy="914400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48349"/>
              </p:ext>
            </p:extLst>
          </p:nvPr>
        </p:nvGraphicFramePr>
        <p:xfrm>
          <a:off x="1131788" y="1764680"/>
          <a:ext cx="6032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3" imgW="6032160" imgH="583920" progId="Equation.DSMT4">
                  <p:embed/>
                </p:oleObj>
              </mc:Choice>
              <mc:Fallback>
                <p:oleObj name="Equation" r:id="rId3" imgW="6032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788" y="1764680"/>
                        <a:ext cx="60325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/>
          <p:nvPr/>
        </p:nvSpPr>
        <p:spPr>
          <a:xfrm>
            <a:off x="3910058" y="2492896"/>
            <a:ext cx="48463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70959"/>
              </p:ext>
            </p:extLst>
          </p:nvPr>
        </p:nvGraphicFramePr>
        <p:xfrm>
          <a:off x="2843808" y="3285232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3285232"/>
                        <a:ext cx="2908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63822"/>
              </p:ext>
            </p:extLst>
          </p:nvPr>
        </p:nvGraphicFramePr>
        <p:xfrm>
          <a:off x="3059832" y="4056236"/>
          <a:ext cx="2997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7" imgW="2997000" imgH="596880" progId="Equation.DSMT4">
                  <p:embed/>
                </p:oleObj>
              </mc:Choice>
              <mc:Fallback>
                <p:oleObj name="Equation" r:id="rId7" imgW="2997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4056236"/>
                        <a:ext cx="29972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88955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对每个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647" y="620688"/>
            <a:ext cx="835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另外</a:t>
            </a:r>
            <a:r>
              <a:rPr lang="zh-CN" altLang="zh-CN" sz="2800" b="1" dirty="0" smtClean="0">
                <a:latin typeface="+mj-ea"/>
                <a:ea typeface="+mj-ea"/>
              </a:rPr>
              <a:t>得到</a:t>
            </a:r>
            <a:r>
              <a:rPr lang="zh-CN" altLang="zh-CN" sz="2800" b="1" dirty="0">
                <a:latin typeface="+mj-ea"/>
                <a:ea typeface="+mj-ea"/>
              </a:rPr>
              <a:t>求</a:t>
            </a:r>
            <a:r>
              <a:rPr lang="zh-CN" altLang="zh-CN" sz="2800" b="1" dirty="0" smtClean="0">
                <a:latin typeface="+mj-ea"/>
                <a:ea typeface="+mj-ea"/>
              </a:rPr>
              <a:t>矩阵</a:t>
            </a:r>
            <a:r>
              <a:rPr lang="en-US" altLang="zh-CN" sz="28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+mj-ea"/>
                <a:ea typeface="+mj-ea"/>
              </a:rPr>
              <a:t>的特征值和特征向量的方法步骤：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5658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glow rad="101600">
                    <a:schemeClr val="accent6">
                      <a:lumMod val="50000"/>
                      <a:alpha val="40000"/>
                    </a:schemeClr>
                  </a:glow>
                </a:effectLst>
                <a:latin typeface="+mn-ea"/>
              </a:rPr>
              <a:t>Step 1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zh-CN" sz="2800" b="1" dirty="0" smtClean="0">
                <a:latin typeface="+mn-ea"/>
              </a:rPr>
              <a:t>写出矩阵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的</a:t>
            </a:r>
            <a:r>
              <a:rPr lang="zh-CN" altLang="zh-CN" sz="2800" b="1" dirty="0" smtClean="0">
                <a:latin typeface="+mn-ea"/>
              </a:rPr>
              <a:t>特征多项式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07045"/>
              </p:ext>
            </p:extLst>
          </p:nvPr>
        </p:nvGraphicFramePr>
        <p:xfrm>
          <a:off x="5940152" y="1368688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3" imgW="2552400" imgH="495000" progId="Equation.DSMT4">
                  <p:embed/>
                </p:oleObj>
              </mc:Choice>
              <mc:Fallback>
                <p:oleObj name="Equation" r:id="rId3" imgW="2552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152" y="1368688"/>
                        <a:ext cx="2552700" cy="4953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060848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glow rad="101600">
                    <a:schemeClr val="accent6">
                      <a:lumMod val="50000"/>
                      <a:alpha val="40000"/>
                    </a:schemeClr>
                  </a:glow>
                </a:effectLst>
                <a:latin typeface="+mn-ea"/>
              </a:rPr>
              <a:t>Step 2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zh-CN" altLang="zh-CN" sz="2800" b="1" dirty="0" smtClean="0">
                <a:latin typeface="+mn-ea"/>
              </a:rPr>
              <a:t>特征</a:t>
            </a:r>
            <a:r>
              <a:rPr lang="zh-CN" altLang="en-US" sz="2800" b="1" dirty="0" smtClean="0">
                <a:latin typeface="+mn-ea"/>
              </a:rPr>
              <a:t>方程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694" y="3429000"/>
            <a:ext cx="8137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glow rad="101600">
                    <a:schemeClr val="accent6">
                      <a:lumMod val="50000"/>
                      <a:alpha val="40000"/>
                    </a:schemeClr>
                  </a:glow>
                </a:effectLst>
                <a:latin typeface="+mn-ea"/>
              </a:rPr>
              <a:t>Step 3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对每个</a:t>
            </a:r>
            <a:r>
              <a:rPr lang="zh-CN" altLang="zh-CN" sz="2800" b="1" dirty="0" smtClean="0">
                <a:latin typeface="+mn-ea"/>
              </a:rPr>
              <a:t>特征</a:t>
            </a:r>
            <a:r>
              <a:rPr lang="zh-CN" altLang="en-US" sz="2800" b="1" dirty="0" smtClean="0">
                <a:latin typeface="+mn-ea"/>
              </a:rPr>
              <a:t>值        </a:t>
            </a: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en-US" sz="2800" b="1" dirty="0" smtClean="0">
                <a:latin typeface="+mn-ea"/>
              </a:rPr>
              <a:t>求齐次线性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22221"/>
              </p:ext>
            </p:extLst>
          </p:nvPr>
        </p:nvGraphicFramePr>
        <p:xfrm>
          <a:off x="2987824" y="4149080"/>
          <a:ext cx="241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5" imgW="2412720" imgH="596880" progId="Equation.DSMT4">
                  <p:embed/>
                </p:oleObj>
              </mc:Choice>
              <mc:Fallback>
                <p:oleObj name="Equation" r:id="rId5" imgW="241272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4149080"/>
                        <a:ext cx="2413000" cy="5969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53705"/>
              </p:ext>
            </p:extLst>
          </p:nvPr>
        </p:nvGraphicFramePr>
        <p:xfrm>
          <a:off x="4139952" y="3522464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7" imgW="2387520" imgH="482400" progId="Equation.DSMT4">
                  <p:embed/>
                </p:oleObj>
              </mc:Choice>
              <mc:Fallback>
                <p:oleObj name="Equation" r:id="rId7" imgW="2387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9952" y="3522464"/>
                        <a:ext cx="2387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52995"/>
              </p:ext>
            </p:extLst>
          </p:nvPr>
        </p:nvGraphicFramePr>
        <p:xfrm>
          <a:off x="3727348" y="2141612"/>
          <a:ext cx="309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" name="Equation" r:id="rId9" imgW="3098520" imgH="495000" progId="Equation.DSMT4">
                  <p:embed/>
                </p:oleObj>
              </mc:Choice>
              <mc:Fallback>
                <p:oleObj name="Equation" r:id="rId9" imgW="3098520" imgH="495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348" y="2141612"/>
                        <a:ext cx="3098800" cy="4953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763688" y="2780928"/>
            <a:ext cx="5293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的全部根，得到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的</a:t>
            </a:r>
            <a:r>
              <a:rPr lang="zh-CN" altLang="en-US" sz="2800" b="1" dirty="0">
                <a:latin typeface="+mn-ea"/>
              </a:rPr>
              <a:t>全部</a:t>
            </a:r>
            <a:r>
              <a:rPr lang="zh-CN" altLang="en-US" sz="2800" b="1" dirty="0" smtClean="0">
                <a:latin typeface="+mn-ea"/>
              </a:rPr>
              <a:t>特征值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1680" y="4129916"/>
            <a:ext cx="6869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方程组               的非零解，这些非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3688" y="4941059"/>
            <a:ext cx="7279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零解即为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+mn-ea"/>
              </a:rPr>
              <a:t>的属于</a:t>
            </a:r>
            <a:r>
              <a:rPr lang="zh-CN" altLang="en-US" sz="2800" b="1" dirty="0" smtClean="0">
                <a:latin typeface="+mn-ea"/>
              </a:rPr>
              <a:t>特征值   的所有特征向量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19854"/>
              </p:ext>
            </p:extLst>
          </p:nvPr>
        </p:nvGraphicFramePr>
        <p:xfrm>
          <a:off x="5796136" y="5013176"/>
          <a:ext cx="34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" name="Equation" r:id="rId11" imgW="342720" imgH="482400" progId="Equation.DSMT4">
                  <p:embed/>
                </p:oleObj>
              </mc:Choice>
              <mc:Fallback>
                <p:oleObj name="Equation" r:id="rId11" imgW="342720" imgH="482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013176"/>
                        <a:ext cx="34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23" name="Picture 47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5373216"/>
            <a:ext cx="1241106" cy="9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55714" y="5436713"/>
            <a:ext cx="6536566" cy="994919"/>
            <a:chOff x="555714" y="5436713"/>
            <a:chExt cx="6536566" cy="994919"/>
          </a:xfrm>
        </p:grpSpPr>
        <p:sp>
          <p:nvSpPr>
            <p:cNvPr id="27" name="圆角矩形 26"/>
            <p:cNvSpPr/>
            <p:nvPr/>
          </p:nvSpPr>
          <p:spPr>
            <a:xfrm>
              <a:off x="611560" y="5517232"/>
              <a:ext cx="6408712" cy="914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>
              <a:glow rad="63500">
                <a:schemeClr val="accent6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55714" y="5436713"/>
              <a:ext cx="653656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上三角矩阵的特征值是它的对角线元素</a:t>
              </a:r>
              <a:r>
                <a:rPr lang="zh-CN" altLang="en-US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，</a:t>
              </a:r>
              <a:endPara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同理</a:t>
              </a:r>
              <a:r>
                <a:rPr lang="zh-CN" altLang="en-US" sz="28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对角矩阵和下三角矩阵</a:t>
              </a:r>
              <a:r>
                <a:rPr lang="zh-CN" altLang="en-US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亦然</a:t>
              </a:r>
              <a:r>
                <a:rPr lang="en-US" altLang="zh-CN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1105580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6.3】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1105580"/>
            <a:ext cx="7196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求矩阵                         的</a:t>
            </a:r>
            <a:r>
              <a:rPr lang="zh-CN" altLang="zh-CN" sz="2800" b="1" dirty="0" smtClean="0"/>
              <a:t>特征</a:t>
            </a:r>
            <a:r>
              <a:rPr lang="zh-CN" altLang="en-US" sz="2800" b="1" dirty="0" smtClean="0"/>
              <a:t>值和特征向量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3528" y="281674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【解】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49950"/>
              </p:ext>
            </p:extLst>
          </p:nvPr>
        </p:nvGraphicFramePr>
        <p:xfrm>
          <a:off x="3131840" y="642764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Equation" r:id="rId3" imgW="2222280" imgH="1562040" progId="Equation.DSMT4">
                  <p:embed/>
                </p:oleObj>
              </mc:Choice>
              <mc:Fallback>
                <p:oleObj name="Equation" r:id="rId3" imgW="22222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642764"/>
                        <a:ext cx="2222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33412"/>
              </p:ext>
            </p:extLst>
          </p:nvPr>
        </p:nvGraphicFramePr>
        <p:xfrm>
          <a:off x="4139952" y="2298948"/>
          <a:ext cx="3263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Equation" r:id="rId5" imgW="3263760" imgH="1562040" progId="Equation.DSMT4">
                  <p:embed/>
                </p:oleObj>
              </mc:Choice>
              <mc:Fallback>
                <p:oleObj name="Equation" r:id="rId5" imgW="32637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2298948"/>
                        <a:ext cx="3263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79337"/>
              </p:ext>
            </p:extLst>
          </p:nvPr>
        </p:nvGraphicFramePr>
        <p:xfrm>
          <a:off x="2555776" y="4085828"/>
          <a:ext cx="344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7" name="Equation" r:id="rId7" imgW="3441600" imgH="495000" progId="Equation.DSMT4">
                  <p:embed/>
                </p:oleObj>
              </mc:Choice>
              <mc:Fallback>
                <p:oleObj name="Equation" r:id="rId7" imgW="3441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4085828"/>
                        <a:ext cx="3441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00974"/>
              </p:ext>
            </p:extLst>
          </p:nvPr>
        </p:nvGraphicFramePr>
        <p:xfrm>
          <a:off x="6156176" y="414908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8" name="Equation" r:id="rId9" imgW="495000" imgH="317160" progId="Equation.DSMT4">
                  <p:embed/>
                </p:oleObj>
              </mc:Choice>
              <mc:Fallback>
                <p:oleObj name="Equation" r:id="rId9" imgW="4950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176" y="4149080"/>
                        <a:ext cx="495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5714" y="47515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25799"/>
              </p:ext>
            </p:extLst>
          </p:nvPr>
        </p:nvGraphicFramePr>
        <p:xfrm>
          <a:off x="1331640" y="4797152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Equation" r:id="rId11" imgW="3022560" imgH="431640" progId="Equation.DSMT4">
                  <p:embed/>
                </p:oleObj>
              </mc:Choice>
              <mc:Fallback>
                <p:oleObj name="Equation" r:id="rId11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640" y="4797152"/>
                        <a:ext cx="3022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01816"/>
              </p:ext>
            </p:extLst>
          </p:nvPr>
        </p:nvGraphicFramePr>
        <p:xfrm>
          <a:off x="1475656" y="2861692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0" name="Equation" r:id="rId13" imgW="2552400" imgH="495000" progId="Equation.DSMT4">
                  <p:embed/>
                </p:oleObj>
              </mc:Choice>
              <mc:Fallback>
                <p:oleObj name="Equation" r:id="rId13" imgW="2552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5656" y="2861692"/>
                        <a:ext cx="2552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12430" y="647110"/>
            <a:ext cx="7263182" cy="537229"/>
            <a:chOff x="412430" y="647110"/>
            <a:chExt cx="7263182" cy="537229"/>
          </a:xfrm>
        </p:grpSpPr>
        <p:sp>
          <p:nvSpPr>
            <p:cNvPr id="2" name="TextBox 1"/>
            <p:cNvSpPr txBox="1"/>
            <p:nvPr/>
          </p:nvSpPr>
          <p:spPr>
            <a:xfrm>
              <a:off x="412430" y="647110"/>
              <a:ext cx="6607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对          ，求解齐次线性方程组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94827"/>
                </p:ext>
              </p:extLst>
            </p:nvPr>
          </p:nvGraphicFramePr>
          <p:xfrm>
            <a:off x="971600" y="692696"/>
            <a:ext cx="863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05" name="Equation" r:id="rId3" imgW="863280" imgH="431640" progId="Equation.DSMT4">
                    <p:embed/>
                  </p:oleObj>
                </mc:Choice>
                <mc:Fallback>
                  <p:oleObj name="Equation" r:id="rId3" imgW="863280" imgH="43164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692696"/>
                          <a:ext cx="863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023714"/>
                </p:ext>
              </p:extLst>
            </p:nvPr>
          </p:nvGraphicFramePr>
          <p:xfrm>
            <a:off x="5580112" y="689039"/>
            <a:ext cx="2095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06" name="Equation" r:id="rId5" imgW="2095200" imgH="495000" progId="Equation.DSMT4">
                    <p:embed/>
                  </p:oleObj>
                </mc:Choice>
                <mc:Fallback>
                  <p:oleObj name="Equation" r:id="rId5" imgW="20952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80112" y="689039"/>
                          <a:ext cx="20955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503739" y="364366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得基础解系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20587"/>
              </p:ext>
            </p:extLst>
          </p:nvPr>
        </p:nvGraphicFramePr>
        <p:xfrm>
          <a:off x="2497212" y="3124227"/>
          <a:ext cx="1282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7" name="Equation" r:id="rId7" imgW="1282680" imgH="1562040" progId="Equation.DSMT4">
                  <p:embed/>
                </p:oleObj>
              </mc:Choice>
              <mc:Fallback>
                <p:oleObj name="Equation" r:id="rId7" imgW="12826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7212" y="3124227"/>
                        <a:ext cx="1282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97404"/>
              </p:ext>
            </p:extLst>
          </p:nvPr>
        </p:nvGraphicFramePr>
        <p:xfrm>
          <a:off x="899592" y="1412776"/>
          <a:ext cx="3225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8" name="Equation" r:id="rId9" imgW="3225600" imgH="1562040" progId="Equation.DSMT4">
                  <p:embed/>
                </p:oleObj>
              </mc:Choice>
              <mc:Fallback>
                <p:oleObj name="Equation" r:id="rId9" imgW="32256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9592" y="1412776"/>
                        <a:ext cx="32258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51601"/>
              </p:ext>
            </p:extLst>
          </p:nvPr>
        </p:nvGraphicFramePr>
        <p:xfrm>
          <a:off x="4283968" y="1412776"/>
          <a:ext cx="2019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9" name="Equation" r:id="rId11" imgW="2019240" imgH="1562040" progId="Equation.DSMT4">
                  <p:embed/>
                </p:oleObj>
              </mc:Choice>
              <mc:Fallback>
                <p:oleObj name="Equation" r:id="rId11" imgW="20192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3968" y="1412776"/>
                        <a:ext cx="20193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67544" y="4725144"/>
            <a:ext cx="7415708" cy="523220"/>
            <a:chOff x="467544" y="4725144"/>
            <a:chExt cx="7415708" cy="523220"/>
          </a:xfrm>
        </p:grpSpPr>
        <p:sp>
          <p:nvSpPr>
            <p:cNvPr id="9" name="矩形 8"/>
            <p:cNvSpPr/>
            <p:nvPr/>
          </p:nvSpPr>
          <p:spPr>
            <a:xfrm>
              <a:off x="467544" y="4725144"/>
              <a:ext cx="55066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因此</a:t>
              </a:r>
              <a:r>
                <a:rPr lang="zh-CN" altLang="zh-CN" sz="2800" b="1" dirty="0" smtClean="0"/>
                <a:t>属于</a:t>
              </a:r>
              <a:r>
                <a:rPr lang="en-US" altLang="zh-CN" sz="2800" b="1" dirty="0" smtClean="0"/>
                <a:t>          </a:t>
              </a:r>
              <a:r>
                <a:rPr lang="zh-CN" altLang="en-US" sz="2800" b="1" dirty="0" smtClean="0"/>
                <a:t>的全部</a:t>
              </a:r>
              <a:r>
                <a:rPr lang="zh-CN" altLang="zh-CN" sz="2800" b="1" dirty="0" smtClean="0"/>
                <a:t>特征</a:t>
              </a:r>
              <a:r>
                <a:rPr lang="zh-CN" altLang="en-US" sz="2800" b="1" dirty="0" smtClean="0"/>
                <a:t>向量为</a:t>
              </a:r>
              <a:endParaRPr lang="zh-CN" altLang="en-US" sz="28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811771"/>
                </p:ext>
              </p:extLst>
            </p:nvPr>
          </p:nvGraphicFramePr>
          <p:xfrm>
            <a:off x="2051720" y="4797400"/>
            <a:ext cx="863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10" name="Equation" r:id="rId13" imgW="863280" imgH="431640" progId="Equation.DSMT4">
                    <p:embed/>
                  </p:oleObj>
                </mc:Choice>
                <mc:Fallback>
                  <p:oleObj name="Equation" r:id="rId13" imgW="863280" imgH="43164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797400"/>
                          <a:ext cx="863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556422"/>
                </p:ext>
              </p:extLst>
            </p:nvPr>
          </p:nvGraphicFramePr>
          <p:xfrm>
            <a:off x="5940152" y="4725144"/>
            <a:ext cx="1943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11" name="Equation" r:id="rId15" imgW="1942920" imgH="507960" progId="Equation.DSMT4">
                    <p:embed/>
                  </p:oleObj>
                </mc:Choice>
                <mc:Fallback>
                  <p:oleObj name="Equation" r:id="rId15" imgW="194292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940152" y="4725144"/>
                          <a:ext cx="19431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482015" y="5471646"/>
            <a:ext cx="766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同理，可以分别求出其它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个特征值的特征向量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1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69269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502748" y="5229200"/>
            <a:ext cx="914400" cy="914400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注</a:t>
            </a:r>
            <a:endParaRPr lang="zh-CN" altLang="en-US" sz="2800" b="1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0" dirty="0" smtClean="0">
                <a:solidFill>
                  <a:srgbClr val="D98D75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6.1.2</a:t>
            </a: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zh-CN" altLang="en-US" sz="2800" b="0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特征值与特征向量的性质定理</a:t>
            </a:r>
            <a:endParaRPr kumimoji="0" lang="en-US" altLang="zh-CN" sz="2800" b="0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22600" y="692696"/>
            <a:ext cx="7011856" cy="523220"/>
            <a:chOff x="1822600" y="692696"/>
            <a:chExt cx="7011856" cy="523220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585671"/>
                </p:ext>
              </p:extLst>
            </p:nvPr>
          </p:nvGraphicFramePr>
          <p:xfrm>
            <a:off x="5594469" y="746214"/>
            <a:ext cx="444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78" name="Equation" r:id="rId3" imgW="444240" imgH="380880" progId="Equation.DSMT4">
                    <p:embed/>
                  </p:oleObj>
                </mc:Choice>
                <mc:Fallback>
                  <p:oleObj name="Equation" r:id="rId3" imgW="44424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94469" y="746214"/>
                          <a:ext cx="4445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822600" y="692696"/>
              <a:ext cx="7011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设 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方阵，则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      有相同的特征值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48074"/>
              </p:ext>
            </p:extLst>
          </p:nvPr>
        </p:nvGraphicFramePr>
        <p:xfrm>
          <a:off x="2699792" y="3356992"/>
          <a:ext cx="3149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9" name="Equation" r:id="rId5" imgW="3149280" imgH="571320" progId="Equation.DSMT4">
                  <p:embed/>
                </p:oleObj>
              </mc:Choice>
              <mc:Fallback>
                <p:oleObj name="Equation" r:id="rId5" imgW="31492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356992"/>
                        <a:ext cx="3149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47416"/>
              </p:ext>
            </p:extLst>
          </p:nvPr>
        </p:nvGraphicFramePr>
        <p:xfrm>
          <a:off x="1619672" y="1556792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0" name="Equation" r:id="rId7" imgW="1269720" imgH="495000" progId="Equation.DSMT4">
                  <p:embed/>
                </p:oleObj>
              </mc:Choice>
              <mc:Fallback>
                <p:oleObj name="Equation" r:id="rId7" imgW="1269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1556792"/>
                        <a:ext cx="1270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93379"/>
              </p:ext>
            </p:extLst>
          </p:nvPr>
        </p:nvGraphicFramePr>
        <p:xfrm>
          <a:off x="3059832" y="1556792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" name="Equation" r:id="rId9" imgW="1523880" imgH="495000" progId="Equation.DSMT4">
                  <p:embed/>
                </p:oleObj>
              </mc:Choice>
              <mc:Fallback>
                <p:oleObj name="Equation" r:id="rId9" imgW="1523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832" y="1556792"/>
                        <a:ext cx="1524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6009"/>
              </p:ext>
            </p:extLst>
          </p:nvPr>
        </p:nvGraphicFramePr>
        <p:xfrm>
          <a:off x="4716016" y="1484313"/>
          <a:ext cx="171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" name="Equation" r:id="rId11" imgW="1714320" imgH="698400" progId="Equation.DSMT4">
                  <p:embed/>
                </p:oleObj>
              </mc:Choice>
              <mc:Fallback>
                <p:oleObj name="Equation" r:id="rId11" imgW="17143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016" y="1484313"/>
                        <a:ext cx="1714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89590"/>
              </p:ext>
            </p:extLst>
          </p:nvPr>
        </p:nvGraphicFramePr>
        <p:xfrm>
          <a:off x="2699792" y="2348880"/>
          <a:ext cx="2184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" name="Equation" r:id="rId13" imgW="2184120" imgH="698400" progId="Equation.DSMT4">
                  <p:embed/>
                </p:oleObj>
              </mc:Choice>
              <mc:Fallback>
                <p:oleObj name="Equation" r:id="rId13" imgW="21841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9792" y="2348880"/>
                        <a:ext cx="2184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51520" y="155679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dirty="0" smtClean="0">
                <a:solidFill>
                  <a:srgbClr val="0000CC"/>
                </a:solidFill>
              </a:rPr>
              <a:t>证</a:t>
            </a:r>
            <a:r>
              <a:rPr lang="zh-CN" altLang="zh-CN" sz="2800" dirty="0" smtClean="0">
                <a:solidFill>
                  <a:srgbClr val="0000CC"/>
                </a:solidFill>
              </a:rPr>
              <a:t>】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71172" y="4077072"/>
            <a:ext cx="8485015" cy="954107"/>
            <a:chOff x="471172" y="4077072"/>
            <a:chExt cx="8485015" cy="954107"/>
          </a:xfrm>
        </p:grpSpPr>
        <p:sp>
          <p:nvSpPr>
            <p:cNvPr id="11" name="TextBox 10"/>
            <p:cNvSpPr txBox="1"/>
            <p:nvPr/>
          </p:nvSpPr>
          <p:spPr>
            <a:xfrm>
              <a:off x="471172" y="4077072"/>
              <a:ext cx="84850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即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lang="zh-CN" altLang="en-US" sz="2800" b="1" dirty="0" smtClean="0"/>
                <a:t>      </a:t>
              </a:r>
              <a:r>
                <a:rPr lang="zh-CN" altLang="zh-CN" sz="2800" b="1" dirty="0" smtClean="0"/>
                <a:t>有</a:t>
              </a:r>
              <a:r>
                <a:rPr lang="zh-CN" altLang="zh-CN" sz="2800" b="1" dirty="0"/>
                <a:t>相同的特征多项式，因而具有相同</a:t>
              </a:r>
              <a:r>
                <a:rPr lang="zh-CN" altLang="zh-CN" sz="2800" b="1" dirty="0" smtClean="0"/>
                <a:t>的</a:t>
              </a:r>
              <a:endParaRPr lang="en-US" altLang="zh-CN" sz="2800" b="1" dirty="0" smtClean="0"/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                                                        </a:t>
              </a:r>
              <a:r>
                <a:rPr lang="zh-CN" altLang="zh-CN" sz="2800" b="1" dirty="0" smtClean="0"/>
                <a:t>特征值</a:t>
              </a:r>
              <a:r>
                <a:rPr lang="zh-CN" altLang="zh-CN" sz="2800" b="1" dirty="0"/>
                <a:t>．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331579"/>
                </p:ext>
              </p:extLst>
            </p:nvPr>
          </p:nvGraphicFramePr>
          <p:xfrm>
            <a:off x="1600350" y="4149080"/>
            <a:ext cx="444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4" name="Equation" r:id="rId15" imgW="444240" imgH="380880" progId="Equation.DSMT4">
                    <p:embed/>
                  </p:oleObj>
                </mc:Choice>
                <mc:Fallback>
                  <p:oleObj name="Equation" r:id="rId15" imgW="44424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00350" y="4149080"/>
                          <a:ext cx="4445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33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4554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0" dirty="0" smtClean="0">
                <a:solidFill>
                  <a:srgbClr val="D98D75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6.1.2</a:t>
            </a: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zh-CN" altLang="en-US" sz="2800" b="0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特征值与特征向量的性质定理</a:t>
            </a:r>
            <a:endParaRPr kumimoji="0" lang="en-US" altLang="zh-CN" sz="2800" b="0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22600" y="745540"/>
            <a:ext cx="6775701" cy="523220"/>
            <a:chOff x="1822600" y="692696"/>
            <a:chExt cx="6775701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1822600" y="692696"/>
              <a:ext cx="6775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设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是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的特征值，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kumimoji="1" lang="zh-CN" altLang="en-US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 属于特征值 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28777"/>
                </p:ext>
              </p:extLst>
            </p:nvPr>
          </p:nvGraphicFramePr>
          <p:xfrm>
            <a:off x="2339752" y="795556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4" name="Equation" r:id="rId3" imgW="266400" imgH="317160" progId="Equation.DSMT4">
                    <p:embed/>
                  </p:oleObj>
                </mc:Choice>
                <mc:Fallback>
                  <p:oleObj name="Equation" r:id="rId3" imgW="2664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9752" y="795556"/>
                          <a:ext cx="2667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7529649"/>
                </p:ext>
              </p:extLst>
            </p:nvPr>
          </p:nvGraphicFramePr>
          <p:xfrm>
            <a:off x="8331601" y="795556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5" name="Equation" r:id="rId5" imgW="266400" imgH="317160" progId="Equation.DSMT4">
                    <p:embed/>
                  </p:oleObj>
                </mc:Choice>
                <mc:Fallback>
                  <p:oleObj name="Equation" r:id="rId5" imgW="266400" imgH="31716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1601" y="795556"/>
                          <a:ext cx="2667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339044" y="143452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的特征向量，则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202252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73320" y="2033120"/>
            <a:ext cx="3597769" cy="531784"/>
            <a:chOff x="1173320" y="1980276"/>
            <a:chExt cx="3597769" cy="531784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506812"/>
                </p:ext>
              </p:extLst>
            </p:nvPr>
          </p:nvGraphicFramePr>
          <p:xfrm>
            <a:off x="1173320" y="2034436"/>
            <a:ext cx="444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6" name="Equation" r:id="rId7" imgW="444240" imgH="393480" progId="Equation.DSMT4">
                    <p:embed/>
                  </p:oleObj>
                </mc:Choice>
                <mc:Fallback>
                  <p:oleObj name="Equation" r:id="rId7" imgW="4442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3320" y="2034436"/>
                          <a:ext cx="444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649792" y="1980276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是</a:t>
              </a:r>
              <a:endParaRPr lang="zh-CN" altLang="en-US" sz="28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2904417"/>
                </p:ext>
              </p:extLst>
            </p:nvPr>
          </p:nvGraphicFramePr>
          <p:xfrm>
            <a:off x="2170861" y="2040786"/>
            <a:ext cx="482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7" name="Equation" r:id="rId9" imgW="482400" imgH="380880" progId="Equation.DSMT4">
                    <p:embed/>
                  </p:oleObj>
                </mc:Choice>
                <mc:Fallback>
                  <p:oleObj name="Equation" r:id="rId9" imgW="4824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70861" y="2040786"/>
                          <a:ext cx="4826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783044" y="1988840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的特征值；</a:t>
              </a:r>
              <a:endParaRPr lang="zh-CN" altLang="en-US" sz="28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62764" y="279544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83258"/>
              </p:ext>
            </p:extLst>
          </p:nvPr>
        </p:nvGraphicFramePr>
        <p:xfrm>
          <a:off x="1126860" y="2839941"/>
          <a:ext cx="402590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" name="Equation" r:id="rId11" imgW="4025880" imgH="507960" progId="Equation.DSMT4">
                  <p:embed/>
                </p:oleObj>
              </mc:Choice>
              <mc:Fallback>
                <p:oleObj name="Equation" r:id="rId11" imgW="4025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6860" y="2839941"/>
                        <a:ext cx="4025901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07773" y="28146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是</a:t>
            </a:r>
            <a:endParaRPr lang="zh-CN" altLang="en-US" sz="28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56588"/>
              </p:ext>
            </p:extLst>
          </p:nvPr>
        </p:nvGraphicFramePr>
        <p:xfrm>
          <a:off x="982844" y="3625860"/>
          <a:ext cx="439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9" name="Equation" r:id="rId13" imgW="4394160" imgH="507960" progId="Equation.DSMT4">
                  <p:embed/>
                </p:oleObj>
              </mc:Choice>
              <mc:Fallback>
                <p:oleObj name="Equation" r:id="rId13" imgW="4394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2844" y="3625860"/>
                        <a:ext cx="4394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1520" y="448995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15616" y="4489956"/>
            <a:ext cx="5160387" cy="523220"/>
            <a:chOff x="1115616" y="4437112"/>
            <a:chExt cx="5160387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4437112"/>
              <a:ext cx="5160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若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可逆，则       的特征值       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466868"/>
                </p:ext>
              </p:extLst>
            </p:nvPr>
          </p:nvGraphicFramePr>
          <p:xfrm>
            <a:off x="3347864" y="4508500"/>
            <a:ext cx="520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0" name="Equation" r:id="rId15" imgW="520560" imgH="380880" progId="Equation.DSMT4">
                    <p:embed/>
                  </p:oleObj>
                </mc:Choice>
                <mc:Fallback>
                  <p:oleObj name="Equation" r:id="rId15" imgW="520560" imgH="38088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508500"/>
                          <a:ext cx="5207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92003"/>
                </p:ext>
              </p:extLst>
            </p:nvPr>
          </p:nvGraphicFramePr>
          <p:xfrm>
            <a:off x="5436096" y="4503738"/>
            <a:ext cx="495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1" name="Equation" r:id="rId17" imgW="495000" imgH="393480" progId="Equation.DSMT4">
                    <p:embed/>
                  </p:oleObj>
                </mc:Choice>
                <mc:Fallback>
                  <p:oleObj name="Equation" r:id="rId17" imgW="495000" imgH="3934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4503738"/>
                          <a:ext cx="4953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矩形 33"/>
          <p:cNvSpPr/>
          <p:nvPr/>
        </p:nvSpPr>
        <p:spPr>
          <a:xfrm>
            <a:off x="1922463" y="5282044"/>
            <a:ext cx="4576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以上</a:t>
            </a:r>
            <a:r>
              <a:rPr lang="zh-CN" altLang="en-US" sz="2800" b="1" dirty="0" smtClean="0"/>
              <a:t>对应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特征向量均不变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39" name="流程图: 联系 38"/>
          <p:cNvSpPr/>
          <p:nvPr/>
        </p:nvSpPr>
        <p:spPr>
          <a:xfrm>
            <a:off x="7092280" y="1753652"/>
            <a:ext cx="1601035" cy="132256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板书证明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2" name="流程图: 延期 41"/>
          <p:cNvSpPr/>
          <p:nvPr/>
        </p:nvSpPr>
        <p:spPr>
          <a:xfrm>
            <a:off x="6846040" y="4526494"/>
            <a:ext cx="1614392" cy="890518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6.4</a:t>
            </a:r>
          </a:p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讲解</a:t>
            </a:r>
            <a:endParaRPr lang="zh-CN" altLang="en-US" sz="2800" b="1" dirty="0">
              <a:solidFill>
                <a:srgbClr val="8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  <p:bldP spid="25" grpId="0"/>
      <p:bldP spid="27" grpId="0"/>
      <p:bldP spid="30" grpId="0"/>
      <p:bldP spid="34" grpId="0"/>
      <p:bldP spid="39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69269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0" dirty="0" smtClean="0">
                <a:solidFill>
                  <a:srgbClr val="D98D75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6.1.2</a:t>
            </a: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zh-CN" altLang="en-US" sz="2800" b="0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特征值与特征向量的性质定理</a:t>
            </a:r>
            <a:endParaRPr kumimoji="0" lang="en-US" altLang="zh-CN" sz="2800" b="0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49744"/>
              </p:ext>
            </p:extLst>
          </p:nvPr>
        </p:nvGraphicFramePr>
        <p:xfrm>
          <a:off x="1349921" y="2823364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3" imgW="2120760" imgH="495000" progId="Equation.DSMT4">
                  <p:embed/>
                </p:oleObj>
              </mc:Choice>
              <mc:Fallback>
                <p:oleObj name="Equation" r:id="rId3" imgW="2120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9921" y="2823364"/>
                        <a:ext cx="2120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30325"/>
              </p:ext>
            </p:extLst>
          </p:nvPr>
        </p:nvGraphicFramePr>
        <p:xfrm>
          <a:off x="4355976" y="1445233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1445233"/>
                        <a:ext cx="1727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13174"/>
              </p:ext>
            </p:extLst>
          </p:nvPr>
        </p:nvGraphicFramePr>
        <p:xfrm>
          <a:off x="1343124" y="2204864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7" imgW="5244840" imgH="431640" progId="Equation.DSMT4">
                  <p:embed/>
                </p:oleObj>
              </mc:Choice>
              <mc:Fallback>
                <p:oleObj name="Equation" r:id="rId7" imgW="524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3124" y="2204864"/>
                        <a:ext cx="524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822600" y="692696"/>
            <a:ext cx="6147837" cy="596900"/>
            <a:chOff x="1822600" y="692696"/>
            <a:chExt cx="6147837" cy="596900"/>
          </a:xfrm>
        </p:grpSpPr>
        <p:sp>
          <p:nvSpPr>
            <p:cNvPr id="3" name="TextBox 2"/>
            <p:cNvSpPr txBox="1"/>
            <p:nvPr/>
          </p:nvSpPr>
          <p:spPr>
            <a:xfrm>
              <a:off x="1822600" y="692696"/>
              <a:ext cx="6147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设 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阶方阵                  的全部特征值为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943099"/>
                </p:ext>
              </p:extLst>
            </p:nvPr>
          </p:nvGraphicFramePr>
          <p:xfrm>
            <a:off x="3779912" y="692696"/>
            <a:ext cx="13081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9" name="Equation" r:id="rId9" imgW="1307880" imgH="596880" progId="Equation.DSMT4">
                    <p:embed/>
                  </p:oleObj>
                </mc:Choice>
                <mc:Fallback>
                  <p:oleObj name="Equation" r:id="rId9" imgW="1307880" imgH="59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79912" y="692696"/>
                          <a:ext cx="1308100" cy="596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330465" y="1399523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（重特征值按重数计算</a:t>
            </a:r>
            <a:r>
              <a:rPr lang="zh-CN" altLang="zh-CN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1136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64" y="279544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45754"/>
              </p:ext>
            </p:extLst>
          </p:nvPr>
        </p:nvGraphicFramePr>
        <p:xfrm>
          <a:off x="526514" y="3789040"/>
          <a:ext cx="7912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11" imgW="7912080" imgH="2044440" progId="Equation.DSMT4">
                  <p:embed/>
                </p:oleObj>
              </mc:Choice>
              <mc:Fallback>
                <p:oleObj name="Equation" r:id="rId11" imgW="7912080" imgH="2044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6514" y="3789040"/>
                        <a:ext cx="7912100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6012160" y="2924944"/>
            <a:ext cx="1800200" cy="1008112"/>
          </a:xfrm>
          <a:prstGeom prst="cloudCallout">
            <a:avLst>
              <a:gd name="adj1" fmla="val -124537"/>
              <a:gd name="adj2" fmla="val 9014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5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1" grpId="0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69269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0" dirty="0" smtClean="0">
                <a:solidFill>
                  <a:srgbClr val="D98D75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6.1.2</a:t>
            </a: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zh-CN" altLang="en-US" sz="2800" b="0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特征值与特征向量的性质定理</a:t>
            </a:r>
            <a:endParaRPr kumimoji="0" lang="en-US" altLang="zh-CN" sz="2800" b="0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24961"/>
              </p:ext>
            </p:extLst>
          </p:nvPr>
        </p:nvGraphicFramePr>
        <p:xfrm>
          <a:off x="1374427" y="1485032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" name="Equation" r:id="rId3" imgW="2577960" imgH="431640" progId="Equation.DSMT4">
                  <p:embed/>
                </p:oleObj>
              </mc:Choice>
              <mc:Fallback>
                <p:oleObj name="Equation" r:id="rId3" imgW="2577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427" y="1485032"/>
                        <a:ext cx="2578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822600" y="692696"/>
            <a:ext cx="3894015" cy="596900"/>
            <a:chOff x="1822600" y="692696"/>
            <a:chExt cx="3894015" cy="596900"/>
          </a:xfrm>
        </p:grpSpPr>
        <p:sp>
          <p:nvSpPr>
            <p:cNvPr id="3" name="TextBox 2"/>
            <p:cNvSpPr txBox="1"/>
            <p:nvPr/>
          </p:nvSpPr>
          <p:spPr>
            <a:xfrm>
              <a:off x="1822600" y="692696"/>
              <a:ext cx="3894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设 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阶方阵                  ，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121449"/>
                </p:ext>
              </p:extLst>
            </p:nvPr>
          </p:nvGraphicFramePr>
          <p:xfrm>
            <a:off x="3779912" y="692696"/>
            <a:ext cx="13081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2" name="Equation" r:id="rId5" imgW="1307880" imgH="596880" progId="Equation.DSMT4">
                    <p:embed/>
                  </p:oleObj>
                </mc:Choice>
                <mc:Fallback>
                  <p:oleObj name="Equation" r:id="rId5" imgW="1307880" imgH="59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79912" y="692696"/>
                          <a:ext cx="1308100" cy="596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5436096" y="69269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的主对角元素</a:t>
            </a:r>
            <a:endParaRPr lang="zh-CN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1412776"/>
            <a:ext cx="367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的迹，记为</a:t>
            </a:r>
            <a:r>
              <a:rPr lang="en-US" altLang="zh-CN" sz="2800" b="1" dirty="0" err="1" smtClean="0">
                <a:latin typeface="+mn-ea"/>
              </a:rPr>
              <a:t>tr</a:t>
            </a:r>
            <a:r>
              <a:rPr lang="zh-CN" altLang="en-US" sz="2800" b="1" dirty="0" smtClean="0">
                <a:latin typeface="+mn-ea"/>
              </a:rPr>
              <a:t>，即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57" y="141277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之和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97319"/>
              </p:ext>
            </p:extLst>
          </p:nvPr>
        </p:nvGraphicFramePr>
        <p:xfrm>
          <a:off x="2349996" y="2132856"/>
          <a:ext cx="308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7" imgW="3085920" imgH="927000" progId="Equation.DSMT4">
                  <p:embed/>
                </p:oleObj>
              </mc:Choice>
              <mc:Fallback>
                <p:oleObj name="Equation" r:id="rId7" imgW="30859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9996" y="2132856"/>
                        <a:ext cx="30861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827" y="3337828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lang="zh-CN" altLang="zh-CN" sz="2800" b="1" dirty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6.5</a:t>
            </a:r>
            <a:r>
              <a:rPr lang="zh-CN" altLang="zh-CN" sz="2800" b="1" dirty="0">
                <a:solidFill>
                  <a:srgbClr val="0000CC"/>
                </a:solidFill>
                <a:latin typeface="+mn-ea"/>
              </a:rPr>
              <a:t>】</a:t>
            </a:r>
            <a:r>
              <a:rPr lang="zh-CN" altLang="zh-CN" sz="2800" b="1" dirty="0">
                <a:latin typeface="+mn-ea"/>
              </a:rPr>
              <a:t>设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zh-CN" sz="2800" b="1" dirty="0">
                <a:latin typeface="+mn-ea"/>
              </a:rPr>
              <a:t>阶</a:t>
            </a:r>
            <a:r>
              <a:rPr lang="zh-CN" altLang="zh-CN" sz="2800" b="1" dirty="0" smtClean="0">
                <a:latin typeface="+mn-ea"/>
              </a:rPr>
              <a:t>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+mn-ea"/>
              </a:rPr>
              <a:t>的</a:t>
            </a:r>
            <a:r>
              <a:rPr lang="zh-CN" altLang="zh-CN" sz="2800" b="1" dirty="0">
                <a:latin typeface="+mn-ea"/>
              </a:rPr>
              <a:t>特征多项式为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23356"/>
              </p:ext>
            </p:extLst>
          </p:nvPr>
        </p:nvGraphicFramePr>
        <p:xfrm>
          <a:off x="1888182" y="4221088"/>
          <a:ext cx="469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9" imgW="4698720" imgH="495000" progId="Equation.DSMT4">
                  <p:embed/>
                </p:oleObj>
              </mc:Choice>
              <mc:Fallback>
                <p:oleObj name="Equation" r:id="rId9" imgW="4698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8182" y="4221088"/>
                        <a:ext cx="4699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24333"/>
              </p:ext>
            </p:extLst>
          </p:nvPr>
        </p:nvGraphicFramePr>
        <p:xfrm>
          <a:off x="1177925" y="4999038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5" name="Equation" r:id="rId11" imgW="1460160" imgH="495000" progId="Equation.DSMT4">
                  <p:embed/>
                </p:oleObj>
              </mc:Choice>
              <mc:Fallback>
                <p:oleObj name="Equation" r:id="rId11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7925" y="4999038"/>
                        <a:ext cx="1460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5785" y="49716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45068"/>
              </p:ext>
            </p:extLst>
          </p:nvPr>
        </p:nvGraphicFramePr>
        <p:xfrm>
          <a:off x="2963044" y="4988213"/>
          <a:ext cx="220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6" name="Equation" r:id="rId13" imgW="2209680" imgH="571320" progId="Equation.DSMT4">
                  <p:embed/>
                </p:oleObj>
              </mc:Choice>
              <mc:Fallback>
                <p:oleObj name="Equation" r:id="rId13" imgW="22096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63044" y="4988213"/>
                        <a:ext cx="2209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流程图: 联系 27"/>
          <p:cNvSpPr/>
          <p:nvPr/>
        </p:nvSpPr>
        <p:spPr>
          <a:xfrm>
            <a:off x="6202820" y="4833584"/>
            <a:ext cx="1601035" cy="132256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8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/>
      <p:bldP spid="7" grpId="0"/>
      <p:bldP spid="4" grpId="0"/>
      <p:bldP spid="10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500" y="69269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635" y="692696"/>
            <a:ext cx="648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可逆的充要条件是它的任一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563" y="198884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98992" y="1969676"/>
            <a:ext cx="6405343" cy="523220"/>
            <a:chOff x="1901957" y="1969676"/>
            <a:chExt cx="6405343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901957" y="1969676"/>
              <a:ext cx="6405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 smtClean="0"/>
                <a:t>设</a:t>
              </a:r>
              <a:r>
                <a:rPr lang="en-US" altLang="zh-CN" sz="2800" b="1" dirty="0" smtClean="0"/>
                <a:t>                     </a:t>
              </a:r>
              <a:r>
                <a:rPr lang="zh-CN" altLang="en-US" sz="2800" b="1" dirty="0" smtClean="0"/>
                <a:t>是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/>
                <a:t>阶方阵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sz="2800" b="1" dirty="0" smtClean="0"/>
                <a:t>的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800" b="1" dirty="0" smtClean="0"/>
                <a:t>个互异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404155"/>
                </p:ext>
              </p:extLst>
            </p:nvPr>
          </p:nvGraphicFramePr>
          <p:xfrm>
            <a:off x="2505968" y="2061096"/>
            <a:ext cx="1778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4" name="Equation" r:id="rId3" imgW="1777680" imgH="431640" progId="Equation.DSMT4">
                    <p:embed/>
                  </p:oleObj>
                </mc:Choice>
                <mc:Fallback>
                  <p:oleObj name="Equation" r:id="rId3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968" y="2061096"/>
                          <a:ext cx="1778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578426" y="2617748"/>
            <a:ext cx="5835025" cy="523220"/>
            <a:chOff x="2481391" y="2617748"/>
            <a:chExt cx="5835025" cy="52322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102406"/>
                </p:ext>
              </p:extLst>
            </p:nvPr>
          </p:nvGraphicFramePr>
          <p:xfrm>
            <a:off x="2481391" y="2636912"/>
            <a:ext cx="1866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5" name="Equation" r:id="rId5" imgW="1866600" imgH="431640" progId="Equation.DSMT4">
                    <p:embed/>
                  </p:oleObj>
                </mc:Choice>
                <mc:Fallback>
                  <p:oleObj name="Equation" r:id="rId5" imgW="18666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1391" y="2636912"/>
                          <a:ext cx="1866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425607" y="2617748"/>
              <a:ext cx="38908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依次是对应的特征向量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90161" y="3265820"/>
            <a:ext cx="4273927" cy="523220"/>
            <a:chOff x="395536" y="3193812"/>
            <a:chExt cx="427392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395536" y="3193812"/>
              <a:ext cx="4273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则                      线性无关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566033"/>
                </p:ext>
              </p:extLst>
            </p:nvPr>
          </p:nvGraphicFramePr>
          <p:xfrm>
            <a:off x="971600" y="3213224"/>
            <a:ext cx="1866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6" name="Equation" r:id="rId7" imgW="1866600" imgH="431640" progId="Equation.DSMT4">
                    <p:embed/>
                  </p:oleObj>
                </mc:Choice>
                <mc:Fallback>
                  <p:oleObj name="Equation" r:id="rId7" imgW="1866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3213224"/>
                          <a:ext cx="1866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492571" y="1340768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特征值不为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零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50824"/>
              </p:ext>
            </p:extLst>
          </p:nvPr>
        </p:nvGraphicFramePr>
        <p:xfrm>
          <a:off x="2232000" y="3995901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7" name="Equation" r:id="rId9" imgW="4140000" imgH="431640" progId="Equation.DSMT4">
                  <p:embed/>
                </p:oleObj>
              </mc:Choice>
              <mc:Fallback>
                <p:oleObj name="Equation" r:id="rId9" imgW="4140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2000" y="3995901"/>
                        <a:ext cx="4140200" cy="4318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1115616" y="25801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特征值，</a:t>
            </a:r>
            <a:endParaRPr lang="zh-CN" altLang="en-US" sz="28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26712"/>
              </p:ext>
            </p:extLst>
          </p:nvPr>
        </p:nvGraphicFramePr>
        <p:xfrm>
          <a:off x="1738536" y="3960976"/>
          <a:ext cx="397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8" name="Equation" r:id="rId11" imgW="3974760" imgH="495000" progId="Equation.DSMT4">
                  <p:embed/>
                </p:oleObj>
              </mc:Choice>
              <mc:Fallback>
                <p:oleObj name="Equation" r:id="rId11" imgW="3974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8536" y="3960976"/>
                        <a:ext cx="3975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6747" y="3933056"/>
            <a:ext cx="1620957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89826"/>
              </p:ext>
            </p:extLst>
          </p:nvPr>
        </p:nvGraphicFramePr>
        <p:xfrm>
          <a:off x="1868140" y="5445224"/>
          <a:ext cx="486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9" name="Equation" r:id="rId13" imgW="4863960" imgH="431640" progId="Equation.DSMT4">
                  <p:embed/>
                </p:oleObj>
              </mc:Choice>
              <mc:Fallback>
                <p:oleObj name="Equation" r:id="rId13" imgW="4863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68140" y="5445224"/>
                        <a:ext cx="4864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03243"/>
              </p:ext>
            </p:extLst>
          </p:nvPr>
        </p:nvGraphicFramePr>
        <p:xfrm>
          <a:off x="1753960" y="4725392"/>
          <a:ext cx="534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0" name="Equation" r:id="rId15" imgW="5346360" imgH="431640" progId="Equation.DSMT4">
                  <p:embed/>
                </p:oleObj>
              </mc:Choice>
              <mc:Fallback>
                <p:oleObj name="Equation" r:id="rId15" imgW="534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3960" y="4725392"/>
                        <a:ext cx="5346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流程图: 联系 36"/>
          <p:cNvSpPr/>
          <p:nvPr/>
        </p:nvSpPr>
        <p:spPr>
          <a:xfrm>
            <a:off x="6937176" y="3947608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Britannic Bold" pitchFamily="34" charset="0"/>
                <a:cs typeface="Aharoni" pitchFamily="2" charset="-79"/>
              </a:rPr>
              <a:t>1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38" name="流程图: 联系 37"/>
          <p:cNvSpPr/>
          <p:nvPr/>
        </p:nvSpPr>
        <p:spPr>
          <a:xfrm>
            <a:off x="6995120" y="5420072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Britannic Bold" pitchFamily="34" charset="0"/>
                <a:cs typeface="Aharoni" pitchFamily="2" charset="-79"/>
              </a:rPr>
              <a:t>2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36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14" grpId="0"/>
      <p:bldP spid="30" grpId="0"/>
      <p:bldP spid="32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05524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94641"/>
              </p:ext>
            </p:extLst>
          </p:nvPr>
        </p:nvGraphicFramePr>
        <p:xfrm>
          <a:off x="1479550" y="620713"/>
          <a:ext cx="60452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3" imgW="6045120" imgH="2882880" progId="Equation.DSMT4">
                  <p:embed/>
                </p:oleObj>
              </mc:Choice>
              <mc:Fallback>
                <p:oleObj name="Equation" r:id="rId3" imgW="6045120" imgH="2882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620713"/>
                        <a:ext cx="6045200" cy="288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04425"/>
              </p:ext>
            </p:extLst>
          </p:nvPr>
        </p:nvGraphicFramePr>
        <p:xfrm>
          <a:off x="565150" y="3803650"/>
          <a:ext cx="7988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5" imgW="7988040" imgH="2145960" progId="Equation.DSMT4">
                  <p:embed/>
                </p:oleObj>
              </mc:Choice>
              <mc:Fallback>
                <p:oleObj name="Equation" r:id="rId5" imgW="79880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" y="3803650"/>
                        <a:ext cx="79883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流程图: 联系 4"/>
          <p:cNvSpPr/>
          <p:nvPr/>
        </p:nvSpPr>
        <p:spPr>
          <a:xfrm>
            <a:off x="6942856" y="620688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Britannic Bold" pitchFamily="34" charset="0"/>
                <a:cs typeface="Aharoni" pitchFamily="2" charset="-79"/>
              </a:rPr>
              <a:t>1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6942856" y="1268760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Britannic Bold" pitchFamily="34" charset="0"/>
                <a:cs typeface="Aharoni" pitchFamily="2" charset="-79"/>
              </a:rPr>
              <a:t>2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6942856" y="1916832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Britannic Bold" pitchFamily="34" charset="0"/>
                <a:cs typeface="Aharoni" pitchFamily="2" charset="-79"/>
              </a:rPr>
              <a:t>3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7668344" y="2996952"/>
            <a:ext cx="457200" cy="4572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itannic Bold" pitchFamily="34" charset="0"/>
                <a:cs typeface="Aharoni" pitchFamily="2" charset="-79"/>
              </a:rPr>
              <a:t>m</a:t>
            </a:r>
            <a:endParaRPr lang="zh-CN" altLang="en-US" dirty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827584" y="5301208"/>
            <a:ext cx="2160240" cy="864096"/>
          </a:xfrm>
          <a:prstGeom prst="cloudCallout">
            <a:avLst>
              <a:gd name="adj1" fmla="val 91801"/>
              <a:gd name="adj2" fmla="val -298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16200000" scaled="0"/>
                </a:gradFill>
                <a:latin typeface="华文楷体" pitchFamily="2" charset="-122"/>
                <a:ea typeface="华文楷体" pitchFamily="2" charset="-122"/>
              </a:rPr>
              <a:t>范德蒙</a:t>
            </a:r>
            <a:endParaRPr lang="zh-CN" altLang="en-US" sz="2800" b="1" dirty="0"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5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25823"/>
              </p:ext>
            </p:extLst>
          </p:nvPr>
        </p:nvGraphicFramePr>
        <p:xfrm>
          <a:off x="1259632" y="2993008"/>
          <a:ext cx="508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3" imgW="5079960" imgH="507960" progId="Equation.DSMT4">
                  <p:embed/>
                </p:oleObj>
              </mc:Choice>
              <mc:Fallback>
                <p:oleObj name="Equation" r:id="rId3" imgW="5079960" imgH="507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93008"/>
                        <a:ext cx="508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58182"/>
              </p:ext>
            </p:extLst>
          </p:nvPr>
        </p:nvGraphicFramePr>
        <p:xfrm>
          <a:off x="2790676" y="4365104"/>
          <a:ext cx="336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5" imgW="3365280" imgH="482400" progId="Equation.DSMT4">
                  <p:embed/>
                </p:oleObj>
              </mc:Choice>
              <mc:Fallback>
                <p:oleObj name="Equation" r:id="rId5" imgW="336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0676" y="4365104"/>
                        <a:ext cx="3365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24294"/>
              </p:ext>
            </p:extLst>
          </p:nvPr>
        </p:nvGraphicFramePr>
        <p:xfrm>
          <a:off x="2858988" y="5178648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7" imgW="939600" imgH="482400" progId="Equation.DSMT4">
                  <p:embed/>
                </p:oleObj>
              </mc:Choice>
              <mc:Fallback>
                <p:oleObj name="Equation" r:id="rId7" imgW="939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8988" y="5178648"/>
                        <a:ext cx="939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58677"/>
              </p:ext>
            </p:extLst>
          </p:nvPr>
        </p:nvGraphicFramePr>
        <p:xfrm>
          <a:off x="2944936" y="5839172"/>
          <a:ext cx="3086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9" imgW="3085920" imgH="520560" progId="Equation.DSMT4">
                  <p:embed/>
                </p:oleObj>
              </mc:Choice>
              <mc:Fallback>
                <p:oleObj name="Equation" r:id="rId9" imgW="3085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4936" y="5839172"/>
                        <a:ext cx="3086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4447408" y="3702021"/>
            <a:ext cx="340616" cy="5910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014812" y="5042880"/>
            <a:ext cx="375842" cy="61836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74180"/>
              </p:ext>
            </p:extLst>
          </p:nvPr>
        </p:nvGraphicFramePr>
        <p:xfrm>
          <a:off x="472132" y="490612"/>
          <a:ext cx="7988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11" imgW="7988040" imgH="2145960" progId="Equation.DSMT4">
                  <p:embed/>
                </p:oleObj>
              </mc:Choice>
              <mc:Fallback>
                <p:oleObj name="Equation" r:id="rId11" imgW="7988040" imgH="2145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32" y="490612"/>
                        <a:ext cx="79883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07" name="Picture 19" descr="C:\Program Files (x86)\Microsoft Office\MEDIA\CAGCAT10\j0305493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78485"/>
            <a:ext cx="1234448" cy="10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16276" y="764704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6.3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34430" y="764704"/>
            <a:ext cx="6821480" cy="573772"/>
            <a:chOff x="1926984" y="3985900"/>
            <a:chExt cx="6821480" cy="573772"/>
          </a:xfrm>
        </p:grpSpPr>
        <p:sp>
          <p:nvSpPr>
            <p:cNvPr id="17" name="TextBox 16"/>
            <p:cNvSpPr txBox="1"/>
            <p:nvPr/>
          </p:nvSpPr>
          <p:spPr>
            <a:xfrm>
              <a:off x="1926984" y="3985900"/>
              <a:ext cx="6821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/>
                <a:t>设</a:t>
              </a:r>
              <a:r>
                <a:rPr lang="en-US" altLang="zh-CN" sz="2800" b="1" dirty="0" smtClean="0"/>
                <a:t>     </a:t>
              </a:r>
              <a:r>
                <a:rPr lang="zh-CN" altLang="en-US" sz="2800" b="1" dirty="0" smtClean="0"/>
                <a:t>是方阵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的      </a:t>
              </a:r>
              <a:r>
                <a:rPr lang="zh-CN" altLang="en-US" sz="2800" b="1" dirty="0"/>
                <a:t>重</a:t>
              </a:r>
              <a:r>
                <a:rPr lang="zh-CN" altLang="en-US" sz="2800" b="1" dirty="0" smtClean="0"/>
                <a:t>特征值，    是     的</a:t>
              </a:r>
              <a:endParaRPr lang="zh-CN" altLang="en-US" sz="2800" b="1" dirty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894117"/>
                </p:ext>
              </p:extLst>
            </p:nvPr>
          </p:nvGraphicFramePr>
          <p:xfrm>
            <a:off x="2458084" y="4077072"/>
            <a:ext cx="342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29" name="Equation" r:id="rId3" imgW="342720" imgH="482400" progId="Equation.DSMT4">
                    <p:embed/>
                  </p:oleObj>
                </mc:Choice>
                <mc:Fallback>
                  <p:oleObj name="Equation" r:id="rId3" imgW="3427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58084" y="4077072"/>
                          <a:ext cx="342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600972"/>
                </p:ext>
              </p:extLst>
            </p:nvPr>
          </p:nvGraphicFramePr>
          <p:xfrm>
            <a:off x="4788024" y="4026520"/>
            <a:ext cx="330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0" name="Equation" r:id="rId5" imgW="330120" imgH="482400" progId="Equation.DSMT4">
                    <p:embed/>
                  </p:oleObj>
                </mc:Choice>
                <mc:Fallback>
                  <p:oleObj name="Equation" r:id="rId5" imgW="3301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88024" y="4026520"/>
                          <a:ext cx="3302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201279"/>
                </p:ext>
              </p:extLst>
            </p:nvPr>
          </p:nvGraphicFramePr>
          <p:xfrm>
            <a:off x="6944196" y="4006210"/>
            <a:ext cx="292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1" name="Equation" r:id="rId7" imgW="291960" imgH="482400" progId="Equation.DSMT4">
                    <p:embed/>
                  </p:oleObj>
                </mc:Choice>
                <mc:Fallback>
                  <p:oleObj name="Equation" r:id="rId7" imgW="29196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44196" y="4006210"/>
                          <a:ext cx="2921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315322"/>
                </p:ext>
              </p:extLst>
            </p:nvPr>
          </p:nvGraphicFramePr>
          <p:xfrm>
            <a:off x="7829500" y="4061259"/>
            <a:ext cx="342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2" name="Equation" r:id="rId9" imgW="342720" imgH="482400" progId="Equation.DSMT4">
                    <p:embed/>
                  </p:oleObj>
                </mc:Choice>
                <mc:Fallback>
                  <p:oleObj name="Equation" r:id="rId9" imgW="3427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9500" y="4061259"/>
                          <a:ext cx="3429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416276" y="1503948"/>
            <a:ext cx="3790375" cy="523220"/>
            <a:chOff x="408830" y="4725144"/>
            <a:chExt cx="3790375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408830" y="4725144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何重数，则必有</a:t>
              </a:r>
              <a:endParaRPr lang="zh-CN" altLang="en-US" sz="2800" b="1" dirty="0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160778"/>
                </p:ext>
              </p:extLst>
            </p:nvPr>
          </p:nvGraphicFramePr>
          <p:xfrm>
            <a:off x="3107005" y="4745454"/>
            <a:ext cx="1092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3" name="Equation" r:id="rId11" imgW="1091880" imgH="482400" progId="Equation.DSMT4">
                    <p:embed/>
                  </p:oleObj>
                </mc:Choice>
                <mc:Fallback>
                  <p:oleObj name="Equation" r:id="rId11" imgW="10918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07005" y="4745454"/>
                          <a:ext cx="10922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4291414" y="1484784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即几何重数不超过代数重数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30" name="Picture 18" descr="C:\Program Files (x86)\Microsoft Office\MEDIA\CAGCAT10\j0332364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76" y="4789350"/>
            <a:ext cx="1383068" cy="11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51520" y="2235632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8229" y="508518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dirty="0" smtClean="0">
                <a:solidFill>
                  <a:srgbClr val="0000CC"/>
                </a:solidFill>
              </a:rPr>
              <a:t>证</a:t>
            </a:r>
            <a:r>
              <a:rPr lang="zh-CN" altLang="zh-CN" sz="2800" dirty="0" smtClean="0">
                <a:solidFill>
                  <a:srgbClr val="0000CC"/>
                </a:solidFill>
              </a:rPr>
              <a:t>】</a:t>
            </a:r>
            <a:endParaRPr lang="zh-CN" altLang="en-US" sz="28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835696" y="2235632"/>
            <a:ext cx="6624736" cy="523220"/>
            <a:chOff x="1835696" y="2235632"/>
            <a:chExt cx="6624736" cy="523220"/>
          </a:xfrm>
        </p:grpSpPr>
        <p:sp>
          <p:nvSpPr>
            <p:cNvPr id="32" name="矩形 31"/>
            <p:cNvSpPr/>
            <p:nvPr/>
          </p:nvSpPr>
          <p:spPr>
            <a:xfrm>
              <a:off x="1835696" y="2235632"/>
              <a:ext cx="58657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设          分别是矩阵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的属于</a:t>
              </a:r>
              <a:r>
                <a:rPr lang="zh-CN" altLang="zh-CN" sz="2800" b="1" dirty="0" smtClean="0"/>
                <a:t>特征</a:t>
              </a:r>
              <a:r>
                <a:rPr lang="zh-CN" altLang="en-US" sz="2800" b="1" dirty="0" smtClean="0"/>
                <a:t>值</a:t>
              </a:r>
              <a:endParaRPr lang="zh-CN" altLang="en-US" sz="2800" b="1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1090473"/>
                </p:ext>
              </p:extLst>
            </p:nvPr>
          </p:nvGraphicFramePr>
          <p:xfrm>
            <a:off x="2333946" y="2281342"/>
            <a:ext cx="838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4" name="Equation" r:id="rId14" imgW="838080" imgH="431640" progId="Equation.DSMT4">
                    <p:embed/>
                  </p:oleObj>
                </mc:Choice>
                <mc:Fallback>
                  <p:oleObj name="Equation" r:id="rId14" imgW="8380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33946" y="2281342"/>
                          <a:ext cx="838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802517"/>
                </p:ext>
              </p:extLst>
            </p:nvPr>
          </p:nvGraphicFramePr>
          <p:xfrm>
            <a:off x="7673032" y="2315019"/>
            <a:ext cx="787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5" name="Equation" r:id="rId16" imgW="787320" imgH="431640" progId="Equation.DSMT4">
                    <p:embed/>
                  </p:oleObj>
                </mc:Choice>
                <mc:Fallback>
                  <p:oleObj name="Equation" r:id="rId16" imgW="787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73032" y="2315019"/>
                          <a:ext cx="787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395536" y="2924944"/>
            <a:ext cx="8211847" cy="523220"/>
            <a:chOff x="395536" y="2924944"/>
            <a:chExt cx="8211847" cy="523220"/>
          </a:xfrm>
        </p:grpSpPr>
        <p:sp>
          <p:nvSpPr>
            <p:cNvPr id="16" name="矩形 15"/>
            <p:cNvSpPr/>
            <p:nvPr/>
          </p:nvSpPr>
          <p:spPr>
            <a:xfrm>
              <a:off x="395536" y="2924944"/>
              <a:ext cx="2348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的特征向量，</a:t>
              </a:r>
              <a:endParaRPr lang="zh-CN" altLang="en-US" sz="2800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786464"/>
                </p:ext>
              </p:extLst>
            </p:nvPr>
          </p:nvGraphicFramePr>
          <p:xfrm>
            <a:off x="2568972" y="2924944"/>
            <a:ext cx="850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6" name="Equation" r:id="rId18" imgW="850680" imgH="431640" progId="Equation.DSMT4">
                    <p:embed/>
                  </p:oleObj>
                </mc:Choice>
                <mc:Fallback>
                  <p:oleObj name="Equation" r:id="rId18" imgW="850680" imgH="431640" progId="Equation.DSMT4">
                    <p:embed/>
                    <p:pic>
                      <p:nvPicPr>
                        <p:cNvPr id="0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972" y="2924944"/>
                          <a:ext cx="850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矩形 39"/>
            <p:cNvSpPr/>
            <p:nvPr/>
          </p:nvSpPr>
          <p:spPr>
            <a:xfrm>
              <a:off x="3491880" y="2924944"/>
              <a:ext cx="51155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是矩阵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latin typeface="+mn-ea"/>
                </a:rPr>
                <a:t>的属于</a:t>
              </a:r>
              <a:r>
                <a:rPr lang="zh-CN" altLang="zh-CN" sz="2800" b="1" dirty="0" smtClean="0">
                  <a:latin typeface="+mn-ea"/>
                </a:rPr>
                <a:t>特征</a:t>
              </a:r>
              <a:r>
                <a:rPr lang="zh-CN" altLang="en-US" sz="2800" b="1" dirty="0" smtClean="0">
                  <a:latin typeface="+mn-ea"/>
                </a:rPr>
                <a:t>值   的两</a:t>
              </a:r>
              <a:endParaRPr lang="zh-CN" altLang="en-US" sz="2800" dirty="0">
                <a:latin typeface="+mn-ea"/>
              </a:endParaRP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244192"/>
                </p:ext>
              </p:extLst>
            </p:nvPr>
          </p:nvGraphicFramePr>
          <p:xfrm>
            <a:off x="7164288" y="2996952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7" name="Equation" r:id="rId20" imgW="342720" imgH="431640" progId="Equation.DSMT4">
                    <p:embed/>
                  </p:oleObj>
                </mc:Choice>
                <mc:Fallback>
                  <p:oleObj name="Equation" r:id="rId20" imgW="3427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164288" y="2996952"/>
                          <a:ext cx="342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395536" y="3577466"/>
            <a:ext cx="8105104" cy="523220"/>
            <a:chOff x="395536" y="3577466"/>
            <a:chExt cx="8105104" cy="523220"/>
          </a:xfrm>
        </p:grpSpPr>
        <p:sp>
          <p:nvSpPr>
            <p:cNvPr id="42" name="矩形 41"/>
            <p:cNvSpPr/>
            <p:nvPr/>
          </p:nvSpPr>
          <p:spPr>
            <a:xfrm>
              <a:off x="395536" y="3577466"/>
              <a:ext cx="81051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个</a:t>
              </a:r>
              <a:r>
                <a:rPr lang="zh-CN" altLang="zh-CN" sz="2800" b="1" dirty="0" smtClean="0"/>
                <a:t>线性无关</a:t>
              </a:r>
              <a:r>
                <a:rPr lang="zh-CN" altLang="zh-CN" sz="2800" b="1" dirty="0"/>
                <a:t>的特征向量，</a:t>
              </a:r>
              <a:r>
                <a:rPr lang="zh-CN" altLang="zh-CN" sz="2800" b="1" dirty="0" smtClean="0"/>
                <a:t>并且</a:t>
              </a:r>
              <a:r>
                <a:rPr lang="en-US" altLang="zh-CN" sz="2800" b="1" dirty="0" smtClean="0"/>
                <a:t>                </a:t>
              </a:r>
              <a:r>
                <a:rPr lang="zh-CN" altLang="en-US" sz="2800" b="1" dirty="0" smtClean="0"/>
                <a:t>互不相同</a:t>
              </a:r>
              <a:r>
                <a:rPr lang="en-US" altLang="zh-CN" sz="2800" b="1" dirty="0" smtClean="0"/>
                <a:t>. </a:t>
              </a:r>
              <a:endParaRPr lang="zh-CN" altLang="en-US" sz="2800" b="1" dirty="0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799408"/>
                </p:ext>
              </p:extLst>
            </p:nvPr>
          </p:nvGraphicFramePr>
          <p:xfrm>
            <a:off x="5292080" y="3668142"/>
            <a:ext cx="1244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8" name="Equation" r:id="rId22" imgW="1244520" imgH="431640" progId="Equation.DSMT4">
                    <p:embed/>
                  </p:oleObj>
                </mc:Choice>
                <mc:Fallback>
                  <p:oleObj name="Equation" r:id="rId22" imgW="1244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292080" y="3668142"/>
                          <a:ext cx="1244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95536" y="4345940"/>
            <a:ext cx="4896544" cy="523220"/>
            <a:chOff x="395536" y="4345940"/>
            <a:chExt cx="4896544" cy="523220"/>
          </a:xfrm>
        </p:grpSpPr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744263"/>
                </p:ext>
              </p:extLst>
            </p:nvPr>
          </p:nvGraphicFramePr>
          <p:xfrm>
            <a:off x="1565672" y="4365352"/>
            <a:ext cx="1854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9" name="Equation" r:id="rId24" imgW="1854000" imgH="431640" progId="Equation.DSMT4">
                    <p:embed/>
                  </p:oleObj>
                </mc:Choice>
                <mc:Fallback>
                  <p:oleObj name="Equation" r:id="rId24" imgW="18540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565672" y="4365352"/>
                          <a:ext cx="1854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矩形 44"/>
            <p:cNvSpPr/>
            <p:nvPr/>
          </p:nvSpPr>
          <p:spPr>
            <a:xfrm>
              <a:off x="395536" y="4345940"/>
              <a:ext cx="4896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/>
                <a:t>证明：                     </a:t>
              </a:r>
              <a:r>
                <a:rPr lang="zh-CN" altLang="zh-CN" sz="2800" b="1" dirty="0" smtClean="0"/>
                <a:t>线性无关</a:t>
              </a:r>
              <a:r>
                <a:rPr lang="en-US" altLang="zh-CN" sz="2800" b="1" dirty="0" smtClean="0"/>
                <a:t>.</a:t>
              </a:r>
              <a:endParaRPr lang="zh-CN" altLang="en-US" sz="2800" dirty="0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1475657" y="5013176"/>
            <a:ext cx="2304256" cy="922892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21977" y="5210036"/>
            <a:ext cx="275427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6.6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具有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一般性</a:t>
            </a:r>
          </a:p>
        </p:txBody>
      </p:sp>
    </p:spTree>
    <p:extLst>
      <p:ext uri="{BB962C8B-B14F-4D97-AF65-F5344CB8AC3E}">
        <p14:creationId xmlns:p14="http://schemas.microsoft.com/office/powerpoint/2010/main" val="34927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1" grpId="0"/>
      <p:bldP spid="33" grpId="0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0563" y="783868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98992" y="764704"/>
            <a:ext cx="6405343" cy="523220"/>
            <a:chOff x="1901957" y="1969676"/>
            <a:chExt cx="6405343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901957" y="1969676"/>
              <a:ext cx="6405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 smtClean="0"/>
                <a:t>设</a:t>
              </a:r>
              <a:r>
                <a:rPr lang="en-US" altLang="zh-CN" sz="2800" b="1" dirty="0" smtClean="0"/>
                <a:t>                     </a:t>
              </a:r>
              <a:r>
                <a:rPr lang="zh-CN" altLang="en-US" sz="2800" b="1" dirty="0" smtClean="0"/>
                <a:t>是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/>
                <a:t>阶方阵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sz="2800" b="1" dirty="0" smtClean="0"/>
                <a:t>的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800" b="1" dirty="0" smtClean="0"/>
                <a:t>个互异</a:t>
              </a:r>
              <a:endParaRPr lang="zh-CN" altLang="en-US" sz="28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901902"/>
                </p:ext>
              </p:extLst>
            </p:nvPr>
          </p:nvGraphicFramePr>
          <p:xfrm>
            <a:off x="2505968" y="2061096"/>
            <a:ext cx="1778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0" name="Equation" r:id="rId3" imgW="1777680" imgH="431640" progId="Equation.DSMT4">
                    <p:embed/>
                  </p:oleObj>
                </mc:Choice>
                <mc:Fallback>
                  <p:oleObj name="Equation" r:id="rId3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968" y="2061096"/>
                          <a:ext cx="1778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1793775" y="15376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如果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35010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80953"/>
              </p:ext>
            </p:extLst>
          </p:nvPr>
        </p:nvGraphicFramePr>
        <p:xfrm>
          <a:off x="522932" y="4365104"/>
          <a:ext cx="7937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1" name="Equation" r:id="rId5" imgW="7937280" imgH="495000" progId="Equation.DSMT4">
                  <p:embed/>
                </p:oleObj>
              </mc:Choice>
              <mc:Fallback>
                <p:oleObj name="Equation" r:id="rId5" imgW="7937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32" y="4365104"/>
                        <a:ext cx="7937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67544" y="153762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特征值，</a:t>
            </a:r>
            <a:endParaRPr lang="zh-CN" altLang="en-US" sz="28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12669"/>
              </p:ext>
            </p:extLst>
          </p:nvPr>
        </p:nvGraphicFramePr>
        <p:xfrm>
          <a:off x="2709540" y="1972196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2" name="Equation" r:id="rId7" imgW="2222280" imgH="520560" progId="Equation.DSMT4">
                  <p:embed/>
                </p:oleObj>
              </mc:Choice>
              <mc:Fallback>
                <p:oleObj name="Equation" r:id="rId7" imgW="2222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9540" y="1972196"/>
                        <a:ext cx="2222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467544" y="2730376"/>
            <a:ext cx="8280920" cy="554608"/>
            <a:chOff x="467544" y="2564904"/>
            <a:chExt cx="8280920" cy="554608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138782"/>
                </p:ext>
              </p:extLst>
            </p:nvPr>
          </p:nvGraphicFramePr>
          <p:xfrm>
            <a:off x="3563888" y="2636912"/>
            <a:ext cx="342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3" name="Equation" r:id="rId9" imgW="342720" imgH="482400" progId="Equation.DSMT4">
                    <p:embed/>
                  </p:oleObj>
                </mc:Choice>
                <mc:Fallback>
                  <p:oleObj name="Equation" r:id="rId9" imgW="3427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63888" y="2636912"/>
                          <a:ext cx="342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467544" y="2564904"/>
              <a:ext cx="8280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是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/>
                <a:t>的属于</a:t>
              </a:r>
              <a:r>
                <a:rPr lang="zh-CN" altLang="en-US" sz="2800" b="1" dirty="0" smtClean="0"/>
                <a:t>特征值       的     </a:t>
              </a:r>
              <a:r>
                <a:rPr lang="zh-CN" altLang="zh-CN" sz="2800" b="1" dirty="0" smtClean="0"/>
                <a:t>个</a:t>
              </a:r>
              <a:r>
                <a:rPr lang="zh-CN" altLang="zh-CN" sz="2800" b="1" dirty="0"/>
                <a:t>线性无关的</a:t>
              </a:r>
              <a:r>
                <a:rPr lang="zh-CN" altLang="zh-CN" sz="2800" b="1" dirty="0" smtClean="0"/>
                <a:t>特征向</a:t>
              </a:r>
              <a:r>
                <a:rPr lang="zh-CN" altLang="en-US" sz="2800" b="1" dirty="0" smtClean="0"/>
                <a:t>量</a:t>
              </a:r>
              <a:r>
                <a:rPr lang="zh-CN" altLang="zh-CN" sz="2800" b="1" dirty="0" smtClean="0"/>
                <a:t>，</a:t>
              </a:r>
              <a:endParaRPr lang="zh-CN" altLang="en-US" sz="2800" b="1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832775"/>
                </p:ext>
              </p:extLst>
            </p:nvPr>
          </p:nvGraphicFramePr>
          <p:xfrm>
            <a:off x="4529832" y="2636912"/>
            <a:ext cx="330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4" name="Equation" r:id="rId11" imgW="330120" imgH="482400" progId="Equation.DSMT4">
                    <p:embed/>
                  </p:oleObj>
                </mc:Choice>
                <mc:Fallback>
                  <p:oleObj name="Equation" r:id="rId11" imgW="3301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29832" y="2636912"/>
                          <a:ext cx="3302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矩形 27"/>
          <p:cNvSpPr/>
          <p:nvPr/>
        </p:nvSpPr>
        <p:spPr>
          <a:xfrm>
            <a:off x="431574" y="5282044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线性无关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67544" y="3501008"/>
            <a:ext cx="6303144" cy="523220"/>
            <a:chOff x="467544" y="3501008"/>
            <a:chExt cx="6303144" cy="523220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488879"/>
                </p:ext>
              </p:extLst>
            </p:nvPr>
          </p:nvGraphicFramePr>
          <p:xfrm>
            <a:off x="1472580" y="3611364"/>
            <a:ext cx="2019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5" name="Equation" r:id="rId13" imgW="2019240" imgH="393480" progId="Equation.DSMT4">
                    <p:embed/>
                  </p:oleObj>
                </mc:Choice>
                <mc:Fallback>
                  <p:oleObj name="Equation" r:id="rId13" imgW="20192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72580" y="3611364"/>
                          <a:ext cx="20193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8298"/>
                </p:ext>
              </p:extLst>
            </p:nvPr>
          </p:nvGraphicFramePr>
          <p:xfrm>
            <a:off x="3748088" y="3573463"/>
            <a:ext cx="302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6" name="Equation" r:id="rId15" imgW="3022560" imgH="431640" progId="Equation.DSMT4">
                    <p:embed/>
                  </p:oleObj>
                </mc:Choice>
                <mc:Fallback>
                  <p:oleObj name="Equation" r:id="rId15" imgW="30225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48088" y="3573463"/>
                          <a:ext cx="302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467544" y="350100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其中</a:t>
              </a:r>
              <a:endParaRPr lang="zh-CN" altLang="en-US" sz="2800" b="1" dirty="0"/>
            </a:p>
          </p:txBody>
        </p:sp>
      </p:grpSp>
      <p:pic>
        <p:nvPicPr>
          <p:cNvPr id="39950" name="Picture 14" descr="C:\Program Files (x86)\Microsoft Office\MEDIA\CAGCAT10\j0299763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84" y="5405026"/>
            <a:ext cx="972737" cy="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1" grpId="0"/>
      <p:bldP spid="2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150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§6.1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67873"/>
              </p:ext>
            </p:extLst>
          </p:nvPr>
        </p:nvGraphicFramePr>
        <p:xfrm>
          <a:off x="6876256" y="4077072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62000" y="15240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矩阵特征值和特征向量的定义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83568" y="314096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有关特征值与特征向量的性质和定理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42040"/>
              </p:ext>
            </p:extLst>
          </p:nvPr>
        </p:nvGraphicFramePr>
        <p:xfrm>
          <a:off x="3073400" y="242088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420888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1656" y="4489956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特征值和特征向量的计算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40137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𝟔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467544" y="908720"/>
            <a:ext cx="82089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矩阵的特征值与特征向量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57176461"/>
              </p:ext>
            </p:extLst>
          </p:nvPr>
        </p:nvGraphicFramePr>
        <p:xfrm>
          <a:off x="816631" y="213285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486916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323528" y="476672"/>
            <a:ext cx="8229600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【</a:t>
            </a:r>
            <a:r>
              <a:rPr lang="zh-CN" altLang="en-US" dirty="0" smtClean="0">
                <a:solidFill>
                  <a:srgbClr val="0000CC"/>
                </a:solidFill>
              </a:rPr>
              <a:t>引例 </a:t>
            </a:r>
            <a:r>
              <a:rPr lang="en-US" altLang="zh-CN" dirty="0" smtClean="0">
                <a:solidFill>
                  <a:srgbClr val="0000CC"/>
                </a:solidFill>
              </a:rPr>
              <a:t>6.1】 </a:t>
            </a:r>
            <a:r>
              <a:rPr lang="zh-CN" altLang="en-US" dirty="0" smtClean="0"/>
              <a:t>设                                                                                      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92585"/>
              </p:ext>
            </p:extLst>
          </p:nvPr>
        </p:nvGraphicFramePr>
        <p:xfrm>
          <a:off x="1115616" y="1412776"/>
          <a:ext cx="6096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" name="Equation" r:id="rId3" imgW="6095880" imgH="1002960" progId="Equation.DSMT4">
                  <p:embed/>
                </p:oleObj>
              </mc:Choice>
              <mc:Fallback>
                <p:oleObj name="Equation" r:id="rId3" imgW="60958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412776"/>
                        <a:ext cx="6096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59303"/>
              </p:ext>
            </p:extLst>
          </p:nvPr>
        </p:nvGraphicFramePr>
        <p:xfrm>
          <a:off x="1403648" y="2831976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" name="Equation" r:id="rId5" imgW="1841400" imgH="380880" progId="Equation.DSMT4">
                  <p:embed/>
                </p:oleObj>
              </mc:Choice>
              <mc:Fallback>
                <p:oleObj name="Equation" r:id="rId5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2831976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1374"/>
              </p:ext>
            </p:extLst>
          </p:nvPr>
        </p:nvGraphicFramePr>
        <p:xfrm>
          <a:off x="5406229" y="2866612"/>
          <a:ext cx="842818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" name="Equation" r:id="rId7" imgW="927000" imgH="380880" progId="Equation.DSMT4">
                  <p:embed/>
                </p:oleObj>
              </mc:Choice>
              <mc:Fallback>
                <p:oleObj name="Equation" r:id="rId7" imgW="927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6229" y="2866612"/>
                        <a:ext cx="842818" cy="346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32923"/>
              </p:ext>
            </p:extLst>
          </p:nvPr>
        </p:nvGraphicFramePr>
        <p:xfrm>
          <a:off x="1043608" y="3467013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" name="Equation" r:id="rId9" imgW="291960" imgH="304560" progId="Equation.DSMT4">
                  <p:embed/>
                </p:oleObj>
              </mc:Choice>
              <mc:Fallback>
                <p:oleObj name="Equation" r:id="rId9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608" y="3467013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 descr="坐标图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330450" cy="119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09584"/>
              </p:ext>
            </p:extLst>
          </p:nvPr>
        </p:nvGraphicFramePr>
        <p:xfrm>
          <a:off x="1617663" y="4153892"/>
          <a:ext cx="3771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" name="Equation" r:id="rId13" imgW="3771720" imgH="1002960" progId="Equation.DSMT4">
                  <p:embed/>
                </p:oleObj>
              </mc:Choice>
              <mc:Fallback>
                <p:oleObj name="Equation" r:id="rId13" imgW="3771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7663" y="4153892"/>
                        <a:ext cx="3771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60845"/>
              </p:ext>
            </p:extLst>
          </p:nvPr>
        </p:nvGraphicFramePr>
        <p:xfrm>
          <a:off x="1619672" y="5306020"/>
          <a:ext cx="157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" name="Equation" r:id="rId15" imgW="1574640" imgH="1002960" progId="Equation.DSMT4">
                  <p:embed/>
                </p:oleObj>
              </mc:Choice>
              <mc:Fallback>
                <p:oleObj name="Equation" r:id="rId15" imgW="15746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9672" y="5306020"/>
                        <a:ext cx="1574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30236"/>
              </p:ext>
            </p:extLst>
          </p:nvPr>
        </p:nvGraphicFramePr>
        <p:xfrm>
          <a:off x="3442196" y="5378028"/>
          <a:ext cx="1993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" name="Equation" r:id="rId17" imgW="1993680" imgH="1002960" progId="Equation.DSMT4">
                  <p:embed/>
                </p:oleObj>
              </mc:Choice>
              <mc:Fallback>
                <p:oleObj name="Equation" r:id="rId17" imgW="19936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2196" y="5378028"/>
                        <a:ext cx="1993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2708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2761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并指出向量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72200" y="2785547"/>
            <a:ext cx="2348720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中，哪些向量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33578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35699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作用下保持向量方向不变？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45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4961615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（特征值与特征向量）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36243"/>
              </p:ext>
            </p:extLst>
          </p:nvPr>
        </p:nvGraphicFramePr>
        <p:xfrm>
          <a:off x="3419872" y="1811164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9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811164"/>
                        <a:ext cx="1308100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33392"/>
              </p:ext>
            </p:extLst>
          </p:nvPr>
        </p:nvGraphicFramePr>
        <p:xfrm>
          <a:off x="683568" y="4013447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0" name="Equation" r:id="rId5" imgW="266400" imgH="317160" progId="Equation.DSMT4">
                  <p:embed/>
                </p:oleObj>
              </mc:Choice>
              <mc:Fallback>
                <p:oleObj name="Equation" r:id="rId5" imgW="266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013447"/>
                        <a:ext cx="266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/>
        </p:nvSpPr>
        <p:spPr>
          <a:xfrm>
            <a:off x="1115616" y="4137781"/>
            <a:ext cx="1224136" cy="12115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37616"/>
              </p:ext>
            </p:extLst>
          </p:nvPr>
        </p:nvGraphicFramePr>
        <p:xfrm>
          <a:off x="2532449" y="4026147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1" name="Equation" r:id="rId7" imgW="291960" imgH="304560" progId="Equation.DSMT4">
                  <p:embed/>
                </p:oleObj>
              </mc:Choice>
              <mc:Fallback>
                <p:oleObj name="Equation" r:id="rId7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2449" y="4026147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843808" y="3913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的特征值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57736"/>
              </p:ext>
            </p:extLst>
          </p:nvPr>
        </p:nvGraphicFramePr>
        <p:xfrm>
          <a:off x="683568" y="457534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2" name="Equation" r:id="rId9" imgW="266400" imgH="317160" progId="Equation.DSMT4">
                  <p:embed/>
                </p:oleObj>
              </mc:Choice>
              <mc:Fallback>
                <p:oleObj name="Equation" r:id="rId9" imgW="266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68" y="4575340"/>
                        <a:ext cx="266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1115616" y="4633972"/>
            <a:ext cx="1224136" cy="12115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98423"/>
              </p:ext>
            </p:extLst>
          </p:nvPr>
        </p:nvGraphicFramePr>
        <p:xfrm>
          <a:off x="2532449" y="4561964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3" name="Equation" r:id="rId11" imgW="291960" imgH="304560" progId="Equation.DSMT4">
                  <p:embed/>
                </p:oleObj>
              </mc:Choice>
              <mc:Fallback>
                <p:oleObj name="Equation" r:id="rId11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32449" y="4561964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43808" y="4417948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的属于特征值   的特征向量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86235"/>
              </p:ext>
            </p:extLst>
          </p:nvPr>
        </p:nvGraphicFramePr>
        <p:xfrm>
          <a:off x="5220072" y="4561964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4" name="Equation" r:id="rId13" imgW="266400" imgH="317160" progId="Equation.DSMT4">
                  <p:embed/>
                </p:oleObj>
              </mc:Choice>
              <mc:Fallback>
                <p:oleObj name="Equation" r:id="rId13" imgW="266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561964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2(带强调线) 4"/>
          <p:cNvSpPr/>
          <p:nvPr/>
        </p:nvSpPr>
        <p:spPr>
          <a:xfrm>
            <a:off x="5508104" y="1359932"/>
            <a:ext cx="629682" cy="648072"/>
          </a:xfrm>
          <a:prstGeom prst="accentCallout2">
            <a:avLst>
              <a:gd name="adj1" fmla="val -2173"/>
              <a:gd name="adj2" fmla="val -1062"/>
              <a:gd name="adj3" fmla="val 38857"/>
              <a:gd name="adj4" fmla="val -3934"/>
              <a:gd name="adj5" fmla="val 53265"/>
              <a:gd name="adj6" fmla="val -1724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数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5" name="线形标注 2(带强调线) 34"/>
          <p:cNvSpPr/>
          <p:nvPr/>
        </p:nvSpPr>
        <p:spPr>
          <a:xfrm>
            <a:off x="5258524" y="2600328"/>
            <a:ext cx="2952328" cy="612648"/>
          </a:xfrm>
          <a:prstGeom prst="accentCallout2">
            <a:avLst>
              <a:gd name="adj1" fmla="val 102444"/>
              <a:gd name="adj2" fmla="val 385"/>
              <a:gd name="adj3" fmla="val 2011"/>
              <a:gd name="adj4" fmla="val -168"/>
              <a:gd name="adj5" fmla="val -50702"/>
              <a:gd name="adj6" fmla="val -186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维非零列向量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3378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则称</a:t>
            </a:r>
            <a:endParaRPr lang="zh-CN" altLang="en-US" sz="2800" b="1" dirty="0"/>
          </a:p>
        </p:txBody>
      </p:sp>
      <p:sp>
        <p:nvSpPr>
          <p:cNvPr id="9" name="线形标注 2(带强调线) 8"/>
          <p:cNvSpPr/>
          <p:nvPr/>
        </p:nvSpPr>
        <p:spPr>
          <a:xfrm>
            <a:off x="827584" y="2524199"/>
            <a:ext cx="2664296" cy="544761"/>
          </a:xfrm>
          <a:prstGeom prst="accentCallout2">
            <a:avLst>
              <a:gd name="adj1" fmla="val -779"/>
              <a:gd name="adj2" fmla="val -384"/>
              <a:gd name="adj3" fmla="val -3568"/>
              <a:gd name="adj4" fmla="val 62280"/>
              <a:gd name="adj5" fmla="val -82959"/>
              <a:gd name="adj6" fmla="val 965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阶方阵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502748" y="5054044"/>
            <a:ext cx="914400" cy="914400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注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14985" y="5270068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属于一个特征值的特征向量不唯一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0" dirty="0" smtClean="0">
                <a:solidFill>
                  <a:srgbClr val="D98D75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6.1.1</a:t>
            </a: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zh-CN" altLang="en-US" sz="2800" b="0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特征值与特征向量的概念</a:t>
            </a:r>
            <a:endParaRPr kumimoji="0" lang="en-US" altLang="zh-CN" sz="2800" b="0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1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90797"/>
              </p:ext>
            </p:extLst>
          </p:nvPr>
        </p:nvGraphicFramePr>
        <p:xfrm>
          <a:off x="2522332" y="1412776"/>
          <a:ext cx="2806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" name="Equation" r:id="rId3" imgW="2806560" imgH="1562040" progId="Equation.DSMT4">
                  <p:embed/>
                </p:oleObj>
              </mc:Choice>
              <mc:Fallback>
                <p:oleObj name="Equation" r:id="rId3" imgW="28065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2332" y="1412776"/>
                        <a:ext cx="2806700" cy="1562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32" y="3140968"/>
            <a:ext cx="5351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的值以及与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对应的特征值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907704" y="620688"/>
            <a:ext cx="5955476" cy="576064"/>
            <a:chOff x="1907704" y="620688"/>
            <a:chExt cx="5955476" cy="57606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828290"/>
                </p:ext>
              </p:extLst>
            </p:nvPr>
          </p:nvGraphicFramePr>
          <p:xfrm>
            <a:off x="2494315" y="620688"/>
            <a:ext cx="19939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0" name="Equation" r:id="rId5" imgW="1993680" imgH="571320" progId="Equation.DSMT4">
                    <p:embed/>
                  </p:oleObj>
                </mc:Choice>
                <mc:Fallback>
                  <p:oleObj name="Equation" r:id="rId5" imgW="1993680" imgH="57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4315" y="620688"/>
                          <a:ext cx="1993900" cy="5715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907704" y="673532"/>
              <a:ext cx="59554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设                       是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/>
                <a:t>的一个特征向量</a:t>
              </a:r>
              <a:endParaRPr lang="zh-CN" altLang="en-US" sz="2800" b="1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95536" y="3933056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0000CC"/>
                </a:solidFill>
              </a:rPr>
              <a:t>【解】</a:t>
            </a:r>
            <a:r>
              <a:rPr lang="zh-CN" altLang="zh-CN" sz="2800" dirty="0" smtClean="0"/>
              <a:t>由</a:t>
            </a:r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可得</a:t>
            </a:r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85142"/>
              </p:ext>
            </p:extLst>
          </p:nvPr>
        </p:nvGraphicFramePr>
        <p:xfrm>
          <a:off x="2047035" y="4028442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" name="Equation" r:id="rId7" imgW="1307880" imgH="393480" progId="Equation.DSMT4">
                  <p:embed/>
                </p:oleObj>
              </mc:Choice>
              <mc:Fallback>
                <p:oleObj name="Equation" r:id="rId7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7035" y="4028442"/>
                        <a:ext cx="1308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84095"/>
              </p:ext>
            </p:extLst>
          </p:nvPr>
        </p:nvGraphicFramePr>
        <p:xfrm>
          <a:off x="755576" y="4581128"/>
          <a:ext cx="4305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" name="Equation" r:id="rId9" imgW="4305240" imgH="1562040" progId="Equation.DSMT4">
                  <p:embed/>
                </p:oleObj>
              </mc:Choice>
              <mc:Fallback>
                <p:oleObj name="Equation" r:id="rId9" imgW="43052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76" y="4581128"/>
                        <a:ext cx="43053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81361"/>
              </p:ext>
            </p:extLst>
          </p:nvPr>
        </p:nvGraphicFramePr>
        <p:xfrm>
          <a:off x="5220072" y="5203924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" name="Equation" r:id="rId11" imgW="393480" imgH="241200" progId="Equation.DSMT4">
                  <p:embed/>
                </p:oleObj>
              </mc:Choice>
              <mc:Fallback>
                <p:oleObj name="Equation" r:id="rId11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0072" y="5203924"/>
                        <a:ext cx="393700" cy="2413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75611"/>
              </p:ext>
            </p:extLst>
          </p:nvPr>
        </p:nvGraphicFramePr>
        <p:xfrm>
          <a:off x="7236296" y="3829032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" name="Equation" r:id="rId13" imgW="241200" imgH="393480" progId="Equation.DSMT4">
                  <p:embed/>
                </p:oleObj>
              </mc:Choice>
              <mc:Fallback>
                <p:oleObj name="Equation" r:id="rId13" imgW="241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36296" y="3829032"/>
                        <a:ext cx="241300" cy="3937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30897"/>
              </p:ext>
            </p:extLst>
          </p:nvPr>
        </p:nvGraphicFramePr>
        <p:xfrm>
          <a:off x="6610919" y="1988840"/>
          <a:ext cx="1270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" name="Equation" r:id="rId15" imgW="1269720" imgH="1562040" progId="Equation.DSMT4">
                  <p:embed/>
                </p:oleObj>
              </mc:Choice>
              <mc:Fallback>
                <p:oleObj name="Equation" r:id="rId15" imgW="12697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10919" y="1988840"/>
                        <a:ext cx="1270000" cy="1562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974549"/>
              </p:ext>
            </p:extLst>
          </p:nvPr>
        </p:nvGraphicFramePr>
        <p:xfrm>
          <a:off x="5704656" y="4581128"/>
          <a:ext cx="2971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" name="Equation" r:id="rId17" imgW="2971800" imgH="1562040" progId="Equation.DSMT4">
                  <p:embed/>
                </p:oleObj>
              </mc:Choice>
              <mc:Fallback>
                <p:oleObj name="Equation" r:id="rId17" imgW="29718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04656" y="4581128"/>
                        <a:ext cx="29718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云形标注 25"/>
          <p:cNvSpPr/>
          <p:nvPr/>
        </p:nvSpPr>
        <p:spPr>
          <a:xfrm>
            <a:off x="4283969" y="1484784"/>
            <a:ext cx="4066106" cy="1394574"/>
          </a:xfrm>
          <a:prstGeom prst="cloudCallout">
            <a:avLst>
              <a:gd name="adj1" fmla="val -49540"/>
              <a:gd name="adj2" fmla="val 863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6.2】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43750" y="620688"/>
            <a:ext cx="6591869" cy="523220"/>
            <a:chOff x="1943750" y="620688"/>
            <a:chExt cx="6591869" cy="52322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0179656"/>
                </p:ext>
              </p:extLst>
            </p:nvPr>
          </p:nvGraphicFramePr>
          <p:xfrm>
            <a:off x="2447806" y="723548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21" name="Equation" r:id="rId3" imgW="266400" imgH="317160" progId="Equation.DSMT4">
                    <p:embed/>
                  </p:oleObj>
                </mc:Choice>
                <mc:Fallback>
                  <p:oleObj name="Equation" r:id="rId3" imgW="2664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7806" y="723548"/>
                          <a:ext cx="266700" cy="3175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943750" y="620688"/>
              <a:ext cx="65918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设    是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/>
                <a:t>的一个</a:t>
              </a:r>
              <a:r>
                <a:rPr lang="zh-CN" altLang="zh-CN" sz="2800" b="1" dirty="0" smtClean="0"/>
                <a:t>特征</a:t>
              </a:r>
              <a:r>
                <a:rPr lang="zh-CN" altLang="en-US" sz="2800" b="1" dirty="0" smtClean="0"/>
                <a:t>值，如何寻求它的所</a:t>
              </a:r>
              <a:endParaRPr lang="zh-CN" altLang="en-US" sz="2800" b="1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23528" y="191683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【解】</a:t>
            </a:r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2124"/>
              </p:ext>
            </p:extLst>
          </p:nvPr>
        </p:nvGraphicFramePr>
        <p:xfrm>
          <a:off x="1975027" y="201221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5027" y="2012218"/>
                        <a:ext cx="1308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79513" y="126876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有特征</a:t>
            </a:r>
            <a:r>
              <a:rPr lang="zh-CN" altLang="zh-CN" sz="2800" b="1" dirty="0" smtClean="0"/>
              <a:t>向量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17" name="左右箭头 16"/>
          <p:cNvSpPr/>
          <p:nvPr/>
        </p:nvSpPr>
        <p:spPr>
          <a:xfrm>
            <a:off x="683568" y="2671272"/>
            <a:ext cx="936104" cy="310254"/>
          </a:xfrm>
          <a:prstGeom prst="leftRightArrow">
            <a:avLst>
              <a:gd name="adj1" fmla="val 50000"/>
              <a:gd name="adj2" fmla="val 77545"/>
            </a:avLst>
          </a:prstGeom>
          <a:gradFill flip="none" rotWithShape="1">
            <a:gsLst>
              <a:gs pos="0">
                <a:srgbClr val="000000"/>
              </a:gs>
              <a:gs pos="88000">
                <a:srgbClr val="000040"/>
              </a:gs>
              <a:gs pos="100000">
                <a:srgbClr val="400040"/>
              </a:gs>
              <a:gs pos="39000">
                <a:srgbClr val="8F0040"/>
              </a:gs>
              <a:gs pos="72000">
                <a:srgbClr val="F27300"/>
              </a:gs>
              <a:gs pos="100000">
                <a:srgbClr val="FFBF00"/>
              </a:gs>
            </a:gsLst>
            <a:lin ang="5400000" scaled="0"/>
            <a:tileRect r="-100000" b="-100000"/>
          </a:gradFill>
          <a:ln cap="rnd" cmpd="dbl">
            <a:solidFill>
              <a:srgbClr val="7030A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22955"/>
              </p:ext>
            </p:extLst>
          </p:nvPr>
        </p:nvGraphicFramePr>
        <p:xfrm>
          <a:off x="1853971" y="2604896"/>
          <a:ext cx="222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3" name="Equation" r:id="rId7" imgW="2222280" imgH="495000" progId="Equation.DSMT4">
                  <p:embed/>
                </p:oleObj>
              </mc:Choice>
              <mc:Fallback>
                <p:oleObj name="Equation" r:id="rId7" imgW="22222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3971" y="2604896"/>
                        <a:ext cx="2222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右箭头 20"/>
          <p:cNvSpPr/>
          <p:nvPr/>
        </p:nvSpPr>
        <p:spPr>
          <a:xfrm>
            <a:off x="683568" y="3324976"/>
            <a:ext cx="936104" cy="310254"/>
          </a:xfrm>
          <a:prstGeom prst="leftRightArrow">
            <a:avLst>
              <a:gd name="adj1" fmla="val 50000"/>
              <a:gd name="adj2" fmla="val 77545"/>
            </a:avLst>
          </a:prstGeom>
          <a:gradFill flip="none" rotWithShape="1">
            <a:gsLst>
              <a:gs pos="0">
                <a:srgbClr val="000000"/>
              </a:gs>
              <a:gs pos="88000">
                <a:srgbClr val="000040"/>
              </a:gs>
              <a:gs pos="100000">
                <a:srgbClr val="400040"/>
              </a:gs>
              <a:gs pos="39000">
                <a:srgbClr val="8F0040"/>
              </a:gs>
              <a:gs pos="72000">
                <a:srgbClr val="F27300"/>
              </a:gs>
              <a:gs pos="100000">
                <a:srgbClr val="FFBF00"/>
              </a:gs>
            </a:gsLst>
            <a:lin ang="5400000" scaled="0"/>
            <a:tileRect r="-100000" b="-100000"/>
          </a:gradFill>
          <a:ln cap="rnd" cmpd="dbl">
            <a:solidFill>
              <a:srgbClr val="7030A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05472"/>
              </p:ext>
            </p:extLst>
          </p:nvPr>
        </p:nvGraphicFramePr>
        <p:xfrm>
          <a:off x="1835696" y="3261724"/>
          <a:ext cx="231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4" name="Equation" r:id="rId9" imgW="2311200" imgH="495000" progId="Equation.DSMT4">
                  <p:embed/>
                </p:oleObj>
              </mc:Choice>
              <mc:Fallback>
                <p:oleObj name="Equation" r:id="rId9" imgW="2311200" imgH="4950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61724"/>
                        <a:ext cx="2311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60029"/>
              </p:ext>
            </p:extLst>
          </p:nvPr>
        </p:nvGraphicFramePr>
        <p:xfrm>
          <a:off x="1054750" y="5419628"/>
          <a:ext cx="177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5" name="Equation" r:id="rId11" imgW="1777680" imgH="495000" progId="Equation.DSMT4">
                  <p:embed/>
                </p:oleObj>
              </mc:Choice>
              <mc:Fallback>
                <p:oleObj name="Equation" r:id="rId11" imgW="1777680" imgH="4950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50" y="5419628"/>
                        <a:ext cx="177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70761" y="1772816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是齐次线性方程组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的非零解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上下箭头 27"/>
          <p:cNvSpPr/>
          <p:nvPr/>
        </p:nvSpPr>
        <p:spPr>
          <a:xfrm>
            <a:off x="2213315" y="4264584"/>
            <a:ext cx="360040" cy="1080120"/>
          </a:xfrm>
          <a:prstGeom prst="upDownArrow">
            <a:avLst>
              <a:gd name="adj1" fmla="val 50000"/>
              <a:gd name="adj2" fmla="val 81730"/>
            </a:avLst>
          </a:prstGeom>
          <a:gradFill flip="none" rotWithShape="1">
            <a:gsLst>
              <a:gs pos="0">
                <a:srgbClr val="000000"/>
              </a:gs>
              <a:gs pos="93000">
                <a:srgbClr val="000040"/>
              </a:gs>
              <a:gs pos="100000">
                <a:srgbClr val="400040"/>
              </a:gs>
              <a:gs pos="64000">
                <a:srgbClr val="8F0040"/>
              </a:gs>
              <a:gs pos="73000">
                <a:srgbClr val="F27300"/>
              </a:gs>
              <a:gs pos="100000">
                <a:srgbClr val="FFBF00"/>
              </a:gs>
            </a:gsLst>
            <a:lin ang="10800000" scaled="1"/>
            <a:tileRect/>
          </a:gradFill>
          <a:ln>
            <a:beve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7178" y="4005064"/>
            <a:ext cx="1496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有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非零解的充要条件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18839"/>
              </p:ext>
            </p:extLst>
          </p:nvPr>
        </p:nvGraphicFramePr>
        <p:xfrm>
          <a:off x="3707904" y="4141812"/>
          <a:ext cx="4927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6" name="Equation" r:id="rId13" imgW="4927320" imgH="2095200" progId="Equation.DSMT4">
                  <p:embed/>
                </p:oleObj>
              </mc:Choice>
              <mc:Fallback>
                <p:oleObj name="Equation" r:id="rId13" imgW="492732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7904" y="4141812"/>
                        <a:ext cx="4927600" cy="20955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31840" y="48843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即</a:t>
            </a:r>
            <a:endParaRPr lang="zh-CN" altLang="en-US" sz="2800" dirty="0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51520" y="3861048"/>
            <a:ext cx="8640960" cy="36004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/>
      <p:bldP spid="8" grpId="0"/>
      <p:bldP spid="4" grpId="0"/>
      <p:bldP spid="17" grpId="0" animBg="1"/>
      <p:bldP spid="21" grpId="0" animBg="1"/>
      <p:bldP spid="25" grpId="0"/>
      <p:bldP spid="28" grpId="0" animBg="1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latin typeface="+mj-ea"/>
                <a:ea typeface="+mj-ea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+mj-ea"/>
                <a:ea typeface="+mj-ea"/>
              </a:rPr>
              <a:t>6.2 </a:t>
            </a:r>
            <a:r>
              <a:rPr lang="zh-CN" altLang="zh-CN" sz="2800" b="1" dirty="0">
                <a:solidFill>
                  <a:srgbClr val="0000CC"/>
                </a:solidFill>
                <a:latin typeface="+mj-ea"/>
                <a:ea typeface="+mj-ea"/>
              </a:rPr>
              <a:t>（特征多项式和特征方程）</a:t>
            </a:r>
            <a:endParaRPr lang="zh-CN" altLang="en-US" sz="2800" b="1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87854"/>
              </p:ext>
            </p:extLst>
          </p:nvPr>
        </p:nvGraphicFramePr>
        <p:xfrm>
          <a:off x="1279996" y="2341612"/>
          <a:ext cx="5956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Equation" r:id="rId3" imgW="5956200" imgH="2095200" progId="Equation.DSMT4">
                  <p:embed/>
                </p:oleObj>
              </mc:Choice>
              <mc:Fallback>
                <p:oleObj name="Equation" r:id="rId3" imgW="595620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996" y="2341612"/>
                        <a:ext cx="59563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14583"/>
              </p:ext>
            </p:extLst>
          </p:nvPr>
        </p:nvGraphicFramePr>
        <p:xfrm>
          <a:off x="1213374" y="1484784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Equation" r:id="rId5" imgW="1269720" imgH="495000" progId="Equation.DSMT4">
                  <p:embed/>
                </p:oleObj>
              </mc:Choice>
              <mc:Fallback>
                <p:oleObj name="Equation" r:id="rId5" imgW="1269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3374" y="1484784"/>
                        <a:ext cx="1270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668" y="14127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记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7043" y="514761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endParaRPr lang="zh-CN" altLang="en-US" sz="2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23528" y="5498068"/>
            <a:ext cx="5402441" cy="523220"/>
            <a:chOff x="465703" y="5498068"/>
            <a:chExt cx="5402441" cy="52322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644926"/>
                </p:ext>
              </p:extLst>
            </p:nvPr>
          </p:nvGraphicFramePr>
          <p:xfrm>
            <a:off x="1506143" y="5525988"/>
            <a:ext cx="1524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4" name="Equation" r:id="rId7" imgW="1523880" imgH="495000" progId="Equation.DSMT4">
                    <p:embed/>
                  </p:oleObj>
                </mc:Choice>
                <mc:Fallback>
                  <p:oleObj name="Equation" r:id="rId7" imgW="15238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06143" y="5525988"/>
                          <a:ext cx="15240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65703" y="5498068"/>
              <a:ext cx="5402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ctr">
                <a:buFont typeface="Wingdings" pitchFamily="2" charset="2"/>
                <a:buChar char="l"/>
              </a:pPr>
              <a:r>
                <a:rPr lang="zh-CN" altLang="en-US" sz="2800" b="1" dirty="0" smtClean="0">
                  <a:latin typeface="+mn-ea"/>
                </a:rPr>
                <a:t>称         为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latin typeface="+mn-ea"/>
                  <a:cs typeface="Times New Roman" pitchFamily="18" charset="0"/>
                </a:rPr>
                <a:t>的</a:t>
              </a:r>
              <a:r>
                <a:rPr lang="zh-CN" altLang="en-US" sz="2800" b="1" dirty="0" smtClean="0">
                  <a:latin typeface="+mn-ea"/>
                  <a:cs typeface="Times New Roman" pitchFamily="18" charset="0"/>
                </a:rPr>
                <a:t>特征方程</a:t>
              </a:r>
              <a:r>
                <a:rPr lang="en-US" altLang="zh-CN" sz="2800" b="1" dirty="0" smtClean="0">
                  <a:latin typeface="+mn-ea"/>
                  <a:cs typeface="Times New Roman" pitchFamily="18" charset="0"/>
                </a:rPr>
                <a:t>.</a:t>
              </a:r>
              <a:endParaRPr lang="zh-CN" altLang="en-US" sz="2800" b="1" dirty="0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536" y="4777988"/>
            <a:ext cx="5038559" cy="523220"/>
            <a:chOff x="395536" y="4777988"/>
            <a:chExt cx="5038559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395536" y="4777988"/>
              <a:ext cx="5038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ctr">
                <a:buFont typeface="Wingdings" pitchFamily="2" charset="2"/>
                <a:buChar char="l"/>
              </a:pPr>
              <a:r>
                <a:rPr lang="zh-CN" altLang="en-US" sz="2800" b="1" dirty="0" smtClean="0">
                  <a:latin typeface="+mn-ea"/>
                </a:rPr>
                <a:t>称      </a:t>
              </a:r>
              <a:r>
                <a:rPr lang="zh-CN" altLang="en-US" sz="2800" b="1" dirty="0" smtClean="0">
                  <a:latin typeface="+mn-ea"/>
                </a:rPr>
                <a:t>为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+mn-ea"/>
                  <a:cs typeface="Times New Roman" pitchFamily="18" charset="0"/>
                </a:rPr>
                <a:t>的特征多项式</a:t>
              </a:r>
              <a:r>
                <a:rPr lang="en-US" altLang="zh-CN" sz="2800" b="1" dirty="0" smtClean="0">
                  <a:latin typeface="+mn-ea"/>
                  <a:cs typeface="Times New Roman" pitchFamily="18" charset="0"/>
                </a:rPr>
                <a:t>.</a:t>
              </a:r>
              <a:endParaRPr lang="zh-CN" altLang="en-US" sz="2800" b="1" dirty="0">
                <a:latin typeface="+mn-ea"/>
                <a:cs typeface="Times New Roman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531803"/>
                </p:ext>
              </p:extLst>
            </p:nvPr>
          </p:nvGraphicFramePr>
          <p:xfrm>
            <a:off x="1331640" y="4805908"/>
            <a:ext cx="990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5" name="Equation" r:id="rId9" imgW="990360" imgH="495000" progId="Equation.DSMT4">
                    <p:embed/>
                  </p:oleObj>
                </mc:Choice>
                <mc:Fallback>
                  <p:oleObj name="Equation" r:id="rId9" imgW="990360" imgH="4950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805908"/>
                          <a:ext cx="9906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5868144" y="4777988"/>
            <a:ext cx="2808312" cy="1459324"/>
            <a:chOff x="5868144" y="4777988"/>
            <a:chExt cx="2808312" cy="1459324"/>
          </a:xfrm>
        </p:grpSpPr>
        <p:sp>
          <p:nvSpPr>
            <p:cNvPr id="8" name="云形标注 7"/>
            <p:cNvSpPr/>
            <p:nvPr/>
          </p:nvSpPr>
          <p:spPr>
            <a:xfrm>
              <a:off x="5868144" y="4777988"/>
              <a:ext cx="2808312" cy="1459324"/>
            </a:xfrm>
            <a:prstGeom prst="cloudCallout">
              <a:avLst>
                <a:gd name="adj1" fmla="val -66100"/>
                <a:gd name="adj2" fmla="val 2633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是    的一元</a:t>
              </a:r>
              <a:r>
                <a:rPr lang="en-US" altLang="zh-CN" sz="2800" b="1" i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次方程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016861"/>
                </p:ext>
              </p:extLst>
            </p:nvPr>
          </p:nvGraphicFramePr>
          <p:xfrm>
            <a:off x="6825580" y="5103579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6" name="Equation" r:id="rId11" imgW="266400" imgH="317160" progId="Equation.DSMT4">
                    <p:embed/>
                  </p:oleObj>
                </mc:Choice>
                <mc:Fallback>
                  <p:oleObj name="Equation" r:id="rId11" imgW="2664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25580" y="5103579"/>
                          <a:ext cx="2667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008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782</Words>
  <Application>Microsoft Office PowerPoint</Application>
  <PresentationFormat>全屏显示(4:3)</PresentationFormat>
  <Paragraphs>151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1_Office 主题​​</vt:lpstr>
      <vt:lpstr>Equation</vt:lpstr>
      <vt:lpstr>MathType 6.0 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225</cp:revision>
  <dcterms:created xsi:type="dcterms:W3CDTF">2015-06-04T20:27:17Z</dcterms:created>
  <dcterms:modified xsi:type="dcterms:W3CDTF">2015-08-14T16:23:23Z</dcterms:modified>
</cp:coreProperties>
</file>