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9"/>
  </p:notesMasterIdLst>
  <p:sldIdLst>
    <p:sldId id="258" r:id="rId2"/>
    <p:sldId id="302" r:id="rId3"/>
    <p:sldId id="272" r:id="rId4"/>
    <p:sldId id="263" r:id="rId5"/>
    <p:sldId id="306" r:id="rId6"/>
    <p:sldId id="307" r:id="rId7"/>
    <p:sldId id="308" r:id="rId8"/>
    <p:sldId id="286" r:id="rId9"/>
    <p:sldId id="309" r:id="rId10"/>
    <p:sldId id="310" r:id="rId11"/>
    <p:sldId id="311" r:id="rId12"/>
    <p:sldId id="293" r:id="rId13"/>
    <p:sldId id="288" r:id="rId14"/>
    <p:sldId id="312" r:id="rId15"/>
    <p:sldId id="313" r:id="rId16"/>
    <p:sldId id="291" r:id="rId17"/>
    <p:sldId id="28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258"/>
            <p14:sldId id="302"/>
            <p14:sldId id="272"/>
          </p14:sldIdLst>
        </p14:section>
        <p14:section name="无标题节" id="{761DC386-9AB0-4831-8A28-E1AEFD5FA988}">
          <p14:sldIdLst>
            <p14:sldId id="263"/>
            <p14:sldId id="306"/>
            <p14:sldId id="307"/>
            <p14:sldId id="308"/>
            <p14:sldId id="286"/>
            <p14:sldId id="309"/>
            <p14:sldId id="310"/>
            <p14:sldId id="311"/>
            <p14:sldId id="293"/>
            <p14:sldId id="288"/>
            <p14:sldId id="312"/>
            <p14:sldId id="313"/>
            <p14:sldId id="291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800000"/>
    <a:srgbClr val="0000CC"/>
    <a:srgbClr val="14B7F8"/>
    <a:srgbClr val="59F9C7"/>
    <a:srgbClr val="0E0E8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 autoAdjust="0"/>
    <p:restoredTop sz="94660"/>
  </p:normalViewPr>
  <p:slideViewPr>
    <p:cSldViewPr>
      <p:cViewPr>
        <p:scale>
          <a:sx n="50" d="100"/>
          <a:sy n="50" d="100"/>
        </p:scale>
        <p:origin x="-1456" y="-6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rtl="0"/>
          <a:r>
            <a:rPr lang="zh-CN" altLang="en-US" sz="4400" b="1" i="0" baseline="0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矩阵的特征值与特征向量</a:t>
          </a:r>
          <a:endParaRPr lang="zh-CN" altLang="en-US" sz="4400" b="1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 custScaleX="86122" custScaleY="77145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  <a:ln w="69850">
          <a:noFill/>
        </a:ln>
        <a:effectLst/>
      </dgm:spPr>
      <dgm:t>
        <a:bodyPr/>
        <a:lstStyle/>
        <a:p>
          <a:endParaRPr lang="zh-CN" altLang="en-US"/>
        </a:p>
      </dgm:t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F1173-EE3F-43A0-8F29-5BA319D2514C}" type="doc">
      <dgm:prSet loTypeId="urn:microsoft.com/office/officeart/2005/8/layout/target3" loCatId="list" qsTypeId="urn:microsoft.com/office/officeart/2005/8/quickstyle/3d3" qsCatId="3D" csTypeId="urn:microsoft.com/office/officeart/2005/8/colors/colorful1" csCatId="colorful" phldr="1"/>
      <dgm:spPr/>
    </dgm:pt>
    <dgm:pt modelId="{1AB42F8F-D4FC-4005-ACCE-347A6E609510}">
      <dgm:prSet phldrT="[文本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CCBFDECD-1AF2-4ED8-9FA3-38141C7C956C}" type="par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F4DAFB2F-B1FD-4E1A-8595-D0799B983CAC}" type="sib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DF016494-676A-46B2-BFBE-8E85A000579F}">
      <dgm:prSet phldrT="[文本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矩阵特征值与相似对角化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97F5F5A-75DC-4E16-80A5-7299AA688F50}" type="par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0B3B7B3E-C66B-462D-9B9F-89EFD405FBC5}" type="sib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795312F0-4FEA-428B-A768-736419FC7DFC}" type="pres">
      <dgm:prSet presAssocID="{692F1173-EE3F-43A0-8F29-5BA319D2514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1B174E-688E-4D75-8BC7-60B328FE16D8}" type="pres">
      <dgm:prSet presAssocID="{1AB42F8F-D4FC-4005-ACCE-347A6E609510}" presName="circle1" presStyleLbl="node1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C20E1EAA-866D-4176-92E7-B4FD3BEBC194}" type="pres">
      <dgm:prSet presAssocID="{1AB42F8F-D4FC-4005-ACCE-347A6E609510}" presName="space" presStyleCnt="0"/>
      <dgm:spPr/>
    </dgm:pt>
    <dgm:pt modelId="{2B7F55FE-C43E-444A-BB2D-60A5FE762884}" type="pres">
      <dgm:prSet presAssocID="{1AB42F8F-D4FC-4005-ACCE-347A6E60951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61B95A8-7DF9-4610-90DF-253A819FA455}" type="pres">
      <dgm:prSet presAssocID="{DF016494-676A-46B2-BFBE-8E85A000579F}" presName="vertSpace2" presStyleLbl="node1" presStyleIdx="0" presStyleCnt="2"/>
      <dgm:spPr/>
    </dgm:pt>
    <dgm:pt modelId="{B54A2A56-9781-4615-8001-42B297B3EF65}" type="pres">
      <dgm:prSet presAssocID="{DF016494-676A-46B2-BFBE-8E85A000579F}" presName="circle2" presStyleLbl="node1" presStyleIdx="1" presStyleCnt="2"/>
      <dgm:spPr>
        <a:solidFill>
          <a:schemeClr val="bg2">
            <a:lumMod val="50000"/>
          </a:schemeClr>
        </a:solidFill>
      </dgm:spPr>
    </dgm:pt>
    <dgm:pt modelId="{5D4E2548-FF1D-4E08-BD93-B129BF9FE4D3}" type="pres">
      <dgm:prSet presAssocID="{DF016494-676A-46B2-BFBE-8E85A000579F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76DF8177-B8B1-4A93-B370-E361E244B858}" type="pres">
      <dgm:prSet presAssocID="{1AB42F8F-D4FC-4005-ACCE-347A6E609510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DC259-3A09-4D0F-B41D-E99821D737F8}" type="pres">
      <dgm:prSet presAssocID="{DF016494-676A-46B2-BFBE-8E85A000579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C5A7A6-CEEB-47F8-AEDB-B452FB28EAC4}" type="presOf" srcId="{DF016494-676A-46B2-BFBE-8E85A000579F}" destId="{373DC259-3A09-4D0F-B41D-E99821D737F8}" srcOrd="1" destOrd="0" presId="urn:microsoft.com/office/officeart/2005/8/layout/target3"/>
    <dgm:cxn modelId="{040B0D7D-214C-4D4F-8DEE-60DFF492EF2E}" srcId="{692F1173-EE3F-43A0-8F29-5BA319D2514C}" destId="{DF016494-676A-46B2-BFBE-8E85A000579F}" srcOrd="1" destOrd="0" parTransId="{097F5F5A-75DC-4E16-80A5-7299AA688F50}" sibTransId="{0B3B7B3E-C66B-462D-9B9F-89EFD405FBC5}"/>
    <dgm:cxn modelId="{2D7F4B16-AEDD-45F2-BE3A-7291EA474993}" type="presOf" srcId="{692F1173-EE3F-43A0-8F29-5BA319D2514C}" destId="{795312F0-4FEA-428B-A768-736419FC7DFC}" srcOrd="0" destOrd="0" presId="urn:microsoft.com/office/officeart/2005/8/layout/target3"/>
    <dgm:cxn modelId="{46DC17A0-BAB1-4215-9185-8D3310A841A9}" type="presOf" srcId="{1AB42F8F-D4FC-4005-ACCE-347A6E609510}" destId="{2B7F55FE-C43E-444A-BB2D-60A5FE762884}" srcOrd="0" destOrd="0" presId="urn:microsoft.com/office/officeart/2005/8/layout/target3"/>
    <dgm:cxn modelId="{D6DD6D47-1345-47FD-AABC-3D91D35B27AA}" srcId="{692F1173-EE3F-43A0-8F29-5BA319D2514C}" destId="{1AB42F8F-D4FC-4005-ACCE-347A6E609510}" srcOrd="0" destOrd="0" parTransId="{CCBFDECD-1AF2-4ED8-9FA3-38141C7C956C}" sibTransId="{F4DAFB2F-B1FD-4E1A-8595-D0799B983CAC}"/>
    <dgm:cxn modelId="{75E2F35B-C293-4278-9ADD-37CC5C23E433}" type="presOf" srcId="{1AB42F8F-D4FC-4005-ACCE-347A6E609510}" destId="{76DF8177-B8B1-4A93-B370-E361E244B858}" srcOrd="1" destOrd="0" presId="urn:microsoft.com/office/officeart/2005/8/layout/target3"/>
    <dgm:cxn modelId="{02A26A95-6E15-4F08-90AE-09A1698729B6}" type="presOf" srcId="{DF016494-676A-46B2-BFBE-8E85A000579F}" destId="{5D4E2548-FF1D-4E08-BD93-B129BF9FE4D3}" srcOrd="0" destOrd="0" presId="urn:microsoft.com/office/officeart/2005/8/layout/target3"/>
    <dgm:cxn modelId="{75E23136-2D84-475A-8ABE-F4BE04821C50}" type="presParOf" srcId="{795312F0-4FEA-428B-A768-736419FC7DFC}" destId="{BF1B174E-688E-4D75-8BC7-60B328FE16D8}" srcOrd="0" destOrd="0" presId="urn:microsoft.com/office/officeart/2005/8/layout/target3"/>
    <dgm:cxn modelId="{08FD03F9-53BE-4520-8183-973F1B1B966E}" type="presParOf" srcId="{795312F0-4FEA-428B-A768-736419FC7DFC}" destId="{C20E1EAA-866D-4176-92E7-B4FD3BEBC194}" srcOrd="1" destOrd="0" presId="urn:microsoft.com/office/officeart/2005/8/layout/target3"/>
    <dgm:cxn modelId="{54C623DD-16C3-44BD-962A-CCAAAD379B45}" type="presParOf" srcId="{795312F0-4FEA-428B-A768-736419FC7DFC}" destId="{2B7F55FE-C43E-444A-BB2D-60A5FE762884}" srcOrd="2" destOrd="0" presId="urn:microsoft.com/office/officeart/2005/8/layout/target3"/>
    <dgm:cxn modelId="{B0F64A58-1914-4E3F-8F3E-4D7E0608A188}" type="presParOf" srcId="{795312F0-4FEA-428B-A768-736419FC7DFC}" destId="{161B95A8-7DF9-4610-90DF-253A819FA455}" srcOrd="3" destOrd="0" presId="urn:microsoft.com/office/officeart/2005/8/layout/target3"/>
    <dgm:cxn modelId="{29343531-DD99-4E9D-B1DB-C8532A1EFB95}" type="presParOf" srcId="{795312F0-4FEA-428B-A768-736419FC7DFC}" destId="{B54A2A56-9781-4615-8001-42B297B3EF65}" srcOrd="4" destOrd="0" presId="urn:microsoft.com/office/officeart/2005/8/layout/target3"/>
    <dgm:cxn modelId="{EF580A19-0AC4-42D7-9A28-01BE9D35570E}" type="presParOf" srcId="{795312F0-4FEA-428B-A768-736419FC7DFC}" destId="{5D4E2548-FF1D-4E08-BD93-B129BF9FE4D3}" srcOrd="5" destOrd="0" presId="urn:microsoft.com/office/officeart/2005/8/layout/target3"/>
    <dgm:cxn modelId="{9E0162A9-792C-4855-AD23-F45CB1BAF2EA}" type="presParOf" srcId="{795312F0-4FEA-428B-A768-736419FC7DFC}" destId="{76DF8177-B8B1-4A93-B370-E361E244B858}" srcOrd="6" destOrd="0" presId="urn:microsoft.com/office/officeart/2005/8/layout/target3"/>
    <dgm:cxn modelId="{9894D02D-EB97-4EAB-8D1C-85524B94C59D}" type="presParOf" srcId="{795312F0-4FEA-428B-A768-736419FC7DFC}" destId="{373DC259-3A09-4D0F-B41D-E99821D737F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20000"/>
            <a:lumOff val="80000"/>
          </a:schemeClr>
        </a:solidFill>
        <a:ln/>
      </dgm:spPr>
      <dgm:t>
        <a:bodyPr/>
        <a:lstStyle/>
        <a:p>
          <a:pPr algn="l" rtl="0"/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.1 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相似</a:t>
          </a:r>
          <a:r>
            <a:rPr lang="zh-CN" sz="2800" b="1" dirty="0" smtClean="0"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的概念与性质</a:t>
          </a:r>
          <a:endParaRPr lang="zh-CN" sz="2800" b="1" dirty="0"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</a:schemeClr>
        </a:solidFill>
        <a:ln/>
      </dgm:spPr>
      <dgm:t>
        <a:bodyPr/>
        <a:lstStyle/>
        <a:p>
          <a:pPr algn="l" rtl="0"/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.1.2 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矩阵的相似对角化</a:t>
          </a:r>
          <a:endParaRPr lang="zh-CN" sz="2800" dirty="0"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2"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051E7F5B-E3AF-4A70-AC56-88A403E50297}" type="pres">
      <dgm:prSet presAssocID="{416BA28C-94DA-4C20-B24D-CA29855D112B}" presName="space" presStyleCnt="0"/>
      <dgm:spPr/>
      <dgm:t>
        <a:bodyPr/>
        <a:lstStyle/>
        <a:p>
          <a:endParaRPr lang="zh-CN" altLang="en-US"/>
        </a:p>
      </dgm:t>
    </dgm:pt>
    <dgm:pt modelId="{5BC4F3E3-C49F-424B-99D1-046FAC852D61}" type="pres">
      <dgm:prSet presAssocID="{416BA28C-94DA-4C20-B24D-CA29855D112B}" presName="rect1" presStyleLbl="alignAcc1" presStyleIdx="0" presStyleCnt="2" custLinFactNeighborY="2059"/>
      <dgm:spPr/>
      <dgm:t>
        <a:bodyPr/>
        <a:lstStyle/>
        <a:p>
          <a:endParaRPr lang="zh-CN" altLang="en-US"/>
        </a:p>
      </dgm:t>
    </dgm:pt>
    <dgm:pt modelId="{BDCA72D2-9AA2-45FB-A0C9-18D6FD55C152}" type="pres">
      <dgm:prSet presAssocID="{3413E712-6BED-483E-AD02-821F3AA10C75}" presName="vertSpace2" presStyleLbl="node1" presStyleIdx="0" presStyleCnt="2"/>
      <dgm:spPr/>
      <dgm:t>
        <a:bodyPr/>
        <a:lstStyle/>
        <a:p>
          <a:endParaRPr lang="zh-CN" altLang="en-US"/>
        </a:p>
      </dgm:t>
    </dgm:pt>
    <dgm:pt modelId="{567C6B76-B25F-42B0-B25B-26FB6628CC87}" type="pres">
      <dgm:prSet presAssocID="{3413E712-6BED-483E-AD02-821F3AA10C75}" presName="circle2" presStyleLbl="node1" presStyleIdx="1" presStyleCnt="2"/>
      <dgm:spPr>
        <a:solidFill>
          <a:schemeClr val="bg2">
            <a:lumMod val="90000"/>
          </a:schemeClr>
        </a:solidFill>
      </dgm:spPr>
      <dgm:t>
        <a:bodyPr/>
        <a:lstStyle/>
        <a:p>
          <a:endParaRPr lang="zh-CN" altLang="en-US"/>
        </a:p>
      </dgm:t>
    </dgm:pt>
    <dgm:pt modelId="{01A1C9C4-A973-4DC2-8D31-1E2E7A8CD104}" type="pres">
      <dgm:prSet presAssocID="{3413E712-6BED-483E-AD02-821F3AA10C75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C7C275-7F29-4EA6-AE07-55DFE6909618}" type="pres">
      <dgm:prSet presAssocID="{3413E712-6BED-483E-AD02-821F3AA10C75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0F427F-AFC7-44CF-8665-15F3865DED8A}" type="presOf" srcId="{3413E712-6BED-483E-AD02-821F3AA10C75}" destId="{01A1C9C4-A973-4DC2-8D31-1E2E7A8CD104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2D50E159-FED7-41A7-94F8-6F98739DE2D4}" srcId="{A85627CC-1103-451E-BA39-2C3A18F0DA54}" destId="{3413E712-6BED-483E-AD02-821F3AA10C75}" srcOrd="1" destOrd="0" parTransId="{D10BEF28-5E98-41FF-BC5D-01870540E79A}" sibTransId="{499AB71C-9360-455C-83D3-A620DF89ED6A}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2AC3B27F-41E2-4B51-92F4-D0EABC3EDED7}" type="presOf" srcId="{3413E712-6BED-483E-AD02-821F3AA10C75}" destId="{92C7C275-7F29-4EA6-AE07-55DFE6909618}" srcOrd="1" destOrd="0" presId="urn:microsoft.com/office/officeart/2005/8/layout/target3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ECC6BABA-8974-4B6D-9CE3-D7207835A8BC}" type="presParOf" srcId="{5FBB8FF2-DEAF-4EB5-83B4-A8082F604FC6}" destId="{BDCA72D2-9AA2-45FB-A0C9-18D6FD55C152}" srcOrd="3" destOrd="0" presId="urn:microsoft.com/office/officeart/2005/8/layout/target3"/>
    <dgm:cxn modelId="{64FEF586-371F-4F90-BBA5-30E60CC692DD}" type="presParOf" srcId="{5FBB8FF2-DEAF-4EB5-83B4-A8082F604FC6}" destId="{567C6B76-B25F-42B0-B25B-26FB6628CC87}" srcOrd="4" destOrd="0" presId="urn:microsoft.com/office/officeart/2005/8/layout/target3"/>
    <dgm:cxn modelId="{F88B3988-19ED-4905-8E51-56E2CF6C825A}" type="presParOf" srcId="{5FBB8FF2-DEAF-4EB5-83B4-A8082F604FC6}" destId="{01A1C9C4-A973-4DC2-8D31-1E2E7A8CD104}" srcOrd="5" destOrd="0" presId="urn:microsoft.com/office/officeart/2005/8/layout/target3"/>
    <dgm:cxn modelId="{8F033D28-7CC2-422F-ACD4-90EEEECF671C}" type="presParOf" srcId="{5FBB8FF2-DEAF-4EB5-83B4-A8082F604FC6}" destId="{DBFCC008-B722-4809-86AE-2D924BF6ABE5}" srcOrd="6" destOrd="0" presId="urn:microsoft.com/office/officeart/2005/8/layout/target3"/>
    <dgm:cxn modelId="{7D23C04F-D027-4F16-B228-DAF17ED5D48A}" type="presParOf" srcId="{5FBB8FF2-DEAF-4EB5-83B4-A8082F604FC6}" destId="{92C7C275-7F29-4EA6-AE07-55DFE690961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917813" y="0"/>
          <a:ext cx="5472684" cy="2505074"/>
        </a:xfrm>
        <a:prstGeom prst="homePlate">
          <a:avLst/>
        </a:prstGeom>
        <a:solidFill>
          <a:schemeClr val="bg2">
            <a:lumMod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矩阵的特征值与特征向量</a:t>
          </a:r>
          <a:endParaRPr lang="zh-CN" altLang="en-US" sz="4400" b="1" kern="1200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544081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839102" y="286267"/>
          <a:ext cx="2157420" cy="1932540"/>
        </a:xfrm>
        <a:prstGeom prst="ellipse">
          <a:avLst/>
        </a:prstGeom>
        <a:solidFill>
          <a:schemeClr val="bg2">
            <a:lumMod val="75000"/>
          </a:schemeClr>
        </a:solidFill>
        <a:ln w="69850"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174E-688E-4D75-8BC7-60B328FE16D8}">
      <dsp:nvSpPr>
        <dsp:cNvPr id="0" name=""/>
        <dsp:cNvSpPr/>
      </dsp:nvSpPr>
      <dsp:spPr>
        <a:xfrm>
          <a:off x="0" y="0"/>
          <a:ext cx="2505074" cy="250507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7F55FE-C43E-444A-BB2D-60A5FE762884}">
      <dsp:nvSpPr>
        <dsp:cNvPr id="0" name=""/>
        <dsp:cNvSpPr/>
      </dsp:nvSpPr>
      <dsp:spPr>
        <a:xfrm>
          <a:off x="1252537" y="0"/>
          <a:ext cx="6977062" cy="2505074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200" b="1" kern="1200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章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0"/>
        <a:ext cx="6977062" cy="1189910"/>
      </dsp:txXfrm>
    </dsp:sp>
    <dsp:sp modelId="{B54A2A56-9781-4615-8001-42B297B3EF65}">
      <dsp:nvSpPr>
        <dsp:cNvPr id="0" name=""/>
        <dsp:cNvSpPr/>
      </dsp:nvSpPr>
      <dsp:spPr>
        <a:xfrm>
          <a:off x="657582" y="1189910"/>
          <a:ext cx="1189910" cy="1189910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E2548-FF1D-4E08-BD93-B129BF9FE4D3}">
      <dsp:nvSpPr>
        <dsp:cNvPr id="0" name=""/>
        <dsp:cNvSpPr/>
      </dsp:nvSpPr>
      <dsp:spPr>
        <a:xfrm>
          <a:off x="1252537" y="1189910"/>
          <a:ext cx="6977062" cy="1189910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矩阵特征值与相似对角化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1189910"/>
        <a:ext cx="6977062" cy="118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.1  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相似</a:t>
          </a:r>
          <a:r>
            <a:rPr lang="zh-CN" sz="2800" b="1" kern="1200" dirty="0" smtClean="0"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的概念与性质</a:t>
          </a:r>
          <a:endParaRPr lang="zh-CN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904875"/>
      </dsp:txXfrm>
    </dsp:sp>
    <dsp:sp modelId="{567C6B76-B25F-42B0-B25B-26FB6628CC87}">
      <dsp:nvSpPr>
        <dsp:cNvPr id="0" name=""/>
        <dsp:cNvSpPr/>
      </dsp:nvSpPr>
      <dsp:spPr>
        <a:xfrm>
          <a:off x="500062" y="904875"/>
          <a:ext cx="904875" cy="904875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A1C9C4-A973-4DC2-8D31-1E2E7A8CD104}">
      <dsp:nvSpPr>
        <dsp:cNvPr id="0" name=""/>
        <dsp:cNvSpPr/>
      </dsp:nvSpPr>
      <dsp:spPr>
        <a:xfrm>
          <a:off x="952500" y="904875"/>
          <a:ext cx="6286500" cy="904875"/>
        </a:xfrm>
        <a:prstGeom prst="rect">
          <a:avLst/>
        </a:prstGeom>
        <a:solidFill>
          <a:schemeClr val="bg2">
            <a:lumMod val="9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.1.2  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矩阵的相似对角化</a:t>
          </a:r>
          <a:endParaRPr lang="zh-CN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2500" y="904875"/>
        <a:ext cx="6286500" cy="90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0DED52F3-69B7-485B-A6EB-68968DA3A523}" type="datetimeFigureOut">
              <a:rPr lang="zh-CN" altLang="en-US" smtClean="0"/>
              <a:pPr/>
              <a:t>2015/8/17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32F51704-593F-4A0E-8DA1-9AF7468341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第六章  矩阵特征值与相似对角化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2015/8/17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48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91F3CC-CC49-4563-ADC0-F15504D303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8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0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C114-3BA3-41F6-A344-CE5B147BE620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51520" y="404664"/>
            <a:ext cx="8640960" cy="6111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i="0" baseline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80311" y="6516052"/>
            <a:ext cx="1512169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Magneto" pitchFamily="82" charset="0"/>
              </a:rPr>
              <a:t>BUCT</a:t>
            </a:r>
            <a:r>
              <a:rPr lang="en-US" altLang="zh-CN" baseline="0" dirty="0" smtClean="0">
                <a:solidFill>
                  <a:srgbClr val="0000FF"/>
                </a:solidFill>
                <a:latin typeface="Wide Latin" pitchFamily="18" charset="0"/>
              </a:rPr>
              <a:t> </a:t>
            </a:r>
            <a:endParaRPr lang="zh-CN" altLang="en-US" dirty="0">
              <a:latin typeface="Wide Latin" pitchFamily="18" charset="0"/>
            </a:endParaRPr>
          </a:p>
        </p:txBody>
      </p:sp>
      <p:pic>
        <p:nvPicPr>
          <p:cNvPr id="16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aintBrush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5" y="6464660"/>
            <a:ext cx="504055" cy="4207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xtLst/>
        </p:spPr>
      </p:pic>
      <p:sp>
        <p:nvSpPr>
          <p:cNvPr id="17" name="TextBox 16"/>
          <p:cNvSpPr txBox="1"/>
          <p:nvPr userDrawn="1"/>
        </p:nvSpPr>
        <p:spPr>
          <a:xfrm>
            <a:off x="251520" y="6516052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Linear Algebra</a:t>
            </a:r>
            <a:endParaRPr lang="zh-CN" altLang="en-US" dirty="0">
              <a:latin typeface="Magneto" pitchFamily="8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300192" y="35332"/>
            <a:ext cx="2590155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Chapter 1   Matrix</a:t>
            </a:r>
            <a:endParaRPr lang="zh-CN" altLang="en-US" dirty="0">
              <a:latin typeface="Magneto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8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0" r:id="rId12"/>
    <p:sldLayoutId id="2147483719" r:id="rId13"/>
    <p:sldLayoutId id="2147483720" r:id="rId14"/>
    <p:sldLayoutId id="2147483722" r:id="rId15"/>
    <p:sldLayoutId id="214748372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6.wmf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343874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noFill/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第</m:t>
                      </m:r>
                      <m:r>
                        <a:rPr lang="en-US" altLang="zh-CN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𝟔</m:t>
                      </m:r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章</m:t>
                      </m:r>
                    </m:oMath>
                  </m:oMathPara>
                </a14:m>
                <a:endParaRPr lang="zh-CN" altLang="en-US" sz="4200" b="1" dirty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5400000" scaled="0"/>
                  </a:gra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260371"/>
              </p:ext>
            </p:extLst>
          </p:nvPr>
        </p:nvGraphicFramePr>
        <p:xfrm>
          <a:off x="1043608" y="3023582"/>
          <a:ext cx="66325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3" name="Equation" r:id="rId3" imgW="7581600" imgH="2095200" progId="Equation.DSMT4">
                  <p:embed/>
                </p:oleObj>
              </mc:Choice>
              <mc:Fallback>
                <p:oleObj name="Equation" r:id="rId3" imgW="75816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23582"/>
                        <a:ext cx="663257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79772"/>
              </p:ext>
            </p:extLst>
          </p:nvPr>
        </p:nvGraphicFramePr>
        <p:xfrm>
          <a:off x="634504" y="4869160"/>
          <a:ext cx="307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4" name="Equation" r:id="rId5" imgW="3073320" imgH="507960" progId="Equation.DSMT4">
                  <p:embed/>
                </p:oleObj>
              </mc:Choice>
              <mc:Fallback>
                <p:oleObj name="Equation" r:id="rId5" imgW="3073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04" y="4869160"/>
                        <a:ext cx="307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72187"/>
              </p:ext>
            </p:extLst>
          </p:nvPr>
        </p:nvGraphicFramePr>
        <p:xfrm>
          <a:off x="1471613" y="5741531"/>
          <a:ext cx="4178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5" name="Equation" r:id="rId7" imgW="4178160" imgH="520560" progId="Equation.DSMT4">
                  <p:embed/>
                </p:oleObj>
              </mc:Choice>
              <mc:Fallback>
                <p:oleObj name="Equation" r:id="rId7" imgW="41781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5741531"/>
                        <a:ext cx="41783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11535"/>
              </p:ext>
            </p:extLst>
          </p:nvPr>
        </p:nvGraphicFramePr>
        <p:xfrm>
          <a:off x="3923928" y="4941168"/>
          <a:ext cx="2946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6" name="Equation" r:id="rId9" imgW="2946240" imgH="431640" progId="Equation.3">
                  <p:embed/>
                </p:oleObj>
              </mc:Choice>
              <mc:Fallback>
                <p:oleObj name="Equation" r:id="rId9" imgW="294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941168"/>
                        <a:ext cx="2946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95536" y="764704"/>
            <a:ext cx="5249614" cy="523220"/>
            <a:chOff x="467544" y="817548"/>
            <a:chExt cx="5249614" cy="523220"/>
          </a:xfrm>
        </p:grpSpPr>
        <p:graphicFrame>
          <p:nvGraphicFramePr>
            <p:cNvPr id="3074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6687255"/>
                </p:ext>
              </p:extLst>
            </p:nvPr>
          </p:nvGraphicFramePr>
          <p:xfrm>
            <a:off x="1726580" y="843424"/>
            <a:ext cx="17653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7" name="Equation" r:id="rId11" imgW="1765080" imgH="444240" progId="Equation.DSMT4">
                    <p:embed/>
                  </p:oleObj>
                </mc:Choice>
                <mc:Fallback>
                  <p:oleObj name="Equation" r:id="rId11" imgW="17650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580" y="843424"/>
                          <a:ext cx="17653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67544" y="817548"/>
              <a:ext cx="4509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于是由                     得        </a:t>
              </a:r>
              <a:endParaRPr lang="zh-CN" altLang="en-US" sz="2800" b="1" dirty="0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5702588"/>
                </p:ext>
              </p:extLst>
            </p:nvPr>
          </p:nvGraphicFramePr>
          <p:xfrm>
            <a:off x="4205858" y="925513"/>
            <a:ext cx="1511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8" name="Equation" r:id="rId13" imgW="1511280" imgH="317160" progId="Equation.DSMT4">
                    <p:embed/>
                  </p:oleObj>
                </mc:Choice>
                <mc:Fallback>
                  <p:oleObj name="Equation" r:id="rId13" imgW="151128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05858" y="925513"/>
                          <a:ext cx="15113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509803" y="57332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01038"/>
              </p:ext>
            </p:extLst>
          </p:nvPr>
        </p:nvGraphicFramePr>
        <p:xfrm>
          <a:off x="986236" y="1572012"/>
          <a:ext cx="275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9" name="Equation" r:id="rId15" imgW="2755800" imgH="507960" progId="Equation.DSMT4">
                  <p:embed/>
                </p:oleObj>
              </mc:Choice>
              <mc:Fallback>
                <p:oleObj name="Equation" r:id="rId15" imgW="2755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6236" y="1572012"/>
                        <a:ext cx="2755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云形标注 14"/>
          <p:cNvSpPr/>
          <p:nvPr/>
        </p:nvSpPr>
        <p:spPr>
          <a:xfrm>
            <a:off x="4905104" y="1431940"/>
            <a:ext cx="3555328" cy="612648"/>
          </a:xfrm>
          <a:prstGeom prst="cloudCallout">
            <a:avLst>
              <a:gd name="adj1" fmla="val -74917"/>
              <a:gd name="adj2" fmla="val 41771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</a:t>
            </a:r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的列分块式</a:t>
            </a:r>
            <a:endParaRPr lang="zh-CN" altLang="en-US" sz="2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0469" y="7647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令</a:t>
            </a:r>
            <a:endParaRPr lang="zh-CN" altLang="en-US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09803" y="2368044"/>
            <a:ext cx="6287299" cy="523220"/>
            <a:chOff x="509803" y="2368044"/>
            <a:chExt cx="6287299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509803" y="2368044"/>
              <a:ext cx="6287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则                      线性无关，且              </a:t>
              </a:r>
              <a:endParaRPr lang="zh-CN" altLang="en-US" sz="28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681803"/>
                </p:ext>
              </p:extLst>
            </p:nvPr>
          </p:nvGraphicFramePr>
          <p:xfrm>
            <a:off x="1115616" y="2440052"/>
            <a:ext cx="1803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20" name="Equation" r:id="rId17" imgW="1803240" imgH="431640" progId="Equation.DSMT4">
                    <p:embed/>
                  </p:oleObj>
                </mc:Choice>
                <mc:Fallback>
                  <p:oleObj name="Equation" r:id="rId17" imgW="18032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15616" y="2440052"/>
                          <a:ext cx="18034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椭圆 10"/>
          <p:cNvSpPr/>
          <p:nvPr/>
        </p:nvSpPr>
        <p:spPr>
          <a:xfrm>
            <a:off x="6460370" y="5301208"/>
            <a:ext cx="1928054" cy="10801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</a:t>
            </a:r>
            <a:r>
              <a:rPr lang="en-US" altLang="zh-CN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</a:t>
            </a:r>
            <a:endParaRPr lang="en-US" altLang="zh-CN" sz="2800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征向量</a:t>
            </a:r>
            <a:endParaRPr lang="zh-CN" altLang="en-US" sz="2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8146108" y="4437112"/>
            <a:ext cx="484632" cy="97840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029351" y="2132856"/>
            <a:ext cx="62228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itchFamily="2" charset="-122"/>
                <a:ea typeface="华文楷体" pitchFamily="2" charset="-122"/>
              </a:rPr>
              <a:t>可</a:t>
            </a:r>
            <a:endParaRPr lang="en-US" altLang="zh-CN" sz="2800" b="1" dirty="0" smtClean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itchFamily="2" charset="-122"/>
                <a:ea typeface="华文楷体" pitchFamily="2" charset="-122"/>
              </a:rPr>
              <a:t>证</a:t>
            </a:r>
            <a:endParaRPr lang="en-US" altLang="zh-CN" sz="2800" b="1" dirty="0" smtClean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itchFamily="2" charset="-122"/>
                <a:ea typeface="华文楷体" pitchFamily="2" charset="-122"/>
              </a:rPr>
              <a:t>充</a:t>
            </a:r>
            <a:endParaRPr lang="en-US" altLang="zh-CN" sz="2800" b="1" dirty="0" smtClean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itchFamily="2" charset="-122"/>
                <a:ea typeface="华文楷体" pitchFamily="2" charset="-122"/>
              </a:rPr>
              <a:t>分</a:t>
            </a:r>
            <a:endParaRPr lang="en-US" altLang="zh-CN" sz="2800" b="1" dirty="0" smtClean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itchFamily="2" charset="-122"/>
                <a:ea typeface="华文楷体" pitchFamily="2" charset="-122"/>
              </a:rPr>
              <a:t>性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  <p:bldP spid="8" grpId="0"/>
      <p:bldP spid="11" grpId="0" animBg="1"/>
      <p:bldP spid="14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云形标注 16"/>
          <p:cNvSpPr/>
          <p:nvPr/>
        </p:nvSpPr>
        <p:spPr>
          <a:xfrm>
            <a:off x="4644008" y="4740406"/>
            <a:ext cx="3816424" cy="1424898"/>
          </a:xfrm>
          <a:prstGeom prst="cloudCallout">
            <a:avLst>
              <a:gd name="adj1" fmla="val 4259"/>
              <a:gd name="adj2" fmla="val -9881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线性无关的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特征向量</a:t>
            </a:r>
          </a:p>
        </p:txBody>
      </p:sp>
      <p:sp>
        <p:nvSpPr>
          <p:cNvPr id="3" name="矩形 2"/>
          <p:cNvSpPr/>
          <p:nvPr/>
        </p:nvSpPr>
        <p:spPr>
          <a:xfrm>
            <a:off x="343836" y="548680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6.2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2076" y="548680"/>
            <a:ext cx="697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可对角化，则必存在可逆矩阵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800" i="1" dirty="0"/>
          </a:p>
        </p:txBody>
      </p:sp>
      <p:sp>
        <p:nvSpPr>
          <p:cNvPr id="5" name="矩形 4"/>
          <p:cNvSpPr/>
          <p:nvPr/>
        </p:nvSpPr>
        <p:spPr>
          <a:xfrm>
            <a:off x="371836" y="117758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使得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421377"/>
              </p:ext>
            </p:extLst>
          </p:nvPr>
        </p:nvGraphicFramePr>
        <p:xfrm>
          <a:off x="3131840" y="1700808"/>
          <a:ext cx="165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7" name="Equation" r:id="rId3" imgW="1650960" imgH="380880" progId="Equation.DSMT4">
                  <p:embed/>
                </p:oleObj>
              </mc:Choice>
              <mc:Fallback>
                <p:oleObj name="Equation" r:id="rId3" imgW="1650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700808"/>
                        <a:ext cx="1651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01304" y="242088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其中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545137"/>
              </p:ext>
            </p:extLst>
          </p:nvPr>
        </p:nvGraphicFramePr>
        <p:xfrm>
          <a:off x="1461821" y="2924944"/>
          <a:ext cx="2768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8" name="Equation" r:id="rId5" imgW="2768400" imgH="1562040" progId="Equation.DSMT4">
                  <p:embed/>
                </p:oleObj>
              </mc:Choice>
              <mc:Fallback>
                <p:oleObj name="Equation" r:id="rId5" imgW="27684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1821" y="2924944"/>
                        <a:ext cx="27686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82590"/>
              </p:ext>
            </p:extLst>
          </p:nvPr>
        </p:nvGraphicFramePr>
        <p:xfrm>
          <a:off x="5004048" y="3284984"/>
          <a:ext cx="275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9" name="Equation" r:id="rId7" imgW="2755800" imgH="507960" progId="Equation.DSMT4">
                  <p:embed/>
                </p:oleObj>
              </mc:Choice>
              <mc:Fallback>
                <p:oleObj name="Equation" r:id="rId7" imgW="2755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3284984"/>
                        <a:ext cx="2755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云形标注 15"/>
          <p:cNvSpPr/>
          <p:nvPr/>
        </p:nvSpPr>
        <p:spPr>
          <a:xfrm>
            <a:off x="683568" y="5039666"/>
            <a:ext cx="3816424" cy="1125638"/>
          </a:xfrm>
          <a:prstGeom prst="cloudCallout">
            <a:avLst>
              <a:gd name="adj1" fmla="val 16881"/>
              <a:gd name="adj2" fmla="val -105148"/>
            </a:avLst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个特征值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267744" y="2944108"/>
            <a:ext cx="1584176" cy="149300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36704" y="3068960"/>
            <a:ext cx="0" cy="96252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44208" y="3068960"/>
            <a:ext cx="0" cy="96252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380312" y="3068960"/>
            <a:ext cx="0" cy="96252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2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4" grpId="0"/>
      <p:bldP spid="5" grpId="0"/>
      <p:bldP spid="11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745540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6.3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2600" y="745540"/>
            <a:ext cx="685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个特征值互不相同，则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39044" y="143452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可对角化</a:t>
            </a:r>
            <a:endParaRPr lang="zh-CN" altLang="en-US" sz="2800" dirty="0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79512" y="2113692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6.10】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51720" y="2113692"/>
            <a:ext cx="6227987" cy="523220"/>
            <a:chOff x="2051720" y="2113692"/>
            <a:chExt cx="6227987" cy="523220"/>
          </a:xfrm>
        </p:grpSpPr>
        <p:sp>
          <p:nvSpPr>
            <p:cNvPr id="48" name="矩形 47"/>
            <p:cNvSpPr/>
            <p:nvPr/>
          </p:nvSpPr>
          <p:spPr>
            <a:xfrm>
              <a:off x="2051720" y="2113692"/>
              <a:ext cx="62279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设                                 </a:t>
              </a:r>
              <a:r>
                <a:rPr lang="zh-CN" altLang="zh-CN" sz="2800" b="1" dirty="0" smtClean="0">
                  <a:latin typeface="+mn-ea"/>
                </a:rPr>
                <a:t>为</a:t>
              </a:r>
              <a:r>
                <a:rPr lang="zh-CN" altLang="zh-CN" sz="2800" b="1" dirty="0">
                  <a:latin typeface="+mn-ea"/>
                </a:rPr>
                <a:t>三阶</a:t>
              </a:r>
              <a:r>
                <a:rPr lang="zh-CN" altLang="zh-CN" sz="2800" b="1" dirty="0" smtClean="0">
                  <a:latin typeface="+mn-ea"/>
                </a:rPr>
                <a:t>矩阵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latin typeface="+mn-ea"/>
                </a:rPr>
                <a:t>的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3791496"/>
                </p:ext>
              </p:extLst>
            </p:nvPr>
          </p:nvGraphicFramePr>
          <p:xfrm>
            <a:off x="2627784" y="2205112"/>
            <a:ext cx="3060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8" name="Equation" r:id="rId3" imgW="3060360" imgH="431640" progId="Equation.DSMT4">
                    <p:embed/>
                  </p:oleObj>
                </mc:Choice>
                <mc:Fallback>
                  <p:oleObj name="Equation" r:id="rId3" imgW="30603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27784" y="2205112"/>
                          <a:ext cx="30607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351620" y="2875002"/>
            <a:ext cx="8105104" cy="523220"/>
            <a:chOff x="351620" y="2875002"/>
            <a:chExt cx="8105104" cy="523220"/>
          </a:xfrm>
        </p:grpSpPr>
        <p:sp>
          <p:nvSpPr>
            <p:cNvPr id="6" name="矩形 5"/>
            <p:cNvSpPr/>
            <p:nvPr/>
          </p:nvSpPr>
          <p:spPr>
            <a:xfrm>
              <a:off x="351620" y="2875002"/>
              <a:ext cx="81051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特征值，</a:t>
              </a:r>
              <a:r>
                <a:rPr lang="zh-CN" altLang="zh-CN" sz="2800" b="1" dirty="0"/>
                <a:t>属于它们的特征向量依次</a:t>
              </a:r>
              <a:r>
                <a:rPr lang="zh-CN" altLang="zh-CN" sz="2800" b="1" dirty="0" smtClean="0"/>
                <a:t>为</a:t>
              </a:r>
              <a:r>
                <a:rPr lang="en-US" altLang="zh-CN" sz="2800" b="1" dirty="0" smtClean="0"/>
                <a:t>                  </a:t>
              </a:r>
              <a:r>
                <a:rPr lang="zh-CN" altLang="en-US" sz="2800" b="1" dirty="0"/>
                <a:t>令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4072285"/>
                </p:ext>
              </p:extLst>
            </p:nvPr>
          </p:nvGraphicFramePr>
          <p:xfrm>
            <a:off x="6257925" y="2924944"/>
            <a:ext cx="1435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9" name="Equation" r:id="rId5" imgW="1434960" imgH="431640" progId="Equation.DSMT4">
                    <p:embed/>
                  </p:oleObj>
                </mc:Choice>
                <mc:Fallback>
                  <p:oleObj name="Equation" r:id="rId5" imgW="14349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57925" y="2924944"/>
                          <a:ext cx="14351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23090"/>
              </p:ext>
            </p:extLst>
          </p:nvPr>
        </p:nvGraphicFramePr>
        <p:xfrm>
          <a:off x="336550" y="3644900"/>
          <a:ext cx="297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Equation" r:id="rId7" imgW="2971800" imgH="507960" progId="Equation.DSMT4">
                  <p:embed/>
                </p:oleObj>
              </mc:Choice>
              <mc:Fallback>
                <p:oleObj name="Equation" r:id="rId7" imgW="2971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550" y="3644900"/>
                        <a:ext cx="2971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95794" y="35730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28686"/>
              </p:ext>
            </p:extLst>
          </p:nvPr>
        </p:nvGraphicFramePr>
        <p:xfrm>
          <a:off x="4124424" y="3646488"/>
          <a:ext cx="246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Equation" r:id="rId9" imgW="2463480" imgH="507960" progId="Equation.DSMT4">
                  <p:embed/>
                </p:oleObj>
              </mc:Choice>
              <mc:Fallback>
                <p:oleObj name="Equation" r:id="rId9" imgW="2463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24424" y="3646488"/>
                        <a:ext cx="2463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60749"/>
              </p:ext>
            </p:extLst>
          </p:nvPr>
        </p:nvGraphicFramePr>
        <p:xfrm>
          <a:off x="1007894" y="4437112"/>
          <a:ext cx="537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11" imgW="5371920" imgH="1562040" progId="Equation.DSMT4">
                  <p:embed/>
                </p:oleObj>
              </mc:Choice>
              <mc:Fallback>
                <p:oleObj name="Equation" r:id="rId11" imgW="53719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7894" y="4437112"/>
                        <a:ext cx="53721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6552220" y="4761148"/>
            <a:ext cx="792087" cy="648072"/>
            <a:chOff x="6516216" y="5229200"/>
            <a:chExt cx="792087" cy="648072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6516216" y="5589240"/>
              <a:ext cx="432048" cy="288032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6948264" y="5229200"/>
              <a:ext cx="360039" cy="648072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8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7" grpId="0"/>
      <p:bldP spid="4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20688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6.11】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673532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设 三阶矩阵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/>
              <a:t>的特征</a:t>
            </a:r>
            <a:r>
              <a:rPr lang="zh-CN" altLang="en-US" sz="2800" b="1" dirty="0" smtClean="0"/>
              <a:t>值为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90881"/>
              </p:ext>
            </p:extLst>
          </p:nvPr>
        </p:nvGraphicFramePr>
        <p:xfrm>
          <a:off x="1187624" y="1938908"/>
          <a:ext cx="4318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3" imgW="4317840" imgH="1562040" progId="Equation.DSMT4">
                  <p:embed/>
                </p:oleObj>
              </mc:Choice>
              <mc:Fallback>
                <p:oleObj name="Equation" r:id="rId3" imgW="43178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938908"/>
                        <a:ext cx="43180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79513" y="1268760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对应的特征</a:t>
            </a:r>
            <a:r>
              <a:rPr lang="zh-CN" altLang="zh-CN" sz="2800" b="1" dirty="0" smtClean="0"/>
              <a:t>向量</a:t>
            </a:r>
            <a:r>
              <a:rPr lang="zh-CN" altLang="en-US" sz="2800" b="1" dirty="0" smtClean="0"/>
              <a:t>依次为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7544" y="3789040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）求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/>
              <a:t>；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57886"/>
              </p:ext>
            </p:extLst>
          </p:nvPr>
        </p:nvGraphicFramePr>
        <p:xfrm>
          <a:off x="6416341" y="75020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5" imgW="1117440" imgH="393480" progId="Equation.DSMT4">
                  <p:embed/>
                </p:oleObj>
              </mc:Choice>
              <mc:Fallback>
                <p:oleObj name="Equation" r:id="rId5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6341" y="750208"/>
                        <a:ext cx="1117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080760" y="3789040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）求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0622"/>
              </p:ext>
            </p:extLst>
          </p:nvPr>
        </p:nvGraphicFramePr>
        <p:xfrm>
          <a:off x="4577508" y="38538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Equation" r:id="rId7" imgW="825480" imgH="393480" progId="Equation.DSMT4">
                  <p:embed/>
                </p:oleObj>
              </mc:Choice>
              <mc:Fallback>
                <p:oleObj name="Equation" r:id="rId7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7508" y="3853800"/>
                        <a:ext cx="825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流程图: 延期 10"/>
          <p:cNvSpPr/>
          <p:nvPr/>
        </p:nvSpPr>
        <p:spPr>
          <a:xfrm>
            <a:off x="5940152" y="1628800"/>
            <a:ext cx="2448272" cy="2160240"/>
          </a:xfrm>
          <a:prstGeom prst="flowChartDelay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是否有三个线性无关的特征向量是关键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38169"/>
              </p:ext>
            </p:extLst>
          </p:nvPr>
        </p:nvGraphicFramePr>
        <p:xfrm>
          <a:off x="2142108" y="4653136"/>
          <a:ext cx="165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Equation" r:id="rId9" imgW="1650960" imgH="380880" progId="Equation.DSMT4">
                  <p:embed/>
                </p:oleObj>
              </mc:Choice>
              <mc:Fallback>
                <p:oleObj name="Equation" r:id="rId9" imgW="1650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2108" y="4653136"/>
                        <a:ext cx="1651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4040212" y="4712944"/>
            <a:ext cx="978408" cy="340616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04021"/>
              </p:ext>
            </p:extLst>
          </p:nvPr>
        </p:nvGraphicFramePr>
        <p:xfrm>
          <a:off x="5320332" y="4672560"/>
          <a:ext cx="160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Equation" r:id="rId11" imgW="1600200" imgH="380880" progId="Equation.DSMT4">
                  <p:embed/>
                </p:oleObj>
              </mc:Choice>
              <mc:Fallback>
                <p:oleObj name="Equation" r:id="rId11" imgW="1600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20332" y="4672560"/>
                        <a:ext cx="1600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右箭头 31"/>
          <p:cNvSpPr/>
          <p:nvPr/>
        </p:nvSpPr>
        <p:spPr>
          <a:xfrm>
            <a:off x="4061556" y="5485608"/>
            <a:ext cx="978408" cy="36004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639780"/>
              </p:ext>
            </p:extLst>
          </p:nvPr>
        </p:nvGraphicFramePr>
        <p:xfrm>
          <a:off x="5238452" y="5536656"/>
          <a:ext cx="250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Equation" r:id="rId13" imgW="2501640" imgH="380880" progId="Equation.DSMT4">
                  <p:embed/>
                </p:oleObj>
              </mc:Choice>
              <mc:Fallback>
                <p:oleObj name="Equation" r:id="rId13" imgW="2501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38452" y="5536656"/>
                        <a:ext cx="2501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6747" y="4561964"/>
            <a:ext cx="1620957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ffectLst/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ffectLst/>
                <a:latin typeface="华文楷体" pitchFamily="2" charset="-122"/>
                <a:ea typeface="华文楷体" pitchFamily="2" charset="-122"/>
              </a:rPr>
              <a:t>分析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effectLst/>
                <a:latin typeface="华文楷体" pitchFamily="2" charset="-122"/>
                <a:ea typeface="华文楷体" pitchFamily="2" charset="-122"/>
              </a:rPr>
              <a:t>】</a:t>
            </a:r>
            <a:endParaRPr lang="zh-CN" altLang="en-US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effectLst/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6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/>
      <p:bldP spid="25" grpId="0"/>
      <p:bldP spid="23" grpId="0"/>
      <p:bldP spid="11" grpId="0" animBg="1"/>
      <p:bldP spid="16" grpId="0" animBg="1"/>
      <p:bldP spid="32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20688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6.12】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673532"/>
            <a:ext cx="4511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问如下矩阵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/>
              <a:t>能否对角化？ 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63876"/>
              </p:ext>
            </p:extLst>
          </p:nvPr>
        </p:nvGraphicFramePr>
        <p:xfrm>
          <a:off x="2796120" y="1602904"/>
          <a:ext cx="2222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3" imgW="2222280" imgH="1562040" progId="Equation.DSMT4">
                  <p:embed/>
                </p:oleObj>
              </mc:Choice>
              <mc:Fallback>
                <p:oleObj name="Equation" r:id="rId3" imgW="22222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6120" y="1602904"/>
                        <a:ext cx="22225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同心圆 20"/>
          <p:cNvSpPr/>
          <p:nvPr/>
        </p:nvSpPr>
        <p:spPr>
          <a:xfrm>
            <a:off x="747068" y="3429000"/>
            <a:ext cx="7488832" cy="2808312"/>
          </a:xfrm>
          <a:prstGeom prst="donut">
            <a:avLst>
              <a:gd name="adj" fmla="val 7693"/>
            </a:avLst>
          </a:prstGeom>
          <a:solidFill>
            <a:schemeClr val="bg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35695" y="3933056"/>
            <a:ext cx="580960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例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6.11</a:t>
            </a:r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6.12</a:t>
            </a:r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可见：</a:t>
            </a:r>
            <a:endParaRPr lang="en-US" altLang="zh-CN" sz="2800" b="1" dirty="0" smtClean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</a:t>
            </a:r>
            <a:r>
              <a:rPr lang="en-US" altLang="zh-CN" sz="2800" b="1" i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特征</a:t>
            </a:r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方程有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重根时</a:t>
            </a:r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，不一定有</a:t>
            </a:r>
            <a:endParaRPr lang="en-US" altLang="zh-CN" sz="2800" b="1" dirty="0" smtClean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sz="2800" b="1" i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个线性无关的特征向量，因此，</a:t>
            </a:r>
            <a:endParaRPr lang="en-US" altLang="zh-CN" sz="2800" b="1" dirty="0" smtClean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</a:t>
            </a:r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不一定能对角化</a:t>
            </a:r>
            <a:endParaRPr lang="zh-CN" altLang="en-US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1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3836" y="692696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6.7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2076" y="692696"/>
            <a:ext cx="684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可对角化的充要条件是 ：对于它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71836" y="1196752"/>
            <a:ext cx="4992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每个重特征值，均有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77743"/>
              </p:ext>
            </p:extLst>
          </p:nvPr>
        </p:nvGraphicFramePr>
        <p:xfrm>
          <a:off x="1547664" y="2016125"/>
          <a:ext cx="300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3" imgW="3009600" imgH="482400" progId="Equation.DSMT4">
                  <p:embed/>
                </p:oleObj>
              </mc:Choice>
              <mc:Fallback>
                <p:oleObj name="Equation" r:id="rId3" imgW="3009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2016125"/>
                        <a:ext cx="3009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580112" y="1700808"/>
            <a:ext cx="2664296" cy="1656184"/>
            <a:chOff x="5580112" y="1916832"/>
            <a:chExt cx="2664296" cy="1656184"/>
          </a:xfrm>
        </p:grpSpPr>
        <p:sp>
          <p:nvSpPr>
            <p:cNvPr id="12" name="云形标注 11"/>
            <p:cNvSpPr/>
            <p:nvPr/>
          </p:nvSpPr>
          <p:spPr>
            <a:xfrm>
              <a:off x="5580112" y="1916832"/>
              <a:ext cx="2664296" cy="1656184"/>
            </a:xfrm>
            <a:prstGeom prst="cloudCallout">
              <a:avLst>
                <a:gd name="adj1" fmla="val -82432"/>
                <a:gd name="adj2" fmla="val -2000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 特征值</a:t>
              </a:r>
              <a:endPara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endParaRPr>
            </a:p>
            <a:p>
              <a:r>
                <a:rPr lang="en-US" altLang="zh-CN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  的重数</a:t>
              </a:r>
              <a:endPara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8799279"/>
                </p:ext>
              </p:extLst>
            </p:nvPr>
          </p:nvGraphicFramePr>
          <p:xfrm>
            <a:off x="6101308" y="2708920"/>
            <a:ext cx="342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4" name="Equation" r:id="rId5" imgW="342720" imgH="482400" progId="Equation.DSMT4">
                    <p:embed/>
                  </p:oleObj>
                </mc:Choice>
                <mc:Fallback>
                  <p:oleObj name="Equation" r:id="rId5" imgW="34272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01308" y="2708920"/>
                          <a:ext cx="3429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251520" y="3284984"/>
            <a:ext cx="7930460" cy="1562100"/>
            <a:chOff x="251520" y="3523084"/>
            <a:chExt cx="7930460" cy="1562100"/>
          </a:xfrm>
        </p:grpSpPr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1520" y="3985900"/>
              <a:ext cx="19912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 smtClean="0">
                  <a:solidFill>
                    <a:srgbClr val="0000CC"/>
                  </a:solidFill>
                  <a:latin typeface="+mn-ea"/>
                </a:rPr>
                <a:t>【</a:t>
              </a:r>
              <a:r>
                <a:rPr kumimoji="1" lang="zh-CN" altLang="en-US" sz="2800" b="1" dirty="0" smtClean="0">
                  <a:solidFill>
                    <a:srgbClr val="0000CC"/>
                  </a:solidFill>
                  <a:latin typeface="+mn-ea"/>
                </a:rPr>
                <a:t>例</a:t>
              </a:r>
              <a:r>
                <a:rPr kumimoji="1" lang="en-US" altLang="zh-CN" sz="2800" b="1" dirty="0" smtClean="0">
                  <a:solidFill>
                    <a:srgbClr val="0000CC"/>
                  </a:solidFill>
                  <a:latin typeface="+mn-ea"/>
                </a:rPr>
                <a:t>6.13】</a:t>
              </a:r>
              <a:endParaRPr kumimoji="1" lang="zh-CN" altLang="en-US" sz="2800" b="1" dirty="0">
                <a:solidFill>
                  <a:srgbClr val="0000CC"/>
                </a:solidFill>
                <a:latin typeface="+mn-ea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2859845"/>
                </p:ext>
              </p:extLst>
            </p:nvPr>
          </p:nvGraphicFramePr>
          <p:xfrm>
            <a:off x="2771800" y="3523084"/>
            <a:ext cx="2667000" cy="156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5" name="Equation" r:id="rId7" imgW="2666880" imgH="1562040" progId="Equation.DSMT4">
                    <p:embed/>
                  </p:oleObj>
                </mc:Choice>
                <mc:Fallback>
                  <p:oleObj name="Equation" r:id="rId7" imgW="2666880" imgH="1562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71800" y="3523084"/>
                          <a:ext cx="2667000" cy="156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2123728" y="4057908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设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52120" y="4005064"/>
              <a:ext cx="2529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>
                  <a:latin typeface="+mn-ea"/>
                  <a:cs typeface="Times New Roman" pitchFamily="18" charset="0"/>
                </a:rPr>
                <a:t>有</a:t>
              </a:r>
              <a:r>
                <a:rPr lang="en-US" altLang="zh-CN" sz="2800" b="1" dirty="0">
                  <a:latin typeface="+mn-ea"/>
                  <a:cs typeface="Times New Roman" pitchFamily="18" charset="0"/>
                </a:rPr>
                <a:t>3</a:t>
              </a:r>
              <a:r>
                <a:rPr lang="zh-CN" altLang="zh-CN" sz="2800" b="1" dirty="0">
                  <a:latin typeface="+mn-ea"/>
                  <a:cs typeface="Times New Roman" pitchFamily="18" charset="0"/>
                </a:rPr>
                <a:t>个</a:t>
              </a:r>
              <a:r>
                <a:rPr lang="zh-CN" altLang="zh-CN" sz="2800" b="1" dirty="0" smtClean="0">
                  <a:latin typeface="+mn-ea"/>
                  <a:cs typeface="Times New Roman" pitchFamily="18" charset="0"/>
                </a:rPr>
                <a:t>线性无关</a:t>
              </a:r>
              <a:endParaRPr lang="zh-CN" altLang="en-US" sz="2800" dirty="0"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1779" y="5013176"/>
            <a:ext cx="8521885" cy="523220"/>
            <a:chOff x="441779" y="5066020"/>
            <a:chExt cx="8521885" cy="523220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786013"/>
                </p:ext>
              </p:extLst>
            </p:nvPr>
          </p:nvGraphicFramePr>
          <p:xfrm>
            <a:off x="2867962" y="5199732"/>
            <a:ext cx="8128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6" name="Equation" r:id="rId9" imgW="812520" imgH="317160" progId="Equation.DSMT4">
                    <p:embed/>
                  </p:oleObj>
                </mc:Choice>
                <mc:Fallback>
                  <p:oleObj name="Equation" r:id="rId9" imgW="81252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67962" y="5199732"/>
                          <a:ext cx="8128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矩形 22"/>
            <p:cNvSpPr/>
            <p:nvPr/>
          </p:nvSpPr>
          <p:spPr>
            <a:xfrm>
              <a:off x="441779" y="5066020"/>
              <a:ext cx="85218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latin typeface="+mn-ea"/>
                  <a:cs typeface="Times New Roman" pitchFamily="18" charset="0"/>
                </a:rPr>
                <a:t>特征向量</a:t>
              </a:r>
              <a:r>
                <a:rPr lang="zh-CN" altLang="en-US" sz="2800" b="1" dirty="0">
                  <a:latin typeface="+mn-ea"/>
                  <a:cs typeface="Times New Roman" pitchFamily="18" charset="0"/>
                </a:rPr>
                <a:t>，且      </a:t>
              </a:r>
              <a:r>
                <a:rPr lang="zh-CN" altLang="en-US" sz="2800" b="1" dirty="0" smtClean="0">
                  <a:latin typeface="+mn-ea"/>
                  <a:cs typeface="Times New Roman" pitchFamily="18" charset="0"/>
                </a:rPr>
                <a:t>是</a:t>
              </a:r>
              <a:r>
                <a:rPr lang="zh-CN" altLang="zh-CN" sz="2800" b="1" dirty="0">
                  <a:latin typeface="+mn-ea"/>
                  <a:cs typeface="Times New Roman" pitchFamily="18" charset="0"/>
                </a:rPr>
                <a:t>的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latin typeface="+mn-ea"/>
                  <a:cs typeface="Times New Roman" pitchFamily="18" charset="0"/>
                </a:rPr>
                <a:t>的二重特征值</a:t>
              </a:r>
              <a:r>
                <a:rPr lang="zh-CN" altLang="en-US" sz="2800" b="1" dirty="0" smtClean="0">
                  <a:latin typeface="+mn-ea"/>
                  <a:cs typeface="Times New Roman" pitchFamily="18" charset="0"/>
                </a:rPr>
                <a:t>，求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和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b="1" dirty="0">
                  <a:latin typeface="+mn-ea"/>
                  <a:cs typeface="Times New Roman" pitchFamily="18" charset="0"/>
                </a:rPr>
                <a:t>.</a:t>
              </a:r>
              <a:endParaRPr lang="zh-CN" altLang="en-US" dirty="0"/>
            </a:p>
          </p:txBody>
        </p:sp>
      </p:grpSp>
      <p:sp>
        <p:nvSpPr>
          <p:cNvPr id="26" name="椭圆 25"/>
          <p:cNvSpPr/>
          <p:nvPr/>
        </p:nvSpPr>
        <p:spPr>
          <a:xfrm>
            <a:off x="852416" y="5756076"/>
            <a:ext cx="2542623" cy="5532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板书讲解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1177588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6.14】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1171" y="117758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若矩阵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17049"/>
              </p:ext>
            </p:extLst>
          </p:nvPr>
        </p:nvGraphicFramePr>
        <p:xfrm>
          <a:off x="3429620" y="714772"/>
          <a:ext cx="2222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0" name="Equation" r:id="rId3" imgW="2222280" imgH="1562040" progId="Equation.DSMT4">
                  <p:embed/>
                </p:oleObj>
              </mc:Choice>
              <mc:Fallback>
                <p:oleObj name="Equation" r:id="rId3" imgW="22222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620" y="714772"/>
                        <a:ext cx="22225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51520" y="2564904"/>
            <a:ext cx="3788217" cy="523220"/>
            <a:chOff x="755576" y="2329716"/>
            <a:chExt cx="378821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755576" y="2329716"/>
              <a:ext cx="3788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8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zh-CN" altLang="zh-CN" sz="2800" b="1" dirty="0" smtClean="0">
                  <a:latin typeface="Times New Roman" pitchFamily="18" charset="0"/>
                  <a:cs typeface="Times New Roman" pitchFamily="18" charset="0"/>
                </a:rPr>
                <a:t>求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常数      的值；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0131773"/>
                </p:ext>
              </p:extLst>
            </p:nvPr>
          </p:nvGraphicFramePr>
          <p:xfrm>
            <a:off x="2987824" y="2470676"/>
            <a:ext cx="228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61" name="Equation" r:id="rId5" imgW="228600" imgH="241200" progId="Equation.DSMT4">
                    <p:embed/>
                  </p:oleObj>
                </mc:Choice>
                <mc:Fallback>
                  <p:oleObj name="Equation" r:id="rId5" imgW="2286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87824" y="2470676"/>
                          <a:ext cx="228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251520" y="3304148"/>
            <a:ext cx="5936555" cy="523220"/>
            <a:chOff x="251520" y="3304148"/>
            <a:chExt cx="5936555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251520" y="3304148"/>
              <a:ext cx="5405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 smtClean="0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800" b="1" dirty="0" smtClean="0">
                  <a:latin typeface="Times New Roman" pitchFamily="18" charset="0"/>
                  <a:cs typeface="Times New Roman" pitchFamily="18" charset="0"/>
                </a:rPr>
                <a:t>）求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可逆矩阵       使得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         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648384"/>
                </p:ext>
              </p:extLst>
            </p:nvPr>
          </p:nvGraphicFramePr>
          <p:xfrm>
            <a:off x="3203848" y="3419708"/>
            <a:ext cx="292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62" name="Equation" r:id="rId7" imgW="291960" imgH="291960" progId="Equation.DSMT4">
                    <p:embed/>
                  </p:oleObj>
                </mc:Choice>
                <mc:Fallback>
                  <p:oleObj name="Equation" r:id="rId7" imgW="2919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03848" y="3419708"/>
                          <a:ext cx="2921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519099"/>
                </p:ext>
              </p:extLst>
            </p:nvPr>
          </p:nvGraphicFramePr>
          <p:xfrm>
            <a:off x="4448175" y="3349491"/>
            <a:ext cx="1739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63" name="Equation" r:id="rId9" imgW="1739880" imgH="393480" progId="Equation.DSMT4">
                    <p:embed/>
                  </p:oleObj>
                </mc:Choice>
                <mc:Fallback>
                  <p:oleObj name="Equation" r:id="rId9" imgW="173988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8175" y="3349491"/>
                          <a:ext cx="17399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5652120" y="1196752"/>
            <a:ext cx="3076590" cy="523220"/>
            <a:chOff x="232857" y="3194194"/>
            <a:chExt cx="3076590" cy="52322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4748594"/>
                </p:ext>
              </p:extLst>
            </p:nvPr>
          </p:nvGraphicFramePr>
          <p:xfrm>
            <a:off x="2941147" y="3327524"/>
            <a:ext cx="368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64" name="Equation" r:id="rId11" imgW="368280" imgH="317160" progId="Equation.DSMT4">
                    <p:embed/>
                  </p:oleObj>
                </mc:Choice>
                <mc:Fallback>
                  <p:oleObj name="Equation" r:id="rId11" imgW="36828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41147" y="3327524"/>
                          <a:ext cx="3683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232857" y="3194194"/>
              <a:ext cx="27093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相似于对角矩阵</a:t>
              </a:r>
              <a:endParaRPr lang="zh-CN" altLang="en-US" sz="2800" dirty="0"/>
            </a:p>
          </p:txBody>
        </p:sp>
      </p:grpSp>
      <p:sp>
        <p:nvSpPr>
          <p:cNvPr id="30" name="椭圆 29"/>
          <p:cNvSpPr/>
          <p:nvPr/>
        </p:nvSpPr>
        <p:spPr>
          <a:xfrm>
            <a:off x="6732240" y="2008004"/>
            <a:ext cx="1411954" cy="12961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板书讲解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2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692150"/>
            <a:ext cx="6156325" cy="5762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§6.2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67873"/>
              </p:ext>
            </p:extLst>
          </p:nvPr>
        </p:nvGraphicFramePr>
        <p:xfrm>
          <a:off x="6876256" y="4077072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4" name="剪辑" r:id="rId3" imgW="3467160" imgH="5018040" progId="MS_ClipArt_Gallery.2">
                  <p:embed/>
                </p:oleObj>
              </mc:Choice>
              <mc:Fallback>
                <p:oleObj name="剪辑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077072"/>
                        <a:ext cx="1555603" cy="225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39552" y="15113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相似矩阵的定义和性质</a:t>
            </a:r>
            <a:endParaRPr kumimoji="1" lang="zh-CN" altLang="en-US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2008" y="2420888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矩阵的对角化条件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7640" y="3284984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将矩阵对角化的方法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055248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6300192" y="5085184"/>
            <a:ext cx="165618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3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467544" y="908720"/>
            <a:ext cx="82089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相似矩阵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73919137"/>
              </p:ext>
            </p:extLst>
          </p:nvPr>
        </p:nvGraphicFramePr>
        <p:xfrm>
          <a:off x="816631" y="2132856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839214" y="4869160"/>
            <a:ext cx="7620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下面，我们将从从具体实例开始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  <p:bldP spid="9338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云形 37"/>
          <p:cNvSpPr/>
          <p:nvPr/>
        </p:nvSpPr>
        <p:spPr>
          <a:xfrm>
            <a:off x="2699791" y="2492896"/>
            <a:ext cx="2664297" cy="914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C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0465" y="764704"/>
            <a:ext cx="3518912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6.5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（相似矩阵）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389686"/>
              </p:ext>
            </p:extLst>
          </p:nvPr>
        </p:nvGraphicFramePr>
        <p:xfrm>
          <a:off x="3161927" y="2780928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8" name="Equation" r:id="rId3" imgW="1663560" imgH="380880" progId="Equation.DSMT4">
                  <p:embed/>
                </p:oleObj>
              </mc:Choice>
              <mc:Fallback>
                <p:oleObj name="Equation" r:id="rId3" imgW="1663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1927" y="2780928"/>
                        <a:ext cx="1663700" cy="381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804248" y="348184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记</a:t>
            </a:r>
            <a:r>
              <a:rPr lang="zh-CN" altLang="en-US" sz="2800" b="1" dirty="0" smtClean="0">
                <a:latin typeface="+mn-ea"/>
              </a:rPr>
              <a:t>作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5" name="线形标注 2(带强调线) 34"/>
          <p:cNvSpPr/>
          <p:nvPr/>
        </p:nvSpPr>
        <p:spPr>
          <a:xfrm>
            <a:off x="5004048" y="1592216"/>
            <a:ext cx="3456384" cy="612648"/>
          </a:xfrm>
          <a:prstGeom prst="accentCallout2">
            <a:avLst>
              <a:gd name="adj1" fmla="val 102444"/>
              <a:gd name="adj2" fmla="val 385"/>
              <a:gd name="adj3" fmla="val 163702"/>
              <a:gd name="adj4" fmla="val -12712"/>
              <a:gd name="adj5" fmla="val 102105"/>
              <a:gd name="adj6" fmla="val -134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如果存在可逆矩阵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481844"/>
            <a:ext cx="6548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的相似矩阵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或者称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线形标注 2(带强调线) 8"/>
          <p:cNvSpPr/>
          <p:nvPr/>
        </p:nvSpPr>
        <p:spPr>
          <a:xfrm>
            <a:off x="583726" y="1660103"/>
            <a:ext cx="3512052" cy="544761"/>
          </a:xfrm>
          <a:prstGeom prst="accentCallout2">
            <a:avLst>
              <a:gd name="adj1" fmla="val 13209"/>
              <a:gd name="adj2" fmla="val 98181"/>
              <a:gd name="adj3" fmla="val 110333"/>
              <a:gd name="adj4" fmla="val 79018"/>
              <a:gd name="adj5" fmla="val 196796"/>
              <a:gd name="adj6" fmla="val 87493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0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都是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</a:p>
        </p:txBody>
      </p:sp>
      <p:sp>
        <p:nvSpPr>
          <p:cNvPr id="10" name="泪滴形 9"/>
          <p:cNvSpPr/>
          <p:nvPr/>
        </p:nvSpPr>
        <p:spPr>
          <a:xfrm>
            <a:off x="467544" y="4293096"/>
            <a:ext cx="683180" cy="829726"/>
          </a:xfrm>
          <a:prstGeom prst="teardrop">
            <a:avLst>
              <a:gd name="adj" fmla="val 139506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注</a:t>
            </a:r>
            <a:endParaRPr lang="zh-CN" altLang="en-US" sz="2800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496" y="0"/>
            <a:ext cx="6336704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6.2.1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相似矩阵的概念与性质</a:t>
            </a:r>
            <a:endParaRPr kumimoji="0" lang="en-US" altLang="zh-CN" sz="2800" b="1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14017"/>
              </p:ext>
            </p:extLst>
          </p:nvPr>
        </p:nvGraphicFramePr>
        <p:xfrm>
          <a:off x="7668344" y="3628256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9" name="Equation" r:id="rId5" imgW="927000" imgH="304560" progId="Equation.DSMT4">
                  <p:embed/>
                </p:oleObj>
              </mc:Choice>
              <mc:Fallback>
                <p:oleObj name="Equation" r:id="rId5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8344" y="3628256"/>
                        <a:ext cx="927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13430"/>
              </p:ext>
            </p:extLst>
          </p:nvPr>
        </p:nvGraphicFramePr>
        <p:xfrm>
          <a:off x="2636788" y="5392380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0" name="Equation" r:id="rId7" imgW="927000" imgH="304560" progId="Equation.DSMT4">
                  <p:embed/>
                </p:oleObj>
              </mc:Choice>
              <mc:Fallback>
                <p:oleObj name="Equation" r:id="rId7" imgW="927000" imgH="3045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8" y="5392380"/>
                        <a:ext cx="927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635896" y="5544780"/>
            <a:ext cx="864096" cy="0"/>
          </a:xfrm>
          <a:prstGeom prst="straightConnector1">
            <a:avLst/>
          </a:prstGeom>
          <a:ln w="53975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12936"/>
              </p:ext>
            </p:extLst>
          </p:nvPr>
        </p:nvGraphicFramePr>
        <p:xfrm>
          <a:off x="4581004" y="5392380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1" name="Equation" r:id="rId9" imgW="927000" imgH="304560" progId="Equation.DSMT4">
                  <p:embed/>
                </p:oleObj>
              </mc:Choice>
              <mc:Fallback>
                <p:oleObj name="Equation" r:id="rId9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1004" y="5392380"/>
                        <a:ext cx="927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755992" y="5355213"/>
            <a:ext cx="2848456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课后思考：反之是否成立？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624" y="4293096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）对</a:t>
            </a:r>
            <a:r>
              <a:rPr lang="en-US" altLang="zh-CN" sz="28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进行运算，称为对</a:t>
            </a:r>
            <a:r>
              <a:rPr lang="en-US" altLang="zh-CN" sz="28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进行相似变换，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称</a:t>
            </a:r>
            <a:r>
              <a:rPr lang="en-US" altLang="zh-CN" sz="28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为相似变换的矩阵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2" y="5301208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）若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7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33" grpId="1"/>
      <p:bldP spid="35" grpId="0" animBg="1"/>
      <p:bldP spid="8" grpId="0"/>
      <p:bldP spid="9" grpId="0" animBg="1"/>
      <p:bldP spid="10" grpId="0" animBg="1"/>
      <p:bldP spid="37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500" y="1844824"/>
            <a:ext cx="3608680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6.3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（等价关系）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571" y="620688"/>
            <a:ext cx="84337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相似是方阵之间的一种关系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设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/>
              <a:t>是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/>
              <a:t>阶方阵，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则这种关系具有下列性质：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92571" y="2617748"/>
            <a:ext cx="3964547" cy="523220"/>
            <a:chOff x="492571" y="2617748"/>
            <a:chExt cx="3964547" cy="523220"/>
          </a:xfrm>
        </p:grpSpPr>
        <p:sp>
          <p:nvSpPr>
            <p:cNvPr id="14" name="矩形 13"/>
            <p:cNvSpPr/>
            <p:nvPr/>
          </p:nvSpPr>
          <p:spPr>
            <a:xfrm>
              <a:off x="492571" y="2617748"/>
              <a:ext cx="39645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）反身性：       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8573225"/>
                </p:ext>
              </p:extLst>
            </p:nvPr>
          </p:nvGraphicFramePr>
          <p:xfrm>
            <a:off x="2987824" y="2726958"/>
            <a:ext cx="927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5" name="Equation" r:id="rId3" imgW="927000" imgH="304560" progId="Equation.DSMT4">
                    <p:embed/>
                  </p:oleObj>
                </mc:Choice>
                <mc:Fallback>
                  <p:oleObj name="Equation" r:id="rId3" imgW="927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87824" y="2726958"/>
                          <a:ext cx="927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492571" y="3409836"/>
            <a:ext cx="5944256" cy="523220"/>
            <a:chOff x="492571" y="3409836"/>
            <a:chExt cx="5944256" cy="523220"/>
          </a:xfrm>
        </p:grpSpPr>
        <p:sp>
          <p:nvSpPr>
            <p:cNvPr id="24" name="矩形 23"/>
            <p:cNvSpPr/>
            <p:nvPr/>
          </p:nvSpPr>
          <p:spPr>
            <a:xfrm>
              <a:off x="492571" y="3409836"/>
              <a:ext cx="59442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）对称性：若            ，则     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260446"/>
                </p:ext>
              </p:extLst>
            </p:nvPr>
          </p:nvGraphicFramePr>
          <p:xfrm>
            <a:off x="3356868" y="3501008"/>
            <a:ext cx="927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6" name="Equation" r:id="rId5" imgW="927000" imgH="304560" progId="Equation.DSMT4">
                    <p:embed/>
                  </p:oleObj>
                </mc:Choice>
                <mc:Fallback>
                  <p:oleObj name="Equation" r:id="rId5" imgW="927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56868" y="3501008"/>
                          <a:ext cx="927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806854"/>
                </p:ext>
              </p:extLst>
            </p:nvPr>
          </p:nvGraphicFramePr>
          <p:xfrm>
            <a:off x="5157068" y="3519046"/>
            <a:ext cx="927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7" name="Equation" r:id="rId7" imgW="927000" imgH="304560" progId="Equation.DSMT4">
                    <p:embed/>
                  </p:oleObj>
                </mc:Choice>
                <mc:Fallback>
                  <p:oleObj name="Equation" r:id="rId7" imgW="9270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57068" y="3519046"/>
                          <a:ext cx="927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492571" y="4201924"/>
            <a:ext cx="7199407" cy="523220"/>
            <a:chOff x="492571" y="4201924"/>
            <a:chExt cx="7199407" cy="523220"/>
          </a:xfrm>
        </p:grpSpPr>
        <p:sp>
          <p:nvSpPr>
            <p:cNvPr id="25" name="矩形 24"/>
            <p:cNvSpPr/>
            <p:nvPr/>
          </p:nvSpPr>
          <p:spPr>
            <a:xfrm>
              <a:off x="492571" y="4201924"/>
              <a:ext cx="71994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）传递性：若                            则       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477989"/>
                </p:ext>
              </p:extLst>
            </p:nvPr>
          </p:nvGraphicFramePr>
          <p:xfrm>
            <a:off x="3419872" y="4293096"/>
            <a:ext cx="9906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8" name="Equation" r:id="rId9" imgW="990360" imgH="368280" progId="Equation.DSMT4">
                    <p:embed/>
                  </p:oleObj>
                </mc:Choice>
                <mc:Fallback>
                  <p:oleObj name="Equation" r:id="rId9" imgW="9903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19872" y="4293096"/>
                          <a:ext cx="9906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0956179"/>
                </p:ext>
              </p:extLst>
            </p:nvPr>
          </p:nvGraphicFramePr>
          <p:xfrm>
            <a:off x="4633913" y="4284836"/>
            <a:ext cx="965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9" name="Equation" r:id="rId11" imgW="965160" imgH="368280" progId="Equation.DSMT4">
                    <p:embed/>
                  </p:oleObj>
                </mc:Choice>
                <mc:Fallback>
                  <p:oleObj name="Equation" r:id="rId11" imgW="96516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33913" y="4284836"/>
                          <a:ext cx="9652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3440094"/>
                </p:ext>
              </p:extLst>
            </p:nvPr>
          </p:nvGraphicFramePr>
          <p:xfrm>
            <a:off x="6228184" y="4304784"/>
            <a:ext cx="927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0" name="Equation" r:id="rId13" imgW="927000" imgH="317160" progId="Equation.DSMT4">
                    <p:embed/>
                  </p:oleObj>
                </mc:Choice>
                <mc:Fallback>
                  <p:oleObj name="Equation" r:id="rId13" imgW="9270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228184" y="4304784"/>
                          <a:ext cx="9271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" name="Picture 74" descr="C:\Program Files (x86)\Microsoft Office\MEDIA\CAGCAT10\j0199661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27" y="2013111"/>
            <a:ext cx="1359409" cy="11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0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381000" y="674712"/>
            <a:ext cx="8367713" cy="954088"/>
            <a:chOff x="240" y="2640"/>
            <a:chExt cx="5271" cy="601"/>
          </a:xfrm>
        </p:grpSpPr>
        <p:sp>
          <p:nvSpPr>
            <p:cNvPr id="51203" name="Text Box 3"/>
            <p:cNvSpPr txBox="1">
              <a:spLocks noChangeArrowheads="1"/>
            </p:cNvSpPr>
            <p:nvPr/>
          </p:nvSpPr>
          <p:spPr bwMode="auto">
            <a:xfrm>
              <a:off x="240" y="2647"/>
              <a:ext cx="12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CC"/>
                  </a:solidFill>
                  <a:latin typeface="+mn-ea"/>
                </a:rPr>
                <a:t>定理</a:t>
              </a:r>
              <a:r>
                <a:rPr lang="en-US" altLang="zh-CN" sz="2800" b="1" dirty="0" smtClean="0">
                  <a:solidFill>
                    <a:srgbClr val="0000CC"/>
                  </a:solidFill>
                  <a:latin typeface="+mn-ea"/>
                </a:rPr>
                <a:t>6.5</a:t>
              </a:r>
              <a:endParaRPr lang="en-US" altLang="zh-CN" sz="2800" b="1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912" y="2640"/>
              <a:ext cx="459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latin typeface="+mn-ea"/>
                </a:rPr>
                <a:t>  相似矩阵</a:t>
              </a:r>
              <a:r>
                <a:rPr lang="zh-CN" altLang="en-US" sz="2800" b="1" dirty="0">
                  <a:latin typeface="+mn-ea"/>
                </a:rPr>
                <a:t>有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相同的特征多项式、相同特征值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、相同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的行列式、相同的迹、相同的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秩</a:t>
              </a:r>
              <a:r>
                <a:rPr lang="en-US" altLang="zh-CN" sz="2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.</a:t>
              </a:r>
              <a:endParaRPr lang="zh-CN" altLang="en-US" sz="2800" b="1" dirty="0">
                <a:solidFill>
                  <a:schemeClr val="accent2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6536"/>
              </p:ext>
            </p:extLst>
          </p:nvPr>
        </p:nvGraphicFramePr>
        <p:xfrm>
          <a:off x="2987675" y="2713038"/>
          <a:ext cx="1981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5" name="Equation" r:id="rId3" imgW="1981080" imgH="571320" progId="Equation.DSMT4">
                  <p:embed/>
                </p:oleObj>
              </mc:Choice>
              <mc:Fallback>
                <p:oleObj name="Equation" r:id="rId3" imgW="19810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2713038"/>
                        <a:ext cx="19812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31643"/>
              </p:ext>
            </p:extLst>
          </p:nvPr>
        </p:nvGraphicFramePr>
        <p:xfrm>
          <a:off x="2555776" y="3429000"/>
          <a:ext cx="283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6" name="Equation" r:id="rId5" imgW="2831760" imgH="571320" progId="Equation.DSMT4">
                  <p:embed/>
                </p:oleObj>
              </mc:Choice>
              <mc:Fallback>
                <p:oleObj name="Equation" r:id="rId5" imgW="2831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3429000"/>
                        <a:ext cx="28321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94450" y="198884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 smtClean="0">
                <a:solidFill>
                  <a:srgbClr val="0000CC"/>
                </a:solidFill>
              </a:rPr>
              <a:t>【</a:t>
            </a:r>
            <a:r>
              <a:rPr lang="zh-CN" altLang="en-US" sz="2800" dirty="0">
                <a:solidFill>
                  <a:srgbClr val="0000CC"/>
                </a:solidFill>
              </a:rPr>
              <a:t>证</a:t>
            </a:r>
            <a:r>
              <a:rPr lang="zh-CN" altLang="zh-CN" sz="2800" dirty="0" smtClean="0">
                <a:solidFill>
                  <a:srgbClr val="0000CC"/>
                </a:solidFill>
              </a:rPr>
              <a:t>】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176536"/>
              </p:ext>
            </p:extLst>
          </p:nvPr>
        </p:nvGraphicFramePr>
        <p:xfrm>
          <a:off x="1319808" y="2717676"/>
          <a:ext cx="152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7" name="Equation" r:id="rId7" imgW="1523880" imgH="495000" progId="Equation.DSMT4">
                  <p:embed/>
                </p:oleObj>
              </mc:Choice>
              <mc:Fallback>
                <p:oleObj name="Equation" r:id="rId7" imgW="15238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9808" y="2717676"/>
                        <a:ext cx="1524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717313"/>
              </p:ext>
            </p:extLst>
          </p:nvPr>
        </p:nvGraphicFramePr>
        <p:xfrm>
          <a:off x="1656334" y="2116088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8" name="Equation" r:id="rId9" imgW="927000" imgH="304560" progId="Equation.DSMT4">
                  <p:embed/>
                </p:oleObj>
              </mc:Choice>
              <mc:Fallback>
                <p:oleObj name="Equation" r:id="rId9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6334" y="2116088"/>
                        <a:ext cx="927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2699792" y="2142438"/>
            <a:ext cx="720080" cy="21602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801864"/>
              </p:ext>
            </p:extLst>
          </p:nvPr>
        </p:nvGraphicFramePr>
        <p:xfrm>
          <a:off x="3563888" y="2046867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9" name="Equation" r:id="rId11" imgW="1663560" imgH="380880" progId="Equation.DSMT4">
                  <p:embed/>
                </p:oleObj>
              </mc:Choice>
              <mc:Fallback>
                <p:oleObj name="Equation" r:id="rId11" imgW="1663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3888" y="2046867"/>
                        <a:ext cx="1663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09442"/>
              </p:ext>
            </p:extLst>
          </p:nvPr>
        </p:nvGraphicFramePr>
        <p:xfrm>
          <a:off x="5098256" y="2708920"/>
          <a:ext cx="265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0" name="Equation" r:id="rId13" imgW="2654280" imgH="571320" progId="Equation.DSMT4">
                  <p:embed/>
                </p:oleObj>
              </mc:Choice>
              <mc:Fallback>
                <p:oleObj name="Equation" r:id="rId13" imgW="26542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98256" y="2708920"/>
                        <a:ext cx="26543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80313"/>
              </p:ext>
            </p:extLst>
          </p:nvPr>
        </p:nvGraphicFramePr>
        <p:xfrm>
          <a:off x="5453980" y="3501008"/>
          <a:ext cx="163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" name="Equation" r:id="rId15" imgW="1638000" imgH="495000" progId="Equation.DSMT4">
                  <p:embed/>
                </p:oleObj>
              </mc:Choice>
              <mc:Fallback>
                <p:oleObj name="Equation" r:id="rId15" imgW="1638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53980" y="3501008"/>
                        <a:ext cx="1638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流程图: 联系 27"/>
          <p:cNvSpPr/>
          <p:nvPr/>
        </p:nvSpPr>
        <p:spPr>
          <a:xfrm>
            <a:off x="683568" y="2708920"/>
            <a:ext cx="457200" cy="45720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Franklin Gothic Demi Cond" pitchFamily="34" charset="0"/>
              </a:rPr>
              <a:t>1</a:t>
            </a:r>
            <a:endParaRPr lang="zh-CN" altLang="en-US" sz="2800" b="1" dirty="0">
              <a:latin typeface="Franklin Gothic Demi Cond" pitchFamily="34" charset="0"/>
            </a:endParaRPr>
          </a:p>
        </p:txBody>
      </p:sp>
      <p:pic>
        <p:nvPicPr>
          <p:cNvPr id="44107" name="Picture 75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0" y="4149080"/>
            <a:ext cx="697000" cy="8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637748" y="4221088"/>
            <a:ext cx="5626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思考：定理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6.5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的逆命题是否成立？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   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课下自行阅读例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【6.9】.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381000" y="674712"/>
            <a:ext cx="8367713" cy="954088"/>
            <a:chOff x="240" y="2640"/>
            <a:chExt cx="5271" cy="601"/>
          </a:xfrm>
        </p:grpSpPr>
        <p:sp>
          <p:nvSpPr>
            <p:cNvPr id="51203" name="Text Box 3"/>
            <p:cNvSpPr txBox="1">
              <a:spLocks noChangeArrowheads="1"/>
            </p:cNvSpPr>
            <p:nvPr/>
          </p:nvSpPr>
          <p:spPr bwMode="auto">
            <a:xfrm>
              <a:off x="240" y="2647"/>
              <a:ext cx="12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CC"/>
                  </a:solidFill>
                  <a:latin typeface="+mn-ea"/>
                </a:rPr>
                <a:t>定理</a:t>
              </a:r>
              <a:r>
                <a:rPr lang="en-US" altLang="zh-CN" sz="2800" b="1" dirty="0" smtClean="0">
                  <a:solidFill>
                    <a:srgbClr val="0000CC"/>
                  </a:solidFill>
                  <a:latin typeface="+mn-ea"/>
                </a:rPr>
                <a:t>6.5</a:t>
              </a:r>
              <a:endParaRPr lang="en-US" altLang="zh-CN" sz="2800" b="1" dirty="0">
                <a:solidFill>
                  <a:srgbClr val="0000CC"/>
                </a:solidFill>
                <a:latin typeface="+mn-ea"/>
              </a:endParaRPr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912" y="2640"/>
              <a:ext cx="459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latin typeface="+mn-ea"/>
                </a:rPr>
                <a:t>  相似矩阵</a:t>
              </a:r>
              <a:r>
                <a:rPr lang="zh-CN" altLang="en-US" sz="2800" b="1" dirty="0">
                  <a:latin typeface="+mn-ea"/>
                </a:rPr>
                <a:t>有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相同的特征多项式、相同特征值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、相同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的行列式、相同的迹、相同的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秩</a:t>
              </a:r>
              <a:r>
                <a:rPr lang="en-US" altLang="zh-CN" sz="2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.</a:t>
              </a:r>
              <a:endParaRPr lang="zh-CN" altLang="en-US" sz="2800" b="1" dirty="0">
                <a:solidFill>
                  <a:schemeClr val="accent2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95536" y="170080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还</a:t>
            </a:r>
            <a:r>
              <a:rPr lang="zh-CN" altLang="en-US" sz="2800" b="1" dirty="0" smtClean="0"/>
              <a:t>有：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358818"/>
              </p:ext>
            </p:extLst>
          </p:nvPr>
        </p:nvGraphicFramePr>
        <p:xfrm>
          <a:off x="961008" y="2413620"/>
          <a:ext cx="3683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" name="Equation" r:id="rId3" imgW="3682800" imgH="2095200" progId="Equation.DSMT4">
                  <p:embed/>
                </p:oleObj>
              </mc:Choice>
              <mc:Fallback>
                <p:oleObj name="Equation" r:id="rId3" imgW="368280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1008" y="2413620"/>
                        <a:ext cx="368300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73817"/>
              </p:ext>
            </p:extLst>
          </p:nvPr>
        </p:nvGraphicFramePr>
        <p:xfrm>
          <a:off x="908596" y="4869160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" name="Equation" r:id="rId5" imgW="927000" imgH="304560" progId="Equation.DSMT4">
                  <p:embed/>
                </p:oleObj>
              </mc:Choice>
              <mc:Fallback>
                <p:oleObj name="Equation" r:id="rId5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596" y="4869160"/>
                        <a:ext cx="927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32834"/>
              </p:ext>
            </p:extLst>
          </p:nvPr>
        </p:nvGraphicFramePr>
        <p:xfrm>
          <a:off x="3059832" y="4797152"/>
          <a:ext cx="212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0" name="Equation" r:id="rId7" imgW="2120760" imgH="495000" progId="Equation.DSMT4">
                  <p:embed/>
                </p:oleObj>
              </mc:Choice>
              <mc:Fallback>
                <p:oleObj name="Equation" r:id="rId7" imgW="2120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832" y="4797152"/>
                        <a:ext cx="2120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箭头 19"/>
          <p:cNvSpPr/>
          <p:nvPr/>
        </p:nvSpPr>
        <p:spPr>
          <a:xfrm>
            <a:off x="4889736" y="3284983"/>
            <a:ext cx="618368" cy="28803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220072" y="3193812"/>
            <a:ext cx="2949846" cy="1099284"/>
            <a:chOff x="5942634" y="2996952"/>
            <a:chExt cx="2949846" cy="1099284"/>
          </a:xfrm>
        </p:grpSpPr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5942634" y="3573016"/>
              <a:ext cx="29498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是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latin typeface="+mn-ea"/>
                </a:rPr>
                <a:t>的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 dirty="0" smtClean="0">
                  <a:latin typeface="+mn-ea"/>
                </a:rPr>
                <a:t>个特征值</a:t>
              </a:r>
              <a:r>
                <a:rPr lang="en-US" altLang="zh-CN" sz="2800" b="1" dirty="0" smtClean="0">
                  <a:latin typeface="+mn-ea"/>
                </a:rPr>
                <a:t>.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9002225"/>
                </p:ext>
              </p:extLst>
            </p:nvPr>
          </p:nvGraphicFramePr>
          <p:xfrm>
            <a:off x="6398592" y="2996952"/>
            <a:ext cx="1701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1" name="Equation" r:id="rId9" imgW="1701720" imgH="431640" progId="Equation.DSMT4">
                    <p:embed/>
                  </p:oleObj>
                </mc:Choice>
                <mc:Fallback>
                  <p:oleObj name="Equation" r:id="rId9" imgW="1701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8592" y="2996952"/>
                          <a:ext cx="17018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流程图: 联系 22"/>
          <p:cNvSpPr/>
          <p:nvPr/>
        </p:nvSpPr>
        <p:spPr>
          <a:xfrm>
            <a:off x="579748" y="4941168"/>
            <a:ext cx="184212" cy="192191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2195736" y="4886116"/>
            <a:ext cx="648072" cy="310496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09345" y="3380825"/>
            <a:ext cx="184212" cy="192191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580112" y="5214642"/>
            <a:ext cx="2209344" cy="734638"/>
            <a:chOff x="5580112" y="5214642"/>
            <a:chExt cx="2209344" cy="734638"/>
          </a:xfrm>
        </p:grpSpPr>
        <p:sp>
          <p:nvSpPr>
            <p:cNvPr id="7" name="椭圆形标注 6"/>
            <p:cNvSpPr/>
            <p:nvPr/>
          </p:nvSpPr>
          <p:spPr>
            <a:xfrm>
              <a:off x="5580112" y="5214642"/>
              <a:ext cx="2209344" cy="734638"/>
            </a:xfrm>
            <a:prstGeom prst="wedgeEllipseCallout">
              <a:avLst>
                <a:gd name="adj1" fmla="val -81902"/>
                <a:gd name="adj2" fmla="val -238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874305" y="5373216"/>
              <a:ext cx="16209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>
                      <a:lumMod val="8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板书证明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9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20" grpId="0" animBg="1"/>
      <p:bldP spid="23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570029"/>
              </p:ext>
            </p:extLst>
          </p:nvPr>
        </p:nvGraphicFramePr>
        <p:xfrm>
          <a:off x="1398588" y="1412875"/>
          <a:ext cx="5054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" name="Equation" r:id="rId3" imgW="5054400" imgH="1562040" progId="Equation.DSMT4">
                  <p:embed/>
                </p:oleObj>
              </mc:Choice>
              <mc:Fallback>
                <p:oleObj name="Equation" r:id="rId3" imgW="50544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8588" y="1412875"/>
                        <a:ext cx="505460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20688"/>
            <a:ext cx="27126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6.7】 </a:t>
            </a:r>
            <a:r>
              <a:rPr kumimoji="1" lang="zh-CN" altLang="en-US" sz="2800" b="1" dirty="0" smtClean="0">
                <a:latin typeface="+mn-ea"/>
              </a:rPr>
              <a:t>已知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832" y="3140968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的值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907704" y="673532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95536" y="3861048"/>
            <a:ext cx="311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0000CC"/>
                </a:solidFill>
              </a:rPr>
              <a:t>【解】</a:t>
            </a:r>
            <a:r>
              <a:rPr lang="zh-CN" altLang="zh-CN" sz="2800" b="1" dirty="0" smtClean="0"/>
              <a:t>由</a:t>
            </a:r>
            <a:r>
              <a:rPr lang="en-US" altLang="zh-CN" sz="2800" dirty="0" smtClean="0"/>
              <a:t>               </a:t>
            </a:r>
            <a:endParaRPr lang="zh-CN" altLang="en-US" sz="28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19428"/>
              </p:ext>
            </p:extLst>
          </p:nvPr>
        </p:nvGraphicFramePr>
        <p:xfrm>
          <a:off x="827584" y="4721597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1" name="Equation" r:id="rId5" imgW="927000" imgH="304560" progId="Equation.DSMT4">
                  <p:embed/>
                </p:oleObj>
              </mc:Choice>
              <mc:Fallback>
                <p:oleObj name="Equation" r:id="rId5" imgW="927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4721597"/>
                        <a:ext cx="927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389503"/>
              </p:ext>
            </p:extLst>
          </p:nvPr>
        </p:nvGraphicFramePr>
        <p:xfrm>
          <a:off x="6936184" y="4398453"/>
          <a:ext cx="1092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2" name="Equation" r:id="rId7" imgW="1091880" imgH="1002960" progId="Equation.DSMT4">
                  <p:embed/>
                </p:oleObj>
              </mc:Choice>
              <mc:Fallback>
                <p:oleObj name="Equation" r:id="rId7" imgW="10918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6184" y="4398453"/>
                        <a:ext cx="1092200" cy="10033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22141"/>
              </p:ext>
            </p:extLst>
          </p:nvPr>
        </p:nvGraphicFramePr>
        <p:xfrm>
          <a:off x="3433812" y="4221088"/>
          <a:ext cx="214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3" name="Equation" r:id="rId9" imgW="2145960" imgH="495000" progId="Equation.DSMT4">
                  <p:embed/>
                </p:oleObj>
              </mc:Choice>
              <mc:Fallback>
                <p:oleObj name="Equation" r:id="rId9" imgW="2145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3812" y="4221088"/>
                        <a:ext cx="2146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32690"/>
              </p:ext>
            </p:extLst>
          </p:nvPr>
        </p:nvGraphicFramePr>
        <p:xfrm>
          <a:off x="3501008" y="4954357"/>
          <a:ext cx="114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4" name="Equation" r:id="rId11" imgW="1143000" imgH="495000" progId="Equation.DSMT4">
                  <p:embed/>
                </p:oleObj>
              </mc:Choice>
              <mc:Fallback>
                <p:oleObj name="Equation" r:id="rId11" imgW="1143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1008" y="4954357"/>
                        <a:ext cx="11430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1938660" y="4751041"/>
            <a:ext cx="978408" cy="3341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3131840" y="4443878"/>
            <a:ext cx="155448" cy="914400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681824" y="4836643"/>
            <a:ext cx="978408" cy="33414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764704"/>
            <a:ext cx="387958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6.5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（相似对角化）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7704" y="2492896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那么，一个矩阵可对角化的条件是什么？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786" y="1412776"/>
            <a:ext cx="8236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如果一个矩阵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与对角矩阵相似，则称矩阵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相似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对角化，简称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可对角化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373352" y="2479934"/>
            <a:ext cx="1402688" cy="445010"/>
          </a:xfrm>
          <a:prstGeom prst="teardrop">
            <a:avLst>
              <a:gd name="adj" fmla="val 108525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endParaRPr lang="zh-CN" altLang="en-US" sz="2800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496" y="0"/>
            <a:ext cx="6336704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6.2.2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2800" b="1" dirty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相似对角化</a:t>
            </a:r>
            <a:endParaRPr kumimoji="0" lang="en-US" altLang="zh-CN" sz="2800" b="1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465" y="3212976"/>
            <a:ext cx="1354858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6.6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705" y="3212976"/>
            <a:ext cx="6864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方阵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可对角化的充要条件是 它有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58465" y="3717032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线性无关的特征向量</a:t>
            </a:r>
            <a:r>
              <a:rPr kumimoji="1" lang="en-US" altLang="zh-CN" sz="28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3352" y="4293096"/>
            <a:ext cx="1340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itchFamily="2" charset="-122"/>
                <a:ea typeface="华文楷体" pitchFamily="2" charset="-122"/>
              </a:rPr>
              <a:t>必要性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27584" y="4869160"/>
            <a:ext cx="7301999" cy="545197"/>
            <a:chOff x="827584" y="4869160"/>
            <a:chExt cx="7301999" cy="545197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4869160"/>
              <a:ext cx="7301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设                                           则存在可逆阵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b="1" dirty="0" smtClean="0"/>
                <a:t>,</a:t>
              </a:r>
              <a:endParaRPr lang="zh-CN" altLang="en-US" sz="2800" b="1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4446698"/>
                </p:ext>
              </p:extLst>
            </p:nvPr>
          </p:nvGraphicFramePr>
          <p:xfrm>
            <a:off x="1337997" y="4960332"/>
            <a:ext cx="40005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6" name="Equation" r:id="rId3" imgW="4000320" imgH="431640" progId="Equation.DSMT4">
                    <p:embed/>
                  </p:oleObj>
                </mc:Choice>
                <mc:Fallback>
                  <p:oleObj name="Equation" r:id="rId3" imgW="40003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37997" y="4960332"/>
                          <a:ext cx="4000500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1968"/>
              </p:ext>
            </p:extLst>
          </p:nvPr>
        </p:nvGraphicFramePr>
        <p:xfrm>
          <a:off x="2904108" y="5680412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7" name="Equation" r:id="rId5" imgW="1739880" imgH="393480" progId="Equation.DSMT4">
                  <p:embed/>
                </p:oleObj>
              </mc:Choice>
              <mc:Fallback>
                <p:oleObj name="Equation" r:id="rId5" imgW="1739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4108" y="5680412"/>
                        <a:ext cx="1739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3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/>
      <p:bldP spid="8" grpId="0"/>
      <p:bldP spid="10" grpId="0" animBg="1"/>
      <p:bldP spid="18" grpId="0" animBg="1"/>
      <p:bldP spid="23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30A0"/>
        </a:solidFill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615</Words>
  <Application>Microsoft Office PowerPoint</Application>
  <PresentationFormat>全屏显示(4:3)</PresentationFormat>
  <Paragraphs>111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1_Office 主题​​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cuilh</dc:creator>
  <cp:lastModifiedBy>cuilh</cp:lastModifiedBy>
  <cp:revision>306</cp:revision>
  <dcterms:created xsi:type="dcterms:W3CDTF">2015-06-04T20:27:17Z</dcterms:created>
  <dcterms:modified xsi:type="dcterms:W3CDTF">2015-08-16T18:28:17Z</dcterms:modified>
</cp:coreProperties>
</file>