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9"/>
  </p:notesMasterIdLst>
  <p:sldIdLst>
    <p:sldId id="258" r:id="rId2"/>
    <p:sldId id="302" r:id="rId3"/>
    <p:sldId id="272" r:id="rId4"/>
    <p:sldId id="315" r:id="rId5"/>
    <p:sldId id="263" r:id="rId6"/>
    <p:sldId id="323" r:id="rId7"/>
    <p:sldId id="324" r:id="rId8"/>
    <p:sldId id="318" r:id="rId9"/>
    <p:sldId id="306" r:id="rId10"/>
    <p:sldId id="316" r:id="rId11"/>
    <p:sldId id="320" r:id="rId12"/>
    <p:sldId id="319" r:id="rId13"/>
    <p:sldId id="288" r:id="rId14"/>
    <p:sldId id="312" r:id="rId15"/>
    <p:sldId id="321" r:id="rId16"/>
    <p:sldId id="291" r:id="rId17"/>
    <p:sldId id="28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EAB657-34C9-4F46-8BEE-126DBFD5FB2D}">
          <p14:sldIdLst>
            <p14:sldId id="258"/>
            <p14:sldId id="302"/>
            <p14:sldId id="272"/>
          </p14:sldIdLst>
        </p14:section>
        <p14:section name="无标题节" id="{761DC386-9AB0-4831-8A28-E1AEFD5FA988}">
          <p14:sldIdLst>
            <p14:sldId id="315"/>
            <p14:sldId id="263"/>
            <p14:sldId id="323"/>
            <p14:sldId id="324"/>
            <p14:sldId id="318"/>
            <p14:sldId id="306"/>
            <p14:sldId id="316"/>
            <p14:sldId id="320"/>
            <p14:sldId id="319"/>
            <p14:sldId id="288"/>
            <p14:sldId id="312"/>
            <p14:sldId id="321"/>
            <p14:sldId id="291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00000"/>
    <a:srgbClr val="FFCCFF"/>
    <a:srgbClr val="14B7F8"/>
    <a:srgbClr val="59F9C7"/>
    <a:srgbClr val="0E0E8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 autoAdjust="0"/>
    <p:restoredTop sz="94660"/>
  </p:normalViewPr>
  <p:slideViewPr>
    <p:cSldViewPr>
      <p:cViewPr>
        <p:scale>
          <a:sx n="50" d="100"/>
          <a:sy n="50" d="100"/>
        </p:scale>
        <p:origin x="-1988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rtl="0"/>
          <a:r>
            <a:rPr lang="zh-CN" altLang="en-US" sz="4400" b="1" i="0" baseline="0" dirty="0" smtClean="0">
              <a:ln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矩阵的特征值与特征向量</a:t>
          </a:r>
          <a:endParaRPr lang="zh-CN" altLang="en-US" sz="4400" b="1" dirty="0">
            <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</a:ln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 custScaleX="86122" custScaleY="77145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bg2">
            <a:lumMod val="75000"/>
          </a:schemeClr>
        </a:solidFill>
        <a:ln w="69850">
          <a:noFill/>
        </a:ln>
        <a:effectLst/>
      </dgm:spPr>
      <dgm:t>
        <a:bodyPr/>
        <a:lstStyle/>
        <a:p>
          <a:endParaRPr lang="zh-CN" altLang="en-US"/>
        </a:p>
      </dgm:t>
    </dgm:pt>
    <dgm:pt modelId="{D4542585-4E17-4CCD-88FD-04757436128A}" type="pres">
      <dgm:prSet presAssocID="{379C2193-9A59-4366-BEF9-F679FAF10286}" presName="txShp" presStyleLbl="node1" presStyleIdx="0" presStyleCnt="1" custLinFactNeighborY="-16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14C0A8-A960-4E6C-92F8-2BF02A0FF83B}" type="presOf" srcId="{379C2193-9A59-4366-BEF9-F679FAF10286}" destId="{D4542585-4E17-4CCD-88FD-04757436128A}" srcOrd="0" destOrd="0" presId="urn:microsoft.com/office/officeart/2005/8/layout/vList3"/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6DB0C7D3-4E5D-4B95-B3E7-5AD87AF5D731}" type="presOf" srcId="{4D9CFA63-482F-45EF-8F6E-B8DC3FB95064}" destId="{A757F911-3260-4917-9857-B6209A52A79E}" srcOrd="0" destOrd="0" presId="urn:microsoft.com/office/officeart/2005/8/layout/vList3"/>
    <dgm:cxn modelId="{2A5EF23E-820C-4238-A42A-B6E7FBDA5170}" type="presParOf" srcId="{A757F911-3260-4917-9857-B6209A52A79E}" destId="{B560076B-2D61-423D-887D-3A34395B90AE}" srcOrd="0" destOrd="0" presId="urn:microsoft.com/office/officeart/2005/8/layout/vList3"/>
    <dgm:cxn modelId="{A0FA4E03-2B84-4C00-8198-8B61C00DEDA6}" type="presParOf" srcId="{B560076B-2D61-423D-887D-3A34395B90AE}" destId="{816E9DDE-F7D1-4743-A8B0-033BD089F990}" srcOrd="0" destOrd="0" presId="urn:microsoft.com/office/officeart/2005/8/layout/vList3"/>
    <dgm:cxn modelId="{C541A015-717E-4C0F-B2C9-B3FF35DAC25B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2F1173-EE3F-43A0-8F29-5BA319D2514C}" type="doc">
      <dgm:prSet loTypeId="urn:microsoft.com/office/officeart/2005/8/layout/target3" loCatId="list" qsTypeId="urn:microsoft.com/office/officeart/2005/8/quickstyle/3d3" qsCatId="3D" csTypeId="urn:microsoft.com/office/officeart/2005/8/colors/colorful1" csCatId="colorful" phldr="1"/>
      <dgm:spPr/>
    </dgm:pt>
    <dgm:pt modelId="{1AB42F8F-D4FC-4005-ACCE-347A6E609510}">
      <dgm:prSet phldrT="[文本]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CCBFDECD-1AF2-4ED8-9FA3-38141C7C956C}" type="parTrans" cxnId="{D6DD6D47-1345-47FD-AABC-3D91D35B27AA}">
      <dgm:prSet/>
      <dgm:spPr/>
      <dgm:t>
        <a:bodyPr/>
        <a:lstStyle/>
        <a:p>
          <a:endParaRPr lang="zh-CN" altLang="en-US"/>
        </a:p>
      </dgm:t>
    </dgm:pt>
    <dgm:pt modelId="{F4DAFB2F-B1FD-4E1A-8595-D0799B983CAC}" type="sibTrans" cxnId="{D6DD6D47-1345-47FD-AABC-3D91D35B27AA}">
      <dgm:prSet/>
      <dgm:spPr/>
      <dgm:t>
        <a:bodyPr/>
        <a:lstStyle/>
        <a:p>
          <a:endParaRPr lang="zh-CN" altLang="en-US"/>
        </a:p>
      </dgm:t>
    </dgm:pt>
    <dgm:pt modelId="{DF016494-676A-46B2-BFBE-8E85A000579F}">
      <dgm:prSet phldrT="[文本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矩阵特征值与相似对角化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097F5F5A-75DC-4E16-80A5-7299AA688F50}" type="parTrans" cxnId="{040B0D7D-214C-4D4F-8DEE-60DFF492EF2E}">
      <dgm:prSet/>
      <dgm:spPr/>
      <dgm:t>
        <a:bodyPr/>
        <a:lstStyle/>
        <a:p>
          <a:endParaRPr lang="zh-CN" altLang="en-US"/>
        </a:p>
      </dgm:t>
    </dgm:pt>
    <dgm:pt modelId="{0B3B7B3E-C66B-462D-9B9F-89EFD405FBC5}" type="sibTrans" cxnId="{040B0D7D-214C-4D4F-8DEE-60DFF492EF2E}">
      <dgm:prSet/>
      <dgm:spPr/>
      <dgm:t>
        <a:bodyPr/>
        <a:lstStyle/>
        <a:p>
          <a:endParaRPr lang="zh-CN" altLang="en-US"/>
        </a:p>
      </dgm:t>
    </dgm:pt>
    <dgm:pt modelId="{795312F0-4FEA-428B-A768-736419FC7DFC}" type="pres">
      <dgm:prSet presAssocID="{692F1173-EE3F-43A0-8F29-5BA319D2514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F1B174E-688E-4D75-8BC7-60B328FE16D8}" type="pres">
      <dgm:prSet presAssocID="{1AB42F8F-D4FC-4005-ACCE-347A6E609510}" presName="circle1" presStyleLbl="node1" presStyleIdx="0" presStyleCnt="2"/>
      <dgm:spPr>
        <a:solidFill>
          <a:schemeClr val="accent2">
            <a:lumMod val="60000"/>
            <a:lumOff val="40000"/>
          </a:schemeClr>
        </a:solidFill>
      </dgm:spPr>
    </dgm:pt>
    <dgm:pt modelId="{C20E1EAA-866D-4176-92E7-B4FD3BEBC194}" type="pres">
      <dgm:prSet presAssocID="{1AB42F8F-D4FC-4005-ACCE-347A6E609510}" presName="space" presStyleCnt="0"/>
      <dgm:spPr/>
    </dgm:pt>
    <dgm:pt modelId="{2B7F55FE-C43E-444A-BB2D-60A5FE762884}" type="pres">
      <dgm:prSet presAssocID="{1AB42F8F-D4FC-4005-ACCE-347A6E609510}" presName="rect1" presStyleLbl="alignAcc1" presStyleIdx="0" presStyleCnt="2"/>
      <dgm:spPr/>
      <dgm:t>
        <a:bodyPr/>
        <a:lstStyle/>
        <a:p>
          <a:endParaRPr lang="zh-CN" altLang="en-US"/>
        </a:p>
      </dgm:t>
    </dgm:pt>
    <dgm:pt modelId="{161B95A8-7DF9-4610-90DF-253A819FA455}" type="pres">
      <dgm:prSet presAssocID="{DF016494-676A-46B2-BFBE-8E85A000579F}" presName="vertSpace2" presStyleLbl="node1" presStyleIdx="0" presStyleCnt="2"/>
      <dgm:spPr/>
    </dgm:pt>
    <dgm:pt modelId="{B54A2A56-9781-4615-8001-42B297B3EF65}" type="pres">
      <dgm:prSet presAssocID="{DF016494-676A-46B2-BFBE-8E85A000579F}" presName="circle2" presStyleLbl="node1" presStyleIdx="1" presStyleCnt="2"/>
      <dgm:spPr>
        <a:solidFill>
          <a:schemeClr val="bg2">
            <a:lumMod val="50000"/>
          </a:schemeClr>
        </a:solidFill>
      </dgm:spPr>
    </dgm:pt>
    <dgm:pt modelId="{5D4E2548-FF1D-4E08-BD93-B129BF9FE4D3}" type="pres">
      <dgm:prSet presAssocID="{DF016494-676A-46B2-BFBE-8E85A000579F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76DF8177-B8B1-4A93-B370-E361E244B858}" type="pres">
      <dgm:prSet presAssocID="{1AB42F8F-D4FC-4005-ACCE-347A6E609510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DC259-3A09-4D0F-B41D-E99821D737F8}" type="pres">
      <dgm:prSet presAssocID="{DF016494-676A-46B2-BFBE-8E85A000579F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C5A7A6-CEEB-47F8-AEDB-B452FB28EAC4}" type="presOf" srcId="{DF016494-676A-46B2-BFBE-8E85A000579F}" destId="{373DC259-3A09-4D0F-B41D-E99821D737F8}" srcOrd="1" destOrd="0" presId="urn:microsoft.com/office/officeart/2005/8/layout/target3"/>
    <dgm:cxn modelId="{040B0D7D-214C-4D4F-8DEE-60DFF492EF2E}" srcId="{692F1173-EE3F-43A0-8F29-5BA319D2514C}" destId="{DF016494-676A-46B2-BFBE-8E85A000579F}" srcOrd="1" destOrd="0" parTransId="{097F5F5A-75DC-4E16-80A5-7299AA688F50}" sibTransId="{0B3B7B3E-C66B-462D-9B9F-89EFD405FBC5}"/>
    <dgm:cxn modelId="{2D7F4B16-AEDD-45F2-BE3A-7291EA474993}" type="presOf" srcId="{692F1173-EE3F-43A0-8F29-5BA319D2514C}" destId="{795312F0-4FEA-428B-A768-736419FC7DFC}" srcOrd="0" destOrd="0" presId="urn:microsoft.com/office/officeart/2005/8/layout/target3"/>
    <dgm:cxn modelId="{46DC17A0-BAB1-4215-9185-8D3310A841A9}" type="presOf" srcId="{1AB42F8F-D4FC-4005-ACCE-347A6E609510}" destId="{2B7F55FE-C43E-444A-BB2D-60A5FE762884}" srcOrd="0" destOrd="0" presId="urn:microsoft.com/office/officeart/2005/8/layout/target3"/>
    <dgm:cxn modelId="{D6DD6D47-1345-47FD-AABC-3D91D35B27AA}" srcId="{692F1173-EE3F-43A0-8F29-5BA319D2514C}" destId="{1AB42F8F-D4FC-4005-ACCE-347A6E609510}" srcOrd="0" destOrd="0" parTransId="{CCBFDECD-1AF2-4ED8-9FA3-38141C7C956C}" sibTransId="{F4DAFB2F-B1FD-4E1A-8595-D0799B983CAC}"/>
    <dgm:cxn modelId="{75E2F35B-C293-4278-9ADD-37CC5C23E433}" type="presOf" srcId="{1AB42F8F-D4FC-4005-ACCE-347A6E609510}" destId="{76DF8177-B8B1-4A93-B370-E361E244B858}" srcOrd="1" destOrd="0" presId="urn:microsoft.com/office/officeart/2005/8/layout/target3"/>
    <dgm:cxn modelId="{02A26A95-6E15-4F08-90AE-09A1698729B6}" type="presOf" srcId="{DF016494-676A-46B2-BFBE-8E85A000579F}" destId="{5D4E2548-FF1D-4E08-BD93-B129BF9FE4D3}" srcOrd="0" destOrd="0" presId="urn:microsoft.com/office/officeart/2005/8/layout/target3"/>
    <dgm:cxn modelId="{75E23136-2D84-475A-8ABE-F4BE04821C50}" type="presParOf" srcId="{795312F0-4FEA-428B-A768-736419FC7DFC}" destId="{BF1B174E-688E-4D75-8BC7-60B328FE16D8}" srcOrd="0" destOrd="0" presId="urn:microsoft.com/office/officeart/2005/8/layout/target3"/>
    <dgm:cxn modelId="{08FD03F9-53BE-4520-8183-973F1B1B966E}" type="presParOf" srcId="{795312F0-4FEA-428B-A768-736419FC7DFC}" destId="{C20E1EAA-866D-4176-92E7-B4FD3BEBC194}" srcOrd="1" destOrd="0" presId="urn:microsoft.com/office/officeart/2005/8/layout/target3"/>
    <dgm:cxn modelId="{54C623DD-16C3-44BD-962A-CCAAAD379B45}" type="presParOf" srcId="{795312F0-4FEA-428B-A768-736419FC7DFC}" destId="{2B7F55FE-C43E-444A-BB2D-60A5FE762884}" srcOrd="2" destOrd="0" presId="urn:microsoft.com/office/officeart/2005/8/layout/target3"/>
    <dgm:cxn modelId="{B0F64A58-1914-4E3F-8F3E-4D7E0608A188}" type="presParOf" srcId="{795312F0-4FEA-428B-A768-736419FC7DFC}" destId="{161B95A8-7DF9-4610-90DF-253A819FA455}" srcOrd="3" destOrd="0" presId="urn:microsoft.com/office/officeart/2005/8/layout/target3"/>
    <dgm:cxn modelId="{29343531-DD99-4E9D-B1DB-C8532A1EFB95}" type="presParOf" srcId="{795312F0-4FEA-428B-A768-736419FC7DFC}" destId="{B54A2A56-9781-4615-8001-42B297B3EF65}" srcOrd="4" destOrd="0" presId="urn:microsoft.com/office/officeart/2005/8/layout/target3"/>
    <dgm:cxn modelId="{EF580A19-0AC4-42D7-9A28-01BE9D35570E}" type="presParOf" srcId="{795312F0-4FEA-428B-A768-736419FC7DFC}" destId="{5D4E2548-FF1D-4E08-BD93-B129BF9FE4D3}" srcOrd="5" destOrd="0" presId="urn:microsoft.com/office/officeart/2005/8/layout/target3"/>
    <dgm:cxn modelId="{9E0162A9-792C-4855-AD23-F45CB1BAF2EA}" type="presParOf" srcId="{795312F0-4FEA-428B-A768-736419FC7DFC}" destId="{76DF8177-B8B1-4A93-B370-E361E244B858}" srcOrd="6" destOrd="0" presId="urn:microsoft.com/office/officeart/2005/8/layout/target3"/>
    <dgm:cxn modelId="{9894D02D-EB97-4EAB-8D1C-85524B94C59D}" type="presParOf" srcId="{795312F0-4FEA-428B-A768-736419FC7DFC}" destId="{373DC259-3A09-4D0F-B41D-E99821D737F8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5627CC-1103-451E-BA39-2C3A18F0DA54}" type="doc">
      <dgm:prSet loTypeId="urn:microsoft.com/office/officeart/2005/8/layout/target3" loCatId="relationship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16BA28C-94DA-4C20-B24D-CA29855D112B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20000"/>
            <a:lumOff val="80000"/>
          </a:schemeClr>
        </a:solidFill>
        <a:ln/>
      </dgm:spPr>
      <dgm:t>
        <a:bodyPr/>
        <a:lstStyle/>
        <a:p>
          <a:pPr marL="0" marR="0" indent="0" algn="l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6</a:t>
          </a:r>
          <a:r>
            <a:rPr lang="en-US" sz="2800" b="1" dirty="0" smtClean="0"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en-US" sz="2800" b="1" dirty="0" smtClean="0">
              <a:latin typeface="微软雅黑" pitchFamily="34" charset="-122"/>
              <a:ea typeface="微软雅黑" pitchFamily="34" charset="-122"/>
            </a:rPr>
            <a:t>.1  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实对称</a:t>
          </a:r>
          <a:r>
            <a:rPr lang="zh-CN" sz="2800" b="1" dirty="0" smtClean="0">
              <a:latin typeface="微软雅黑" pitchFamily="34" charset="-122"/>
              <a:ea typeface="微软雅黑" pitchFamily="34" charset="-122"/>
            </a:rPr>
            <a:t>矩阵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的性质</a:t>
          </a:r>
          <a:endParaRPr lang="zh-CN" sz="2800" b="1" dirty="0">
            <a:latin typeface="微软雅黑" pitchFamily="34" charset="-122"/>
            <a:ea typeface="微软雅黑" pitchFamily="34" charset="-122"/>
          </a:endParaRPr>
        </a:p>
      </dgm:t>
    </dgm:pt>
    <dgm:pt modelId="{5E2D86BE-8CCB-43CA-B507-FE2B69B87E9F}" type="par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C3A9074A-79F8-475F-AAF2-E02AF842673C}" type="sib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3413E712-6BED-483E-AD02-821F3AA10C75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</a:schemeClr>
        </a:solidFill>
        <a:ln/>
      </dgm:spPr>
      <dgm:t>
        <a:bodyPr/>
        <a:lstStyle/>
        <a:p>
          <a:pPr marL="0" marR="0" indent="0" algn="l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6</a:t>
          </a:r>
          <a:r>
            <a:rPr lang="en-US" sz="2800" b="1" dirty="0" smtClean="0"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en-US" sz="2800" b="1" dirty="0" smtClean="0">
              <a:latin typeface="微软雅黑" pitchFamily="34" charset="-122"/>
              <a:ea typeface="微软雅黑" pitchFamily="34" charset="-122"/>
            </a:rPr>
            <a:t>.2  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实对称矩阵的对角化</a:t>
          </a:r>
          <a:endParaRPr lang="zh-CN" altLang="zh-CN" sz="28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D10BEF28-5E98-41FF-BC5D-01870540E79A}" type="par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499AB71C-9360-455C-83D3-A620DF89ED6A}" type="sib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5FBB8FF2-DEAF-4EB5-83B4-A8082F604FC6}" type="pres">
      <dgm:prSet presAssocID="{A85627CC-1103-451E-BA39-2C3A18F0DA5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7EF275-915D-4C9A-968B-39C2F77C4D51}" type="pres">
      <dgm:prSet presAssocID="{416BA28C-94DA-4C20-B24D-CA29855D112B}" presName="circle1" presStyleLbl="node1" presStyleIdx="0" presStyleCnt="2"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051E7F5B-E3AF-4A70-AC56-88A403E50297}" type="pres">
      <dgm:prSet presAssocID="{416BA28C-94DA-4C20-B24D-CA29855D112B}" presName="space" presStyleCnt="0"/>
      <dgm:spPr/>
      <dgm:t>
        <a:bodyPr/>
        <a:lstStyle/>
        <a:p>
          <a:endParaRPr lang="zh-CN" altLang="en-US"/>
        </a:p>
      </dgm:t>
    </dgm:pt>
    <dgm:pt modelId="{5BC4F3E3-C49F-424B-99D1-046FAC852D61}" type="pres">
      <dgm:prSet presAssocID="{416BA28C-94DA-4C20-B24D-CA29855D112B}" presName="rect1" presStyleLbl="alignAcc1" presStyleIdx="0" presStyleCnt="2" custLinFactNeighborY="2059"/>
      <dgm:spPr/>
      <dgm:t>
        <a:bodyPr/>
        <a:lstStyle/>
        <a:p>
          <a:endParaRPr lang="zh-CN" altLang="en-US"/>
        </a:p>
      </dgm:t>
    </dgm:pt>
    <dgm:pt modelId="{BDCA72D2-9AA2-45FB-A0C9-18D6FD55C152}" type="pres">
      <dgm:prSet presAssocID="{3413E712-6BED-483E-AD02-821F3AA10C75}" presName="vertSpace2" presStyleLbl="node1" presStyleIdx="0" presStyleCnt="2"/>
      <dgm:spPr/>
      <dgm:t>
        <a:bodyPr/>
        <a:lstStyle/>
        <a:p>
          <a:endParaRPr lang="zh-CN" altLang="en-US"/>
        </a:p>
      </dgm:t>
    </dgm:pt>
    <dgm:pt modelId="{567C6B76-B25F-42B0-B25B-26FB6628CC87}" type="pres">
      <dgm:prSet presAssocID="{3413E712-6BED-483E-AD02-821F3AA10C75}" presName="circle2" presStyleLbl="node1" presStyleIdx="1" presStyleCnt="2"/>
      <dgm:spPr>
        <a:solidFill>
          <a:schemeClr val="bg2">
            <a:lumMod val="90000"/>
          </a:schemeClr>
        </a:solidFill>
      </dgm:spPr>
      <dgm:t>
        <a:bodyPr/>
        <a:lstStyle/>
        <a:p>
          <a:endParaRPr lang="zh-CN" altLang="en-US"/>
        </a:p>
      </dgm:t>
    </dgm:pt>
    <dgm:pt modelId="{01A1C9C4-A973-4DC2-8D31-1E2E7A8CD104}" type="pres">
      <dgm:prSet presAssocID="{3413E712-6BED-483E-AD02-821F3AA10C75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DBFCC008-B722-4809-86AE-2D924BF6ABE5}" type="pres">
      <dgm:prSet presAssocID="{416BA28C-94DA-4C20-B24D-CA29855D112B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C7C275-7F29-4EA6-AE07-55DFE6909618}" type="pres">
      <dgm:prSet presAssocID="{3413E712-6BED-483E-AD02-821F3AA10C75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0F427F-AFC7-44CF-8665-15F3865DED8A}" type="presOf" srcId="{3413E712-6BED-483E-AD02-821F3AA10C75}" destId="{01A1C9C4-A973-4DC2-8D31-1E2E7A8CD104}" srcOrd="0" destOrd="0" presId="urn:microsoft.com/office/officeart/2005/8/layout/target3"/>
    <dgm:cxn modelId="{D65731EA-5824-4E7C-AC33-C0601BEE8DCF}" type="presOf" srcId="{416BA28C-94DA-4C20-B24D-CA29855D112B}" destId="{DBFCC008-B722-4809-86AE-2D924BF6ABE5}" srcOrd="1" destOrd="0" presId="urn:microsoft.com/office/officeart/2005/8/layout/target3"/>
    <dgm:cxn modelId="{2D50E159-FED7-41A7-94F8-6F98739DE2D4}" srcId="{A85627CC-1103-451E-BA39-2C3A18F0DA54}" destId="{3413E712-6BED-483E-AD02-821F3AA10C75}" srcOrd="1" destOrd="0" parTransId="{D10BEF28-5E98-41FF-BC5D-01870540E79A}" sibTransId="{499AB71C-9360-455C-83D3-A620DF89ED6A}"/>
    <dgm:cxn modelId="{01F4124A-F923-4749-9518-D9D252D9351D}" type="presOf" srcId="{416BA28C-94DA-4C20-B24D-CA29855D112B}" destId="{5BC4F3E3-C49F-424B-99D1-046FAC852D61}" srcOrd="0" destOrd="0" presId="urn:microsoft.com/office/officeart/2005/8/layout/target3"/>
    <dgm:cxn modelId="{CADA3359-CBA1-4FD1-8D84-F9CB64F6C63C}" type="presOf" srcId="{A85627CC-1103-451E-BA39-2C3A18F0DA54}" destId="{5FBB8FF2-DEAF-4EB5-83B4-A8082F604FC6}" srcOrd="0" destOrd="0" presId="urn:microsoft.com/office/officeart/2005/8/layout/target3"/>
    <dgm:cxn modelId="{C292C2BB-5C9F-4970-A470-C7B41463F0B1}" srcId="{A85627CC-1103-451E-BA39-2C3A18F0DA54}" destId="{416BA28C-94DA-4C20-B24D-CA29855D112B}" srcOrd="0" destOrd="0" parTransId="{5E2D86BE-8CCB-43CA-B507-FE2B69B87E9F}" sibTransId="{C3A9074A-79F8-475F-AAF2-E02AF842673C}"/>
    <dgm:cxn modelId="{2AC3B27F-41E2-4B51-92F4-D0EABC3EDED7}" type="presOf" srcId="{3413E712-6BED-483E-AD02-821F3AA10C75}" destId="{92C7C275-7F29-4EA6-AE07-55DFE6909618}" srcOrd="1" destOrd="0" presId="urn:microsoft.com/office/officeart/2005/8/layout/target3"/>
    <dgm:cxn modelId="{0A8A1937-6C15-4583-B7D6-08A4F68EC782}" type="presParOf" srcId="{5FBB8FF2-DEAF-4EB5-83B4-A8082F604FC6}" destId="{177EF275-915D-4C9A-968B-39C2F77C4D51}" srcOrd="0" destOrd="0" presId="urn:microsoft.com/office/officeart/2005/8/layout/target3"/>
    <dgm:cxn modelId="{8531BD48-6F06-4C43-B316-EF49463EF33A}" type="presParOf" srcId="{5FBB8FF2-DEAF-4EB5-83B4-A8082F604FC6}" destId="{051E7F5B-E3AF-4A70-AC56-88A403E50297}" srcOrd="1" destOrd="0" presId="urn:microsoft.com/office/officeart/2005/8/layout/target3"/>
    <dgm:cxn modelId="{6EBD9794-5825-4B36-8CF0-F500677A8B8C}" type="presParOf" srcId="{5FBB8FF2-DEAF-4EB5-83B4-A8082F604FC6}" destId="{5BC4F3E3-C49F-424B-99D1-046FAC852D61}" srcOrd="2" destOrd="0" presId="urn:microsoft.com/office/officeart/2005/8/layout/target3"/>
    <dgm:cxn modelId="{ECC6BABA-8974-4B6D-9CE3-D7207835A8BC}" type="presParOf" srcId="{5FBB8FF2-DEAF-4EB5-83B4-A8082F604FC6}" destId="{BDCA72D2-9AA2-45FB-A0C9-18D6FD55C152}" srcOrd="3" destOrd="0" presId="urn:microsoft.com/office/officeart/2005/8/layout/target3"/>
    <dgm:cxn modelId="{64FEF586-371F-4F90-BBA5-30E60CC692DD}" type="presParOf" srcId="{5FBB8FF2-DEAF-4EB5-83B4-A8082F604FC6}" destId="{567C6B76-B25F-42B0-B25B-26FB6628CC87}" srcOrd="4" destOrd="0" presId="urn:microsoft.com/office/officeart/2005/8/layout/target3"/>
    <dgm:cxn modelId="{F88B3988-19ED-4905-8E51-56E2CF6C825A}" type="presParOf" srcId="{5FBB8FF2-DEAF-4EB5-83B4-A8082F604FC6}" destId="{01A1C9C4-A973-4DC2-8D31-1E2E7A8CD104}" srcOrd="5" destOrd="0" presId="urn:microsoft.com/office/officeart/2005/8/layout/target3"/>
    <dgm:cxn modelId="{8F033D28-7CC2-422F-ACD4-90EEEECF671C}" type="presParOf" srcId="{5FBB8FF2-DEAF-4EB5-83B4-A8082F604FC6}" destId="{DBFCC008-B722-4809-86AE-2D924BF6ABE5}" srcOrd="6" destOrd="0" presId="urn:microsoft.com/office/officeart/2005/8/layout/target3"/>
    <dgm:cxn modelId="{7D23C04F-D027-4F16-B228-DAF17ED5D48A}" type="presParOf" srcId="{5FBB8FF2-DEAF-4EB5-83B4-A8082F604FC6}" destId="{92C7C275-7F29-4EA6-AE07-55DFE6909618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2585-4E17-4CCD-88FD-04757436128A}">
      <dsp:nvSpPr>
        <dsp:cNvPr id="0" name=""/>
        <dsp:cNvSpPr/>
      </dsp:nvSpPr>
      <dsp:spPr>
        <a:xfrm rot="10800000">
          <a:off x="1917813" y="0"/>
          <a:ext cx="5472684" cy="2505074"/>
        </a:xfrm>
        <a:prstGeom prst="homePlate">
          <a:avLst/>
        </a:prstGeom>
        <a:solidFill>
          <a:schemeClr val="bg2">
            <a:lumMod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668" tIns="167640" rIns="312928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i="0" kern="1200" baseline="0" dirty="0" smtClean="0">
              <a:ln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矩阵的特征值与特征向量</a:t>
          </a:r>
          <a:endParaRPr lang="zh-CN" altLang="en-US" sz="4400" b="1" kern="1200" dirty="0">
            <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</a:ln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sp:txBody>
      <dsp:txXfrm rot="10800000">
        <a:off x="2544081" y="0"/>
        <a:ext cx="4846416" cy="2505074"/>
      </dsp:txXfrm>
    </dsp:sp>
    <dsp:sp modelId="{816E9DDE-F7D1-4743-A8B0-033BD089F990}">
      <dsp:nvSpPr>
        <dsp:cNvPr id="0" name=""/>
        <dsp:cNvSpPr/>
      </dsp:nvSpPr>
      <dsp:spPr>
        <a:xfrm>
          <a:off x="839102" y="286267"/>
          <a:ext cx="2157420" cy="1932540"/>
        </a:xfrm>
        <a:prstGeom prst="ellipse">
          <a:avLst/>
        </a:prstGeom>
        <a:solidFill>
          <a:schemeClr val="bg2">
            <a:lumMod val="75000"/>
          </a:schemeClr>
        </a:solidFill>
        <a:ln w="69850">
          <a:noFill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B174E-688E-4D75-8BC7-60B328FE16D8}">
      <dsp:nvSpPr>
        <dsp:cNvPr id="0" name=""/>
        <dsp:cNvSpPr/>
      </dsp:nvSpPr>
      <dsp:spPr>
        <a:xfrm>
          <a:off x="0" y="0"/>
          <a:ext cx="2505074" cy="2505074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7F55FE-C43E-444A-BB2D-60A5FE762884}">
      <dsp:nvSpPr>
        <dsp:cNvPr id="0" name=""/>
        <dsp:cNvSpPr/>
      </dsp:nvSpPr>
      <dsp:spPr>
        <a:xfrm>
          <a:off x="1252537" y="0"/>
          <a:ext cx="6977062" cy="2505074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b="1" kern="1200" dirty="0" smtClean="0"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4200" b="1" kern="1200" dirty="0" smtClean="0"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4200" b="1" kern="1200" dirty="0" smtClean="0">
              <a:latin typeface="微软雅黑" pitchFamily="34" charset="-122"/>
              <a:ea typeface="微软雅黑" pitchFamily="34" charset="-122"/>
            </a:rPr>
            <a:t>章</a:t>
          </a:r>
          <a:endParaRPr lang="zh-CN" altLang="en-US" sz="4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52537" y="0"/>
        <a:ext cx="6977062" cy="1189910"/>
      </dsp:txXfrm>
    </dsp:sp>
    <dsp:sp modelId="{B54A2A56-9781-4615-8001-42B297B3EF65}">
      <dsp:nvSpPr>
        <dsp:cNvPr id="0" name=""/>
        <dsp:cNvSpPr/>
      </dsp:nvSpPr>
      <dsp:spPr>
        <a:xfrm>
          <a:off x="657582" y="1189910"/>
          <a:ext cx="1189910" cy="1189910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4E2548-FF1D-4E08-BD93-B129BF9FE4D3}">
      <dsp:nvSpPr>
        <dsp:cNvPr id="0" name=""/>
        <dsp:cNvSpPr/>
      </dsp:nvSpPr>
      <dsp:spPr>
        <a:xfrm>
          <a:off x="1252537" y="1189910"/>
          <a:ext cx="6977062" cy="1189910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b="1" kern="1200" dirty="0" smtClean="0">
              <a:latin typeface="微软雅黑" pitchFamily="34" charset="-122"/>
              <a:ea typeface="微软雅黑" pitchFamily="34" charset="-122"/>
            </a:rPr>
            <a:t>矩阵特征值与相似对角化</a:t>
          </a:r>
          <a:endParaRPr lang="zh-CN" altLang="en-US" sz="4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52537" y="1189910"/>
        <a:ext cx="6977062" cy="118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F275-915D-4C9A-968B-39C2F77C4D51}">
      <dsp:nvSpPr>
        <dsp:cNvPr id="0" name=""/>
        <dsp:cNvSpPr/>
      </dsp:nvSpPr>
      <dsp:spPr>
        <a:xfrm>
          <a:off x="0" y="0"/>
          <a:ext cx="1905000" cy="1905000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C4F3E3-C49F-424B-99D1-046FAC852D61}">
      <dsp:nvSpPr>
        <dsp:cNvPr id="0" name=""/>
        <dsp:cNvSpPr/>
      </dsp:nvSpPr>
      <dsp:spPr>
        <a:xfrm>
          <a:off x="952500" y="0"/>
          <a:ext cx="6286500" cy="1905000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2800" b="1" kern="1200" dirty="0" smtClean="0">
              <a:latin typeface="微软雅黑" pitchFamily="34" charset="-122"/>
              <a:ea typeface="微软雅黑" pitchFamily="34" charset="-122"/>
            </a:rPr>
            <a:t>6</a:t>
          </a:r>
          <a:r>
            <a:rPr lang="en-US" sz="2800" b="1" kern="1200" dirty="0" smtClean="0"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kern="1200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en-US" sz="2800" b="1" kern="1200" dirty="0" smtClean="0">
              <a:latin typeface="微软雅黑" pitchFamily="34" charset="-122"/>
              <a:ea typeface="微软雅黑" pitchFamily="34" charset="-122"/>
            </a:rPr>
            <a:t>.1  </a:t>
          </a:r>
          <a:r>
            <a:rPr lang="zh-CN" altLang="en-US" sz="2800" b="1" kern="1200" dirty="0" smtClean="0">
              <a:latin typeface="微软雅黑" pitchFamily="34" charset="-122"/>
              <a:ea typeface="微软雅黑" pitchFamily="34" charset="-122"/>
            </a:rPr>
            <a:t>实对称</a:t>
          </a:r>
          <a:r>
            <a:rPr lang="zh-CN" sz="2800" b="1" kern="1200" dirty="0" smtClean="0">
              <a:latin typeface="微软雅黑" pitchFamily="34" charset="-122"/>
              <a:ea typeface="微软雅黑" pitchFamily="34" charset="-122"/>
            </a:rPr>
            <a:t>矩阵</a:t>
          </a:r>
          <a:r>
            <a:rPr lang="zh-CN" altLang="en-US" sz="2800" b="1" kern="1200" dirty="0" smtClean="0">
              <a:latin typeface="微软雅黑" pitchFamily="34" charset="-122"/>
              <a:ea typeface="微软雅黑" pitchFamily="34" charset="-122"/>
            </a:rPr>
            <a:t>的性质</a:t>
          </a:r>
          <a:endParaRPr lang="zh-CN" sz="28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952500" y="0"/>
        <a:ext cx="6286500" cy="904875"/>
      </dsp:txXfrm>
    </dsp:sp>
    <dsp:sp modelId="{567C6B76-B25F-42B0-B25B-26FB6628CC87}">
      <dsp:nvSpPr>
        <dsp:cNvPr id="0" name=""/>
        <dsp:cNvSpPr/>
      </dsp:nvSpPr>
      <dsp:spPr>
        <a:xfrm>
          <a:off x="500062" y="904875"/>
          <a:ext cx="904875" cy="904875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A1C9C4-A973-4DC2-8D31-1E2E7A8CD104}">
      <dsp:nvSpPr>
        <dsp:cNvPr id="0" name=""/>
        <dsp:cNvSpPr/>
      </dsp:nvSpPr>
      <dsp:spPr>
        <a:xfrm>
          <a:off x="952500" y="904875"/>
          <a:ext cx="6286500" cy="904875"/>
        </a:xfrm>
        <a:prstGeom prst="rect">
          <a:avLst/>
        </a:prstGeom>
        <a:solidFill>
          <a:schemeClr val="bg2">
            <a:lumMod val="90000"/>
          </a:schemeClr>
        </a:soli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2800" b="1" kern="1200" dirty="0" smtClean="0">
              <a:latin typeface="微软雅黑" pitchFamily="34" charset="-122"/>
              <a:ea typeface="微软雅黑" pitchFamily="34" charset="-122"/>
            </a:rPr>
            <a:t>6</a:t>
          </a:r>
          <a:r>
            <a:rPr lang="en-US" sz="2800" b="1" kern="1200" dirty="0" smtClean="0"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kern="1200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en-US" sz="2800" b="1" kern="1200" dirty="0" smtClean="0">
              <a:latin typeface="微软雅黑" pitchFamily="34" charset="-122"/>
              <a:ea typeface="微软雅黑" pitchFamily="34" charset="-122"/>
            </a:rPr>
            <a:t>.2  </a:t>
          </a:r>
          <a:r>
            <a:rPr lang="zh-CN" altLang="en-US" sz="2800" b="1" kern="1200" dirty="0" smtClean="0">
              <a:latin typeface="微软雅黑" pitchFamily="34" charset="-122"/>
              <a:ea typeface="微软雅黑" pitchFamily="34" charset="-122"/>
            </a:rPr>
            <a:t>实对称矩阵的对角化</a:t>
          </a:r>
          <a:endParaRPr lang="zh-CN" altLang="zh-CN" sz="28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952500" y="904875"/>
        <a:ext cx="6286500" cy="904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25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4.wmf"/><Relationship Id="rId7" Type="http://schemas.openxmlformats.org/officeDocument/2006/relationships/image" Target="../media/image57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0.wmf"/><Relationship Id="rId7" Type="http://schemas.openxmlformats.org/officeDocument/2006/relationships/image" Target="../media/image55.wmf"/><Relationship Id="rId2" Type="http://schemas.openxmlformats.org/officeDocument/2006/relationships/image" Target="../media/image25.wmf"/><Relationship Id="rId1" Type="http://schemas.openxmlformats.org/officeDocument/2006/relationships/image" Target="../media/image59.wmf"/><Relationship Id="rId6" Type="http://schemas.openxmlformats.org/officeDocument/2006/relationships/image" Target="../media/image63.wmf"/><Relationship Id="rId11" Type="http://schemas.openxmlformats.org/officeDocument/2006/relationships/image" Target="../media/image67.wmf"/><Relationship Id="rId5" Type="http://schemas.openxmlformats.org/officeDocument/2006/relationships/image" Target="../media/image62.wmf"/><Relationship Id="rId10" Type="http://schemas.openxmlformats.org/officeDocument/2006/relationships/image" Target="../media/image66.wmf"/><Relationship Id="rId4" Type="http://schemas.openxmlformats.org/officeDocument/2006/relationships/image" Target="../media/image61.wmf"/><Relationship Id="rId9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itchFamily="49" charset="-122"/>
              </a:defRPr>
            </a:lvl1pPr>
          </a:lstStyle>
          <a:p>
            <a:fld id="{0DED52F3-69B7-485B-A6EB-68968DA3A523}" type="datetimeFigureOut">
              <a:rPr lang="zh-CN" altLang="en-US" smtClean="0"/>
              <a:pPr/>
              <a:t>2015/8/25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itchFamily="49" charset="-122"/>
              </a:defRPr>
            </a:lvl1pPr>
          </a:lstStyle>
          <a:p>
            <a:fld id="{32F51704-593F-4A0E-8DA1-9AF7468341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58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B3A71-66E3-4BE2-A4E5-14711DF49AB4}" type="slidenum">
              <a:rPr lang="zh-CN" altLang="en-US"/>
              <a:pPr/>
              <a:t>12</a:t>
            </a:fld>
            <a:endParaRPr lang="zh-CN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2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51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5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第六章  矩阵特征值与相似对角化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2015/8/25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48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2015/8/25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13134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91F3CC-CC49-4563-ADC0-F15504D303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38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0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66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6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 b="1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7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0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C114-3BA3-41F6-A344-CE5B147BE620}" type="datetimeFigureOut">
              <a:rPr lang="zh-CN" altLang="en-US" smtClean="0"/>
              <a:t>2015/8/25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251520" y="404664"/>
            <a:ext cx="8640960" cy="61113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i="0" baseline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80311" y="6516052"/>
            <a:ext cx="1512169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baseline="0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Magneto" pitchFamily="82" charset="0"/>
              </a:rPr>
              <a:t>BUCT</a:t>
            </a:r>
            <a:r>
              <a:rPr lang="en-US" altLang="zh-CN" baseline="0" dirty="0" smtClean="0">
                <a:solidFill>
                  <a:srgbClr val="0000FF"/>
                </a:solidFill>
                <a:latin typeface="Wide Latin" pitchFamily="18" charset="0"/>
              </a:rPr>
              <a:t> </a:t>
            </a:r>
            <a:endParaRPr lang="zh-CN" altLang="en-US" dirty="0">
              <a:latin typeface="Wide Latin" pitchFamily="18" charset="0"/>
            </a:endParaRPr>
          </a:p>
        </p:txBody>
      </p:sp>
      <p:pic>
        <p:nvPicPr>
          <p:cNvPr id="16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PaintBrush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5" y="6464660"/>
            <a:ext cx="504055" cy="4207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xtLst/>
        </p:spPr>
      </p:pic>
      <p:sp>
        <p:nvSpPr>
          <p:cNvPr id="17" name="TextBox 16"/>
          <p:cNvSpPr txBox="1"/>
          <p:nvPr userDrawn="1"/>
        </p:nvSpPr>
        <p:spPr>
          <a:xfrm>
            <a:off x="251520" y="6516052"/>
            <a:ext cx="2304256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agneto" pitchFamily="82" charset="0"/>
              </a:rPr>
              <a:t>Linear Algebra</a:t>
            </a:r>
            <a:endParaRPr lang="zh-CN" altLang="en-US" dirty="0">
              <a:latin typeface="Magneto" pitchFamily="82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300192" y="35332"/>
            <a:ext cx="2590155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agneto" pitchFamily="82" charset="0"/>
              </a:rPr>
              <a:t>Chapter 1   Matrix</a:t>
            </a:r>
            <a:endParaRPr lang="zh-CN" altLang="en-US" dirty="0">
              <a:latin typeface="Magneto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8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30" r:id="rId12"/>
    <p:sldLayoutId id="2147483719" r:id="rId13"/>
    <p:sldLayoutId id="2147483720" r:id="rId14"/>
    <p:sldLayoutId id="2147483722" r:id="rId15"/>
    <p:sldLayoutId id="214748372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4.bin"/><Relationship Id="rId18" Type="http://schemas.openxmlformats.org/officeDocument/2006/relationships/oleObject" Target="../embeddings/oleObject57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5.wmf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56.wmf"/><Relationship Id="rId10" Type="http://schemas.openxmlformats.org/officeDocument/2006/relationships/image" Target="../media/image25.wmf"/><Relationship Id="rId19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55.wmf"/><Relationship Id="rId26" Type="http://schemas.openxmlformats.org/officeDocument/2006/relationships/image" Target="../media/image67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67.bin"/><Relationship Id="rId7" Type="http://schemas.openxmlformats.org/officeDocument/2006/relationships/image" Target="../media/image25.wmf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6.wmf"/><Relationship Id="rId5" Type="http://schemas.openxmlformats.org/officeDocument/2006/relationships/image" Target="../media/image59.wmf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10" Type="http://schemas.openxmlformats.org/officeDocument/2006/relationships/oleObject" Target="../embeddings/oleObject61.bin"/><Relationship Id="rId19" Type="http://schemas.openxmlformats.org/officeDocument/2006/relationships/oleObject" Target="../embeddings/oleObject66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0.wmf"/><Relationship Id="rId14" Type="http://schemas.openxmlformats.org/officeDocument/2006/relationships/image" Target="../media/image62.wmf"/><Relationship Id="rId22" Type="http://schemas.openxmlformats.org/officeDocument/2006/relationships/image" Target="../media/image6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9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9.bin"/><Relationship Id="rId18" Type="http://schemas.openxmlformats.org/officeDocument/2006/relationships/oleObject" Target="../embeddings/oleObject32.bin"/><Relationship Id="rId26" Type="http://schemas.openxmlformats.org/officeDocument/2006/relationships/oleObject" Target="../embeddings/oleObject36.bin"/><Relationship Id="rId3" Type="http://schemas.openxmlformats.org/officeDocument/2006/relationships/oleObject" Target="../embeddings/oleObject24.bin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1.bin"/><Relationship Id="rId25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oleObject" Target="../embeddings/oleObject33.bin"/><Relationship Id="rId29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8.bin"/><Relationship Id="rId24" Type="http://schemas.openxmlformats.org/officeDocument/2006/relationships/oleObject" Target="../embeddings/oleObject35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image" Target="../media/image37.wmf"/><Relationship Id="rId28" Type="http://schemas.openxmlformats.org/officeDocument/2006/relationships/oleObject" Target="../embeddings/oleObject37.bin"/><Relationship Id="rId10" Type="http://schemas.openxmlformats.org/officeDocument/2006/relationships/image" Target="../media/image31.wmf"/><Relationship Id="rId19" Type="http://schemas.openxmlformats.org/officeDocument/2006/relationships/image" Target="../media/image35.wmf"/><Relationship Id="rId31" Type="http://schemas.openxmlformats.org/officeDocument/2006/relationships/image" Target="../media/image41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3.wmf"/><Relationship Id="rId22" Type="http://schemas.openxmlformats.org/officeDocument/2006/relationships/oleObject" Target="../embeddings/oleObject34.bin"/><Relationship Id="rId27" Type="http://schemas.openxmlformats.org/officeDocument/2006/relationships/image" Target="../media/image39.wmf"/><Relationship Id="rId30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343874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2996952"/>
                <a:ext cx="1718740" cy="738664"/>
              </a:xfrm>
              <a:prstGeom prst="rect">
                <a:avLst/>
              </a:prstGeom>
              <a:noFill/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200" b="1" i="1" smtClean="0">
                          <a:gradFill>
                            <a:gsLst>
                              <a:gs pos="0">
                                <a:srgbClr val="000000"/>
                              </a:gs>
                              <a:gs pos="20000">
                                <a:srgbClr val="000040"/>
                              </a:gs>
                              <a:gs pos="50000">
                                <a:srgbClr val="400040"/>
                              </a:gs>
                              <a:gs pos="75000">
                                <a:srgbClr val="8F0040"/>
                              </a:gs>
                              <a:gs pos="89999">
                                <a:srgbClr val="F27300"/>
                              </a:gs>
                              <a:gs pos="100000">
                                <a:srgbClr val="FFBF00"/>
                              </a:gs>
                            </a:gsLst>
                            <a:lin ang="5400000" scaled="0"/>
                          </a:gradFill>
                          <a:latin typeface="Cambria Math"/>
                        </a:rPr>
                        <m:t>第</m:t>
                      </m:r>
                      <m:r>
                        <a:rPr lang="en-US" altLang="zh-CN" sz="4200" b="1" i="1" smtClean="0">
                          <a:gradFill>
                            <a:gsLst>
                              <a:gs pos="0">
                                <a:srgbClr val="000000"/>
                              </a:gs>
                              <a:gs pos="20000">
                                <a:srgbClr val="000040"/>
                              </a:gs>
                              <a:gs pos="50000">
                                <a:srgbClr val="400040"/>
                              </a:gs>
                              <a:gs pos="75000">
                                <a:srgbClr val="8F0040"/>
                              </a:gs>
                              <a:gs pos="89999">
                                <a:srgbClr val="F27300"/>
                              </a:gs>
                              <a:gs pos="100000">
                                <a:srgbClr val="FFBF00"/>
                              </a:gs>
                            </a:gsLst>
                            <a:lin ang="5400000" scaled="0"/>
                          </a:gradFill>
                          <a:latin typeface="Cambria Math"/>
                        </a:rPr>
                        <m:t>𝟔</m:t>
                      </m:r>
                      <m:r>
                        <a:rPr lang="zh-CN" altLang="en-US" sz="4200" b="1" i="1" smtClean="0">
                          <a:gradFill>
                            <a:gsLst>
                              <a:gs pos="0">
                                <a:srgbClr val="000000"/>
                              </a:gs>
                              <a:gs pos="20000">
                                <a:srgbClr val="000040"/>
                              </a:gs>
                              <a:gs pos="50000">
                                <a:srgbClr val="400040"/>
                              </a:gs>
                              <a:gs pos="75000">
                                <a:srgbClr val="8F0040"/>
                              </a:gs>
                              <a:gs pos="89999">
                                <a:srgbClr val="F27300"/>
                              </a:gs>
                              <a:gs pos="100000">
                                <a:srgbClr val="FFBF00"/>
                              </a:gs>
                            </a:gsLst>
                            <a:lin ang="5400000" scaled="0"/>
                          </a:gradFill>
                          <a:latin typeface="Cambria Math"/>
                        </a:rPr>
                        <m:t>章</m:t>
                      </m:r>
                    </m:oMath>
                  </m:oMathPara>
                </a14:m>
                <a:endParaRPr lang="zh-CN" altLang="en-US" sz="4200" b="1" dirty="0">
                  <a:gradFill>
                    <a:gsLst>
                      <a:gs pos="0">
                        <a:srgbClr val="000000"/>
                      </a:gs>
                      <a:gs pos="20000">
                        <a:srgbClr val="000040"/>
                      </a:gs>
                      <a:gs pos="50000">
                        <a:srgbClr val="400040"/>
                      </a:gs>
                      <a:gs pos="75000">
                        <a:srgbClr val="8F0040"/>
                      </a:gs>
                      <a:gs pos="89999">
                        <a:srgbClr val="F27300"/>
                      </a:gs>
                      <a:gs pos="100000">
                        <a:srgbClr val="FFBF00"/>
                      </a:gs>
                    </a:gsLst>
                    <a:lin ang="5400000" scaled="0"/>
                  </a:gra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96952"/>
                <a:ext cx="1718740" cy="7386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692696"/>
            <a:ext cx="8465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华文楷体" pitchFamily="2" charset="-122"/>
                <a:ea typeface="华文楷体" pitchFamily="2" charset="-122"/>
              </a:rPr>
              <a:t>事实上，例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6.15</a:t>
            </a:r>
            <a:r>
              <a:rPr lang="zh-CN" altLang="zh-CN" sz="2800" b="1" dirty="0" smtClean="0">
                <a:latin typeface="华文楷体" pitchFamily="2" charset="-122"/>
                <a:ea typeface="华文楷体" pitchFamily="2" charset="-122"/>
              </a:rPr>
              <a:t>的（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sz="2800" b="1" dirty="0">
                <a:latin typeface="华文楷体" pitchFamily="2" charset="-122"/>
                <a:ea typeface="华文楷体" pitchFamily="2" charset="-122"/>
              </a:rPr>
              <a:t>）具有一般性</a:t>
            </a:r>
            <a:r>
              <a:rPr lang="zh-CN" altLang="zh-CN" sz="2800" b="1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于是有如下结论</a:t>
            </a:r>
            <a:endParaRPr lang="zh-CN" altLang="zh-CN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1268760"/>
            <a:ext cx="66655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实对称矩阵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同一个特征值的若干个特征向量经过正交化后仍然是那个</a:t>
            </a:r>
            <a:r>
              <a:rPr lang="zh-CN" altLang="zh-CN" sz="2800" b="1" dirty="0" smtClean="0"/>
              <a:t>特征值</a:t>
            </a:r>
            <a:r>
              <a:rPr lang="en-US" altLang="zh-CN" sz="28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一个特征向量经过单位化后仍然是同一个特征值的特征向量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23528" y="1477935"/>
            <a:ext cx="1624163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6.10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836" y="4077072"/>
            <a:ext cx="1514582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6.11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190" y="4077072"/>
            <a:ext cx="4951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阶实对称矩阵，则必有</a:t>
            </a:r>
            <a:endParaRPr lang="zh-CN" altLang="en-US" sz="28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480039"/>
              </p:ext>
            </p:extLst>
          </p:nvPr>
        </p:nvGraphicFramePr>
        <p:xfrm>
          <a:off x="1681163" y="4986338"/>
          <a:ext cx="274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8" name="Equation" r:id="rId3" imgW="2743200" imgH="393480" progId="Equation.DSMT4">
                  <p:embed/>
                </p:oleObj>
              </mc:Choice>
              <mc:Fallback>
                <p:oleObj name="Equation" r:id="rId3" imgW="2743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163" y="4986338"/>
                        <a:ext cx="2743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5364088" y="4725144"/>
            <a:ext cx="3312368" cy="1512168"/>
            <a:chOff x="5364088" y="4725144"/>
            <a:chExt cx="3312368" cy="1512168"/>
          </a:xfrm>
        </p:grpSpPr>
        <p:sp>
          <p:nvSpPr>
            <p:cNvPr id="12" name="云形标注 11"/>
            <p:cNvSpPr/>
            <p:nvPr/>
          </p:nvSpPr>
          <p:spPr>
            <a:xfrm>
              <a:off x="5364088" y="4725144"/>
              <a:ext cx="3312368" cy="1512168"/>
            </a:xfrm>
            <a:prstGeom prst="cloudCallout">
              <a:avLst>
                <a:gd name="adj1" fmla="val -74380"/>
                <a:gd name="adj2" fmla="val -1580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  </a:t>
              </a:r>
              <a:r>
                <a:rPr lang="en-US" altLang="zh-CN" sz="2800" b="1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k</a:t>
              </a:r>
              <a:r>
                <a:rPr lang="en-US" altLang="zh-CN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 </a:t>
              </a:r>
              <a:r>
                <a:rPr lang="zh-CN" altLang="en-US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为特征值</a:t>
              </a:r>
              <a:r>
                <a:rPr lang="en-US" altLang="zh-CN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  </a:t>
              </a:r>
              <a:r>
                <a:rPr lang="zh-CN" altLang="en-US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   的    重数</a:t>
              </a:r>
              <a:endPara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9314279"/>
                </p:ext>
              </p:extLst>
            </p:nvPr>
          </p:nvGraphicFramePr>
          <p:xfrm>
            <a:off x="6372200" y="5516500"/>
            <a:ext cx="295532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49" name="Equation" r:id="rId5" imgW="266400" imgH="317160" progId="Equation.DSMT4">
                    <p:embed/>
                  </p:oleObj>
                </mc:Choice>
                <mc:Fallback>
                  <p:oleObj name="Equation" r:id="rId5" imgW="26640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372200" y="5516500"/>
                          <a:ext cx="295532" cy="298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1103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2051720" y="620688"/>
            <a:ext cx="66967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任意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latin typeface="+mn-ea"/>
              </a:rPr>
              <a:t>阶</a:t>
            </a:r>
            <a:r>
              <a:rPr lang="zh-CN" altLang="en-US" sz="2800" b="1" dirty="0" smtClean="0">
                <a:sym typeface="Wingdings" pitchFamily="2" charset="2"/>
              </a:rPr>
              <a:t>实</a:t>
            </a:r>
            <a:r>
              <a:rPr lang="zh-CN" altLang="en-US" sz="2800" b="1" dirty="0">
                <a:sym typeface="Wingdings" pitchFamily="2" charset="2"/>
              </a:rPr>
              <a:t>对称矩阵必可</a:t>
            </a:r>
            <a:r>
              <a:rPr lang="zh-CN" altLang="en-US" sz="2800" b="1" dirty="0" smtClean="0">
                <a:sym typeface="Wingdings" pitchFamily="2" charset="2"/>
              </a:rPr>
              <a:t>对角化，且能与</a:t>
            </a:r>
            <a:endParaRPr lang="en-US" altLang="zh-CN" sz="2800" b="1" dirty="0" smtClean="0">
              <a:sym typeface="Wingdings" pitchFamily="2" charset="2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5496" y="0"/>
            <a:ext cx="6336704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6.3.2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zh-CN" altLang="en-US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实对称矩阵</a:t>
            </a:r>
            <a:r>
              <a:rPr lang="zh-CN" altLang="en-US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的对角化</a:t>
            </a:r>
            <a:endParaRPr kumimoji="0" lang="en-US" altLang="zh-CN" sz="2800" b="1" dirty="0">
              <a:solidFill>
                <a:srgbClr val="D98D75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76412" y="634504"/>
            <a:ext cx="1534394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6.12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036785"/>
              </p:ext>
            </p:extLst>
          </p:nvPr>
        </p:nvGraphicFramePr>
        <p:xfrm>
          <a:off x="6363588" y="1411878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4" name="Equation" r:id="rId3" imgW="393480" imgH="380880" progId="Equation.DSMT4">
                  <p:embed/>
                </p:oleObj>
              </mc:Choice>
              <mc:Fallback>
                <p:oleObj name="Equation" r:id="rId3" imgW="3934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3588" y="1411878"/>
                        <a:ext cx="393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76412" y="1340768"/>
            <a:ext cx="7471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ym typeface="Wingdings" pitchFamily="2" charset="2"/>
              </a:rPr>
              <a:t>对角矩阵正交相似，即存在</a:t>
            </a:r>
            <a:r>
              <a:rPr lang="zh-CN" altLang="en-US" sz="2800" b="1" dirty="0" smtClean="0">
                <a:sym typeface="Wingdings" pitchFamily="2" charset="2"/>
              </a:rPr>
              <a:t>正交矩阵        </a:t>
            </a:r>
            <a:r>
              <a:rPr lang="zh-CN" altLang="en-US" sz="2800" b="1" dirty="0">
                <a:sym typeface="Wingdings" pitchFamily="2" charset="2"/>
              </a:rPr>
              <a:t>使得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695467"/>
              </p:ext>
            </p:extLst>
          </p:nvPr>
        </p:nvGraphicFramePr>
        <p:xfrm>
          <a:off x="3060700" y="2082230"/>
          <a:ext cx="302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5" name="Equation" r:id="rId5" imgW="3022560" imgH="457200" progId="Equation.DSMT4">
                  <p:embed/>
                </p:oleObj>
              </mc:Choice>
              <mc:Fallback>
                <p:oleObj name="Equation" r:id="rId5" imgW="3022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0700" y="2082230"/>
                        <a:ext cx="3022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39"/>
          <p:cNvGrpSpPr>
            <a:grpSpLocks/>
          </p:cNvGrpSpPr>
          <p:nvPr/>
        </p:nvGrpSpPr>
        <p:grpSpPr bwMode="auto">
          <a:xfrm>
            <a:off x="391692" y="2780928"/>
            <a:ext cx="8299450" cy="523875"/>
            <a:chOff x="902" y="3360"/>
            <a:chExt cx="5228" cy="330"/>
          </a:xfrm>
        </p:grpSpPr>
        <p:sp>
          <p:nvSpPr>
            <p:cNvPr id="44" name="Text Box 35"/>
            <p:cNvSpPr txBox="1">
              <a:spLocks noChangeArrowheads="1"/>
            </p:cNvSpPr>
            <p:nvPr/>
          </p:nvSpPr>
          <p:spPr bwMode="auto">
            <a:xfrm>
              <a:off x="902" y="3360"/>
              <a:ext cx="52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其中     是以    的    个特征值为对角元素的对角</a:t>
              </a:r>
              <a:r>
                <a:rPr lang="zh-CN" altLang="en-US" sz="2800" b="1" dirty="0" smtClean="0"/>
                <a:t>阵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45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4240697"/>
                </p:ext>
              </p:extLst>
            </p:nvPr>
          </p:nvGraphicFramePr>
          <p:xfrm>
            <a:off x="1484" y="3448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46" name="Equation" r:id="rId7" imgW="304560" imgH="291960" progId="Equation.DSMT4">
                    <p:embed/>
                  </p:oleObj>
                </mc:Choice>
                <mc:Fallback>
                  <p:oleObj name="Equation" r:id="rId7" imgW="30456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" y="3448"/>
                          <a:ext cx="19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8574679"/>
                </p:ext>
              </p:extLst>
            </p:nvPr>
          </p:nvGraphicFramePr>
          <p:xfrm>
            <a:off x="2217" y="344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47" name="Equation" r:id="rId9" imgW="291960" imgH="304560" progId="Equation.DSMT4">
                    <p:embed/>
                  </p:oleObj>
                </mc:Choice>
                <mc:Fallback>
                  <p:oleObj name="Equation" r:id="rId9" imgW="2919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" y="344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7789253"/>
                </p:ext>
              </p:extLst>
            </p:nvPr>
          </p:nvGraphicFramePr>
          <p:xfrm>
            <a:off x="2711" y="344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48" name="Equation" r:id="rId11" imgW="228600" imgH="241200" progId="Equation.DSMT4">
                    <p:embed/>
                  </p:oleObj>
                </mc:Choice>
                <mc:Fallback>
                  <p:oleObj name="Equation" r:id="rId11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344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Group 28"/>
          <p:cNvGrpSpPr>
            <a:grpSpLocks/>
          </p:cNvGrpSpPr>
          <p:nvPr/>
        </p:nvGrpSpPr>
        <p:grpSpPr bwMode="auto">
          <a:xfrm>
            <a:off x="378516" y="3550493"/>
            <a:ext cx="7534279" cy="523875"/>
            <a:chOff x="132" y="336"/>
            <a:chExt cx="4746" cy="330"/>
          </a:xfrm>
        </p:grpSpPr>
        <p:sp>
          <p:nvSpPr>
            <p:cNvPr id="50" name="Text Box 2"/>
            <p:cNvSpPr txBox="1">
              <a:spLocks noChangeArrowheads="1"/>
            </p:cNvSpPr>
            <p:nvPr/>
          </p:nvSpPr>
          <p:spPr bwMode="auto">
            <a:xfrm>
              <a:off x="132" y="336"/>
              <a:ext cx="47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00CC"/>
                  </a:solidFill>
                </a:rPr>
                <a:t>【</a:t>
              </a:r>
              <a:r>
                <a:rPr lang="zh-CN" altLang="en-US" sz="2800" b="1" dirty="0" smtClean="0">
                  <a:solidFill>
                    <a:srgbClr val="0000CC"/>
                  </a:solidFill>
                </a:rPr>
                <a:t>证明</a:t>
              </a:r>
              <a:r>
                <a:rPr lang="en-US" altLang="zh-CN" sz="2800" b="1" dirty="0" smtClean="0">
                  <a:solidFill>
                    <a:srgbClr val="0000CC"/>
                  </a:solidFill>
                </a:rPr>
                <a:t>】</a:t>
              </a:r>
              <a:r>
                <a:rPr lang="zh-CN" altLang="en-US" sz="2800" b="1" dirty="0" smtClean="0"/>
                <a:t>设</a:t>
              </a:r>
              <a:r>
                <a:rPr lang="zh-CN" altLang="en-US" sz="2800" b="1" dirty="0"/>
                <a:t>实对称阵     的互不相等的特征值为</a:t>
              </a:r>
            </a:p>
          </p:txBody>
        </p:sp>
        <p:graphicFrame>
          <p:nvGraphicFramePr>
            <p:cNvPr id="5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7016520"/>
                </p:ext>
              </p:extLst>
            </p:nvPr>
          </p:nvGraphicFramePr>
          <p:xfrm>
            <a:off x="2272" y="38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49" name="Equation" r:id="rId13" imgW="291960" imgH="304560" progId="Equation.DSMT4">
                    <p:embed/>
                  </p:oleObj>
                </mc:Choice>
                <mc:Fallback>
                  <p:oleObj name="Equation" r:id="rId13" imgW="2919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" y="38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29"/>
          <p:cNvGrpSpPr>
            <a:grpSpLocks/>
          </p:cNvGrpSpPr>
          <p:nvPr/>
        </p:nvGrpSpPr>
        <p:grpSpPr bwMode="auto">
          <a:xfrm>
            <a:off x="3066303" y="4252888"/>
            <a:ext cx="4740277" cy="523875"/>
            <a:chOff x="483" y="717"/>
            <a:chExt cx="2986" cy="330"/>
          </a:xfrm>
        </p:grpSpPr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483" y="717"/>
              <a:ext cx="19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它们的重数依次为</a:t>
              </a:r>
            </a:p>
          </p:txBody>
        </p:sp>
        <p:graphicFrame>
          <p:nvGraphicFramePr>
            <p:cNvPr id="5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2101205"/>
                </p:ext>
              </p:extLst>
            </p:nvPr>
          </p:nvGraphicFramePr>
          <p:xfrm>
            <a:off x="2429" y="742"/>
            <a:ext cx="10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50" name="Equation" r:id="rId14" imgW="1650960" imgH="431640" progId="Equation.DSMT4">
                    <p:embed/>
                  </p:oleObj>
                </mc:Choice>
                <mc:Fallback>
                  <p:oleObj name="Equation" r:id="rId14" imgW="16509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9" y="742"/>
                          <a:ext cx="10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Group 30"/>
          <p:cNvGrpSpPr>
            <a:grpSpLocks/>
          </p:cNvGrpSpPr>
          <p:nvPr/>
        </p:nvGrpSpPr>
        <p:grpSpPr bwMode="auto">
          <a:xfrm>
            <a:off x="1064316" y="4849341"/>
            <a:ext cx="3405188" cy="523875"/>
            <a:chOff x="542" y="1056"/>
            <a:chExt cx="2145" cy="330"/>
          </a:xfrm>
        </p:grpSpPr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542" y="1056"/>
              <a:ext cx="3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则</a:t>
              </a:r>
            </a:p>
          </p:txBody>
        </p:sp>
        <p:graphicFrame>
          <p:nvGraphicFramePr>
            <p:cNvPr id="5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0152231"/>
                </p:ext>
              </p:extLst>
            </p:nvPr>
          </p:nvGraphicFramePr>
          <p:xfrm>
            <a:off x="895" y="1106"/>
            <a:ext cx="17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51" name="Equation" r:id="rId16" imgW="2844720" imgH="431640" progId="Equation.DSMT4">
                    <p:embed/>
                  </p:oleObj>
                </mc:Choice>
                <mc:Fallback>
                  <p:oleObj name="Equation" r:id="rId16" imgW="28447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" y="1106"/>
                          <a:ext cx="17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983754"/>
              </p:ext>
            </p:extLst>
          </p:nvPr>
        </p:nvGraphicFramePr>
        <p:xfrm>
          <a:off x="1193524" y="4273525"/>
          <a:ext cx="167640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2" name="Equation" r:id="rId18" imgW="1676160" imgH="431640" progId="Equation.DSMT4">
                  <p:embed/>
                </p:oleObj>
              </mc:Choice>
              <mc:Fallback>
                <p:oleObj name="Equation" r:id="rId18" imgW="1676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524" y="4273525"/>
                        <a:ext cx="1676401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椭圆 63"/>
          <p:cNvSpPr/>
          <p:nvPr/>
        </p:nvSpPr>
        <p:spPr>
          <a:xfrm>
            <a:off x="5370172" y="4941168"/>
            <a:ext cx="2542623" cy="109153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以下证明板书讲解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29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4" grpId="0"/>
      <p:bldP spid="38" grpId="0" animBg="1"/>
      <p:bldP spid="4" grpId="0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46" name="Group 34"/>
          <p:cNvGrpSpPr>
            <a:grpSpLocks/>
          </p:cNvGrpSpPr>
          <p:nvPr/>
        </p:nvGrpSpPr>
        <p:grpSpPr bwMode="auto">
          <a:xfrm>
            <a:off x="251520" y="533400"/>
            <a:ext cx="8620125" cy="523875"/>
            <a:chOff x="288" y="432"/>
            <a:chExt cx="5430" cy="330"/>
          </a:xfrm>
        </p:grpSpPr>
        <p:sp>
          <p:nvSpPr>
            <p:cNvPr id="13314" name="Text Box 2"/>
            <p:cNvSpPr txBox="1">
              <a:spLocks noChangeArrowheads="1"/>
            </p:cNvSpPr>
            <p:nvPr/>
          </p:nvSpPr>
          <p:spPr bwMode="auto">
            <a:xfrm>
              <a:off x="288" y="432"/>
              <a:ext cx="5430" cy="33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</a:rPr>
                <a:t>求正交矩阵    ，把实对称矩阵     化为对角阵的方法：</a:t>
              </a:r>
            </a:p>
          </p:txBody>
        </p:sp>
        <p:graphicFrame>
          <p:nvGraphicFramePr>
            <p:cNvPr id="1331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2288732"/>
                </p:ext>
              </p:extLst>
            </p:nvPr>
          </p:nvGraphicFramePr>
          <p:xfrm>
            <a:off x="1518" y="519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22" name="Equation" r:id="rId4" imgW="291960" imgH="380880" progId="Equation.DSMT4">
                    <p:embed/>
                  </p:oleObj>
                </mc:Choice>
                <mc:Fallback>
                  <p:oleObj name="Equation" r:id="rId4" imgW="2919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8" y="519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470775"/>
                </p:ext>
              </p:extLst>
            </p:nvPr>
          </p:nvGraphicFramePr>
          <p:xfrm>
            <a:off x="3334" y="52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23" name="Equation" r:id="rId6" imgW="291960" imgH="304560" progId="Equation.DSMT4">
                    <p:embed/>
                  </p:oleObj>
                </mc:Choice>
                <mc:Fallback>
                  <p:oleObj name="Equation" r:id="rId6" imgW="2919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522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2" name="Group 10"/>
          <p:cNvGrpSpPr>
            <a:grpSpLocks/>
          </p:cNvGrpSpPr>
          <p:nvPr/>
        </p:nvGrpSpPr>
        <p:grpSpPr bwMode="auto">
          <a:xfrm>
            <a:off x="323528" y="1295401"/>
            <a:ext cx="4441827" cy="541338"/>
            <a:chOff x="288" y="960"/>
            <a:chExt cx="2798" cy="341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288" y="960"/>
              <a:ext cx="15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1.  解特征方程</a:t>
              </a:r>
            </a:p>
          </p:txBody>
        </p:sp>
        <p:graphicFrame>
          <p:nvGraphicFramePr>
            <p:cNvPr id="133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8492033"/>
                </p:ext>
              </p:extLst>
            </p:nvPr>
          </p:nvGraphicFramePr>
          <p:xfrm>
            <a:off x="1910" y="989"/>
            <a:ext cx="11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24" name="Equation" r:id="rId8" imgW="1866600" imgH="495000" progId="Equation.DSMT4">
                    <p:embed/>
                  </p:oleObj>
                </mc:Choice>
                <mc:Fallback>
                  <p:oleObj name="Equation" r:id="rId8" imgW="186660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989"/>
                          <a:ext cx="117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4909369" y="1308100"/>
            <a:ext cx="3667125" cy="523875"/>
            <a:chOff x="3332" y="1112"/>
            <a:chExt cx="2310" cy="330"/>
          </a:xfrm>
        </p:grpSpPr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332" y="1112"/>
              <a:ext cx="23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求</a:t>
              </a:r>
              <a:r>
                <a:rPr lang="zh-CN" altLang="en-US" sz="2800" b="1" dirty="0" smtClean="0"/>
                <a:t>出     </a:t>
              </a:r>
              <a:r>
                <a:rPr lang="zh-CN" altLang="en-US" sz="2800" b="1" dirty="0"/>
                <a:t>的</a:t>
              </a:r>
              <a:r>
                <a:rPr lang="zh-CN" altLang="en-US" sz="2800" b="1" dirty="0" smtClean="0"/>
                <a:t>全部特征值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1332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028113"/>
                </p:ext>
              </p:extLst>
            </p:nvPr>
          </p:nvGraphicFramePr>
          <p:xfrm>
            <a:off x="3876" y="1173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25" name="Equation" r:id="rId10" imgW="291960" imgH="304560" progId="Equation.DSMT4">
                    <p:embed/>
                  </p:oleObj>
                </mc:Choice>
                <mc:Fallback>
                  <p:oleObj name="Equation" r:id="rId10" imgW="2919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6" y="1173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8" name="Group 16"/>
          <p:cNvGrpSpPr>
            <a:grpSpLocks/>
          </p:cNvGrpSpPr>
          <p:nvPr/>
        </p:nvGrpSpPr>
        <p:grpSpPr bwMode="auto">
          <a:xfrm>
            <a:off x="685800" y="2852740"/>
            <a:ext cx="7812090" cy="554038"/>
            <a:chOff x="528" y="2021"/>
            <a:chExt cx="4921" cy="349"/>
          </a:xfrm>
        </p:grpSpPr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528" y="2021"/>
              <a:ext cx="21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即求齐次线性方程组</a:t>
              </a:r>
            </a:p>
          </p:txBody>
        </p:sp>
        <p:graphicFrame>
          <p:nvGraphicFramePr>
            <p:cNvPr id="1332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700002"/>
                </p:ext>
              </p:extLst>
            </p:nvPr>
          </p:nvGraphicFramePr>
          <p:xfrm>
            <a:off x="2650" y="2066"/>
            <a:ext cx="146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26" name="Equation" r:id="rId11" imgW="2323800" imgH="482400" progId="Equation.DSMT4">
                    <p:embed/>
                  </p:oleObj>
                </mc:Choice>
                <mc:Fallback>
                  <p:oleObj name="Equation" r:id="rId11" imgW="232380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0" y="2066"/>
                          <a:ext cx="146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4134" y="2021"/>
              <a:ext cx="13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的基础解</a:t>
              </a:r>
              <a:r>
                <a:rPr lang="zh-CN" altLang="en-US" sz="2800" b="1" dirty="0" smtClean="0"/>
                <a:t>系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</p:grpSp>
      <p:grpSp>
        <p:nvGrpSpPr>
          <p:cNvPr id="13332" name="Group 20"/>
          <p:cNvGrpSpPr>
            <a:grpSpLocks/>
          </p:cNvGrpSpPr>
          <p:nvPr/>
        </p:nvGrpSpPr>
        <p:grpSpPr bwMode="auto">
          <a:xfrm>
            <a:off x="361950" y="3501008"/>
            <a:ext cx="8461375" cy="550863"/>
            <a:chOff x="422" y="2666"/>
            <a:chExt cx="5330" cy="347"/>
          </a:xfrm>
        </p:grpSpPr>
        <p:sp>
          <p:nvSpPr>
            <p:cNvPr id="13329" name="Text Box 17"/>
            <p:cNvSpPr txBox="1">
              <a:spLocks noChangeArrowheads="1"/>
            </p:cNvSpPr>
            <p:nvPr/>
          </p:nvSpPr>
          <p:spPr bwMode="auto">
            <a:xfrm>
              <a:off x="422" y="2666"/>
              <a:ext cx="53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3.  将属于每个      的特征向量先正交化，再单位</a:t>
              </a:r>
              <a:r>
                <a:rPr lang="zh-CN" altLang="en-US" sz="2800" b="1" dirty="0" smtClean="0"/>
                <a:t>化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1333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7272092"/>
                </p:ext>
              </p:extLst>
            </p:nvPr>
          </p:nvGraphicFramePr>
          <p:xfrm>
            <a:off x="1996" y="2709"/>
            <a:ext cx="2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27" name="Equation" r:id="rId13" imgW="342720" imgH="482400" progId="Equation.DSMT4">
                    <p:embed/>
                  </p:oleObj>
                </mc:Choice>
                <mc:Fallback>
                  <p:oleObj name="Equation" r:id="rId13" imgW="3427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" y="2709"/>
                          <a:ext cx="21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47" name="Group 35"/>
          <p:cNvGrpSpPr>
            <a:grpSpLocks/>
          </p:cNvGrpSpPr>
          <p:nvPr/>
        </p:nvGrpSpPr>
        <p:grpSpPr bwMode="auto">
          <a:xfrm>
            <a:off x="356889" y="2060850"/>
            <a:ext cx="7383463" cy="554038"/>
            <a:chOff x="326" y="1754"/>
            <a:chExt cx="4651" cy="349"/>
          </a:xfrm>
        </p:grpSpPr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326" y="1754"/>
              <a:ext cx="46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2.  对每个特征值      ，求出对应的特征向量，</a:t>
              </a:r>
            </a:p>
          </p:txBody>
        </p:sp>
        <p:graphicFrame>
          <p:nvGraphicFramePr>
            <p:cNvPr id="1333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9772774"/>
                </p:ext>
              </p:extLst>
            </p:nvPr>
          </p:nvGraphicFramePr>
          <p:xfrm>
            <a:off x="2176" y="1799"/>
            <a:ext cx="2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28" name="Equation" r:id="rId15" imgW="342720" imgH="482400" progId="Equation.DSMT4">
                    <p:embed/>
                  </p:oleObj>
                </mc:Choice>
                <mc:Fallback>
                  <p:oleObj name="Equation" r:id="rId15" imgW="3427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" y="1799"/>
                          <a:ext cx="21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48" name="Group 36"/>
          <p:cNvGrpSpPr>
            <a:grpSpLocks/>
          </p:cNvGrpSpPr>
          <p:nvPr/>
        </p:nvGrpSpPr>
        <p:grpSpPr bwMode="auto">
          <a:xfrm>
            <a:off x="685800" y="4101081"/>
            <a:ext cx="7145338" cy="1055688"/>
            <a:chOff x="576" y="2922"/>
            <a:chExt cx="4501" cy="665"/>
          </a:xfrm>
        </p:grpSpPr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576" y="2922"/>
              <a:ext cx="45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这样共可得到     个两两正交的单位特征向量</a:t>
              </a:r>
            </a:p>
          </p:txBody>
        </p:sp>
        <p:graphicFrame>
          <p:nvGraphicFramePr>
            <p:cNvPr id="1333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7819805"/>
                </p:ext>
              </p:extLst>
            </p:nvPr>
          </p:nvGraphicFramePr>
          <p:xfrm>
            <a:off x="2109" y="301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29" name="Equation" r:id="rId17" imgW="228600" imgH="241200" progId="Equation.DSMT4">
                    <p:embed/>
                  </p:oleObj>
                </mc:Choice>
                <mc:Fallback>
                  <p:oleObj name="Equation" r:id="rId17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01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0954480"/>
                </p:ext>
              </p:extLst>
            </p:nvPr>
          </p:nvGraphicFramePr>
          <p:xfrm>
            <a:off x="593" y="3315"/>
            <a:ext cx="10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30" name="Equation" r:id="rId19" imgW="1676160" imgH="431640" progId="Equation.DSMT4">
                    <p:embed/>
                  </p:oleObj>
                </mc:Choice>
                <mc:Fallback>
                  <p:oleObj name="Equation" r:id="rId19" imgW="16761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" y="3315"/>
                          <a:ext cx="10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5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211779"/>
              </p:ext>
            </p:extLst>
          </p:nvPr>
        </p:nvGraphicFramePr>
        <p:xfrm>
          <a:off x="3491880" y="5841454"/>
          <a:ext cx="170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31" name="Equation" r:id="rId21" imgW="1701720" imgH="457200" progId="Equation.DSMT4">
                  <p:embed/>
                </p:oleObj>
              </mc:Choice>
              <mc:Fallback>
                <p:oleObj name="Equation" r:id="rId21" imgW="1701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841454"/>
                        <a:ext cx="170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04800" y="5299075"/>
            <a:ext cx="8415342" cy="523875"/>
            <a:chOff x="304800" y="5299075"/>
            <a:chExt cx="8415342" cy="523875"/>
          </a:xfrm>
        </p:grpSpPr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304800" y="5299075"/>
              <a:ext cx="8415342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4.  以                     </a:t>
              </a:r>
              <a:r>
                <a:rPr lang="zh-CN" altLang="en-US" sz="2800" b="1" dirty="0" smtClean="0"/>
                <a:t>为</a:t>
              </a:r>
              <a:r>
                <a:rPr lang="zh-CN" altLang="en-US" sz="2800" b="1" dirty="0"/>
                <a:t>列向量构成</a:t>
              </a:r>
              <a:r>
                <a:rPr lang="zh-CN" altLang="en-US" sz="2800" b="1" dirty="0" smtClean="0"/>
                <a:t>正交矩阵    ，则有</a:t>
              </a:r>
              <a:endParaRPr lang="en-US" altLang="zh-CN" sz="2800" b="1" dirty="0"/>
            </a:p>
          </p:txBody>
        </p:sp>
        <p:graphicFrame>
          <p:nvGraphicFramePr>
            <p:cNvPr id="1333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6253218"/>
                </p:ext>
              </p:extLst>
            </p:nvPr>
          </p:nvGraphicFramePr>
          <p:xfrm>
            <a:off x="1455738" y="5373688"/>
            <a:ext cx="1676401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32" name="Equation" r:id="rId23" imgW="1676160" imgH="431640" progId="Equation.DSMT4">
                    <p:embed/>
                  </p:oleObj>
                </mc:Choice>
                <mc:Fallback>
                  <p:oleObj name="Equation" r:id="rId23" imgW="16761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738" y="5373688"/>
                          <a:ext cx="1676401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792179"/>
                </p:ext>
              </p:extLst>
            </p:nvPr>
          </p:nvGraphicFramePr>
          <p:xfrm>
            <a:off x="7020272" y="5373216"/>
            <a:ext cx="292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33" name="Equation" r:id="rId25" imgW="291960" imgH="380880" progId="Equation.DSMT4">
                    <p:embed/>
                  </p:oleObj>
                </mc:Choice>
                <mc:Fallback>
                  <p:oleObj name="Equation" r:id="rId25" imgW="29196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020272" y="5373216"/>
                          <a:ext cx="2921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3133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528" y="620688"/>
            <a:ext cx="199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6.16】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23728" y="673532"/>
            <a:ext cx="5170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设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/>
              <a:t>阶实对称矩阵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 smtClean="0"/>
              <a:t>的特征</a:t>
            </a:r>
            <a:r>
              <a:rPr lang="zh-CN" altLang="en-US" sz="2800" b="1" dirty="0" smtClean="0"/>
              <a:t>值为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95536" y="1988840"/>
            <a:ext cx="7276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存在特征值为非负的实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对称矩阵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，使得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98913"/>
              </p:ext>
            </p:extLst>
          </p:nvPr>
        </p:nvGraphicFramePr>
        <p:xfrm>
          <a:off x="2314779" y="1340768"/>
          <a:ext cx="306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5" name="Equation" r:id="rId3" imgW="3060360" imgH="520560" progId="Equation.DSMT4">
                  <p:embed/>
                </p:oleObj>
              </mc:Choice>
              <mc:Fallback>
                <p:oleObj name="Equation" r:id="rId3" imgW="30603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4779" y="1340768"/>
                        <a:ext cx="3060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156501"/>
              </p:ext>
            </p:extLst>
          </p:nvPr>
        </p:nvGraphicFramePr>
        <p:xfrm>
          <a:off x="7671887" y="2018184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6" name="Equation" r:id="rId5" imgW="1143000" imgH="393480" progId="Equation.DSMT4">
                  <p:embed/>
                </p:oleObj>
              </mc:Choice>
              <mc:Fallback>
                <p:oleObj name="Equation" r:id="rId5" imgW="1143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71887" y="2018184"/>
                        <a:ext cx="1143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738684"/>
              </p:ext>
            </p:extLst>
          </p:nvPr>
        </p:nvGraphicFramePr>
        <p:xfrm>
          <a:off x="567308" y="3284984"/>
          <a:ext cx="407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7" name="Equation" r:id="rId7" imgW="4076640" imgH="520560" progId="Equation.DSMT4">
                  <p:embed/>
                </p:oleObj>
              </mc:Choice>
              <mc:Fallback>
                <p:oleObj name="Equation" r:id="rId7" imgW="40766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7308" y="3284984"/>
                        <a:ext cx="4076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354901"/>
              </p:ext>
            </p:extLst>
          </p:nvPr>
        </p:nvGraphicFramePr>
        <p:xfrm>
          <a:off x="341660" y="3912716"/>
          <a:ext cx="812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8" name="Equation" r:id="rId9" imgW="8127720" imgH="660240" progId="Equation.DSMT4">
                  <p:embed/>
                </p:oleObj>
              </mc:Choice>
              <mc:Fallback>
                <p:oleObj name="Equation" r:id="rId9" imgW="81277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660" y="3912716"/>
                        <a:ext cx="81280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028546"/>
              </p:ext>
            </p:extLst>
          </p:nvPr>
        </p:nvGraphicFramePr>
        <p:xfrm>
          <a:off x="269652" y="4789140"/>
          <a:ext cx="8788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9" name="Equation" r:id="rId11" imgW="8788320" imgH="660240" progId="Equation.DSMT4">
                  <p:embed/>
                </p:oleObj>
              </mc:Choice>
              <mc:Fallback>
                <p:oleObj name="Equation" r:id="rId11" imgW="87883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9652" y="4789140"/>
                        <a:ext cx="87884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833266"/>
              </p:ext>
            </p:extLst>
          </p:nvPr>
        </p:nvGraphicFramePr>
        <p:xfrm>
          <a:off x="251520" y="5581228"/>
          <a:ext cx="5143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0" name="Equation" r:id="rId13" imgW="5143320" imgH="799920" progId="Equation.DSMT4">
                  <p:embed/>
                </p:oleObj>
              </mc:Choice>
              <mc:Fallback>
                <p:oleObj name="Equation" r:id="rId13" imgW="514332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1520" y="5581228"/>
                        <a:ext cx="5143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75656" y="2617748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 smtClean="0">
                <a:latin typeface="+mn-ea"/>
              </a:rPr>
              <a:t>是</a:t>
            </a:r>
            <a:r>
              <a:rPr lang="zh-CN" altLang="zh-CN" sz="2800" b="1" dirty="0">
                <a:latin typeface="+mn-ea"/>
              </a:rPr>
              <a:t>实对称矩阵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067944" y="2691004"/>
            <a:ext cx="501490" cy="37670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5536" y="261774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证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】</a:t>
            </a:r>
            <a:endParaRPr lang="zh-CN" altLang="en-US" sz="2800" dirty="0">
              <a:latin typeface="+mn-ea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624285"/>
              </p:ext>
            </p:extLst>
          </p:nvPr>
        </p:nvGraphicFramePr>
        <p:xfrm>
          <a:off x="4716016" y="2636912"/>
          <a:ext cx="4064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1" name="Equation" r:id="rId15" imgW="4063680" imgH="520560" progId="Equation.DSMT4">
                  <p:embed/>
                </p:oleObj>
              </mc:Choice>
              <mc:Fallback>
                <p:oleObj name="Equation" r:id="rId15" imgW="40636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16016" y="2636912"/>
                        <a:ext cx="4064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36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4" grpId="0"/>
      <p:bldP spid="15" grpId="0"/>
      <p:bldP spid="17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528" y="1124273"/>
            <a:ext cx="199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6.17】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23728" y="620688"/>
            <a:ext cx="6012018" cy="1562100"/>
            <a:chOff x="2123728" y="765175"/>
            <a:chExt cx="6012018" cy="1562100"/>
          </a:xfrm>
        </p:grpSpPr>
        <p:sp>
          <p:nvSpPr>
            <p:cNvPr id="7" name="矩形 6"/>
            <p:cNvSpPr/>
            <p:nvPr/>
          </p:nvSpPr>
          <p:spPr>
            <a:xfrm>
              <a:off x="2123728" y="1268760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设</a:t>
              </a:r>
              <a:endParaRPr lang="zh-CN" altLang="en-US" sz="28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76096"/>
                </p:ext>
              </p:extLst>
            </p:nvPr>
          </p:nvGraphicFramePr>
          <p:xfrm>
            <a:off x="2636838" y="765175"/>
            <a:ext cx="2743200" cy="156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1" name="Equation" r:id="rId3" imgW="2743200" imgH="1562040" progId="Equation.DSMT4">
                    <p:embed/>
                  </p:oleObj>
                </mc:Choice>
                <mc:Fallback>
                  <p:oleObj name="Equation" r:id="rId3" imgW="2743200" imgH="1562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36838" y="765175"/>
                          <a:ext cx="2743200" cy="156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5508104" y="1268760"/>
              <a:ext cx="26276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 smtClean="0"/>
                <a:t>正交矩阵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zh-CN" altLang="en-US" sz="2800" b="1" dirty="0"/>
                <a:t>使得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83568" y="2097063"/>
            <a:ext cx="7147570" cy="1562100"/>
            <a:chOff x="683568" y="2241550"/>
            <a:chExt cx="7147570" cy="1562100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7729422"/>
                </p:ext>
              </p:extLst>
            </p:nvPr>
          </p:nvGraphicFramePr>
          <p:xfrm>
            <a:off x="683568" y="2780928"/>
            <a:ext cx="990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2" name="Equation" r:id="rId5" imgW="990360" imgH="457200" progId="Equation.DSMT4">
                    <p:embed/>
                  </p:oleObj>
                </mc:Choice>
                <mc:Fallback>
                  <p:oleObj name="Equation" r:id="rId5" imgW="99036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83568" y="2780928"/>
                          <a:ext cx="9906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1871260" y="2761764"/>
              <a:ext cx="47916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/>
                <a:t>为对角矩阵，</a:t>
              </a:r>
              <a:r>
                <a:rPr lang="zh-CN" altLang="zh-CN" sz="2800" b="1" dirty="0" smtClean="0"/>
                <a:t>若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zh-CN" altLang="en-US" sz="2800" b="1" dirty="0" smtClean="0"/>
                <a:t>的第一列为</a:t>
              </a:r>
              <a:endParaRPr lang="zh-CN" altLang="en-US" sz="2800" b="1" dirty="0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6343510"/>
                </p:ext>
              </p:extLst>
            </p:nvPr>
          </p:nvGraphicFramePr>
          <p:xfrm>
            <a:off x="6599238" y="2241550"/>
            <a:ext cx="1231900" cy="156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3" name="Equation" r:id="rId7" imgW="1231560" imgH="1562040" progId="Equation.DSMT4">
                    <p:embed/>
                  </p:oleObj>
                </mc:Choice>
                <mc:Fallback>
                  <p:oleObj name="Equation" r:id="rId7" imgW="1231560" imgH="1562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599238" y="2241550"/>
                          <a:ext cx="1231900" cy="156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617391" y="3717032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0164" y="4437112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解</a:t>
            </a:r>
            <a:r>
              <a:rPr lang="en-US" altLang="zh-CN" sz="2800" b="1" dirty="0" smtClean="0">
                <a:solidFill>
                  <a:srgbClr val="0000CC"/>
                </a:solidFill>
                <a:latin typeface="+mn-ea"/>
              </a:rPr>
              <a:t>】</a:t>
            </a:r>
            <a:endParaRPr lang="zh-CN" altLang="en-US" sz="2800" dirty="0">
              <a:latin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822848"/>
              </p:ext>
            </p:extLst>
          </p:nvPr>
        </p:nvGraphicFramePr>
        <p:xfrm>
          <a:off x="1403648" y="4747220"/>
          <a:ext cx="4889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4" name="Equation" r:id="rId9" imgW="4889160" imgH="1562040" progId="Equation.DSMT4">
                  <p:embed/>
                </p:oleObj>
              </mc:Choice>
              <mc:Fallback>
                <p:oleObj name="Equation" r:id="rId9" imgW="488916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3648" y="4747220"/>
                        <a:ext cx="48895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551104"/>
              </p:ext>
            </p:extLst>
          </p:nvPr>
        </p:nvGraphicFramePr>
        <p:xfrm>
          <a:off x="7380312" y="5085184"/>
          <a:ext cx="1231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5" name="Equation" r:id="rId11" imgW="1231560" imgH="1028520" progId="Equation.DSMT4">
                  <p:embed/>
                </p:oleObj>
              </mc:Choice>
              <mc:Fallback>
                <p:oleObj name="Equation" r:id="rId11" imgW="123156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80312" y="5085184"/>
                        <a:ext cx="12319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右箭头 16"/>
          <p:cNvSpPr/>
          <p:nvPr/>
        </p:nvSpPr>
        <p:spPr>
          <a:xfrm>
            <a:off x="6518940" y="5373216"/>
            <a:ext cx="717356" cy="385288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云形标注 17"/>
          <p:cNvSpPr/>
          <p:nvPr/>
        </p:nvSpPr>
        <p:spPr>
          <a:xfrm>
            <a:off x="2771800" y="3284984"/>
            <a:ext cx="4050124" cy="1413738"/>
          </a:xfrm>
          <a:prstGeom prst="cloudCallout">
            <a:avLst>
              <a:gd name="adj1" fmla="val 11154"/>
              <a:gd name="adj2" fmla="val 730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华文楷体" pitchFamily="2" charset="-122"/>
                <a:ea typeface="华文楷体" pitchFamily="2" charset="-122"/>
              </a:rPr>
              <a:t>的特征值和对应的特征向量</a:t>
            </a:r>
            <a:endParaRPr lang="zh-CN" altLang="en-US" sz="2800" b="1" dirty="0">
              <a:solidFill>
                <a:schemeClr val="accent6">
                  <a:lumMod val="40000"/>
                  <a:lumOff val="6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41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954238"/>
              </p:ext>
            </p:extLst>
          </p:nvPr>
        </p:nvGraphicFramePr>
        <p:xfrm>
          <a:off x="755576" y="681236"/>
          <a:ext cx="42926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6" name="Equation" r:id="rId3" imgW="4292280" imgH="2171520" progId="Equation.DSMT4">
                  <p:embed/>
                </p:oleObj>
              </mc:Choice>
              <mc:Fallback>
                <p:oleObj name="Equation" r:id="rId3" imgW="4292280" imgH="217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681236"/>
                        <a:ext cx="4292600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302097"/>
              </p:ext>
            </p:extLst>
          </p:nvPr>
        </p:nvGraphicFramePr>
        <p:xfrm>
          <a:off x="6280224" y="1485032"/>
          <a:ext cx="210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7" name="Equation" r:id="rId5" imgW="2108160" imgH="431640" progId="Equation.DSMT4">
                  <p:embed/>
                </p:oleObj>
              </mc:Choice>
              <mc:Fallback>
                <p:oleObj name="Equation" r:id="rId5" imgW="2108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0224" y="1485032"/>
                        <a:ext cx="2108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5364088" y="1459536"/>
            <a:ext cx="717356" cy="385288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636437"/>
              </p:ext>
            </p:extLst>
          </p:nvPr>
        </p:nvGraphicFramePr>
        <p:xfrm>
          <a:off x="395536" y="3152006"/>
          <a:ext cx="3111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8" name="Equation" r:id="rId7" imgW="3111480" imgH="1562040" progId="Equation.DSMT4">
                  <p:embed/>
                </p:oleObj>
              </mc:Choice>
              <mc:Fallback>
                <p:oleObj name="Equation" r:id="rId7" imgW="311148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536" y="3152006"/>
                        <a:ext cx="31115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3707904" y="3740412"/>
            <a:ext cx="717356" cy="385288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084939"/>
              </p:ext>
            </p:extLst>
          </p:nvPr>
        </p:nvGraphicFramePr>
        <p:xfrm>
          <a:off x="4572000" y="3152006"/>
          <a:ext cx="4203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9" name="Equation" r:id="rId9" imgW="4203360" imgH="1562040" progId="Equation.DSMT4">
                  <p:embed/>
                </p:oleObj>
              </mc:Choice>
              <mc:Fallback>
                <p:oleObj name="Equation" r:id="rId9" imgW="420336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3152006"/>
                        <a:ext cx="42037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959427"/>
              </p:ext>
            </p:extLst>
          </p:nvPr>
        </p:nvGraphicFramePr>
        <p:xfrm>
          <a:off x="4728894" y="5301208"/>
          <a:ext cx="270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0" name="Equation" r:id="rId11" imgW="2705040" imgH="507960" progId="Equation.DSMT4">
                  <p:embed/>
                </p:oleObj>
              </mc:Choice>
              <mc:Fallback>
                <p:oleObj name="Equation" r:id="rId11" imgW="2705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28894" y="5301208"/>
                        <a:ext cx="2705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3710486" y="5301208"/>
            <a:ext cx="717356" cy="385288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9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1520" y="817548"/>
            <a:ext cx="1895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6.18】</a:t>
            </a:r>
            <a:endParaRPr kumimoji="1" lang="zh-CN" altLang="en-US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852936"/>
            <a:ext cx="538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的特征值与特征向量；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588224" y="4649688"/>
            <a:ext cx="1411954" cy="12961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板书讲解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081171" y="764704"/>
            <a:ext cx="6755375" cy="2031325"/>
            <a:chOff x="2081171" y="764704"/>
            <a:chExt cx="6755375" cy="2031325"/>
          </a:xfrm>
        </p:grpSpPr>
        <p:sp>
          <p:nvSpPr>
            <p:cNvPr id="7" name="矩形 6"/>
            <p:cNvSpPr/>
            <p:nvPr/>
          </p:nvSpPr>
          <p:spPr>
            <a:xfrm>
              <a:off x="2081171" y="764704"/>
              <a:ext cx="6755375" cy="20313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800" b="1" dirty="0" smtClean="0">
                  <a:latin typeface="Times New Roman" pitchFamily="18" charset="0"/>
                  <a:cs typeface="Times New Roman" pitchFamily="18" charset="0"/>
                </a:rPr>
                <a:t>设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zh-CN" sz="2800" b="1" dirty="0">
                  <a:latin typeface="Times New Roman" pitchFamily="18" charset="0"/>
                  <a:cs typeface="Times New Roman" pitchFamily="18" charset="0"/>
                </a:rPr>
                <a:t>阶实对称矩阵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矩阵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的各行元素之和为</a:t>
              </a:r>
              <a:endParaRPr lang="en-US" altLang="zh-CN" sz="28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，向量                                                </a:t>
              </a:r>
              <a:endParaRPr lang="en-US" altLang="zh-CN" sz="28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2800" b="1" dirty="0" smtClean="0">
                  <a:latin typeface="Times New Roman" pitchFamily="18" charset="0"/>
                  <a:cs typeface="Times New Roman" pitchFamily="18" charset="0"/>
                </a:rPr>
                <a:t>是线性方程组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              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的两个解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2664484"/>
                </p:ext>
              </p:extLst>
            </p:nvPr>
          </p:nvGraphicFramePr>
          <p:xfrm>
            <a:off x="3611430" y="1489348"/>
            <a:ext cx="4610101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73" name="Equation" r:id="rId3" imgW="4609800" imgH="571320" progId="Equation.DSMT4">
                    <p:embed/>
                  </p:oleObj>
                </mc:Choice>
                <mc:Fallback>
                  <p:oleObj name="Equation" r:id="rId3" imgW="4609800" imgH="571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11430" y="1489348"/>
                          <a:ext cx="4610101" cy="571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0800890"/>
                </p:ext>
              </p:extLst>
            </p:nvPr>
          </p:nvGraphicFramePr>
          <p:xfrm>
            <a:off x="4497151" y="2276872"/>
            <a:ext cx="11303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74" name="Equation" r:id="rId5" imgW="1130040" imgH="317160" progId="Equation.DSMT4">
                    <p:embed/>
                  </p:oleObj>
                </mc:Choice>
                <mc:Fallback>
                  <p:oleObj name="Equation" r:id="rId5" imgW="113004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97151" y="2276872"/>
                          <a:ext cx="11303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251520" y="3468786"/>
            <a:ext cx="8108310" cy="523220"/>
            <a:chOff x="251520" y="3468786"/>
            <a:chExt cx="8108310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251520" y="3468786"/>
              <a:ext cx="81083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 smtClean="0"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zh-CN" sz="2800" b="1" dirty="0" smtClean="0">
                  <a:latin typeface="Times New Roman" pitchFamily="18" charset="0"/>
                  <a:cs typeface="Times New Roman" pitchFamily="18" charset="0"/>
                </a:rPr>
                <a:t>）求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正交矩阵       和对角矩阵      ，使得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            </a:t>
              </a:r>
              <a:endParaRPr lang="zh-CN" altLang="en-US" sz="28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7599651"/>
                </p:ext>
              </p:extLst>
            </p:nvPr>
          </p:nvGraphicFramePr>
          <p:xfrm>
            <a:off x="5563344" y="3573016"/>
            <a:ext cx="3048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75" name="Equation" r:id="rId7" imgW="304560" imgH="291960" progId="Equation.DSMT4">
                    <p:embed/>
                  </p:oleObj>
                </mc:Choice>
                <mc:Fallback>
                  <p:oleObj name="Equation" r:id="rId7" imgW="30456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563344" y="3573016"/>
                          <a:ext cx="3048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3427888"/>
                </p:ext>
              </p:extLst>
            </p:nvPr>
          </p:nvGraphicFramePr>
          <p:xfrm>
            <a:off x="3199780" y="3572118"/>
            <a:ext cx="292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76" name="Equation" r:id="rId9" imgW="291960" imgH="380880" progId="Equation.DSMT4">
                    <p:embed/>
                  </p:oleObj>
                </mc:Choice>
                <mc:Fallback>
                  <p:oleObj name="Equation" r:id="rId9" imgW="29196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99780" y="3572118"/>
                          <a:ext cx="2921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320876"/>
              </p:ext>
            </p:extLst>
          </p:nvPr>
        </p:nvGraphicFramePr>
        <p:xfrm>
          <a:off x="7172846" y="3468786"/>
          <a:ext cx="166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7" name="Equation" r:id="rId11" imgW="1663560" imgH="457200" progId="Equation.DSMT4">
                  <p:embed/>
                </p:oleObj>
              </mc:Choice>
              <mc:Fallback>
                <p:oleObj name="Equation" r:id="rId11" imgW="1663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72846" y="3468786"/>
                        <a:ext cx="1663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021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692150"/>
            <a:ext cx="6156325" cy="5762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§6.3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167873"/>
              </p:ext>
            </p:extLst>
          </p:nvPr>
        </p:nvGraphicFramePr>
        <p:xfrm>
          <a:off x="6876256" y="4077072"/>
          <a:ext cx="1555603" cy="225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2" name="剪辑" r:id="rId3" imgW="3467160" imgH="5018040" progId="MS_ClipArt_Gallery.2">
                  <p:embed/>
                </p:oleObj>
              </mc:Choice>
              <mc:Fallback>
                <p:oleObj name="剪辑" r:id="rId3" imgW="3467160" imgH="5018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4077072"/>
                        <a:ext cx="1555603" cy="225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39552" y="1511300"/>
            <a:ext cx="723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实对称矩阵的定义和性质</a:t>
            </a:r>
            <a:endParaRPr kumimoji="1" lang="zh-CN" altLang="en-US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42008" y="2420888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实对称矩阵的对角化</a:t>
            </a:r>
            <a:endParaRPr kumimoji="1" lang="en-US" altLang="zh-CN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4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055248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>
            <a:off x="6300192" y="5085184"/>
            <a:ext cx="1656184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学时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3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467544" y="908720"/>
            <a:ext cx="82089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在这一讲，我们重点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介绍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实对称矩阵的对角化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65314869"/>
              </p:ext>
            </p:extLst>
          </p:nvPr>
        </p:nvGraphicFramePr>
        <p:xfrm>
          <a:off x="816631" y="2132856"/>
          <a:ext cx="7239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33898" name="Rectangle 10"/>
          <p:cNvSpPr>
            <a:spLocks noChangeArrowheads="1"/>
          </p:cNvSpPr>
          <p:nvPr/>
        </p:nvSpPr>
        <p:spPr bwMode="auto">
          <a:xfrm>
            <a:off x="839214" y="4869160"/>
            <a:ext cx="7620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下面，我们将从从具体实例开始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496" y="0"/>
            <a:ext cx="3203848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3200" b="0" dirty="0">
                <a:solidFill>
                  <a:srgbClr val="D98D75"/>
                </a:solidFill>
                <a:latin typeface="Georgia" pitchFamily="18" charset="0"/>
                <a:ea typeface="Dotum" pitchFamily="34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469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2" grpId="0"/>
      <p:bldGraphic spid="2" grpId="0">
        <p:bldAsOne/>
      </p:bldGraphic>
      <p:bldP spid="9338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形标注 19"/>
          <p:cNvSpPr/>
          <p:nvPr/>
        </p:nvSpPr>
        <p:spPr>
          <a:xfrm>
            <a:off x="3851920" y="4005064"/>
            <a:ext cx="1440160" cy="648072"/>
          </a:xfrm>
          <a:prstGeom prst="wedgeEllipseCallout">
            <a:avLst>
              <a:gd name="adj1" fmla="val -31723"/>
              <a:gd name="adj2" fmla="val 806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578802"/>
              </p:ext>
            </p:extLst>
          </p:nvPr>
        </p:nvGraphicFramePr>
        <p:xfrm>
          <a:off x="683568" y="2708920"/>
          <a:ext cx="6273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3" name="Equation" r:id="rId3" imgW="6273720" imgH="1002960" progId="Equation.DSMT4">
                  <p:embed/>
                </p:oleObj>
              </mc:Choice>
              <mc:Fallback>
                <p:oleObj name="Equation" r:id="rId3" imgW="627372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708920"/>
                        <a:ext cx="6273800" cy="1003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528" y="1903238"/>
            <a:ext cx="6139822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引例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6.2】 </a:t>
            </a:r>
            <a:r>
              <a:rPr kumimoji="1" lang="zh-CN" altLang="en-US" sz="2800" b="1" dirty="0" smtClean="0">
                <a:latin typeface="+mn-ea"/>
              </a:rPr>
              <a:t>求下列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+mn-ea"/>
              </a:rPr>
              <a:t>实矩阵</a:t>
            </a:r>
            <a:r>
              <a:rPr kumimoji="1" lang="zh-CN" altLang="en-US" sz="2800" b="1" dirty="0" smtClean="0">
                <a:latin typeface="+mn-ea"/>
              </a:rPr>
              <a:t>的特征值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4005064"/>
            <a:ext cx="4907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 smtClean="0">
                <a:solidFill>
                  <a:srgbClr val="0000CC"/>
                </a:solidFill>
              </a:rPr>
              <a:t>【解】</a:t>
            </a:r>
            <a:r>
              <a:rPr lang="zh-CN" altLang="en-US" sz="2800" b="1" dirty="0" smtClean="0"/>
              <a:t>经计算可知</a:t>
            </a:r>
            <a:r>
              <a:rPr lang="zh-CN" altLang="en-US" sz="2800" dirty="0" smtClean="0">
                <a:solidFill>
                  <a:srgbClr val="0000CC"/>
                </a:solidFill>
              </a:rPr>
              <a:t>：</a:t>
            </a:r>
            <a:r>
              <a:rPr lang="en-US" altLang="zh-CN" sz="2800" dirty="0" smtClean="0"/>
              <a:t>               </a:t>
            </a:r>
            <a:endParaRPr lang="zh-CN" altLang="en-US" sz="28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815789"/>
              </p:ext>
            </p:extLst>
          </p:nvPr>
        </p:nvGraphicFramePr>
        <p:xfrm>
          <a:off x="687388" y="4869160"/>
          <a:ext cx="373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4" name="Equation" r:id="rId5" imgW="3733560" imgH="431640" progId="Equation.DSMT4">
                  <p:embed/>
                </p:oleObj>
              </mc:Choice>
              <mc:Fallback>
                <p:oleObj name="Equation" r:id="rId5" imgW="3733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388" y="4869160"/>
                        <a:ext cx="3733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15044" y="674693"/>
            <a:ext cx="8045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+mn-ea"/>
              </a:rPr>
              <a:t>为讨论实对称矩阵的特征值和特征向量的一些特点，先看下面的引例</a:t>
            </a:r>
            <a:r>
              <a:rPr lang="en-US" altLang="zh-CN" sz="2800" b="1" dirty="0">
                <a:latin typeface="+mn-ea"/>
              </a:rPr>
              <a:t>.</a:t>
            </a:r>
            <a:endParaRPr lang="zh-CN" altLang="zh-CN" sz="2800" b="1" dirty="0">
              <a:latin typeface="+mn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862761"/>
              </p:ext>
            </p:extLst>
          </p:nvPr>
        </p:nvGraphicFramePr>
        <p:xfrm>
          <a:off x="683568" y="5589240"/>
          <a:ext cx="355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5" name="Equation" r:id="rId7" imgW="3555720" imgH="431640" progId="Equation.DSMT4">
                  <p:embed/>
                </p:oleObj>
              </mc:Choice>
              <mc:Fallback>
                <p:oleObj name="Equation" r:id="rId7" imgW="3555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568" y="5589240"/>
                        <a:ext cx="3556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747007"/>
              </p:ext>
            </p:extLst>
          </p:nvPr>
        </p:nvGraphicFramePr>
        <p:xfrm>
          <a:off x="4106664" y="4115420"/>
          <a:ext cx="104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6" name="Equation" r:id="rId9" imgW="1041120" imgH="393480" progId="Equation.DSMT4">
                  <p:embed/>
                </p:oleObj>
              </mc:Choice>
              <mc:Fallback>
                <p:oleObj name="Equation" r:id="rId9" imgW="1041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06664" y="4115420"/>
                        <a:ext cx="1041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流程图: 可选过程 21"/>
          <p:cNvSpPr/>
          <p:nvPr/>
        </p:nvSpPr>
        <p:spPr>
          <a:xfrm>
            <a:off x="5436096" y="3789040"/>
            <a:ext cx="3229791" cy="2592288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一个实矩阵</a:t>
            </a:r>
            <a:r>
              <a:rPr lang="zh-CN" altLang="zh-CN" sz="28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的特征值</a:t>
            </a:r>
            <a:r>
              <a:rPr lang="zh-CN" altLang="zh-CN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有可能不再是实数，但一个实对称矩阵的特征值是否一定是实数呢？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5496" y="0"/>
            <a:ext cx="6336704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6.3.1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zh-CN" altLang="en-US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实对称矩阵的性质</a:t>
            </a:r>
            <a:endParaRPr kumimoji="0" lang="en-US" altLang="zh-CN" sz="2800" b="1" dirty="0">
              <a:solidFill>
                <a:srgbClr val="D98D75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168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" grpId="0" animBg="1"/>
      <p:bldP spid="8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465" y="764704"/>
            <a:ext cx="1444626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6.8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94700" y="703148"/>
            <a:ext cx="6681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实对称矩阵的特征值均为实数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且存在</a:t>
            </a:r>
            <a:r>
              <a:rPr lang="zh-CN" altLang="zh-CN" sz="2800" b="1" dirty="0" smtClean="0"/>
              <a:t>相应</a:t>
            </a:r>
            <a:r>
              <a:rPr lang="zh-CN" altLang="en-US" sz="2800" b="1" dirty="0" smtClean="0"/>
              <a:t>实</a:t>
            </a:r>
            <a:r>
              <a:rPr lang="zh-CN" altLang="zh-CN" sz="2800" b="1" dirty="0" smtClean="0"/>
              <a:t>特征向量．</a:t>
            </a:r>
            <a:endParaRPr lang="zh-CN" altLang="en-US" sz="2800" b="1" dirty="0"/>
          </a:p>
        </p:txBody>
      </p:sp>
      <p:graphicFrame>
        <p:nvGraphicFramePr>
          <p:cNvPr id="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748759"/>
              </p:ext>
            </p:extLst>
          </p:nvPr>
        </p:nvGraphicFramePr>
        <p:xfrm>
          <a:off x="1685752" y="2060848"/>
          <a:ext cx="238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40" name="Equation" r:id="rId3" imgW="2387520" imgH="406080" progId="Equation.DSMT4">
                  <p:embed/>
                </p:oleObj>
              </mc:Choice>
              <mc:Fallback>
                <p:oleObj name="Equation" r:id="rId3" imgW="2387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752" y="2060848"/>
                        <a:ext cx="238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659599"/>
              </p:ext>
            </p:extLst>
          </p:nvPr>
        </p:nvGraphicFramePr>
        <p:xfrm>
          <a:off x="5292080" y="2060848"/>
          <a:ext cx="254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41" name="Equation" r:id="rId5" imgW="2539800" imgH="406080" progId="Equation.DSMT4">
                  <p:embed/>
                </p:oleObj>
              </mc:Choice>
              <mc:Fallback>
                <p:oleObj name="Equation" r:id="rId5" imgW="2539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060848"/>
                        <a:ext cx="254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oup 24"/>
          <p:cNvGrpSpPr>
            <a:grpSpLocks/>
          </p:cNvGrpSpPr>
          <p:nvPr/>
        </p:nvGrpSpPr>
        <p:grpSpPr bwMode="auto">
          <a:xfrm>
            <a:off x="762000" y="3645024"/>
            <a:ext cx="4279900" cy="536575"/>
            <a:chOff x="480" y="2008"/>
            <a:chExt cx="2696" cy="338"/>
          </a:xfrm>
        </p:grpSpPr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480" y="2016"/>
              <a:ext cx="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左边</a:t>
              </a:r>
            </a:p>
          </p:txBody>
        </p:sp>
        <p:graphicFrame>
          <p:nvGraphicFramePr>
            <p:cNvPr id="61" name="Object 14"/>
            <p:cNvGraphicFramePr>
              <a:graphicFrameLocks noChangeAspect="1"/>
            </p:cNvGraphicFramePr>
            <p:nvPr/>
          </p:nvGraphicFramePr>
          <p:xfrm>
            <a:off x="960" y="2008"/>
            <a:ext cx="22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42" name="Equation" r:id="rId7" imgW="3517560" imgH="482400" progId="Equation.DSMT4">
                    <p:embed/>
                  </p:oleObj>
                </mc:Choice>
                <mc:Fallback>
                  <p:oleObj name="Equation" r:id="rId7" imgW="35175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08"/>
                          <a:ext cx="221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Group 25"/>
          <p:cNvGrpSpPr>
            <a:grpSpLocks/>
          </p:cNvGrpSpPr>
          <p:nvPr/>
        </p:nvGrpSpPr>
        <p:grpSpPr bwMode="auto">
          <a:xfrm>
            <a:off x="762000" y="4287962"/>
            <a:ext cx="6365875" cy="523875"/>
            <a:chOff x="480" y="2413"/>
            <a:chExt cx="4010" cy="330"/>
          </a:xfrm>
        </p:grpSpPr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480" y="2413"/>
              <a:ext cx="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右边</a:t>
              </a:r>
            </a:p>
          </p:txBody>
        </p:sp>
        <p:graphicFrame>
          <p:nvGraphicFramePr>
            <p:cNvPr id="6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0886922"/>
                </p:ext>
              </p:extLst>
            </p:nvPr>
          </p:nvGraphicFramePr>
          <p:xfrm>
            <a:off x="1066" y="2418"/>
            <a:ext cx="342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43" name="Equation" r:id="rId9" imgW="5435280" imgH="482400" progId="Equation.DSMT4">
                    <p:embed/>
                  </p:oleObj>
                </mc:Choice>
                <mc:Fallback>
                  <p:oleObj name="Equation" r:id="rId9" imgW="54352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418"/>
                          <a:ext cx="342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65915"/>
              </p:ext>
            </p:extLst>
          </p:nvPr>
        </p:nvGraphicFramePr>
        <p:xfrm>
          <a:off x="914400" y="5614888"/>
          <a:ext cx="327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44" name="Equation" r:id="rId11" imgW="3276360" imgH="406080" progId="Equation.DSMT4">
                  <p:embed/>
                </p:oleObj>
              </mc:Choice>
              <mc:Fallback>
                <p:oleObj name="Equation" r:id="rId11" imgW="3276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14888"/>
                        <a:ext cx="327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Group 26"/>
          <p:cNvGrpSpPr>
            <a:grpSpLocks/>
          </p:cNvGrpSpPr>
          <p:nvPr/>
        </p:nvGrpSpPr>
        <p:grpSpPr bwMode="auto">
          <a:xfrm>
            <a:off x="4572000" y="5609872"/>
            <a:ext cx="3240088" cy="523875"/>
            <a:chOff x="528" y="3565"/>
            <a:chExt cx="2041" cy="330"/>
          </a:xfrm>
        </p:grpSpPr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528" y="3565"/>
              <a:ext cx="3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即</a:t>
              </a:r>
            </a:p>
          </p:txBody>
        </p:sp>
        <p:graphicFrame>
          <p:nvGraphicFramePr>
            <p:cNvPr id="68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1305454"/>
                </p:ext>
              </p:extLst>
            </p:nvPr>
          </p:nvGraphicFramePr>
          <p:xfrm>
            <a:off x="881" y="3566"/>
            <a:ext cx="168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45" name="Equation" r:id="rId13" imgW="2679480" imgH="482400" progId="Equation.DSMT4">
                    <p:embed/>
                  </p:oleObj>
                </mc:Choice>
                <mc:Fallback>
                  <p:oleObj name="Equation" r:id="rId13" imgW="26794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1" y="3566"/>
                          <a:ext cx="168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868346"/>
              </p:ext>
            </p:extLst>
          </p:nvPr>
        </p:nvGraphicFramePr>
        <p:xfrm>
          <a:off x="2555776" y="2875166"/>
          <a:ext cx="1841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46" name="Equation" r:id="rId15" imgW="1841400" imgH="457200" progId="Equation.DSMT4">
                  <p:embed/>
                </p:oleObj>
              </mc:Choice>
              <mc:Fallback>
                <p:oleObj name="Equation" r:id="rId15" imgW="1841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55776" y="2875166"/>
                        <a:ext cx="1841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588405"/>
              </p:ext>
            </p:extLst>
          </p:nvPr>
        </p:nvGraphicFramePr>
        <p:xfrm>
          <a:off x="1665288" y="4941168"/>
          <a:ext cx="3276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47" name="Equation" r:id="rId17" imgW="3276360" imgH="482400" progId="Equation.DSMT4">
                  <p:embed/>
                </p:oleObj>
              </mc:Choice>
              <mc:Fallback>
                <p:oleObj name="Equation" r:id="rId17" imgW="3276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65288" y="4941168"/>
                        <a:ext cx="3276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321013" y="1988840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证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】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4321255" y="2135352"/>
            <a:ext cx="501490" cy="37670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>
            <a:off x="1336961" y="2879358"/>
            <a:ext cx="501490" cy="37670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" grpId="0"/>
      <p:bldP spid="69" grpId="0" animBg="1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82960" y="146562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考虑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390079"/>
              </p:ext>
            </p:extLst>
          </p:nvPr>
        </p:nvGraphicFramePr>
        <p:xfrm>
          <a:off x="1496219" y="620688"/>
          <a:ext cx="38354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9" name="Equation" r:id="rId3" imgW="3835080" imgH="2286000" progId="Equation.DSMT4">
                  <p:embed/>
                </p:oleObj>
              </mc:Choice>
              <mc:Fallback>
                <p:oleObj name="Equation" r:id="rId3" imgW="3835080" imgH="228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219" y="620688"/>
                        <a:ext cx="38354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375444"/>
              </p:ext>
            </p:extLst>
          </p:nvPr>
        </p:nvGraphicFramePr>
        <p:xfrm>
          <a:off x="2267744" y="3140968"/>
          <a:ext cx="4343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0" name="Equation" r:id="rId5" imgW="4343400" imgH="495000" progId="Equation.DSMT4">
                  <p:embed/>
                </p:oleObj>
              </mc:Choice>
              <mc:Fallback>
                <p:oleObj name="Equation" r:id="rId5" imgW="43434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140968"/>
                        <a:ext cx="4343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725008"/>
              </p:ext>
            </p:extLst>
          </p:nvPr>
        </p:nvGraphicFramePr>
        <p:xfrm>
          <a:off x="2267744" y="3933056"/>
          <a:ext cx="3708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1" name="Equation" r:id="rId7" imgW="3708360" imgH="571320" progId="Equation.DSMT4">
                  <p:embed/>
                </p:oleObj>
              </mc:Choice>
              <mc:Fallback>
                <p:oleObj name="Equation" r:id="rId7" imgW="370836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933056"/>
                        <a:ext cx="3708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566733"/>
              </p:ext>
            </p:extLst>
          </p:nvPr>
        </p:nvGraphicFramePr>
        <p:xfrm>
          <a:off x="606321" y="4725144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2" name="Equation" r:id="rId9" imgW="1358640" imgH="393480" progId="Equation.DSMT4">
                  <p:embed/>
                </p:oleObj>
              </mc:Choice>
              <mc:Fallback>
                <p:oleObj name="Equation" r:id="rId9" imgW="1358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21" y="4725144"/>
                        <a:ext cx="135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374154"/>
              </p:ext>
            </p:extLst>
          </p:nvPr>
        </p:nvGraphicFramePr>
        <p:xfrm>
          <a:off x="2339752" y="4725144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3" name="Equation" r:id="rId11" imgW="1676160" imgH="406080" progId="Equation.DSMT4">
                  <p:embed/>
                </p:oleObj>
              </mc:Choice>
              <mc:Fallback>
                <p:oleObj name="Equation" r:id="rId11" imgW="1676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725144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2264568" y="5445224"/>
            <a:ext cx="3910013" cy="549275"/>
            <a:chOff x="608" y="3200"/>
            <a:chExt cx="2463" cy="346"/>
          </a:xfrm>
        </p:grpSpPr>
        <p:graphicFrame>
          <p:nvGraphicFramePr>
            <p:cNvPr id="8200" name="Object 8"/>
            <p:cNvGraphicFramePr>
              <a:graphicFrameLocks noChangeAspect="1"/>
            </p:cNvGraphicFramePr>
            <p:nvPr/>
          </p:nvGraphicFramePr>
          <p:xfrm>
            <a:off x="608" y="3200"/>
            <a:ext cx="7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64" name="Equation" r:id="rId13" imgW="1168200" imgH="406080" progId="Equation.DSMT4">
                    <p:embed/>
                  </p:oleObj>
                </mc:Choice>
                <mc:Fallback>
                  <p:oleObj name="Equation" r:id="rId13" imgW="116820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3200"/>
                          <a:ext cx="73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1670" y="3216"/>
              <a:ext cx="14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即     为</a:t>
              </a:r>
              <a:r>
                <a:rPr lang="zh-CN" altLang="en-US" sz="2800" b="1" dirty="0" smtClean="0"/>
                <a:t>实数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820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4401469"/>
                </p:ext>
              </p:extLst>
            </p:nvPr>
          </p:nvGraphicFramePr>
          <p:xfrm>
            <a:off x="2030" y="3291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65" name="Equation" r:id="rId15" imgW="266400" imgH="317160" progId="Equation.DSMT4">
                    <p:embed/>
                  </p:oleObj>
                </mc:Choice>
                <mc:Fallback>
                  <p:oleObj name="Equation" r:id="rId15" imgW="26640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3291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34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65917" y="836712"/>
            <a:ext cx="8239125" cy="954088"/>
            <a:chOff x="365917" y="836712"/>
            <a:chExt cx="8239125" cy="954088"/>
          </a:xfrm>
        </p:grpSpPr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365917" y="836712"/>
              <a:ext cx="8239125" cy="954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因为对称矩阵    的特征值     为实数，所以齐次线性方程组</a:t>
              </a:r>
            </a:p>
          </p:txBody>
        </p:sp>
        <p:graphicFrame>
          <p:nvGraphicFramePr>
            <p:cNvPr id="820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1354216"/>
                </p:ext>
              </p:extLst>
            </p:nvPr>
          </p:nvGraphicFramePr>
          <p:xfrm>
            <a:off x="2637631" y="978000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1" name="Equation" r:id="rId3" imgW="291960" imgH="304560" progId="Equation.DSMT4">
                    <p:embed/>
                  </p:oleObj>
                </mc:Choice>
                <mc:Fallback>
                  <p:oleObj name="Equation" r:id="rId3" imgW="2919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7631" y="978000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979128"/>
                </p:ext>
              </p:extLst>
            </p:nvPr>
          </p:nvGraphicFramePr>
          <p:xfrm>
            <a:off x="4583113" y="978917"/>
            <a:ext cx="2667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2" name="Equation" r:id="rId5" imgW="266400" imgH="317160" progId="Equation.DSMT4">
                    <p:embed/>
                  </p:oleObj>
                </mc:Choice>
                <mc:Fallback>
                  <p:oleObj name="Equation" r:id="rId5" imgW="26640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113" y="978917"/>
                          <a:ext cx="2667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870927"/>
              </p:ext>
            </p:extLst>
          </p:nvPr>
        </p:nvGraphicFramePr>
        <p:xfrm>
          <a:off x="2471738" y="1910780"/>
          <a:ext cx="2552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3" name="Equation" r:id="rId7" imgW="2552400" imgH="495000" progId="Equation.DSMT4">
                  <p:embed/>
                </p:oleObj>
              </mc:Choice>
              <mc:Fallback>
                <p:oleObj name="Equation" r:id="rId7" imgW="25524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1910780"/>
                        <a:ext cx="2552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418876" y="2636912"/>
            <a:ext cx="28087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是实系数</a:t>
            </a:r>
            <a:r>
              <a:rPr lang="zh-CN" altLang="en-US" sz="2800" b="1" dirty="0" smtClean="0"/>
              <a:t>方程组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426144" y="4851157"/>
            <a:ext cx="8186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可知该齐次线性方程组一定有实</a:t>
            </a:r>
            <a:r>
              <a:rPr lang="zh-CN" altLang="en-US" sz="2800" b="1" dirty="0" smtClean="0"/>
              <a:t>的基础</a:t>
            </a:r>
            <a:r>
              <a:rPr lang="zh-CN" altLang="en-US" sz="2800" b="1" dirty="0"/>
              <a:t>解系，从而对应的特征向量可以取实向量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804176"/>
              </p:ext>
            </p:extLst>
          </p:nvPr>
        </p:nvGraphicFramePr>
        <p:xfrm>
          <a:off x="2707479" y="4096236"/>
          <a:ext cx="1778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4" name="Equation" r:id="rId9" imgW="1777680" imgH="495000" progId="Equation.DSMT4">
                  <p:embed/>
                </p:oleObj>
              </mc:Choice>
              <mc:Fallback>
                <p:oleObj name="Equation" r:id="rId9" imgW="1777680" imgH="495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479" y="4096236"/>
                        <a:ext cx="1778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0552" y="35730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又因为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73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3" grpId="0"/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62" name="Group 46"/>
          <p:cNvGrpSpPr>
            <a:grpSpLocks/>
          </p:cNvGrpSpPr>
          <p:nvPr/>
        </p:nvGrpSpPr>
        <p:grpSpPr bwMode="auto">
          <a:xfrm>
            <a:off x="2650504" y="2297508"/>
            <a:ext cx="5449888" cy="523875"/>
            <a:chOff x="970" y="1069"/>
            <a:chExt cx="3433" cy="330"/>
          </a:xfrm>
        </p:grpSpPr>
        <p:graphicFrame>
          <p:nvGraphicFramePr>
            <p:cNvPr id="923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4141199"/>
                </p:ext>
              </p:extLst>
            </p:nvPr>
          </p:nvGraphicFramePr>
          <p:xfrm>
            <a:off x="970" y="1102"/>
            <a:ext cx="5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56" name="Equation" r:id="rId3" imgW="838080" imgH="431640" progId="Equation.DSMT4">
                    <p:embed/>
                  </p:oleObj>
                </mc:Choice>
                <mc:Fallback>
                  <p:oleObj name="Equation" r:id="rId3" imgW="8380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1102"/>
                          <a:ext cx="5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1498" y="1069"/>
              <a:ext cx="29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是依次与之对应的</a:t>
              </a:r>
              <a:r>
                <a:rPr lang="zh-CN" altLang="en-US" sz="2800" b="1" dirty="0" smtClean="0"/>
                <a:t>特征向量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</p:grpSp>
      <p:grpSp>
        <p:nvGrpSpPr>
          <p:cNvPr id="9261" name="Group 45"/>
          <p:cNvGrpSpPr>
            <a:grpSpLocks/>
          </p:cNvGrpSpPr>
          <p:nvPr/>
        </p:nvGrpSpPr>
        <p:grpSpPr bwMode="auto">
          <a:xfrm>
            <a:off x="338658" y="1628800"/>
            <a:ext cx="7905750" cy="1152525"/>
            <a:chOff x="113" y="672"/>
            <a:chExt cx="4980" cy="726"/>
          </a:xfrm>
        </p:grpSpPr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13" y="672"/>
              <a:ext cx="49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00CC"/>
                  </a:solidFill>
                </a:rPr>
                <a:t>【</a:t>
              </a:r>
              <a:r>
                <a:rPr lang="zh-CN" altLang="en-US" sz="2800" b="1" dirty="0" smtClean="0">
                  <a:solidFill>
                    <a:srgbClr val="0000CC"/>
                  </a:solidFill>
                </a:rPr>
                <a:t>证</a:t>
              </a:r>
              <a:r>
                <a:rPr lang="en-US" altLang="zh-CN" sz="2800" b="1" dirty="0" smtClean="0">
                  <a:solidFill>
                    <a:srgbClr val="0000CC"/>
                  </a:solidFill>
                </a:rPr>
                <a:t>】</a:t>
              </a:r>
              <a:r>
                <a:rPr lang="zh-CN" altLang="en-US" sz="2800" b="1" dirty="0" smtClean="0"/>
                <a:t>设           是</a:t>
              </a:r>
              <a:r>
                <a:rPr lang="zh-CN" altLang="en-US" sz="2800" b="1" dirty="0"/>
                <a:t>对称矩阵    的两个特征值，且</a:t>
              </a:r>
            </a:p>
          </p:txBody>
        </p:sp>
        <p:graphicFrame>
          <p:nvGraphicFramePr>
            <p:cNvPr id="923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193233"/>
                </p:ext>
              </p:extLst>
            </p:nvPr>
          </p:nvGraphicFramePr>
          <p:xfrm>
            <a:off x="1156" y="709"/>
            <a:ext cx="6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57" name="Equation" r:id="rId5" imgW="965160" imgH="431640" progId="Equation.DSMT4">
                    <p:embed/>
                  </p:oleObj>
                </mc:Choice>
                <mc:Fallback>
                  <p:oleObj name="Equation" r:id="rId5" imgW="9651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709"/>
                          <a:ext cx="6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0486275"/>
                </p:ext>
              </p:extLst>
            </p:nvPr>
          </p:nvGraphicFramePr>
          <p:xfrm>
            <a:off x="2916" y="743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58" name="Equation" r:id="rId7" imgW="291960" imgH="304560" progId="Equation.DSMT4">
                    <p:embed/>
                  </p:oleObj>
                </mc:Choice>
                <mc:Fallback>
                  <p:oleObj name="Equation" r:id="rId7" imgW="2919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6" y="743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1594018"/>
                </p:ext>
              </p:extLst>
            </p:nvPr>
          </p:nvGraphicFramePr>
          <p:xfrm>
            <a:off x="734" y="1126"/>
            <a:ext cx="7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59" name="Equation" r:id="rId9" imgW="1231560" imgH="431640" progId="Equation.DSMT4">
                    <p:embed/>
                  </p:oleObj>
                </mc:Choice>
                <mc:Fallback>
                  <p:oleObj name="Equation" r:id="rId9" imgW="12315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" y="1126"/>
                          <a:ext cx="7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63" name="Group 47"/>
          <p:cNvGrpSpPr>
            <a:grpSpLocks/>
          </p:cNvGrpSpPr>
          <p:nvPr/>
        </p:nvGrpSpPr>
        <p:grpSpPr bwMode="auto">
          <a:xfrm>
            <a:off x="611114" y="2996754"/>
            <a:ext cx="5832477" cy="523875"/>
            <a:chOff x="857" y="1407"/>
            <a:chExt cx="3674" cy="330"/>
          </a:xfrm>
        </p:grpSpPr>
        <p:sp>
          <p:nvSpPr>
            <p:cNvPr id="9241" name="Text Box 25"/>
            <p:cNvSpPr txBox="1">
              <a:spLocks noChangeArrowheads="1"/>
            </p:cNvSpPr>
            <p:nvPr/>
          </p:nvSpPr>
          <p:spPr bwMode="auto">
            <a:xfrm>
              <a:off x="857" y="1407"/>
              <a:ext cx="3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则</a:t>
              </a:r>
            </a:p>
          </p:txBody>
        </p:sp>
        <p:graphicFrame>
          <p:nvGraphicFramePr>
            <p:cNvPr id="9242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2178028"/>
                </p:ext>
              </p:extLst>
            </p:nvPr>
          </p:nvGraphicFramePr>
          <p:xfrm>
            <a:off x="1443" y="1456"/>
            <a:ext cx="30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60" name="Equation" r:id="rId11" imgW="4902120" imgH="431640" progId="Equation.DSMT4">
                    <p:embed/>
                  </p:oleObj>
                </mc:Choice>
                <mc:Fallback>
                  <p:oleObj name="Equation" r:id="rId11" imgW="49021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1456"/>
                          <a:ext cx="30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539753" y="3861048"/>
            <a:ext cx="903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于是</a:t>
            </a:r>
          </a:p>
        </p:txBody>
      </p:sp>
      <p:graphicFrame>
        <p:nvGraphicFramePr>
          <p:cNvPr id="924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422002"/>
              </p:ext>
            </p:extLst>
          </p:nvPr>
        </p:nvGraphicFramePr>
        <p:xfrm>
          <a:off x="683568" y="5569249"/>
          <a:ext cx="320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1" name="Equation" r:id="rId13" imgW="3200400" imgH="520560" progId="Equation.DSMT4">
                  <p:embed/>
                </p:oleObj>
              </mc:Choice>
              <mc:Fallback>
                <p:oleObj name="Equation" r:id="rId13" imgW="32004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569249"/>
                        <a:ext cx="3200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349446"/>
              </p:ext>
            </p:extLst>
          </p:nvPr>
        </p:nvGraphicFramePr>
        <p:xfrm>
          <a:off x="4165152" y="5569249"/>
          <a:ext cx="1714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2" name="Equation" r:id="rId15" imgW="1714320" imgH="482400" progId="Equation.DSMT4">
                  <p:embed/>
                </p:oleObj>
              </mc:Choice>
              <mc:Fallback>
                <p:oleObj name="Equation" r:id="rId15" imgW="1714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152" y="5569249"/>
                        <a:ext cx="1714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67" name="Group 51"/>
          <p:cNvGrpSpPr>
            <a:grpSpLocks/>
          </p:cNvGrpSpPr>
          <p:nvPr/>
        </p:nvGrpSpPr>
        <p:grpSpPr bwMode="auto">
          <a:xfrm>
            <a:off x="6012881" y="5569420"/>
            <a:ext cx="2559051" cy="523876"/>
            <a:chOff x="1913" y="3294"/>
            <a:chExt cx="1612" cy="330"/>
          </a:xfrm>
        </p:grpSpPr>
        <p:sp>
          <p:nvSpPr>
            <p:cNvPr id="9259" name="Text Box 43"/>
            <p:cNvSpPr txBox="1">
              <a:spLocks noChangeArrowheads="1"/>
            </p:cNvSpPr>
            <p:nvPr/>
          </p:nvSpPr>
          <p:spPr bwMode="auto">
            <a:xfrm>
              <a:off x="1913" y="3294"/>
              <a:ext cx="1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故</a:t>
              </a:r>
              <a:r>
                <a:rPr lang="zh-CN" altLang="en-US" sz="2800" b="1" dirty="0" smtClean="0"/>
                <a:t>            正交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9260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6476815"/>
                </p:ext>
              </p:extLst>
            </p:nvPr>
          </p:nvGraphicFramePr>
          <p:xfrm>
            <a:off x="2275" y="3295"/>
            <a:ext cx="5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63" name="Equation" r:id="rId17" imgW="838080" imgH="431640" progId="Equation.DSMT4">
                    <p:embed/>
                  </p:oleObj>
                </mc:Choice>
                <mc:Fallback>
                  <p:oleObj name="Equation" r:id="rId17" imgW="8380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5" y="3295"/>
                          <a:ext cx="5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矩形 34"/>
          <p:cNvSpPr/>
          <p:nvPr/>
        </p:nvSpPr>
        <p:spPr>
          <a:xfrm>
            <a:off x="1994701" y="620688"/>
            <a:ext cx="6681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latin typeface="+mn-ea"/>
              </a:rPr>
              <a:t>实</a:t>
            </a:r>
            <a:r>
              <a:rPr lang="zh-CN" altLang="zh-CN" sz="2800" b="1" dirty="0">
                <a:latin typeface="+mn-ea"/>
              </a:rPr>
              <a:t>对称矩阵的不同特征值</a:t>
            </a:r>
            <a:r>
              <a:rPr lang="zh-CN" altLang="zh-CN" sz="2800" b="1" dirty="0" smtClean="0">
                <a:latin typeface="+mn-ea"/>
              </a:rPr>
              <a:t>对应</a:t>
            </a:r>
            <a:r>
              <a:rPr lang="zh-CN" altLang="en-US" sz="2800" b="1" dirty="0" smtClean="0">
                <a:latin typeface="+mn-ea"/>
              </a:rPr>
              <a:t>的特征向量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zh-CN" sz="2800" b="1" dirty="0" smtClean="0">
                <a:latin typeface="+mn-ea"/>
              </a:rPr>
              <a:t>必</a:t>
            </a:r>
            <a:r>
              <a:rPr lang="zh-CN" altLang="zh-CN" sz="2800" b="1" dirty="0">
                <a:latin typeface="+mn-ea"/>
              </a:rPr>
              <a:t>正交</a:t>
            </a:r>
            <a:r>
              <a:rPr lang="en-US" altLang="zh-CN" sz="2800" b="1" dirty="0">
                <a:latin typeface="+mn-ea"/>
              </a:rPr>
              <a:t>. </a:t>
            </a:r>
            <a:endParaRPr lang="zh-CN" altLang="zh-CN" sz="2800" b="1" dirty="0"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3528" y="673532"/>
            <a:ext cx="1444626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6.9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559309"/>
              </p:ext>
            </p:extLst>
          </p:nvPr>
        </p:nvGraphicFramePr>
        <p:xfrm>
          <a:off x="6987232" y="3882504"/>
          <a:ext cx="147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4" name="Equation" r:id="rId18" imgW="1473120" imgH="482400" progId="Equation.DSMT4">
                  <p:embed/>
                </p:oleObj>
              </mc:Choice>
              <mc:Fallback>
                <p:oleObj name="Equation" r:id="rId18" imgW="1473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87232" y="3882504"/>
                        <a:ext cx="1473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883126"/>
              </p:ext>
            </p:extLst>
          </p:nvPr>
        </p:nvGraphicFramePr>
        <p:xfrm>
          <a:off x="1547664" y="3861048"/>
          <a:ext cx="172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5" name="Equation" r:id="rId20" imgW="1726920" imgH="583920" progId="Equation.DSMT4">
                  <p:embed/>
                </p:oleObj>
              </mc:Choice>
              <mc:Fallback>
                <p:oleObj name="Equation" r:id="rId20" imgW="17269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47664" y="3861048"/>
                        <a:ext cx="17272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142089"/>
              </p:ext>
            </p:extLst>
          </p:nvPr>
        </p:nvGraphicFramePr>
        <p:xfrm>
          <a:off x="3419872" y="3852912"/>
          <a:ext cx="1511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6" name="Equation" r:id="rId22" imgW="1511280" imgH="583920" progId="Equation.DSMT4">
                  <p:embed/>
                </p:oleObj>
              </mc:Choice>
              <mc:Fallback>
                <p:oleObj name="Equation" r:id="rId22" imgW="15112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419872" y="3852912"/>
                        <a:ext cx="15113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840893"/>
              </p:ext>
            </p:extLst>
          </p:nvPr>
        </p:nvGraphicFramePr>
        <p:xfrm>
          <a:off x="5077048" y="3861048"/>
          <a:ext cx="172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7" name="Equation" r:id="rId24" imgW="1726920" imgH="583920" progId="Equation.DSMT4">
                  <p:embed/>
                </p:oleObj>
              </mc:Choice>
              <mc:Fallback>
                <p:oleObj name="Equation" r:id="rId24" imgW="17269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77048" y="3861048"/>
                        <a:ext cx="17272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60696"/>
              </p:ext>
            </p:extLst>
          </p:nvPr>
        </p:nvGraphicFramePr>
        <p:xfrm>
          <a:off x="2974529" y="46450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8" name="Equation" r:id="rId26" imgW="1650960" imgH="520560" progId="Equation.DSMT4">
                  <p:embed/>
                </p:oleObj>
              </mc:Choice>
              <mc:Fallback>
                <p:oleObj name="Equation" r:id="rId26" imgW="16509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974529" y="4645000"/>
                        <a:ext cx="1651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043383"/>
              </p:ext>
            </p:extLst>
          </p:nvPr>
        </p:nvGraphicFramePr>
        <p:xfrm>
          <a:off x="4862959" y="4645000"/>
          <a:ext cx="173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69" name="Equation" r:id="rId28" imgW="1739880" imgH="520560" progId="Equation.DSMT4">
                  <p:embed/>
                </p:oleObj>
              </mc:Choice>
              <mc:Fallback>
                <p:oleObj name="Equation" r:id="rId28" imgW="17398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862959" y="4645000"/>
                        <a:ext cx="17399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689523"/>
              </p:ext>
            </p:extLst>
          </p:nvPr>
        </p:nvGraphicFramePr>
        <p:xfrm>
          <a:off x="6779840" y="4645000"/>
          <a:ext cx="175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70" name="Equation" r:id="rId30" imgW="1752480" imgH="583920" progId="Equation.DSMT4">
                  <p:embed/>
                </p:oleObj>
              </mc:Choice>
              <mc:Fallback>
                <p:oleObj name="Equation" r:id="rId30" imgW="17524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779840" y="4645000"/>
                        <a:ext cx="1752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27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" grpId="0"/>
      <p:bldP spid="35" grpId="0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80513"/>
              </p:ext>
            </p:extLst>
          </p:nvPr>
        </p:nvGraphicFramePr>
        <p:xfrm>
          <a:off x="2915816" y="1340768"/>
          <a:ext cx="280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98" name="Equation" r:id="rId3" imgW="2806560" imgH="431640" progId="Equation.DSMT4">
                  <p:embed/>
                </p:oleObj>
              </mc:Choice>
              <mc:Fallback>
                <p:oleObj name="Equation" r:id="rId3" imgW="2806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1340768"/>
                        <a:ext cx="2806700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179512" y="629444"/>
            <a:ext cx="6418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6.15】</a:t>
            </a:r>
            <a:r>
              <a:rPr lang="zh-CN" altLang="zh-CN" sz="2800" b="1" dirty="0"/>
              <a:t>设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阶实</a:t>
            </a:r>
            <a:r>
              <a:rPr lang="zh-CN" altLang="zh-CN" sz="2800" b="1" dirty="0" smtClean="0"/>
              <a:t>对称矩阵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/>
              <a:t>的特征值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63688" y="682288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376816" y="1874838"/>
            <a:ext cx="8127546" cy="571500"/>
            <a:chOff x="376816" y="1874838"/>
            <a:chExt cx="8127546" cy="571500"/>
          </a:xfrm>
        </p:grpSpPr>
        <p:sp>
          <p:nvSpPr>
            <p:cNvPr id="33" name="TextBox 32"/>
            <p:cNvSpPr txBox="1"/>
            <p:nvPr/>
          </p:nvSpPr>
          <p:spPr>
            <a:xfrm>
              <a:off x="376816" y="1922478"/>
              <a:ext cx="81275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对应于特征值              特征向量为                         </a:t>
              </a:r>
              <a:endParaRPr lang="zh-CN" altLang="en-US" sz="2800" b="1" dirty="0"/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72648"/>
                </p:ext>
              </p:extLst>
            </p:nvPr>
          </p:nvGraphicFramePr>
          <p:xfrm>
            <a:off x="2771800" y="1989088"/>
            <a:ext cx="1092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99" name="Equation" r:id="rId5" imgW="1091880" imgH="431640" progId="Equation.DSMT4">
                    <p:embed/>
                  </p:oleObj>
                </mc:Choice>
                <mc:Fallback>
                  <p:oleObj name="Equation" r:id="rId5" imgW="10918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71800" y="1989088"/>
                          <a:ext cx="10922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5117964"/>
                </p:ext>
              </p:extLst>
            </p:nvPr>
          </p:nvGraphicFramePr>
          <p:xfrm>
            <a:off x="5940152" y="1874838"/>
            <a:ext cx="20193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00" name="Equation" r:id="rId7" imgW="2019240" imgH="571320" progId="Equation.DSMT4">
                    <p:embed/>
                  </p:oleObj>
                </mc:Choice>
                <mc:Fallback>
                  <p:oleObj name="Equation" r:id="rId7" imgW="2019240" imgH="571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40152" y="1874838"/>
                          <a:ext cx="2019300" cy="571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395536" y="2708920"/>
            <a:ext cx="8428398" cy="523220"/>
            <a:chOff x="395536" y="2708920"/>
            <a:chExt cx="8428398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395536" y="2708920"/>
              <a:ext cx="84283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（</a:t>
              </a:r>
              <a:r>
                <a:rPr lang="en-US" altLang="zh-CN" sz="2800" b="1" dirty="0" smtClean="0"/>
                <a:t>1</a:t>
              </a:r>
              <a:r>
                <a:rPr lang="zh-CN" altLang="en-US" sz="2800" b="1" dirty="0" smtClean="0"/>
                <a:t>）求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800" b="1" dirty="0" smtClean="0"/>
                <a:t> </a:t>
              </a:r>
              <a:r>
                <a:rPr lang="zh-CN" altLang="en-US" sz="2800" b="1" dirty="0" smtClean="0"/>
                <a:t>的属于特征值                  的</a:t>
              </a:r>
              <a:r>
                <a:rPr lang="en-US" altLang="zh-CN" sz="2800" b="1" dirty="0" smtClean="0"/>
                <a:t>2</a:t>
              </a:r>
              <a:r>
                <a:rPr lang="zh-CN" altLang="en-US" sz="2800" b="1" dirty="0" smtClean="0"/>
                <a:t>个 线性无关</a:t>
              </a:r>
              <a:endParaRPr lang="zh-CN" altLang="en-US" sz="2800" b="1" dirty="0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7247608"/>
                </p:ext>
              </p:extLst>
            </p:nvPr>
          </p:nvGraphicFramePr>
          <p:xfrm>
            <a:off x="4355976" y="2781176"/>
            <a:ext cx="1574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01" name="Equation" r:id="rId9" imgW="1574640" imgH="431640" progId="Equation.DSMT4">
                    <p:embed/>
                  </p:oleObj>
                </mc:Choice>
                <mc:Fallback>
                  <p:oleObj name="Equation" r:id="rId9" imgW="157464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55976" y="2781176"/>
                          <a:ext cx="15748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1367644" y="3356992"/>
            <a:ext cx="3068228" cy="523220"/>
            <a:chOff x="1367644" y="3356992"/>
            <a:chExt cx="3068228" cy="523220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6996196"/>
                </p:ext>
              </p:extLst>
            </p:nvPr>
          </p:nvGraphicFramePr>
          <p:xfrm>
            <a:off x="3419872" y="3429000"/>
            <a:ext cx="1016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02" name="Equation" r:id="rId11" imgW="1015920" imgH="431640" progId="Equation.DSMT4">
                    <p:embed/>
                  </p:oleObj>
                </mc:Choice>
                <mc:Fallback>
                  <p:oleObj name="Equation" r:id="rId11" imgW="10159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19872" y="3429000"/>
                          <a:ext cx="10160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367644" y="3356992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的特征向量</a:t>
              </a:r>
              <a:endParaRPr lang="zh-CN" altLang="en-US" sz="2800" b="1" dirty="0"/>
            </a:p>
          </p:txBody>
        </p:sp>
      </p:grp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723097"/>
              </p:ext>
            </p:extLst>
          </p:nvPr>
        </p:nvGraphicFramePr>
        <p:xfrm>
          <a:off x="1471216" y="4725144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3" name="Equation" r:id="rId13" imgW="1320480" imgH="431640" progId="Equation.DSMT4">
                  <p:embed/>
                </p:oleObj>
              </mc:Choice>
              <mc:Fallback>
                <p:oleObj name="Equation" r:id="rId13" imgW="1320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71216" y="4725144"/>
                        <a:ext cx="1320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95536" y="4077072"/>
            <a:ext cx="8305479" cy="523220"/>
            <a:chOff x="395536" y="4077072"/>
            <a:chExt cx="8305479" cy="523220"/>
          </a:xfrm>
        </p:grpSpPr>
        <p:sp>
          <p:nvSpPr>
            <p:cNvPr id="38" name="TextBox 37"/>
            <p:cNvSpPr txBox="1"/>
            <p:nvPr/>
          </p:nvSpPr>
          <p:spPr>
            <a:xfrm>
              <a:off x="395536" y="4077072"/>
              <a:ext cx="830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（</a:t>
              </a:r>
              <a:r>
                <a:rPr lang="en-US" altLang="zh-CN" sz="2800" b="1" dirty="0" smtClean="0"/>
                <a:t>2</a:t>
              </a:r>
              <a:r>
                <a:rPr lang="zh-CN" altLang="en-US" sz="2800" b="1" dirty="0" smtClean="0"/>
                <a:t>）将特征向量                化为标准正交的向量组</a:t>
              </a:r>
              <a:endParaRPr lang="zh-CN" altLang="en-US" sz="2800" b="1" dirty="0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129231"/>
                </p:ext>
              </p:extLst>
            </p:nvPr>
          </p:nvGraphicFramePr>
          <p:xfrm>
            <a:off x="3347864" y="4122782"/>
            <a:ext cx="1320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04" name="Equation" r:id="rId15" imgW="1320480" imgH="431640" progId="Equation.DSMT4">
                    <p:embed/>
                  </p:oleObj>
                </mc:Choice>
                <mc:Fallback>
                  <p:oleObj name="Equation" r:id="rId15" imgW="13204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47864" y="4122782"/>
                          <a:ext cx="13208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442985" y="5282044"/>
            <a:ext cx="8161463" cy="954107"/>
            <a:chOff x="442985" y="5282044"/>
            <a:chExt cx="8161463" cy="954107"/>
          </a:xfrm>
        </p:grpSpPr>
        <p:sp>
          <p:nvSpPr>
            <p:cNvPr id="40" name="TextBox 39"/>
            <p:cNvSpPr txBox="1"/>
            <p:nvPr/>
          </p:nvSpPr>
          <p:spPr>
            <a:xfrm>
              <a:off x="442985" y="5282044"/>
              <a:ext cx="816146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（</a:t>
              </a:r>
              <a:r>
                <a:rPr lang="en-US" altLang="zh-CN" sz="2800" b="1" dirty="0" smtClean="0"/>
                <a:t>3</a:t>
              </a:r>
              <a:r>
                <a:rPr lang="zh-CN" altLang="en-US" sz="2800" b="1" dirty="0" smtClean="0"/>
                <a:t>）问向量值               是否仍然是所对应特征值</a:t>
              </a:r>
              <a:endParaRPr lang="en-US" altLang="zh-CN" sz="2800" b="1" dirty="0" smtClean="0"/>
            </a:p>
            <a:p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    </a:t>
              </a:r>
              <a:r>
                <a:rPr lang="zh-CN" altLang="en-US" sz="2800" b="1" dirty="0" smtClean="0"/>
                <a:t>的特征向量？</a:t>
              </a:r>
              <a:endParaRPr lang="zh-CN" altLang="en-US" sz="28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129064"/>
                </p:ext>
              </p:extLst>
            </p:nvPr>
          </p:nvGraphicFramePr>
          <p:xfrm>
            <a:off x="3131840" y="5300663"/>
            <a:ext cx="1219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05" name="Equation" r:id="rId17" imgW="1218960" imgH="431640" progId="Equation.DSMT4">
                    <p:embed/>
                  </p:oleObj>
                </mc:Choice>
                <mc:Fallback>
                  <p:oleObj name="Equation" r:id="rId17" imgW="1218960" imgH="431640" progId="Equation.DSMT4">
                    <p:embed/>
                    <p:pic>
                      <p:nvPicPr>
                        <p:cNvPr id="0" name="对象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5300663"/>
                          <a:ext cx="12192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8900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030A0"/>
        </a:solidFill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607</Words>
  <Application>Microsoft Office PowerPoint</Application>
  <PresentationFormat>全屏显示(4:3)</PresentationFormat>
  <Paragraphs>91</Paragraphs>
  <Slides>17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1_Office 主题​​</vt:lpstr>
      <vt:lpstr>Equation</vt:lpstr>
      <vt:lpstr>MathType 6.0 Equation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cuilh</dc:creator>
  <cp:lastModifiedBy>cuilh</cp:lastModifiedBy>
  <cp:revision>353</cp:revision>
  <dcterms:created xsi:type="dcterms:W3CDTF">2015-06-04T20:27:17Z</dcterms:created>
  <dcterms:modified xsi:type="dcterms:W3CDTF">2015-08-25T12:55:16Z</dcterms:modified>
</cp:coreProperties>
</file>