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theme/theme2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32" r:id="rId7"/>
    <p:sldMasterId id="2147483744" r:id="rId8"/>
    <p:sldMasterId id="2147483816" r:id="rId9"/>
    <p:sldMasterId id="2147483828" r:id="rId10"/>
    <p:sldMasterId id="2147483840" r:id="rId11"/>
    <p:sldMasterId id="2147483852" r:id="rId12"/>
    <p:sldMasterId id="2147483864" r:id="rId13"/>
    <p:sldMasterId id="2147483876" r:id="rId14"/>
    <p:sldMasterId id="2147483888" r:id="rId15"/>
    <p:sldMasterId id="2147483900" r:id="rId16"/>
    <p:sldMasterId id="2147483912" r:id="rId17"/>
    <p:sldMasterId id="2147483924" r:id="rId18"/>
    <p:sldMasterId id="2147483948" r:id="rId19"/>
    <p:sldMasterId id="2147483960" r:id="rId20"/>
  </p:sldMasterIdLst>
  <p:notesMasterIdLst>
    <p:notesMasterId r:id="rId161"/>
  </p:notesMasterIdLst>
  <p:sldIdLst>
    <p:sldId id="260" r:id="rId21"/>
    <p:sldId id="258" r:id="rId22"/>
    <p:sldId id="263" r:id="rId23"/>
    <p:sldId id="269" r:id="rId24"/>
    <p:sldId id="272" r:id="rId25"/>
    <p:sldId id="404" r:id="rId26"/>
    <p:sldId id="405" r:id="rId27"/>
    <p:sldId id="266" r:id="rId28"/>
    <p:sldId id="406" r:id="rId29"/>
    <p:sldId id="407" r:id="rId30"/>
    <p:sldId id="408" r:id="rId31"/>
    <p:sldId id="409" r:id="rId32"/>
    <p:sldId id="410" r:id="rId33"/>
    <p:sldId id="275" r:id="rId34"/>
    <p:sldId id="274" r:id="rId35"/>
    <p:sldId id="417" r:id="rId36"/>
    <p:sldId id="276" r:id="rId37"/>
    <p:sldId id="277" r:id="rId38"/>
    <p:sldId id="411" r:id="rId39"/>
    <p:sldId id="279" r:id="rId40"/>
    <p:sldId id="283" r:id="rId41"/>
    <p:sldId id="419" r:id="rId42"/>
    <p:sldId id="420" r:id="rId43"/>
    <p:sldId id="286" r:id="rId44"/>
    <p:sldId id="427" r:id="rId45"/>
    <p:sldId id="431" r:id="rId46"/>
    <p:sldId id="436" r:id="rId47"/>
    <p:sldId id="429" r:id="rId48"/>
    <p:sldId id="423" r:id="rId49"/>
    <p:sldId id="288" r:id="rId50"/>
    <p:sldId id="289" r:id="rId51"/>
    <p:sldId id="425" r:id="rId52"/>
    <p:sldId id="295" r:id="rId53"/>
    <p:sldId id="292" r:id="rId54"/>
    <p:sldId id="297" r:id="rId55"/>
    <p:sldId id="294" r:id="rId56"/>
    <p:sldId id="296" r:id="rId57"/>
    <p:sldId id="439" r:id="rId58"/>
    <p:sldId id="438" r:id="rId59"/>
    <p:sldId id="300" r:id="rId60"/>
    <p:sldId id="301" r:id="rId61"/>
    <p:sldId id="302" r:id="rId62"/>
    <p:sldId id="303" r:id="rId63"/>
    <p:sldId id="440" r:id="rId64"/>
    <p:sldId id="304" r:id="rId65"/>
    <p:sldId id="305" r:id="rId66"/>
    <p:sldId id="306" r:id="rId67"/>
    <p:sldId id="437" r:id="rId68"/>
    <p:sldId id="314" r:id="rId69"/>
    <p:sldId id="315" r:id="rId70"/>
    <p:sldId id="316" r:id="rId71"/>
    <p:sldId id="318" r:id="rId72"/>
    <p:sldId id="321" r:id="rId73"/>
    <p:sldId id="441" r:id="rId74"/>
    <p:sldId id="442" r:id="rId75"/>
    <p:sldId id="317" r:id="rId76"/>
    <p:sldId id="324" r:id="rId77"/>
    <p:sldId id="443" r:id="rId78"/>
    <p:sldId id="326" r:id="rId79"/>
    <p:sldId id="327" r:id="rId80"/>
    <p:sldId id="446" r:id="rId81"/>
    <p:sldId id="444" r:id="rId82"/>
    <p:sldId id="445" r:id="rId83"/>
    <p:sldId id="447" r:id="rId84"/>
    <p:sldId id="448" r:id="rId85"/>
    <p:sldId id="449" r:id="rId86"/>
    <p:sldId id="335" r:id="rId87"/>
    <p:sldId id="450" r:id="rId88"/>
    <p:sldId id="453" r:id="rId89"/>
    <p:sldId id="454" r:id="rId90"/>
    <p:sldId id="338" r:id="rId91"/>
    <p:sldId id="339" r:id="rId92"/>
    <p:sldId id="341" r:id="rId93"/>
    <p:sldId id="342" r:id="rId94"/>
    <p:sldId id="343" r:id="rId95"/>
    <p:sldId id="344" r:id="rId96"/>
    <p:sldId id="345" r:id="rId97"/>
    <p:sldId id="455" r:id="rId98"/>
    <p:sldId id="346" r:id="rId99"/>
    <p:sldId id="348" r:id="rId100"/>
    <p:sldId id="347" r:id="rId101"/>
    <p:sldId id="350" r:id="rId102"/>
    <p:sldId id="351" r:id="rId103"/>
    <p:sldId id="352" r:id="rId104"/>
    <p:sldId id="353" r:id="rId105"/>
    <p:sldId id="355" r:id="rId106"/>
    <p:sldId id="356" r:id="rId107"/>
    <p:sldId id="357" r:id="rId108"/>
    <p:sldId id="358" r:id="rId109"/>
    <p:sldId id="359" r:id="rId110"/>
    <p:sldId id="361" r:id="rId111"/>
    <p:sldId id="362" r:id="rId112"/>
    <p:sldId id="365" r:id="rId113"/>
    <p:sldId id="366" r:id="rId114"/>
    <p:sldId id="367" r:id="rId115"/>
    <p:sldId id="368" r:id="rId116"/>
    <p:sldId id="370" r:id="rId117"/>
    <p:sldId id="371" r:id="rId118"/>
    <p:sldId id="373" r:id="rId119"/>
    <p:sldId id="374" r:id="rId120"/>
    <p:sldId id="375" r:id="rId121"/>
    <p:sldId id="456" r:id="rId122"/>
    <p:sldId id="457" r:id="rId123"/>
    <p:sldId id="458" r:id="rId124"/>
    <p:sldId id="460" r:id="rId125"/>
    <p:sldId id="459" r:id="rId126"/>
    <p:sldId id="461" r:id="rId127"/>
    <p:sldId id="462" r:id="rId128"/>
    <p:sldId id="463" r:id="rId129"/>
    <p:sldId id="464" r:id="rId130"/>
    <p:sldId id="465" r:id="rId131"/>
    <p:sldId id="466" r:id="rId132"/>
    <p:sldId id="382" r:id="rId133"/>
    <p:sldId id="383" r:id="rId134"/>
    <p:sldId id="467" r:id="rId135"/>
    <p:sldId id="469" r:id="rId136"/>
    <p:sldId id="470" r:id="rId137"/>
    <p:sldId id="471" r:id="rId138"/>
    <p:sldId id="472" r:id="rId139"/>
    <p:sldId id="473" r:id="rId140"/>
    <p:sldId id="474" r:id="rId141"/>
    <p:sldId id="477" r:id="rId142"/>
    <p:sldId id="480" r:id="rId143"/>
    <p:sldId id="482" r:id="rId144"/>
    <p:sldId id="390" r:id="rId145"/>
    <p:sldId id="391" r:id="rId146"/>
    <p:sldId id="392" r:id="rId147"/>
    <p:sldId id="393" r:id="rId148"/>
    <p:sldId id="394" r:id="rId149"/>
    <p:sldId id="395" r:id="rId150"/>
    <p:sldId id="396" r:id="rId151"/>
    <p:sldId id="397" r:id="rId152"/>
    <p:sldId id="398" r:id="rId153"/>
    <p:sldId id="399" r:id="rId154"/>
    <p:sldId id="400" r:id="rId155"/>
    <p:sldId id="401" r:id="rId156"/>
    <p:sldId id="483" r:id="rId157"/>
    <p:sldId id="484" r:id="rId158"/>
    <p:sldId id="485" r:id="rId159"/>
    <p:sldId id="486" r:id="rId1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97.xml"/><Relationship Id="rId21" Type="http://schemas.openxmlformats.org/officeDocument/2006/relationships/slide" Target="slides/slide1.xml"/><Relationship Id="rId42" Type="http://schemas.openxmlformats.org/officeDocument/2006/relationships/slide" Target="slides/slide22.xml"/><Relationship Id="rId63" Type="http://schemas.openxmlformats.org/officeDocument/2006/relationships/slide" Target="slides/slide43.xml"/><Relationship Id="rId84" Type="http://schemas.openxmlformats.org/officeDocument/2006/relationships/slide" Target="slides/slide64.xml"/><Relationship Id="rId138" Type="http://schemas.openxmlformats.org/officeDocument/2006/relationships/slide" Target="slides/slide118.xml"/><Relationship Id="rId159" Type="http://schemas.openxmlformats.org/officeDocument/2006/relationships/slide" Target="slides/slide139.xml"/><Relationship Id="rId107" Type="http://schemas.openxmlformats.org/officeDocument/2006/relationships/slide" Target="slides/slide87.xml"/><Relationship Id="rId11" Type="http://schemas.openxmlformats.org/officeDocument/2006/relationships/slideMaster" Target="slideMasters/slideMaster11.xml"/><Relationship Id="rId32" Type="http://schemas.openxmlformats.org/officeDocument/2006/relationships/slide" Target="slides/slide12.xml"/><Relationship Id="rId53" Type="http://schemas.openxmlformats.org/officeDocument/2006/relationships/slide" Target="slides/slide33.xml"/><Relationship Id="rId74" Type="http://schemas.openxmlformats.org/officeDocument/2006/relationships/slide" Target="slides/slide54.xml"/><Relationship Id="rId128" Type="http://schemas.openxmlformats.org/officeDocument/2006/relationships/slide" Target="slides/slide108.xml"/><Relationship Id="rId149" Type="http://schemas.openxmlformats.org/officeDocument/2006/relationships/slide" Target="slides/slide129.xml"/><Relationship Id="rId5" Type="http://schemas.openxmlformats.org/officeDocument/2006/relationships/slideMaster" Target="slideMasters/slideMaster5.xml"/><Relationship Id="rId95" Type="http://schemas.openxmlformats.org/officeDocument/2006/relationships/slide" Target="slides/slide75.xml"/><Relationship Id="rId160" Type="http://schemas.openxmlformats.org/officeDocument/2006/relationships/slide" Target="slides/slide140.xml"/><Relationship Id="rId22" Type="http://schemas.openxmlformats.org/officeDocument/2006/relationships/slide" Target="slides/slide2.xml"/><Relationship Id="rId43" Type="http://schemas.openxmlformats.org/officeDocument/2006/relationships/slide" Target="slides/slide23.xml"/><Relationship Id="rId64" Type="http://schemas.openxmlformats.org/officeDocument/2006/relationships/slide" Target="slides/slide44.xml"/><Relationship Id="rId118" Type="http://schemas.openxmlformats.org/officeDocument/2006/relationships/slide" Target="slides/slide98.xml"/><Relationship Id="rId139" Type="http://schemas.openxmlformats.org/officeDocument/2006/relationships/slide" Target="slides/slide119.xml"/><Relationship Id="rId85" Type="http://schemas.openxmlformats.org/officeDocument/2006/relationships/slide" Target="slides/slide65.xml"/><Relationship Id="rId150" Type="http://schemas.openxmlformats.org/officeDocument/2006/relationships/slide" Target="slides/slide130.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 Target="slides/slide13.xml"/><Relationship Id="rId38" Type="http://schemas.openxmlformats.org/officeDocument/2006/relationships/slide" Target="slides/slide18.xml"/><Relationship Id="rId59" Type="http://schemas.openxmlformats.org/officeDocument/2006/relationships/slide" Target="slides/slide39.xml"/><Relationship Id="rId103" Type="http://schemas.openxmlformats.org/officeDocument/2006/relationships/slide" Target="slides/slide83.xml"/><Relationship Id="rId108" Type="http://schemas.openxmlformats.org/officeDocument/2006/relationships/slide" Target="slides/slide88.xml"/><Relationship Id="rId124" Type="http://schemas.openxmlformats.org/officeDocument/2006/relationships/slide" Target="slides/slide104.xml"/><Relationship Id="rId129" Type="http://schemas.openxmlformats.org/officeDocument/2006/relationships/slide" Target="slides/slide109.xml"/><Relationship Id="rId54" Type="http://schemas.openxmlformats.org/officeDocument/2006/relationships/slide" Target="slides/slide34.xml"/><Relationship Id="rId70" Type="http://schemas.openxmlformats.org/officeDocument/2006/relationships/slide" Target="slides/slide50.xml"/><Relationship Id="rId75" Type="http://schemas.openxmlformats.org/officeDocument/2006/relationships/slide" Target="slides/slide55.xml"/><Relationship Id="rId91" Type="http://schemas.openxmlformats.org/officeDocument/2006/relationships/slide" Target="slides/slide71.xml"/><Relationship Id="rId96" Type="http://schemas.openxmlformats.org/officeDocument/2006/relationships/slide" Target="slides/slide76.xml"/><Relationship Id="rId140" Type="http://schemas.openxmlformats.org/officeDocument/2006/relationships/slide" Target="slides/slide120.xml"/><Relationship Id="rId145" Type="http://schemas.openxmlformats.org/officeDocument/2006/relationships/slide" Target="slides/slide125.xml"/><Relationship Id="rId16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3.xml"/><Relationship Id="rId28" Type="http://schemas.openxmlformats.org/officeDocument/2006/relationships/slide" Target="slides/slide8.xml"/><Relationship Id="rId49" Type="http://schemas.openxmlformats.org/officeDocument/2006/relationships/slide" Target="slides/slide29.xml"/><Relationship Id="rId114" Type="http://schemas.openxmlformats.org/officeDocument/2006/relationships/slide" Target="slides/slide94.xml"/><Relationship Id="rId119" Type="http://schemas.openxmlformats.org/officeDocument/2006/relationships/slide" Target="slides/slide99.xml"/><Relationship Id="rId44" Type="http://schemas.openxmlformats.org/officeDocument/2006/relationships/slide" Target="slides/slide24.xml"/><Relationship Id="rId60" Type="http://schemas.openxmlformats.org/officeDocument/2006/relationships/slide" Target="slides/slide40.xml"/><Relationship Id="rId65" Type="http://schemas.openxmlformats.org/officeDocument/2006/relationships/slide" Target="slides/slide45.xml"/><Relationship Id="rId81" Type="http://schemas.openxmlformats.org/officeDocument/2006/relationships/slide" Target="slides/slide61.xml"/><Relationship Id="rId86" Type="http://schemas.openxmlformats.org/officeDocument/2006/relationships/slide" Target="slides/slide66.xml"/><Relationship Id="rId130" Type="http://schemas.openxmlformats.org/officeDocument/2006/relationships/slide" Target="slides/slide110.xml"/><Relationship Id="rId135" Type="http://schemas.openxmlformats.org/officeDocument/2006/relationships/slide" Target="slides/slide115.xml"/><Relationship Id="rId151" Type="http://schemas.openxmlformats.org/officeDocument/2006/relationships/slide" Target="slides/slide131.xml"/><Relationship Id="rId156" Type="http://schemas.openxmlformats.org/officeDocument/2006/relationships/slide" Target="slides/slide136.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9.xml"/><Relationship Id="rId109" Type="http://schemas.openxmlformats.org/officeDocument/2006/relationships/slide" Target="slides/slide89.xml"/><Relationship Id="rId34" Type="http://schemas.openxmlformats.org/officeDocument/2006/relationships/slide" Target="slides/slide14.xml"/><Relationship Id="rId50" Type="http://schemas.openxmlformats.org/officeDocument/2006/relationships/slide" Target="slides/slide30.xml"/><Relationship Id="rId55" Type="http://schemas.openxmlformats.org/officeDocument/2006/relationships/slide" Target="slides/slide35.xml"/><Relationship Id="rId76" Type="http://schemas.openxmlformats.org/officeDocument/2006/relationships/slide" Target="slides/slide56.xml"/><Relationship Id="rId97" Type="http://schemas.openxmlformats.org/officeDocument/2006/relationships/slide" Target="slides/slide77.xml"/><Relationship Id="rId104" Type="http://schemas.openxmlformats.org/officeDocument/2006/relationships/slide" Target="slides/slide84.xml"/><Relationship Id="rId120" Type="http://schemas.openxmlformats.org/officeDocument/2006/relationships/slide" Target="slides/slide100.xml"/><Relationship Id="rId125" Type="http://schemas.openxmlformats.org/officeDocument/2006/relationships/slide" Target="slides/slide105.xml"/><Relationship Id="rId141" Type="http://schemas.openxmlformats.org/officeDocument/2006/relationships/slide" Target="slides/slide121.xml"/><Relationship Id="rId146" Type="http://schemas.openxmlformats.org/officeDocument/2006/relationships/slide" Target="slides/slide126.xml"/><Relationship Id="rId7" Type="http://schemas.openxmlformats.org/officeDocument/2006/relationships/slideMaster" Target="slideMasters/slideMaster7.xml"/><Relationship Id="rId71" Type="http://schemas.openxmlformats.org/officeDocument/2006/relationships/slide" Target="slides/slide51.xml"/><Relationship Id="rId92" Type="http://schemas.openxmlformats.org/officeDocument/2006/relationships/slide" Target="slides/slide72.xml"/><Relationship Id="rId16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9.xml"/><Relationship Id="rId24" Type="http://schemas.openxmlformats.org/officeDocument/2006/relationships/slide" Target="slides/slide4.xml"/><Relationship Id="rId40" Type="http://schemas.openxmlformats.org/officeDocument/2006/relationships/slide" Target="slides/slide20.xml"/><Relationship Id="rId45" Type="http://schemas.openxmlformats.org/officeDocument/2006/relationships/slide" Target="slides/slide25.xml"/><Relationship Id="rId66" Type="http://schemas.openxmlformats.org/officeDocument/2006/relationships/slide" Target="slides/slide46.xml"/><Relationship Id="rId87" Type="http://schemas.openxmlformats.org/officeDocument/2006/relationships/slide" Target="slides/slide67.xml"/><Relationship Id="rId110" Type="http://schemas.openxmlformats.org/officeDocument/2006/relationships/slide" Target="slides/slide90.xml"/><Relationship Id="rId115" Type="http://schemas.openxmlformats.org/officeDocument/2006/relationships/slide" Target="slides/slide95.xml"/><Relationship Id="rId131" Type="http://schemas.openxmlformats.org/officeDocument/2006/relationships/slide" Target="slides/slide111.xml"/><Relationship Id="rId136" Type="http://schemas.openxmlformats.org/officeDocument/2006/relationships/slide" Target="slides/slide116.xml"/><Relationship Id="rId157" Type="http://schemas.openxmlformats.org/officeDocument/2006/relationships/slide" Target="slides/slide137.xml"/><Relationship Id="rId61" Type="http://schemas.openxmlformats.org/officeDocument/2006/relationships/slide" Target="slides/slide41.xml"/><Relationship Id="rId82" Type="http://schemas.openxmlformats.org/officeDocument/2006/relationships/slide" Target="slides/slide62.xml"/><Relationship Id="rId152" Type="http://schemas.openxmlformats.org/officeDocument/2006/relationships/slide" Target="slides/slide132.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10.xml"/><Relationship Id="rId35" Type="http://schemas.openxmlformats.org/officeDocument/2006/relationships/slide" Target="slides/slide15.xml"/><Relationship Id="rId56" Type="http://schemas.openxmlformats.org/officeDocument/2006/relationships/slide" Target="slides/slide36.xml"/><Relationship Id="rId77" Type="http://schemas.openxmlformats.org/officeDocument/2006/relationships/slide" Target="slides/slide57.xml"/><Relationship Id="rId100" Type="http://schemas.openxmlformats.org/officeDocument/2006/relationships/slide" Target="slides/slide80.xml"/><Relationship Id="rId105" Type="http://schemas.openxmlformats.org/officeDocument/2006/relationships/slide" Target="slides/slide85.xml"/><Relationship Id="rId126" Type="http://schemas.openxmlformats.org/officeDocument/2006/relationships/slide" Target="slides/slide106.xml"/><Relationship Id="rId147" Type="http://schemas.openxmlformats.org/officeDocument/2006/relationships/slide" Target="slides/slide127.xml"/><Relationship Id="rId8" Type="http://schemas.openxmlformats.org/officeDocument/2006/relationships/slideMaster" Target="slideMasters/slideMaster8.xml"/><Relationship Id="rId51" Type="http://schemas.openxmlformats.org/officeDocument/2006/relationships/slide" Target="slides/slide31.xml"/><Relationship Id="rId72" Type="http://schemas.openxmlformats.org/officeDocument/2006/relationships/slide" Target="slides/slide52.xml"/><Relationship Id="rId93" Type="http://schemas.openxmlformats.org/officeDocument/2006/relationships/slide" Target="slides/slide73.xml"/><Relationship Id="rId98" Type="http://schemas.openxmlformats.org/officeDocument/2006/relationships/slide" Target="slides/slide78.xml"/><Relationship Id="rId121" Type="http://schemas.openxmlformats.org/officeDocument/2006/relationships/slide" Target="slides/slide101.xml"/><Relationship Id="rId142" Type="http://schemas.openxmlformats.org/officeDocument/2006/relationships/slide" Target="slides/slide122.xml"/><Relationship Id="rId163"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5.xml"/><Relationship Id="rId46" Type="http://schemas.openxmlformats.org/officeDocument/2006/relationships/slide" Target="slides/slide26.xml"/><Relationship Id="rId67" Type="http://schemas.openxmlformats.org/officeDocument/2006/relationships/slide" Target="slides/slide47.xml"/><Relationship Id="rId116" Type="http://schemas.openxmlformats.org/officeDocument/2006/relationships/slide" Target="slides/slide96.xml"/><Relationship Id="rId137" Type="http://schemas.openxmlformats.org/officeDocument/2006/relationships/slide" Target="slides/slide117.xml"/><Relationship Id="rId158" Type="http://schemas.openxmlformats.org/officeDocument/2006/relationships/slide" Target="slides/slide138.xml"/><Relationship Id="rId20" Type="http://schemas.openxmlformats.org/officeDocument/2006/relationships/slideMaster" Target="slideMasters/slideMaster20.xml"/><Relationship Id="rId41" Type="http://schemas.openxmlformats.org/officeDocument/2006/relationships/slide" Target="slides/slide21.xml"/><Relationship Id="rId62" Type="http://schemas.openxmlformats.org/officeDocument/2006/relationships/slide" Target="slides/slide42.xml"/><Relationship Id="rId83" Type="http://schemas.openxmlformats.org/officeDocument/2006/relationships/slide" Target="slides/slide63.xml"/><Relationship Id="rId88" Type="http://schemas.openxmlformats.org/officeDocument/2006/relationships/slide" Target="slides/slide68.xml"/><Relationship Id="rId111" Type="http://schemas.openxmlformats.org/officeDocument/2006/relationships/slide" Target="slides/slide91.xml"/><Relationship Id="rId132" Type="http://schemas.openxmlformats.org/officeDocument/2006/relationships/slide" Target="slides/slide112.xml"/><Relationship Id="rId153" Type="http://schemas.openxmlformats.org/officeDocument/2006/relationships/slide" Target="slides/slide133.xml"/><Relationship Id="rId15" Type="http://schemas.openxmlformats.org/officeDocument/2006/relationships/slideMaster" Target="slideMasters/slideMaster15.xml"/><Relationship Id="rId36" Type="http://schemas.openxmlformats.org/officeDocument/2006/relationships/slide" Target="slides/slide16.xml"/><Relationship Id="rId57" Type="http://schemas.openxmlformats.org/officeDocument/2006/relationships/slide" Target="slides/slide37.xml"/><Relationship Id="rId106" Type="http://schemas.openxmlformats.org/officeDocument/2006/relationships/slide" Target="slides/slide86.xml"/><Relationship Id="rId127" Type="http://schemas.openxmlformats.org/officeDocument/2006/relationships/slide" Target="slides/slide107.xml"/><Relationship Id="rId10" Type="http://schemas.openxmlformats.org/officeDocument/2006/relationships/slideMaster" Target="slideMasters/slideMaster10.xml"/><Relationship Id="rId31" Type="http://schemas.openxmlformats.org/officeDocument/2006/relationships/slide" Target="slides/slide11.xml"/><Relationship Id="rId52" Type="http://schemas.openxmlformats.org/officeDocument/2006/relationships/slide" Target="slides/slide32.xml"/><Relationship Id="rId73" Type="http://schemas.openxmlformats.org/officeDocument/2006/relationships/slide" Target="slides/slide53.xml"/><Relationship Id="rId78" Type="http://schemas.openxmlformats.org/officeDocument/2006/relationships/slide" Target="slides/slide58.xml"/><Relationship Id="rId94" Type="http://schemas.openxmlformats.org/officeDocument/2006/relationships/slide" Target="slides/slide74.xml"/><Relationship Id="rId99" Type="http://schemas.openxmlformats.org/officeDocument/2006/relationships/slide" Target="slides/slide79.xml"/><Relationship Id="rId101" Type="http://schemas.openxmlformats.org/officeDocument/2006/relationships/slide" Target="slides/slide81.xml"/><Relationship Id="rId122" Type="http://schemas.openxmlformats.org/officeDocument/2006/relationships/slide" Target="slides/slide102.xml"/><Relationship Id="rId143" Type="http://schemas.openxmlformats.org/officeDocument/2006/relationships/slide" Target="slides/slide123.xml"/><Relationship Id="rId148" Type="http://schemas.openxmlformats.org/officeDocument/2006/relationships/slide" Target="slides/slide128.xml"/><Relationship Id="rId16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6.xml"/><Relationship Id="rId47" Type="http://schemas.openxmlformats.org/officeDocument/2006/relationships/slide" Target="slides/slide27.xml"/><Relationship Id="rId68" Type="http://schemas.openxmlformats.org/officeDocument/2006/relationships/slide" Target="slides/slide48.xml"/><Relationship Id="rId89" Type="http://schemas.openxmlformats.org/officeDocument/2006/relationships/slide" Target="slides/slide69.xml"/><Relationship Id="rId112" Type="http://schemas.openxmlformats.org/officeDocument/2006/relationships/slide" Target="slides/slide92.xml"/><Relationship Id="rId133" Type="http://schemas.openxmlformats.org/officeDocument/2006/relationships/slide" Target="slides/slide113.xml"/><Relationship Id="rId154" Type="http://schemas.openxmlformats.org/officeDocument/2006/relationships/slide" Target="slides/slide134.xml"/><Relationship Id="rId16" Type="http://schemas.openxmlformats.org/officeDocument/2006/relationships/slideMaster" Target="slideMasters/slideMaster16.xml"/><Relationship Id="rId37" Type="http://schemas.openxmlformats.org/officeDocument/2006/relationships/slide" Target="slides/slide17.xml"/><Relationship Id="rId58" Type="http://schemas.openxmlformats.org/officeDocument/2006/relationships/slide" Target="slides/slide38.xml"/><Relationship Id="rId79" Type="http://schemas.openxmlformats.org/officeDocument/2006/relationships/slide" Target="slides/slide59.xml"/><Relationship Id="rId102" Type="http://schemas.openxmlformats.org/officeDocument/2006/relationships/slide" Target="slides/slide82.xml"/><Relationship Id="rId123" Type="http://schemas.openxmlformats.org/officeDocument/2006/relationships/slide" Target="slides/slide103.xml"/><Relationship Id="rId144" Type="http://schemas.openxmlformats.org/officeDocument/2006/relationships/slide" Target="slides/slide124.xml"/><Relationship Id="rId90" Type="http://schemas.openxmlformats.org/officeDocument/2006/relationships/slide" Target="slides/slide70.xml"/><Relationship Id="rId165" Type="http://schemas.openxmlformats.org/officeDocument/2006/relationships/tableStyles" Target="tableStyles.xml"/><Relationship Id="rId27" Type="http://schemas.openxmlformats.org/officeDocument/2006/relationships/slide" Target="slides/slide7.xml"/><Relationship Id="rId48" Type="http://schemas.openxmlformats.org/officeDocument/2006/relationships/slide" Target="slides/slide28.xml"/><Relationship Id="rId69" Type="http://schemas.openxmlformats.org/officeDocument/2006/relationships/slide" Target="slides/slide49.xml"/><Relationship Id="rId113" Type="http://schemas.openxmlformats.org/officeDocument/2006/relationships/slide" Target="slides/slide93.xml"/><Relationship Id="rId134" Type="http://schemas.openxmlformats.org/officeDocument/2006/relationships/slide" Target="slides/slide114.xml"/><Relationship Id="rId80" Type="http://schemas.openxmlformats.org/officeDocument/2006/relationships/slide" Target="slides/slide60.xml"/><Relationship Id="rId155" Type="http://schemas.openxmlformats.org/officeDocument/2006/relationships/slide" Target="slides/slide1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wmf"/><Relationship Id="rId1" Type="http://schemas.openxmlformats.org/officeDocument/2006/relationships/image" Target="../media/image38.wmf"/><Relationship Id="rId4"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9.wmf"/><Relationship Id="rId4" Type="http://schemas.openxmlformats.org/officeDocument/2006/relationships/image" Target="../media/image6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100.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5" Type="http://schemas.openxmlformats.org/officeDocument/2006/relationships/image" Target="../media/image112.wmf"/><Relationship Id="rId4" Type="http://schemas.openxmlformats.org/officeDocument/2006/relationships/image" Target="../media/image111.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5" Type="http://schemas.openxmlformats.org/officeDocument/2006/relationships/image" Target="../media/image119.wmf"/><Relationship Id="rId4" Type="http://schemas.openxmlformats.org/officeDocument/2006/relationships/image" Target="../media/image118.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6.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BA14E-69FF-4F0F-B12E-9EF27F8408AB}" type="datetimeFigureOut">
              <a:rPr lang="zh-CN" altLang="en-US" smtClean="0"/>
              <a:t>2020/10/5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945B3-5DA9-445E-97B5-9351A0C24581}" type="slidenum">
              <a:rPr lang="zh-CN" altLang="en-US" smtClean="0"/>
              <a:t>‹#›</a:t>
            </a:fld>
            <a:endParaRPr lang="zh-CN" altLang="en-US"/>
          </a:p>
        </p:txBody>
      </p:sp>
    </p:spTree>
    <p:extLst>
      <p:ext uri="{BB962C8B-B14F-4D97-AF65-F5344CB8AC3E}">
        <p14:creationId xmlns:p14="http://schemas.microsoft.com/office/powerpoint/2010/main" val="169393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7BB8A1D-DE49-4DC4-A4F1-F5CD29E9BDFA}" type="slidenum">
              <a:rPr lang="zh-CN" altLang="en-US" smtClean="0"/>
              <a:pPr/>
              <a:t>2</a:t>
            </a:fld>
            <a:endParaRPr lang="zh-CN" altLang="en-US"/>
          </a:p>
        </p:txBody>
      </p:sp>
    </p:spTree>
    <p:extLst>
      <p:ext uri="{BB962C8B-B14F-4D97-AF65-F5344CB8AC3E}">
        <p14:creationId xmlns:p14="http://schemas.microsoft.com/office/powerpoint/2010/main" val="148616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b="1" dirty="0">
                <a:latin typeface="Times New Roman" pitchFamily="18" charset="0"/>
              </a:rPr>
              <a:t>广义上把能和非共用电子对配位的分子和离子称做酸。</a:t>
            </a:r>
          </a:p>
          <a:p>
            <a:endParaRPr lang="zh-CN" altLang="en-US" dirty="0"/>
          </a:p>
        </p:txBody>
      </p:sp>
      <p:sp>
        <p:nvSpPr>
          <p:cNvPr id="4" name="灯片编号占位符 3"/>
          <p:cNvSpPr>
            <a:spLocks noGrp="1"/>
          </p:cNvSpPr>
          <p:nvPr>
            <p:ph type="sldNum" sz="quarter" idx="10"/>
          </p:nvPr>
        </p:nvSpPr>
        <p:spPr/>
        <p:txBody>
          <a:bodyPr/>
          <a:lstStyle/>
          <a:p>
            <a:fld id="{E3297DCA-C5F8-4617-B258-6808ED78E92A}" type="slidenum">
              <a:rPr lang="zh-CN" altLang="en-US" smtClean="0"/>
              <a:pPr/>
              <a:t>60</a:t>
            </a:fld>
            <a:endParaRPr lang="zh-CN" altLang="en-US"/>
          </a:p>
        </p:txBody>
      </p:sp>
    </p:spTree>
    <p:extLst>
      <p:ext uri="{BB962C8B-B14F-4D97-AF65-F5344CB8AC3E}">
        <p14:creationId xmlns:p14="http://schemas.microsoft.com/office/powerpoint/2010/main" val="2273058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b="1" dirty="0">
                <a:latin typeface="Times New Roman" pitchFamily="18" charset="0"/>
              </a:rPr>
              <a:t>广义上把能和非共用电子对配位的分子和离子称做酸。</a:t>
            </a:r>
          </a:p>
          <a:p>
            <a:endParaRPr lang="zh-CN" altLang="en-US" dirty="0"/>
          </a:p>
        </p:txBody>
      </p:sp>
      <p:sp>
        <p:nvSpPr>
          <p:cNvPr id="4" name="灯片编号占位符 3"/>
          <p:cNvSpPr>
            <a:spLocks noGrp="1"/>
          </p:cNvSpPr>
          <p:nvPr>
            <p:ph type="sldNum" sz="quarter" idx="10"/>
          </p:nvPr>
        </p:nvSpPr>
        <p:spPr/>
        <p:txBody>
          <a:bodyPr/>
          <a:lstStyle/>
          <a:p>
            <a:fld id="{E3297DCA-C5F8-4617-B258-6808ED78E92A}" type="slidenum">
              <a:rPr lang="zh-CN" altLang="en-US" smtClean="0"/>
              <a:pPr/>
              <a:t>61</a:t>
            </a:fld>
            <a:endParaRPr lang="zh-CN" altLang="en-US"/>
          </a:p>
        </p:txBody>
      </p:sp>
    </p:spTree>
    <p:extLst>
      <p:ext uri="{BB962C8B-B14F-4D97-AF65-F5344CB8AC3E}">
        <p14:creationId xmlns:p14="http://schemas.microsoft.com/office/powerpoint/2010/main" val="767570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3297DCA-C5F8-4617-B258-6808ED78E92A}" type="slidenum">
              <a:rPr lang="zh-CN" altLang="en-US" smtClean="0"/>
              <a:pPr/>
              <a:t>76</a:t>
            </a:fld>
            <a:endParaRPr lang="zh-CN" altLang="en-US"/>
          </a:p>
        </p:txBody>
      </p:sp>
    </p:spTree>
    <p:extLst>
      <p:ext uri="{BB962C8B-B14F-4D97-AF65-F5344CB8AC3E}">
        <p14:creationId xmlns:p14="http://schemas.microsoft.com/office/powerpoint/2010/main" val="3507500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dirty="0">
                <a:solidFill>
                  <a:srgbClr val="663300"/>
                </a:solidFill>
              </a:rPr>
              <a:t>有机铝化合物应用最多</a:t>
            </a:r>
            <a:endParaRPr lang="zh-CN" altLang="en-US" dirty="0"/>
          </a:p>
        </p:txBody>
      </p:sp>
      <p:sp>
        <p:nvSpPr>
          <p:cNvPr id="4" name="灯片编号占位符 3"/>
          <p:cNvSpPr>
            <a:spLocks noGrp="1"/>
          </p:cNvSpPr>
          <p:nvPr>
            <p:ph type="sldNum" sz="quarter" idx="10"/>
          </p:nvPr>
        </p:nvSpPr>
        <p:spPr/>
        <p:txBody>
          <a:bodyPr/>
          <a:lstStyle/>
          <a:p>
            <a:fld id="{E3297DCA-C5F8-4617-B258-6808ED78E92A}" type="slidenum">
              <a:rPr lang="zh-CN" altLang="en-US" smtClean="0"/>
              <a:pPr/>
              <a:t>78</a:t>
            </a:fld>
            <a:endParaRPr lang="zh-CN" altLang="en-US"/>
          </a:p>
        </p:txBody>
      </p:sp>
    </p:spTree>
    <p:extLst>
      <p:ext uri="{BB962C8B-B14F-4D97-AF65-F5344CB8AC3E}">
        <p14:creationId xmlns:p14="http://schemas.microsoft.com/office/powerpoint/2010/main" val="1270060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3297DCA-C5F8-4617-B258-6808ED78E92A}" type="slidenum">
              <a:rPr lang="zh-CN" altLang="en-US" smtClean="0"/>
              <a:pPr/>
              <a:t>80</a:t>
            </a:fld>
            <a:endParaRPr lang="zh-CN" altLang="en-US"/>
          </a:p>
        </p:txBody>
      </p:sp>
    </p:spTree>
    <p:extLst>
      <p:ext uri="{BB962C8B-B14F-4D97-AF65-F5344CB8AC3E}">
        <p14:creationId xmlns:p14="http://schemas.microsoft.com/office/powerpoint/2010/main" val="181592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3297DCA-C5F8-4617-B258-6808ED78E92A}" type="slidenum">
              <a:rPr lang="zh-CN" altLang="en-US" smtClean="0"/>
              <a:pPr/>
              <a:t>81</a:t>
            </a:fld>
            <a:endParaRPr lang="zh-CN" altLang="en-US"/>
          </a:p>
        </p:txBody>
      </p:sp>
    </p:spTree>
    <p:extLst>
      <p:ext uri="{BB962C8B-B14F-4D97-AF65-F5344CB8AC3E}">
        <p14:creationId xmlns:p14="http://schemas.microsoft.com/office/powerpoint/2010/main" val="1909052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3297DCA-C5F8-4617-B258-6808ED78E92A}" type="slidenum">
              <a:rPr lang="zh-CN" altLang="en-US" smtClean="0"/>
              <a:pPr/>
              <a:t>82</a:t>
            </a:fld>
            <a:endParaRPr lang="zh-CN" altLang="en-US"/>
          </a:p>
        </p:txBody>
      </p:sp>
    </p:spTree>
    <p:extLst>
      <p:ext uri="{BB962C8B-B14F-4D97-AF65-F5344CB8AC3E}">
        <p14:creationId xmlns:p14="http://schemas.microsoft.com/office/powerpoint/2010/main" val="117935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3297DCA-C5F8-4617-B258-6808ED78E92A}" type="slidenum">
              <a:rPr lang="zh-CN" altLang="en-US" smtClean="0"/>
              <a:pPr/>
              <a:t>83</a:t>
            </a:fld>
            <a:endParaRPr lang="zh-CN" altLang="en-US"/>
          </a:p>
        </p:txBody>
      </p:sp>
    </p:spTree>
    <p:extLst>
      <p:ext uri="{BB962C8B-B14F-4D97-AF65-F5344CB8AC3E}">
        <p14:creationId xmlns:p14="http://schemas.microsoft.com/office/powerpoint/2010/main" val="2974575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9pPr>
          </a:lstStyle>
          <a:p>
            <a:fld id="{AD91BB81-BA02-4D9E-980C-7F69B8849997}" type="slidenum">
              <a:rPr lang="en-US" altLang="zh-CN" sz="1200" b="0" smtClean="0">
                <a:latin typeface="Times New Roman" panose="02020603050405020304" pitchFamily="18" charset="0"/>
                <a:ea typeface="宋体" panose="02010600030101010101" pitchFamily="2" charset="-122"/>
              </a:rPr>
              <a:pPr/>
              <a:t>91</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44162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7BB8A1D-DE49-4DC4-A4F1-F5CD29E9BDFA}" type="slidenum">
              <a:rPr lang="zh-CN" altLang="en-US" smtClean="0"/>
              <a:pPr/>
              <a:t>3</a:t>
            </a:fld>
            <a:endParaRPr lang="zh-CN" altLang="en-US"/>
          </a:p>
        </p:txBody>
      </p:sp>
    </p:spTree>
    <p:extLst>
      <p:ext uri="{BB962C8B-B14F-4D97-AF65-F5344CB8AC3E}">
        <p14:creationId xmlns:p14="http://schemas.microsoft.com/office/powerpoint/2010/main" val="127404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7BB8A1D-DE49-4DC4-A4F1-F5CD29E9BDFA}" type="slidenum">
              <a:rPr lang="zh-CN" altLang="en-US" smtClean="0"/>
              <a:pPr/>
              <a:t>17</a:t>
            </a:fld>
            <a:endParaRPr lang="zh-CN" altLang="en-US"/>
          </a:p>
        </p:txBody>
      </p:sp>
    </p:spTree>
    <p:extLst>
      <p:ext uri="{BB962C8B-B14F-4D97-AF65-F5344CB8AC3E}">
        <p14:creationId xmlns:p14="http://schemas.microsoft.com/office/powerpoint/2010/main" val="2858017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3E7A329-268B-490A-9EF0-6815DFE67974}" type="slidenum">
              <a:rPr lang="zh-CN" altLang="en-US" smtClean="0"/>
              <a:pPr/>
              <a:t>30</a:t>
            </a:fld>
            <a:endParaRPr lang="zh-CN" altLang="en-US"/>
          </a:p>
        </p:txBody>
      </p:sp>
    </p:spTree>
    <p:extLst>
      <p:ext uri="{BB962C8B-B14F-4D97-AF65-F5344CB8AC3E}">
        <p14:creationId xmlns:p14="http://schemas.microsoft.com/office/powerpoint/2010/main" val="3471494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3E7A329-268B-490A-9EF0-6815DFE67974}" type="slidenum">
              <a:rPr lang="zh-CN" altLang="en-US" smtClean="0"/>
              <a:pPr/>
              <a:t>31</a:t>
            </a:fld>
            <a:endParaRPr lang="zh-CN" altLang="en-US"/>
          </a:p>
        </p:txBody>
      </p:sp>
    </p:spTree>
    <p:extLst>
      <p:ext uri="{BB962C8B-B14F-4D97-AF65-F5344CB8AC3E}">
        <p14:creationId xmlns:p14="http://schemas.microsoft.com/office/powerpoint/2010/main" val="708107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3E7A329-268B-490A-9EF0-6815DFE67974}" type="slidenum">
              <a:rPr lang="zh-CN" altLang="en-US" smtClean="0"/>
              <a:pPr/>
              <a:t>32</a:t>
            </a:fld>
            <a:endParaRPr lang="zh-CN" altLang="en-US"/>
          </a:p>
        </p:txBody>
      </p:sp>
    </p:spTree>
    <p:extLst>
      <p:ext uri="{BB962C8B-B14F-4D97-AF65-F5344CB8AC3E}">
        <p14:creationId xmlns:p14="http://schemas.microsoft.com/office/powerpoint/2010/main" val="3313180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3E7A329-268B-490A-9EF0-6815DFE67974}" type="slidenum">
              <a:rPr lang="zh-CN" altLang="en-US" smtClean="0"/>
              <a:pPr/>
              <a:t>33</a:t>
            </a:fld>
            <a:endParaRPr lang="zh-CN" altLang="en-US"/>
          </a:p>
        </p:txBody>
      </p:sp>
    </p:spTree>
    <p:extLst>
      <p:ext uri="{BB962C8B-B14F-4D97-AF65-F5344CB8AC3E}">
        <p14:creationId xmlns:p14="http://schemas.microsoft.com/office/powerpoint/2010/main" val="271353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83433A29-37D6-45FB-9F69-50BEB7142455}" type="slidenum">
              <a:rPr lang="en-US" altLang="zh-CN" smtClean="0">
                <a:ea typeface="宋体" charset="-122"/>
              </a:rPr>
              <a:pPr/>
              <a:t>37</a:t>
            </a:fld>
            <a:endParaRPr lang="en-US" altLang="zh-CN">
              <a:ea typeface="宋体" charset="-122"/>
            </a:endParaRPr>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90775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CD4EE3A-E6AC-4E41-97BC-55B4E075C3B6}" type="slidenum">
              <a:rPr lang="en-US" altLang="zh-CN" smtClean="0">
                <a:ea typeface="宋体" charset="-122"/>
              </a:rPr>
              <a:pPr/>
              <a:t>38</a:t>
            </a:fld>
            <a:endParaRPr lang="en-US" altLang="zh-CN">
              <a:ea typeface="宋体" charset="-122"/>
            </a:endParaRPr>
          </a:p>
        </p:txBody>
      </p:sp>
      <p:sp>
        <p:nvSpPr>
          <p:cNvPr id="73731" name="Rectangle 2"/>
          <p:cNvSpPr>
            <a:spLocks noGrp="1" noRot="1" noChangeAspect="1" noChangeArrowheads="1" noTextEdit="1"/>
          </p:cNvSpPr>
          <p:nvPr>
            <p:ph type="sldImg"/>
          </p:nvPr>
        </p:nvSpPr>
        <p:spPr>
          <a:solidFill>
            <a:srgbClr val="FFFFFF"/>
          </a:solidFill>
          <a:ln/>
        </p:spPr>
      </p:sp>
      <p:sp>
        <p:nvSpPr>
          <p:cNvPr id="737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760820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24BA92FC-D8A2-4391-8BEA-D8FFAE0BAC8D}"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BB3C8C-B891-48D5-88EC-9B8E70103D02}" type="slidenum">
              <a:rPr lang="zh-CN" altLang="en-US" smtClean="0"/>
              <a:t>‹#›</a:t>
            </a:fld>
            <a:endParaRPr lang="zh-CN" altLang="en-US"/>
          </a:p>
        </p:txBody>
      </p:sp>
    </p:spTree>
    <p:extLst>
      <p:ext uri="{BB962C8B-B14F-4D97-AF65-F5344CB8AC3E}">
        <p14:creationId xmlns:p14="http://schemas.microsoft.com/office/powerpoint/2010/main" val="372469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4BA92FC-D8A2-4391-8BEA-D8FFAE0BAC8D}"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BB3C8C-B891-48D5-88EC-9B8E70103D02}" type="slidenum">
              <a:rPr lang="zh-CN" altLang="en-US" smtClean="0"/>
              <a:t>‹#›</a:t>
            </a:fld>
            <a:endParaRPr lang="zh-CN" altLang="en-US"/>
          </a:p>
        </p:txBody>
      </p:sp>
    </p:spTree>
    <p:extLst>
      <p:ext uri="{BB962C8B-B14F-4D97-AF65-F5344CB8AC3E}">
        <p14:creationId xmlns:p14="http://schemas.microsoft.com/office/powerpoint/2010/main" val="244436429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698BBEB-FF0E-433D-8642-D8C36CDAC46F}"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81815318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3E6C8E1-9727-49E7-BDC7-2D2AE1F46E70}"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55465571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A87EDCD-9F61-4732-B00C-E444FE4D97C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427589124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ACB14E2-4AE5-49FB-BF03-1D757E97D84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69845892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16B987-03C1-4C02-9F31-207BF209DEC3}"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98468212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ECB177-D73E-4478-BA0B-CC852C2C8C6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7225478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5F498A-46C5-4EEA-BE98-6F4B2408259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93597892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2A22369-011E-43AE-9838-FCBC847591A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92455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E3DA250-0D37-4D2B-AC81-BA66BEF96B8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20930279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5D408A6-40C6-408F-93F7-9C8BC926BBC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945157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4BA92FC-D8A2-4391-8BEA-D8FFAE0BAC8D}"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BB3C8C-B891-48D5-88EC-9B8E70103D02}" type="slidenum">
              <a:rPr lang="zh-CN" altLang="en-US" smtClean="0"/>
              <a:t>‹#›</a:t>
            </a:fld>
            <a:endParaRPr lang="zh-CN" altLang="en-US"/>
          </a:p>
        </p:txBody>
      </p:sp>
    </p:spTree>
    <p:extLst>
      <p:ext uri="{BB962C8B-B14F-4D97-AF65-F5344CB8AC3E}">
        <p14:creationId xmlns:p14="http://schemas.microsoft.com/office/powerpoint/2010/main" val="121653605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8E414D4-61D6-47A8-864F-45F4D0A180F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3554924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698BBEB-FF0E-433D-8642-D8C36CDAC46F}"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70706197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3E6C8E1-9727-49E7-BDC7-2D2AE1F46E70}"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53239476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A87EDCD-9F61-4732-B00C-E444FE4D97C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60343207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ACB14E2-4AE5-49FB-BF03-1D757E97D84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46404614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16B987-03C1-4C02-9F31-207BF209DEC3}"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91955925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ECB177-D73E-4478-BA0B-CC852C2C8C6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76697319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5F498A-46C5-4EEA-BE98-6F4B2408259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04965860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2A22369-011E-43AE-9838-FCBC847591A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40694660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E3DA250-0D37-4D2B-AC81-BA66BEF96B8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88692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69D477F-BFA1-43BC-B2B7-188C71BD8530}"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84311413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5D408A6-40C6-408F-93F7-9C8BC926BBC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61328751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8E414D4-61D6-47A8-864F-45F4D0A180F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29930619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698BBEB-FF0E-433D-8642-D8C36CDAC46F}"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38806800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3E6C8E1-9727-49E7-BDC7-2D2AE1F46E70}"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71696031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A87EDCD-9F61-4732-B00C-E444FE4D97C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78397924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ACB14E2-4AE5-49FB-BF03-1D757E97D84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41065768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16B987-03C1-4C02-9F31-207BF209DEC3}"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32021208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ECB177-D73E-4478-BA0B-CC852C2C8C6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02946476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5F498A-46C5-4EEA-BE98-6F4B2408259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65796261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2A22369-011E-43AE-9838-FCBC847591A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4163648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F8DA508-F7A5-427B-8151-DAB2BC3BD4CC}"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83733835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E3DA250-0D37-4D2B-AC81-BA66BEF96B8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60291333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5D408A6-40C6-408F-93F7-9C8BC926BBC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25533984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8E414D4-61D6-47A8-864F-45F4D0A180F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11254254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698BBEB-FF0E-433D-8642-D8C36CDAC46F}"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14516866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3E6C8E1-9727-49E7-BDC7-2D2AE1F46E70}"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46988252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A87EDCD-9F61-4732-B00C-E444FE4D97C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44655267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ACB14E2-4AE5-49FB-BF03-1D757E97D84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1217716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16B987-03C1-4C02-9F31-207BF209DEC3}"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30162361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ECB177-D73E-4478-BA0B-CC852C2C8C6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90571771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5F498A-46C5-4EEA-BE98-6F4B2408259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151078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F1EAA4F-DEEF-4BC2-8871-53D6C66D1EEB}"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29935354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2A22369-011E-43AE-9838-FCBC847591A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29387861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E3DA250-0D37-4D2B-AC81-BA66BEF96B8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62055797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5D408A6-40C6-408F-93F7-9C8BC926BBC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72174052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8E414D4-61D6-47A8-864F-45F4D0A180F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47921192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698BBEB-FF0E-433D-8642-D8C36CDAC46F}"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8831427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3E6C8E1-9727-49E7-BDC7-2D2AE1F46E70}"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20548507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A87EDCD-9F61-4732-B00C-E444FE4D97C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21853243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ACB14E2-4AE5-49FB-BF03-1D757E97D84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91339666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16B987-03C1-4C02-9F31-207BF209DEC3}"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323390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ECB177-D73E-4478-BA0B-CC852C2C8C6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866547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416376B-8463-4FFF-B1B6-2926AFC1F757}"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84029426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5F498A-46C5-4EEA-BE98-6F4B2408259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9804293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2A22369-011E-43AE-9838-FCBC847591A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425369304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E3DA250-0D37-4D2B-AC81-BA66BEF96B8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71256600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5D408A6-40C6-408F-93F7-9C8BC926BBC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90650014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8E414D4-61D6-47A8-864F-45F4D0A180F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52359869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698BBEB-FF0E-433D-8642-D8C36CDAC46F}"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27847322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3E6C8E1-9727-49E7-BDC7-2D2AE1F46E70}"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40278855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A87EDCD-9F61-4732-B00C-E444FE4D97C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08607188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ACB14E2-4AE5-49FB-BF03-1D757E97D84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400030678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16B987-03C1-4C02-9F31-207BF209DEC3}"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89863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598AE20-E190-4A97-AFA5-907BD0877A96}"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62056252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ECB177-D73E-4478-BA0B-CC852C2C8C6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66676847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5F498A-46C5-4EEA-BE98-6F4B2408259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82415988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2A22369-011E-43AE-9838-FCBC847591A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49531008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E3DA250-0D37-4D2B-AC81-BA66BEF96B8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86827382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5D408A6-40C6-408F-93F7-9C8BC926BBC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51041090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8E414D4-61D6-47A8-864F-45F4D0A180F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16740300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698BBEB-FF0E-433D-8642-D8C36CDAC46F}"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8752255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3E6C8E1-9727-49E7-BDC7-2D2AE1F46E70}"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37841640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A87EDCD-9F61-4732-B00C-E444FE4D97C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36920711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ACB14E2-4AE5-49FB-BF03-1D757E97D84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613812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5864275-EFFD-4C8F-B8B1-55F55FA95043}"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79379570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16B987-03C1-4C02-9F31-207BF209DEC3}"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09337496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ECB177-D73E-4478-BA0B-CC852C2C8C6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16787649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5F498A-46C5-4EEA-BE98-6F4B2408259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47958522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2A22369-011E-43AE-9838-FCBC847591A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56874341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E3DA250-0D37-4D2B-AC81-BA66BEF96B8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93329033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5D408A6-40C6-408F-93F7-9C8BC926BBC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424894932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8E414D4-61D6-47A8-864F-45F4D0A180F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85238658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698BBEB-FF0E-433D-8642-D8C36CDAC46F}"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45998017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3E6C8E1-9727-49E7-BDC7-2D2AE1F46E70}"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23810733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A87EDCD-9F61-4732-B00C-E444FE4D97C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381745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D826E3E-7370-4B44-B6CA-66CD9F09517B}"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84974986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ACB14E2-4AE5-49FB-BF03-1D757E97D84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89859409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16B987-03C1-4C02-9F31-207BF209DEC3}"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30582454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ECB177-D73E-4478-BA0B-CC852C2C8C6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63122749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5F498A-46C5-4EEA-BE98-6F4B2408259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63594804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2A22369-011E-43AE-9838-FCBC847591A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61842932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E3DA250-0D37-4D2B-AC81-BA66BEF96B8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65387646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5D408A6-40C6-408F-93F7-9C8BC926BBC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9305224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8E414D4-61D6-47A8-864F-45F4D0A180F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51658895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698BBEB-FF0E-433D-8642-D8C36CDAC46F}"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64292200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3E6C8E1-9727-49E7-BDC7-2D2AE1F46E70}"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6526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EB456C4-3E2E-466F-B651-6E1C5A804A6B}"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52417342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A87EDCD-9F61-4732-B00C-E444FE4D97C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41028945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ACB14E2-4AE5-49FB-BF03-1D757E97D84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13038390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16B987-03C1-4C02-9F31-207BF209DEC3}"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61829967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ECB177-D73E-4478-BA0B-CC852C2C8C6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16947690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5F498A-46C5-4EEA-BE98-6F4B2408259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47390906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2A22369-011E-43AE-9838-FCBC847591A1}"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91489553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E3DA250-0D37-4D2B-AC81-BA66BEF96B88}"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328074857"/>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5D408A6-40C6-408F-93F7-9C8BC926BBC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33363711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8E414D4-61D6-47A8-864F-45F4D0A180F2}"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97378794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69D477F-BFA1-43BC-B2B7-188C71BD8530}" type="slidenum">
              <a:rPr lang="en-US" altLang="zh-CN"/>
              <a:pPr>
                <a:defRPr/>
              </a:pPr>
              <a:t>‹#›</a:t>
            </a:fld>
            <a:endParaRPr lang="en-US" altLang="zh-CN"/>
          </a:p>
        </p:txBody>
      </p:sp>
    </p:spTree>
    <p:extLst>
      <p:ext uri="{BB962C8B-B14F-4D97-AF65-F5344CB8AC3E}">
        <p14:creationId xmlns:p14="http://schemas.microsoft.com/office/powerpoint/2010/main" val="415711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4BA92FC-D8A2-4391-8BEA-D8FFAE0BAC8D}"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BB3C8C-B891-48D5-88EC-9B8E70103D02}" type="slidenum">
              <a:rPr lang="zh-CN" altLang="en-US" smtClean="0"/>
              <a:t>‹#›</a:t>
            </a:fld>
            <a:endParaRPr lang="zh-CN" altLang="en-US"/>
          </a:p>
        </p:txBody>
      </p:sp>
    </p:spTree>
    <p:extLst>
      <p:ext uri="{BB962C8B-B14F-4D97-AF65-F5344CB8AC3E}">
        <p14:creationId xmlns:p14="http://schemas.microsoft.com/office/powerpoint/2010/main" val="16332260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5309EB5-01F2-4F35-9EF4-A8A4D38B1FFC}"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330121067"/>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F8DA508-F7A5-427B-8151-DAB2BC3BD4CC}" type="slidenum">
              <a:rPr lang="en-US" altLang="zh-CN"/>
              <a:pPr>
                <a:defRPr/>
              </a:pPr>
              <a:t>‹#›</a:t>
            </a:fld>
            <a:endParaRPr lang="en-US" altLang="zh-CN"/>
          </a:p>
        </p:txBody>
      </p:sp>
    </p:spTree>
    <p:extLst>
      <p:ext uri="{BB962C8B-B14F-4D97-AF65-F5344CB8AC3E}">
        <p14:creationId xmlns:p14="http://schemas.microsoft.com/office/powerpoint/2010/main" val="294599653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F1EAA4F-DEEF-4BC2-8871-53D6C66D1EEB}" type="slidenum">
              <a:rPr lang="en-US" altLang="zh-CN"/>
              <a:pPr>
                <a:defRPr/>
              </a:pPr>
              <a:t>‹#›</a:t>
            </a:fld>
            <a:endParaRPr lang="en-US" altLang="zh-CN"/>
          </a:p>
        </p:txBody>
      </p:sp>
    </p:spTree>
    <p:extLst>
      <p:ext uri="{BB962C8B-B14F-4D97-AF65-F5344CB8AC3E}">
        <p14:creationId xmlns:p14="http://schemas.microsoft.com/office/powerpoint/2010/main" val="193387586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416376B-8463-4FFF-B1B6-2926AFC1F757}" type="slidenum">
              <a:rPr lang="en-US" altLang="zh-CN"/>
              <a:pPr>
                <a:defRPr/>
              </a:pPr>
              <a:t>‹#›</a:t>
            </a:fld>
            <a:endParaRPr lang="en-US" altLang="zh-CN"/>
          </a:p>
        </p:txBody>
      </p:sp>
    </p:spTree>
    <p:extLst>
      <p:ext uri="{BB962C8B-B14F-4D97-AF65-F5344CB8AC3E}">
        <p14:creationId xmlns:p14="http://schemas.microsoft.com/office/powerpoint/2010/main" val="369239763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598AE20-E190-4A97-AFA5-907BD0877A96}" type="slidenum">
              <a:rPr lang="en-US" altLang="zh-CN"/>
              <a:pPr>
                <a:defRPr/>
              </a:pPr>
              <a:t>‹#›</a:t>
            </a:fld>
            <a:endParaRPr lang="en-US" altLang="zh-CN"/>
          </a:p>
        </p:txBody>
      </p:sp>
    </p:spTree>
    <p:extLst>
      <p:ext uri="{BB962C8B-B14F-4D97-AF65-F5344CB8AC3E}">
        <p14:creationId xmlns:p14="http://schemas.microsoft.com/office/powerpoint/2010/main" val="98004971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5864275-EFFD-4C8F-B8B1-55F55FA95043}" type="slidenum">
              <a:rPr lang="en-US" altLang="zh-CN"/>
              <a:pPr>
                <a:defRPr/>
              </a:pPr>
              <a:t>‹#›</a:t>
            </a:fld>
            <a:endParaRPr lang="en-US" altLang="zh-CN"/>
          </a:p>
        </p:txBody>
      </p:sp>
    </p:spTree>
    <p:extLst>
      <p:ext uri="{BB962C8B-B14F-4D97-AF65-F5344CB8AC3E}">
        <p14:creationId xmlns:p14="http://schemas.microsoft.com/office/powerpoint/2010/main" val="263705981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D826E3E-7370-4B44-B6CA-66CD9F09517B}" type="slidenum">
              <a:rPr lang="en-US" altLang="zh-CN"/>
              <a:pPr>
                <a:defRPr/>
              </a:pPr>
              <a:t>‹#›</a:t>
            </a:fld>
            <a:endParaRPr lang="en-US" altLang="zh-CN"/>
          </a:p>
        </p:txBody>
      </p:sp>
    </p:spTree>
    <p:extLst>
      <p:ext uri="{BB962C8B-B14F-4D97-AF65-F5344CB8AC3E}">
        <p14:creationId xmlns:p14="http://schemas.microsoft.com/office/powerpoint/2010/main" val="311202298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EB456C4-3E2E-466F-B651-6E1C5A804A6B}" type="slidenum">
              <a:rPr lang="en-US" altLang="zh-CN"/>
              <a:pPr>
                <a:defRPr/>
              </a:pPr>
              <a:t>‹#›</a:t>
            </a:fld>
            <a:endParaRPr lang="en-US" altLang="zh-CN"/>
          </a:p>
        </p:txBody>
      </p:sp>
    </p:spTree>
    <p:extLst>
      <p:ext uri="{BB962C8B-B14F-4D97-AF65-F5344CB8AC3E}">
        <p14:creationId xmlns:p14="http://schemas.microsoft.com/office/powerpoint/2010/main" val="68184695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309EB5-01F2-4F35-9EF4-A8A4D38B1FFC}" type="slidenum">
              <a:rPr lang="en-US" altLang="zh-CN"/>
              <a:pPr>
                <a:defRPr/>
              </a:pPr>
              <a:t>‹#›</a:t>
            </a:fld>
            <a:endParaRPr lang="en-US" altLang="zh-CN"/>
          </a:p>
        </p:txBody>
      </p:sp>
    </p:spTree>
    <p:extLst>
      <p:ext uri="{BB962C8B-B14F-4D97-AF65-F5344CB8AC3E}">
        <p14:creationId xmlns:p14="http://schemas.microsoft.com/office/powerpoint/2010/main" val="162947556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E25F2C4-2EE5-4339-BD69-88F8A93373F7}" type="slidenum">
              <a:rPr lang="en-US" altLang="zh-CN"/>
              <a:pPr>
                <a:defRPr/>
              </a:pPr>
              <a:t>‹#›</a:t>
            </a:fld>
            <a:endParaRPr lang="en-US" altLang="zh-CN"/>
          </a:p>
        </p:txBody>
      </p:sp>
    </p:spTree>
    <p:extLst>
      <p:ext uri="{BB962C8B-B14F-4D97-AF65-F5344CB8AC3E}">
        <p14:creationId xmlns:p14="http://schemas.microsoft.com/office/powerpoint/2010/main" val="58405192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BC4F27A-9DF1-4BCF-9F8A-6623266B0737}" type="slidenum">
              <a:rPr lang="en-US" altLang="zh-CN"/>
              <a:pPr>
                <a:defRPr/>
              </a:pPr>
              <a:t>‹#›</a:t>
            </a:fld>
            <a:endParaRPr lang="en-US" altLang="zh-CN"/>
          </a:p>
        </p:txBody>
      </p:sp>
    </p:spTree>
    <p:extLst>
      <p:ext uri="{BB962C8B-B14F-4D97-AF65-F5344CB8AC3E}">
        <p14:creationId xmlns:p14="http://schemas.microsoft.com/office/powerpoint/2010/main" val="32855648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E25F2C4-2EE5-4339-BD69-88F8A93373F7}"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33609202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679755966"/>
      </p:ext>
    </p:extLst>
  </p:cSld>
  <p:clrMapOvr>
    <a:masterClrMapping/>
  </p:clrMapOvr>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68138451"/>
      </p:ext>
    </p:extLst>
  </p:cSld>
  <p:clrMapOvr>
    <a:masterClrMapping/>
  </p:clrMapOvr>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61946431"/>
      </p:ext>
    </p:extLst>
  </p:cSld>
  <p:clrMapOvr>
    <a:masterClrMapping/>
  </p:clrMapOvr>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41231001"/>
      </p:ext>
    </p:extLst>
  </p:cSld>
  <p:clrMapOvr>
    <a:masterClrMapping/>
  </p:clrMapOvr>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027602936"/>
      </p:ext>
    </p:extLst>
  </p:cSld>
  <p:clrMapOvr>
    <a:masterClrMapping/>
  </p:clrMapOvr>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124996808"/>
      </p:ext>
    </p:extLst>
  </p:cSld>
  <p:clrMapOvr>
    <a:masterClrMapping/>
  </p:clrMapOvr>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50407461"/>
      </p:ext>
    </p:extLst>
  </p:cSld>
  <p:clrMapOvr>
    <a:masterClrMapping/>
  </p:clrMapOvr>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034218531"/>
      </p:ext>
    </p:extLst>
  </p:cSld>
  <p:clrMapOvr>
    <a:masterClrMapping/>
  </p:clrMapOvr>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13999468"/>
      </p:ext>
    </p:extLst>
  </p:cSld>
  <p:clrMapOvr>
    <a:masterClrMapping/>
  </p:clrMapOvr>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8387592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BC4F27A-9DF1-4BCF-9F8A-6623266B0737}"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84054152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7436405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69D477F-BFA1-43BC-B2B7-188C71BD8530}"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308553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F8DA508-F7A5-427B-8151-DAB2BC3BD4CC}"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9061741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F1EAA4F-DEEF-4BC2-8871-53D6C66D1EEB}"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651039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416376B-8463-4FFF-B1B6-2926AFC1F757}"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4264785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598AE20-E190-4A97-AFA5-907BD0877A96}"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8991038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5864275-EFFD-4C8F-B8B1-55F55FA95043}"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4234393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D826E3E-7370-4B44-B6CA-66CD9F09517B}"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9077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4BA92FC-D8A2-4391-8BEA-D8FFAE0BAC8D}"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BB3C8C-B891-48D5-88EC-9B8E70103D02}" type="slidenum">
              <a:rPr lang="zh-CN" altLang="en-US" smtClean="0"/>
              <a:t>‹#›</a:t>
            </a:fld>
            <a:endParaRPr lang="zh-CN" altLang="en-US"/>
          </a:p>
        </p:txBody>
      </p:sp>
    </p:spTree>
    <p:extLst>
      <p:ext uri="{BB962C8B-B14F-4D97-AF65-F5344CB8AC3E}">
        <p14:creationId xmlns:p14="http://schemas.microsoft.com/office/powerpoint/2010/main" val="36578235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EB456C4-3E2E-466F-B651-6E1C5A804A6B}"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0946326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5309EB5-01F2-4F35-9EF4-A8A4D38B1FFC}"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9065742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E25F2C4-2EE5-4339-BD69-88F8A93373F7}"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2836145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BC4F27A-9DF1-4BCF-9F8A-6623266B0737}"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4037926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69D477F-BFA1-43BC-B2B7-188C71BD8530}"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2866602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F8DA508-F7A5-427B-8151-DAB2BC3BD4CC}"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0689817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F1EAA4F-DEEF-4BC2-8871-53D6C66D1EEB}"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5901645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416376B-8463-4FFF-B1B6-2926AFC1F757}"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9894166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598AE20-E190-4A97-AFA5-907BD0877A96}"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5126778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5864275-EFFD-4C8F-B8B1-55F55FA95043}"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53315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4BA92FC-D8A2-4391-8BEA-D8FFAE0BAC8D}" type="datetimeFigureOut">
              <a:rPr lang="zh-CN" altLang="en-US" smtClean="0"/>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BB3C8C-B891-48D5-88EC-9B8E70103D02}" type="slidenum">
              <a:rPr lang="zh-CN" altLang="en-US" smtClean="0"/>
              <a:t>‹#›</a:t>
            </a:fld>
            <a:endParaRPr lang="zh-CN" altLang="en-US"/>
          </a:p>
        </p:txBody>
      </p:sp>
    </p:spTree>
    <p:extLst>
      <p:ext uri="{BB962C8B-B14F-4D97-AF65-F5344CB8AC3E}">
        <p14:creationId xmlns:p14="http://schemas.microsoft.com/office/powerpoint/2010/main" val="7916124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D826E3E-7370-4B44-B6CA-66CD9F09517B}"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1150168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EB456C4-3E2E-466F-B651-6E1C5A804A6B}"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0862965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5309EB5-01F2-4F35-9EF4-A8A4D38B1FFC}"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1479801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E25F2C4-2EE5-4339-BD69-88F8A93373F7}"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4422371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BC4F27A-9DF1-4BCF-9F8A-6623266B0737}"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6129044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69D477F-BFA1-43BC-B2B7-188C71BD8530}"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40732753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F8DA508-F7A5-427B-8151-DAB2BC3BD4CC}"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7755390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F1EAA4F-DEEF-4BC2-8871-53D6C66D1EEB}"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5402194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416376B-8463-4FFF-B1B6-2926AFC1F757}"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7367577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598AE20-E190-4A97-AFA5-907BD0877A96}"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83712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4BA92FC-D8A2-4391-8BEA-D8FFAE0BAC8D}" type="datetimeFigureOut">
              <a:rPr lang="zh-CN" altLang="en-US" smtClean="0"/>
              <a:t>2020/10/5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4BB3C8C-B891-48D5-88EC-9B8E70103D02}" type="slidenum">
              <a:rPr lang="zh-CN" altLang="en-US" smtClean="0"/>
              <a:t>‹#›</a:t>
            </a:fld>
            <a:endParaRPr lang="zh-CN" altLang="en-US"/>
          </a:p>
        </p:txBody>
      </p:sp>
    </p:spTree>
    <p:extLst>
      <p:ext uri="{BB962C8B-B14F-4D97-AF65-F5344CB8AC3E}">
        <p14:creationId xmlns:p14="http://schemas.microsoft.com/office/powerpoint/2010/main" val="16742059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5864275-EFFD-4C8F-B8B1-55F55FA95043}"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122077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D826E3E-7370-4B44-B6CA-66CD9F09517B}"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42944066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EB456C4-3E2E-466F-B651-6E1C5A804A6B}"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6857174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5309EB5-01F2-4F35-9EF4-A8A4D38B1FFC}"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6744836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E25F2C4-2EE5-4339-BD69-88F8A93373F7}"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972321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BC4F27A-9DF1-4BCF-9F8A-6623266B0737}"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3853084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70500949"/>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70883064"/>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86436790"/>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8842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4BA92FC-D8A2-4391-8BEA-D8FFAE0BAC8D}" type="datetimeFigureOut">
              <a:rPr lang="zh-CN" altLang="en-US" smtClean="0"/>
              <a:t>2020/10/5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4BB3C8C-B891-48D5-88EC-9B8E70103D02}" type="slidenum">
              <a:rPr lang="zh-CN" altLang="en-US" smtClean="0"/>
              <a:t>‹#›</a:t>
            </a:fld>
            <a:endParaRPr lang="zh-CN" altLang="en-US"/>
          </a:p>
        </p:txBody>
      </p:sp>
    </p:spTree>
    <p:extLst>
      <p:ext uri="{BB962C8B-B14F-4D97-AF65-F5344CB8AC3E}">
        <p14:creationId xmlns:p14="http://schemas.microsoft.com/office/powerpoint/2010/main" val="14554929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91177927"/>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40826717"/>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94405587"/>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7716661"/>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44050208"/>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92650381"/>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04036228"/>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46104229"/>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17510754"/>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311129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BA92FC-D8A2-4391-8BEA-D8FFAE0BAC8D}" type="datetimeFigureOut">
              <a:rPr lang="zh-CN" altLang="en-US" smtClean="0"/>
              <a:t>2020/10/5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4BB3C8C-B891-48D5-88EC-9B8E70103D02}" type="slidenum">
              <a:rPr lang="zh-CN" altLang="en-US" smtClean="0"/>
              <a:t>‹#›</a:t>
            </a:fld>
            <a:endParaRPr lang="zh-CN" altLang="en-US"/>
          </a:p>
        </p:txBody>
      </p:sp>
    </p:spTree>
    <p:extLst>
      <p:ext uri="{BB962C8B-B14F-4D97-AF65-F5344CB8AC3E}">
        <p14:creationId xmlns:p14="http://schemas.microsoft.com/office/powerpoint/2010/main" val="141637277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44413060"/>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58560404"/>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96072509"/>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94432269"/>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47673835"/>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0579453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94923567"/>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54575715"/>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9343309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451012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24BA92FC-D8A2-4391-8BEA-D8FFAE0BAC8D}" type="datetimeFigureOut">
              <a:rPr lang="zh-CN" altLang="en-US" smtClean="0"/>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BB3C8C-B891-48D5-88EC-9B8E70103D02}" type="slidenum">
              <a:rPr lang="zh-CN" altLang="en-US" smtClean="0"/>
              <a:t>‹#›</a:t>
            </a:fld>
            <a:endParaRPr lang="zh-CN" altLang="en-US"/>
          </a:p>
        </p:txBody>
      </p:sp>
    </p:spTree>
    <p:extLst>
      <p:ext uri="{BB962C8B-B14F-4D97-AF65-F5344CB8AC3E}">
        <p14:creationId xmlns:p14="http://schemas.microsoft.com/office/powerpoint/2010/main" val="31015122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95836767"/>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10627879"/>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9523215"/>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80147182"/>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8290626"/>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95609452"/>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43828814"/>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26740333"/>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72197955"/>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702440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24BA92FC-D8A2-4391-8BEA-D8FFAE0BAC8D}" type="datetimeFigureOut">
              <a:rPr lang="zh-CN" altLang="en-US" smtClean="0"/>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BB3C8C-B891-48D5-88EC-9B8E70103D02}" type="slidenum">
              <a:rPr lang="zh-CN" altLang="en-US" smtClean="0"/>
              <a:t>‹#›</a:t>
            </a:fld>
            <a:endParaRPr lang="zh-CN" altLang="en-US"/>
          </a:p>
        </p:txBody>
      </p:sp>
    </p:spTree>
    <p:extLst>
      <p:ext uri="{BB962C8B-B14F-4D97-AF65-F5344CB8AC3E}">
        <p14:creationId xmlns:p14="http://schemas.microsoft.com/office/powerpoint/2010/main" val="252926746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86799200"/>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48501910"/>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84459434"/>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3559406"/>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25505260"/>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05566171"/>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32699236"/>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67909625"/>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4482566"/>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1516655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4BA92FC-D8A2-4391-8BEA-D8FFAE0BAC8D}" type="datetimeFigureOut">
              <a:rPr lang="zh-CN" altLang="en-US" smtClean="0"/>
              <a:t>2020/10/5</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BB3C8C-B891-48D5-88EC-9B8E70103D02}" type="slidenum">
              <a:rPr lang="zh-CN" altLang="en-US" smtClean="0"/>
              <a:t>‹#›</a:t>
            </a:fld>
            <a:endParaRPr lang="zh-CN" altLang="en-US"/>
          </a:p>
        </p:txBody>
      </p:sp>
    </p:spTree>
    <p:extLst>
      <p:ext uri="{BB962C8B-B14F-4D97-AF65-F5344CB8AC3E}">
        <p14:creationId xmlns:p14="http://schemas.microsoft.com/office/powerpoint/2010/main" val="1385419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355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1"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1"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400" b="0">
                <a:latin typeface="+mn-lt"/>
                <a:ea typeface="+mn-ea"/>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086F8F2-89ED-4A3D-8C15-3540AA4C2F99}"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3054177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355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1"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1"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400" b="0">
                <a:latin typeface="+mn-lt"/>
                <a:ea typeface="+mn-ea"/>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086F8F2-89ED-4A3D-8C15-3540AA4C2F99}"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91041078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355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1"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1"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400" b="0">
                <a:latin typeface="+mn-lt"/>
                <a:ea typeface="+mn-ea"/>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086F8F2-89ED-4A3D-8C15-3540AA4C2F99}"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56620417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355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1"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1"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400" b="0">
                <a:latin typeface="+mn-lt"/>
                <a:ea typeface="+mn-ea"/>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086F8F2-89ED-4A3D-8C15-3540AA4C2F99}"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467803170"/>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355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1"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1"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400" b="0">
                <a:latin typeface="+mn-lt"/>
                <a:ea typeface="+mn-ea"/>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086F8F2-89ED-4A3D-8C15-3540AA4C2F99}"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68084358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355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1"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1"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400" b="0">
                <a:latin typeface="+mn-lt"/>
                <a:ea typeface="+mn-ea"/>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086F8F2-89ED-4A3D-8C15-3540AA4C2F99}"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84189250"/>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355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1"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1"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400" b="0">
                <a:latin typeface="+mn-lt"/>
                <a:ea typeface="+mn-ea"/>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086F8F2-89ED-4A3D-8C15-3540AA4C2F99}"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882729288"/>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355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1"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1"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400" b="0">
                <a:latin typeface="+mn-lt"/>
                <a:ea typeface="+mn-ea"/>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086F8F2-89ED-4A3D-8C15-3540AA4C2F99}"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499691593"/>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355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1"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1"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400" b="0">
                <a:latin typeface="+mn-lt"/>
                <a:ea typeface="+mn-ea"/>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086F8F2-89ED-4A3D-8C15-3540AA4C2F99}"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408031036"/>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48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1" sz="1400" b="0">
                <a:latin typeface="+mn-lt"/>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1" sz="1400" b="0">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400" b="0">
                <a:latin typeface="+mn-lt"/>
                <a:ea typeface="+mn-ea"/>
              </a:defRPr>
            </a:lvl1pPr>
          </a:lstStyle>
          <a:p>
            <a:pPr>
              <a:defRPr/>
            </a:pPr>
            <a:fld id="{8EEE4A8C-D8D3-4B24-9AC1-497AAE405E14}" type="slidenum">
              <a:rPr lang="en-US" altLang="zh-CN"/>
              <a:pPr>
                <a:defRPr/>
              </a:pPr>
              <a:t>‹#›</a:t>
            </a:fld>
            <a:endParaRPr lang="en-US" altLang="zh-CN"/>
          </a:p>
        </p:txBody>
      </p:sp>
    </p:spTree>
    <p:extLst>
      <p:ext uri="{BB962C8B-B14F-4D97-AF65-F5344CB8AC3E}">
        <p14:creationId xmlns:p14="http://schemas.microsoft.com/office/powerpoint/2010/main" val="3057203478"/>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48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1"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1"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400" b="0">
                <a:latin typeface="+mn-lt"/>
                <a:ea typeface="+mn-ea"/>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EEE4A8C-D8D3-4B24-9AC1-497AAE405E14}"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038402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2020/10/5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707177255"/>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48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1"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1"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400" b="0">
                <a:latin typeface="+mn-lt"/>
                <a:ea typeface="+mn-ea"/>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EEE4A8C-D8D3-4B24-9AC1-497AAE405E14}"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6886637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48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1"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1"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400" b="0">
                <a:latin typeface="+mn-lt"/>
                <a:ea typeface="+mn-ea"/>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EEE4A8C-D8D3-4B24-9AC1-497AAE405E14}"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9399379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48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1"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1"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400" b="0">
                <a:latin typeface="+mn-lt"/>
                <a:ea typeface="+mn-ea"/>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EEE4A8C-D8D3-4B24-9AC1-497AAE405E14}" type="slidenum">
              <a:rPr kumimoji="1" lang="en-US" altLang="zh-CN" sz="1400" b="0" i="0" u="none" strike="noStrike" kern="1200" cap="none" spc="0" normalizeH="0" baseline="0" noProof="0">
                <a:ln>
                  <a:noFill/>
                </a:ln>
                <a:solidFill>
                  <a:srgbClr val="000000"/>
                </a:solidFill>
                <a:effectLst/>
                <a:uLnTx/>
                <a:uFillTx/>
                <a:latin typeface="Times New Roman"/>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4078726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400070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6974065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5652574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0375796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jpeg"/><Relationship Id="rId7" Type="http://schemas.openxmlformats.org/officeDocument/2006/relationships/oleObject" Target="../embeddings/oleObject91.bin"/><Relationship Id="rId2" Type="http://schemas.openxmlformats.org/officeDocument/2006/relationships/slideLayout" Target="../slideLayouts/slideLayout40.xml"/><Relationship Id="rId1" Type="http://schemas.openxmlformats.org/officeDocument/2006/relationships/vmlDrawing" Target="../drawings/vmlDrawing44.vml"/><Relationship Id="rId6" Type="http://schemas.openxmlformats.org/officeDocument/2006/relationships/image" Target="../media/image106.wmf"/><Relationship Id="rId5" Type="http://schemas.openxmlformats.org/officeDocument/2006/relationships/oleObject" Target="../embeddings/oleObject90.bin"/><Relationship Id="rId4" Type="http://schemas.openxmlformats.org/officeDocument/2006/relationships/image" Target="../media/image8.jpeg"/></Relationships>
</file>

<file path=ppt/slides/_rels/slide101.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oleObject" Target="../embeddings/oleObject96.bin"/><Relationship Id="rId3" Type="http://schemas.openxmlformats.org/officeDocument/2006/relationships/image" Target="../media/image1.jpeg"/><Relationship Id="rId7" Type="http://schemas.openxmlformats.org/officeDocument/2006/relationships/oleObject" Target="../embeddings/oleObject93.bin"/><Relationship Id="rId12" Type="http://schemas.openxmlformats.org/officeDocument/2006/relationships/image" Target="../media/image111.wmf"/><Relationship Id="rId2" Type="http://schemas.openxmlformats.org/officeDocument/2006/relationships/slideLayout" Target="../slideLayouts/slideLayout40.xml"/><Relationship Id="rId1" Type="http://schemas.openxmlformats.org/officeDocument/2006/relationships/vmlDrawing" Target="../drawings/vmlDrawing45.vml"/><Relationship Id="rId6" Type="http://schemas.openxmlformats.org/officeDocument/2006/relationships/image" Target="../media/image108.w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110.wmf"/><Relationship Id="rId4" Type="http://schemas.openxmlformats.org/officeDocument/2006/relationships/image" Target="../media/image8.jpeg"/><Relationship Id="rId9" Type="http://schemas.openxmlformats.org/officeDocument/2006/relationships/oleObject" Target="../embeddings/oleObject94.bin"/><Relationship Id="rId14" Type="http://schemas.openxmlformats.org/officeDocument/2006/relationships/image" Target="../media/image112.wmf"/></Relationships>
</file>

<file path=ppt/slides/_rels/slide102.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jpeg"/><Relationship Id="rId7" Type="http://schemas.openxmlformats.org/officeDocument/2006/relationships/oleObject" Target="../embeddings/oleObject98.bin"/><Relationship Id="rId2" Type="http://schemas.openxmlformats.org/officeDocument/2006/relationships/slideLayout" Target="../slideLayouts/slideLayout40.xml"/><Relationship Id="rId1" Type="http://schemas.openxmlformats.org/officeDocument/2006/relationships/vmlDrawing" Target="../drawings/vmlDrawing46.vml"/><Relationship Id="rId6" Type="http://schemas.openxmlformats.org/officeDocument/2006/relationships/image" Target="../media/image113.wmf"/><Relationship Id="rId5" Type="http://schemas.openxmlformats.org/officeDocument/2006/relationships/oleObject" Target="../embeddings/oleObject97.bin"/><Relationship Id="rId4" Type="http://schemas.openxmlformats.org/officeDocument/2006/relationships/image" Target="../media/image8.jpeg"/></Relationships>
</file>

<file path=ppt/slides/_rels/slide10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51.xml"/></Relationships>
</file>

<file path=ppt/slides/_rels/slide104.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03.bin"/><Relationship Id="rId3" Type="http://schemas.openxmlformats.org/officeDocument/2006/relationships/image" Target="../media/image1.jpeg"/><Relationship Id="rId7" Type="http://schemas.openxmlformats.org/officeDocument/2006/relationships/oleObject" Target="../embeddings/oleObject100.bin"/><Relationship Id="rId12" Type="http://schemas.openxmlformats.org/officeDocument/2006/relationships/image" Target="../media/image118.wmf"/><Relationship Id="rId2" Type="http://schemas.openxmlformats.org/officeDocument/2006/relationships/slideLayout" Target="../slideLayouts/slideLayout205.xml"/><Relationship Id="rId1" Type="http://schemas.openxmlformats.org/officeDocument/2006/relationships/vmlDrawing" Target="../drawings/vmlDrawing47.vml"/><Relationship Id="rId6" Type="http://schemas.openxmlformats.org/officeDocument/2006/relationships/image" Target="../media/image115.wmf"/><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117.wmf"/><Relationship Id="rId4" Type="http://schemas.openxmlformats.org/officeDocument/2006/relationships/image" Target="../media/image8.jpeg"/><Relationship Id="rId9" Type="http://schemas.openxmlformats.org/officeDocument/2006/relationships/oleObject" Target="../embeddings/oleObject101.bin"/><Relationship Id="rId14" Type="http://schemas.openxmlformats.org/officeDocument/2006/relationships/image" Target="../media/image119.wmf"/></Relationships>
</file>

<file path=ppt/slides/_rels/slide105.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jpeg"/><Relationship Id="rId7" Type="http://schemas.openxmlformats.org/officeDocument/2006/relationships/oleObject" Target="../embeddings/oleObject105.bin"/><Relationship Id="rId2" Type="http://schemas.openxmlformats.org/officeDocument/2006/relationships/slideLayout" Target="../slideLayouts/slideLayout62.xml"/><Relationship Id="rId1" Type="http://schemas.openxmlformats.org/officeDocument/2006/relationships/vmlDrawing" Target="../drawings/vmlDrawing48.vml"/><Relationship Id="rId6" Type="http://schemas.openxmlformats.org/officeDocument/2006/relationships/image" Target="../media/image120.wmf"/><Relationship Id="rId5" Type="http://schemas.openxmlformats.org/officeDocument/2006/relationships/oleObject" Target="../embeddings/oleObject104.bin"/><Relationship Id="rId4" Type="http://schemas.openxmlformats.org/officeDocument/2006/relationships/image" Target="../media/image8.jpeg"/></Relationships>
</file>

<file path=ppt/slides/_rels/slide106.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image" Target="../media/image1.jpeg"/><Relationship Id="rId7" Type="http://schemas.openxmlformats.org/officeDocument/2006/relationships/oleObject" Target="../embeddings/oleObject107.bin"/><Relationship Id="rId2" Type="http://schemas.openxmlformats.org/officeDocument/2006/relationships/slideLayout" Target="../slideLayouts/slideLayout62.xml"/><Relationship Id="rId1" Type="http://schemas.openxmlformats.org/officeDocument/2006/relationships/vmlDrawing" Target="../drawings/vmlDrawing49.vml"/><Relationship Id="rId6" Type="http://schemas.openxmlformats.org/officeDocument/2006/relationships/image" Target="../media/image122.wmf"/><Relationship Id="rId5" Type="http://schemas.openxmlformats.org/officeDocument/2006/relationships/oleObject" Target="../embeddings/oleObject106.bin"/><Relationship Id="rId4" Type="http://schemas.openxmlformats.org/officeDocument/2006/relationships/image" Target="../media/image8.jpeg"/></Relationships>
</file>

<file path=ppt/slides/_rels/slide10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16.xml"/></Relationships>
</file>

<file path=ppt/slides/_rels/slide10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16.xml"/><Relationship Id="rId1" Type="http://schemas.openxmlformats.org/officeDocument/2006/relationships/vmlDrawing" Target="../drawings/vmlDrawing50.vml"/><Relationship Id="rId6" Type="http://schemas.openxmlformats.org/officeDocument/2006/relationships/image" Target="../media/image124.wmf"/><Relationship Id="rId5" Type="http://schemas.openxmlformats.org/officeDocument/2006/relationships/oleObject" Target="../embeddings/oleObject108.bin"/><Relationship Id="rId4" Type="http://schemas.openxmlformats.org/officeDocument/2006/relationships/image" Target="../media/image8.jpeg"/></Relationships>
</file>

<file path=ppt/slides/_rels/slide10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16.xml"/><Relationship Id="rId1" Type="http://schemas.openxmlformats.org/officeDocument/2006/relationships/vmlDrawing" Target="../drawings/vmlDrawing51.vml"/><Relationship Id="rId6" Type="http://schemas.openxmlformats.org/officeDocument/2006/relationships/image" Target="../media/image124.wmf"/><Relationship Id="rId5" Type="http://schemas.openxmlformats.org/officeDocument/2006/relationships/oleObject" Target="../embeddings/oleObject109.bin"/><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1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16.xml"/><Relationship Id="rId4" Type="http://schemas.openxmlformats.org/officeDocument/2006/relationships/image" Target="../media/image125.wmf"/></Relationships>
</file>

<file path=ppt/slides/_rels/slide111.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jpeg"/><Relationship Id="rId7" Type="http://schemas.openxmlformats.org/officeDocument/2006/relationships/oleObject" Target="../embeddings/oleObject111.bin"/><Relationship Id="rId2" Type="http://schemas.openxmlformats.org/officeDocument/2006/relationships/slideLayout" Target="../slideLayouts/slideLayout216.xml"/><Relationship Id="rId1" Type="http://schemas.openxmlformats.org/officeDocument/2006/relationships/vmlDrawing" Target="../drawings/vmlDrawing52.vml"/><Relationship Id="rId6" Type="http://schemas.openxmlformats.org/officeDocument/2006/relationships/image" Target="../media/image126.wmf"/><Relationship Id="rId5" Type="http://schemas.openxmlformats.org/officeDocument/2006/relationships/oleObject" Target="../embeddings/oleObject110.bin"/><Relationship Id="rId4" Type="http://schemas.openxmlformats.org/officeDocument/2006/relationships/image" Target="../media/image8.jpeg"/></Relationships>
</file>

<file path=ppt/slides/_rels/slide1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16.xml"/><Relationship Id="rId4" Type="http://schemas.openxmlformats.org/officeDocument/2006/relationships/image" Target="../media/image127.png"/></Relationships>
</file>

<file path=ppt/slides/_rels/slide1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3.xml"/></Relationships>
</file>

<file path=ppt/slides/_rels/slide1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84.xml"/></Relationships>
</file>

<file path=ppt/slides/_rels/slide1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16.xml"/><Relationship Id="rId1" Type="http://schemas.openxmlformats.org/officeDocument/2006/relationships/vmlDrawing" Target="../drawings/vmlDrawing53.vml"/><Relationship Id="rId6" Type="http://schemas.openxmlformats.org/officeDocument/2006/relationships/image" Target="../media/image128.wmf"/><Relationship Id="rId5" Type="http://schemas.openxmlformats.org/officeDocument/2006/relationships/oleObject" Target="../embeddings/oleObject112.bin"/><Relationship Id="rId4" Type="http://schemas.openxmlformats.org/officeDocument/2006/relationships/image" Target="../media/image8.jpeg"/></Relationships>
</file>

<file path=ppt/slides/_rels/slide116.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image" Target="../media/image1.jpeg"/><Relationship Id="rId7" Type="http://schemas.openxmlformats.org/officeDocument/2006/relationships/oleObject" Target="../embeddings/oleObject114.bin"/><Relationship Id="rId2" Type="http://schemas.openxmlformats.org/officeDocument/2006/relationships/slideLayout" Target="../slideLayouts/slideLayout216.xml"/><Relationship Id="rId1" Type="http://schemas.openxmlformats.org/officeDocument/2006/relationships/vmlDrawing" Target="../drawings/vmlDrawing54.vml"/><Relationship Id="rId6" Type="http://schemas.openxmlformats.org/officeDocument/2006/relationships/image" Target="../media/image129.wmf"/><Relationship Id="rId5" Type="http://schemas.openxmlformats.org/officeDocument/2006/relationships/oleObject" Target="../embeddings/oleObject113.bin"/><Relationship Id="rId4" Type="http://schemas.openxmlformats.org/officeDocument/2006/relationships/image" Target="../media/image8.jpeg"/></Relationships>
</file>

<file path=ppt/slides/_rels/slide117.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image" Target="../media/image1.jpeg"/><Relationship Id="rId7" Type="http://schemas.openxmlformats.org/officeDocument/2006/relationships/oleObject" Target="../embeddings/oleObject116.bin"/><Relationship Id="rId2" Type="http://schemas.openxmlformats.org/officeDocument/2006/relationships/slideLayout" Target="../slideLayouts/slideLayout216.xml"/><Relationship Id="rId1" Type="http://schemas.openxmlformats.org/officeDocument/2006/relationships/vmlDrawing" Target="../drawings/vmlDrawing55.vml"/><Relationship Id="rId6" Type="http://schemas.openxmlformats.org/officeDocument/2006/relationships/image" Target="../media/image131.wmf"/><Relationship Id="rId5" Type="http://schemas.openxmlformats.org/officeDocument/2006/relationships/oleObject" Target="../embeddings/oleObject115.bin"/><Relationship Id="rId4" Type="http://schemas.openxmlformats.org/officeDocument/2006/relationships/image" Target="../media/image8.jpeg"/></Relationships>
</file>

<file path=ppt/slides/_rels/slide1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16.xml"/><Relationship Id="rId1" Type="http://schemas.openxmlformats.org/officeDocument/2006/relationships/vmlDrawing" Target="../drawings/vmlDrawing56.vml"/><Relationship Id="rId6" Type="http://schemas.openxmlformats.org/officeDocument/2006/relationships/image" Target="../media/image133.wmf"/><Relationship Id="rId5" Type="http://schemas.openxmlformats.org/officeDocument/2006/relationships/oleObject" Target="../embeddings/oleObject117.bin"/><Relationship Id="rId4" Type="http://schemas.openxmlformats.org/officeDocument/2006/relationships/image" Target="../media/image8.jpeg"/></Relationships>
</file>

<file path=ppt/slides/_rels/slide1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16.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16.xml"/><Relationship Id="rId1" Type="http://schemas.openxmlformats.org/officeDocument/2006/relationships/vmlDrawing" Target="../drawings/vmlDrawing57.vml"/><Relationship Id="rId6" Type="http://schemas.openxmlformats.org/officeDocument/2006/relationships/image" Target="../media/image134.wmf"/><Relationship Id="rId5" Type="http://schemas.openxmlformats.org/officeDocument/2006/relationships/oleObject" Target="../embeddings/oleObject118.bin"/><Relationship Id="rId4" Type="http://schemas.openxmlformats.org/officeDocument/2006/relationships/image" Target="../media/image8.jpeg"/></Relationships>
</file>

<file path=ppt/slides/_rels/slide1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16.xml"/><Relationship Id="rId1" Type="http://schemas.openxmlformats.org/officeDocument/2006/relationships/vmlDrawing" Target="../drawings/vmlDrawing58.vml"/><Relationship Id="rId6" Type="http://schemas.openxmlformats.org/officeDocument/2006/relationships/image" Target="../media/image135.wmf"/><Relationship Id="rId5" Type="http://schemas.openxmlformats.org/officeDocument/2006/relationships/oleObject" Target="../embeddings/oleObject119.bin"/><Relationship Id="rId4" Type="http://schemas.openxmlformats.org/officeDocument/2006/relationships/image" Target="../media/image8.jpeg"/></Relationships>
</file>

<file path=ppt/slides/_rels/slide122.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image" Target="../media/image1.jpeg"/><Relationship Id="rId7" Type="http://schemas.openxmlformats.org/officeDocument/2006/relationships/oleObject" Target="../embeddings/oleObject121.bin"/><Relationship Id="rId2" Type="http://schemas.openxmlformats.org/officeDocument/2006/relationships/slideLayout" Target="../slideLayouts/slideLayout216.xml"/><Relationship Id="rId1" Type="http://schemas.openxmlformats.org/officeDocument/2006/relationships/vmlDrawing" Target="../drawings/vmlDrawing59.vml"/><Relationship Id="rId6" Type="http://schemas.openxmlformats.org/officeDocument/2006/relationships/image" Target="../media/image136.emf"/><Relationship Id="rId5" Type="http://schemas.openxmlformats.org/officeDocument/2006/relationships/oleObject" Target="../embeddings/oleObject120.bin"/><Relationship Id="rId4" Type="http://schemas.openxmlformats.org/officeDocument/2006/relationships/image" Target="../media/image8.jpeg"/></Relationships>
</file>

<file path=ppt/slides/_rels/slide1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16.xml"/><Relationship Id="rId1" Type="http://schemas.openxmlformats.org/officeDocument/2006/relationships/vmlDrawing" Target="../drawings/vmlDrawing60.vml"/><Relationship Id="rId6" Type="http://schemas.openxmlformats.org/officeDocument/2006/relationships/image" Target="../media/image138.wmf"/><Relationship Id="rId5" Type="http://schemas.openxmlformats.org/officeDocument/2006/relationships/oleObject" Target="../embeddings/oleObject122.bin"/><Relationship Id="rId4" Type="http://schemas.openxmlformats.org/officeDocument/2006/relationships/image" Target="../media/image8.jpeg"/></Relationships>
</file>

<file path=ppt/slides/_rels/slide1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16.xml"/></Relationships>
</file>

<file path=ppt/slides/_rels/slide1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95.xml"/></Relationships>
</file>

<file path=ppt/slides/_rels/slide1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95.xml"/><Relationship Id="rId5" Type="http://schemas.openxmlformats.org/officeDocument/2006/relationships/image" Target="../media/image22.png"/><Relationship Id="rId4" Type="http://schemas.openxmlformats.org/officeDocument/2006/relationships/image" Target="../media/image21.jpeg"/></Relationships>
</file>

<file path=ppt/slides/_rels/slide1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95.xml"/></Relationships>
</file>

<file path=ppt/slides/_rels/slide1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06.xml"/></Relationships>
</file>

<file path=ppt/slides/_rels/slide1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image" Target="../media/image1.jpeg"/><Relationship Id="rId7" Type="http://schemas.openxmlformats.org/officeDocument/2006/relationships/oleObject" Target="../embeddings/oleObject124.bin"/><Relationship Id="rId2" Type="http://schemas.openxmlformats.org/officeDocument/2006/relationships/slideLayout" Target="../slideLayouts/slideLayout128.xml"/><Relationship Id="rId1" Type="http://schemas.openxmlformats.org/officeDocument/2006/relationships/vmlDrawing" Target="../drawings/vmlDrawing61.vml"/><Relationship Id="rId6" Type="http://schemas.openxmlformats.org/officeDocument/2006/relationships/image" Target="../media/image139.wmf"/><Relationship Id="rId5" Type="http://schemas.openxmlformats.org/officeDocument/2006/relationships/oleObject" Target="../embeddings/oleObject123.bin"/><Relationship Id="rId4" Type="http://schemas.openxmlformats.org/officeDocument/2006/relationships/image" Target="../media/image8.jpeg"/></Relationships>
</file>

<file path=ppt/slides/_rels/slide1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9.xml"/><Relationship Id="rId1" Type="http://schemas.openxmlformats.org/officeDocument/2006/relationships/vmlDrawing" Target="../drawings/vmlDrawing62.vml"/><Relationship Id="rId6" Type="http://schemas.openxmlformats.org/officeDocument/2006/relationships/image" Target="../media/image141.wmf"/><Relationship Id="rId5" Type="http://schemas.openxmlformats.org/officeDocument/2006/relationships/oleObject" Target="../embeddings/oleObject125.bin"/><Relationship Id="rId4" Type="http://schemas.openxmlformats.org/officeDocument/2006/relationships/image" Target="../media/image8.jpeg"/></Relationships>
</file>

<file path=ppt/slides/_rels/slide132.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image" Target="../media/image1.jpeg"/><Relationship Id="rId7" Type="http://schemas.openxmlformats.org/officeDocument/2006/relationships/oleObject" Target="../embeddings/oleObject127.bin"/><Relationship Id="rId2" Type="http://schemas.openxmlformats.org/officeDocument/2006/relationships/slideLayout" Target="../slideLayouts/slideLayout150.xml"/><Relationship Id="rId1" Type="http://schemas.openxmlformats.org/officeDocument/2006/relationships/vmlDrawing" Target="../drawings/vmlDrawing63.vml"/><Relationship Id="rId6" Type="http://schemas.openxmlformats.org/officeDocument/2006/relationships/image" Target="../media/image142.wmf"/><Relationship Id="rId5" Type="http://schemas.openxmlformats.org/officeDocument/2006/relationships/oleObject" Target="../embeddings/oleObject126.bin"/><Relationship Id="rId4" Type="http://schemas.openxmlformats.org/officeDocument/2006/relationships/image" Target="../media/image8.jpeg"/></Relationships>
</file>

<file path=ppt/slides/_rels/slide1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61.xml"/><Relationship Id="rId1" Type="http://schemas.openxmlformats.org/officeDocument/2006/relationships/vmlDrawing" Target="../drawings/vmlDrawing64.vml"/><Relationship Id="rId6" Type="http://schemas.openxmlformats.org/officeDocument/2006/relationships/image" Target="../media/image144.wmf"/><Relationship Id="rId5" Type="http://schemas.openxmlformats.org/officeDocument/2006/relationships/oleObject" Target="../embeddings/oleObject128.bin"/><Relationship Id="rId4" Type="http://schemas.openxmlformats.org/officeDocument/2006/relationships/image" Target="../media/image8.jpeg"/></Relationships>
</file>

<file path=ppt/slides/_rels/slide1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5.emf"/><Relationship Id="rId1" Type="http://schemas.openxmlformats.org/officeDocument/2006/relationships/slideLayout" Target="../slideLayouts/slideLayout172.xml"/><Relationship Id="rId4" Type="http://schemas.openxmlformats.org/officeDocument/2006/relationships/image" Target="../media/image8.jpeg"/></Relationships>
</file>

<file path=ppt/slides/_rels/slide135.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image" Target="../media/image1.jpeg"/><Relationship Id="rId7" Type="http://schemas.openxmlformats.org/officeDocument/2006/relationships/oleObject" Target="../embeddings/oleObject130.bin"/><Relationship Id="rId2" Type="http://schemas.openxmlformats.org/officeDocument/2006/relationships/slideLayout" Target="../slideLayouts/slideLayout183.xml"/><Relationship Id="rId1" Type="http://schemas.openxmlformats.org/officeDocument/2006/relationships/vmlDrawing" Target="../drawings/vmlDrawing65.vml"/><Relationship Id="rId6" Type="http://schemas.openxmlformats.org/officeDocument/2006/relationships/image" Target="../media/image146.wmf"/><Relationship Id="rId5" Type="http://schemas.openxmlformats.org/officeDocument/2006/relationships/oleObject" Target="../embeddings/oleObject129.bin"/><Relationship Id="rId4" Type="http://schemas.openxmlformats.org/officeDocument/2006/relationships/image" Target="../media/image8.jpeg"/></Relationships>
</file>

<file path=ppt/slides/_rels/slide136.xml.rels><?xml version="1.0" encoding="UTF-8" standalone="yes"?>
<Relationships xmlns="http://schemas.openxmlformats.org/package/2006/relationships"><Relationship Id="rId8" Type="http://schemas.openxmlformats.org/officeDocument/2006/relationships/image" Target="../media/image150.jpeg"/><Relationship Id="rId3" Type="http://schemas.openxmlformats.org/officeDocument/2006/relationships/image" Target="../media/image1.jpeg"/><Relationship Id="rId7" Type="http://schemas.openxmlformats.org/officeDocument/2006/relationships/image" Target="../media/image149.png"/><Relationship Id="rId2" Type="http://schemas.openxmlformats.org/officeDocument/2006/relationships/slideLayout" Target="../slideLayouts/slideLayout194.xml"/><Relationship Id="rId1" Type="http://schemas.openxmlformats.org/officeDocument/2006/relationships/vmlDrawing" Target="../drawings/vmlDrawing66.vml"/><Relationship Id="rId6" Type="http://schemas.openxmlformats.org/officeDocument/2006/relationships/image" Target="../media/image148.wmf"/><Relationship Id="rId5" Type="http://schemas.openxmlformats.org/officeDocument/2006/relationships/oleObject" Target="../embeddings/oleObject131.bin"/><Relationship Id="rId4" Type="http://schemas.openxmlformats.org/officeDocument/2006/relationships/image" Target="../media/image8.jpeg"/></Relationships>
</file>

<file path=ppt/slides/_rels/slide1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94.xml"/></Relationships>
</file>

<file path=ppt/slides/_rels/slide1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94.xml"/><Relationship Id="rId4" Type="http://schemas.openxmlformats.org/officeDocument/2006/relationships/image" Target="../media/image151.emf"/></Relationships>
</file>

<file path=ppt/slides/_rels/slide1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94.xml"/><Relationship Id="rId1" Type="http://schemas.openxmlformats.org/officeDocument/2006/relationships/vmlDrawing" Target="../drawings/vmlDrawing67.vml"/><Relationship Id="rId6" Type="http://schemas.openxmlformats.org/officeDocument/2006/relationships/image" Target="../media/image152.wmf"/><Relationship Id="rId5" Type="http://schemas.openxmlformats.org/officeDocument/2006/relationships/oleObject" Target="../embeddings/oleObject132.bin"/><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jpeg"/></Relationships>
</file>

<file path=ppt/slides/_rels/slide1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94.xml"/><Relationship Id="rId1" Type="http://schemas.openxmlformats.org/officeDocument/2006/relationships/vmlDrawing" Target="../drawings/vmlDrawing68.vml"/><Relationship Id="rId6" Type="http://schemas.openxmlformats.org/officeDocument/2006/relationships/image" Target="../media/image153.wmf"/><Relationship Id="rId5" Type="http://schemas.openxmlformats.org/officeDocument/2006/relationships/oleObject" Target="../embeddings/oleObject133.bin"/><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5.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13.bin"/><Relationship Id="rId14" Type="http://schemas.openxmlformats.org/officeDocument/2006/relationships/image" Target="../media/image29.wm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3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31.emf"/></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32.emf"/><Relationship Id="rId4"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5.emf"/></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7.wmf"/><Relationship Id="rId4" Type="http://schemas.openxmlformats.org/officeDocument/2006/relationships/oleObject" Target="../embeddings/oleObject20.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2.bin"/><Relationship Id="rId5" Type="http://schemas.openxmlformats.org/officeDocument/2006/relationships/image" Target="../media/image38.wmf"/><Relationship Id="rId4" Type="http://schemas.openxmlformats.org/officeDocument/2006/relationships/oleObject" Target="../embeddings/oleObject21.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40.wmf"/><Relationship Id="rId4" Type="http://schemas.openxmlformats.org/officeDocument/2006/relationships/oleObject" Target="../embeddings/oleObject23.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7.xml"/><Relationship Id="rId7"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5.bin"/><Relationship Id="rId11" Type="http://schemas.openxmlformats.org/officeDocument/2006/relationships/image" Target="../media/image39.wmf"/><Relationship Id="rId5" Type="http://schemas.openxmlformats.org/officeDocument/2006/relationships/image" Target="../media/image38.wmf"/><Relationship Id="rId10" Type="http://schemas.openxmlformats.org/officeDocument/2006/relationships/oleObject" Target="../embeddings/oleObject22.bin"/><Relationship Id="rId4" Type="http://schemas.openxmlformats.org/officeDocument/2006/relationships/oleObject" Target="../embeddings/oleObject24.bin"/><Relationship Id="rId9" Type="http://schemas.openxmlformats.org/officeDocument/2006/relationships/image" Target="../media/image42.emf"/></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4.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8.bin"/><Relationship Id="rId5" Type="http://schemas.openxmlformats.org/officeDocument/2006/relationships/image" Target="../media/image43.w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6.wmf"/><Relationship Id="rId5" Type="http://schemas.openxmlformats.org/officeDocument/2006/relationships/oleObject" Target="../embeddings/oleObject30.bin"/><Relationship Id="rId4" Type="http://schemas.openxmlformats.org/officeDocument/2006/relationships/image" Target="../media/image45.wmf"/></Relationships>
</file>

<file path=ppt/slides/_rels/slide43.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8.wmf"/><Relationship Id="rId5" Type="http://schemas.openxmlformats.org/officeDocument/2006/relationships/oleObject" Target="../embeddings/oleObject32.bin"/><Relationship Id="rId4" Type="http://schemas.openxmlformats.org/officeDocument/2006/relationships/image" Target="../media/image4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54.wmf"/><Relationship Id="rId4" Type="http://schemas.openxmlformats.org/officeDocument/2006/relationships/oleObject" Target="../embeddings/oleObject34.bin"/></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jpeg"/><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10" Type="http://schemas.openxmlformats.org/officeDocument/2006/relationships/image" Target="../media/image11.wmf"/><Relationship Id="rId4" Type="http://schemas.openxmlformats.org/officeDocument/2006/relationships/image" Target="../media/image8.jpeg"/><Relationship Id="rId9"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7.wmf"/><Relationship Id="rId5" Type="http://schemas.openxmlformats.org/officeDocument/2006/relationships/oleObject" Target="../embeddings/oleObject35.bin"/><Relationship Id="rId4" Type="http://schemas.openxmlformats.org/officeDocument/2006/relationships/image" Target="../media/image8.jpe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58.emf"/><Relationship Id="rId4" Type="http://schemas.openxmlformats.org/officeDocument/2006/relationships/oleObject" Target="../embeddings/oleObject36.bin"/></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59.wmf"/><Relationship Id="rId4" Type="http://schemas.openxmlformats.org/officeDocument/2006/relationships/oleObject" Target="../embeddings/oleObject37.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1.jpeg"/><Relationship Id="rId4" Type="http://schemas.openxmlformats.org/officeDocument/2006/relationships/image" Target="../media/image60.emf"/></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61.wmf"/><Relationship Id="rId4" Type="http://schemas.openxmlformats.org/officeDocument/2006/relationships/oleObject" Target="../embeddings/oleObject39.bin"/></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62.wmf"/><Relationship Id="rId4" Type="http://schemas.openxmlformats.org/officeDocument/2006/relationships/oleObject" Target="../embeddings/oleObject40.bin"/></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63.wmf"/><Relationship Id="rId4" Type="http://schemas.openxmlformats.org/officeDocument/2006/relationships/oleObject" Target="../embeddings/oleObject41.bin"/></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64.wmf"/><Relationship Id="rId5" Type="http://schemas.openxmlformats.org/officeDocument/2006/relationships/oleObject" Target="../embeddings/oleObject42.bin"/><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68.wmf"/><Relationship Id="rId3" Type="http://schemas.openxmlformats.org/officeDocument/2006/relationships/notesSlide" Target="../notesSlides/notesSlide10.xml"/><Relationship Id="rId7" Type="http://schemas.openxmlformats.org/officeDocument/2006/relationships/image" Target="../media/image65.wmf"/><Relationship Id="rId12"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43.bin"/><Relationship Id="rId11" Type="http://schemas.openxmlformats.org/officeDocument/2006/relationships/image" Target="../media/image67.wmf"/><Relationship Id="rId5" Type="http://schemas.openxmlformats.org/officeDocument/2006/relationships/image" Target="../media/image8.jpeg"/><Relationship Id="rId15" Type="http://schemas.openxmlformats.org/officeDocument/2006/relationships/image" Target="../media/image69.wmf"/><Relationship Id="rId10" Type="http://schemas.openxmlformats.org/officeDocument/2006/relationships/oleObject" Target="../embeddings/oleObject45.bin"/><Relationship Id="rId4" Type="http://schemas.openxmlformats.org/officeDocument/2006/relationships/image" Target="../media/image1.jpeg"/><Relationship Id="rId9" Type="http://schemas.openxmlformats.org/officeDocument/2006/relationships/image" Target="../media/image66.wmf"/><Relationship Id="rId14" Type="http://schemas.openxmlformats.org/officeDocument/2006/relationships/oleObject" Target="../embeddings/oleObject47.bin"/></Relationships>
</file>

<file path=ppt/slides/_rels/slide61.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51.bin"/><Relationship Id="rId3" Type="http://schemas.openxmlformats.org/officeDocument/2006/relationships/notesSlide" Target="../notesSlides/notesSlide11.xml"/><Relationship Id="rId7" Type="http://schemas.openxmlformats.org/officeDocument/2006/relationships/oleObject" Target="../embeddings/oleObject48.bin"/><Relationship Id="rId12"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8.jpeg"/><Relationship Id="rId11" Type="http://schemas.openxmlformats.org/officeDocument/2006/relationships/oleObject" Target="../embeddings/oleObject50.bin"/><Relationship Id="rId5" Type="http://schemas.openxmlformats.org/officeDocument/2006/relationships/image" Target="../media/image1.jpeg"/><Relationship Id="rId15" Type="http://schemas.openxmlformats.org/officeDocument/2006/relationships/image" Target="../media/image71.emf"/><Relationship Id="rId10" Type="http://schemas.openxmlformats.org/officeDocument/2006/relationships/image" Target="../media/image66.wmf"/><Relationship Id="rId4" Type="http://schemas.openxmlformats.org/officeDocument/2006/relationships/image" Target="../media/image70.emf"/><Relationship Id="rId9" Type="http://schemas.openxmlformats.org/officeDocument/2006/relationships/oleObject" Target="../embeddings/oleObject49.bin"/><Relationship Id="rId14" Type="http://schemas.openxmlformats.org/officeDocument/2006/relationships/image" Target="../media/image68.wmf"/></Relationships>
</file>

<file path=ppt/slides/_rels/slide62.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1.jpeg"/><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72.wmf"/><Relationship Id="rId5" Type="http://schemas.openxmlformats.org/officeDocument/2006/relationships/oleObject" Target="../embeddings/oleObject52.bin"/><Relationship Id="rId4" Type="http://schemas.openxmlformats.org/officeDocument/2006/relationships/image" Target="../media/image8.jpeg"/></Relationships>
</file>

<file path=ppt/slides/_rels/slide6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5.jpg"/><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74.emf"/><Relationship Id="rId5" Type="http://schemas.openxmlformats.org/officeDocument/2006/relationships/oleObject" Target="../embeddings/oleObject54.bin"/><Relationship Id="rId4" Type="http://schemas.openxmlformats.org/officeDocument/2006/relationships/image" Target="../media/image8.jpe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76.wmf"/><Relationship Id="rId5" Type="http://schemas.openxmlformats.org/officeDocument/2006/relationships/oleObject" Target="../embeddings/oleObject55.bin"/><Relationship Id="rId4" Type="http://schemas.openxmlformats.org/officeDocument/2006/relationships/image" Target="../media/image8.jpeg"/></Relationships>
</file>

<file path=ppt/slides/_rels/slide6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jpeg"/></Relationships>
</file>

<file path=ppt/slides/_rels/slide7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image" Target="../media/image1.jpeg"/><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77.wmf"/><Relationship Id="rId5" Type="http://schemas.openxmlformats.org/officeDocument/2006/relationships/oleObject" Target="../embeddings/oleObject56.bin"/><Relationship Id="rId10" Type="http://schemas.openxmlformats.org/officeDocument/2006/relationships/image" Target="../media/image79.emf"/><Relationship Id="rId4" Type="http://schemas.openxmlformats.org/officeDocument/2006/relationships/image" Target="../media/image8.jpeg"/><Relationship Id="rId9" Type="http://schemas.openxmlformats.org/officeDocument/2006/relationships/oleObject" Target="../embeddings/oleObject58.bin"/></Relationships>
</file>

<file path=ppt/slides/_rels/slide7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62.bin"/><Relationship Id="rId3" Type="http://schemas.openxmlformats.org/officeDocument/2006/relationships/notesSlide" Target="../notesSlides/notesSlide12.xml"/><Relationship Id="rId7" Type="http://schemas.openxmlformats.org/officeDocument/2006/relationships/oleObject" Target="../embeddings/oleObject59.bin"/><Relationship Id="rId12" Type="http://schemas.openxmlformats.org/officeDocument/2006/relationships/image" Target="../media/image82.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84.jpeg"/><Relationship Id="rId11" Type="http://schemas.openxmlformats.org/officeDocument/2006/relationships/oleObject" Target="../embeddings/oleObject61.bin"/><Relationship Id="rId5" Type="http://schemas.openxmlformats.org/officeDocument/2006/relationships/image" Target="../media/image8.jpeg"/><Relationship Id="rId15" Type="http://schemas.openxmlformats.org/officeDocument/2006/relationships/oleObject" Target="../embeddings/oleObject63.bin"/><Relationship Id="rId10" Type="http://schemas.openxmlformats.org/officeDocument/2006/relationships/image" Target="../media/image81.wmf"/><Relationship Id="rId4" Type="http://schemas.openxmlformats.org/officeDocument/2006/relationships/image" Target="../media/image1.jpeg"/><Relationship Id="rId9" Type="http://schemas.openxmlformats.org/officeDocument/2006/relationships/oleObject" Target="../embeddings/oleObject60.bin"/><Relationship Id="rId14" Type="http://schemas.openxmlformats.org/officeDocument/2006/relationships/image" Target="../media/image83.emf"/></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image" Target="../media/image1.jpeg"/><Relationship Id="rId7" Type="http://schemas.openxmlformats.org/officeDocument/2006/relationships/oleObject" Target="../embeddings/oleObject65.bin"/><Relationship Id="rId12" Type="http://schemas.openxmlformats.org/officeDocument/2006/relationships/image" Target="../media/image87.jpeg"/><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85.emf"/><Relationship Id="rId11" Type="http://schemas.openxmlformats.org/officeDocument/2006/relationships/image" Target="../media/image86.emf"/><Relationship Id="rId5" Type="http://schemas.openxmlformats.org/officeDocument/2006/relationships/oleObject" Target="../embeddings/oleObject64.bin"/><Relationship Id="rId10" Type="http://schemas.openxmlformats.org/officeDocument/2006/relationships/oleObject" Target="../embeddings/oleObject68.bin"/><Relationship Id="rId4" Type="http://schemas.openxmlformats.org/officeDocument/2006/relationships/image" Target="../media/image8.jpeg"/><Relationship Id="rId9" Type="http://schemas.openxmlformats.org/officeDocument/2006/relationships/oleObject" Target="../embeddings/oleObject67.bin"/></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88.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69.bin"/><Relationship Id="rId5" Type="http://schemas.openxmlformats.org/officeDocument/2006/relationships/image" Target="../media/image8.jpeg"/><Relationship Id="rId4" Type="http://schemas.openxmlformats.org/officeDocument/2006/relationships/image" Target="../media/image1.jpe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jpeg"/><Relationship Id="rId5" Type="http://schemas.openxmlformats.org/officeDocument/2006/relationships/image" Target="../media/image89.emf"/><Relationship Id="rId4" Type="http://schemas.openxmlformats.org/officeDocument/2006/relationships/oleObject" Target="../embeddings/oleObject70.bin"/></Relationships>
</file>

<file path=ppt/slides/_rels/slide8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90.wmf"/><Relationship Id="rId5" Type="http://schemas.openxmlformats.org/officeDocument/2006/relationships/oleObject" Target="../embeddings/oleObject71.bin"/><Relationship Id="rId4" Type="http://schemas.openxmlformats.org/officeDocument/2006/relationships/image" Target="../media/image8.jpeg"/></Relationships>
</file>

<file path=ppt/slides/_rels/slide8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18.xml"/><Relationship Id="rId7" Type="http://schemas.openxmlformats.org/officeDocument/2006/relationships/image" Target="../media/image91.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72.bin"/><Relationship Id="rId5" Type="http://schemas.openxmlformats.org/officeDocument/2006/relationships/image" Target="../media/image8.jpeg"/><Relationship Id="rId10" Type="http://schemas.openxmlformats.org/officeDocument/2006/relationships/oleObject" Target="../embeddings/oleObject74.bin"/><Relationship Id="rId4" Type="http://schemas.openxmlformats.org/officeDocument/2006/relationships/image" Target="../media/image1.jpeg"/><Relationship Id="rId9" Type="http://schemas.openxmlformats.org/officeDocument/2006/relationships/image" Target="../media/image92.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93.wmf"/><Relationship Id="rId5" Type="http://schemas.openxmlformats.org/officeDocument/2006/relationships/oleObject" Target="../embeddings/oleObject75.bin"/><Relationship Id="rId4" Type="http://schemas.openxmlformats.org/officeDocument/2006/relationships/image" Target="../media/image8.jpeg"/></Relationships>
</file>

<file path=ppt/slides/_rels/slide94.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1.jpeg"/><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93.wmf"/><Relationship Id="rId11" Type="http://schemas.openxmlformats.org/officeDocument/2006/relationships/image" Target="../media/image96.jpeg"/><Relationship Id="rId5" Type="http://schemas.openxmlformats.org/officeDocument/2006/relationships/oleObject" Target="../embeddings/oleObject76.bin"/><Relationship Id="rId10" Type="http://schemas.openxmlformats.org/officeDocument/2006/relationships/image" Target="../media/image95.wmf"/><Relationship Id="rId4" Type="http://schemas.openxmlformats.org/officeDocument/2006/relationships/image" Target="../media/image8.jpeg"/><Relationship Id="rId9" Type="http://schemas.openxmlformats.org/officeDocument/2006/relationships/oleObject" Target="../embeddings/oleObject78.bin"/></Relationships>
</file>

<file path=ppt/slides/_rels/slide95.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image" Target="../media/image1.jpeg"/><Relationship Id="rId7" Type="http://schemas.openxmlformats.org/officeDocument/2006/relationships/oleObject" Target="../embeddings/oleObject80.bin"/><Relationship Id="rId2" Type="http://schemas.openxmlformats.org/officeDocument/2006/relationships/slideLayout" Target="../slideLayouts/slideLayout18.xml"/><Relationship Id="rId1" Type="http://schemas.openxmlformats.org/officeDocument/2006/relationships/vmlDrawing" Target="../drawings/vmlDrawing39.vml"/><Relationship Id="rId6" Type="http://schemas.openxmlformats.org/officeDocument/2006/relationships/image" Target="../media/image97.wmf"/><Relationship Id="rId5" Type="http://schemas.openxmlformats.org/officeDocument/2006/relationships/oleObject" Target="../embeddings/oleObject79.bin"/><Relationship Id="rId10" Type="http://schemas.openxmlformats.org/officeDocument/2006/relationships/image" Target="../media/image99.wmf"/><Relationship Id="rId4" Type="http://schemas.openxmlformats.org/officeDocument/2006/relationships/image" Target="../media/image8.jpeg"/><Relationship Id="rId9" Type="http://schemas.openxmlformats.org/officeDocument/2006/relationships/oleObject" Target="../embeddings/oleObject81.bin"/></Relationships>
</file>

<file path=ppt/slides/_rels/slide96.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1.jpeg"/><Relationship Id="rId7" Type="http://schemas.openxmlformats.org/officeDocument/2006/relationships/oleObject" Target="../embeddings/oleObject83.bin"/><Relationship Id="rId2" Type="http://schemas.openxmlformats.org/officeDocument/2006/relationships/slideLayout" Target="../slideLayouts/slideLayout29.xml"/><Relationship Id="rId1" Type="http://schemas.openxmlformats.org/officeDocument/2006/relationships/vmlDrawing" Target="../drawings/vmlDrawing40.vml"/><Relationship Id="rId6" Type="http://schemas.openxmlformats.org/officeDocument/2006/relationships/image" Target="../media/image100.wmf"/><Relationship Id="rId5" Type="http://schemas.openxmlformats.org/officeDocument/2006/relationships/oleObject" Target="../embeddings/oleObject82.bin"/><Relationship Id="rId4" Type="http://schemas.openxmlformats.org/officeDocument/2006/relationships/image" Target="../media/image8.jpeg"/><Relationship Id="rId9" Type="http://schemas.openxmlformats.org/officeDocument/2006/relationships/image" Target="../media/image101.png"/></Relationships>
</file>

<file path=ppt/slides/_rels/slide9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0.xml"/><Relationship Id="rId1" Type="http://schemas.openxmlformats.org/officeDocument/2006/relationships/vmlDrawing" Target="../drawings/vmlDrawing41.vml"/><Relationship Id="rId6" Type="http://schemas.openxmlformats.org/officeDocument/2006/relationships/image" Target="../media/image102.wmf"/><Relationship Id="rId5" Type="http://schemas.openxmlformats.org/officeDocument/2006/relationships/oleObject" Target="../embeddings/oleObject84.bin"/><Relationship Id="rId4" Type="http://schemas.openxmlformats.org/officeDocument/2006/relationships/image" Target="../media/image8.jpeg"/></Relationships>
</file>

<file path=ppt/slides/_rels/slide98.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1.jpeg"/><Relationship Id="rId7" Type="http://schemas.openxmlformats.org/officeDocument/2006/relationships/oleObject" Target="../embeddings/oleObject86.bin"/><Relationship Id="rId2" Type="http://schemas.openxmlformats.org/officeDocument/2006/relationships/slideLayout" Target="../slideLayouts/slideLayout40.xml"/><Relationship Id="rId1" Type="http://schemas.openxmlformats.org/officeDocument/2006/relationships/vmlDrawing" Target="../drawings/vmlDrawing42.vml"/><Relationship Id="rId6" Type="http://schemas.openxmlformats.org/officeDocument/2006/relationships/image" Target="../media/image97.wmf"/><Relationship Id="rId5" Type="http://schemas.openxmlformats.org/officeDocument/2006/relationships/oleObject" Target="../embeddings/oleObject85.bin"/><Relationship Id="rId4" Type="http://schemas.openxmlformats.org/officeDocument/2006/relationships/image" Target="../media/image8.jpeg"/></Relationships>
</file>

<file path=ppt/slides/_rels/slide99.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1.jpeg"/><Relationship Id="rId7" Type="http://schemas.openxmlformats.org/officeDocument/2006/relationships/oleObject" Target="../embeddings/oleObject88.bin"/><Relationship Id="rId2" Type="http://schemas.openxmlformats.org/officeDocument/2006/relationships/slideLayout" Target="../slideLayouts/slideLayout40.xml"/><Relationship Id="rId1" Type="http://schemas.openxmlformats.org/officeDocument/2006/relationships/vmlDrawing" Target="../drawings/vmlDrawing43.vml"/><Relationship Id="rId6" Type="http://schemas.openxmlformats.org/officeDocument/2006/relationships/image" Target="../media/image103.wmf"/><Relationship Id="rId5" Type="http://schemas.openxmlformats.org/officeDocument/2006/relationships/oleObject" Target="../embeddings/oleObject87.bin"/><Relationship Id="rId10" Type="http://schemas.openxmlformats.org/officeDocument/2006/relationships/image" Target="../media/image105.wmf"/><Relationship Id="rId4" Type="http://schemas.openxmlformats.org/officeDocument/2006/relationships/image" Target="../media/image8.jpeg"/><Relationship Id="rId9" Type="http://schemas.openxmlformats.org/officeDocument/2006/relationships/oleObject" Target="../embeddings/oleObject8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603551" y="2948067"/>
            <a:ext cx="2357438" cy="579438"/>
          </a:xfrm>
          <a:prstGeom prst="rect">
            <a:avLst/>
          </a:prstGeom>
          <a:noFill/>
          <a:ln w="9525">
            <a:noFill/>
            <a:miter lim="800000"/>
            <a:headEnd/>
            <a:tailEnd/>
          </a:ln>
        </p:spPr>
        <p:txBody>
          <a:bodyPr>
            <a:spAutoFit/>
          </a:bodyPr>
          <a:lstStyle/>
          <a:p>
            <a:pPr>
              <a:spcBef>
                <a:spcPct val="50000"/>
              </a:spcBef>
            </a:pPr>
            <a:r>
              <a:rPr kumimoji="1" lang="zh-CN" altLang="en-US" sz="3200" b="1" dirty="0">
                <a:solidFill>
                  <a:srgbClr val="800000"/>
                </a:solidFill>
                <a:latin typeface="Times New Roman" pitchFamily="18" charset="0"/>
                <a:cs typeface="Times New Roman" pitchFamily="18" charset="0"/>
              </a:rPr>
              <a:t>重点内容：</a:t>
            </a:r>
          </a:p>
        </p:txBody>
      </p:sp>
      <p:sp>
        <p:nvSpPr>
          <p:cNvPr id="3" name="Text Box 4"/>
          <p:cNvSpPr txBox="1">
            <a:spLocks noChangeArrowheads="1"/>
          </p:cNvSpPr>
          <p:nvPr/>
        </p:nvSpPr>
        <p:spPr bwMode="auto">
          <a:xfrm>
            <a:off x="922264" y="3692673"/>
            <a:ext cx="7180336" cy="1323439"/>
          </a:xfrm>
          <a:prstGeom prst="rect">
            <a:avLst/>
          </a:prstGeom>
          <a:noFill/>
          <a:ln w="9525">
            <a:noFill/>
            <a:miter lim="800000"/>
            <a:headEnd/>
            <a:tailEnd/>
          </a:ln>
        </p:spPr>
        <p:txBody>
          <a:bodyPr wrap="square">
            <a:spAutoFit/>
          </a:bodyPr>
          <a:lstStyle/>
          <a:p>
            <a:pPr>
              <a:spcBef>
                <a:spcPct val="50000"/>
              </a:spcBef>
            </a:pPr>
            <a:r>
              <a:rPr kumimoji="1" lang="en-US" altLang="zh-CN" sz="3200" b="1" dirty="0">
                <a:latin typeface="Times New Roman" pitchFamily="18" charset="0"/>
                <a:cs typeface="Times New Roman" pitchFamily="18" charset="0"/>
              </a:rPr>
              <a:t>1</a:t>
            </a:r>
            <a:r>
              <a:rPr kumimoji="1" lang="zh-CN" altLang="en-US" sz="3200" b="1" dirty="0">
                <a:latin typeface="Times New Roman" pitchFamily="18" charset="0"/>
                <a:cs typeface="Times New Roman" pitchFamily="18" charset="0"/>
              </a:rPr>
              <a:t>、高分子的基本概念，两大聚合反应</a:t>
            </a:r>
          </a:p>
          <a:p>
            <a:pPr>
              <a:spcBef>
                <a:spcPct val="50000"/>
              </a:spcBef>
            </a:pPr>
            <a:r>
              <a:rPr kumimoji="1" lang="en-US" altLang="zh-CN" sz="3200" b="1" dirty="0">
                <a:latin typeface="Times New Roman" pitchFamily="18" charset="0"/>
                <a:cs typeface="Times New Roman" pitchFamily="18" charset="0"/>
              </a:rPr>
              <a:t>2</a:t>
            </a:r>
            <a:r>
              <a:rPr kumimoji="1" lang="zh-CN" altLang="en-US" sz="3200" b="1" dirty="0">
                <a:latin typeface="Times New Roman" pitchFamily="18" charset="0"/>
                <a:cs typeface="Times New Roman" pitchFamily="18" charset="0"/>
              </a:rPr>
              <a:t>、聚合物的命名</a:t>
            </a:r>
          </a:p>
        </p:txBody>
      </p:sp>
      <p:sp>
        <p:nvSpPr>
          <p:cNvPr id="4" name="圆角矩形 3"/>
          <p:cNvSpPr/>
          <p:nvPr/>
        </p:nvSpPr>
        <p:spPr>
          <a:xfrm>
            <a:off x="1857356" y="533384"/>
            <a:ext cx="5214974" cy="1643074"/>
          </a:xfrm>
          <a:prstGeom prst="roundRect">
            <a:avLst/>
          </a:prstGeom>
          <a:solidFill>
            <a:srgbClr val="DEE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2"/>
          <p:cNvSpPr txBox="1"/>
          <p:nvPr/>
        </p:nvSpPr>
        <p:spPr>
          <a:xfrm>
            <a:off x="2786050" y="890574"/>
            <a:ext cx="345639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4800" b="1" spc="50" dirty="0">
                <a:ln w="11430"/>
                <a:solidFill>
                  <a:srgbClr val="0000CC"/>
                </a:solidFill>
                <a:effectLst>
                  <a:outerShdw blurRad="76200" dist="50800" dir="5400000" algn="tl" rotWithShape="0">
                    <a:srgbClr val="000000">
                      <a:alpha val="65000"/>
                    </a:srgbClr>
                  </a:outerShdw>
                </a:effectLst>
              </a:rPr>
              <a:t>第一章 绪论</a:t>
            </a:r>
          </a:p>
        </p:txBody>
      </p:sp>
    </p:spTree>
    <p:extLst>
      <p:ext uri="{BB962C8B-B14F-4D97-AF65-F5344CB8AC3E}">
        <p14:creationId xmlns:p14="http://schemas.microsoft.com/office/powerpoint/2010/main" val="330793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52"/>
          <p:cNvSpPr>
            <a:spLocks noChangeArrowheads="1"/>
          </p:cNvSpPr>
          <p:nvPr/>
        </p:nvSpPr>
        <p:spPr bwMode="auto">
          <a:xfrm>
            <a:off x="35496" y="260648"/>
            <a:ext cx="9005321" cy="584775"/>
          </a:xfrm>
          <a:prstGeom prst="rect">
            <a:avLst/>
          </a:prstGeom>
          <a:solidFill>
            <a:srgbClr val="FFFF99"/>
          </a:solidFill>
          <a:ln w="9525">
            <a:solidFill>
              <a:schemeClr val="tx1"/>
            </a:solidFill>
            <a:miter lim="800000"/>
            <a:headEnd/>
            <a:tailEnd/>
          </a:ln>
        </p:spPr>
        <p:txBody>
          <a:bodyPr wrap="square">
            <a:spAutoFit/>
          </a:bodyPr>
          <a:lstStyle/>
          <a:p>
            <a:pPr algn="ctr">
              <a:spcBef>
                <a:spcPct val="50000"/>
              </a:spcBef>
            </a:pPr>
            <a:r>
              <a:rPr lang="zh-CN" altLang="en-US" sz="3200" b="1" dirty="0">
                <a:solidFill>
                  <a:srgbClr val="008000"/>
                </a:solidFill>
                <a:latin typeface="Times New Roman" pitchFamily="18" charset="0"/>
                <a:cs typeface="Times New Roman" pitchFamily="18" charset="0"/>
              </a:rPr>
              <a:t>链式聚合特点 </a:t>
            </a:r>
            <a:r>
              <a:rPr lang="en-US" altLang="zh-CN" sz="3200" b="1" dirty="0">
                <a:solidFill>
                  <a:srgbClr val="008000"/>
                </a:solidFill>
                <a:latin typeface="Times New Roman" pitchFamily="18" charset="0"/>
                <a:cs typeface="Times New Roman" pitchFamily="18" charset="0"/>
              </a:rPr>
              <a:t>3—</a:t>
            </a:r>
            <a:r>
              <a:rPr lang="zh-CN" altLang="en-US" sz="2800" b="1" dirty="0">
                <a:solidFill>
                  <a:schemeClr val="accent6">
                    <a:lumMod val="75000"/>
                  </a:schemeClr>
                </a:solidFill>
                <a:latin typeface="Times New Roman" pitchFamily="18" charset="0"/>
                <a:cs typeface="Times New Roman" pitchFamily="18" charset="0"/>
              </a:rPr>
              <a:t>分子量、转化率与反应时间关系</a:t>
            </a:r>
          </a:p>
        </p:txBody>
      </p:sp>
      <p:sp>
        <p:nvSpPr>
          <p:cNvPr id="63" name="Rectangle 19"/>
          <p:cNvSpPr>
            <a:spLocks noChangeArrowheads="1"/>
          </p:cNvSpPr>
          <p:nvPr/>
        </p:nvSpPr>
        <p:spPr bwMode="auto">
          <a:xfrm>
            <a:off x="755776" y="1340768"/>
            <a:ext cx="4105275" cy="3095625"/>
          </a:xfrm>
          <a:prstGeom prst="rect">
            <a:avLst/>
          </a:prstGeom>
          <a:solidFill>
            <a:srgbClr val="FFCCFF"/>
          </a:solidFill>
          <a:ln w="9525">
            <a:solidFill>
              <a:schemeClr val="tx1"/>
            </a:solidFill>
            <a:miter lim="800000"/>
            <a:headEnd/>
            <a:tailEnd/>
          </a:ln>
        </p:spPr>
        <p:txBody>
          <a:bodyPr wrap="none" anchor="ctr"/>
          <a:lstStyle/>
          <a:p>
            <a:endParaRPr lang="zh-CN" altLang="en-US" b="1">
              <a:effectLst>
                <a:outerShdw blurRad="38100" dist="38100" dir="2700000" algn="tl">
                  <a:srgbClr val="000000">
                    <a:alpha val="43137"/>
                  </a:srgbClr>
                </a:outerShdw>
              </a:effectLst>
              <a:latin typeface="+mn-ea"/>
            </a:endParaRPr>
          </a:p>
        </p:txBody>
      </p:sp>
      <p:sp>
        <p:nvSpPr>
          <p:cNvPr id="64" name="Text Box 20"/>
          <p:cNvSpPr txBox="1">
            <a:spLocks noChangeArrowheads="1"/>
          </p:cNvSpPr>
          <p:nvPr/>
        </p:nvSpPr>
        <p:spPr bwMode="auto">
          <a:xfrm>
            <a:off x="2052764" y="4509418"/>
            <a:ext cx="1657350" cy="457200"/>
          </a:xfrm>
          <a:prstGeom prst="rect">
            <a:avLst/>
          </a:prstGeom>
          <a:noFill/>
          <a:ln w="9525">
            <a:noFill/>
            <a:miter lim="800000"/>
            <a:headEnd/>
            <a:tailEnd/>
          </a:ln>
        </p:spPr>
        <p:txBody>
          <a:bodyPr>
            <a:spAutoFit/>
          </a:bodyPr>
          <a:lstStyle/>
          <a:p>
            <a:pPr>
              <a:spcBef>
                <a:spcPct val="50000"/>
              </a:spcBef>
            </a:pPr>
            <a:r>
              <a:rPr lang="zh-CN" altLang="en-US" sz="2400" b="1">
                <a:effectLst>
                  <a:outerShdw blurRad="38100" dist="38100" dir="2700000" algn="tl">
                    <a:srgbClr val="000000">
                      <a:alpha val="43137"/>
                    </a:srgbClr>
                  </a:outerShdw>
                </a:effectLst>
                <a:latin typeface="+mn-ea"/>
              </a:rPr>
              <a:t>反应时间</a:t>
            </a:r>
          </a:p>
        </p:txBody>
      </p:sp>
      <p:sp>
        <p:nvSpPr>
          <p:cNvPr id="65" name="Text Box 21"/>
          <p:cNvSpPr txBox="1">
            <a:spLocks noChangeArrowheads="1"/>
          </p:cNvSpPr>
          <p:nvPr/>
        </p:nvSpPr>
        <p:spPr bwMode="auto">
          <a:xfrm rot="16200000">
            <a:off x="-816420" y="2480717"/>
            <a:ext cx="2305050" cy="457200"/>
          </a:xfrm>
          <a:prstGeom prst="rect">
            <a:avLst/>
          </a:prstGeom>
          <a:noFill/>
          <a:ln w="9525">
            <a:noFill/>
            <a:miter lim="800000"/>
            <a:headEnd/>
            <a:tailEnd/>
          </a:ln>
        </p:spPr>
        <p:txBody>
          <a:bodyPr>
            <a:spAutoFit/>
          </a:bodyPr>
          <a:lstStyle/>
          <a:p>
            <a:pPr>
              <a:spcBef>
                <a:spcPct val="50000"/>
              </a:spcBef>
            </a:pPr>
            <a:r>
              <a:rPr lang="zh-CN" altLang="en-US" sz="2400" b="1">
                <a:solidFill>
                  <a:srgbClr val="0033CC"/>
                </a:solidFill>
                <a:effectLst>
                  <a:outerShdw blurRad="38100" dist="38100" dir="2700000" algn="tl">
                    <a:srgbClr val="000000">
                      <a:alpha val="43137"/>
                    </a:srgbClr>
                  </a:outerShdw>
                </a:effectLst>
                <a:latin typeface="+mn-ea"/>
              </a:rPr>
              <a:t>相对分子质量</a:t>
            </a:r>
          </a:p>
        </p:txBody>
      </p:sp>
      <p:sp>
        <p:nvSpPr>
          <p:cNvPr id="66" name="Freeform 22"/>
          <p:cNvSpPr>
            <a:spLocks/>
          </p:cNvSpPr>
          <p:nvPr/>
        </p:nvSpPr>
        <p:spPr bwMode="auto">
          <a:xfrm>
            <a:off x="731964" y="2098006"/>
            <a:ext cx="3840162" cy="2339975"/>
          </a:xfrm>
          <a:custGeom>
            <a:avLst/>
            <a:gdLst>
              <a:gd name="T0" fmla="*/ 2147483647 w 2419"/>
              <a:gd name="T1" fmla="*/ 2147483647 h 1474"/>
              <a:gd name="T2" fmla="*/ 2147483647 w 2419"/>
              <a:gd name="T3" fmla="*/ 2147483647 h 1474"/>
              <a:gd name="T4" fmla="*/ 2147483647 w 2419"/>
              <a:gd name="T5" fmla="*/ 2147483647 h 1474"/>
              <a:gd name="T6" fmla="*/ 2147483647 w 2419"/>
              <a:gd name="T7" fmla="*/ 2147483647 h 1474"/>
              <a:gd name="T8" fmla="*/ 2147483647 w 2419"/>
              <a:gd name="T9" fmla="*/ 2147483647 h 1474"/>
              <a:gd name="T10" fmla="*/ 0 60000 65536"/>
              <a:gd name="T11" fmla="*/ 0 60000 65536"/>
              <a:gd name="T12" fmla="*/ 0 60000 65536"/>
              <a:gd name="T13" fmla="*/ 0 60000 65536"/>
              <a:gd name="T14" fmla="*/ 0 60000 65536"/>
              <a:gd name="T15" fmla="*/ 0 w 2419"/>
              <a:gd name="T16" fmla="*/ 0 h 1474"/>
              <a:gd name="T17" fmla="*/ 2419 w 2419"/>
              <a:gd name="T18" fmla="*/ 1474 h 1474"/>
            </a:gdLst>
            <a:ahLst/>
            <a:cxnLst>
              <a:cxn ang="T10">
                <a:pos x="T0" y="T1"/>
              </a:cxn>
              <a:cxn ang="T11">
                <a:pos x="T2" y="T3"/>
              </a:cxn>
              <a:cxn ang="T12">
                <a:pos x="T4" y="T5"/>
              </a:cxn>
              <a:cxn ang="T13">
                <a:pos x="T6" y="T7"/>
              </a:cxn>
              <a:cxn ang="T14">
                <a:pos x="T8" y="T9"/>
              </a:cxn>
            </a:cxnLst>
            <a:rect l="T15" t="T16" r="T17" b="T18"/>
            <a:pathLst>
              <a:path w="2419" h="1474">
                <a:moveTo>
                  <a:pt x="15" y="1474"/>
                </a:moveTo>
                <a:cubicBezTo>
                  <a:pt x="7" y="1069"/>
                  <a:pt x="0" y="664"/>
                  <a:pt x="15" y="430"/>
                </a:cubicBezTo>
                <a:cubicBezTo>
                  <a:pt x="30" y="196"/>
                  <a:pt x="0" y="136"/>
                  <a:pt x="106" y="68"/>
                </a:cubicBezTo>
                <a:cubicBezTo>
                  <a:pt x="212" y="0"/>
                  <a:pt x="265" y="30"/>
                  <a:pt x="650" y="22"/>
                </a:cubicBezTo>
                <a:cubicBezTo>
                  <a:pt x="1035" y="14"/>
                  <a:pt x="2124" y="22"/>
                  <a:pt x="2419" y="22"/>
                </a:cubicBezTo>
              </a:path>
            </a:pathLst>
          </a:custGeom>
          <a:noFill/>
          <a:ln w="25400">
            <a:solidFill>
              <a:srgbClr val="0000FF"/>
            </a:solidFill>
            <a:round/>
            <a:headEnd/>
            <a:tailEnd/>
          </a:ln>
        </p:spPr>
        <p:txBody>
          <a:bodyPr/>
          <a:lstStyle/>
          <a:p>
            <a:endParaRPr lang="zh-CN" altLang="en-US" b="1">
              <a:effectLst>
                <a:outerShdw blurRad="38100" dist="38100" dir="2700000" algn="tl">
                  <a:srgbClr val="000000">
                    <a:alpha val="43137"/>
                  </a:srgbClr>
                </a:outerShdw>
              </a:effectLst>
              <a:latin typeface="+mn-ea"/>
            </a:endParaRPr>
          </a:p>
        </p:txBody>
      </p:sp>
      <p:sp>
        <p:nvSpPr>
          <p:cNvPr id="67" name="Freeform 23"/>
          <p:cNvSpPr>
            <a:spLocks/>
          </p:cNvSpPr>
          <p:nvPr/>
        </p:nvSpPr>
        <p:spPr bwMode="auto">
          <a:xfrm>
            <a:off x="755776" y="1772568"/>
            <a:ext cx="3744913" cy="2665413"/>
          </a:xfrm>
          <a:custGeom>
            <a:avLst/>
            <a:gdLst>
              <a:gd name="T0" fmla="*/ 0 w 2359"/>
              <a:gd name="T1" fmla="*/ 2147483647 h 1679"/>
              <a:gd name="T2" fmla="*/ 2147483647 w 2359"/>
              <a:gd name="T3" fmla="*/ 2147483647 h 1679"/>
              <a:gd name="T4" fmla="*/ 2147483647 w 2359"/>
              <a:gd name="T5" fmla="*/ 2147483647 h 1679"/>
              <a:gd name="T6" fmla="*/ 2147483647 w 2359"/>
              <a:gd name="T7" fmla="*/ 2147483647 h 1679"/>
              <a:gd name="T8" fmla="*/ 2147483647 w 2359"/>
              <a:gd name="T9" fmla="*/ 2147483647 h 1679"/>
              <a:gd name="T10" fmla="*/ 2147483647 w 2359"/>
              <a:gd name="T11" fmla="*/ 0 h 1679"/>
              <a:gd name="T12" fmla="*/ 0 60000 65536"/>
              <a:gd name="T13" fmla="*/ 0 60000 65536"/>
              <a:gd name="T14" fmla="*/ 0 60000 65536"/>
              <a:gd name="T15" fmla="*/ 0 60000 65536"/>
              <a:gd name="T16" fmla="*/ 0 60000 65536"/>
              <a:gd name="T17" fmla="*/ 0 60000 65536"/>
              <a:gd name="T18" fmla="*/ 0 w 2359"/>
              <a:gd name="T19" fmla="*/ 0 h 1679"/>
              <a:gd name="T20" fmla="*/ 2359 w 2359"/>
              <a:gd name="T21" fmla="*/ 1679 h 1679"/>
            </a:gdLst>
            <a:ahLst/>
            <a:cxnLst>
              <a:cxn ang="T12">
                <a:pos x="T0" y="T1"/>
              </a:cxn>
              <a:cxn ang="T13">
                <a:pos x="T2" y="T3"/>
              </a:cxn>
              <a:cxn ang="T14">
                <a:pos x="T4" y="T5"/>
              </a:cxn>
              <a:cxn ang="T15">
                <a:pos x="T6" y="T7"/>
              </a:cxn>
              <a:cxn ang="T16">
                <a:pos x="T8" y="T9"/>
              </a:cxn>
              <a:cxn ang="T17">
                <a:pos x="T10" y="T11"/>
              </a:cxn>
            </a:cxnLst>
            <a:rect l="T18" t="T19" r="T20" b="T21"/>
            <a:pathLst>
              <a:path w="2359" h="1679">
                <a:moveTo>
                  <a:pt x="0" y="1679"/>
                </a:moveTo>
                <a:cubicBezTo>
                  <a:pt x="72" y="1448"/>
                  <a:pt x="144" y="1218"/>
                  <a:pt x="227" y="1044"/>
                </a:cubicBezTo>
                <a:cubicBezTo>
                  <a:pt x="310" y="870"/>
                  <a:pt x="393" y="756"/>
                  <a:pt x="499" y="635"/>
                </a:cubicBezTo>
                <a:cubicBezTo>
                  <a:pt x="605" y="514"/>
                  <a:pt x="703" y="409"/>
                  <a:pt x="862" y="318"/>
                </a:cubicBezTo>
                <a:cubicBezTo>
                  <a:pt x="1021" y="227"/>
                  <a:pt x="1202" y="144"/>
                  <a:pt x="1452" y="91"/>
                </a:cubicBezTo>
                <a:cubicBezTo>
                  <a:pt x="1702" y="38"/>
                  <a:pt x="2208" y="15"/>
                  <a:pt x="2359" y="0"/>
                </a:cubicBezTo>
              </a:path>
            </a:pathLst>
          </a:custGeom>
          <a:noFill/>
          <a:ln w="38100">
            <a:solidFill>
              <a:srgbClr val="008000"/>
            </a:solidFill>
            <a:round/>
            <a:headEnd/>
            <a:tailEnd/>
          </a:ln>
        </p:spPr>
        <p:txBody>
          <a:bodyPr/>
          <a:lstStyle/>
          <a:p>
            <a:endParaRPr lang="zh-CN" altLang="en-US" b="1">
              <a:effectLst>
                <a:outerShdw blurRad="38100" dist="38100" dir="2700000" algn="tl">
                  <a:srgbClr val="000000">
                    <a:alpha val="43137"/>
                  </a:srgbClr>
                </a:outerShdw>
              </a:effectLst>
              <a:latin typeface="+mn-ea"/>
            </a:endParaRPr>
          </a:p>
        </p:txBody>
      </p:sp>
      <p:sp>
        <p:nvSpPr>
          <p:cNvPr id="68" name="Text Box 24"/>
          <p:cNvSpPr txBox="1">
            <a:spLocks noChangeArrowheads="1"/>
          </p:cNvSpPr>
          <p:nvPr/>
        </p:nvSpPr>
        <p:spPr bwMode="auto">
          <a:xfrm rot="5400000">
            <a:off x="4574508" y="2736974"/>
            <a:ext cx="1296988" cy="523875"/>
          </a:xfrm>
          <a:prstGeom prst="rect">
            <a:avLst/>
          </a:prstGeom>
          <a:noFill/>
          <a:ln w="9525">
            <a:noFill/>
            <a:miter lim="800000"/>
            <a:headEnd/>
            <a:tailEnd/>
          </a:ln>
        </p:spPr>
        <p:txBody>
          <a:bodyPr>
            <a:spAutoFit/>
          </a:bodyPr>
          <a:lstStyle/>
          <a:p>
            <a:pPr>
              <a:spcBef>
                <a:spcPct val="50000"/>
              </a:spcBef>
            </a:pPr>
            <a:r>
              <a:rPr lang="zh-CN" altLang="en-US" sz="2800" b="1" dirty="0">
                <a:latin typeface="+mn-ea"/>
              </a:rPr>
              <a:t>转化率</a:t>
            </a:r>
          </a:p>
        </p:txBody>
      </p:sp>
      <p:sp>
        <p:nvSpPr>
          <p:cNvPr id="69" name="矩形 68"/>
          <p:cNvSpPr/>
          <p:nvPr/>
        </p:nvSpPr>
        <p:spPr>
          <a:xfrm>
            <a:off x="5580112" y="1412776"/>
            <a:ext cx="3384376" cy="1200329"/>
          </a:xfrm>
          <a:prstGeom prst="rect">
            <a:avLst/>
          </a:prstGeom>
        </p:spPr>
        <p:txBody>
          <a:bodyPr wrap="square">
            <a:spAutoFit/>
          </a:bodyPr>
          <a:lstStyle/>
          <a:p>
            <a:pPr>
              <a:buFont typeface="Wingdings" pitchFamily="2" charset="2"/>
              <a:buChar char="u"/>
            </a:pPr>
            <a:r>
              <a:rPr lang="zh-CN" altLang="en-US" sz="2400" b="1" dirty="0">
                <a:solidFill>
                  <a:srgbClr val="0000CC"/>
                </a:solidFill>
              </a:rPr>
              <a:t> 体系中只有单体和聚合物，无分子量递增的中间产物</a:t>
            </a:r>
            <a:r>
              <a:rPr lang="zh-CN" altLang="en-US" dirty="0"/>
              <a:t>	</a:t>
            </a:r>
          </a:p>
        </p:txBody>
      </p:sp>
      <p:sp>
        <p:nvSpPr>
          <p:cNvPr id="70" name="椭圆 69"/>
          <p:cNvSpPr>
            <a:spLocks noChangeAspect="1"/>
          </p:cNvSpPr>
          <p:nvPr/>
        </p:nvSpPr>
        <p:spPr>
          <a:xfrm>
            <a:off x="827584" y="5579150"/>
            <a:ext cx="252000" cy="252000"/>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a:spLocks noChangeAspect="1"/>
          </p:cNvSpPr>
          <p:nvPr/>
        </p:nvSpPr>
        <p:spPr>
          <a:xfrm>
            <a:off x="1399088" y="5364836"/>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a:spLocks noChangeAspect="1"/>
          </p:cNvSpPr>
          <p:nvPr/>
        </p:nvSpPr>
        <p:spPr>
          <a:xfrm>
            <a:off x="2004344" y="5293398"/>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a:spLocks noChangeAspect="1"/>
          </p:cNvSpPr>
          <p:nvPr/>
        </p:nvSpPr>
        <p:spPr>
          <a:xfrm>
            <a:off x="1289964" y="5898654"/>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a:spLocks noChangeAspect="1"/>
          </p:cNvSpPr>
          <p:nvPr/>
        </p:nvSpPr>
        <p:spPr>
          <a:xfrm>
            <a:off x="1756278" y="5722026"/>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a:spLocks noChangeAspect="1"/>
          </p:cNvSpPr>
          <p:nvPr/>
        </p:nvSpPr>
        <p:spPr>
          <a:xfrm>
            <a:off x="2361534" y="5612902"/>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a:spLocks noChangeAspect="1"/>
          </p:cNvSpPr>
          <p:nvPr/>
        </p:nvSpPr>
        <p:spPr>
          <a:xfrm>
            <a:off x="1899154" y="6184406"/>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a:spLocks noChangeAspect="1"/>
          </p:cNvSpPr>
          <p:nvPr/>
        </p:nvSpPr>
        <p:spPr>
          <a:xfrm>
            <a:off x="2313488" y="6007778"/>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a:spLocks noChangeAspect="1"/>
          </p:cNvSpPr>
          <p:nvPr/>
        </p:nvSpPr>
        <p:spPr>
          <a:xfrm>
            <a:off x="1613402" y="6412590"/>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a:spLocks noChangeAspect="1"/>
          </p:cNvSpPr>
          <p:nvPr/>
        </p:nvSpPr>
        <p:spPr>
          <a:xfrm>
            <a:off x="2647286" y="5755778"/>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a:spLocks noChangeAspect="1"/>
          </p:cNvSpPr>
          <p:nvPr/>
        </p:nvSpPr>
        <p:spPr>
          <a:xfrm>
            <a:off x="2256344" y="6417360"/>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a:spLocks noChangeAspect="1"/>
          </p:cNvSpPr>
          <p:nvPr/>
        </p:nvSpPr>
        <p:spPr>
          <a:xfrm>
            <a:off x="2827848" y="6222092"/>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p:cNvCxnSpPr/>
          <p:nvPr/>
        </p:nvCxnSpPr>
        <p:spPr>
          <a:xfrm>
            <a:off x="3613666" y="5936340"/>
            <a:ext cx="128588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5513158" y="5507712"/>
            <a:ext cx="2815416" cy="680628"/>
            <a:chOff x="5513158" y="5507712"/>
            <a:chExt cx="2815416" cy="680628"/>
          </a:xfrm>
        </p:grpSpPr>
        <p:sp>
          <p:nvSpPr>
            <p:cNvPr id="83" name="椭圆 82"/>
            <p:cNvSpPr>
              <a:spLocks noChangeAspect="1"/>
            </p:cNvSpPr>
            <p:nvPr/>
          </p:nvSpPr>
          <p:spPr>
            <a:xfrm>
              <a:off x="5513158" y="5755778"/>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a:spLocks noChangeAspect="1"/>
            </p:cNvSpPr>
            <p:nvPr/>
          </p:nvSpPr>
          <p:spPr>
            <a:xfrm>
              <a:off x="7193918" y="5864902"/>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a:spLocks noChangeAspect="1"/>
            </p:cNvSpPr>
            <p:nvPr/>
          </p:nvSpPr>
          <p:spPr>
            <a:xfrm>
              <a:off x="6979604" y="5936340"/>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a:spLocks noChangeAspect="1"/>
            </p:cNvSpPr>
            <p:nvPr/>
          </p:nvSpPr>
          <p:spPr>
            <a:xfrm>
              <a:off x="6765290" y="5864902"/>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a:spLocks noChangeAspect="1"/>
            </p:cNvSpPr>
            <p:nvPr/>
          </p:nvSpPr>
          <p:spPr>
            <a:xfrm>
              <a:off x="6550976" y="5793464"/>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a:spLocks noChangeAspect="1"/>
            </p:cNvSpPr>
            <p:nvPr/>
          </p:nvSpPr>
          <p:spPr>
            <a:xfrm>
              <a:off x="6336662" y="5650588"/>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a:spLocks noChangeAspect="1"/>
            </p:cNvSpPr>
            <p:nvPr/>
          </p:nvSpPr>
          <p:spPr>
            <a:xfrm>
              <a:off x="7408232" y="5793464"/>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a:spLocks noChangeAspect="1"/>
            </p:cNvSpPr>
            <p:nvPr/>
          </p:nvSpPr>
          <p:spPr>
            <a:xfrm>
              <a:off x="6122348" y="5579150"/>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a:spLocks noChangeAspect="1"/>
            </p:cNvSpPr>
            <p:nvPr/>
          </p:nvSpPr>
          <p:spPr>
            <a:xfrm>
              <a:off x="5908034" y="5507712"/>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a:spLocks noChangeAspect="1"/>
            </p:cNvSpPr>
            <p:nvPr/>
          </p:nvSpPr>
          <p:spPr>
            <a:xfrm>
              <a:off x="5693720" y="5579150"/>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a:spLocks noChangeAspect="1"/>
            </p:cNvSpPr>
            <p:nvPr/>
          </p:nvSpPr>
          <p:spPr>
            <a:xfrm>
              <a:off x="7622546" y="5684340"/>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a:spLocks noChangeAspect="1"/>
            </p:cNvSpPr>
            <p:nvPr/>
          </p:nvSpPr>
          <p:spPr>
            <a:xfrm>
              <a:off x="7836860" y="5793464"/>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a:spLocks noChangeAspect="1"/>
            </p:cNvSpPr>
            <p:nvPr/>
          </p:nvSpPr>
          <p:spPr>
            <a:xfrm>
              <a:off x="8076574" y="5793464"/>
              <a:ext cx="252000" cy="25200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TextBox 96"/>
          <p:cNvSpPr txBox="1"/>
          <p:nvPr/>
        </p:nvSpPr>
        <p:spPr>
          <a:xfrm>
            <a:off x="3613666" y="5507712"/>
            <a:ext cx="1210588" cy="400110"/>
          </a:xfrm>
          <a:prstGeom prst="rect">
            <a:avLst/>
          </a:prstGeom>
          <a:noFill/>
        </p:spPr>
        <p:txBody>
          <a:bodyPr wrap="none" rtlCol="0">
            <a:spAutoFit/>
          </a:bodyPr>
          <a:lstStyle/>
          <a:p>
            <a:r>
              <a:rPr lang="zh-CN" altLang="en-US" sz="2000" b="1" dirty="0"/>
              <a:t>“瞬间”</a:t>
            </a:r>
          </a:p>
        </p:txBody>
      </p:sp>
      <p:sp>
        <p:nvSpPr>
          <p:cNvPr id="100" name="矩形 99"/>
          <p:cNvSpPr/>
          <p:nvPr/>
        </p:nvSpPr>
        <p:spPr>
          <a:xfrm>
            <a:off x="5364088" y="3717032"/>
            <a:ext cx="3672408" cy="830997"/>
          </a:xfrm>
          <a:prstGeom prst="rect">
            <a:avLst/>
          </a:prstGeom>
        </p:spPr>
        <p:txBody>
          <a:bodyPr wrap="square">
            <a:spAutoFit/>
          </a:bodyPr>
          <a:lstStyle/>
          <a:p>
            <a:pPr>
              <a:buFont typeface="Wingdings" pitchFamily="2" charset="2"/>
              <a:buChar char="u"/>
            </a:pPr>
            <a:r>
              <a:rPr lang="zh-CN" altLang="en-US" sz="2400" b="1" dirty="0">
                <a:solidFill>
                  <a:srgbClr val="0000CC"/>
                </a:solidFill>
              </a:rPr>
              <a:t> 转化率随着反应时间而增加，分子量变化不大</a:t>
            </a:r>
          </a:p>
        </p:txBody>
      </p:sp>
    </p:spTree>
    <p:extLst>
      <p:ext uri="{BB962C8B-B14F-4D97-AF65-F5344CB8AC3E}">
        <p14:creationId xmlns:p14="http://schemas.microsoft.com/office/powerpoint/2010/main" val="20502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20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blinds(horizontal)">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left)">
                                      <p:cBhvr>
                                        <p:cTn id="22" dur="20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blinds(horizontal)">
                                      <p:cBhvr>
                                        <p:cTn id="2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9" grpId="0"/>
      <p:bldP spid="10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endParaRPr lang="zh-CN" altLang="zh-CN"/>
          </a:p>
        </p:txBody>
      </p:sp>
      <p:sp>
        <p:nvSpPr>
          <p:cNvPr id="15365"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algn="ctr">
              <a:spcBef>
                <a:spcPct val="20000"/>
              </a:spcBef>
            </a:pPr>
            <a:endParaRPr lang="zh-CN" altLang="en-US" sz="1000">
              <a:latin typeface="Times New Roman" pitchFamily="18" charset="0"/>
            </a:endParaRPr>
          </a:p>
        </p:txBody>
      </p:sp>
      <p:grpSp>
        <p:nvGrpSpPr>
          <p:cNvPr id="15366" name="组合 23"/>
          <p:cNvGrpSpPr>
            <a:grpSpLocks/>
          </p:cNvGrpSpPr>
          <p:nvPr/>
        </p:nvGrpSpPr>
        <p:grpSpPr bwMode="auto">
          <a:xfrm>
            <a:off x="7929563" y="-171450"/>
            <a:ext cx="1143000" cy="928688"/>
            <a:chOff x="7715272" y="-142900"/>
            <a:chExt cx="1143008" cy="928694"/>
          </a:xfrm>
        </p:grpSpPr>
        <p:pic>
          <p:nvPicPr>
            <p:cNvPr id="15369"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107950" y="119063"/>
            <a:ext cx="3894138" cy="646112"/>
          </a:xfrm>
          <a:prstGeom prst="rect">
            <a:avLst/>
          </a:prstGeom>
          <a:noFill/>
        </p:spPr>
        <p:txBody>
          <a:bodyPr wrap="none">
            <a:spAutoFit/>
          </a:bodyPr>
          <a:lstStyle/>
          <a:p>
            <a:pPr>
              <a:spcBef>
                <a:spcPts val="600"/>
              </a:spcBef>
              <a:defRPr/>
            </a:pPr>
            <a:r>
              <a:rPr lang="en-US" altLang="zh-CN"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7.3 </a:t>
            </a:r>
            <a:r>
              <a:rPr lang="zh-CN" altLang="en-US"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线形逐步聚合</a:t>
            </a:r>
          </a:p>
        </p:txBody>
      </p:sp>
      <p:sp>
        <p:nvSpPr>
          <p:cNvPr id="15368" name="TextBox 6"/>
          <p:cNvSpPr txBox="1">
            <a:spLocks noChangeArrowheads="1"/>
          </p:cNvSpPr>
          <p:nvPr/>
        </p:nvSpPr>
        <p:spPr bwMode="auto">
          <a:xfrm>
            <a:off x="504825" y="1052513"/>
            <a:ext cx="8170863" cy="4354512"/>
          </a:xfrm>
          <a:prstGeom prst="rect">
            <a:avLst/>
          </a:prstGeom>
          <a:noFill/>
          <a:ln w="9525">
            <a:noFill/>
            <a:miter lim="800000"/>
            <a:headEnd/>
            <a:tailEnd/>
          </a:ln>
        </p:spPr>
        <p:txBody>
          <a:bodyPr>
            <a:spAutoFit/>
          </a:bodyPr>
          <a:lstStyle/>
          <a:p>
            <a:r>
              <a:rPr lang="zh-CN" altLang="en-US" sz="2400" b="0" dirty="0">
                <a:latin typeface="黑体" pitchFamily="49" charset="-122"/>
                <a:ea typeface="黑体" pitchFamily="49" charset="-122"/>
              </a:rPr>
              <a:t>设</a:t>
            </a:r>
            <a:r>
              <a:rPr lang="zh-CN" altLang="en-US" sz="2400" b="0" dirty="0">
                <a:solidFill>
                  <a:srgbClr val="C00000"/>
                </a:solidFill>
                <a:latin typeface="黑体" pitchFamily="49" charset="-122"/>
                <a:ea typeface="黑体" pitchFamily="49" charset="-122"/>
              </a:rPr>
              <a:t>官能团</a:t>
            </a:r>
            <a:r>
              <a:rPr lang="en-US" altLang="zh-CN" sz="2400" b="0" dirty="0">
                <a:solidFill>
                  <a:srgbClr val="C00000"/>
                </a:solidFill>
                <a:latin typeface="黑体" pitchFamily="49" charset="-122"/>
                <a:ea typeface="黑体" pitchFamily="49" charset="-122"/>
              </a:rPr>
              <a:t>A</a:t>
            </a:r>
            <a:r>
              <a:rPr lang="zh-CN" altLang="en-US" sz="2400" b="0" dirty="0">
                <a:solidFill>
                  <a:srgbClr val="C00000"/>
                </a:solidFill>
                <a:latin typeface="黑体" pitchFamily="49" charset="-122"/>
                <a:ea typeface="黑体" pitchFamily="49" charset="-122"/>
              </a:rPr>
              <a:t>的反应程度为</a:t>
            </a:r>
            <a:r>
              <a:rPr lang="en-US" altLang="zh-CN" sz="2400" b="0" dirty="0">
                <a:solidFill>
                  <a:srgbClr val="C00000"/>
                </a:solidFill>
                <a:latin typeface="黑体" pitchFamily="49" charset="-122"/>
                <a:ea typeface="黑体" pitchFamily="49" charset="-122"/>
              </a:rPr>
              <a:t>P</a:t>
            </a:r>
            <a:r>
              <a:rPr lang="zh-CN" altLang="en-US" sz="2400" b="0" dirty="0">
                <a:latin typeface="黑体" pitchFamily="49" charset="-122"/>
                <a:ea typeface="黑体" pitchFamily="49" charset="-122"/>
              </a:rPr>
              <a:t>，则</a:t>
            </a:r>
            <a:r>
              <a:rPr lang="en-US" altLang="zh-CN" sz="2400" b="0" dirty="0">
                <a:solidFill>
                  <a:srgbClr val="C00000"/>
                </a:solidFill>
                <a:latin typeface="黑体" pitchFamily="49" charset="-122"/>
                <a:ea typeface="黑体" pitchFamily="49" charset="-122"/>
              </a:rPr>
              <a:t>A</a:t>
            </a:r>
            <a:r>
              <a:rPr lang="zh-CN" altLang="en-US" sz="2400" b="0" dirty="0">
                <a:solidFill>
                  <a:srgbClr val="C00000"/>
                </a:solidFill>
                <a:latin typeface="黑体" pitchFamily="49" charset="-122"/>
                <a:ea typeface="黑体" pitchFamily="49" charset="-122"/>
              </a:rPr>
              <a:t>的反应数为</a:t>
            </a:r>
            <a:r>
              <a:rPr lang="en-US" altLang="zh-CN" sz="2400" b="0" dirty="0">
                <a:solidFill>
                  <a:srgbClr val="C00000"/>
                </a:solidFill>
                <a:latin typeface="黑体" pitchFamily="49" charset="-122"/>
                <a:ea typeface="黑体" pitchFamily="49" charset="-122"/>
              </a:rPr>
              <a:t>N</a:t>
            </a:r>
            <a:r>
              <a:rPr lang="en-US" altLang="zh-CN" sz="2400" b="0" baseline="-25000" dirty="0">
                <a:solidFill>
                  <a:srgbClr val="C00000"/>
                </a:solidFill>
                <a:latin typeface="黑体" pitchFamily="49" charset="-122"/>
                <a:ea typeface="黑体" pitchFamily="49" charset="-122"/>
              </a:rPr>
              <a:t>A</a:t>
            </a:r>
            <a:r>
              <a:rPr lang="en-US" altLang="zh-CN" sz="2400" b="0" dirty="0">
                <a:solidFill>
                  <a:srgbClr val="C00000"/>
                </a:solidFill>
                <a:latin typeface="黑体" pitchFamily="49" charset="-122"/>
                <a:ea typeface="黑体" pitchFamily="49" charset="-122"/>
              </a:rPr>
              <a:t>P</a:t>
            </a:r>
            <a:r>
              <a:rPr lang="zh-CN" altLang="en-US" sz="2400" b="0" dirty="0">
                <a:latin typeface="黑体" pitchFamily="49" charset="-122"/>
                <a:ea typeface="黑体" pitchFamily="49" charset="-122"/>
              </a:rPr>
              <a:t>， </a:t>
            </a:r>
            <a:r>
              <a:rPr lang="en-US" altLang="zh-CN" sz="2400" b="0" dirty="0">
                <a:solidFill>
                  <a:srgbClr val="C00000"/>
                </a:solidFill>
                <a:latin typeface="黑体" pitchFamily="49" charset="-122"/>
                <a:ea typeface="黑体" pitchFamily="49" charset="-122"/>
              </a:rPr>
              <a:t>B</a:t>
            </a:r>
            <a:r>
              <a:rPr lang="zh-CN" altLang="en-US" sz="2400" b="0" dirty="0">
                <a:solidFill>
                  <a:srgbClr val="C00000"/>
                </a:solidFill>
                <a:latin typeface="黑体" pitchFamily="49" charset="-122"/>
                <a:ea typeface="黑体" pitchFamily="49" charset="-122"/>
              </a:rPr>
              <a:t>官能团的反应数与</a:t>
            </a:r>
            <a:r>
              <a:rPr lang="en-US" altLang="zh-CN" sz="2400" b="0" dirty="0">
                <a:solidFill>
                  <a:srgbClr val="C00000"/>
                </a:solidFill>
                <a:latin typeface="黑体" pitchFamily="49" charset="-122"/>
                <a:ea typeface="黑体" pitchFamily="49" charset="-122"/>
              </a:rPr>
              <a:t>A</a:t>
            </a:r>
            <a:r>
              <a:rPr lang="zh-CN" altLang="en-US" sz="2400" b="0" dirty="0">
                <a:solidFill>
                  <a:srgbClr val="C00000"/>
                </a:solidFill>
                <a:latin typeface="黑体" pitchFamily="49" charset="-122"/>
                <a:ea typeface="黑体" pitchFamily="49" charset="-122"/>
              </a:rPr>
              <a:t>相同，也为</a:t>
            </a:r>
            <a:r>
              <a:rPr lang="en-US" altLang="zh-CN" sz="2400" b="0" dirty="0">
                <a:solidFill>
                  <a:srgbClr val="C00000"/>
                </a:solidFill>
                <a:latin typeface="黑体" pitchFamily="49" charset="-122"/>
                <a:ea typeface="黑体" pitchFamily="49" charset="-122"/>
              </a:rPr>
              <a:t>N</a:t>
            </a:r>
            <a:r>
              <a:rPr lang="en-US" altLang="zh-CN" sz="2400" b="0" baseline="-25000" dirty="0">
                <a:solidFill>
                  <a:srgbClr val="C00000"/>
                </a:solidFill>
                <a:latin typeface="黑体" pitchFamily="49" charset="-122"/>
                <a:ea typeface="黑体" pitchFamily="49" charset="-122"/>
              </a:rPr>
              <a:t>A</a:t>
            </a:r>
            <a:r>
              <a:rPr lang="en-US" altLang="zh-CN" sz="2400" b="0" dirty="0">
                <a:solidFill>
                  <a:srgbClr val="C00000"/>
                </a:solidFill>
                <a:latin typeface="黑体" pitchFamily="49" charset="-122"/>
                <a:ea typeface="黑体" pitchFamily="49" charset="-122"/>
              </a:rPr>
              <a:t>P</a:t>
            </a:r>
            <a:r>
              <a:rPr lang="zh-CN" altLang="en-US" sz="2400" b="0" dirty="0">
                <a:latin typeface="黑体" pitchFamily="49" charset="-122"/>
                <a:ea typeface="黑体" pitchFamily="49" charset="-122"/>
              </a:rPr>
              <a:t>。</a:t>
            </a:r>
          </a:p>
          <a:p>
            <a:r>
              <a:rPr lang="zh-CN" altLang="en-US" sz="2400" b="0" dirty="0">
                <a:latin typeface="黑体" pitchFamily="49" charset="-122"/>
                <a:ea typeface="黑体" pitchFamily="49" charset="-122"/>
              </a:rPr>
              <a:t>相应地，</a:t>
            </a:r>
            <a:r>
              <a:rPr lang="en-US" altLang="zh-CN" sz="2400" b="0" dirty="0">
                <a:latin typeface="黑体" pitchFamily="49" charset="-122"/>
                <a:ea typeface="黑体" pitchFamily="49" charset="-122"/>
              </a:rPr>
              <a:t>A</a:t>
            </a:r>
            <a:r>
              <a:rPr lang="zh-CN" altLang="en-US" sz="2400" b="0" dirty="0">
                <a:latin typeface="黑体" pitchFamily="49" charset="-122"/>
                <a:ea typeface="黑体" pitchFamily="49" charset="-122"/>
              </a:rPr>
              <a:t>的残留数为</a:t>
            </a:r>
            <a:r>
              <a:rPr lang="en-US" altLang="zh-CN" sz="2400" b="0" dirty="0">
                <a:latin typeface="黑体" pitchFamily="49" charset="-122"/>
                <a:ea typeface="黑体" pitchFamily="49" charset="-122"/>
              </a:rPr>
              <a:t>N</a:t>
            </a:r>
            <a:r>
              <a:rPr lang="en-US" altLang="zh-CN" sz="2400" b="0" baseline="-25000" dirty="0">
                <a:latin typeface="黑体" pitchFamily="49" charset="-122"/>
                <a:ea typeface="黑体" pitchFamily="49" charset="-122"/>
              </a:rPr>
              <a:t>A</a:t>
            </a:r>
            <a:r>
              <a:rPr lang="en-US" altLang="zh-CN" sz="2400" b="0" dirty="0">
                <a:latin typeface="黑体" pitchFamily="49" charset="-122"/>
                <a:ea typeface="黑体" pitchFamily="49" charset="-122"/>
              </a:rPr>
              <a:t>-N</a:t>
            </a:r>
            <a:r>
              <a:rPr lang="en-US" altLang="zh-CN" sz="2400" b="0" baseline="-25000" dirty="0">
                <a:latin typeface="黑体" pitchFamily="49" charset="-122"/>
                <a:ea typeface="黑体" pitchFamily="49" charset="-122"/>
              </a:rPr>
              <a:t>A</a:t>
            </a:r>
            <a:r>
              <a:rPr lang="en-US" altLang="zh-CN" sz="2400" b="0" dirty="0">
                <a:latin typeface="黑体" pitchFamily="49" charset="-122"/>
                <a:ea typeface="黑体" pitchFamily="49" charset="-122"/>
              </a:rPr>
              <a:t>P</a:t>
            </a:r>
            <a:r>
              <a:rPr lang="zh-CN" altLang="en-US" sz="2400" b="0" dirty="0">
                <a:latin typeface="黑体" pitchFamily="49" charset="-122"/>
                <a:ea typeface="黑体" pitchFamily="49" charset="-122"/>
              </a:rPr>
              <a:t>，</a:t>
            </a:r>
            <a:r>
              <a:rPr lang="en-US" altLang="zh-CN" sz="2400" b="0" dirty="0">
                <a:latin typeface="黑体" pitchFamily="49" charset="-122"/>
                <a:ea typeface="黑体" pitchFamily="49" charset="-122"/>
              </a:rPr>
              <a:t>B</a:t>
            </a:r>
            <a:r>
              <a:rPr lang="zh-CN" altLang="en-US" sz="2400" b="0" dirty="0">
                <a:latin typeface="黑体" pitchFamily="49" charset="-122"/>
                <a:ea typeface="黑体" pitchFamily="49" charset="-122"/>
              </a:rPr>
              <a:t>的残留数为</a:t>
            </a:r>
            <a:r>
              <a:rPr lang="en-US" altLang="zh-CN" sz="2400" b="0" dirty="0">
                <a:latin typeface="黑体" pitchFamily="49" charset="-122"/>
                <a:ea typeface="黑体" pitchFamily="49" charset="-122"/>
              </a:rPr>
              <a:t>N</a:t>
            </a:r>
            <a:r>
              <a:rPr lang="en-US" altLang="zh-CN" sz="2400" b="0" baseline="-25000" dirty="0">
                <a:latin typeface="黑体" pitchFamily="49" charset="-122"/>
                <a:ea typeface="黑体" pitchFamily="49" charset="-122"/>
              </a:rPr>
              <a:t>B</a:t>
            </a:r>
            <a:r>
              <a:rPr lang="en-US" altLang="zh-CN" sz="2400" b="0" dirty="0">
                <a:latin typeface="黑体" pitchFamily="49" charset="-122"/>
                <a:ea typeface="黑体" pitchFamily="49" charset="-122"/>
              </a:rPr>
              <a:t>-N</a:t>
            </a:r>
            <a:r>
              <a:rPr lang="en-US" altLang="zh-CN" sz="2400" b="0" baseline="-25000" dirty="0">
                <a:latin typeface="黑体" pitchFamily="49" charset="-122"/>
                <a:ea typeface="黑体" pitchFamily="49" charset="-122"/>
              </a:rPr>
              <a:t>A</a:t>
            </a:r>
            <a:r>
              <a:rPr lang="en-US" altLang="zh-CN" sz="2400" b="0" dirty="0">
                <a:latin typeface="黑体" pitchFamily="49" charset="-122"/>
                <a:ea typeface="黑体" pitchFamily="49" charset="-122"/>
              </a:rPr>
              <a:t>P</a:t>
            </a:r>
            <a:r>
              <a:rPr lang="zh-CN" altLang="en-US" sz="2400" b="0" dirty="0">
                <a:latin typeface="黑体" pitchFamily="49" charset="-122"/>
                <a:ea typeface="黑体" pitchFamily="49" charset="-122"/>
              </a:rPr>
              <a:t>。</a:t>
            </a:r>
          </a:p>
          <a:p>
            <a:r>
              <a:rPr lang="zh-CN" altLang="en-US" sz="2400" b="0" dirty="0">
                <a:latin typeface="黑体" pitchFamily="49" charset="-122"/>
                <a:ea typeface="黑体" pitchFamily="49" charset="-122"/>
              </a:rPr>
              <a:t>于是，</a:t>
            </a:r>
            <a:r>
              <a:rPr lang="zh-CN" altLang="en-US" sz="2400" b="0" dirty="0">
                <a:solidFill>
                  <a:srgbClr val="C00000"/>
                </a:solidFill>
                <a:latin typeface="黑体" pitchFamily="49" charset="-122"/>
                <a:ea typeface="黑体" pitchFamily="49" charset="-122"/>
              </a:rPr>
              <a:t>聚合物链端的官能团数为：</a:t>
            </a:r>
            <a:r>
              <a:rPr lang="en-US" altLang="zh-CN" sz="2400" b="0" dirty="0">
                <a:solidFill>
                  <a:srgbClr val="C00000"/>
                </a:solidFill>
                <a:latin typeface="黑体" pitchFamily="49" charset="-122"/>
                <a:ea typeface="黑体" pitchFamily="49" charset="-122"/>
              </a:rPr>
              <a:t>N</a:t>
            </a:r>
            <a:r>
              <a:rPr lang="en-US" altLang="zh-CN" sz="2400" b="0" baseline="-25000" dirty="0">
                <a:solidFill>
                  <a:srgbClr val="C00000"/>
                </a:solidFill>
                <a:latin typeface="黑体" pitchFamily="49" charset="-122"/>
                <a:ea typeface="黑体" pitchFamily="49" charset="-122"/>
              </a:rPr>
              <a:t>A</a:t>
            </a:r>
            <a:r>
              <a:rPr lang="en-US" altLang="zh-CN" sz="2400" b="0" dirty="0">
                <a:solidFill>
                  <a:srgbClr val="C00000"/>
                </a:solidFill>
                <a:latin typeface="黑体" pitchFamily="49" charset="-122"/>
                <a:ea typeface="黑体" pitchFamily="49" charset="-122"/>
              </a:rPr>
              <a:t>+N</a:t>
            </a:r>
            <a:r>
              <a:rPr lang="en-US" altLang="zh-CN" sz="2400" b="0" baseline="-25000" dirty="0">
                <a:solidFill>
                  <a:srgbClr val="C00000"/>
                </a:solidFill>
                <a:latin typeface="黑体" pitchFamily="49" charset="-122"/>
                <a:ea typeface="黑体" pitchFamily="49" charset="-122"/>
              </a:rPr>
              <a:t>B</a:t>
            </a:r>
            <a:r>
              <a:rPr lang="en-US" altLang="zh-CN" sz="2400" b="0" dirty="0">
                <a:solidFill>
                  <a:srgbClr val="C00000"/>
                </a:solidFill>
                <a:latin typeface="黑体" pitchFamily="49" charset="-122"/>
                <a:ea typeface="黑体" pitchFamily="49" charset="-122"/>
              </a:rPr>
              <a:t>-2N</a:t>
            </a:r>
            <a:r>
              <a:rPr lang="en-US" altLang="zh-CN" sz="2400" b="0" baseline="-25000" dirty="0">
                <a:solidFill>
                  <a:srgbClr val="C00000"/>
                </a:solidFill>
                <a:latin typeface="黑体" pitchFamily="49" charset="-122"/>
                <a:ea typeface="黑体" pitchFamily="49" charset="-122"/>
              </a:rPr>
              <a:t>A</a:t>
            </a:r>
            <a:r>
              <a:rPr lang="en-US" altLang="zh-CN" sz="2400" b="0" dirty="0">
                <a:solidFill>
                  <a:srgbClr val="C00000"/>
                </a:solidFill>
                <a:latin typeface="黑体" pitchFamily="49" charset="-122"/>
                <a:ea typeface="黑体" pitchFamily="49" charset="-122"/>
              </a:rPr>
              <a:t>P</a:t>
            </a:r>
            <a:endParaRPr lang="zh-CN" altLang="en-US" sz="2400" b="0" dirty="0">
              <a:solidFill>
                <a:srgbClr val="C00000"/>
              </a:solidFill>
              <a:latin typeface="黑体" pitchFamily="49" charset="-122"/>
              <a:ea typeface="黑体" pitchFamily="49" charset="-122"/>
            </a:endParaRPr>
          </a:p>
          <a:p>
            <a:r>
              <a:rPr lang="zh-CN" altLang="en-US" sz="2400" b="0" dirty="0">
                <a:latin typeface="黑体" pitchFamily="49" charset="-122"/>
                <a:ea typeface="黑体" pitchFamily="49" charset="-122"/>
              </a:rPr>
              <a:t>大分子链数等于端基数的一半，即：（</a:t>
            </a:r>
            <a:r>
              <a:rPr lang="en-US" altLang="zh-CN" sz="2400" b="0" dirty="0">
                <a:latin typeface="黑体" pitchFamily="49" charset="-122"/>
                <a:ea typeface="黑体" pitchFamily="49" charset="-122"/>
              </a:rPr>
              <a:t>N</a:t>
            </a:r>
            <a:r>
              <a:rPr lang="en-US" altLang="zh-CN" sz="2400" b="0" baseline="-25000" dirty="0">
                <a:latin typeface="黑体" pitchFamily="49" charset="-122"/>
                <a:ea typeface="黑体" pitchFamily="49" charset="-122"/>
              </a:rPr>
              <a:t>A</a:t>
            </a:r>
            <a:r>
              <a:rPr lang="en-US" altLang="zh-CN" sz="2400" b="0" dirty="0">
                <a:latin typeface="黑体" pitchFamily="49" charset="-122"/>
                <a:ea typeface="黑体" pitchFamily="49" charset="-122"/>
              </a:rPr>
              <a:t>+N</a:t>
            </a:r>
            <a:r>
              <a:rPr lang="en-US" altLang="zh-CN" sz="2400" b="0" baseline="-25000" dirty="0">
                <a:latin typeface="黑体" pitchFamily="49" charset="-122"/>
                <a:ea typeface="黑体" pitchFamily="49" charset="-122"/>
              </a:rPr>
              <a:t>B</a:t>
            </a:r>
            <a:r>
              <a:rPr lang="en-US" altLang="zh-CN" sz="2400" b="0" dirty="0">
                <a:latin typeface="黑体" pitchFamily="49" charset="-122"/>
                <a:ea typeface="黑体" pitchFamily="49" charset="-122"/>
              </a:rPr>
              <a:t>-2N</a:t>
            </a:r>
            <a:r>
              <a:rPr lang="en-US" altLang="zh-CN" sz="2400" b="0" baseline="-25000" dirty="0">
                <a:latin typeface="黑体" pitchFamily="49" charset="-122"/>
                <a:ea typeface="黑体" pitchFamily="49" charset="-122"/>
              </a:rPr>
              <a:t>A</a:t>
            </a:r>
            <a:r>
              <a:rPr lang="en-US" altLang="zh-CN" sz="2400" b="0" dirty="0">
                <a:latin typeface="黑体" pitchFamily="49" charset="-122"/>
                <a:ea typeface="黑体" pitchFamily="49" charset="-122"/>
              </a:rPr>
              <a:t>P</a:t>
            </a:r>
            <a:r>
              <a:rPr lang="zh-CN" altLang="en-US" sz="2400" b="0" dirty="0">
                <a:latin typeface="黑体" pitchFamily="49" charset="-122"/>
                <a:ea typeface="黑体" pitchFamily="49" charset="-122"/>
              </a:rPr>
              <a:t>）</a:t>
            </a:r>
            <a:r>
              <a:rPr lang="en-US" altLang="zh-CN" sz="2400" b="0" dirty="0">
                <a:latin typeface="黑体" pitchFamily="49" charset="-122"/>
                <a:ea typeface="黑体" pitchFamily="49" charset="-122"/>
              </a:rPr>
              <a:t>/ 2</a:t>
            </a:r>
            <a:endParaRPr lang="zh-CN" altLang="en-US" sz="2400" b="0" dirty="0">
              <a:latin typeface="黑体" pitchFamily="49" charset="-122"/>
              <a:ea typeface="黑体" pitchFamily="49" charset="-122"/>
            </a:endParaRPr>
          </a:p>
          <a:p>
            <a:r>
              <a:rPr lang="en-US" altLang="zh-CN" sz="2400" b="0" dirty="0" err="1">
                <a:latin typeface="黑体" pitchFamily="49" charset="-122"/>
                <a:ea typeface="黑体" pitchFamily="49" charset="-122"/>
              </a:rPr>
              <a:t>Xn</a:t>
            </a:r>
            <a:r>
              <a:rPr lang="zh-CN" altLang="en-US" sz="2400" b="0" dirty="0">
                <a:latin typeface="黑体" pitchFamily="49" charset="-122"/>
                <a:ea typeface="黑体" pitchFamily="49" charset="-122"/>
              </a:rPr>
              <a:t>等于结构单元数除以大分子总数，得：</a:t>
            </a:r>
          </a:p>
          <a:p>
            <a:r>
              <a:rPr lang="en-US" altLang="zh-CN" sz="2400" b="0" dirty="0">
                <a:latin typeface="黑体" pitchFamily="49" charset="-122"/>
                <a:ea typeface="黑体" pitchFamily="49" charset="-122"/>
              </a:rPr>
              <a:t>                </a:t>
            </a:r>
            <a:endParaRPr lang="zh-CN" altLang="en-US" sz="2400" b="0" dirty="0">
              <a:latin typeface="黑体" pitchFamily="49" charset="-122"/>
              <a:ea typeface="黑体" pitchFamily="49" charset="-122"/>
            </a:endParaRPr>
          </a:p>
          <a:p>
            <a:pPr>
              <a:spcBef>
                <a:spcPts val="3000"/>
              </a:spcBef>
            </a:pPr>
            <a:r>
              <a:rPr lang="zh-CN" altLang="en-US" sz="2400" b="0" dirty="0">
                <a:latin typeface="黑体" pitchFamily="49" charset="-122"/>
                <a:ea typeface="黑体" pitchFamily="49" charset="-122"/>
              </a:rPr>
              <a:t>或，</a:t>
            </a:r>
          </a:p>
        </p:txBody>
      </p:sp>
      <p:graphicFrame>
        <p:nvGraphicFramePr>
          <p:cNvPr id="15362" name="Object 6"/>
          <p:cNvGraphicFramePr>
            <a:graphicFrameLocks noChangeAspect="1"/>
          </p:cNvGraphicFramePr>
          <p:nvPr/>
        </p:nvGraphicFramePr>
        <p:xfrm>
          <a:off x="1501775" y="4149725"/>
          <a:ext cx="5591175" cy="950913"/>
        </p:xfrm>
        <a:graphic>
          <a:graphicData uri="http://schemas.openxmlformats.org/presentationml/2006/ole">
            <mc:AlternateContent xmlns:mc="http://schemas.openxmlformats.org/markup-compatibility/2006">
              <mc:Choice xmlns:v="urn:schemas-microsoft-com:vml" Requires="v">
                <p:oleObj spid="_x0000_s67676" name="公式" r:id="rId5" imgW="2628900" imgH="444500" progId="Equation.3">
                  <p:embed/>
                </p:oleObj>
              </mc:Choice>
              <mc:Fallback>
                <p:oleObj name="公式" r:id="rId5" imgW="2628900" imgH="444500" progId="Equation.3">
                  <p:embed/>
                  <p:pic>
                    <p:nvPicPr>
                      <p:cNvPr id="1536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1775" y="4149725"/>
                        <a:ext cx="5591175"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8"/>
          <p:cNvGraphicFramePr>
            <a:graphicFrameLocks noChangeAspect="1"/>
          </p:cNvGraphicFramePr>
          <p:nvPr/>
        </p:nvGraphicFramePr>
        <p:xfrm>
          <a:off x="1547813" y="5373688"/>
          <a:ext cx="5472112" cy="914400"/>
        </p:xfrm>
        <a:graphic>
          <a:graphicData uri="http://schemas.openxmlformats.org/presentationml/2006/ole">
            <mc:AlternateContent xmlns:mc="http://schemas.openxmlformats.org/markup-compatibility/2006">
              <mc:Choice xmlns:v="urn:schemas-microsoft-com:vml" Requires="v">
                <p:oleObj spid="_x0000_s67677" name="公式" r:id="rId7" imgW="2679700" imgH="444500" progId="Equation.3">
                  <p:embed/>
                </p:oleObj>
              </mc:Choice>
              <mc:Fallback>
                <p:oleObj name="公式" r:id="rId7" imgW="2679700" imgH="444500" progId="Equation.3">
                  <p:embed/>
                  <p:pic>
                    <p:nvPicPr>
                      <p:cNvPr id="15363"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5373688"/>
                        <a:ext cx="54721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83285161"/>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endParaRPr lang="zh-CN" altLang="zh-CN"/>
          </a:p>
        </p:txBody>
      </p:sp>
      <p:sp>
        <p:nvSpPr>
          <p:cNvPr id="16392"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algn="ctr">
              <a:spcBef>
                <a:spcPct val="20000"/>
              </a:spcBef>
            </a:pPr>
            <a:endParaRPr lang="zh-CN" altLang="en-US" sz="1000">
              <a:latin typeface="Times New Roman" pitchFamily="18" charset="0"/>
            </a:endParaRPr>
          </a:p>
        </p:txBody>
      </p:sp>
      <p:grpSp>
        <p:nvGrpSpPr>
          <p:cNvPr id="16393" name="组合 23"/>
          <p:cNvGrpSpPr>
            <a:grpSpLocks/>
          </p:cNvGrpSpPr>
          <p:nvPr/>
        </p:nvGrpSpPr>
        <p:grpSpPr bwMode="auto">
          <a:xfrm>
            <a:off x="7929563" y="-171450"/>
            <a:ext cx="1143000" cy="928688"/>
            <a:chOff x="7715272" y="-142900"/>
            <a:chExt cx="1143008" cy="928694"/>
          </a:xfrm>
        </p:grpSpPr>
        <p:pic>
          <p:nvPicPr>
            <p:cNvPr id="16398"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107950" y="119063"/>
            <a:ext cx="3894138" cy="646112"/>
          </a:xfrm>
          <a:prstGeom prst="rect">
            <a:avLst/>
          </a:prstGeom>
          <a:noFill/>
        </p:spPr>
        <p:txBody>
          <a:bodyPr wrap="none">
            <a:spAutoFit/>
          </a:bodyPr>
          <a:lstStyle/>
          <a:p>
            <a:pPr>
              <a:spcBef>
                <a:spcPts val="600"/>
              </a:spcBef>
              <a:defRPr/>
            </a:pPr>
            <a:r>
              <a:rPr lang="en-US" altLang="zh-CN"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7.3 </a:t>
            </a:r>
            <a:r>
              <a:rPr lang="zh-CN" altLang="en-US"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线形逐步聚合</a:t>
            </a:r>
          </a:p>
        </p:txBody>
      </p:sp>
      <p:sp>
        <p:nvSpPr>
          <p:cNvPr id="16395" name="Text Box 4"/>
          <p:cNvSpPr txBox="1">
            <a:spLocks noChangeArrowheads="1"/>
          </p:cNvSpPr>
          <p:nvPr/>
        </p:nvSpPr>
        <p:spPr bwMode="auto">
          <a:xfrm>
            <a:off x="254000" y="981075"/>
            <a:ext cx="3741738" cy="523875"/>
          </a:xfrm>
          <a:prstGeom prst="rect">
            <a:avLst/>
          </a:prstGeom>
          <a:noFill/>
          <a:ln w="9525">
            <a:noFill/>
            <a:miter lim="800000"/>
            <a:headEnd/>
            <a:tailEnd/>
          </a:ln>
        </p:spPr>
        <p:txBody>
          <a:bodyPr>
            <a:spAutoFit/>
          </a:bodyPr>
          <a:lstStyle/>
          <a:p>
            <a:r>
              <a:rPr lang="zh-CN" altLang="en-US" b="0">
                <a:latin typeface="黑体" pitchFamily="49" charset="-122"/>
                <a:ea typeface="黑体" pitchFamily="49" charset="-122"/>
              </a:rPr>
              <a:t>聚合度与</a:t>
            </a:r>
            <a:r>
              <a:rPr lang="en-US" altLang="zh-CN" b="0">
                <a:latin typeface="Symbol" pitchFamily="18" charset="2"/>
                <a:ea typeface="黑体" pitchFamily="49" charset="-122"/>
              </a:rPr>
              <a:t>g</a:t>
            </a:r>
            <a:r>
              <a:rPr lang="zh-CN" altLang="en-US" b="0">
                <a:latin typeface="黑体" pitchFamily="49" charset="-122"/>
                <a:ea typeface="黑体" pitchFamily="49" charset="-122"/>
              </a:rPr>
              <a:t>，</a:t>
            </a:r>
            <a:r>
              <a:rPr lang="en-US" altLang="zh-CN" b="0" i="1">
                <a:ea typeface="黑体" pitchFamily="49" charset="-122"/>
                <a:cs typeface="Times New Roman" pitchFamily="18" charset="0"/>
              </a:rPr>
              <a:t>q</a:t>
            </a:r>
            <a:r>
              <a:rPr lang="zh-CN" altLang="en-US" b="0">
                <a:latin typeface="黑体" pitchFamily="49" charset="-122"/>
                <a:ea typeface="黑体" pitchFamily="49" charset="-122"/>
              </a:rPr>
              <a:t>的关系</a:t>
            </a:r>
          </a:p>
        </p:txBody>
      </p:sp>
      <p:graphicFrame>
        <p:nvGraphicFramePr>
          <p:cNvPr id="16386" name="Object 5"/>
          <p:cNvGraphicFramePr>
            <a:graphicFrameLocks noChangeAspect="1"/>
          </p:cNvGraphicFramePr>
          <p:nvPr/>
        </p:nvGraphicFramePr>
        <p:xfrm>
          <a:off x="2984500" y="1557338"/>
          <a:ext cx="2451100" cy="879475"/>
        </p:xfrm>
        <a:graphic>
          <a:graphicData uri="http://schemas.openxmlformats.org/presentationml/2006/ole">
            <mc:AlternateContent xmlns:mc="http://schemas.openxmlformats.org/markup-compatibility/2006">
              <mc:Choice xmlns:v="urn:schemas-microsoft-com:vml" Requires="v">
                <p:oleObj spid="_x0000_s68835" name="Equation" r:id="rId5" imgW="1155600" imgH="419040" progId="Equation.3">
                  <p:embed/>
                </p:oleObj>
              </mc:Choice>
              <mc:Fallback>
                <p:oleObj name="Equation" r:id="rId5" imgW="1155600" imgH="419040" progId="Equation.3">
                  <p:embed/>
                  <p:pic>
                    <p:nvPicPr>
                      <p:cNvPr id="1638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4500" y="1557338"/>
                        <a:ext cx="2451100"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6"/>
          <p:cNvGraphicFramePr>
            <a:graphicFrameLocks noChangeAspect="1"/>
          </p:cNvGraphicFramePr>
          <p:nvPr/>
        </p:nvGraphicFramePr>
        <p:xfrm>
          <a:off x="2987675" y="2636838"/>
          <a:ext cx="2459038" cy="923925"/>
        </p:xfrm>
        <a:graphic>
          <a:graphicData uri="http://schemas.openxmlformats.org/presentationml/2006/ole">
            <mc:AlternateContent xmlns:mc="http://schemas.openxmlformats.org/markup-compatibility/2006">
              <mc:Choice xmlns:v="urn:schemas-microsoft-com:vml" Requires="v">
                <p:oleObj spid="_x0000_s68836" r:id="rId7" imgW="1117600" imgH="419100" progId="Equation.3">
                  <p:embed/>
                </p:oleObj>
              </mc:Choice>
              <mc:Fallback>
                <p:oleObj r:id="rId7" imgW="1117600" imgH="419100" progId="Equation.3">
                  <p:embed/>
                  <p:pic>
                    <p:nvPicPr>
                      <p:cNvPr id="1638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2636838"/>
                        <a:ext cx="2459038"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7"/>
          <p:cNvSpPr txBox="1">
            <a:spLocks noChangeArrowheads="1"/>
          </p:cNvSpPr>
          <p:nvPr/>
        </p:nvSpPr>
        <p:spPr bwMode="auto">
          <a:xfrm>
            <a:off x="357188" y="3784600"/>
            <a:ext cx="1008062" cy="519113"/>
          </a:xfrm>
          <a:prstGeom prst="rect">
            <a:avLst/>
          </a:prstGeom>
          <a:noFill/>
          <a:ln w="9525">
            <a:noFill/>
            <a:miter lim="800000"/>
            <a:headEnd/>
            <a:tailEnd/>
          </a:ln>
        </p:spPr>
        <p:txBody>
          <a:bodyPr>
            <a:spAutoFit/>
          </a:bodyPr>
          <a:lstStyle/>
          <a:p>
            <a:r>
              <a:rPr lang="zh-CN" altLang="en-US" b="0">
                <a:solidFill>
                  <a:srgbClr val="C00000"/>
                </a:solidFill>
                <a:latin typeface="黑体" pitchFamily="49" charset="-122"/>
                <a:ea typeface="黑体" pitchFamily="49" charset="-122"/>
              </a:rPr>
              <a:t>讨论</a:t>
            </a:r>
          </a:p>
        </p:txBody>
      </p:sp>
      <p:sp>
        <p:nvSpPr>
          <p:cNvPr id="13" name="Text Box 8"/>
          <p:cNvSpPr txBox="1">
            <a:spLocks noChangeArrowheads="1"/>
          </p:cNvSpPr>
          <p:nvPr/>
        </p:nvSpPr>
        <p:spPr bwMode="auto">
          <a:xfrm>
            <a:off x="1670050" y="3827463"/>
            <a:ext cx="5572125" cy="2776537"/>
          </a:xfrm>
          <a:prstGeom prst="rect">
            <a:avLst/>
          </a:prstGeom>
          <a:noFill/>
          <a:ln w="9525">
            <a:noFill/>
            <a:miter lim="800000"/>
            <a:headEnd/>
            <a:tailEnd/>
          </a:ln>
        </p:spPr>
        <p:txBody>
          <a:bodyPr>
            <a:spAutoFit/>
          </a:bodyPr>
          <a:lstStyle/>
          <a:p>
            <a:pPr>
              <a:lnSpc>
                <a:spcPct val="150000"/>
              </a:lnSpc>
              <a:spcBef>
                <a:spcPct val="0"/>
              </a:spcBef>
            </a:pPr>
            <a:r>
              <a:rPr lang="en-US" altLang="zh-CN" sz="2400" b="0">
                <a:latin typeface="Symbol" pitchFamily="18" charset="2"/>
                <a:ea typeface="黑体" pitchFamily="49" charset="-122"/>
              </a:rPr>
              <a:t>g</a:t>
            </a:r>
            <a:r>
              <a:rPr lang="en-US" altLang="zh-CN" sz="2400" b="0">
                <a:latin typeface="黑体" pitchFamily="49" charset="-122"/>
                <a:ea typeface="黑体" pitchFamily="49" charset="-122"/>
              </a:rPr>
              <a:t> </a:t>
            </a:r>
            <a:r>
              <a:rPr lang="zh-CN" altLang="en-US" sz="2400" b="0">
                <a:latin typeface="黑体" pitchFamily="49" charset="-122"/>
                <a:ea typeface="黑体" pitchFamily="49" charset="-122"/>
              </a:rPr>
              <a:t>＝</a:t>
            </a:r>
            <a:r>
              <a:rPr lang="en-US" altLang="zh-CN" sz="2400" b="0">
                <a:latin typeface="黑体" pitchFamily="49" charset="-122"/>
                <a:ea typeface="黑体" pitchFamily="49" charset="-122"/>
              </a:rPr>
              <a:t>1</a:t>
            </a:r>
            <a:r>
              <a:rPr lang="zh-CN" altLang="en-US" sz="2400" b="0">
                <a:latin typeface="黑体" pitchFamily="49" charset="-122"/>
                <a:ea typeface="黑体" pitchFamily="49" charset="-122"/>
              </a:rPr>
              <a:t>，</a:t>
            </a:r>
            <a:r>
              <a:rPr lang="en-US" altLang="zh-CN" sz="2400" b="0" i="1">
                <a:ea typeface="黑体" pitchFamily="49" charset="-122"/>
                <a:cs typeface="Times New Roman" pitchFamily="18" charset="0"/>
              </a:rPr>
              <a:t> q </a:t>
            </a:r>
            <a:r>
              <a:rPr lang="zh-CN" altLang="en-US" sz="2400" b="0">
                <a:latin typeface="黑体" pitchFamily="49" charset="-122"/>
                <a:ea typeface="黑体" pitchFamily="49" charset="-122"/>
              </a:rPr>
              <a:t>＝</a:t>
            </a:r>
            <a:r>
              <a:rPr lang="en-US" altLang="zh-CN" sz="2400" b="0">
                <a:latin typeface="黑体" pitchFamily="49" charset="-122"/>
                <a:ea typeface="黑体" pitchFamily="49" charset="-122"/>
              </a:rPr>
              <a:t>0</a:t>
            </a:r>
            <a:r>
              <a:rPr lang="zh-CN" altLang="en-US" sz="2400" b="0">
                <a:latin typeface="黑体" pitchFamily="49" charset="-122"/>
                <a:ea typeface="黑体" pitchFamily="49" charset="-122"/>
              </a:rPr>
              <a:t>时的聚合度</a:t>
            </a:r>
          </a:p>
          <a:p>
            <a:pPr>
              <a:lnSpc>
                <a:spcPct val="150000"/>
              </a:lnSpc>
              <a:spcBef>
                <a:spcPct val="0"/>
              </a:spcBef>
            </a:pPr>
            <a:r>
              <a:rPr lang="en-US" altLang="zh-CN" sz="2400" b="0">
                <a:latin typeface="黑体" pitchFamily="49" charset="-122"/>
                <a:ea typeface="黑体" pitchFamily="49" charset="-122"/>
              </a:rPr>
              <a:t>P=1</a:t>
            </a:r>
            <a:r>
              <a:rPr lang="zh-CN" altLang="en-US" sz="2400" b="0">
                <a:latin typeface="黑体" pitchFamily="49" charset="-122"/>
                <a:ea typeface="黑体" pitchFamily="49" charset="-122"/>
              </a:rPr>
              <a:t>时，当量系数如何影响聚合度</a:t>
            </a:r>
          </a:p>
          <a:p>
            <a:pPr>
              <a:lnSpc>
                <a:spcPct val="150000"/>
              </a:lnSpc>
              <a:spcBef>
                <a:spcPct val="0"/>
              </a:spcBef>
            </a:pPr>
            <a:r>
              <a:rPr lang="en-US" altLang="zh-CN" sz="2400" b="0">
                <a:latin typeface="黑体" pitchFamily="49" charset="-122"/>
                <a:ea typeface="黑体" pitchFamily="49" charset="-122"/>
              </a:rPr>
              <a:t>P=1</a:t>
            </a:r>
            <a:r>
              <a:rPr lang="zh-CN" altLang="en-US" sz="2400" b="0">
                <a:latin typeface="黑体" pitchFamily="49" charset="-122"/>
                <a:ea typeface="黑体" pitchFamily="49" charset="-122"/>
              </a:rPr>
              <a:t>时，过量分率如何影响聚合度</a:t>
            </a:r>
            <a:endParaRPr lang="en-US" altLang="zh-CN" sz="2400" b="0">
              <a:latin typeface="黑体" pitchFamily="49" charset="-122"/>
              <a:ea typeface="黑体" pitchFamily="49" charset="-122"/>
            </a:endParaRPr>
          </a:p>
          <a:p>
            <a:pPr>
              <a:lnSpc>
                <a:spcPct val="150000"/>
              </a:lnSpc>
              <a:spcBef>
                <a:spcPct val="0"/>
              </a:spcBef>
            </a:pPr>
            <a:r>
              <a:rPr lang="zh-CN" altLang="en-US" sz="2400" b="0">
                <a:solidFill>
                  <a:srgbClr val="C00000"/>
                </a:solidFill>
                <a:latin typeface="黑体" pitchFamily="49" charset="-122"/>
                <a:ea typeface="黑体" pitchFamily="49" charset="-122"/>
              </a:rPr>
              <a:t>官能团不等当量时反应程度的定义？用不过量单体的官能团来计算？</a:t>
            </a:r>
          </a:p>
        </p:txBody>
      </p:sp>
      <p:graphicFrame>
        <p:nvGraphicFramePr>
          <p:cNvPr id="14" name="Object 7"/>
          <p:cNvGraphicFramePr>
            <a:graphicFrameLocks noChangeAspect="1"/>
          </p:cNvGraphicFramePr>
          <p:nvPr/>
        </p:nvGraphicFramePr>
        <p:xfrm>
          <a:off x="7416800" y="4005263"/>
          <a:ext cx="1727200" cy="1000125"/>
        </p:xfrm>
        <a:graphic>
          <a:graphicData uri="http://schemas.openxmlformats.org/presentationml/2006/ole">
            <mc:AlternateContent xmlns:mc="http://schemas.openxmlformats.org/markup-compatibility/2006">
              <mc:Choice xmlns:v="urn:schemas-microsoft-com:vml" Requires="v">
                <p:oleObj spid="_x0000_s68837" name="公式" r:id="rId9" imgW="723586" imgH="418918" progId="Equation.3">
                  <p:embed/>
                </p:oleObj>
              </mc:Choice>
              <mc:Fallback>
                <p:oleObj name="公式" r:id="rId9" imgW="723586" imgH="418918" progId="Equation.3">
                  <p:embed/>
                  <p:pic>
                    <p:nvPicPr>
                      <p:cNvPr id="14"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16800" y="4005263"/>
                        <a:ext cx="1727200"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9"/>
          <p:cNvGraphicFramePr>
            <a:graphicFrameLocks noChangeAspect="1"/>
          </p:cNvGraphicFramePr>
          <p:nvPr/>
        </p:nvGraphicFramePr>
        <p:xfrm>
          <a:off x="5572125" y="3500438"/>
          <a:ext cx="1714500" cy="912812"/>
        </p:xfrm>
        <a:graphic>
          <a:graphicData uri="http://schemas.openxmlformats.org/presentationml/2006/ole">
            <mc:AlternateContent xmlns:mc="http://schemas.openxmlformats.org/markup-compatibility/2006">
              <mc:Choice xmlns:v="urn:schemas-microsoft-com:vml" Requires="v">
                <p:oleObj spid="_x0000_s68838" name="公式" r:id="rId11" imgW="736280" imgH="393529" progId="Equation.3">
                  <p:embed/>
                </p:oleObj>
              </mc:Choice>
              <mc:Fallback>
                <p:oleObj name="公式" r:id="rId11" imgW="736280" imgH="393529" progId="Equation.3">
                  <p:embed/>
                  <p:pic>
                    <p:nvPicPr>
                      <p:cNvPr id="15"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72125" y="3500438"/>
                        <a:ext cx="1714500"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1"/>
          <p:cNvGraphicFramePr>
            <a:graphicFrameLocks noChangeAspect="1"/>
          </p:cNvGraphicFramePr>
          <p:nvPr/>
        </p:nvGraphicFramePr>
        <p:xfrm>
          <a:off x="6572250" y="4791075"/>
          <a:ext cx="1250950" cy="1000125"/>
        </p:xfrm>
        <a:graphic>
          <a:graphicData uri="http://schemas.openxmlformats.org/presentationml/2006/ole">
            <mc:AlternateContent xmlns:mc="http://schemas.openxmlformats.org/markup-compatibility/2006">
              <mc:Choice xmlns:v="urn:schemas-microsoft-com:vml" Requires="v">
                <p:oleObj spid="_x0000_s68839" name="公式" r:id="rId13" imgW="520700" imgH="419100" progId="Equation.3">
                  <p:embed/>
                </p:oleObj>
              </mc:Choice>
              <mc:Fallback>
                <p:oleObj name="公式" r:id="rId13" imgW="520700" imgH="419100" progId="Equation.3">
                  <p:embed/>
                  <p:pic>
                    <p:nvPicPr>
                      <p:cNvPr id="16"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72250" y="4791075"/>
                        <a:ext cx="1250950"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7812360" y="5055567"/>
            <a:ext cx="588623" cy="461665"/>
          </a:xfrm>
          <a:prstGeom prst="rect">
            <a:avLst/>
          </a:prstGeom>
          <a:noFill/>
        </p:spPr>
        <p:txBody>
          <a:bodyPr wrap="none" rtlCol="0">
            <a:spAutoFit/>
          </a:bodyPr>
          <a:lstStyle/>
          <a:p>
            <a:r>
              <a:rPr lang="en-US" altLang="zh-CN" sz="2400" b="0" dirty="0">
                <a:latin typeface="+mn-lt"/>
              </a:rPr>
              <a:t>+ 1</a:t>
            </a:r>
            <a:endParaRPr lang="zh-CN" altLang="en-US" sz="2400" b="0" dirty="0">
              <a:latin typeface="+mn-lt"/>
            </a:endParaRPr>
          </a:p>
        </p:txBody>
      </p:sp>
    </p:spTree>
    <p:extLst>
      <p:ext uri="{BB962C8B-B14F-4D97-AF65-F5344CB8AC3E}">
        <p14:creationId xmlns:p14="http://schemas.microsoft.com/office/powerpoint/2010/main" val="1702034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par>
                                <p:cTn id="13" presetID="2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endParaRPr lang="zh-CN" altLang="zh-CN"/>
          </a:p>
        </p:txBody>
      </p:sp>
      <p:sp>
        <p:nvSpPr>
          <p:cNvPr id="17413"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algn="ctr">
              <a:spcBef>
                <a:spcPct val="20000"/>
              </a:spcBef>
            </a:pPr>
            <a:endParaRPr lang="zh-CN" altLang="en-US" sz="1000">
              <a:latin typeface="Times New Roman" pitchFamily="18" charset="0"/>
            </a:endParaRPr>
          </a:p>
        </p:txBody>
      </p:sp>
      <p:grpSp>
        <p:nvGrpSpPr>
          <p:cNvPr id="17414" name="组合 23"/>
          <p:cNvGrpSpPr>
            <a:grpSpLocks/>
          </p:cNvGrpSpPr>
          <p:nvPr/>
        </p:nvGrpSpPr>
        <p:grpSpPr bwMode="auto">
          <a:xfrm>
            <a:off x="7929563" y="-171450"/>
            <a:ext cx="1143000" cy="928688"/>
            <a:chOff x="7715272" y="-142900"/>
            <a:chExt cx="1143008" cy="928694"/>
          </a:xfrm>
        </p:grpSpPr>
        <p:pic>
          <p:nvPicPr>
            <p:cNvPr id="17419"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107950" y="119063"/>
            <a:ext cx="3894138" cy="646112"/>
          </a:xfrm>
          <a:prstGeom prst="rect">
            <a:avLst/>
          </a:prstGeom>
          <a:noFill/>
        </p:spPr>
        <p:txBody>
          <a:bodyPr wrap="none">
            <a:spAutoFit/>
          </a:bodyPr>
          <a:lstStyle/>
          <a:p>
            <a:pPr>
              <a:spcBef>
                <a:spcPts val="600"/>
              </a:spcBef>
              <a:defRPr/>
            </a:pPr>
            <a:r>
              <a:rPr lang="en-US" altLang="zh-CN"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7.3 </a:t>
            </a:r>
            <a:r>
              <a:rPr lang="zh-CN" altLang="en-US"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线形逐步聚合</a:t>
            </a:r>
          </a:p>
        </p:txBody>
      </p:sp>
      <p:sp>
        <p:nvSpPr>
          <p:cNvPr id="17416" name="Rectangle 4"/>
          <p:cNvSpPr>
            <a:spLocks noChangeArrowheads="1"/>
          </p:cNvSpPr>
          <p:nvPr/>
        </p:nvSpPr>
        <p:spPr bwMode="auto">
          <a:xfrm>
            <a:off x="723900" y="1185984"/>
            <a:ext cx="7696200" cy="1477328"/>
          </a:xfrm>
          <a:prstGeom prst="rect">
            <a:avLst/>
          </a:prstGeom>
          <a:noFill/>
          <a:ln w="9525">
            <a:noFill/>
            <a:miter lim="800000"/>
            <a:headEnd/>
            <a:tailEnd/>
          </a:ln>
        </p:spPr>
        <p:txBody>
          <a:bodyPr>
            <a:spAutoFit/>
          </a:bodyPr>
          <a:lstStyle/>
          <a:p>
            <a:pPr>
              <a:lnSpc>
                <a:spcPct val="150000"/>
              </a:lnSpc>
            </a:pPr>
            <a:r>
              <a:rPr lang="en-US" altLang="zh-CN" b="0" dirty="0">
                <a:solidFill>
                  <a:srgbClr val="C00000"/>
                </a:solidFill>
                <a:latin typeface="+mn-lt"/>
                <a:ea typeface="黑体" pitchFamily="49" charset="-122"/>
              </a:rPr>
              <a:t>b. </a:t>
            </a:r>
            <a:r>
              <a:rPr lang="zh-CN" altLang="en-US" b="0" dirty="0">
                <a:solidFill>
                  <a:srgbClr val="C00000"/>
                </a:solidFill>
                <a:latin typeface="+mn-lt"/>
                <a:ea typeface="黑体" pitchFamily="49" charset="-122"/>
              </a:rPr>
              <a:t>用单官能团单体封端             </a:t>
            </a:r>
          </a:p>
          <a:p>
            <a:pPr>
              <a:lnSpc>
                <a:spcPct val="150000"/>
              </a:lnSpc>
            </a:pPr>
            <a:r>
              <a:rPr lang="zh-CN" altLang="en-US" sz="2400" b="0" dirty="0">
                <a:solidFill>
                  <a:srgbClr val="C00000"/>
                </a:solidFill>
                <a:latin typeface="+mn-lt"/>
                <a:ea typeface="黑体" pitchFamily="49" charset="-122"/>
              </a:rPr>
              <a:t>   </a:t>
            </a:r>
            <a:r>
              <a:rPr lang="en-US" altLang="zh-CN" sz="2400" b="0" dirty="0">
                <a:solidFill>
                  <a:srgbClr val="C00000"/>
                </a:solidFill>
                <a:latin typeface="+mn-lt"/>
                <a:ea typeface="黑体" pitchFamily="49" charset="-122"/>
              </a:rPr>
              <a:t>A-A</a:t>
            </a:r>
            <a:r>
              <a:rPr lang="zh-CN" altLang="en-US" sz="2400" b="0" dirty="0">
                <a:solidFill>
                  <a:srgbClr val="C00000"/>
                </a:solidFill>
                <a:latin typeface="+mn-lt"/>
                <a:ea typeface="黑体" pitchFamily="49" charset="-122"/>
              </a:rPr>
              <a:t>与</a:t>
            </a:r>
            <a:r>
              <a:rPr lang="en-US" altLang="zh-CN" sz="2400" b="0" dirty="0">
                <a:solidFill>
                  <a:srgbClr val="C00000"/>
                </a:solidFill>
                <a:latin typeface="+mn-lt"/>
                <a:ea typeface="黑体" pitchFamily="49" charset="-122"/>
              </a:rPr>
              <a:t>B-B</a:t>
            </a:r>
            <a:r>
              <a:rPr lang="zh-CN" altLang="en-US" sz="2400" b="0" dirty="0">
                <a:solidFill>
                  <a:srgbClr val="C00000"/>
                </a:solidFill>
                <a:latin typeface="+mn-lt"/>
                <a:ea typeface="黑体" pitchFamily="49" charset="-122"/>
              </a:rPr>
              <a:t>（等摩尔）</a:t>
            </a:r>
            <a:r>
              <a:rPr lang="en-US" altLang="zh-CN" sz="2400" b="0" dirty="0">
                <a:solidFill>
                  <a:srgbClr val="C00000"/>
                </a:solidFill>
                <a:latin typeface="+mn-lt"/>
                <a:ea typeface="黑体" pitchFamily="49" charset="-122"/>
              </a:rPr>
              <a:t>+ </a:t>
            </a:r>
            <a:r>
              <a:rPr lang="zh-CN" altLang="en-US" sz="2400" b="0" dirty="0">
                <a:solidFill>
                  <a:srgbClr val="C00000"/>
                </a:solidFill>
                <a:latin typeface="+mn-lt"/>
                <a:ea typeface="黑体" pitchFamily="49" charset="-122"/>
              </a:rPr>
              <a:t>单官能团单体</a:t>
            </a:r>
            <a:r>
              <a:rPr lang="en-US" altLang="zh-CN" sz="2400" b="0" dirty="0">
                <a:solidFill>
                  <a:srgbClr val="C00000"/>
                </a:solidFill>
                <a:latin typeface="+mn-lt"/>
                <a:ea typeface="黑体" pitchFamily="49" charset="-122"/>
              </a:rPr>
              <a:t>B </a:t>
            </a:r>
          </a:p>
        </p:txBody>
      </p:sp>
      <p:graphicFrame>
        <p:nvGraphicFramePr>
          <p:cNvPr id="17410" name="Object 5"/>
          <p:cNvGraphicFramePr>
            <a:graphicFrameLocks noChangeAspect="1"/>
          </p:cNvGraphicFramePr>
          <p:nvPr>
            <p:extLst/>
          </p:nvPr>
        </p:nvGraphicFramePr>
        <p:xfrm>
          <a:off x="2758876" y="3050382"/>
          <a:ext cx="2616200" cy="1231900"/>
        </p:xfrm>
        <a:graphic>
          <a:graphicData uri="http://schemas.openxmlformats.org/presentationml/2006/ole">
            <mc:AlternateContent xmlns:mc="http://schemas.openxmlformats.org/markup-compatibility/2006">
              <mc:Choice xmlns:v="urn:schemas-microsoft-com:vml" Requires="v">
                <p:oleObj spid="_x0000_s108564" name="Equation" r:id="rId5" imgW="939600" imgH="444240" progId="Equation.3">
                  <p:embed/>
                </p:oleObj>
              </mc:Choice>
              <mc:Fallback>
                <p:oleObj name="Equation" r:id="rId5" imgW="939600" imgH="444240" progId="Equation.3">
                  <p:embed/>
                  <p:pic>
                    <p:nvPicPr>
                      <p:cNvPr id="1741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8876" y="3050382"/>
                        <a:ext cx="2616200"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6"/>
          <p:cNvGraphicFramePr>
            <a:graphicFrameLocks noChangeAspect="1"/>
          </p:cNvGraphicFramePr>
          <p:nvPr>
            <p:extLst/>
          </p:nvPr>
        </p:nvGraphicFramePr>
        <p:xfrm>
          <a:off x="969812" y="4725144"/>
          <a:ext cx="1679575" cy="1314450"/>
        </p:xfrm>
        <a:graphic>
          <a:graphicData uri="http://schemas.openxmlformats.org/presentationml/2006/ole">
            <mc:AlternateContent xmlns:mc="http://schemas.openxmlformats.org/markup-compatibility/2006">
              <mc:Choice xmlns:v="urn:schemas-microsoft-com:vml" Requires="v">
                <p:oleObj spid="_x0000_s108565" name="Equation" r:id="rId7" imgW="596880" imgH="469800" progId="Equation.3">
                  <p:embed/>
                </p:oleObj>
              </mc:Choice>
              <mc:Fallback>
                <p:oleObj name="Equation" r:id="rId7" imgW="596880" imgH="469800" progId="Equation.3">
                  <p:embed/>
                  <p:pic>
                    <p:nvPicPr>
                      <p:cNvPr id="17411"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9812" y="4725144"/>
                        <a:ext cx="1679575" cy="131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7" name="Text Box 7"/>
          <p:cNvSpPr txBox="1">
            <a:spLocks noChangeArrowheads="1"/>
          </p:cNvSpPr>
          <p:nvPr/>
        </p:nvSpPr>
        <p:spPr bwMode="auto">
          <a:xfrm>
            <a:off x="118255" y="2835887"/>
            <a:ext cx="3571875" cy="461665"/>
          </a:xfrm>
          <a:prstGeom prst="rect">
            <a:avLst/>
          </a:prstGeom>
          <a:noFill/>
          <a:ln w="9525">
            <a:noFill/>
            <a:miter lim="800000"/>
            <a:headEnd/>
            <a:tailEnd/>
          </a:ln>
        </p:spPr>
        <p:txBody>
          <a:bodyPr>
            <a:spAutoFit/>
          </a:bodyPr>
          <a:lstStyle/>
          <a:p>
            <a:r>
              <a:rPr lang="zh-CN" altLang="en-US" sz="2400" b="0" dirty="0">
                <a:latin typeface="+mn-lt"/>
                <a:ea typeface="黑体" pitchFamily="49" charset="-122"/>
              </a:rPr>
              <a:t>当量系数（官能团）：</a:t>
            </a:r>
          </a:p>
        </p:txBody>
      </p:sp>
      <p:sp>
        <p:nvSpPr>
          <p:cNvPr id="17418" name="Text Box 8"/>
          <p:cNvSpPr txBox="1">
            <a:spLocks noChangeArrowheads="1"/>
          </p:cNvSpPr>
          <p:nvPr/>
        </p:nvSpPr>
        <p:spPr bwMode="auto">
          <a:xfrm>
            <a:off x="124275" y="4149080"/>
            <a:ext cx="3500438" cy="461665"/>
          </a:xfrm>
          <a:prstGeom prst="rect">
            <a:avLst/>
          </a:prstGeom>
          <a:noFill/>
          <a:ln w="9525">
            <a:noFill/>
            <a:miter lim="800000"/>
            <a:headEnd/>
            <a:tailEnd/>
          </a:ln>
        </p:spPr>
        <p:txBody>
          <a:bodyPr>
            <a:spAutoFit/>
          </a:bodyPr>
          <a:lstStyle/>
          <a:p>
            <a:r>
              <a:rPr lang="zh-CN" altLang="en-US" sz="2400" b="0" dirty="0">
                <a:latin typeface="+mn-lt"/>
                <a:ea typeface="黑体" pitchFamily="49" charset="-122"/>
              </a:rPr>
              <a:t>过量分率（单体）：</a:t>
            </a:r>
          </a:p>
        </p:txBody>
      </p:sp>
      <p:sp>
        <p:nvSpPr>
          <p:cNvPr id="13" name="Text Box 10"/>
          <p:cNvSpPr txBox="1">
            <a:spLocks noChangeArrowheads="1"/>
          </p:cNvSpPr>
          <p:nvPr/>
        </p:nvSpPr>
        <p:spPr bwMode="auto">
          <a:xfrm>
            <a:off x="4827158" y="4423788"/>
            <a:ext cx="4271815" cy="1323439"/>
          </a:xfrm>
          <a:prstGeom prst="rect">
            <a:avLst/>
          </a:prstGeom>
          <a:solidFill>
            <a:schemeClr val="bg1"/>
          </a:solidFill>
          <a:ln>
            <a:noFill/>
          </a:ln>
          <a:effectLst/>
          <a:extLst>
            <a:ext uri="{91240B29-F687-4F45-9708-019B960494DF}">
              <a14:hiddenLine xmlns:a14="http://schemas.microsoft.com/office/drawing/2010/main" w="9525">
                <a:solidFill>
                  <a:srgbClr val="99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pPr algn="l" eaLnBrk="1" hangingPunct="1">
              <a:spcBef>
                <a:spcPct val="50000"/>
              </a:spcBef>
              <a:buFontTx/>
              <a:buNone/>
            </a:pPr>
            <a:r>
              <a:rPr lang="en-US" altLang="zh-CN" sz="2000" b="1" i="1" dirty="0"/>
              <a:t>N</a:t>
            </a:r>
            <a:r>
              <a:rPr lang="en-US" altLang="zh-CN" sz="2000" b="1" baseline="-25000" dirty="0"/>
              <a:t>A</a:t>
            </a:r>
            <a:r>
              <a:rPr lang="en-US" altLang="zh-CN" sz="2000" b="1" dirty="0"/>
              <a:t>-A</a:t>
            </a:r>
            <a:r>
              <a:rPr lang="zh-CN" altLang="en-US" sz="2000" b="1" dirty="0"/>
              <a:t>官能团的起始摩尔数</a:t>
            </a:r>
          </a:p>
          <a:p>
            <a:pPr algn="l" eaLnBrk="1" hangingPunct="1">
              <a:spcBef>
                <a:spcPct val="50000"/>
              </a:spcBef>
              <a:buFontTx/>
              <a:buNone/>
            </a:pPr>
            <a:r>
              <a:rPr lang="en-US" altLang="zh-CN" sz="2000" b="1" i="1" dirty="0"/>
              <a:t>N</a:t>
            </a:r>
            <a:r>
              <a:rPr lang="en-US" altLang="zh-CN" sz="2000" b="1" baseline="-25000" dirty="0"/>
              <a:t>B</a:t>
            </a:r>
            <a:r>
              <a:rPr lang="en-US" altLang="zh-CN" sz="2000" b="1" dirty="0"/>
              <a:t>-B-B</a:t>
            </a:r>
            <a:r>
              <a:rPr lang="zh-CN" altLang="en-US" sz="2000" b="1" dirty="0"/>
              <a:t>单体中</a:t>
            </a:r>
            <a:r>
              <a:rPr lang="en-US" altLang="zh-CN" sz="2000" b="1" dirty="0"/>
              <a:t>B</a:t>
            </a:r>
            <a:r>
              <a:rPr lang="zh-CN" altLang="en-US" sz="2000" b="1" dirty="0"/>
              <a:t>官能团的起始摩尔数</a:t>
            </a:r>
          </a:p>
          <a:p>
            <a:pPr algn="l" eaLnBrk="1" hangingPunct="1">
              <a:spcBef>
                <a:spcPct val="50000"/>
              </a:spcBef>
              <a:buFontTx/>
              <a:buNone/>
            </a:pPr>
            <a:r>
              <a:rPr lang="en-US" altLang="zh-CN" sz="2000" b="1" i="1" dirty="0"/>
              <a:t>N</a:t>
            </a:r>
            <a:r>
              <a:rPr lang="en-US" altLang="zh-CN" sz="2000" b="1" baseline="-25000" dirty="0"/>
              <a:t>B</a:t>
            </a:r>
            <a:r>
              <a:rPr lang="en-US" altLang="zh-CN" sz="2000" b="1" baseline="30000" dirty="0"/>
              <a:t>’</a:t>
            </a:r>
            <a:r>
              <a:rPr lang="en-US" altLang="zh-CN" sz="2000" b="1" dirty="0"/>
              <a:t>-B</a:t>
            </a:r>
            <a:r>
              <a:rPr lang="zh-CN" altLang="en-US" sz="2000" b="1" dirty="0"/>
              <a:t>单体中</a:t>
            </a:r>
            <a:r>
              <a:rPr lang="en-US" altLang="zh-CN" sz="2000" b="1" dirty="0"/>
              <a:t>B</a:t>
            </a:r>
            <a:r>
              <a:rPr lang="zh-CN" altLang="en-US" sz="2000" b="1" dirty="0"/>
              <a:t>官能团的起始摩尔数</a:t>
            </a:r>
          </a:p>
        </p:txBody>
      </p:sp>
      <p:sp>
        <p:nvSpPr>
          <p:cNvPr id="14" name="Line 11"/>
          <p:cNvSpPr>
            <a:spLocks noChangeShapeType="1"/>
          </p:cNvSpPr>
          <p:nvPr/>
        </p:nvSpPr>
        <p:spPr bwMode="auto">
          <a:xfrm>
            <a:off x="2649386" y="5305554"/>
            <a:ext cx="2138315" cy="947956"/>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endParaRPr lang="zh-CN" altLang="en-US"/>
          </a:p>
        </p:txBody>
      </p:sp>
      <p:sp>
        <p:nvSpPr>
          <p:cNvPr id="15" name="Oval 12"/>
          <p:cNvSpPr>
            <a:spLocks noChangeArrowheads="1"/>
          </p:cNvSpPr>
          <p:nvPr/>
        </p:nvSpPr>
        <p:spPr bwMode="auto">
          <a:xfrm>
            <a:off x="1586705" y="4653137"/>
            <a:ext cx="1062681" cy="805036"/>
          </a:xfrm>
          <a:prstGeom prst="ellipse">
            <a:avLst/>
          </a:prstGeom>
          <a:noFill/>
          <a:ln w="38100" algn="ctr">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pPr eaLnBrk="1" hangingPunct="1"/>
            <a:endParaRPr lang="zh-CN" altLang="en-US"/>
          </a:p>
        </p:txBody>
      </p:sp>
      <p:sp>
        <p:nvSpPr>
          <p:cNvPr id="16" name="Oval 13"/>
          <p:cNvSpPr>
            <a:spLocks noChangeArrowheads="1"/>
          </p:cNvSpPr>
          <p:nvPr/>
        </p:nvSpPr>
        <p:spPr bwMode="auto">
          <a:xfrm>
            <a:off x="4356471" y="3589685"/>
            <a:ext cx="1223641" cy="647700"/>
          </a:xfrm>
          <a:prstGeom prst="ellipse">
            <a:avLst/>
          </a:prstGeom>
          <a:noFill/>
          <a:ln w="38100" algn="ctr">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pPr eaLnBrk="1" hangingPunct="1"/>
            <a:endParaRPr lang="zh-CN" altLang="en-US" sz="2400">
              <a:latin typeface="+mn-lt"/>
            </a:endParaRPr>
          </a:p>
        </p:txBody>
      </p:sp>
      <p:sp>
        <p:nvSpPr>
          <p:cNvPr id="17" name="Line 14"/>
          <p:cNvSpPr>
            <a:spLocks noChangeShapeType="1"/>
          </p:cNvSpPr>
          <p:nvPr/>
        </p:nvSpPr>
        <p:spPr bwMode="auto">
          <a:xfrm>
            <a:off x="4643238" y="4237385"/>
            <a:ext cx="144463" cy="2016125"/>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endParaRPr lang="zh-CN" altLang="en-US"/>
          </a:p>
        </p:txBody>
      </p:sp>
      <p:sp>
        <p:nvSpPr>
          <p:cNvPr id="18" name="Rectangle 15"/>
          <p:cNvSpPr>
            <a:spLocks noChangeArrowheads="1"/>
          </p:cNvSpPr>
          <p:nvPr/>
        </p:nvSpPr>
        <p:spPr bwMode="auto">
          <a:xfrm>
            <a:off x="1468388" y="6250612"/>
            <a:ext cx="70904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pPr eaLnBrk="1" hangingPunct="1">
              <a:buFontTx/>
              <a:buNone/>
            </a:pPr>
            <a:r>
              <a:rPr lang="zh-CN" altLang="en-US" sz="2400" b="1" dirty="0">
                <a:solidFill>
                  <a:schemeClr val="tx2"/>
                </a:solidFill>
                <a:latin typeface="+mn-lt"/>
                <a:cs typeface="Times New Roman" panose="02020603050405020304" pitchFamily="18" charset="0"/>
              </a:rPr>
              <a:t>在控制链增长时一个</a:t>
            </a:r>
            <a:r>
              <a:rPr lang="en-US" altLang="zh-CN" sz="2400" b="1" dirty="0">
                <a:solidFill>
                  <a:schemeClr val="tx2"/>
                </a:solidFill>
                <a:latin typeface="+mn-lt"/>
                <a:cs typeface="Times New Roman" panose="02020603050405020304" pitchFamily="18" charset="0"/>
              </a:rPr>
              <a:t>B</a:t>
            </a:r>
            <a:r>
              <a:rPr lang="zh-CN" altLang="en-US" sz="2400" b="1" dirty="0">
                <a:solidFill>
                  <a:schemeClr val="tx2"/>
                </a:solidFill>
                <a:latin typeface="+mn-lt"/>
                <a:cs typeface="Times New Roman" panose="02020603050405020304" pitchFamily="18" charset="0"/>
              </a:rPr>
              <a:t>分子相当于一个过量</a:t>
            </a:r>
            <a:r>
              <a:rPr lang="en-US" altLang="zh-CN" sz="2400" b="1" dirty="0">
                <a:solidFill>
                  <a:schemeClr val="tx2"/>
                </a:solidFill>
                <a:latin typeface="+mn-lt"/>
                <a:cs typeface="Times New Roman" panose="02020603050405020304" pitchFamily="18" charset="0"/>
              </a:rPr>
              <a:t>B-B</a:t>
            </a:r>
            <a:r>
              <a:rPr lang="zh-CN" altLang="en-US" sz="2400" b="1" dirty="0">
                <a:solidFill>
                  <a:schemeClr val="tx2"/>
                </a:solidFill>
                <a:latin typeface="+mn-lt"/>
                <a:cs typeface="Times New Roman" panose="02020603050405020304" pitchFamily="18" charset="0"/>
              </a:rPr>
              <a:t>分子</a:t>
            </a:r>
          </a:p>
        </p:txBody>
      </p:sp>
      <p:sp>
        <p:nvSpPr>
          <p:cNvPr id="2" name="文本框 1"/>
          <p:cNvSpPr txBox="1"/>
          <p:nvPr/>
        </p:nvSpPr>
        <p:spPr>
          <a:xfrm>
            <a:off x="2960116" y="3153331"/>
            <a:ext cx="284052" cy="523220"/>
          </a:xfrm>
          <a:prstGeom prst="rect">
            <a:avLst/>
          </a:prstGeom>
          <a:noFill/>
        </p:spPr>
        <p:txBody>
          <a:bodyPr wrap="none" rtlCol="0">
            <a:spAutoFit/>
          </a:bodyPr>
          <a:lstStyle/>
          <a:p>
            <a:r>
              <a:rPr lang="en-US" altLang="zh-CN" dirty="0"/>
              <a:t>,</a:t>
            </a:r>
            <a:endParaRPr lang="zh-CN" altLang="en-US" dirty="0"/>
          </a:p>
        </p:txBody>
      </p:sp>
    </p:spTree>
    <p:extLst>
      <p:ext uri="{BB962C8B-B14F-4D97-AF65-F5344CB8AC3E}">
        <p14:creationId xmlns:p14="http://schemas.microsoft.com/office/powerpoint/2010/main" val="405218952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descr="밝은 수평선"/>
          <p:cNvSpPr>
            <a:spLocks noChangeArrowheads="1"/>
          </p:cNvSpPr>
          <p:nvPr/>
        </p:nvSpPr>
        <p:spPr bwMode="auto">
          <a:xfrm>
            <a:off x="0" y="0"/>
            <a:ext cx="9144000" cy="928688"/>
          </a:xfrm>
          <a:prstGeom prst="rect">
            <a:avLst/>
          </a:prstGeom>
          <a:blipFill dpi="0" rotWithShape="1">
            <a:blip r:embed="rId2" cstate="print"/>
            <a:srcRect/>
            <a:tile tx="0" ty="0" sx="100000" sy="100000" flip="none" algn="tl"/>
          </a:blipFill>
          <a:ln w="9525">
            <a:noFill/>
            <a:miter lim="800000"/>
            <a:headEnd/>
            <a:tailEnd/>
          </a:ln>
        </p:spPr>
        <p:txBody>
          <a:bodyPr wrap="none" anchor="ctr"/>
          <a:lstStyle/>
          <a:p>
            <a:endParaRPr lang="zh-CN" altLang="zh-CN"/>
          </a:p>
        </p:txBody>
      </p:sp>
      <p:sp>
        <p:nvSpPr>
          <p:cNvPr id="18437"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algn="ctr">
              <a:spcBef>
                <a:spcPct val="20000"/>
              </a:spcBef>
            </a:pPr>
            <a:endParaRPr lang="zh-CN" altLang="en-US" sz="1000">
              <a:latin typeface="Times New Roman" pitchFamily="18" charset="0"/>
            </a:endParaRPr>
          </a:p>
        </p:txBody>
      </p:sp>
      <p:grpSp>
        <p:nvGrpSpPr>
          <p:cNvPr id="18438" name="组合 23"/>
          <p:cNvGrpSpPr>
            <a:grpSpLocks/>
          </p:cNvGrpSpPr>
          <p:nvPr/>
        </p:nvGrpSpPr>
        <p:grpSpPr bwMode="auto">
          <a:xfrm>
            <a:off x="7929563" y="-171450"/>
            <a:ext cx="1143000" cy="928688"/>
            <a:chOff x="7715272" y="-142900"/>
            <a:chExt cx="1143008" cy="928694"/>
          </a:xfrm>
        </p:grpSpPr>
        <p:pic>
          <p:nvPicPr>
            <p:cNvPr id="18441"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107950" y="119063"/>
            <a:ext cx="3894138" cy="646112"/>
          </a:xfrm>
          <a:prstGeom prst="rect">
            <a:avLst/>
          </a:prstGeom>
          <a:noFill/>
        </p:spPr>
        <p:txBody>
          <a:bodyPr wrap="none">
            <a:spAutoFit/>
          </a:bodyPr>
          <a:lstStyle/>
          <a:p>
            <a:pPr>
              <a:spcBef>
                <a:spcPts val="600"/>
              </a:spcBef>
              <a:defRPr/>
            </a:pPr>
            <a:r>
              <a:rPr lang="en-US" altLang="zh-CN"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7.3 </a:t>
            </a:r>
            <a:r>
              <a:rPr lang="zh-CN" altLang="en-US"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线形逐步聚合</a:t>
            </a:r>
          </a:p>
        </p:txBody>
      </p:sp>
      <p:sp>
        <p:nvSpPr>
          <p:cNvPr id="21" name="Text Box 2"/>
          <p:cNvSpPr txBox="1">
            <a:spLocks noChangeArrowheads="1"/>
          </p:cNvSpPr>
          <p:nvPr/>
        </p:nvSpPr>
        <p:spPr bwMode="auto">
          <a:xfrm>
            <a:off x="990600" y="1533872"/>
            <a:ext cx="7543800" cy="7493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66FFFF"/>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pPr algn="l" eaLnBrk="1" hangingPunct="1">
              <a:lnSpc>
                <a:spcPct val="60000"/>
              </a:lnSpc>
              <a:spcBef>
                <a:spcPct val="0"/>
              </a:spcBef>
              <a:buFontTx/>
              <a:buNone/>
            </a:pPr>
            <a:r>
              <a:rPr lang="en-US" altLang="zh-CN" sz="2400" b="1">
                <a:solidFill>
                  <a:srgbClr val="000099"/>
                </a:solidFill>
                <a:ea typeface="宋体" panose="02010600030101010101" pitchFamily="2" charset="-122"/>
              </a:rPr>
              <a:t>            (</a:t>
            </a:r>
            <a:r>
              <a:rPr lang="en-US" altLang="zh-CN" sz="2400" b="1" i="1">
                <a:solidFill>
                  <a:srgbClr val="000099"/>
                </a:solidFill>
                <a:ea typeface="宋体" panose="02010600030101010101" pitchFamily="2" charset="-122"/>
              </a:rPr>
              <a:t>N</a:t>
            </a:r>
            <a:r>
              <a:rPr lang="en-US" altLang="zh-CN" sz="2400" b="1" baseline="-25000">
                <a:solidFill>
                  <a:srgbClr val="000099"/>
                </a:solidFill>
                <a:ea typeface="宋体" panose="02010600030101010101" pitchFamily="2" charset="-122"/>
              </a:rPr>
              <a:t>A</a:t>
            </a:r>
            <a:r>
              <a:rPr lang="en-US" altLang="zh-CN" sz="2400" b="1">
                <a:solidFill>
                  <a:srgbClr val="000099"/>
                </a:solidFill>
                <a:ea typeface="宋体" panose="02010600030101010101" pitchFamily="2" charset="-122"/>
              </a:rPr>
              <a:t>+</a:t>
            </a:r>
            <a:r>
              <a:rPr lang="en-US" altLang="zh-CN" sz="2400" b="1" i="1">
                <a:solidFill>
                  <a:srgbClr val="000099"/>
                </a:solidFill>
                <a:ea typeface="宋体" panose="02010600030101010101" pitchFamily="2" charset="-122"/>
              </a:rPr>
              <a:t>N</a:t>
            </a:r>
            <a:r>
              <a:rPr lang="en-US" altLang="zh-CN" sz="2400" b="1" baseline="-25000">
                <a:solidFill>
                  <a:srgbClr val="000099"/>
                </a:solidFill>
                <a:ea typeface="宋体" panose="02010600030101010101" pitchFamily="2" charset="-122"/>
              </a:rPr>
              <a:t>B</a:t>
            </a:r>
            <a:r>
              <a:rPr lang="en-US" altLang="zh-CN" sz="2400" b="1">
                <a:solidFill>
                  <a:srgbClr val="000099"/>
                </a:solidFill>
                <a:ea typeface="宋体" panose="02010600030101010101" pitchFamily="2" charset="-122"/>
              </a:rPr>
              <a:t>)/2 + </a:t>
            </a:r>
            <a:r>
              <a:rPr lang="en-US" altLang="zh-CN" sz="2400" b="1" i="1">
                <a:solidFill>
                  <a:srgbClr val="000099"/>
                </a:solidFill>
                <a:ea typeface="宋体" panose="02010600030101010101" pitchFamily="2" charset="-122"/>
              </a:rPr>
              <a:t>N</a:t>
            </a:r>
            <a:r>
              <a:rPr lang="en-US" altLang="zh-CN" sz="2400" b="1" baseline="-25000">
                <a:solidFill>
                  <a:srgbClr val="000099"/>
                </a:solidFill>
                <a:ea typeface="宋体" panose="02010600030101010101" pitchFamily="2" charset="-122"/>
              </a:rPr>
              <a:t>B</a:t>
            </a:r>
            <a:r>
              <a:rPr lang="en-US" altLang="zh-CN" sz="2400" b="1">
                <a:solidFill>
                  <a:srgbClr val="000099"/>
                </a:solidFill>
                <a:ea typeface="宋体" panose="02010600030101010101" pitchFamily="2" charset="-122"/>
              </a:rPr>
              <a:t>’               </a:t>
            </a:r>
            <a:r>
              <a:rPr lang="en-US" altLang="zh-CN" sz="2400" b="1" i="1">
                <a:solidFill>
                  <a:srgbClr val="000099"/>
                </a:solidFill>
                <a:ea typeface="宋体" panose="02010600030101010101" pitchFamily="2" charset="-122"/>
              </a:rPr>
              <a:t>N</a:t>
            </a:r>
            <a:r>
              <a:rPr lang="en-US" altLang="zh-CN" sz="2400" b="1" baseline="-25000">
                <a:solidFill>
                  <a:srgbClr val="000099"/>
                </a:solidFill>
                <a:ea typeface="宋体" panose="02010600030101010101" pitchFamily="2" charset="-122"/>
              </a:rPr>
              <a:t>A </a:t>
            </a:r>
            <a:r>
              <a:rPr lang="en-US" altLang="zh-CN" sz="2400" b="1">
                <a:solidFill>
                  <a:srgbClr val="000099"/>
                </a:solidFill>
                <a:ea typeface="宋体" panose="02010600030101010101" pitchFamily="2" charset="-122"/>
              </a:rPr>
              <a:t>+ (</a:t>
            </a:r>
            <a:r>
              <a:rPr lang="en-US" altLang="zh-CN" sz="2400" b="1" i="1">
                <a:solidFill>
                  <a:srgbClr val="000099"/>
                </a:solidFill>
                <a:ea typeface="宋体" panose="02010600030101010101" pitchFamily="2" charset="-122"/>
              </a:rPr>
              <a:t>N</a:t>
            </a:r>
            <a:r>
              <a:rPr lang="en-US" altLang="zh-CN" sz="2400" b="1" baseline="-25000">
                <a:solidFill>
                  <a:srgbClr val="000099"/>
                </a:solidFill>
                <a:ea typeface="宋体" panose="02010600030101010101" pitchFamily="2" charset="-122"/>
              </a:rPr>
              <a:t>B</a:t>
            </a:r>
            <a:r>
              <a:rPr lang="en-US" altLang="zh-CN" sz="2400" b="1">
                <a:solidFill>
                  <a:srgbClr val="000099"/>
                </a:solidFill>
                <a:ea typeface="宋体" panose="02010600030101010101" pitchFamily="2" charset="-122"/>
              </a:rPr>
              <a:t>+2</a:t>
            </a:r>
            <a:r>
              <a:rPr lang="en-US" altLang="zh-CN" sz="2400" b="1" i="1">
                <a:solidFill>
                  <a:srgbClr val="000099"/>
                </a:solidFill>
                <a:ea typeface="宋体" panose="02010600030101010101" pitchFamily="2" charset="-122"/>
              </a:rPr>
              <a:t>N</a:t>
            </a:r>
            <a:r>
              <a:rPr lang="en-US" altLang="zh-CN" sz="2400" b="1" baseline="-25000">
                <a:solidFill>
                  <a:srgbClr val="000099"/>
                </a:solidFill>
                <a:ea typeface="宋体" panose="02010600030101010101" pitchFamily="2" charset="-122"/>
              </a:rPr>
              <a:t>B</a:t>
            </a:r>
            <a:r>
              <a:rPr lang="en-US" altLang="zh-CN" sz="2400" b="1">
                <a:solidFill>
                  <a:srgbClr val="000099"/>
                </a:solidFill>
                <a:ea typeface="宋体" panose="02010600030101010101" pitchFamily="2" charset="-122"/>
              </a:rPr>
              <a:t>’)     </a:t>
            </a:r>
          </a:p>
          <a:p>
            <a:pPr algn="l" eaLnBrk="1" hangingPunct="1">
              <a:lnSpc>
                <a:spcPct val="60000"/>
              </a:lnSpc>
              <a:spcBef>
                <a:spcPct val="0"/>
              </a:spcBef>
              <a:buFontTx/>
              <a:buNone/>
            </a:pPr>
            <a:r>
              <a:rPr lang="en-US" altLang="zh-CN" sz="2400" b="1" i="1">
                <a:solidFill>
                  <a:srgbClr val="000099"/>
                </a:solidFill>
                <a:ea typeface="宋体" panose="02010600030101010101" pitchFamily="2" charset="-122"/>
              </a:rPr>
              <a:t>X</a:t>
            </a:r>
            <a:r>
              <a:rPr lang="en-US" altLang="zh-CN" sz="2400" b="1" i="1" baseline="-25000">
                <a:solidFill>
                  <a:srgbClr val="000099"/>
                </a:solidFill>
                <a:ea typeface="宋体" panose="02010600030101010101" pitchFamily="2" charset="-122"/>
              </a:rPr>
              <a:t>n</a:t>
            </a:r>
            <a:r>
              <a:rPr lang="en-US" altLang="zh-CN" sz="2400" b="1" i="1">
                <a:solidFill>
                  <a:srgbClr val="000099"/>
                </a:solidFill>
                <a:ea typeface="宋体" panose="02010600030101010101" pitchFamily="2" charset="-122"/>
              </a:rPr>
              <a:t> =                                       =</a:t>
            </a:r>
            <a:endParaRPr lang="en-US" altLang="zh-CN" sz="2400" b="1">
              <a:solidFill>
                <a:srgbClr val="000099"/>
              </a:solidFill>
              <a:ea typeface="宋体" panose="02010600030101010101" pitchFamily="2" charset="-122"/>
            </a:endParaRPr>
          </a:p>
          <a:p>
            <a:pPr algn="l" eaLnBrk="1" hangingPunct="1">
              <a:lnSpc>
                <a:spcPct val="60000"/>
              </a:lnSpc>
              <a:spcBef>
                <a:spcPct val="0"/>
              </a:spcBef>
              <a:buFontTx/>
              <a:buNone/>
            </a:pPr>
            <a:r>
              <a:rPr lang="en-US" altLang="zh-CN" sz="2400" b="1" i="1">
                <a:solidFill>
                  <a:srgbClr val="000099"/>
                </a:solidFill>
                <a:ea typeface="宋体" panose="02010600030101010101" pitchFamily="2" charset="-122"/>
              </a:rPr>
              <a:t>        N</a:t>
            </a:r>
            <a:r>
              <a:rPr lang="en-US" altLang="zh-CN" sz="2400" b="1" baseline="-25000">
                <a:solidFill>
                  <a:srgbClr val="000099"/>
                </a:solidFill>
                <a:ea typeface="宋体" panose="02010600030101010101" pitchFamily="2" charset="-122"/>
              </a:rPr>
              <a:t>B</a:t>
            </a:r>
            <a:r>
              <a:rPr lang="en-US" altLang="zh-CN" sz="2400" b="1">
                <a:solidFill>
                  <a:srgbClr val="000099"/>
                </a:solidFill>
                <a:ea typeface="宋体" panose="02010600030101010101" pitchFamily="2" charset="-122"/>
              </a:rPr>
              <a:t>’ + (</a:t>
            </a:r>
            <a:r>
              <a:rPr lang="en-US" altLang="zh-CN" sz="2400" b="1" i="1">
                <a:solidFill>
                  <a:srgbClr val="000099"/>
                </a:solidFill>
                <a:ea typeface="宋体" panose="02010600030101010101" pitchFamily="2" charset="-122"/>
              </a:rPr>
              <a:t>N</a:t>
            </a:r>
            <a:r>
              <a:rPr lang="en-US" altLang="zh-CN" sz="2400" b="1" baseline="-25000">
                <a:solidFill>
                  <a:srgbClr val="000099"/>
                </a:solidFill>
                <a:ea typeface="宋体" panose="02010600030101010101" pitchFamily="2" charset="-122"/>
              </a:rPr>
              <a:t>A</a:t>
            </a:r>
            <a:r>
              <a:rPr lang="en-US" altLang="zh-CN" sz="2400" b="1">
                <a:solidFill>
                  <a:srgbClr val="000099"/>
                </a:solidFill>
                <a:ea typeface="宋体" panose="02010600030101010101" pitchFamily="2" charset="-122"/>
              </a:rPr>
              <a:t>-2</a:t>
            </a:r>
            <a:r>
              <a:rPr lang="en-US" altLang="zh-CN" sz="2400" b="1" i="1">
                <a:solidFill>
                  <a:srgbClr val="000099"/>
                </a:solidFill>
                <a:ea typeface="宋体" panose="02010600030101010101" pitchFamily="2" charset="-122"/>
              </a:rPr>
              <a:t>N</a:t>
            </a:r>
            <a:r>
              <a:rPr lang="en-US" altLang="zh-CN" sz="2400" b="1" baseline="-25000">
                <a:solidFill>
                  <a:srgbClr val="000099"/>
                </a:solidFill>
                <a:ea typeface="宋体" panose="02010600030101010101" pitchFamily="2" charset="-122"/>
              </a:rPr>
              <a:t>A</a:t>
            </a:r>
            <a:r>
              <a:rPr lang="en-US" altLang="zh-CN" sz="2400" b="1" i="1">
                <a:solidFill>
                  <a:srgbClr val="000099"/>
                </a:solidFill>
                <a:ea typeface="宋体" panose="02010600030101010101" pitchFamily="2" charset="-122"/>
              </a:rPr>
              <a:t>P</a:t>
            </a:r>
            <a:r>
              <a:rPr lang="en-US" altLang="zh-CN" sz="2400" b="1">
                <a:solidFill>
                  <a:srgbClr val="000099"/>
                </a:solidFill>
                <a:ea typeface="宋体" panose="02010600030101010101" pitchFamily="2" charset="-122"/>
              </a:rPr>
              <a:t>+</a:t>
            </a:r>
            <a:r>
              <a:rPr lang="en-US" altLang="zh-CN" sz="2400" b="1" i="1">
                <a:solidFill>
                  <a:srgbClr val="000099"/>
                </a:solidFill>
                <a:ea typeface="宋体" panose="02010600030101010101" pitchFamily="2" charset="-122"/>
              </a:rPr>
              <a:t>N</a:t>
            </a:r>
            <a:r>
              <a:rPr lang="en-US" altLang="zh-CN" sz="2400" b="1" baseline="-25000">
                <a:solidFill>
                  <a:srgbClr val="000099"/>
                </a:solidFill>
                <a:ea typeface="宋体" panose="02010600030101010101" pitchFamily="2" charset="-122"/>
              </a:rPr>
              <a:t>B</a:t>
            </a:r>
            <a:r>
              <a:rPr lang="en-US" altLang="zh-CN" sz="2400" b="1">
                <a:solidFill>
                  <a:srgbClr val="000099"/>
                </a:solidFill>
                <a:ea typeface="宋体" panose="02010600030101010101" pitchFamily="2" charset="-122"/>
              </a:rPr>
              <a:t>)/2    </a:t>
            </a:r>
            <a:r>
              <a:rPr lang="en-US" altLang="zh-CN" sz="2400" b="1" i="1">
                <a:solidFill>
                  <a:srgbClr val="000099"/>
                </a:solidFill>
                <a:ea typeface="宋体" panose="02010600030101010101" pitchFamily="2" charset="-122"/>
              </a:rPr>
              <a:t>N</a:t>
            </a:r>
            <a:r>
              <a:rPr lang="en-US" altLang="zh-CN" sz="2400" b="1" baseline="-25000">
                <a:solidFill>
                  <a:srgbClr val="000099"/>
                </a:solidFill>
                <a:ea typeface="宋体" panose="02010600030101010101" pitchFamily="2" charset="-122"/>
              </a:rPr>
              <a:t>A</a:t>
            </a:r>
            <a:r>
              <a:rPr lang="en-US" altLang="zh-CN" sz="2400" b="1">
                <a:solidFill>
                  <a:srgbClr val="000099"/>
                </a:solidFill>
                <a:ea typeface="宋体" panose="02010600030101010101" pitchFamily="2" charset="-122"/>
              </a:rPr>
              <a:t>+(</a:t>
            </a:r>
            <a:r>
              <a:rPr lang="en-US" altLang="zh-CN" sz="2400" b="1" i="1">
                <a:solidFill>
                  <a:srgbClr val="000099"/>
                </a:solidFill>
                <a:ea typeface="宋体" panose="02010600030101010101" pitchFamily="2" charset="-122"/>
              </a:rPr>
              <a:t>N</a:t>
            </a:r>
            <a:r>
              <a:rPr lang="en-US" altLang="zh-CN" sz="2400" b="1" baseline="-25000">
                <a:solidFill>
                  <a:srgbClr val="000099"/>
                </a:solidFill>
                <a:ea typeface="宋体" panose="02010600030101010101" pitchFamily="2" charset="-122"/>
              </a:rPr>
              <a:t>B</a:t>
            </a:r>
            <a:r>
              <a:rPr lang="en-US" altLang="zh-CN" sz="2400" b="1">
                <a:solidFill>
                  <a:srgbClr val="000099"/>
                </a:solidFill>
                <a:ea typeface="宋体" panose="02010600030101010101" pitchFamily="2" charset="-122"/>
              </a:rPr>
              <a:t>+2</a:t>
            </a:r>
            <a:r>
              <a:rPr lang="en-US" altLang="zh-CN" sz="2400" b="1" i="1">
                <a:solidFill>
                  <a:srgbClr val="000099"/>
                </a:solidFill>
                <a:ea typeface="宋体" panose="02010600030101010101" pitchFamily="2" charset="-122"/>
              </a:rPr>
              <a:t>N</a:t>
            </a:r>
            <a:r>
              <a:rPr lang="en-US" altLang="zh-CN" sz="2400" b="1" baseline="-25000">
                <a:solidFill>
                  <a:srgbClr val="000099"/>
                </a:solidFill>
                <a:ea typeface="宋体" panose="02010600030101010101" pitchFamily="2" charset="-122"/>
              </a:rPr>
              <a:t>B</a:t>
            </a:r>
            <a:r>
              <a:rPr lang="en-US" altLang="zh-CN" sz="2400" b="1">
                <a:solidFill>
                  <a:srgbClr val="000099"/>
                </a:solidFill>
                <a:ea typeface="宋体" panose="02010600030101010101" pitchFamily="2" charset="-122"/>
              </a:rPr>
              <a:t>’)-2</a:t>
            </a:r>
            <a:r>
              <a:rPr lang="en-US" altLang="zh-CN" sz="2400" b="1" i="1">
                <a:solidFill>
                  <a:srgbClr val="000099"/>
                </a:solidFill>
                <a:ea typeface="宋体" panose="02010600030101010101" pitchFamily="2" charset="-122"/>
              </a:rPr>
              <a:t>N</a:t>
            </a:r>
            <a:r>
              <a:rPr lang="en-US" altLang="zh-CN" sz="2400" b="1" baseline="-25000">
                <a:solidFill>
                  <a:srgbClr val="000099"/>
                </a:solidFill>
                <a:ea typeface="宋体" panose="02010600030101010101" pitchFamily="2" charset="-122"/>
              </a:rPr>
              <a:t>A</a:t>
            </a:r>
            <a:r>
              <a:rPr lang="en-US" altLang="zh-CN" sz="2400" b="1" i="1">
                <a:solidFill>
                  <a:srgbClr val="000099"/>
                </a:solidFill>
                <a:ea typeface="宋体" panose="02010600030101010101" pitchFamily="2" charset="-122"/>
              </a:rPr>
              <a:t>P</a:t>
            </a:r>
            <a:endParaRPr lang="en-US" altLang="zh-CN" sz="2400" b="1">
              <a:solidFill>
                <a:srgbClr val="000099"/>
              </a:solidFill>
              <a:ea typeface="宋体" panose="02010600030101010101" pitchFamily="2" charset="-122"/>
            </a:endParaRPr>
          </a:p>
        </p:txBody>
      </p:sp>
      <p:sp>
        <p:nvSpPr>
          <p:cNvPr id="22" name="Text Box 3"/>
          <p:cNvSpPr txBox="1">
            <a:spLocks noChangeArrowheads="1"/>
          </p:cNvSpPr>
          <p:nvPr/>
        </p:nvSpPr>
        <p:spPr bwMode="auto">
          <a:xfrm>
            <a:off x="1752600" y="2905472"/>
            <a:ext cx="6324600" cy="7493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66FFFF"/>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pPr algn="l" eaLnBrk="1" hangingPunct="1">
              <a:lnSpc>
                <a:spcPct val="60000"/>
              </a:lnSpc>
              <a:spcBef>
                <a:spcPct val="0"/>
              </a:spcBef>
              <a:buFontTx/>
              <a:buNone/>
            </a:pPr>
            <a:r>
              <a:rPr lang="en-US" altLang="zh-CN" sz="2400" b="1" dirty="0">
                <a:solidFill>
                  <a:srgbClr val="000099"/>
                </a:solidFill>
                <a:ea typeface="宋体" panose="02010600030101010101" pitchFamily="2" charset="-122"/>
              </a:rPr>
              <a:t>                     [ </a:t>
            </a:r>
            <a:r>
              <a:rPr lang="en-US" altLang="zh-CN" sz="2400" b="1" i="1" dirty="0">
                <a:solidFill>
                  <a:srgbClr val="000099"/>
                </a:solidFill>
                <a:ea typeface="宋体" panose="02010600030101010101" pitchFamily="2" charset="-122"/>
              </a:rPr>
              <a:t>N</a:t>
            </a:r>
            <a:r>
              <a:rPr lang="en-US" altLang="zh-CN" sz="2400" b="1" baseline="-25000" dirty="0">
                <a:solidFill>
                  <a:srgbClr val="000099"/>
                </a:solidFill>
                <a:ea typeface="宋体" panose="02010600030101010101" pitchFamily="2" charset="-122"/>
              </a:rPr>
              <a:t>A </a:t>
            </a:r>
            <a:r>
              <a:rPr lang="en-US" altLang="zh-CN" sz="2400" b="1" dirty="0">
                <a:solidFill>
                  <a:srgbClr val="000099"/>
                </a:solidFill>
                <a:ea typeface="宋体" panose="02010600030101010101" pitchFamily="2" charset="-122"/>
              </a:rPr>
              <a:t>/ (</a:t>
            </a:r>
            <a:r>
              <a:rPr lang="en-US" altLang="zh-CN" sz="2400" b="1" i="1" dirty="0">
                <a:solidFill>
                  <a:srgbClr val="000099"/>
                </a:solidFill>
                <a:ea typeface="宋体" panose="02010600030101010101" pitchFamily="2" charset="-122"/>
              </a:rPr>
              <a:t>N</a:t>
            </a:r>
            <a:r>
              <a:rPr lang="en-US" altLang="zh-CN" sz="2400" b="1" baseline="-25000" dirty="0">
                <a:solidFill>
                  <a:srgbClr val="000099"/>
                </a:solidFill>
                <a:ea typeface="宋体" panose="02010600030101010101" pitchFamily="2" charset="-122"/>
              </a:rPr>
              <a:t>B</a:t>
            </a:r>
            <a:r>
              <a:rPr lang="en-US" altLang="zh-CN" sz="2400" b="1" dirty="0">
                <a:solidFill>
                  <a:srgbClr val="000099"/>
                </a:solidFill>
                <a:ea typeface="宋体" panose="02010600030101010101" pitchFamily="2" charset="-122"/>
              </a:rPr>
              <a:t>+2</a:t>
            </a:r>
            <a:r>
              <a:rPr lang="en-US" altLang="zh-CN" sz="2400" b="1" i="1" dirty="0">
                <a:solidFill>
                  <a:srgbClr val="000099"/>
                </a:solidFill>
                <a:ea typeface="宋体" panose="02010600030101010101" pitchFamily="2" charset="-122"/>
              </a:rPr>
              <a:t>N</a:t>
            </a:r>
            <a:r>
              <a:rPr lang="en-US" altLang="zh-CN" sz="2400" b="1" baseline="-25000" dirty="0">
                <a:solidFill>
                  <a:srgbClr val="000099"/>
                </a:solidFill>
                <a:ea typeface="宋体" panose="02010600030101010101" pitchFamily="2" charset="-122"/>
              </a:rPr>
              <a:t>B</a:t>
            </a:r>
            <a:r>
              <a:rPr lang="en-US" altLang="zh-CN" sz="2400" b="1" dirty="0">
                <a:solidFill>
                  <a:srgbClr val="000099"/>
                </a:solidFill>
                <a:ea typeface="宋体" panose="02010600030101010101" pitchFamily="2" charset="-122"/>
              </a:rPr>
              <a:t>’)]+1     </a:t>
            </a:r>
          </a:p>
          <a:p>
            <a:pPr algn="l" eaLnBrk="1" hangingPunct="1">
              <a:lnSpc>
                <a:spcPct val="60000"/>
              </a:lnSpc>
              <a:spcBef>
                <a:spcPct val="0"/>
              </a:spcBef>
              <a:buFontTx/>
              <a:buNone/>
            </a:pPr>
            <a:r>
              <a:rPr lang="en-US" altLang="zh-CN" sz="2400" b="1" i="1" dirty="0">
                <a:solidFill>
                  <a:srgbClr val="000099"/>
                </a:solidFill>
                <a:ea typeface="宋体" panose="02010600030101010101" pitchFamily="2" charset="-122"/>
              </a:rPr>
              <a:t> =                                       </a:t>
            </a:r>
          </a:p>
          <a:p>
            <a:pPr algn="l" eaLnBrk="1" hangingPunct="1">
              <a:lnSpc>
                <a:spcPct val="60000"/>
              </a:lnSpc>
              <a:spcBef>
                <a:spcPct val="0"/>
              </a:spcBef>
              <a:buFontTx/>
              <a:buNone/>
            </a:pPr>
            <a:r>
              <a:rPr lang="en-US" altLang="zh-CN" sz="2400" b="1" i="1" dirty="0">
                <a:solidFill>
                  <a:srgbClr val="000099"/>
                </a:solidFill>
                <a:ea typeface="宋体" panose="02010600030101010101" pitchFamily="2" charset="-122"/>
              </a:rPr>
              <a:t>       </a:t>
            </a:r>
            <a:r>
              <a:rPr lang="en-US" altLang="zh-CN" sz="2400" b="1" dirty="0">
                <a:solidFill>
                  <a:srgbClr val="000099"/>
                </a:solidFill>
                <a:ea typeface="宋体" panose="02010600030101010101" pitchFamily="2" charset="-122"/>
              </a:rPr>
              <a:t>   [</a:t>
            </a:r>
            <a:r>
              <a:rPr lang="en-US" altLang="zh-CN" sz="2400" b="1" i="1" dirty="0">
                <a:solidFill>
                  <a:srgbClr val="000099"/>
                </a:solidFill>
                <a:ea typeface="宋体" panose="02010600030101010101" pitchFamily="2" charset="-122"/>
              </a:rPr>
              <a:t>N</a:t>
            </a:r>
            <a:r>
              <a:rPr lang="en-US" altLang="zh-CN" sz="2400" b="1" baseline="-25000" dirty="0">
                <a:solidFill>
                  <a:srgbClr val="000099"/>
                </a:solidFill>
                <a:ea typeface="宋体" panose="02010600030101010101" pitchFamily="2" charset="-122"/>
              </a:rPr>
              <a:t>A</a:t>
            </a:r>
            <a:r>
              <a:rPr lang="en-US" altLang="zh-CN" sz="2400" b="1" dirty="0">
                <a:solidFill>
                  <a:srgbClr val="000099"/>
                </a:solidFill>
                <a:ea typeface="宋体" panose="02010600030101010101" pitchFamily="2" charset="-122"/>
              </a:rPr>
              <a:t>/(</a:t>
            </a:r>
            <a:r>
              <a:rPr lang="en-US" altLang="zh-CN" sz="2400" b="1" i="1" dirty="0">
                <a:solidFill>
                  <a:srgbClr val="000099"/>
                </a:solidFill>
                <a:ea typeface="宋体" panose="02010600030101010101" pitchFamily="2" charset="-122"/>
              </a:rPr>
              <a:t>N</a:t>
            </a:r>
            <a:r>
              <a:rPr lang="en-US" altLang="zh-CN" sz="2400" b="1" baseline="-25000" dirty="0">
                <a:solidFill>
                  <a:srgbClr val="000099"/>
                </a:solidFill>
                <a:ea typeface="宋体" panose="02010600030101010101" pitchFamily="2" charset="-122"/>
              </a:rPr>
              <a:t>B</a:t>
            </a:r>
            <a:r>
              <a:rPr lang="en-US" altLang="zh-CN" sz="2400" b="1" dirty="0">
                <a:solidFill>
                  <a:srgbClr val="000099"/>
                </a:solidFill>
                <a:ea typeface="宋体" panose="02010600030101010101" pitchFamily="2" charset="-122"/>
              </a:rPr>
              <a:t>+2</a:t>
            </a:r>
            <a:r>
              <a:rPr lang="en-US" altLang="zh-CN" sz="2400" b="1" i="1" dirty="0">
                <a:solidFill>
                  <a:srgbClr val="000099"/>
                </a:solidFill>
                <a:ea typeface="宋体" panose="02010600030101010101" pitchFamily="2" charset="-122"/>
              </a:rPr>
              <a:t>N</a:t>
            </a:r>
            <a:r>
              <a:rPr lang="en-US" altLang="zh-CN" sz="2400" b="1" baseline="-25000" dirty="0">
                <a:solidFill>
                  <a:srgbClr val="000099"/>
                </a:solidFill>
                <a:ea typeface="宋体" panose="02010600030101010101" pitchFamily="2" charset="-122"/>
              </a:rPr>
              <a:t>B</a:t>
            </a:r>
            <a:r>
              <a:rPr lang="en-US" altLang="zh-CN" sz="2400" b="1" dirty="0">
                <a:solidFill>
                  <a:srgbClr val="000099"/>
                </a:solidFill>
                <a:ea typeface="宋体" panose="02010600030101010101" pitchFamily="2" charset="-122"/>
              </a:rPr>
              <a:t>’)]+1-2[</a:t>
            </a:r>
            <a:r>
              <a:rPr lang="en-US" altLang="zh-CN" sz="2400" b="1" i="1" dirty="0">
                <a:solidFill>
                  <a:srgbClr val="000099"/>
                </a:solidFill>
                <a:ea typeface="宋体" panose="02010600030101010101" pitchFamily="2" charset="-122"/>
              </a:rPr>
              <a:t>N</a:t>
            </a:r>
            <a:r>
              <a:rPr lang="en-US" altLang="zh-CN" sz="2400" b="1" baseline="-25000" dirty="0">
                <a:solidFill>
                  <a:srgbClr val="000099"/>
                </a:solidFill>
                <a:ea typeface="宋体" panose="02010600030101010101" pitchFamily="2" charset="-122"/>
              </a:rPr>
              <a:t>A </a:t>
            </a:r>
            <a:r>
              <a:rPr lang="en-US" altLang="zh-CN" sz="2400" b="1" dirty="0">
                <a:solidFill>
                  <a:srgbClr val="000099"/>
                </a:solidFill>
                <a:ea typeface="宋体" panose="02010600030101010101" pitchFamily="2" charset="-122"/>
              </a:rPr>
              <a:t>/(</a:t>
            </a:r>
            <a:r>
              <a:rPr lang="en-US" altLang="zh-CN" sz="2400" b="1" i="1" dirty="0">
                <a:solidFill>
                  <a:srgbClr val="000099"/>
                </a:solidFill>
                <a:ea typeface="宋体" panose="02010600030101010101" pitchFamily="2" charset="-122"/>
              </a:rPr>
              <a:t>N</a:t>
            </a:r>
            <a:r>
              <a:rPr lang="en-US" altLang="zh-CN" sz="2400" b="1" baseline="-25000" dirty="0">
                <a:solidFill>
                  <a:srgbClr val="000099"/>
                </a:solidFill>
                <a:ea typeface="宋体" panose="02010600030101010101" pitchFamily="2" charset="-122"/>
              </a:rPr>
              <a:t>B</a:t>
            </a:r>
            <a:r>
              <a:rPr lang="en-US" altLang="zh-CN" sz="2400" b="1" dirty="0">
                <a:solidFill>
                  <a:srgbClr val="000099"/>
                </a:solidFill>
                <a:ea typeface="宋体" panose="02010600030101010101" pitchFamily="2" charset="-122"/>
              </a:rPr>
              <a:t>+2</a:t>
            </a:r>
            <a:r>
              <a:rPr lang="en-US" altLang="zh-CN" sz="2400" b="1" i="1" dirty="0">
                <a:solidFill>
                  <a:srgbClr val="000099"/>
                </a:solidFill>
                <a:ea typeface="宋体" panose="02010600030101010101" pitchFamily="2" charset="-122"/>
              </a:rPr>
              <a:t>N</a:t>
            </a:r>
            <a:r>
              <a:rPr lang="en-US" altLang="zh-CN" sz="2400" b="1" baseline="-25000" dirty="0">
                <a:solidFill>
                  <a:srgbClr val="000099"/>
                </a:solidFill>
                <a:ea typeface="宋体" panose="02010600030101010101" pitchFamily="2" charset="-122"/>
              </a:rPr>
              <a:t>B</a:t>
            </a:r>
            <a:r>
              <a:rPr lang="en-US" altLang="zh-CN" sz="2400" b="1" dirty="0">
                <a:solidFill>
                  <a:srgbClr val="000099"/>
                </a:solidFill>
                <a:ea typeface="宋体" panose="02010600030101010101" pitchFamily="2" charset="-122"/>
              </a:rPr>
              <a:t>’</a:t>
            </a:r>
            <a:r>
              <a:rPr lang="en-US" altLang="zh-CN" sz="2400" b="1" baseline="-25000" dirty="0">
                <a:solidFill>
                  <a:srgbClr val="000099"/>
                </a:solidFill>
                <a:ea typeface="宋体" panose="02010600030101010101" pitchFamily="2" charset="-122"/>
              </a:rPr>
              <a:t> </a:t>
            </a:r>
            <a:r>
              <a:rPr lang="en-US" altLang="zh-CN" sz="2400" b="1" dirty="0">
                <a:solidFill>
                  <a:srgbClr val="000099"/>
                </a:solidFill>
                <a:ea typeface="宋体" panose="02010600030101010101" pitchFamily="2" charset="-122"/>
              </a:rPr>
              <a:t>)]</a:t>
            </a:r>
            <a:r>
              <a:rPr lang="en-US" altLang="zh-CN" sz="2400" b="1" i="1" dirty="0">
                <a:solidFill>
                  <a:srgbClr val="000099"/>
                </a:solidFill>
                <a:ea typeface="宋体" panose="02010600030101010101" pitchFamily="2" charset="-122"/>
              </a:rPr>
              <a:t>P</a:t>
            </a:r>
            <a:endParaRPr lang="en-US" altLang="zh-CN" sz="2400" b="1" dirty="0">
              <a:solidFill>
                <a:srgbClr val="000099"/>
              </a:solidFill>
              <a:ea typeface="宋体" panose="02010600030101010101" pitchFamily="2" charset="-122"/>
            </a:endParaRPr>
          </a:p>
        </p:txBody>
      </p:sp>
      <p:sp>
        <p:nvSpPr>
          <p:cNvPr id="23" name="Line 4"/>
          <p:cNvSpPr>
            <a:spLocks noChangeShapeType="1"/>
          </p:cNvSpPr>
          <p:nvPr/>
        </p:nvSpPr>
        <p:spPr bwMode="auto">
          <a:xfrm>
            <a:off x="2265363" y="3245197"/>
            <a:ext cx="541020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endParaRPr lang="zh-CN" altLang="en-US"/>
          </a:p>
        </p:txBody>
      </p:sp>
      <p:sp>
        <p:nvSpPr>
          <p:cNvPr id="24" name="Text Box 5"/>
          <p:cNvSpPr txBox="1">
            <a:spLocks noChangeArrowheads="1"/>
          </p:cNvSpPr>
          <p:nvPr/>
        </p:nvSpPr>
        <p:spPr bwMode="auto">
          <a:xfrm>
            <a:off x="990600" y="4353272"/>
            <a:ext cx="2971800" cy="466725"/>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pPr algn="l" eaLnBrk="1" hangingPunct="1">
              <a:spcBef>
                <a:spcPct val="50000"/>
              </a:spcBef>
              <a:buFontTx/>
              <a:buNone/>
            </a:pPr>
            <a:r>
              <a:rPr lang="zh-CN" altLang="en-US" sz="2400" b="1">
                <a:solidFill>
                  <a:srgbClr val="000099"/>
                </a:solidFill>
              </a:rPr>
              <a:t>令 </a:t>
            </a:r>
            <a:r>
              <a:rPr lang="en-US" altLang="zh-CN" sz="2400" b="1" i="1">
                <a:solidFill>
                  <a:srgbClr val="FF3300"/>
                </a:solidFill>
              </a:rPr>
              <a:t>r</a:t>
            </a:r>
            <a:r>
              <a:rPr lang="en-US" altLang="zh-CN" sz="2400" b="1">
                <a:solidFill>
                  <a:srgbClr val="FF3300"/>
                </a:solidFill>
              </a:rPr>
              <a:t>’ = </a:t>
            </a:r>
            <a:r>
              <a:rPr lang="en-US" altLang="zh-CN" sz="2400" b="1" i="1">
                <a:solidFill>
                  <a:srgbClr val="FF3300"/>
                </a:solidFill>
              </a:rPr>
              <a:t>N</a:t>
            </a:r>
            <a:r>
              <a:rPr lang="en-US" altLang="zh-CN" sz="2400" b="1" baseline="-25000">
                <a:solidFill>
                  <a:srgbClr val="FF3300"/>
                </a:solidFill>
              </a:rPr>
              <a:t>A</a:t>
            </a:r>
            <a:r>
              <a:rPr lang="en-US" altLang="zh-CN" sz="2400" b="1">
                <a:solidFill>
                  <a:srgbClr val="FF3300"/>
                </a:solidFill>
              </a:rPr>
              <a:t>/(</a:t>
            </a:r>
            <a:r>
              <a:rPr lang="en-US" altLang="zh-CN" sz="2400" b="1" i="1">
                <a:solidFill>
                  <a:srgbClr val="FF3300"/>
                </a:solidFill>
              </a:rPr>
              <a:t>N</a:t>
            </a:r>
            <a:r>
              <a:rPr lang="en-US" altLang="zh-CN" sz="2400" b="1" baseline="-25000">
                <a:solidFill>
                  <a:srgbClr val="FF3300"/>
                </a:solidFill>
              </a:rPr>
              <a:t>B</a:t>
            </a:r>
            <a:r>
              <a:rPr lang="en-US" altLang="zh-CN" sz="2400" b="1">
                <a:solidFill>
                  <a:srgbClr val="FF3300"/>
                </a:solidFill>
              </a:rPr>
              <a:t>+2</a:t>
            </a:r>
            <a:r>
              <a:rPr lang="en-US" altLang="zh-CN" sz="2400" b="1" i="1">
                <a:solidFill>
                  <a:srgbClr val="FF3300"/>
                </a:solidFill>
              </a:rPr>
              <a:t>N</a:t>
            </a:r>
            <a:r>
              <a:rPr lang="en-US" altLang="zh-CN" sz="2400" b="1" baseline="-25000">
                <a:solidFill>
                  <a:srgbClr val="FF3300"/>
                </a:solidFill>
              </a:rPr>
              <a:t>B</a:t>
            </a:r>
            <a:r>
              <a:rPr lang="en-US" altLang="zh-CN" sz="2400" b="1">
                <a:solidFill>
                  <a:srgbClr val="FF3300"/>
                </a:solidFill>
              </a:rPr>
              <a:t>’)</a:t>
            </a:r>
            <a:endParaRPr lang="en-US" altLang="zh-CN" sz="2400" b="1">
              <a:solidFill>
                <a:srgbClr val="000099"/>
              </a:solidFill>
            </a:endParaRPr>
          </a:p>
        </p:txBody>
      </p:sp>
      <p:sp>
        <p:nvSpPr>
          <p:cNvPr id="25" name="Text Box 6"/>
          <p:cNvSpPr txBox="1">
            <a:spLocks noChangeArrowheads="1"/>
          </p:cNvSpPr>
          <p:nvPr/>
        </p:nvSpPr>
        <p:spPr bwMode="auto">
          <a:xfrm>
            <a:off x="4648200" y="4232622"/>
            <a:ext cx="2286000" cy="831850"/>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pPr algn="l" eaLnBrk="1" hangingPunct="1">
              <a:lnSpc>
                <a:spcPct val="60000"/>
              </a:lnSpc>
              <a:spcBef>
                <a:spcPct val="0"/>
              </a:spcBef>
              <a:buFontTx/>
              <a:buNone/>
            </a:pPr>
            <a:r>
              <a:rPr lang="en-US" altLang="zh-CN" sz="2400" b="1">
                <a:solidFill>
                  <a:srgbClr val="000099"/>
                </a:solidFill>
                <a:ea typeface="宋体" panose="02010600030101010101" pitchFamily="2" charset="-122"/>
              </a:rPr>
              <a:t>             1+ </a:t>
            </a:r>
            <a:r>
              <a:rPr lang="en-US" altLang="zh-CN" sz="2400" b="1" i="1">
                <a:solidFill>
                  <a:srgbClr val="000099"/>
                </a:solidFill>
                <a:ea typeface="宋体" panose="02010600030101010101" pitchFamily="2" charset="-122"/>
              </a:rPr>
              <a:t>r’</a:t>
            </a:r>
            <a:endParaRPr lang="en-US" altLang="zh-CN" sz="2400" b="1">
              <a:solidFill>
                <a:srgbClr val="000099"/>
              </a:solidFill>
              <a:ea typeface="宋体" panose="02010600030101010101" pitchFamily="2" charset="-122"/>
            </a:endParaRPr>
          </a:p>
          <a:p>
            <a:pPr algn="l" eaLnBrk="1" hangingPunct="1">
              <a:lnSpc>
                <a:spcPct val="60000"/>
              </a:lnSpc>
              <a:spcBef>
                <a:spcPct val="0"/>
              </a:spcBef>
              <a:buFontTx/>
              <a:buNone/>
            </a:pPr>
            <a:r>
              <a:rPr lang="en-US" altLang="zh-CN" sz="2400" b="1" i="1">
                <a:solidFill>
                  <a:srgbClr val="000099"/>
                </a:solidFill>
                <a:ea typeface="宋体" panose="02010600030101010101" pitchFamily="2" charset="-122"/>
              </a:rPr>
              <a:t>X</a:t>
            </a:r>
            <a:r>
              <a:rPr lang="en-US" altLang="zh-CN" sz="2400" b="1" i="1" baseline="-25000">
                <a:solidFill>
                  <a:srgbClr val="000099"/>
                </a:solidFill>
                <a:ea typeface="宋体" panose="02010600030101010101" pitchFamily="2" charset="-122"/>
              </a:rPr>
              <a:t>n</a:t>
            </a:r>
            <a:r>
              <a:rPr lang="en-US" altLang="zh-CN" sz="2400" b="1">
                <a:solidFill>
                  <a:srgbClr val="000099"/>
                </a:solidFill>
                <a:ea typeface="宋体" panose="02010600030101010101" pitchFamily="2" charset="-122"/>
              </a:rPr>
              <a:t>=</a:t>
            </a:r>
          </a:p>
          <a:p>
            <a:pPr algn="l" eaLnBrk="1" hangingPunct="1">
              <a:lnSpc>
                <a:spcPct val="60000"/>
              </a:lnSpc>
              <a:spcBef>
                <a:spcPct val="0"/>
              </a:spcBef>
              <a:buFontTx/>
              <a:buNone/>
            </a:pPr>
            <a:r>
              <a:rPr lang="en-US" altLang="zh-CN" sz="2400" b="1">
                <a:solidFill>
                  <a:srgbClr val="000099"/>
                </a:solidFill>
                <a:ea typeface="宋体" panose="02010600030101010101" pitchFamily="2" charset="-122"/>
              </a:rPr>
              <a:t>        1+ </a:t>
            </a:r>
            <a:r>
              <a:rPr lang="en-US" altLang="zh-CN" sz="2400" b="1" i="1">
                <a:solidFill>
                  <a:srgbClr val="000099"/>
                </a:solidFill>
                <a:ea typeface="宋体" panose="02010600030101010101" pitchFamily="2" charset="-122"/>
              </a:rPr>
              <a:t>r’ </a:t>
            </a:r>
            <a:r>
              <a:rPr lang="en-US" altLang="zh-CN" sz="2400" b="1">
                <a:solidFill>
                  <a:srgbClr val="000099"/>
                </a:solidFill>
                <a:ea typeface="宋体" panose="02010600030101010101" pitchFamily="2" charset="-122"/>
              </a:rPr>
              <a:t>- 2</a:t>
            </a:r>
            <a:r>
              <a:rPr lang="en-US" altLang="zh-CN" sz="2400" b="1" i="1">
                <a:solidFill>
                  <a:srgbClr val="000099"/>
                </a:solidFill>
                <a:ea typeface="宋体" panose="02010600030101010101" pitchFamily="2" charset="-122"/>
              </a:rPr>
              <a:t>r’P</a:t>
            </a:r>
            <a:endParaRPr lang="en-US" altLang="zh-CN" sz="2400" b="1">
              <a:solidFill>
                <a:srgbClr val="000099"/>
              </a:solidFill>
              <a:ea typeface="宋体" panose="02010600030101010101" pitchFamily="2" charset="-122"/>
            </a:endParaRPr>
          </a:p>
        </p:txBody>
      </p:sp>
      <p:sp>
        <p:nvSpPr>
          <p:cNvPr id="26" name="Line 7"/>
          <p:cNvSpPr>
            <a:spLocks noChangeShapeType="1"/>
          </p:cNvSpPr>
          <p:nvPr/>
        </p:nvSpPr>
        <p:spPr bwMode="auto">
          <a:xfrm>
            <a:off x="4764088" y="4429472"/>
            <a:ext cx="22860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endParaRPr lang="zh-CN" altLang="en-US"/>
          </a:p>
        </p:txBody>
      </p:sp>
      <p:sp>
        <p:nvSpPr>
          <p:cNvPr id="27" name="Line 8"/>
          <p:cNvSpPr>
            <a:spLocks noChangeShapeType="1"/>
          </p:cNvSpPr>
          <p:nvPr/>
        </p:nvSpPr>
        <p:spPr bwMode="auto">
          <a:xfrm>
            <a:off x="1104900" y="1745010"/>
            <a:ext cx="22860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endParaRPr lang="zh-CN" altLang="en-US"/>
          </a:p>
        </p:txBody>
      </p:sp>
      <p:sp>
        <p:nvSpPr>
          <p:cNvPr id="28" name="Line 9"/>
          <p:cNvSpPr>
            <a:spLocks noChangeShapeType="1"/>
          </p:cNvSpPr>
          <p:nvPr/>
        </p:nvSpPr>
        <p:spPr bwMode="auto">
          <a:xfrm>
            <a:off x="5334000" y="4581872"/>
            <a:ext cx="137160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endParaRPr lang="zh-CN" altLang="en-US"/>
          </a:p>
        </p:txBody>
      </p:sp>
      <p:sp>
        <p:nvSpPr>
          <p:cNvPr id="29" name="Text Box 10"/>
          <p:cNvSpPr txBox="1">
            <a:spLocks noChangeArrowheads="1"/>
          </p:cNvSpPr>
          <p:nvPr/>
        </p:nvSpPr>
        <p:spPr bwMode="auto">
          <a:xfrm>
            <a:off x="990600" y="6004163"/>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pPr algn="l" eaLnBrk="1" hangingPunct="1">
              <a:spcBef>
                <a:spcPct val="50000"/>
              </a:spcBef>
              <a:buFontTx/>
              <a:buNone/>
            </a:pPr>
            <a:r>
              <a:rPr lang="zh-CN" altLang="en-US" sz="2400" b="1" dirty="0">
                <a:solidFill>
                  <a:srgbClr val="000099"/>
                </a:solidFill>
              </a:rPr>
              <a:t>单功能基化合物：分子量调节剂，分子量稳定剂</a:t>
            </a:r>
          </a:p>
        </p:txBody>
      </p:sp>
      <p:sp>
        <p:nvSpPr>
          <p:cNvPr id="30" name="Line 11"/>
          <p:cNvSpPr>
            <a:spLocks noChangeShapeType="1"/>
          </p:cNvSpPr>
          <p:nvPr/>
        </p:nvSpPr>
        <p:spPr bwMode="auto">
          <a:xfrm>
            <a:off x="4876800" y="1852960"/>
            <a:ext cx="2819400" cy="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endParaRPr lang="zh-CN" altLang="en-US"/>
          </a:p>
        </p:txBody>
      </p:sp>
      <p:sp>
        <p:nvSpPr>
          <p:cNvPr id="31" name="Line 12"/>
          <p:cNvSpPr>
            <a:spLocks noChangeShapeType="1"/>
          </p:cNvSpPr>
          <p:nvPr/>
        </p:nvSpPr>
        <p:spPr bwMode="auto">
          <a:xfrm>
            <a:off x="1752600" y="1859310"/>
            <a:ext cx="2743200" cy="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endParaRPr lang="zh-CN" altLang="en-US"/>
          </a:p>
        </p:txBody>
      </p:sp>
      <p:sp>
        <p:nvSpPr>
          <p:cNvPr id="32" name="Rectangle 9"/>
          <p:cNvSpPr>
            <a:spLocks noChangeArrowheads="1"/>
          </p:cNvSpPr>
          <p:nvPr/>
        </p:nvSpPr>
        <p:spPr bwMode="auto">
          <a:xfrm>
            <a:off x="1219200" y="5191244"/>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algn="l" eaLnBrk="1" hangingPunct="1">
              <a:spcBef>
                <a:spcPct val="50000"/>
              </a:spcBef>
              <a:buFontTx/>
              <a:buNone/>
            </a:pPr>
            <a:r>
              <a:rPr lang="zh-CN" altLang="en-US" sz="2400" b="1" dirty="0">
                <a:solidFill>
                  <a:schemeClr val="tx2"/>
                </a:solidFill>
                <a:cs typeface="Times New Roman" panose="02020603050405020304" pitchFamily="18" charset="0"/>
              </a:rPr>
              <a:t>表达形式同类型</a:t>
            </a:r>
            <a:r>
              <a:rPr lang="en-US" altLang="zh-CN" sz="2400" b="1" dirty="0">
                <a:solidFill>
                  <a:schemeClr val="tx2"/>
                </a:solidFill>
                <a:latin typeface="楷体_GB2312" pitchFamily="49" charset="-122"/>
                <a:cs typeface="Times New Roman" panose="02020603050405020304" pitchFamily="18" charset="0"/>
              </a:rPr>
              <a:t>Ⅰ</a:t>
            </a:r>
            <a:r>
              <a:rPr lang="zh-CN" altLang="en-US" sz="2400" b="1" dirty="0">
                <a:solidFill>
                  <a:schemeClr val="tx2"/>
                </a:solidFill>
                <a:latin typeface="楷体_GB2312" pitchFamily="49" charset="-122"/>
                <a:cs typeface="Times New Roman" panose="02020603050405020304" pitchFamily="18" charset="0"/>
              </a:rPr>
              <a:t>，只是</a:t>
            </a:r>
            <a:r>
              <a:rPr lang="en-US" altLang="zh-CN" sz="2400" b="1" i="1" dirty="0">
                <a:solidFill>
                  <a:schemeClr val="tx2"/>
                </a:solidFill>
                <a:cs typeface="Times New Roman" panose="02020603050405020304" pitchFamily="18" charset="0"/>
              </a:rPr>
              <a:t>r</a:t>
            </a:r>
            <a:r>
              <a:rPr lang="en-US" altLang="zh-CN" sz="2400" b="1" dirty="0">
                <a:solidFill>
                  <a:schemeClr val="tx2"/>
                </a:solidFill>
                <a:cs typeface="Times New Roman" panose="02020603050405020304" pitchFamily="18" charset="0"/>
              </a:rPr>
              <a:t>, </a:t>
            </a:r>
            <a:r>
              <a:rPr lang="en-US" altLang="zh-CN" sz="2400" b="1" i="1" dirty="0">
                <a:solidFill>
                  <a:schemeClr val="tx2"/>
                </a:solidFill>
                <a:cs typeface="Times New Roman" panose="02020603050405020304" pitchFamily="18" charset="0"/>
              </a:rPr>
              <a:t>q</a:t>
            </a:r>
            <a:r>
              <a:rPr lang="zh-CN" altLang="en-US" sz="2400" b="1" dirty="0">
                <a:solidFill>
                  <a:schemeClr val="tx2"/>
                </a:solidFill>
                <a:cs typeface="Times New Roman" panose="02020603050405020304" pitchFamily="18" charset="0"/>
              </a:rPr>
              <a:t>表达形式不同</a:t>
            </a:r>
          </a:p>
        </p:txBody>
      </p:sp>
    </p:spTree>
    <p:extLst>
      <p:ext uri="{BB962C8B-B14F-4D97-AF65-F5344CB8AC3E}">
        <p14:creationId xmlns:p14="http://schemas.microsoft.com/office/powerpoint/2010/main" val="2107123590"/>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8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sp>
        <p:nvSpPr>
          <p:cNvPr id="19460"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zh-CN" altLang="en-US" sz="1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grpSp>
        <p:nvGrpSpPr>
          <p:cNvPr id="19461" name="组合 23"/>
          <p:cNvGrpSpPr>
            <a:grpSpLocks/>
          </p:cNvGrpSpPr>
          <p:nvPr/>
        </p:nvGrpSpPr>
        <p:grpSpPr bwMode="auto">
          <a:xfrm>
            <a:off x="7929563" y="-171450"/>
            <a:ext cx="1143000" cy="928688"/>
            <a:chOff x="7715272" y="-142900"/>
            <a:chExt cx="1143008" cy="928694"/>
          </a:xfrm>
        </p:grpSpPr>
        <p:pic>
          <p:nvPicPr>
            <p:cNvPr id="19464"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107950" y="119063"/>
            <a:ext cx="3894138" cy="646112"/>
          </a:xfrm>
          <a:prstGeom prst="rect">
            <a:avLst/>
          </a:prstGeom>
          <a:noFill/>
        </p:spPr>
        <p:txBody>
          <a:bodyPr wrap="none">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7.3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线形逐步聚合</a:t>
            </a:r>
          </a:p>
        </p:txBody>
      </p:sp>
      <p:sp>
        <p:nvSpPr>
          <p:cNvPr id="14" name="Text Box 7"/>
          <p:cNvSpPr txBox="1">
            <a:spLocks noChangeArrowheads="1"/>
          </p:cNvSpPr>
          <p:nvPr/>
        </p:nvSpPr>
        <p:spPr bwMode="auto">
          <a:xfrm>
            <a:off x="179066" y="3875236"/>
            <a:ext cx="1187450" cy="492443"/>
          </a:xfrm>
          <a:prstGeom prst="rect">
            <a:avLst/>
          </a:prstGeom>
          <a:solidFill>
            <a:srgbClr val="CC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600" b="1" i="1" u="none" strike="noStrike" kern="1200" cap="none" spc="0" normalizeH="0" baseline="0" noProof="0" dirty="0">
                <a:ln>
                  <a:noFill/>
                </a:ln>
                <a:solidFill>
                  <a:srgbClr val="FF0000"/>
                </a:solidFill>
                <a:effectLst/>
                <a:uLnTx/>
                <a:uFillTx/>
                <a:latin typeface="Times New Roman"/>
                <a:ea typeface="楷体_GB2312" pitchFamily="49" charset="-122"/>
                <a:cs typeface="+mn-cs"/>
                <a:sym typeface="Symbol" panose="05050102010706020507" pitchFamily="18" charset="2"/>
              </a:rPr>
              <a:t></a:t>
            </a:r>
            <a:r>
              <a:rPr kumimoji="0" lang="en-US" altLang="zh-CN" sz="2600" b="1" i="1" u="none" strike="noStrike" kern="1200" cap="none" spc="0" normalizeH="0" baseline="0" noProof="0" dirty="0" err="1">
                <a:ln>
                  <a:noFill/>
                </a:ln>
                <a:solidFill>
                  <a:srgbClr val="FF0000"/>
                </a:solidFill>
                <a:effectLst/>
                <a:uLnTx/>
                <a:uFillTx/>
                <a:latin typeface="Times New Roman"/>
                <a:ea typeface="楷体_GB2312" pitchFamily="49" charset="-122"/>
                <a:cs typeface="+mn-cs"/>
              </a:rPr>
              <a:t>X</a:t>
            </a:r>
            <a:r>
              <a:rPr kumimoji="0" lang="en-US" altLang="zh-CN" sz="2600" b="1" i="0" u="none" strike="noStrike" kern="1200" cap="none" spc="0" normalizeH="0" baseline="-25000" noProof="0" dirty="0" err="1">
                <a:ln>
                  <a:noFill/>
                </a:ln>
                <a:solidFill>
                  <a:srgbClr val="FF0000"/>
                </a:solidFill>
                <a:effectLst/>
                <a:uLnTx/>
                <a:uFillTx/>
                <a:latin typeface="Times New Roman"/>
                <a:ea typeface="楷体_GB2312" pitchFamily="49" charset="-122"/>
                <a:cs typeface="+mn-cs"/>
              </a:rPr>
              <a:t>n</a:t>
            </a:r>
            <a:r>
              <a:rPr kumimoji="0" lang="en-US" altLang="zh-CN" sz="2600" b="1" i="0" u="none" strike="noStrike" kern="1200" cap="none" spc="0" normalizeH="0" baseline="-25000" noProof="0" dirty="0">
                <a:ln>
                  <a:noFill/>
                </a:ln>
                <a:solidFill>
                  <a:srgbClr val="FF0000"/>
                </a:solidFill>
                <a:effectLst/>
                <a:uLnTx/>
                <a:uFillTx/>
                <a:latin typeface="Times New Roman"/>
                <a:ea typeface="楷体_GB2312" pitchFamily="49" charset="-122"/>
                <a:cs typeface="+mn-cs"/>
              </a:rPr>
              <a:t>(max)</a:t>
            </a:r>
          </a:p>
        </p:txBody>
      </p:sp>
      <p:sp>
        <p:nvSpPr>
          <p:cNvPr id="15" name="AutoShape 10"/>
          <p:cNvSpPr>
            <a:spLocks noChangeArrowheads="1"/>
          </p:cNvSpPr>
          <p:nvPr/>
        </p:nvSpPr>
        <p:spPr bwMode="auto">
          <a:xfrm rot="49614" flipH="1">
            <a:off x="1799903" y="2779861"/>
            <a:ext cx="863600" cy="215900"/>
          </a:xfrm>
          <a:prstGeom prst="leftArrow">
            <a:avLst>
              <a:gd name="adj1" fmla="val 50000"/>
              <a:gd name="adj2" fmla="val 10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a:ea typeface="楷体_GB2312" pitchFamily="49" charset="-122"/>
              <a:cs typeface="+mn-cs"/>
            </a:endParaRPr>
          </a:p>
        </p:txBody>
      </p:sp>
      <p:sp>
        <p:nvSpPr>
          <p:cNvPr id="16" name="Rectangle 11"/>
          <p:cNvSpPr>
            <a:spLocks noChangeArrowheads="1"/>
          </p:cNvSpPr>
          <p:nvPr/>
        </p:nvSpPr>
        <p:spPr bwMode="auto">
          <a:xfrm>
            <a:off x="3022278" y="1916261"/>
            <a:ext cx="863600" cy="895350"/>
          </a:xfrm>
          <a:prstGeom prst="rect">
            <a:avLst/>
          </a:prstGeom>
          <a:solidFill>
            <a:srgbClr val="CC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600" b="1" i="0" u="none" strike="noStrike" kern="1200" cap="none" spc="0" normalizeH="0" baseline="0" noProof="0">
                <a:ln>
                  <a:noFill/>
                </a:ln>
                <a:solidFill>
                  <a:srgbClr val="FF0000"/>
                </a:solidFill>
                <a:effectLst/>
                <a:uLnTx/>
                <a:uFillTx/>
                <a:latin typeface="Times New Roman"/>
                <a:ea typeface="楷体_GB2312" pitchFamily="49" charset="-122"/>
                <a:cs typeface="+mn-cs"/>
              </a:rPr>
              <a:t>开放体系</a:t>
            </a:r>
            <a:endParaRPr kumimoji="0" lang="zh-CN" altLang="en-US" sz="2800" b="1" i="0" u="none" strike="noStrike" kern="1200" cap="none" spc="0" normalizeH="0" baseline="-25000" noProof="0">
              <a:ln>
                <a:noFill/>
              </a:ln>
              <a:solidFill>
                <a:srgbClr val="FF0000"/>
              </a:solidFill>
              <a:effectLst/>
              <a:uLnTx/>
              <a:uFillTx/>
              <a:latin typeface="Times New Roman"/>
              <a:ea typeface="楷体_GB2312" pitchFamily="49" charset="-122"/>
              <a:cs typeface="+mn-cs"/>
            </a:endParaRPr>
          </a:p>
        </p:txBody>
      </p:sp>
      <p:sp>
        <p:nvSpPr>
          <p:cNvPr id="17" name="AutoShape 13"/>
          <p:cNvSpPr>
            <a:spLocks/>
          </p:cNvSpPr>
          <p:nvPr/>
        </p:nvSpPr>
        <p:spPr bwMode="auto">
          <a:xfrm>
            <a:off x="1439541" y="3140224"/>
            <a:ext cx="360362" cy="2232025"/>
          </a:xfrm>
          <a:prstGeom prst="leftBrace">
            <a:avLst>
              <a:gd name="adj1" fmla="val 51615"/>
              <a:gd name="adj2" fmla="val 46338"/>
            </a:avLst>
          </a:prstGeom>
          <a:noFill/>
          <a:ln w="476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endParaRPr kumimoji="1" lang="zh-CN" altLang="zh-CN" sz="2800" b="1" i="0" u="none" strike="noStrike" kern="1200" cap="none" spc="0" normalizeH="0" baseline="0" noProof="0">
              <a:ln>
                <a:noFill/>
              </a:ln>
              <a:solidFill>
                <a:srgbClr val="3333CC"/>
              </a:solidFill>
              <a:effectLst/>
              <a:uLnTx/>
              <a:uFillTx/>
              <a:latin typeface="Times New Roman"/>
              <a:ea typeface="楷体_GB2312" pitchFamily="49" charset="-122"/>
              <a:cs typeface="+mn-cs"/>
            </a:endParaRPr>
          </a:p>
        </p:txBody>
      </p:sp>
      <p:graphicFrame>
        <p:nvGraphicFramePr>
          <p:cNvPr id="18" name="Object 16"/>
          <p:cNvGraphicFramePr>
            <a:graphicFrameLocks noChangeAspect="1"/>
          </p:cNvGraphicFramePr>
          <p:nvPr>
            <p:extLst/>
          </p:nvPr>
        </p:nvGraphicFramePr>
        <p:xfrm>
          <a:off x="4319266" y="1844824"/>
          <a:ext cx="2443162" cy="990600"/>
        </p:xfrm>
        <a:graphic>
          <a:graphicData uri="http://schemas.openxmlformats.org/presentationml/2006/ole">
            <mc:AlternateContent xmlns:mc="http://schemas.openxmlformats.org/markup-compatibility/2006">
              <mc:Choice xmlns:v="urn:schemas-microsoft-com:vml" Requires="v">
                <p:oleObj spid="_x0000_s109615" name="公式" r:id="rId5" imgW="1117440" imgH="482400" progId="Equation.3">
                  <p:embed/>
                </p:oleObj>
              </mc:Choice>
              <mc:Fallback>
                <p:oleObj name="公式" r:id="rId5" imgW="1117440" imgH="482400" progId="Equation.3">
                  <p:embed/>
                  <p:pic>
                    <p:nvPicPr>
                      <p:cNvPr id="18"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9266" y="1844824"/>
                        <a:ext cx="2443162" cy="990600"/>
                      </a:xfrm>
                      <a:prstGeom prst="rect">
                        <a:avLst/>
                      </a:prstGeom>
                      <a:solidFill>
                        <a:srgbClr val="FFFF00"/>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AutoShape 18"/>
          <p:cNvSpPr>
            <a:spLocks noChangeArrowheads="1"/>
          </p:cNvSpPr>
          <p:nvPr/>
        </p:nvSpPr>
        <p:spPr bwMode="auto">
          <a:xfrm rot="49614" flipH="1">
            <a:off x="2085653" y="5369074"/>
            <a:ext cx="1223963" cy="217487"/>
          </a:xfrm>
          <a:prstGeom prst="leftArrow">
            <a:avLst>
              <a:gd name="adj1" fmla="val 50000"/>
              <a:gd name="adj2" fmla="val 14069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a:ea typeface="楷体_GB2312" pitchFamily="49" charset="-122"/>
              <a:cs typeface="+mn-cs"/>
            </a:endParaRPr>
          </a:p>
        </p:txBody>
      </p:sp>
      <p:sp>
        <p:nvSpPr>
          <p:cNvPr id="20" name="Rectangle 19"/>
          <p:cNvSpPr>
            <a:spLocks noChangeArrowheads="1"/>
          </p:cNvSpPr>
          <p:nvPr/>
        </p:nvSpPr>
        <p:spPr bwMode="auto">
          <a:xfrm>
            <a:off x="3022278" y="3427561"/>
            <a:ext cx="863600" cy="895350"/>
          </a:xfrm>
          <a:prstGeom prst="rect">
            <a:avLst/>
          </a:prstGeom>
          <a:solidFill>
            <a:srgbClr val="CC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600" b="1" i="0" u="none" strike="noStrike" kern="1200" cap="none" spc="0" normalizeH="0" baseline="0" noProof="0">
                <a:ln>
                  <a:noFill/>
                </a:ln>
                <a:solidFill>
                  <a:srgbClr val="FF0000"/>
                </a:solidFill>
                <a:effectLst/>
                <a:uLnTx/>
                <a:uFillTx/>
                <a:latin typeface="Times New Roman"/>
                <a:ea typeface="楷体_GB2312" pitchFamily="49" charset="-122"/>
                <a:cs typeface="+mn-cs"/>
              </a:rPr>
              <a:t>封闭体系</a:t>
            </a:r>
            <a:endParaRPr kumimoji="0" lang="zh-CN" altLang="en-US" sz="2800" b="1" i="0" u="none" strike="noStrike" kern="1200" cap="none" spc="0" normalizeH="0" baseline="-25000" noProof="0">
              <a:ln>
                <a:noFill/>
              </a:ln>
              <a:solidFill>
                <a:srgbClr val="FF0000"/>
              </a:solidFill>
              <a:effectLst/>
              <a:uLnTx/>
              <a:uFillTx/>
              <a:latin typeface="Times New Roman"/>
              <a:ea typeface="楷体_GB2312" pitchFamily="49" charset="-122"/>
              <a:cs typeface="+mn-cs"/>
            </a:endParaRPr>
          </a:p>
        </p:txBody>
      </p:sp>
      <p:sp>
        <p:nvSpPr>
          <p:cNvPr id="21" name="AutoShape 21"/>
          <p:cNvSpPr>
            <a:spLocks/>
          </p:cNvSpPr>
          <p:nvPr/>
        </p:nvSpPr>
        <p:spPr bwMode="auto">
          <a:xfrm>
            <a:off x="2592066" y="2060724"/>
            <a:ext cx="287337" cy="1944687"/>
          </a:xfrm>
          <a:prstGeom prst="leftBrace">
            <a:avLst>
              <a:gd name="adj1" fmla="val 109948"/>
              <a:gd name="adj2" fmla="val 32491"/>
            </a:avLst>
          </a:prstGeom>
          <a:noFill/>
          <a:ln w="476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endParaRPr kumimoji="1" lang="zh-CN" altLang="zh-CN" sz="2800" b="1" i="0" u="none" strike="noStrike" kern="1200" cap="none" spc="0" normalizeH="0" baseline="0" noProof="0">
              <a:ln>
                <a:noFill/>
              </a:ln>
              <a:solidFill>
                <a:srgbClr val="3333CC"/>
              </a:solidFill>
              <a:effectLst/>
              <a:uLnTx/>
              <a:uFillTx/>
              <a:latin typeface="Times New Roman"/>
              <a:ea typeface="楷体_GB2312" pitchFamily="49" charset="-122"/>
              <a:cs typeface="+mn-cs"/>
            </a:endParaRPr>
          </a:p>
        </p:txBody>
      </p:sp>
      <p:sp>
        <p:nvSpPr>
          <p:cNvPr id="22" name="Rectangle 22"/>
          <p:cNvSpPr>
            <a:spLocks noChangeArrowheads="1"/>
          </p:cNvSpPr>
          <p:nvPr/>
        </p:nvSpPr>
        <p:spPr bwMode="auto">
          <a:xfrm>
            <a:off x="1871341" y="4797574"/>
            <a:ext cx="1727200" cy="498475"/>
          </a:xfrm>
          <a:prstGeom prst="rect">
            <a:avLst/>
          </a:prstGeom>
          <a:solidFill>
            <a:srgbClr val="CC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600" b="1" i="0" u="none" strike="noStrike" kern="1200" cap="none" spc="0" normalizeH="0" baseline="0" noProof="0">
                <a:ln>
                  <a:noFill/>
                </a:ln>
                <a:solidFill>
                  <a:srgbClr val="FF0000"/>
                </a:solidFill>
                <a:effectLst/>
                <a:uLnTx/>
                <a:uFillTx/>
                <a:latin typeface="Times New Roman"/>
                <a:ea typeface="楷体_GB2312" pitchFamily="49" charset="-122"/>
                <a:cs typeface="+mn-cs"/>
              </a:rPr>
              <a:t>不等当量</a:t>
            </a:r>
            <a:endParaRPr kumimoji="0" lang="zh-CN" altLang="en-US" sz="2800" b="1" i="0" u="none" strike="noStrike" kern="1200" cap="none" spc="0" normalizeH="0" baseline="-25000" noProof="0">
              <a:ln>
                <a:noFill/>
              </a:ln>
              <a:solidFill>
                <a:srgbClr val="FF0000"/>
              </a:solidFill>
              <a:effectLst/>
              <a:uLnTx/>
              <a:uFillTx/>
              <a:latin typeface="Times New Roman"/>
              <a:ea typeface="楷体_GB2312" pitchFamily="49" charset="-122"/>
              <a:cs typeface="+mn-cs"/>
            </a:endParaRPr>
          </a:p>
        </p:txBody>
      </p:sp>
      <p:sp>
        <p:nvSpPr>
          <p:cNvPr id="23" name="Rectangle 24"/>
          <p:cNvSpPr>
            <a:spLocks noChangeArrowheads="1"/>
          </p:cNvSpPr>
          <p:nvPr/>
        </p:nvSpPr>
        <p:spPr bwMode="auto">
          <a:xfrm>
            <a:off x="1636068" y="2376765"/>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a:ea typeface="楷体_GB2312" pitchFamily="49" charset="-122"/>
                <a:cs typeface="+mn-cs"/>
              </a:rPr>
              <a:t>等当量</a:t>
            </a:r>
          </a:p>
        </p:txBody>
      </p:sp>
      <p:graphicFrame>
        <p:nvGraphicFramePr>
          <p:cNvPr id="24" name="Object 25"/>
          <p:cNvGraphicFramePr>
            <a:graphicFrameLocks noChangeAspect="1"/>
          </p:cNvGraphicFramePr>
          <p:nvPr>
            <p:extLst/>
          </p:nvPr>
        </p:nvGraphicFramePr>
        <p:xfrm>
          <a:off x="4017641" y="3487886"/>
          <a:ext cx="2822575" cy="550863"/>
        </p:xfrm>
        <a:graphic>
          <a:graphicData uri="http://schemas.openxmlformats.org/presentationml/2006/ole">
            <mc:AlternateContent xmlns:mc="http://schemas.openxmlformats.org/markup-compatibility/2006">
              <mc:Choice xmlns:v="urn:schemas-microsoft-com:vml" Requires="v">
                <p:oleObj spid="_x0000_s109616" name="公式" r:id="rId7" imgW="1282680" imgH="253800" progId="Equation.3">
                  <p:embed/>
                </p:oleObj>
              </mc:Choice>
              <mc:Fallback>
                <p:oleObj name="公式" r:id="rId7" imgW="1282680" imgH="253800" progId="Equation.3">
                  <p:embed/>
                  <p:pic>
                    <p:nvPicPr>
                      <p:cNvPr id="24"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7641" y="3487886"/>
                        <a:ext cx="2822575" cy="550863"/>
                      </a:xfrm>
                      <a:prstGeom prst="rect">
                        <a:avLst/>
                      </a:prstGeom>
                      <a:solidFill>
                        <a:srgbClr val="FFFF00"/>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6"/>
          <p:cNvGraphicFramePr>
            <a:graphicFrameLocks noChangeAspect="1"/>
          </p:cNvGraphicFramePr>
          <p:nvPr>
            <p:extLst/>
          </p:nvPr>
        </p:nvGraphicFramePr>
        <p:xfrm>
          <a:off x="4031928" y="4160986"/>
          <a:ext cx="2060575" cy="481013"/>
        </p:xfrm>
        <a:graphic>
          <a:graphicData uri="http://schemas.openxmlformats.org/presentationml/2006/ole">
            <mc:AlternateContent xmlns:mc="http://schemas.openxmlformats.org/markup-compatibility/2006">
              <mc:Choice xmlns:v="urn:schemas-microsoft-com:vml" Requires="v">
                <p:oleObj spid="_x0000_s109617" name="公式" r:id="rId9" imgW="1041120" imgH="241200" progId="Equation.3">
                  <p:embed/>
                </p:oleObj>
              </mc:Choice>
              <mc:Fallback>
                <p:oleObj name="公式" r:id="rId9" imgW="1041120" imgH="241200" progId="Equation.3">
                  <p:embed/>
                  <p:pic>
                    <p:nvPicPr>
                      <p:cNvPr id="25"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1928" y="4160986"/>
                        <a:ext cx="2060575" cy="481013"/>
                      </a:xfrm>
                      <a:prstGeom prst="rect">
                        <a:avLst/>
                      </a:prstGeom>
                      <a:solidFill>
                        <a:srgbClr val="FFFF00"/>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8"/>
          <p:cNvGraphicFramePr>
            <a:graphicFrameLocks noChangeAspect="1"/>
          </p:cNvGraphicFramePr>
          <p:nvPr>
            <p:extLst/>
          </p:nvPr>
        </p:nvGraphicFramePr>
        <p:xfrm>
          <a:off x="4031928" y="5229374"/>
          <a:ext cx="3673475" cy="817562"/>
        </p:xfrm>
        <a:graphic>
          <a:graphicData uri="http://schemas.openxmlformats.org/presentationml/2006/ole">
            <mc:AlternateContent xmlns:mc="http://schemas.openxmlformats.org/markup-compatibility/2006">
              <mc:Choice xmlns:v="urn:schemas-microsoft-com:vml" Requires="v">
                <p:oleObj spid="_x0000_s109618" name="公式" r:id="rId11" imgW="1892160" imgH="419040" progId="Equation.3">
                  <p:embed/>
                </p:oleObj>
              </mc:Choice>
              <mc:Fallback>
                <p:oleObj name="公式" r:id="rId11" imgW="1892160" imgH="419040" progId="Equation.3">
                  <p:embed/>
                  <p:pic>
                    <p:nvPicPr>
                      <p:cNvPr id="26"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1928" y="5229374"/>
                        <a:ext cx="3673475" cy="817562"/>
                      </a:xfrm>
                      <a:prstGeom prst="rect">
                        <a:avLst/>
                      </a:prstGeom>
                      <a:solidFill>
                        <a:srgbClr val="FFFF00"/>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9"/>
          <p:cNvGraphicFramePr>
            <a:graphicFrameLocks noChangeAspect="1"/>
          </p:cNvGraphicFramePr>
          <p:nvPr>
            <p:extLst/>
          </p:nvPr>
        </p:nvGraphicFramePr>
        <p:xfrm>
          <a:off x="7487916" y="2779861"/>
          <a:ext cx="1409700" cy="795338"/>
        </p:xfrm>
        <a:graphic>
          <a:graphicData uri="http://schemas.openxmlformats.org/presentationml/2006/ole">
            <mc:AlternateContent xmlns:mc="http://schemas.openxmlformats.org/markup-compatibility/2006">
              <mc:Choice xmlns:v="urn:schemas-microsoft-com:vml" Requires="v">
                <p:oleObj spid="_x0000_s109619" name="公式" r:id="rId13" imgW="698400" imgH="393480" progId="Equation.3">
                  <p:embed/>
                </p:oleObj>
              </mc:Choice>
              <mc:Fallback>
                <p:oleObj name="公式" r:id="rId13" imgW="698400" imgH="393480" progId="Equation.3">
                  <p:embed/>
                  <p:pic>
                    <p:nvPicPr>
                      <p:cNvPr id="27"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87916" y="2779861"/>
                        <a:ext cx="1409700" cy="795338"/>
                      </a:xfrm>
                      <a:prstGeom prst="rect">
                        <a:avLst/>
                      </a:prstGeom>
                      <a:solidFill>
                        <a:srgbClr val="FFFF00"/>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AutoShape 30"/>
          <p:cNvSpPr>
            <a:spLocks/>
          </p:cNvSpPr>
          <p:nvPr/>
        </p:nvSpPr>
        <p:spPr bwMode="auto">
          <a:xfrm rot="10800000">
            <a:off x="6983091" y="2060724"/>
            <a:ext cx="360362" cy="2232025"/>
          </a:xfrm>
          <a:prstGeom prst="leftBrace">
            <a:avLst>
              <a:gd name="adj1" fmla="val 51615"/>
              <a:gd name="adj2" fmla="val 46338"/>
            </a:avLst>
          </a:prstGeom>
          <a:noFill/>
          <a:ln w="476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endParaRPr kumimoji="1" lang="zh-CN" altLang="zh-CN" sz="2800" b="1" i="0" u="none" strike="noStrike" kern="1200" cap="none" spc="0" normalizeH="0" baseline="0" noProof="0">
              <a:ln>
                <a:noFill/>
              </a:ln>
              <a:solidFill>
                <a:srgbClr val="3333CC"/>
              </a:solidFill>
              <a:effectLst/>
              <a:uLnTx/>
              <a:uFillTx/>
              <a:latin typeface="Times New Roman"/>
              <a:ea typeface="楷体_GB2312" pitchFamily="49" charset="-122"/>
              <a:cs typeface="+mn-cs"/>
            </a:endParaRPr>
          </a:p>
        </p:txBody>
      </p:sp>
      <p:sp>
        <p:nvSpPr>
          <p:cNvPr id="2" name="文本框 1"/>
          <p:cNvSpPr txBox="1"/>
          <p:nvPr/>
        </p:nvSpPr>
        <p:spPr>
          <a:xfrm>
            <a:off x="295579" y="1117729"/>
            <a:ext cx="1988045" cy="523220"/>
          </a:xfrm>
          <a:prstGeom prst="rect">
            <a:avLst/>
          </a:prstGeom>
          <a:solidFill>
            <a:srgbClr val="CCFFFF"/>
          </a:solid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CC"/>
                </a:solidFill>
                <a:effectLst/>
                <a:uLnTx/>
                <a:uFillTx/>
                <a:latin typeface="Arial" charset="0"/>
                <a:ea typeface="楷体_GB2312" pitchFamily="49" charset="-122"/>
                <a:cs typeface="+mn-cs"/>
              </a:rPr>
              <a:t>聚合度控制</a:t>
            </a:r>
          </a:p>
        </p:txBody>
      </p:sp>
    </p:spTree>
    <p:extLst>
      <p:ext uri="{BB962C8B-B14F-4D97-AF65-F5344CB8AC3E}">
        <p14:creationId xmlns:p14="http://schemas.microsoft.com/office/powerpoint/2010/main" val="1461574894"/>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descr="밝은 수평선"/>
          <p:cNvSpPr>
            <a:spLocks noChangeArrowheads="1"/>
          </p:cNvSpPr>
          <p:nvPr/>
        </p:nvSpPr>
        <p:spPr bwMode="auto">
          <a:xfrm>
            <a:off x="0" y="0"/>
            <a:ext cx="9144000" cy="928688"/>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zh-CN" sz="2800">
              <a:latin typeface="Arial" panose="020B0604020202020204" pitchFamily="34" charset="0"/>
              <a:ea typeface="楷体_GB2312" pitchFamily="49" charset="-122"/>
            </a:endParaRPr>
          </a:p>
        </p:txBody>
      </p:sp>
      <p:sp>
        <p:nvSpPr>
          <p:cNvPr id="25603"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kumimoji="0" lang="zh-CN" altLang="en-US" sz="1000">
              <a:ea typeface="楷体_GB2312" pitchFamily="49" charset="-122"/>
            </a:endParaRPr>
          </a:p>
        </p:txBody>
      </p:sp>
      <p:grpSp>
        <p:nvGrpSpPr>
          <p:cNvPr id="25604" name="组合 23"/>
          <p:cNvGrpSpPr>
            <a:grpSpLocks/>
          </p:cNvGrpSpPr>
          <p:nvPr/>
        </p:nvGrpSpPr>
        <p:grpSpPr bwMode="auto">
          <a:xfrm>
            <a:off x="7929563" y="-171450"/>
            <a:ext cx="1143000" cy="928688"/>
            <a:chOff x="7715272" y="-142900"/>
            <a:chExt cx="1143008" cy="928694"/>
          </a:xfrm>
        </p:grpSpPr>
        <p:pic>
          <p:nvPicPr>
            <p:cNvPr id="25612" name="Picture 9" descr="2045231Q7-1"/>
            <p:cNvPicPr>
              <a:picLocks noChangeAspect="1" noChangeArrowheads="1"/>
            </p:cNvPicPr>
            <p:nvPr/>
          </p:nvPicPr>
          <p:blipFill>
            <a:blip r:embed="rId4">
              <a:clrChange>
                <a:clrFrom>
                  <a:srgbClr val="FFFEFF"/>
                </a:clrFrom>
                <a:clrTo>
                  <a:srgbClr val="FFFEFF">
                    <a:alpha val="0"/>
                  </a:srgbClr>
                </a:clrTo>
              </a:clrChange>
              <a:extLst>
                <a:ext uri="{28A0092B-C50C-407E-A947-70E740481C1C}">
                  <a14:useLocalDpi xmlns:a14="http://schemas.microsoft.com/office/drawing/2010/main" val="0"/>
                </a:ext>
              </a:extLst>
            </a:blip>
            <a:srcRect l="7692" t="8258" r="10294" b="9615"/>
            <a:stretch>
              <a:fillRect/>
            </a:stretch>
          </p:blipFill>
          <p:spPr bwMode="auto">
            <a:xfrm>
              <a:off x="8013478" y="57987"/>
              <a:ext cx="540000" cy="540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hangingPunct="1">
                <a:spcBef>
                  <a:spcPct val="50000"/>
                </a:spcBef>
                <a:defRPr/>
              </a:pP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107950" y="119063"/>
            <a:ext cx="4821238" cy="646112"/>
          </a:xfrm>
          <a:prstGeom prst="rect">
            <a:avLst/>
          </a:prstGeom>
          <a:noFill/>
        </p:spPr>
        <p:txBody>
          <a:bodyPr wrap="none">
            <a:spAutoFit/>
          </a:bodyPr>
          <a:lstStyle/>
          <a:p>
            <a:pPr eaLnBrk="1" hangingPunct="1">
              <a:spcBef>
                <a:spcPts val="600"/>
              </a:spcBef>
              <a:defRPr/>
            </a:pPr>
            <a:r>
              <a:rPr lang="en-US" altLang="zh-CN" sz="3600"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7.2 </a:t>
            </a:r>
            <a:r>
              <a:rPr lang="zh-CN" altLang="en-US" sz="3600"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逐步聚合反应分类</a:t>
            </a:r>
          </a:p>
        </p:txBody>
      </p:sp>
      <p:graphicFrame>
        <p:nvGraphicFramePr>
          <p:cNvPr id="25606" name="Object 4"/>
          <p:cNvGraphicFramePr>
            <a:graphicFrameLocks noChangeAspect="1"/>
          </p:cNvGraphicFramePr>
          <p:nvPr/>
        </p:nvGraphicFramePr>
        <p:xfrm>
          <a:off x="468313" y="1500188"/>
          <a:ext cx="7920037" cy="488950"/>
        </p:xfrm>
        <a:graphic>
          <a:graphicData uri="http://schemas.openxmlformats.org/presentationml/2006/ole">
            <mc:AlternateContent xmlns:mc="http://schemas.openxmlformats.org/markup-compatibility/2006">
              <mc:Choice xmlns:v="urn:schemas-microsoft-com:vml" Requires="v">
                <p:oleObj spid="_x0000_s110610" name="ISIS/Draw Sketch" r:id="rId5" imgW="4167432" imgH="258721" progId="ISISServer">
                  <p:embed/>
                </p:oleObj>
              </mc:Choice>
              <mc:Fallback>
                <p:oleObj name="ISIS/Draw Sketch" r:id="rId5" imgW="4167432" imgH="258721" progId="ISISServer">
                  <p:embed/>
                  <p:pic>
                    <p:nvPicPr>
                      <p:cNvPr id="2560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500188"/>
                        <a:ext cx="79200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Object 5"/>
          <p:cNvGraphicFramePr>
            <a:graphicFrameLocks noChangeAspect="1"/>
          </p:cNvGraphicFramePr>
          <p:nvPr/>
        </p:nvGraphicFramePr>
        <p:xfrm>
          <a:off x="611188" y="1982788"/>
          <a:ext cx="7616825" cy="1085850"/>
        </p:xfrm>
        <a:graphic>
          <a:graphicData uri="http://schemas.openxmlformats.org/presentationml/2006/ole">
            <mc:AlternateContent xmlns:mc="http://schemas.openxmlformats.org/markup-compatibility/2006">
              <mc:Choice xmlns:v="urn:schemas-microsoft-com:vml" Requires="v">
                <p:oleObj spid="_x0000_s110611" name="ISIS/Draw Sketch" r:id="rId7" imgW="4136994" imgH="597340" progId="ISISServer">
                  <p:embed/>
                </p:oleObj>
              </mc:Choice>
              <mc:Fallback>
                <p:oleObj name="ISIS/Draw Sketch" r:id="rId7" imgW="4136994" imgH="597340" progId="ISISServer">
                  <p:embed/>
                  <p:pic>
                    <p:nvPicPr>
                      <p:cNvPr id="2560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1982788"/>
                        <a:ext cx="76168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8" name="Rectangle 6"/>
          <p:cNvSpPr>
            <a:spLocks noChangeArrowheads="1"/>
          </p:cNvSpPr>
          <p:nvPr/>
        </p:nvSpPr>
        <p:spPr bwMode="auto">
          <a:xfrm>
            <a:off x="3536950" y="2841625"/>
            <a:ext cx="1611313" cy="5191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0">
                <a:solidFill>
                  <a:srgbClr val="C00000"/>
                </a:solidFill>
                <a:latin typeface="Arial" panose="020B0604020202020204" pitchFamily="34" charset="0"/>
                <a:ea typeface="楷体_GB2312" pitchFamily="49" charset="-122"/>
              </a:rPr>
              <a:t>Nylon-66</a:t>
            </a:r>
          </a:p>
        </p:txBody>
      </p:sp>
      <p:sp>
        <p:nvSpPr>
          <p:cNvPr id="25609" name="Oval 7"/>
          <p:cNvSpPr>
            <a:spLocks noChangeArrowheads="1"/>
          </p:cNvSpPr>
          <p:nvPr/>
        </p:nvSpPr>
        <p:spPr bwMode="auto">
          <a:xfrm>
            <a:off x="6659563" y="2205038"/>
            <a:ext cx="1657350" cy="792162"/>
          </a:xfrm>
          <a:prstGeom prst="ellipse">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2800">
              <a:latin typeface="Arial" panose="020B0604020202020204" pitchFamily="34" charset="0"/>
              <a:ea typeface="楷体_GB2312" pitchFamily="49" charset="-122"/>
            </a:endParaRPr>
          </a:p>
        </p:txBody>
      </p:sp>
      <p:sp>
        <p:nvSpPr>
          <p:cNvPr id="7178" name="Rectangle 11"/>
          <p:cNvSpPr>
            <a:spLocks noChangeArrowheads="1"/>
          </p:cNvSpPr>
          <p:nvPr/>
        </p:nvSpPr>
        <p:spPr bwMode="auto">
          <a:xfrm>
            <a:off x="323850" y="3448050"/>
            <a:ext cx="8496300" cy="3149600"/>
          </a:xfrm>
          <a:prstGeom prst="rect">
            <a:avLst/>
          </a:prstGeom>
          <a:noFill/>
          <a:ln w="9525" algn="ctr">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9pPr>
          </a:lstStyle>
          <a:p>
            <a:pPr eaLnBrk="1" hangingPunct="1">
              <a:defRPr/>
            </a:pPr>
            <a:r>
              <a:rPr kumimoji="1" lang="en-US" altLang="zh-CN" sz="2000" dirty="0">
                <a:solidFill>
                  <a:srgbClr val="000066"/>
                </a:solidFill>
                <a:latin typeface="+mn-lt"/>
                <a:ea typeface="宋体" panose="02010600030101010101" pitchFamily="2" charset="-122"/>
              </a:rPr>
              <a:t>   1937</a:t>
            </a:r>
            <a:r>
              <a:rPr kumimoji="1" lang="zh-CN" altLang="en-US" sz="2000" dirty="0">
                <a:solidFill>
                  <a:srgbClr val="000066"/>
                </a:solidFill>
                <a:latin typeface="+mn-lt"/>
                <a:ea typeface="宋体" panose="02010600030101010101" pitchFamily="2" charset="-122"/>
              </a:rPr>
              <a:t>年由已二胺和已二酸经聚缩合反应而成的聚六甲基己二酰胺即尼龙</a:t>
            </a:r>
            <a:r>
              <a:rPr kumimoji="1" lang="en-US" altLang="zh-CN" sz="2000" dirty="0">
                <a:solidFill>
                  <a:srgbClr val="000066"/>
                </a:solidFill>
                <a:latin typeface="+mn-lt"/>
                <a:ea typeface="宋体" panose="02010600030101010101" pitchFamily="2" charset="-122"/>
              </a:rPr>
              <a:t>66﹐</a:t>
            </a:r>
            <a:r>
              <a:rPr kumimoji="1" lang="zh-CN" altLang="en-US" sz="2000" dirty="0">
                <a:solidFill>
                  <a:srgbClr val="000066"/>
                </a:solidFill>
                <a:latin typeface="+mn-lt"/>
                <a:ea typeface="宋体" panose="02010600030101010101" pitchFamily="2" charset="-122"/>
              </a:rPr>
              <a:t>是最早商业化之高分子合成纤维</a:t>
            </a:r>
            <a:r>
              <a:rPr kumimoji="1" lang="en-US" altLang="zh-CN" sz="2000" dirty="0">
                <a:solidFill>
                  <a:srgbClr val="000066"/>
                </a:solidFill>
                <a:latin typeface="+mn-lt"/>
                <a:ea typeface="宋体" panose="02010600030101010101" pitchFamily="2" charset="-122"/>
              </a:rPr>
              <a:t>﹐</a:t>
            </a:r>
            <a:r>
              <a:rPr kumimoji="1" lang="zh-CN" altLang="en-US" sz="2000" dirty="0">
                <a:solidFill>
                  <a:srgbClr val="000066"/>
                </a:solidFill>
                <a:latin typeface="+mn-lt"/>
                <a:ea typeface="宋体" panose="02010600030101010101" pitchFamily="2" charset="-122"/>
              </a:rPr>
              <a:t>并于</a:t>
            </a:r>
            <a:r>
              <a:rPr kumimoji="1" lang="en-US" altLang="zh-CN" sz="2000" dirty="0">
                <a:solidFill>
                  <a:srgbClr val="000066"/>
                </a:solidFill>
                <a:latin typeface="+mn-lt"/>
                <a:ea typeface="宋体" panose="02010600030101010101" pitchFamily="2" charset="-122"/>
              </a:rPr>
              <a:t>1937</a:t>
            </a:r>
            <a:r>
              <a:rPr kumimoji="1" lang="zh-CN" altLang="en-US" sz="2000" dirty="0">
                <a:solidFill>
                  <a:srgbClr val="000066"/>
                </a:solidFill>
                <a:latin typeface="+mn-lt"/>
                <a:ea typeface="宋体" panose="02010600030101010101" pitchFamily="2" charset="-122"/>
              </a:rPr>
              <a:t>年做成了第一双尼龙丝袜</a:t>
            </a:r>
            <a:r>
              <a:rPr kumimoji="1" lang="en-US" altLang="zh-CN" sz="2000" dirty="0">
                <a:solidFill>
                  <a:srgbClr val="000066"/>
                </a:solidFill>
                <a:latin typeface="+mn-lt"/>
                <a:ea typeface="宋体" panose="02010600030101010101" pitchFamily="2" charset="-122"/>
              </a:rPr>
              <a:t>﹐</a:t>
            </a:r>
            <a:r>
              <a:rPr kumimoji="1" lang="zh-CN" altLang="en-US" sz="2000" dirty="0">
                <a:solidFill>
                  <a:srgbClr val="000066"/>
                </a:solidFill>
                <a:latin typeface="+mn-lt"/>
                <a:ea typeface="宋体" panose="02010600030101010101" pitchFamily="2" charset="-122"/>
              </a:rPr>
              <a:t>杜邦公司旋即在</a:t>
            </a:r>
            <a:r>
              <a:rPr kumimoji="1" lang="en-US" altLang="zh-CN" sz="2000" dirty="0">
                <a:solidFill>
                  <a:srgbClr val="000066"/>
                </a:solidFill>
                <a:latin typeface="+mn-lt"/>
                <a:ea typeface="宋体" panose="02010600030101010101" pitchFamily="2" charset="-122"/>
              </a:rPr>
              <a:t>1938</a:t>
            </a:r>
            <a:r>
              <a:rPr kumimoji="1" lang="zh-CN" altLang="en-US" sz="2000" dirty="0">
                <a:solidFill>
                  <a:srgbClr val="000066"/>
                </a:solidFill>
                <a:latin typeface="+mn-lt"/>
                <a:ea typeface="宋体" panose="02010600030101010101" pitchFamily="2" charset="-122"/>
              </a:rPr>
              <a:t>年</a:t>
            </a:r>
            <a:r>
              <a:rPr kumimoji="1" lang="en-US" altLang="zh-CN" sz="2000" dirty="0">
                <a:solidFill>
                  <a:srgbClr val="000066"/>
                </a:solidFill>
                <a:latin typeface="+mn-lt"/>
                <a:ea typeface="宋体" panose="02010600030101010101" pitchFamily="2" charset="-122"/>
              </a:rPr>
              <a:t>9</a:t>
            </a:r>
            <a:r>
              <a:rPr kumimoji="1" lang="zh-CN" altLang="en-US" sz="2000" dirty="0">
                <a:solidFill>
                  <a:srgbClr val="000066"/>
                </a:solidFill>
                <a:latin typeface="+mn-lt"/>
                <a:ea typeface="宋体" panose="02010600030101010101" pitchFamily="2" charset="-122"/>
              </a:rPr>
              <a:t>月取得该专利权并以 “</a:t>
            </a:r>
            <a:r>
              <a:rPr kumimoji="1" lang="en-US" altLang="zh-CN" sz="2000" dirty="0">
                <a:solidFill>
                  <a:srgbClr val="000066"/>
                </a:solidFill>
                <a:latin typeface="+mn-lt"/>
                <a:ea typeface="宋体" panose="02010600030101010101" pitchFamily="2" charset="-122"/>
              </a:rPr>
              <a:t>Nylon”</a:t>
            </a:r>
            <a:r>
              <a:rPr kumimoji="1" lang="zh-CN" altLang="en-US" sz="2000" dirty="0">
                <a:solidFill>
                  <a:srgbClr val="000066"/>
                </a:solidFill>
                <a:latin typeface="+mn-lt"/>
                <a:ea typeface="宋体" panose="02010600030101010101" pitchFamily="2" charset="-122"/>
              </a:rPr>
              <a:t>为商品名</a:t>
            </a:r>
            <a:r>
              <a:rPr kumimoji="1" lang="en-US" altLang="zh-CN" sz="2000" dirty="0">
                <a:solidFill>
                  <a:srgbClr val="000066"/>
                </a:solidFill>
                <a:latin typeface="+mn-lt"/>
                <a:ea typeface="宋体" panose="02010600030101010101" pitchFamily="2" charset="-122"/>
              </a:rPr>
              <a:t>﹐</a:t>
            </a:r>
            <a:r>
              <a:rPr kumimoji="1" lang="zh-CN" altLang="en-US" sz="2000" dirty="0">
                <a:solidFill>
                  <a:srgbClr val="000066"/>
                </a:solidFill>
                <a:latin typeface="+mn-lt"/>
                <a:ea typeface="宋体" panose="02010600030101010101" pitchFamily="2" charset="-122"/>
              </a:rPr>
              <a:t>在</a:t>
            </a:r>
            <a:r>
              <a:rPr kumimoji="1" lang="en-US" altLang="zh-CN" sz="2000" dirty="0">
                <a:solidFill>
                  <a:srgbClr val="000066"/>
                </a:solidFill>
                <a:latin typeface="+mn-lt"/>
                <a:ea typeface="宋体" panose="02010600030101010101" pitchFamily="2" charset="-122"/>
              </a:rPr>
              <a:t>1939</a:t>
            </a:r>
            <a:r>
              <a:rPr kumimoji="1" lang="zh-CN" altLang="en-US" sz="2000" dirty="0">
                <a:solidFill>
                  <a:srgbClr val="000066"/>
                </a:solidFill>
                <a:latin typeface="+mn-lt"/>
                <a:ea typeface="宋体" panose="02010600030101010101" pitchFamily="2" charset="-122"/>
              </a:rPr>
              <a:t>年建立第一个量产工厂。 </a:t>
            </a:r>
          </a:p>
          <a:p>
            <a:pPr eaLnBrk="1" hangingPunct="1">
              <a:defRPr/>
            </a:pPr>
            <a:r>
              <a:rPr kumimoji="1" lang="zh-CN" altLang="en-US" sz="2000" dirty="0">
                <a:solidFill>
                  <a:srgbClr val="000066"/>
                </a:solidFill>
                <a:latin typeface="+mn-lt"/>
                <a:ea typeface="宋体" panose="02010600030101010101" pitchFamily="2" charset="-122"/>
              </a:rPr>
              <a:t>   德国法本公司</a:t>
            </a:r>
            <a:r>
              <a:rPr kumimoji="1" lang="en-US" altLang="zh-CN" sz="2000" dirty="0">
                <a:solidFill>
                  <a:srgbClr val="000066"/>
                </a:solidFill>
                <a:latin typeface="+mn-lt"/>
                <a:ea typeface="宋体" panose="02010600030101010101" pitchFamily="2" charset="-122"/>
              </a:rPr>
              <a:t>(IG </a:t>
            </a:r>
            <a:r>
              <a:rPr kumimoji="1" lang="en-US" altLang="zh-CN" sz="2000" dirty="0" err="1">
                <a:solidFill>
                  <a:srgbClr val="000066"/>
                </a:solidFill>
                <a:latin typeface="+mn-lt"/>
                <a:ea typeface="宋体" panose="02010600030101010101" pitchFamily="2" charset="-122"/>
              </a:rPr>
              <a:t>Farben</a:t>
            </a:r>
            <a:r>
              <a:rPr kumimoji="1" lang="en-US" altLang="zh-CN" sz="2000" dirty="0">
                <a:solidFill>
                  <a:srgbClr val="000066"/>
                </a:solidFill>
                <a:latin typeface="+mn-lt"/>
                <a:ea typeface="宋体" panose="02010600030101010101" pitchFamily="2" charset="-122"/>
              </a:rPr>
              <a:t>/</a:t>
            </a:r>
            <a:r>
              <a:rPr kumimoji="1" lang="en-US" altLang="zh-CN" sz="2000" dirty="0" err="1">
                <a:solidFill>
                  <a:srgbClr val="000066"/>
                </a:solidFill>
                <a:latin typeface="+mn-lt"/>
                <a:ea typeface="宋体" panose="02010600030101010101" pitchFamily="2" charset="-122"/>
              </a:rPr>
              <a:t>basf</a:t>
            </a:r>
            <a:r>
              <a:rPr kumimoji="1" lang="en-US" altLang="zh-CN" sz="2000" dirty="0">
                <a:solidFill>
                  <a:srgbClr val="000066"/>
                </a:solidFill>
                <a:latin typeface="+mn-lt"/>
                <a:ea typeface="宋体" panose="02010600030101010101" pitchFamily="2" charset="-122"/>
              </a:rPr>
              <a:t>)</a:t>
            </a:r>
            <a:r>
              <a:rPr kumimoji="1" lang="zh-CN" altLang="en-US" sz="2000" dirty="0">
                <a:solidFill>
                  <a:srgbClr val="000066"/>
                </a:solidFill>
                <a:latin typeface="+mn-lt"/>
                <a:ea typeface="宋体" panose="02010600030101010101" pitchFamily="2" charset="-122"/>
              </a:rPr>
              <a:t>之施拉克</a:t>
            </a:r>
            <a:r>
              <a:rPr kumimoji="1" lang="en-US" altLang="zh-CN" sz="2000" dirty="0">
                <a:solidFill>
                  <a:srgbClr val="000066"/>
                </a:solidFill>
                <a:latin typeface="+mn-lt"/>
                <a:ea typeface="宋体" panose="02010600030101010101" pitchFamily="2" charset="-122"/>
              </a:rPr>
              <a:t>(</a:t>
            </a:r>
            <a:r>
              <a:rPr kumimoji="1" lang="en-US" altLang="zh-CN" sz="2000" dirty="0" err="1">
                <a:solidFill>
                  <a:srgbClr val="000066"/>
                </a:solidFill>
                <a:latin typeface="+mn-lt"/>
                <a:ea typeface="宋体" panose="02010600030101010101" pitchFamily="2" charset="-122"/>
              </a:rPr>
              <a:t>P.Schlack</a:t>
            </a:r>
            <a:r>
              <a:rPr kumimoji="1" lang="en-US" altLang="zh-CN" sz="2000" dirty="0">
                <a:solidFill>
                  <a:srgbClr val="000066"/>
                </a:solidFill>
                <a:latin typeface="+mn-lt"/>
                <a:ea typeface="宋体" panose="02010600030101010101" pitchFamily="2" charset="-122"/>
              </a:rPr>
              <a:t>)</a:t>
            </a:r>
            <a:r>
              <a:rPr kumimoji="1" lang="zh-CN" altLang="en-US" sz="2000" dirty="0">
                <a:solidFill>
                  <a:srgbClr val="000066"/>
                </a:solidFill>
                <a:latin typeface="+mn-lt"/>
                <a:ea typeface="宋体" panose="02010600030101010101" pitchFamily="2" charset="-122"/>
              </a:rPr>
              <a:t>于</a:t>
            </a:r>
            <a:r>
              <a:rPr kumimoji="1" lang="en-US" altLang="zh-CN" sz="2000" dirty="0">
                <a:solidFill>
                  <a:srgbClr val="000066"/>
                </a:solidFill>
                <a:latin typeface="+mn-lt"/>
                <a:ea typeface="宋体" panose="02010600030101010101" pitchFamily="2" charset="-122"/>
              </a:rPr>
              <a:t>1938</a:t>
            </a:r>
            <a:r>
              <a:rPr kumimoji="1" lang="zh-CN" altLang="en-US" sz="2000" dirty="0">
                <a:solidFill>
                  <a:srgbClr val="000066"/>
                </a:solidFill>
                <a:latin typeface="+mn-lt"/>
                <a:ea typeface="宋体" panose="02010600030101010101" pitchFamily="2" charset="-122"/>
              </a:rPr>
              <a:t>年提出由已内酰胺</a:t>
            </a:r>
            <a:r>
              <a:rPr kumimoji="1" lang="en-US" altLang="zh-CN" sz="2000" dirty="0">
                <a:solidFill>
                  <a:srgbClr val="000066"/>
                </a:solidFill>
                <a:latin typeface="+mn-lt"/>
                <a:ea typeface="宋体" panose="02010600030101010101" pitchFamily="2" charset="-122"/>
              </a:rPr>
              <a:t>(</a:t>
            </a:r>
            <a:r>
              <a:rPr kumimoji="1" lang="en-US" altLang="zh-CN" sz="2000" dirty="0" err="1">
                <a:solidFill>
                  <a:srgbClr val="000066"/>
                </a:solidFill>
                <a:latin typeface="+mn-lt"/>
                <a:ea typeface="宋体" panose="02010600030101010101" pitchFamily="2" charset="-122"/>
              </a:rPr>
              <a:t>Caprolactum</a:t>
            </a:r>
            <a:r>
              <a:rPr kumimoji="1" lang="en-US" altLang="zh-CN" sz="2000" dirty="0">
                <a:solidFill>
                  <a:srgbClr val="000066"/>
                </a:solidFill>
                <a:latin typeface="+mn-lt"/>
                <a:ea typeface="宋体" panose="02010600030101010101" pitchFamily="2" charset="-122"/>
              </a:rPr>
              <a:t>﹐</a:t>
            </a:r>
            <a:r>
              <a:rPr kumimoji="1" lang="zh-CN" altLang="en-US" sz="2000" dirty="0">
                <a:solidFill>
                  <a:srgbClr val="000066"/>
                </a:solidFill>
                <a:latin typeface="+mn-lt"/>
                <a:ea typeface="宋体" panose="02010600030101010101" pitchFamily="2" charset="-122"/>
              </a:rPr>
              <a:t>缩称</a:t>
            </a:r>
            <a:r>
              <a:rPr kumimoji="1" lang="en-US" altLang="zh-CN" sz="2000" dirty="0">
                <a:solidFill>
                  <a:srgbClr val="000066"/>
                </a:solidFill>
                <a:latin typeface="+mn-lt"/>
                <a:ea typeface="宋体" panose="02010600030101010101" pitchFamily="2" charset="-122"/>
              </a:rPr>
              <a:t>CPL)</a:t>
            </a:r>
            <a:r>
              <a:rPr kumimoji="1" lang="zh-CN" altLang="en-US" sz="2000" dirty="0">
                <a:solidFill>
                  <a:srgbClr val="000066"/>
                </a:solidFill>
                <a:latin typeface="+mn-lt"/>
                <a:ea typeface="宋体" panose="02010600030101010101" pitchFamily="2" charset="-122"/>
              </a:rPr>
              <a:t>合成聚己酰胺纤维即尼龙六之专利。 </a:t>
            </a:r>
          </a:p>
          <a:p>
            <a:pPr eaLnBrk="1" hangingPunct="1">
              <a:defRPr/>
            </a:pPr>
            <a:r>
              <a:rPr kumimoji="1" lang="zh-CN" altLang="en-US" sz="2000" dirty="0">
                <a:solidFill>
                  <a:srgbClr val="000066"/>
                </a:solidFill>
                <a:latin typeface="+mn-lt"/>
                <a:ea typeface="宋体" panose="02010600030101010101" pitchFamily="2" charset="-122"/>
              </a:rPr>
              <a:t>   之后随着聚酰胺纤维工业发展</a:t>
            </a:r>
            <a:r>
              <a:rPr kumimoji="1" lang="en-US" altLang="zh-CN" sz="2000" dirty="0">
                <a:solidFill>
                  <a:srgbClr val="000066"/>
                </a:solidFill>
                <a:latin typeface="+mn-lt"/>
                <a:ea typeface="宋体" panose="02010600030101010101" pitchFamily="2" charset="-122"/>
              </a:rPr>
              <a:t>﹐</a:t>
            </a:r>
            <a:r>
              <a:rPr kumimoji="1" lang="zh-CN" altLang="en-US" sz="2000" dirty="0">
                <a:solidFill>
                  <a:srgbClr val="000066"/>
                </a:solidFill>
                <a:latin typeface="+mn-lt"/>
                <a:ea typeface="宋体" panose="02010600030101010101" pitchFamily="2" charset="-122"/>
              </a:rPr>
              <a:t>较成熟的有荷兰国家矿业公司之聚丁二酰己二胺即尼龙</a:t>
            </a:r>
            <a:r>
              <a:rPr kumimoji="1" lang="en-US" altLang="zh-CN" sz="2000" dirty="0">
                <a:solidFill>
                  <a:srgbClr val="000066"/>
                </a:solidFill>
                <a:latin typeface="+mn-lt"/>
                <a:ea typeface="宋体" panose="02010600030101010101" pitchFamily="2" charset="-122"/>
              </a:rPr>
              <a:t>4,6﹐</a:t>
            </a:r>
            <a:r>
              <a:rPr kumimoji="1" lang="zh-CN" altLang="en-US" sz="2000" dirty="0">
                <a:solidFill>
                  <a:srgbClr val="000066"/>
                </a:solidFill>
                <a:latin typeface="+mn-lt"/>
                <a:ea typeface="宋体" panose="02010600030101010101" pitchFamily="2" charset="-122"/>
              </a:rPr>
              <a:t>其它还有聚辛酰胺之尼龙</a:t>
            </a:r>
            <a:r>
              <a:rPr kumimoji="1" lang="en-US" altLang="zh-CN" sz="2000" dirty="0">
                <a:solidFill>
                  <a:srgbClr val="000066"/>
                </a:solidFill>
                <a:latin typeface="+mn-lt"/>
                <a:ea typeface="宋体" panose="02010600030101010101" pitchFamily="2" charset="-122"/>
              </a:rPr>
              <a:t>8﹐</a:t>
            </a:r>
            <a:r>
              <a:rPr kumimoji="1" lang="zh-CN" altLang="en-US" sz="2000" dirty="0">
                <a:solidFill>
                  <a:srgbClr val="000066"/>
                </a:solidFill>
                <a:latin typeface="+mn-lt"/>
                <a:ea typeface="宋体" panose="02010600030101010101" pitchFamily="2" charset="-122"/>
              </a:rPr>
              <a:t>聚壬酰胺之尼龙</a:t>
            </a:r>
            <a:r>
              <a:rPr kumimoji="1" lang="en-US" altLang="zh-CN" sz="2000" dirty="0">
                <a:solidFill>
                  <a:srgbClr val="000066"/>
                </a:solidFill>
                <a:latin typeface="+mn-lt"/>
                <a:ea typeface="宋体" panose="02010600030101010101" pitchFamily="2" charset="-122"/>
              </a:rPr>
              <a:t>9﹐</a:t>
            </a:r>
            <a:r>
              <a:rPr kumimoji="1" lang="zh-CN" altLang="en-US" sz="2000" dirty="0">
                <a:solidFill>
                  <a:srgbClr val="000066"/>
                </a:solidFill>
                <a:latin typeface="+mn-lt"/>
                <a:ea typeface="宋体" panose="02010600030101010101" pitchFamily="2" charset="-122"/>
              </a:rPr>
              <a:t>聚十二酰己二胺之尼龙</a:t>
            </a:r>
            <a:r>
              <a:rPr kumimoji="1" lang="en-US" altLang="zh-CN" sz="2000" dirty="0">
                <a:solidFill>
                  <a:srgbClr val="000066"/>
                </a:solidFill>
                <a:latin typeface="+mn-lt"/>
                <a:ea typeface="宋体" panose="02010600030101010101" pitchFamily="2" charset="-122"/>
              </a:rPr>
              <a:t>6,12﹐</a:t>
            </a:r>
            <a:r>
              <a:rPr kumimoji="1" lang="zh-CN" altLang="en-US" sz="2000" dirty="0">
                <a:solidFill>
                  <a:srgbClr val="000066"/>
                </a:solidFill>
                <a:latin typeface="+mn-lt"/>
                <a:ea typeface="宋体" panose="02010600030101010101" pitchFamily="2" charset="-122"/>
              </a:rPr>
              <a:t>聚十一酰胺之尼龙</a:t>
            </a:r>
            <a:r>
              <a:rPr kumimoji="1" lang="en-US" altLang="zh-CN" sz="2000" dirty="0">
                <a:solidFill>
                  <a:srgbClr val="000066"/>
                </a:solidFill>
                <a:latin typeface="+mn-lt"/>
                <a:ea typeface="宋体" panose="02010600030101010101" pitchFamily="2" charset="-122"/>
              </a:rPr>
              <a:t>11</a:t>
            </a:r>
            <a:r>
              <a:rPr kumimoji="1" lang="zh-CN" altLang="en-US" sz="2000" dirty="0">
                <a:solidFill>
                  <a:srgbClr val="000066"/>
                </a:solidFill>
                <a:latin typeface="+mn-lt"/>
                <a:ea typeface="宋体" panose="02010600030101010101" pitchFamily="2" charset="-122"/>
              </a:rPr>
              <a:t>等</a:t>
            </a:r>
            <a:r>
              <a:rPr kumimoji="1" lang="en-US" altLang="zh-CN" sz="2000" dirty="0">
                <a:solidFill>
                  <a:srgbClr val="000066"/>
                </a:solidFill>
                <a:latin typeface="+mn-lt"/>
                <a:ea typeface="宋体" panose="02010600030101010101" pitchFamily="2" charset="-122"/>
              </a:rPr>
              <a:t>﹐</a:t>
            </a:r>
            <a:r>
              <a:rPr kumimoji="1" lang="zh-CN" altLang="en-US" sz="2000" dirty="0">
                <a:solidFill>
                  <a:srgbClr val="000066"/>
                </a:solidFill>
                <a:latin typeface="+mn-lt"/>
                <a:ea typeface="宋体" panose="02010600030101010101" pitchFamily="2" charset="-122"/>
              </a:rPr>
              <a:t>虽然种类多</a:t>
            </a:r>
            <a:r>
              <a:rPr kumimoji="1" lang="en-US" altLang="zh-CN" sz="2000" dirty="0">
                <a:solidFill>
                  <a:srgbClr val="000066"/>
                </a:solidFill>
                <a:latin typeface="+mn-lt"/>
                <a:ea typeface="宋体" panose="02010600030101010101" pitchFamily="2" charset="-122"/>
              </a:rPr>
              <a:t>﹐</a:t>
            </a:r>
            <a:r>
              <a:rPr kumimoji="1" lang="zh-CN" altLang="en-US" sz="2000" dirty="0">
                <a:solidFill>
                  <a:srgbClr val="000066"/>
                </a:solidFill>
                <a:latin typeface="+mn-lt"/>
                <a:ea typeface="宋体" panose="02010600030101010101" pitchFamily="2" charset="-122"/>
              </a:rPr>
              <a:t>但仍以尼龙</a:t>
            </a:r>
            <a:r>
              <a:rPr kumimoji="1" lang="en-US" altLang="zh-CN" sz="2000" dirty="0">
                <a:solidFill>
                  <a:srgbClr val="000066"/>
                </a:solidFill>
                <a:latin typeface="+mn-lt"/>
                <a:ea typeface="宋体" panose="02010600030101010101" pitchFamily="2" charset="-122"/>
              </a:rPr>
              <a:t>6</a:t>
            </a:r>
            <a:r>
              <a:rPr kumimoji="1" lang="zh-CN" altLang="en-US" sz="2000" dirty="0">
                <a:solidFill>
                  <a:srgbClr val="000066"/>
                </a:solidFill>
                <a:latin typeface="+mn-lt"/>
                <a:ea typeface="宋体" panose="02010600030101010101" pitchFamily="2" charset="-122"/>
              </a:rPr>
              <a:t>与尼龙</a:t>
            </a:r>
            <a:r>
              <a:rPr kumimoji="1" lang="en-US" altLang="zh-CN" sz="2000" dirty="0">
                <a:solidFill>
                  <a:srgbClr val="000066"/>
                </a:solidFill>
                <a:latin typeface="+mn-lt"/>
                <a:ea typeface="宋体" panose="02010600030101010101" pitchFamily="2" charset="-122"/>
              </a:rPr>
              <a:t>66</a:t>
            </a:r>
            <a:r>
              <a:rPr kumimoji="1" lang="zh-CN" altLang="en-US" sz="2000" dirty="0">
                <a:solidFill>
                  <a:srgbClr val="000066"/>
                </a:solidFill>
                <a:latin typeface="+mn-lt"/>
                <a:ea typeface="宋体" panose="02010600030101010101" pitchFamily="2" charset="-122"/>
              </a:rPr>
              <a:t>为大宗</a:t>
            </a:r>
            <a:r>
              <a:rPr kumimoji="1" lang="en-US" altLang="zh-CN" sz="2000" dirty="0">
                <a:solidFill>
                  <a:srgbClr val="000066"/>
                </a:solidFill>
                <a:latin typeface="+mn-lt"/>
                <a:ea typeface="宋体" panose="02010600030101010101" pitchFamily="2" charset="-122"/>
              </a:rPr>
              <a:t>﹐</a:t>
            </a:r>
            <a:r>
              <a:rPr kumimoji="1" lang="zh-CN" altLang="en-US" sz="2000" dirty="0">
                <a:solidFill>
                  <a:srgbClr val="000066"/>
                </a:solidFill>
                <a:latin typeface="+mn-lt"/>
                <a:ea typeface="宋体" panose="02010600030101010101" pitchFamily="2" charset="-122"/>
              </a:rPr>
              <a:t>其生产量占聚酰胺纤维之</a:t>
            </a:r>
            <a:r>
              <a:rPr kumimoji="1" lang="en-US" altLang="zh-CN" sz="2000" dirty="0">
                <a:solidFill>
                  <a:srgbClr val="000066"/>
                </a:solidFill>
                <a:latin typeface="+mn-lt"/>
                <a:ea typeface="宋体" panose="02010600030101010101" pitchFamily="2" charset="-122"/>
              </a:rPr>
              <a:t>95%</a:t>
            </a:r>
            <a:r>
              <a:rPr kumimoji="1" lang="zh-CN" altLang="en-US" sz="2000" dirty="0">
                <a:solidFill>
                  <a:srgbClr val="000066"/>
                </a:solidFill>
                <a:latin typeface="+mn-lt"/>
                <a:ea typeface="宋体" panose="02010600030101010101" pitchFamily="2" charset="-122"/>
              </a:rPr>
              <a:t>以上 </a:t>
            </a:r>
            <a:r>
              <a:rPr kumimoji="1" lang="zh-CN" altLang="en-US" sz="2000" b="0" dirty="0">
                <a:solidFill>
                  <a:srgbClr val="000066"/>
                </a:solidFill>
                <a:latin typeface="宋体" panose="02010600030101010101" pitchFamily="2" charset="-122"/>
                <a:ea typeface="宋体" panose="02010600030101010101" pitchFamily="2" charset="-122"/>
              </a:rPr>
              <a:t>。</a:t>
            </a:r>
          </a:p>
        </p:txBody>
      </p:sp>
      <p:sp>
        <p:nvSpPr>
          <p:cNvPr id="25611" name="矩形 1"/>
          <p:cNvSpPr>
            <a:spLocks noChangeArrowheads="1"/>
          </p:cNvSpPr>
          <p:nvPr/>
        </p:nvSpPr>
        <p:spPr bwMode="auto">
          <a:xfrm>
            <a:off x="107950" y="935038"/>
            <a:ext cx="1266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rgbClr val="000066"/>
                </a:solidFill>
                <a:latin typeface="Arial" panose="020B0604020202020204" pitchFamily="34" charset="0"/>
              </a:rPr>
              <a:t>聚酰胺</a:t>
            </a:r>
            <a:endParaRPr kumimoji="0" lang="zh-CN" altLang="en-US" sz="2800">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574536470"/>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endParaRPr lang="zh-CN" altLang="zh-CN"/>
          </a:p>
        </p:txBody>
      </p:sp>
      <p:sp>
        <p:nvSpPr>
          <p:cNvPr id="2969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algn="ctr">
              <a:spcBef>
                <a:spcPct val="20000"/>
              </a:spcBef>
            </a:pPr>
            <a:endParaRPr lang="zh-CN" altLang="en-US" sz="1000">
              <a:latin typeface="Times New Roman" pitchFamily="18" charset="0"/>
            </a:endParaRPr>
          </a:p>
        </p:txBody>
      </p:sp>
      <p:grpSp>
        <p:nvGrpSpPr>
          <p:cNvPr id="29700" name="组合 23"/>
          <p:cNvGrpSpPr>
            <a:grpSpLocks/>
          </p:cNvGrpSpPr>
          <p:nvPr/>
        </p:nvGrpSpPr>
        <p:grpSpPr bwMode="auto">
          <a:xfrm>
            <a:off x="7929563" y="-171450"/>
            <a:ext cx="1143000" cy="928688"/>
            <a:chOff x="7715272" y="-142900"/>
            <a:chExt cx="1143008" cy="928694"/>
          </a:xfrm>
        </p:grpSpPr>
        <p:pic>
          <p:nvPicPr>
            <p:cNvPr id="29705"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107950" y="119063"/>
            <a:ext cx="3894138" cy="646112"/>
          </a:xfrm>
          <a:prstGeom prst="rect">
            <a:avLst/>
          </a:prstGeom>
          <a:noFill/>
        </p:spPr>
        <p:txBody>
          <a:bodyPr wrap="none">
            <a:spAutoFit/>
          </a:bodyPr>
          <a:lstStyle/>
          <a:p>
            <a:pPr>
              <a:spcBef>
                <a:spcPts val="600"/>
              </a:spcBef>
              <a:defRPr/>
            </a:pPr>
            <a:r>
              <a:rPr lang="en-US" altLang="zh-CN"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7.3 </a:t>
            </a:r>
            <a:r>
              <a:rPr lang="zh-CN" altLang="en-US"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线形逐步聚合</a:t>
            </a:r>
          </a:p>
        </p:txBody>
      </p:sp>
      <p:sp>
        <p:nvSpPr>
          <p:cNvPr id="21" name="Text Box 2"/>
          <p:cNvSpPr txBox="1">
            <a:spLocks noChangeArrowheads="1"/>
          </p:cNvSpPr>
          <p:nvPr/>
        </p:nvSpPr>
        <p:spPr bwMode="auto">
          <a:xfrm>
            <a:off x="0" y="1124744"/>
            <a:ext cx="9144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pPr>
            <a:r>
              <a:rPr kumimoji="1" lang="zh-CN" altLang="en-US" sz="2800" b="1" dirty="0">
                <a:latin typeface="黑体" panose="02010609060101010101" pitchFamily="49" charset="-122"/>
                <a:ea typeface="黑体" panose="02010609060101010101" pitchFamily="49" charset="-122"/>
              </a:rPr>
              <a:t>（</a:t>
            </a:r>
            <a:r>
              <a:rPr kumimoji="1" lang="en-US" altLang="zh-CN" sz="2800" b="1" dirty="0">
                <a:latin typeface="黑体" panose="02010609060101010101" pitchFamily="49" charset="-122"/>
                <a:ea typeface="黑体" panose="02010609060101010101" pitchFamily="49" charset="-122"/>
              </a:rPr>
              <a:t>3</a:t>
            </a:r>
            <a:r>
              <a:rPr kumimoji="1" lang="zh-CN" altLang="en-US" sz="2800" b="1" dirty="0">
                <a:latin typeface="黑体" panose="02010609060101010101" pitchFamily="49" charset="-122"/>
                <a:ea typeface="黑体" panose="02010609060101010101" pitchFamily="49" charset="-122"/>
              </a:rPr>
              <a:t>）聚碳酸酯</a:t>
            </a:r>
          </a:p>
          <a:p>
            <a:pPr>
              <a:lnSpc>
                <a:spcPct val="150000"/>
              </a:lnSpc>
              <a:spcBef>
                <a:spcPct val="50000"/>
              </a:spcBef>
            </a:pPr>
            <a:r>
              <a:rPr kumimoji="1" lang="zh-CN" altLang="en-US" sz="2400" b="1" dirty="0">
                <a:solidFill>
                  <a:srgbClr val="020506"/>
                </a:solidFill>
                <a:latin typeface="楷体_GB2312" pitchFamily="49" charset="-122"/>
                <a:ea typeface="楷体_GB2312" pitchFamily="49" charset="-122"/>
              </a:rPr>
              <a:t>    </a:t>
            </a:r>
            <a:r>
              <a:rPr kumimoji="1" lang="zh-CN" altLang="en-US" sz="2400" b="1" dirty="0">
                <a:solidFill>
                  <a:srgbClr val="2419AD"/>
                </a:solidFill>
                <a:latin typeface="楷体_GB2312" pitchFamily="49" charset="-122"/>
                <a:ea typeface="楷体_GB2312" pitchFamily="49" charset="-122"/>
              </a:rPr>
              <a:t>最重要的聚碳酸酯是双酚</a:t>
            </a:r>
            <a:r>
              <a:rPr kumimoji="1" lang="en-US" altLang="zh-CN" sz="2400" b="1" dirty="0">
                <a:solidFill>
                  <a:srgbClr val="2419AD"/>
                </a:solidFill>
                <a:latin typeface="楷体_GB2312" pitchFamily="49" charset="-122"/>
                <a:ea typeface="楷体_GB2312" pitchFamily="49" charset="-122"/>
              </a:rPr>
              <a:t>A</a:t>
            </a:r>
            <a:r>
              <a:rPr kumimoji="1" lang="zh-CN" altLang="en-US" sz="2400" b="1" dirty="0">
                <a:solidFill>
                  <a:srgbClr val="2419AD"/>
                </a:solidFill>
                <a:latin typeface="楷体_GB2312" pitchFamily="49" charset="-122"/>
                <a:ea typeface="楷体_GB2312" pitchFamily="49" charset="-122"/>
              </a:rPr>
              <a:t>型聚碳酸酯，根据所用单体的不同，</a:t>
            </a:r>
            <a:r>
              <a:rPr kumimoji="1" lang="zh-CN" altLang="en-US" sz="2400" b="1" dirty="0">
                <a:solidFill>
                  <a:srgbClr val="2419AD"/>
                </a:solidFill>
                <a:latin typeface="Times New Roman" panose="02020603050405020304" pitchFamily="18" charset="0"/>
                <a:ea typeface="楷体_GB2312" pitchFamily="49" charset="-122"/>
              </a:rPr>
              <a:t>其工业合成有</a:t>
            </a:r>
            <a:r>
              <a:rPr kumimoji="1" lang="zh-CN" altLang="en-US" sz="2400" b="1" dirty="0">
                <a:solidFill>
                  <a:srgbClr val="006600"/>
                </a:solidFill>
                <a:latin typeface="Times New Roman" panose="02020603050405020304" pitchFamily="18" charset="0"/>
                <a:ea typeface="楷体_GB2312" pitchFamily="49" charset="-122"/>
              </a:rPr>
              <a:t>光气法</a:t>
            </a:r>
            <a:r>
              <a:rPr kumimoji="1" lang="zh-CN" altLang="en-US" sz="2400" b="1" dirty="0">
                <a:solidFill>
                  <a:srgbClr val="2419AD"/>
                </a:solidFill>
                <a:latin typeface="Times New Roman" panose="02020603050405020304" pitchFamily="18" charset="0"/>
                <a:ea typeface="楷体_GB2312" pitchFamily="49" charset="-122"/>
              </a:rPr>
              <a:t>和</a:t>
            </a:r>
            <a:r>
              <a:rPr kumimoji="1" lang="zh-CN" altLang="en-US" sz="2400" b="1" dirty="0">
                <a:solidFill>
                  <a:srgbClr val="006600"/>
                </a:solidFill>
                <a:latin typeface="Times New Roman" panose="02020603050405020304" pitchFamily="18" charset="0"/>
                <a:ea typeface="楷体_GB2312" pitchFamily="49" charset="-122"/>
              </a:rPr>
              <a:t>酯交换法</a:t>
            </a:r>
            <a:r>
              <a:rPr kumimoji="1" lang="zh-CN" altLang="en-US" sz="2400" b="1" dirty="0">
                <a:solidFill>
                  <a:srgbClr val="2419AD"/>
                </a:solidFill>
                <a:latin typeface="Times New Roman" panose="02020603050405020304" pitchFamily="18" charset="0"/>
                <a:ea typeface="楷体_GB2312" pitchFamily="49" charset="-122"/>
              </a:rPr>
              <a:t>。</a:t>
            </a:r>
            <a:r>
              <a:rPr kumimoji="1" lang="zh-CN" altLang="en-US" sz="2400" dirty="0">
                <a:solidFill>
                  <a:srgbClr val="020506"/>
                </a:solidFill>
                <a:latin typeface="Times New Roman" panose="02020603050405020304" pitchFamily="18" charset="0"/>
              </a:rPr>
              <a:t> </a:t>
            </a:r>
          </a:p>
        </p:txBody>
      </p:sp>
      <p:sp>
        <p:nvSpPr>
          <p:cNvPr id="22" name="Text Box 3"/>
          <p:cNvSpPr txBox="1">
            <a:spLocks noChangeArrowheads="1"/>
          </p:cNvSpPr>
          <p:nvPr/>
        </p:nvSpPr>
        <p:spPr bwMode="auto">
          <a:xfrm>
            <a:off x="0" y="3212306"/>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FF3300"/>
              </a:buClr>
              <a:buFont typeface="Wingdings" panose="05000000000000000000" pitchFamily="2" charset="2"/>
              <a:buChar char="Ø"/>
            </a:pPr>
            <a:r>
              <a:rPr kumimoji="1" lang="en-US" altLang="zh-CN" sz="2400" b="1">
                <a:solidFill>
                  <a:srgbClr val="000099"/>
                </a:solidFill>
                <a:latin typeface="Times New Roman" panose="02020603050405020304" pitchFamily="18" charset="0"/>
                <a:ea typeface="楷体_GB2312" pitchFamily="49" charset="-122"/>
              </a:rPr>
              <a:t> </a:t>
            </a:r>
            <a:r>
              <a:rPr kumimoji="1" lang="zh-CN" altLang="en-US" sz="2400" b="1">
                <a:solidFill>
                  <a:srgbClr val="000099"/>
                </a:solidFill>
                <a:latin typeface="Times New Roman" panose="02020603050405020304" pitchFamily="18" charset="0"/>
                <a:ea typeface="楷体_GB2312" pitchFamily="49" charset="-122"/>
              </a:rPr>
              <a:t>光气法所用单体为双酚</a:t>
            </a:r>
            <a:r>
              <a:rPr kumimoji="1" lang="en-US" altLang="zh-CN" sz="2400" b="1">
                <a:solidFill>
                  <a:srgbClr val="000099"/>
                </a:solidFill>
                <a:latin typeface="Times New Roman" panose="02020603050405020304" pitchFamily="18" charset="0"/>
                <a:ea typeface="楷体_GB2312" pitchFamily="49" charset="-122"/>
              </a:rPr>
              <a:t>A</a:t>
            </a:r>
            <a:r>
              <a:rPr kumimoji="1" lang="zh-CN" altLang="en-US" sz="2400" b="1">
                <a:solidFill>
                  <a:srgbClr val="000099"/>
                </a:solidFill>
                <a:latin typeface="Times New Roman" panose="02020603050405020304" pitchFamily="18" charset="0"/>
                <a:ea typeface="楷体_GB2312" pitchFamily="49" charset="-122"/>
              </a:rPr>
              <a:t>和光气：</a:t>
            </a:r>
          </a:p>
        </p:txBody>
      </p:sp>
      <p:graphicFrame>
        <p:nvGraphicFramePr>
          <p:cNvPr id="13" name="Object 4"/>
          <p:cNvGraphicFramePr>
            <a:graphicFrameLocks noChangeAspect="1"/>
          </p:cNvGraphicFramePr>
          <p:nvPr>
            <p:extLst>
              <p:ext uri="{D42A27DB-BD31-4B8C-83A1-F6EECF244321}">
                <p14:modId xmlns:p14="http://schemas.microsoft.com/office/powerpoint/2010/main" val="1833437414"/>
              </p:ext>
            </p:extLst>
          </p:nvPr>
        </p:nvGraphicFramePr>
        <p:xfrm>
          <a:off x="1476375" y="4133417"/>
          <a:ext cx="6046788" cy="1017587"/>
        </p:xfrm>
        <a:graphic>
          <a:graphicData uri="http://schemas.openxmlformats.org/presentationml/2006/ole">
            <mc:AlternateContent xmlns:mc="http://schemas.openxmlformats.org/markup-compatibility/2006">
              <mc:Choice xmlns:v="urn:schemas-microsoft-com:vml" Requires="v">
                <p:oleObj spid="_x0000_s111634" name="ISIS/Draw Sketch" r:id="rId5" imgW="4413029" imgH="742712" progId="ISISServer">
                  <p:embed/>
                </p:oleObj>
              </mc:Choice>
              <mc:Fallback>
                <p:oleObj name="ISIS/Draw Sketch" r:id="rId5" imgW="4413029" imgH="742712" progId="ISISServer">
                  <p:embed/>
                  <p:pic>
                    <p:nvPicPr>
                      <p:cNvPr id="2663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133417"/>
                        <a:ext cx="6046788"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5"/>
          <p:cNvGraphicFramePr>
            <a:graphicFrameLocks noChangeAspect="1"/>
          </p:cNvGraphicFramePr>
          <p:nvPr>
            <p:extLst>
              <p:ext uri="{D42A27DB-BD31-4B8C-83A1-F6EECF244321}">
                <p14:modId xmlns:p14="http://schemas.microsoft.com/office/powerpoint/2010/main" val="3356738157"/>
              </p:ext>
            </p:extLst>
          </p:nvPr>
        </p:nvGraphicFramePr>
        <p:xfrm>
          <a:off x="1547813" y="5582515"/>
          <a:ext cx="6048375" cy="1090613"/>
        </p:xfrm>
        <a:graphic>
          <a:graphicData uri="http://schemas.openxmlformats.org/presentationml/2006/ole">
            <mc:AlternateContent xmlns:mc="http://schemas.openxmlformats.org/markup-compatibility/2006">
              <mc:Choice xmlns:v="urn:schemas-microsoft-com:vml" Requires="v">
                <p:oleObj spid="_x0000_s111635" name="ISIS/Draw Sketch" r:id="rId7" imgW="4059075" imgH="739625" progId="ISISServer">
                  <p:embed/>
                </p:oleObj>
              </mc:Choice>
              <mc:Fallback>
                <p:oleObj name="ISIS/Draw Sketch" r:id="rId7" imgW="4059075" imgH="739625" progId="ISISServer">
                  <p:embed/>
                  <p:pic>
                    <p:nvPicPr>
                      <p:cNvPr id="2663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5582515"/>
                        <a:ext cx="6048375" cy="10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Oval 8"/>
          <p:cNvSpPr>
            <a:spLocks noChangeArrowheads="1"/>
          </p:cNvSpPr>
          <p:nvPr/>
        </p:nvSpPr>
        <p:spPr bwMode="auto">
          <a:xfrm>
            <a:off x="6372225" y="5653953"/>
            <a:ext cx="1368425" cy="792162"/>
          </a:xfrm>
          <a:prstGeom prst="ellipse">
            <a:avLst/>
          </a:prstGeom>
          <a:noFill/>
          <a:ln w="19050">
            <a:solidFill>
              <a:srgbClr val="99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9pPr>
          </a:lstStyle>
          <a:p>
            <a:pPr algn="ctr" eaLnBrk="1" hangingPunct="1">
              <a:spcBef>
                <a:spcPct val="50000"/>
              </a:spcBef>
              <a:defRPr/>
            </a:pPr>
            <a:endParaRPr lang="zh-CN" altLang="zh-CN">
              <a:solidFill>
                <a:srgbClr val="990000"/>
              </a:solidFill>
              <a:latin typeface="+mn-lt"/>
            </a:endParaRPr>
          </a:p>
        </p:txBody>
      </p:sp>
    </p:spTree>
    <p:extLst>
      <p:ext uri="{BB962C8B-B14F-4D97-AF65-F5344CB8AC3E}">
        <p14:creationId xmlns:p14="http://schemas.microsoft.com/office/powerpoint/2010/main" val="886277099"/>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7.4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体形逐步聚合</a:t>
            </a:r>
          </a:p>
        </p:txBody>
      </p:sp>
      <p:sp>
        <p:nvSpPr>
          <p:cNvPr id="8" name="Text Box 2"/>
          <p:cNvSpPr txBox="1">
            <a:spLocks noChangeArrowheads="1"/>
          </p:cNvSpPr>
          <p:nvPr/>
        </p:nvSpPr>
        <p:spPr bwMode="auto">
          <a:xfrm>
            <a:off x="371786" y="1031875"/>
            <a:ext cx="8532440" cy="553997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黑体" pitchFamily="49" charset="-122"/>
                <a:cs typeface="Times New Roman" panose="02020603050405020304" pitchFamily="18" charset="0"/>
              </a:rPr>
              <a:t>2. </a:t>
            </a:r>
            <a:r>
              <a:rPr kumimoji="0" lang="zh-CN" altLang="en-US" sz="2800" b="1" i="0" u="none" strike="noStrike" kern="1200" cap="none" spc="0" normalizeH="0" baseline="0" noProof="0" dirty="0">
                <a:ln>
                  <a:noFill/>
                </a:ln>
                <a:solidFill>
                  <a:srgbClr val="0000CC"/>
                </a:solidFill>
                <a:effectLst/>
                <a:uLnTx/>
                <a:uFillTx/>
                <a:latin typeface="Times New Roman" panose="02020603050405020304" pitchFamily="18" charset="0"/>
                <a:ea typeface="黑体" pitchFamily="49" charset="-122"/>
                <a:cs typeface="Times New Roman" panose="02020603050405020304" pitchFamily="18" charset="0"/>
              </a:rPr>
              <a:t>交联反应和凝胶点</a:t>
            </a: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黑体"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黑体" pitchFamily="49" charset="-122"/>
                <a:cs typeface="Times New Roman" panose="02020603050405020304" pitchFamily="18" charset="0"/>
              </a:rPr>
              <a:t>定义：</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交联反应发生到一定程度时，体系粘度变得很大，难以流动，反应及搅拌产生的气泡无法从体系中溢出，凝胶或不溶性聚合物明显生成，这一现象叫做</a:t>
            </a:r>
            <a:r>
              <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黑体" pitchFamily="49" charset="-122"/>
                <a:cs typeface="Times New Roman" panose="02020603050405020304" pitchFamily="18" charset="0"/>
              </a:rPr>
              <a:t>凝胶化</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gelation</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a:t>
            </a:r>
            <a:r>
              <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黑体" pitchFamily="49" charset="-122"/>
                <a:cs typeface="Times New Roman" panose="02020603050405020304" pitchFamily="18" charset="0"/>
              </a:rPr>
              <a:t>出现凝胶化时的反应程度称做凝胶点（</a:t>
            </a: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黑体" pitchFamily="49" charset="-122"/>
                <a:cs typeface="Times New Roman" panose="02020603050405020304" pitchFamily="18" charset="0"/>
              </a:rPr>
              <a:t>gel point</a:t>
            </a:r>
            <a:r>
              <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黑体" pitchFamily="49" charset="-122"/>
                <a:cs typeface="Times New Roman" panose="02020603050405020304" pitchFamily="18" charset="0"/>
              </a:rPr>
              <a:t>），以</a:t>
            </a:r>
            <a:r>
              <a:rPr kumimoji="0" lang="en-US" altLang="zh-CN" sz="2400" b="0" i="1" u="none" strike="noStrike" kern="1200" cap="none" spc="0" normalizeH="0" baseline="0" noProof="0" dirty="0">
                <a:ln>
                  <a:noFill/>
                </a:ln>
                <a:solidFill>
                  <a:srgbClr val="C00000"/>
                </a:solidFill>
                <a:effectLst/>
                <a:uLnTx/>
                <a:uFillTx/>
                <a:latin typeface="Times New Roman" panose="02020603050405020304" pitchFamily="18" charset="0"/>
                <a:ea typeface="黑体" pitchFamily="49" charset="-122"/>
                <a:cs typeface="Times New Roman" panose="02020603050405020304" pitchFamily="18" charset="0"/>
              </a:rPr>
              <a:t>P</a:t>
            </a:r>
            <a:r>
              <a:rPr kumimoji="0" lang="en-US" altLang="zh-CN" sz="2400" b="0" i="0" u="none" strike="noStrike" kern="1200" cap="none" spc="0" normalizeH="0" baseline="-25000" noProof="0" dirty="0">
                <a:ln>
                  <a:noFill/>
                </a:ln>
                <a:solidFill>
                  <a:srgbClr val="C00000"/>
                </a:solidFill>
                <a:effectLst/>
                <a:uLnTx/>
                <a:uFillTx/>
                <a:latin typeface="Times New Roman" panose="02020603050405020304" pitchFamily="18" charset="0"/>
                <a:ea typeface="黑体" pitchFamily="49" charset="-122"/>
                <a:cs typeface="Times New Roman" panose="02020603050405020304" pitchFamily="18" charset="0"/>
              </a:rPr>
              <a:t>c</a:t>
            </a:r>
            <a:r>
              <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黑体" pitchFamily="49" charset="-122"/>
                <a:cs typeface="Times New Roman" panose="02020603050405020304" pitchFamily="18" charset="0"/>
              </a:rPr>
              <a:t>表示。</a:t>
            </a:r>
            <a:endPar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黑体"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产生凝胶化现象时</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不能溶解的部分叫做</a:t>
            </a:r>
            <a:r>
              <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黑体" pitchFamily="49" charset="-122"/>
                <a:cs typeface="Times New Roman" panose="02020603050405020304" pitchFamily="18" charset="0"/>
              </a:rPr>
              <a:t>凝胶</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，能溶解的部分叫做</a:t>
            </a:r>
            <a:r>
              <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黑体" pitchFamily="49" charset="-122"/>
                <a:cs typeface="Times New Roman" panose="02020603050405020304" pitchFamily="18" charset="0"/>
              </a:rPr>
              <a:t>溶胶</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工艺上根据反应程度的不同，将体型聚合物分为甲、乙、丙三个阶段。甲阶段聚合物的反应程度</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P</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小于凝胶点，有良好的溶、熔性能。乙阶段的</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P</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接近</a:t>
            </a: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P</a:t>
            </a:r>
            <a:r>
              <a:rPr kumimoji="0" lang="en-US" altLang="zh-CN" sz="2400" b="0" i="0" u="none" strike="noStrike" kern="1200" cap="none" spc="0" normalizeH="0" baseline="-2500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c</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，溶解性能变差，但仍能熔融。丙阶段</a:t>
            </a: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P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&gt; </a:t>
            </a: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P</a:t>
            </a:r>
            <a:r>
              <a:rPr kumimoji="0" lang="en-US" altLang="zh-CN" sz="2400" b="0" i="0" u="none" strike="noStrike" kern="1200" cap="none" spc="0" normalizeH="0" baseline="-2500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c</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，已经交联，不能再溶、熔。甲阶、乙阶聚合物均为</a:t>
            </a:r>
            <a:r>
              <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黑体" pitchFamily="49" charset="-122"/>
                <a:cs typeface="Times New Roman" panose="02020603050405020304" pitchFamily="18" charset="0"/>
              </a:rPr>
              <a:t>预聚物</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rPr>
              <a:t>。</a:t>
            </a:r>
          </a:p>
        </p:txBody>
      </p:sp>
    </p:spTree>
    <p:extLst>
      <p:ext uri="{BB962C8B-B14F-4D97-AF65-F5344CB8AC3E}">
        <p14:creationId xmlns:p14="http://schemas.microsoft.com/office/powerpoint/2010/main" val="1127970819"/>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7.4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体形逐步聚合</a:t>
            </a:r>
          </a:p>
        </p:txBody>
      </p:sp>
      <p:sp>
        <p:nvSpPr>
          <p:cNvPr id="8" name="Text Box 3"/>
          <p:cNvSpPr txBox="1">
            <a:spLocks noChangeArrowheads="1"/>
          </p:cNvSpPr>
          <p:nvPr/>
        </p:nvSpPr>
        <p:spPr bwMode="auto">
          <a:xfrm>
            <a:off x="5052306" y="1220502"/>
            <a:ext cx="3696158" cy="461665"/>
          </a:xfrm>
          <a:prstGeom prst="rect">
            <a:avLst/>
          </a:prstGeom>
          <a:noFill/>
          <a:ln w="9525">
            <a:noFill/>
            <a:miter lim="800000"/>
            <a:headEnd/>
            <a:tailEnd/>
          </a:ln>
        </p:spPr>
        <p:txBody>
          <a:bodyPr wrap="square">
            <a:spAutoFit/>
          </a:bodyPr>
          <a:lstStyle/>
          <a:p>
            <a:pPr marL="0" marR="0" lvl="0" indent="0" algn="just"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a:ln>
                  <a:noFill/>
                </a:ln>
                <a:solidFill>
                  <a:srgbClr val="006600"/>
                </a:solidFill>
                <a:effectLst/>
                <a:uLnTx/>
                <a:uFillTx/>
                <a:latin typeface="Times New Roman" panose="02020603050405020304" pitchFamily="18" charset="0"/>
                <a:ea typeface="黑体" pitchFamily="49" charset="-122"/>
                <a:cs typeface="Times New Roman" panose="02020603050405020304" pitchFamily="18" charset="0"/>
              </a:rPr>
              <a:t>（理论凝胶要点：</a:t>
            </a:r>
            <a:r>
              <a:rPr kumimoji="0" lang="zh-CN" altLang="en-US" sz="2400" b="0" i="1" u="none" strike="noStrike" kern="1200" cap="none" spc="0" normalizeH="0" baseline="0" noProof="0" dirty="0">
                <a:ln>
                  <a:noFill/>
                </a:ln>
                <a:solidFill>
                  <a:srgbClr val="006600"/>
                </a:solidFill>
                <a:effectLst/>
                <a:uLnTx/>
                <a:uFillTx/>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kumimoji="0" lang="en-US" altLang="zh-CN" sz="2400" b="0" i="1" u="none" strike="noStrike" kern="1200" cap="none" spc="0" normalizeH="0" baseline="0" noProof="0" dirty="0" err="1">
                <a:ln>
                  <a:noFill/>
                </a:ln>
                <a:solidFill>
                  <a:srgbClr val="006600"/>
                </a:solidFill>
                <a:effectLst/>
                <a:uLnTx/>
                <a:uFillTx/>
                <a:latin typeface="Times New Roman" panose="02020603050405020304" pitchFamily="18" charset="0"/>
                <a:ea typeface="黑体" pitchFamily="49" charset="-122"/>
                <a:cs typeface="Times New Roman" panose="02020603050405020304" pitchFamily="18" charset="0"/>
              </a:rPr>
              <a:t>X</a:t>
            </a:r>
            <a:r>
              <a:rPr kumimoji="0" lang="en-US" altLang="zh-CN" sz="2400" b="0" i="0" u="none" strike="noStrike" kern="1200" cap="none" spc="0" normalizeH="0" baseline="-25000" noProof="0" dirty="0" err="1">
                <a:ln>
                  <a:noFill/>
                </a:ln>
                <a:solidFill>
                  <a:srgbClr val="006600"/>
                </a:solidFill>
                <a:effectLst/>
                <a:uLnTx/>
                <a:uFillTx/>
                <a:latin typeface="Times New Roman" panose="02020603050405020304" pitchFamily="18" charset="0"/>
                <a:ea typeface="黑体" pitchFamily="49" charset="-122"/>
                <a:cs typeface="Times New Roman" panose="02020603050405020304" pitchFamily="18" charset="0"/>
              </a:rPr>
              <a:t>n</a:t>
            </a:r>
            <a:r>
              <a:rPr kumimoji="0" lang="en-US" altLang="zh-CN" sz="2400" b="0" i="0" u="none" strike="noStrike" kern="1200" cap="none" spc="0" normalizeH="0" baseline="0" noProof="0" dirty="0">
                <a:ln>
                  <a:noFill/>
                </a:ln>
                <a:solidFill>
                  <a:srgbClr val="006600"/>
                </a:solidFill>
                <a:effectLst/>
                <a:uLnTx/>
                <a:uFillTx/>
                <a:latin typeface="Times New Roman" panose="02020603050405020304" pitchFamily="18" charset="0"/>
                <a:ea typeface="黑体" pitchFamily="49" charset="-122"/>
                <a:cs typeface="Times New Roman" panose="02020603050405020304" pitchFamily="18" charset="0"/>
              </a:rPr>
              <a:t>→∞</a:t>
            </a:r>
            <a:r>
              <a:rPr kumimoji="0" lang="zh-CN" altLang="en-US" sz="2400" b="0" i="0" u="none" strike="noStrike" kern="1200" cap="none" spc="0" normalizeH="0" baseline="0" noProof="0" dirty="0">
                <a:ln>
                  <a:noFill/>
                </a:ln>
                <a:solidFill>
                  <a:srgbClr val="006600"/>
                </a:solidFill>
                <a:effectLst/>
                <a:uLnTx/>
                <a:uFillTx/>
                <a:latin typeface="Times New Roman" panose="02020603050405020304" pitchFamily="18" charset="0"/>
                <a:ea typeface="黑体" pitchFamily="49" charset="-122"/>
                <a:cs typeface="Times New Roman" panose="02020603050405020304" pitchFamily="18" charset="0"/>
              </a:rPr>
              <a:t>）</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49" charset="-122"/>
              <a:cs typeface="Times New Roman" panose="02020603050405020304" pitchFamily="18" charset="0"/>
            </a:endParaRPr>
          </a:p>
        </p:txBody>
      </p:sp>
      <p:graphicFrame>
        <p:nvGraphicFramePr>
          <p:cNvPr id="9" name="Object 9"/>
          <p:cNvGraphicFramePr>
            <a:graphicFrameLocks noChangeAspect="1"/>
          </p:cNvGraphicFramePr>
          <p:nvPr>
            <p:extLst/>
          </p:nvPr>
        </p:nvGraphicFramePr>
        <p:xfrm>
          <a:off x="2705690" y="2636912"/>
          <a:ext cx="1638182" cy="1008112"/>
        </p:xfrm>
        <a:graphic>
          <a:graphicData uri="http://schemas.openxmlformats.org/presentationml/2006/ole">
            <mc:AlternateContent xmlns:mc="http://schemas.openxmlformats.org/markup-compatibility/2006">
              <mc:Choice xmlns:v="urn:schemas-microsoft-com:vml" Requires="v">
                <p:oleObj spid="_x0000_s112649" r:id="rId5" imgW="787058" imgH="482391" progId="Equation.3">
                  <p:embed/>
                </p:oleObj>
              </mc:Choice>
              <mc:Fallback>
                <p:oleObj r:id="rId5" imgW="787058" imgH="482391" progId="Equation.3">
                  <p:embed/>
                  <p:pic>
                    <p:nvPicPr>
                      <p:cNvPr id="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5690" y="2636912"/>
                        <a:ext cx="1638182"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4"/>
          <p:cNvSpPr>
            <a:spLocks noChangeArrowheads="1"/>
          </p:cNvSpPr>
          <p:nvPr/>
        </p:nvSpPr>
        <p:spPr bwMode="auto">
          <a:xfrm>
            <a:off x="755576" y="2890342"/>
            <a:ext cx="1716088" cy="457200"/>
          </a:xfrm>
          <a:prstGeom prst="rect">
            <a:avLst/>
          </a:prstGeom>
          <a:solidFill>
            <a:srgbClr val="FFFF99"/>
          </a:solid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平均官能度</a:t>
            </a:r>
          </a:p>
        </p:txBody>
      </p:sp>
      <p:sp>
        <p:nvSpPr>
          <p:cNvPr id="17" name="Rectangle 20"/>
          <p:cNvSpPr>
            <a:spLocks noChangeArrowheads="1"/>
          </p:cNvSpPr>
          <p:nvPr/>
        </p:nvSpPr>
        <p:spPr bwMode="auto">
          <a:xfrm>
            <a:off x="252536" y="1797324"/>
            <a:ext cx="2818400" cy="461665"/>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itchFamily="49" charset="-122"/>
                <a:ea typeface="黑体" pitchFamily="49" charset="-122"/>
                <a:cs typeface="+mn-cs"/>
              </a:rPr>
              <a:t> a. </a:t>
            </a:r>
            <a:r>
              <a:rPr kumimoji="0" lang="zh-CN" altLang="en-US" sz="2400" b="1" i="0" u="none" strike="noStrike" kern="1200" cap="none" spc="0" normalizeH="0" baseline="0" noProof="0" dirty="0">
                <a:ln>
                  <a:noFill/>
                </a:ln>
                <a:solidFill>
                  <a:srgbClr val="0000CC"/>
                </a:solidFill>
                <a:effectLst/>
                <a:uLnTx/>
                <a:uFillTx/>
                <a:latin typeface="黑体" pitchFamily="49" charset="-122"/>
                <a:ea typeface="黑体" pitchFamily="49" charset="-122"/>
                <a:cs typeface="+mn-cs"/>
              </a:rPr>
              <a:t>官能团等摩尔 </a:t>
            </a:r>
          </a:p>
        </p:txBody>
      </p:sp>
      <p:sp>
        <p:nvSpPr>
          <p:cNvPr id="18" name="矩形 11"/>
          <p:cNvSpPr>
            <a:spLocks noChangeArrowheads="1"/>
          </p:cNvSpPr>
          <p:nvPr/>
        </p:nvSpPr>
        <p:spPr bwMode="auto">
          <a:xfrm>
            <a:off x="8309" y="1176933"/>
            <a:ext cx="5211763" cy="523875"/>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CC"/>
                </a:solidFill>
                <a:effectLst/>
                <a:uLnTx/>
                <a:uFillTx/>
                <a:latin typeface="Times New Roman" panose="02020603050405020304" pitchFamily="18" charset="0"/>
                <a:ea typeface="黑体" pitchFamily="49" charset="-122"/>
                <a:cs typeface="Times New Roman" panose="02020603050405020304" pitchFamily="18" charset="0"/>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黑体" pitchFamily="49" charset="-122"/>
                <a:cs typeface="Times New Roman" panose="02020603050405020304" pitchFamily="18" charset="0"/>
              </a:rPr>
              <a:t>1</a:t>
            </a:r>
            <a:r>
              <a:rPr kumimoji="0" lang="zh-CN" altLang="en-US" sz="2800" b="1" i="0" u="none" strike="noStrike" kern="1200" cap="none" spc="0" normalizeH="0" baseline="0" noProof="0" dirty="0">
                <a:ln>
                  <a:noFill/>
                </a:ln>
                <a:solidFill>
                  <a:srgbClr val="0000CC"/>
                </a:solidFill>
                <a:effectLst/>
                <a:uLnTx/>
                <a:uFillTx/>
                <a:latin typeface="Times New Roman" panose="02020603050405020304" pitchFamily="18" charset="0"/>
                <a:ea typeface="黑体" pitchFamily="49" charset="-122"/>
                <a:cs typeface="Times New Roman" panose="02020603050405020304" pitchFamily="18" charset="0"/>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黑体" pitchFamily="49" charset="-122"/>
                <a:cs typeface="Times New Roman" panose="02020603050405020304" pitchFamily="18" charset="0"/>
              </a:rPr>
              <a:t>Carothers</a:t>
            </a:r>
            <a:r>
              <a:rPr kumimoji="0" lang="zh-CN" altLang="en-US" sz="2800" b="1" i="0" u="none" strike="noStrike" kern="1200" cap="none" spc="0" normalizeH="0" baseline="0" noProof="0" dirty="0">
                <a:ln>
                  <a:noFill/>
                </a:ln>
                <a:solidFill>
                  <a:srgbClr val="0000CC"/>
                </a:solidFill>
                <a:effectLst/>
                <a:uLnTx/>
                <a:uFillTx/>
                <a:latin typeface="Times New Roman" panose="02020603050405020304" pitchFamily="18" charset="0"/>
                <a:ea typeface="黑体" pitchFamily="49" charset="-122"/>
                <a:cs typeface="Times New Roman" panose="02020603050405020304" pitchFamily="18" charset="0"/>
              </a:rPr>
              <a:t>方法预测凝胶点</a:t>
            </a:r>
            <a:endParaRPr kumimoji="0" lang="zh-CN" altLang="en-US" sz="28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Text Box 15"/>
          <p:cNvSpPr txBox="1">
            <a:spLocks noChangeArrowheads="1"/>
          </p:cNvSpPr>
          <p:nvPr/>
        </p:nvSpPr>
        <p:spPr bwMode="auto">
          <a:xfrm>
            <a:off x="383232" y="4437112"/>
            <a:ext cx="8077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A. </a:t>
            </a:r>
            <a:r>
              <a:rPr kumimoji="1" lang="zh-CN"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二元体系：</a:t>
            </a:r>
            <a:r>
              <a:rPr kumimoji="1" lang="en-US"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2 </a:t>
            </a:r>
            <a:r>
              <a:rPr kumimoji="1" lang="en-US" altLang="zh-CN" sz="2400"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mol</a:t>
            </a:r>
            <a:r>
              <a:rPr kumimoji="1" lang="zh-CN"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丙三醇</a:t>
            </a:r>
            <a:r>
              <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3 </a:t>
            </a:r>
            <a:r>
              <a:rPr kumimoji="1" lang="en-US" altLang="zh-CN" sz="2400"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mol</a:t>
            </a:r>
            <a:r>
              <a:rPr kumimoji="1" lang="zh-CN"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邻苯二甲酸体系</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a:t>
            </a:r>
            <a:r>
              <a:rPr kumimoji="1" lang="en-US" altLang="zh-CN" sz="2400" b="1" i="1"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n</a:t>
            </a:r>
            <a:r>
              <a:rPr kumimoji="1" lang="en-US" altLang="zh-CN" sz="2400" b="1" i="0" u="none" strike="noStrike" kern="0" cap="none" spc="0" normalizeH="0" baseline="-25000" noProof="0" dirty="0" err="1">
                <a:ln>
                  <a:noFill/>
                </a:ln>
                <a:solidFill>
                  <a:srgbClr val="000099"/>
                </a:solidFill>
                <a:effectLst/>
                <a:uLnTx/>
                <a:uFillTx/>
                <a:latin typeface="Times New Roman" panose="02020603050405020304" pitchFamily="18" charset="0"/>
                <a:ea typeface="楷体_GB2312" pitchFamily="49" charset="-122"/>
                <a:cs typeface="+mn-cs"/>
              </a:rPr>
              <a:t>OH</a:t>
            </a:r>
            <a:r>
              <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 2×3 =6 </a:t>
            </a:r>
            <a:r>
              <a:rPr kumimoji="1" lang="en-US" altLang="zh-CN" sz="2400"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mol</a:t>
            </a:r>
            <a:r>
              <a:rPr kumimoji="1" lang="zh-CN"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a:t>
            </a:r>
            <a:r>
              <a:rPr kumimoji="1" lang="en-US" altLang="zh-CN" sz="2400" b="1" i="1"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n</a:t>
            </a:r>
            <a:r>
              <a:rPr kumimoji="1" lang="en-US" altLang="zh-CN" sz="2400" b="1" i="0" u="none" strike="noStrike" kern="0" cap="none" spc="0" normalizeH="0" baseline="-25000" noProof="0" dirty="0" err="1">
                <a:ln>
                  <a:noFill/>
                </a:ln>
                <a:solidFill>
                  <a:srgbClr val="000099"/>
                </a:solidFill>
                <a:effectLst/>
                <a:uLnTx/>
                <a:uFillTx/>
                <a:latin typeface="Times New Roman" panose="02020603050405020304" pitchFamily="18" charset="0"/>
                <a:ea typeface="楷体_GB2312" pitchFamily="49" charset="-122"/>
                <a:cs typeface="+mn-cs"/>
              </a:rPr>
              <a:t>COOH</a:t>
            </a:r>
            <a:r>
              <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 3×2 = 6 </a:t>
            </a:r>
            <a:r>
              <a:rPr kumimoji="1" lang="en-US" altLang="zh-CN" sz="2400"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mol</a:t>
            </a:r>
            <a:endPar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endParaRPr>
          </a:p>
        </p:txBody>
      </p:sp>
      <p:sp>
        <p:nvSpPr>
          <p:cNvPr id="23" name="Text Box 16"/>
          <p:cNvSpPr txBox="1">
            <a:spLocks noChangeArrowheads="1"/>
          </p:cNvSpPr>
          <p:nvPr/>
        </p:nvSpPr>
        <p:spPr bwMode="auto">
          <a:xfrm>
            <a:off x="1530994" y="5656312"/>
            <a:ext cx="634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f </a:t>
            </a:r>
            <a:r>
              <a:rPr kumimoji="1" lang="en-US" altLang="zh-CN"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 =∑</a:t>
            </a:r>
            <a:r>
              <a:rPr kumimoji="1" lang="en-US" altLang="zh-CN" sz="2400" b="1" i="1"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N</a:t>
            </a:r>
            <a:r>
              <a:rPr kumimoji="1" lang="en-US" altLang="zh-CN" sz="2400" b="1" i="0" u="none" strike="noStrike" kern="0" cap="none" spc="0" normalizeH="0" baseline="-25000" noProof="0">
                <a:ln>
                  <a:noFill/>
                </a:ln>
                <a:solidFill>
                  <a:srgbClr val="000099"/>
                </a:solidFill>
                <a:effectLst/>
                <a:uLnTx/>
                <a:uFillTx/>
                <a:latin typeface="Times New Roman" panose="02020603050405020304" pitchFamily="18" charset="0"/>
                <a:ea typeface="楷体_GB2312" pitchFamily="49" charset="-122"/>
                <a:cs typeface="+mn-cs"/>
              </a:rPr>
              <a:t>i  </a:t>
            </a:r>
            <a:r>
              <a:rPr kumimoji="1" lang="en-US" altLang="zh-CN" sz="2400" b="1" i="1"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f</a:t>
            </a:r>
            <a:r>
              <a:rPr kumimoji="1" lang="en-US" altLang="zh-CN" sz="2400" b="1" i="0" u="none" strike="noStrike" kern="0" cap="none" spc="0" normalizeH="0" baseline="-25000" noProof="0">
                <a:ln>
                  <a:noFill/>
                </a:ln>
                <a:solidFill>
                  <a:srgbClr val="000099"/>
                </a:solidFill>
                <a:effectLst/>
                <a:uLnTx/>
                <a:uFillTx/>
                <a:latin typeface="Times New Roman" panose="02020603050405020304" pitchFamily="18" charset="0"/>
                <a:ea typeface="楷体_GB2312" pitchFamily="49" charset="-122"/>
                <a:cs typeface="+mn-cs"/>
              </a:rPr>
              <a:t>i </a:t>
            </a:r>
            <a:r>
              <a:rPr kumimoji="1" lang="en-US" altLang="zh-CN"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a:t>
            </a:r>
            <a:r>
              <a:rPr kumimoji="1" lang="en-US" altLang="zh-CN" sz="2400" b="1" i="1"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N</a:t>
            </a:r>
            <a:r>
              <a:rPr kumimoji="1" lang="en-US" altLang="zh-CN" sz="2400" b="1" i="0" u="none" strike="noStrike" kern="0" cap="none" spc="0" normalizeH="0" baseline="-25000" noProof="0">
                <a:ln>
                  <a:noFill/>
                </a:ln>
                <a:solidFill>
                  <a:srgbClr val="000099"/>
                </a:solidFill>
                <a:effectLst/>
                <a:uLnTx/>
                <a:uFillTx/>
                <a:latin typeface="Times New Roman" panose="02020603050405020304" pitchFamily="18" charset="0"/>
                <a:ea typeface="楷体_GB2312" pitchFamily="49" charset="-122"/>
                <a:cs typeface="+mn-cs"/>
              </a:rPr>
              <a:t>i</a:t>
            </a:r>
            <a:r>
              <a:rPr kumimoji="1" lang="en-US" altLang="zh-CN"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 = (2×3 + 3×2) / (2 + 3) = 2.4</a:t>
            </a:r>
            <a:endParaRPr kumimoji="1" lang="en-US" altLang="zh-CN" sz="2400" b="1" i="0" u="none" strike="noStrike" kern="0" cap="none" spc="0" normalizeH="0" baseline="-25000" noProof="0">
              <a:ln>
                <a:noFill/>
              </a:ln>
              <a:solidFill>
                <a:srgbClr val="000099"/>
              </a:solidFill>
              <a:effectLst/>
              <a:uLnTx/>
              <a:uFillTx/>
              <a:latin typeface="Times New Roman" panose="02020603050405020304" pitchFamily="18" charset="0"/>
              <a:ea typeface="楷体_GB2312" pitchFamily="49" charset="-122"/>
              <a:cs typeface="+mn-cs"/>
            </a:endParaRPr>
          </a:p>
        </p:txBody>
      </p:sp>
      <p:sp>
        <p:nvSpPr>
          <p:cNvPr id="24" name="Line 17"/>
          <p:cNvSpPr>
            <a:spLocks noChangeShapeType="1"/>
          </p:cNvSpPr>
          <p:nvPr/>
        </p:nvSpPr>
        <p:spPr bwMode="auto">
          <a:xfrm>
            <a:off x="1607194" y="5732512"/>
            <a:ext cx="152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5" name="Rectangle 24"/>
          <p:cNvSpPr>
            <a:spLocks noChangeArrowheads="1"/>
          </p:cNvSpPr>
          <p:nvPr/>
        </p:nvSpPr>
        <p:spPr bwMode="auto">
          <a:xfrm>
            <a:off x="4626156" y="2683824"/>
            <a:ext cx="393569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f</a:t>
            </a:r>
            <a:r>
              <a:rPr kumimoji="1" lang="en-US" altLang="zh-CN" sz="24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rPr>
              <a:t>i</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t>
            </a:r>
            <a:r>
              <a:rPr kumimoji="1"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rPr>
              <a:t>i</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种单体参加反应的官能度</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N</a:t>
            </a:r>
            <a:r>
              <a:rPr kumimoji="1" lang="en-US" altLang="zh-CN" sz="24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rPr>
              <a:t>i</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 </a:t>
            </a:r>
            <a:r>
              <a:rPr kumimoji="1"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rPr>
              <a:t>i</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种单体的物质的量</a:t>
            </a:r>
          </a:p>
        </p:txBody>
      </p:sp>
    </p:spTree>
    <p:extLst>
      <p:ext uri="{BB962C8B-B14F-4D97-AF65-F5344CB8AC3E}">
        <p14:creationId xmlns:p14="http://schemas.microsoft.com/office/powerpoint/2010/main" val="40344367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ppt_x</p:attrName>
                                        </p:attrNameLst>
                                      </p:cBhvr>
                                      <p:tavLst>
                                        <p:tav tm="0">
                                          <p:val>
                                            <p:strVal val="#ppt_x-#ppt_w/2"/>
                                          </p:val>
                                        </p:tav>
                                        <p:tav tm="100000">
                                          <p:val>
                                            <p:strVal val="#ppt_x"/>
                                          </p:val>
                                        </p:tav>
                                      </p:tavLst>
                                    </p:anim>
                                    <p:anim calcmode="lin" valueType="num">
                                      <p:cBhvr>
                                        <p:cTn id="13" dur="500" fill="hold"/>
                                        <p:tgtEl>
                                          <p:spTgt spid="23"/>
                                        </p:tgtEl>
                                        <p:attrNameLst>
                                          <p:attrName>ppt_y</p:attrName>
                                        </p:attrNameLst>
                                      </p:cBhvr>
                                      <p:tavLst>
                                        <p:tav tm="0">
                                          <p:val>
                                            <p:strVal val="#ppt_y"/>
                                          </p:val>
                                        </p:tav>
                                        <p:tav tm="100000">
                                          <p:val>
                                            <p:strVal val="#ppt_y"/>
                                          </p:val>
                                        </p:tav>
                                      </p:tavLst>
                                    </p:anim>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P spid="23"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7.4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体形逐步聚合</a:t>
            </a:r>
          </a:p>
        </p:txBody>
      </p:sp>
      <p:sp>
        <p:nvSpPr>
          <p:cNvPr id="8" name="Text Box 3"/>
          <p:cNvSpPr txBox="1">
            <a:spLocks noChangeArrowheads="1"/>
          </p:cNvSpPr>
          <p:nvPr/>
        </p:nvSpPr>
        <p:spPr bwMode="auto">
          <a:xfrm>
            <a:off x="5052306" y="1220502"/>
            <a:ext cx="3696158" cy="461665"/>
          </a:xfrm>
          <a:prstGeom prst="rect">
            <a:avLst/>
          </a:prstGeom>
          <a:noFill/>
          <a:ln w="9525">
            <a:noFill/>
            <a:miter lim="800000"/>
            <a:headEnd/>
            <a:tailEnd/>
          </a:ln>
        </p:spPr>
        <p:txBody>
          <a:bodyPr wrap="square">
            <a:spAutoFit/>
          </a:bodyPr>
          <a:lstStyle/>
          <a:p>
            <a:pPr marL="0" marR="0" lvl="0" indent="0" algn="just"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a:ln>
                  <a:noFill/>
                </a:ln>
                <a:solidFill>
                  <a:srgbClr val="006600"/>
                </a:solidFill>
                <a:effectLst/>
                <a:uLnTx/>
                <a:uFillTx/>
                <a:latin typeface="黑体" pitchFamily="49" charset="-122"/>
                <a:ea typeface="黑体" pitchFamily="49" charset="-122"/>
                <a:cs typeface="+mn-cs"/>
              </a:rPr>
              <a:t>（理论凝胶要点：</a:t>
            </a:r>
            <a:r>
              <a:rPr kumimoji="0" lang="zh-CN" altLang="en-US" sz="2400" b="0" i="1" u="none" strike="noStrike" kern="1200" cap="none" spc="0" normalizeH="0" baseline="0" noProof="0" dirty="0">
                <a:ln>
                  <a:noFill/>
                </a:ln>
                <a:solidFill>
                  <a:srgbClr val="006600"/>
                </a:solidFill>
                <a:effectLst/>
                <a:uLnTx/>
                <a:uFillTx/>
                <a:latin typeface="黑体" pitchFamily="49" charset="-122"/>
                <a:ea typeface="黑体" pitchFamily="49" charset="-122"/>
                <a:cs typeface="+mn-cs"/>
                <a:sym typeface="Symbol" panose="05050102010706020507" pitchFamily="18" charset="2"/>
              </a:rPr>
              <a:t></a:t>
            </a:r>
            <a:r>
              <a:rPr kumimoji="0" lang="en-US" altLang="zh-CN" sz="2400" b="0" i="1" u="none" strike="noStrike" kern="1200" cap="none" spc="0" normalizeH="0" baseline="0" noProof="0" dirty="0" err="1">
                <a:ln>
                  <a:noFill/>
                </a:ln>
                <a:solidFill>
                  <a:srgbClr val="006600"/>
                </a:solidFill>
                <a:effectLst/>
                <a:uLnTx/>
                <a:uFillTx/>
                <a:latin typeface="黑体" pitchFamily="49" charset="-122"/>
                <a:ea typeface="黑体" pitchFamily="49" charset="-122"/>
                <a:cs typeface="+mn-cs"/>
              </a:rPr>
              <a:t>X</a:t>
            </a:r>
            <a:r>
              <a:rPr kumimoji="0" lang="en-US" altLang="zh-CN" sz="2400" b="0" i="0" u="none" strike="noStrike" kern="1200" cap="none" spc="0" normalizeH="0" baseline="0" noProof="0" dirty="0" err="1">
                <a:ln>
                  <a:noFill/>
                </a:ln>
                <a:solidFill>
                  <a:srgbClr val="006600"/>
                </a:solidFill>
                <a:effectLst/>
                <a:uLnTx/>
                <a:uFillTx/>
                <a:latin typeface="黑体" pitchFamily="49" charset="-122"/>
                <a:ea typeface="黑体" pitchFamily="49" charset="-122"/>
                <a:cs typeface="+mn-cs"/>
              </a:rPr>
              <a:t>n</a:t>
            </a:r>
            <a:r>
              <a:rPr kumimoji="0" lang="en-US" altLang="zh-CN" sz="2400" b="0" i="0" u="none" strike="noStrike" kern="1200" cap="none" spc="0" normalizeH="0" baseline="0" noProof="0" dirty="0">
                <a:ln>
                  <a:noFill/>
                </a:ln>
                <a:solidFill>
                  <a:srgbClr val="006600"/>
                </a:solidFill>
                <a:effectLst/>
                <a:uLnTx/>
                <a:uFillTx/>
                <a:latin typeface="黑体" pitchFamily="49" charset="-122"/>
                <a:ea typeface="黑体" pitchFamily="49" charset="-122"/>
                <a:cs typeface="+mn-cs"/>
              </a:rPr>
              <a:t>→∞</a:t>
            </a:r>
            <a:r>
              <a:rPr kumimoji="0" lang="zh-CN" altLang="en-US" sz="2400" b="0" i="0" u="none" strike="noStrike" kern="1200" cap="none" spc="0" normalizeH="0" baseline="0" noProof="0" dirty="0">
                <a:ln>
                  <a:noFill/>
                </a:ln>
                <a:solidFill>
                  <a:srgbClr val="006600"/>
                </a:solidFill>
                <a:effectLst/>
                <a:uLnTx/>
                <a:uFillTx/>
                <a:latin typeface="黑体" pitchFamily="49" charset="-122"/>
                <a:ea typeface="黑体" pitchFamily="49" charset="-122"/>
                <a:cs typeface="+mn-cs"/>
              </a:rPr>
              <a:t>）</a:t>
            </a:r>
            <a:endParaRPr kumimoji="0" lang="zh-CN" altLang="en-US" sz="2400" b="0" i="0" u="none" strike="noStrike" kern="1200" cap="none" spc="0" normalizeH="0" baseline="0" noProof="0" dirty="0">
              <a:ln>
                <a:noFill/>
              </a:ln>
              <a:solidFill>
                <a:prstClr val="black"/>
              </a:solidFill>
              <a:effectLst/>
              <a:uLnTx/>
              <a:uFillTx/>
              <a:latin typeface="黑体" pitchFamily="49" charset="-122"/>
              <a:ea typeface="黑体" pitchFamily="49" charset="-122"/>
              <a:cs typeface="+mn-cs"/>
            </a:endParaRPr>
          </a:p>
        </p:txBody>
      </p:sp>
      <p:graphicFrame>
        <p:nvGraphicFramePr>
          <p:cNvPr id="9" name="Object 9"/>
          <p:cNvGraphicFramePr>
            <a:graphicFrameLocks noChangeAspect="1"/>
          </p:cNvGraphicFramePr>
          <p:nvPr>
            <p:extLst/>
          </p:nvPr>
        </p:nvGraphicFramePr>
        <p:xfrm>
          <a:off x="4577898" y="2132856"/>
          <a:ext cx="1638182" cy="1008112"/>
        </p:xfrm>
        <a:graphic>
          <a:graphicData uri="http://schemas.openxmlformats.org/presentationml/2006/ole">
            <mc:AlternateContent xmlns:mc="http://schemas.openxmlformats.org/markup-compatibility/2006">
              <mc:Choice xmlns:v="urn:schemas-microsoft-com:vml" Requires="v">
                <p:oleObj spid="_x0000_s113673" r:id="rId5" imgW="787058" imgH="482391" progId="Equation.3">
                  <p:embed/>
                </p:oleObj>
              </mc:Choice>
              <mc:Fallback>
                <p:oleObj r:id="rId5" imgW="787058" imgH="482391" progId="Equation.3">
                  <p:embed/>
                  <p:pic>
                    <p:nvPicPr>
                      <p:cNvPr id="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7898" y="2132856"/>
                        <a:ext cx="1638182"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4"/>
          <p:cNvSpPr>
            <a:spLocks noChangeArrowheads="1"/>
          </p:cNvSpPr>
          <p:nvPr/>
        </p:nvSpPr>
        <p:spPr bwMode="auto">
          <a:xfrm>
            <a:off x="2627784" y="2386286"/>
            <a:ext cx="1716088" cy="457200"/>
          </a:xfrm>
          <a:prstGeom prst="rect">
            <a:avLst/>
          </a:prstGeom>
          <a:solidFill>
            <a:srgbClr val="FFFF99"/>
          </a:solid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平均官能度</a:t>
            </a:r>
          </a:p>
        </p:txBody>
      </p:sp>
      <p:sp>
        <p:nvSpPr>
          <p:cNvPr id="17" name="Rectangle 20"/>
          <p:cNvSpPr>
            <a:spLocks noChangeArrowheads="1"/>
          </p:cNvSpPr>
          <p:nvPr/>
        </p:nvSpPr>
        <p:spPr bwMode="auto">
          <a:xfrm>
            <a:off x="252536" y="1797324"/>
            <a:ext cx="2818400" cy="461665"/>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itchFamily="49" charset="-122"/>
                <a:ea typeface="黑体" pitchFamily="49" charset="-122"/>
                <a:cs typeface="+mn-cs"/>
              </a:rPr>
              <a:t> a. </a:t>
            </a:r>
            <a:r>
              <a:rPr kumimoji="0" lang="zh-CN" altLang="en-US" sz="2400" b="1" i="0" u="none" strike="noStrike" kern="1200" cap="none" spc="0" normalizeH="0" baseline="0" noProof="0" dirty="0">
                <a:ln>
                  <a:noFill/>
                </a:ln>
                <a:solidFill>
                  <a:srgbClr val="0000CC"/>
                </a:solidFill>
                <a:effectLst/>
                <a:uLnTx/>
                <a:uFillTx/>
                <a:latin typeface="黑体" pitchFamily="49" charset="-122"/>
                <a:ea typeface="黑体" pitchFamily="49" charset="-122"/>
                <a:cs typeface="+mn-cs"/>
              </a:rPr>
              <a:t>官能团等摩尔 </a:t>
            </a:r>
          </a:p>
        </p:txBody>
      </p:sp>
      <p:sp>
        <p:nvSpPr>
          <p:cNvPr id="18" name="矩形 11"/>
          <p:cNvSpPr>
            <a:spLocks noChangeArrowheads="1"/>
          </p:cNvSpPr>
          <p:nvPr/>
        </p:nvSpPr>
        <p:spPr bwMode="auto">
          <a:xfrm>
            <a:off x="8309" y="1176933"/>
            <a:ext cx="5211763" cy="523875"/>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CC"/>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itchFamily="49" charset="-122"/>
                <a:ea typeface="黑体" pitchFamily="49" charset="-122"/>
                <a:cs typeface="+mn-cs"/>
              </a:rPr>
              <a:t>1</a:t>
            </a:r>
            <a:r>
              <a:rPr kumimoji="0" lang="zh-CN" altLang="en-US" sz="2800" b="1" i="0" u="none" strike="noStrike" kern="1200" cap="none" spc="0" normalizeH="0" baseline="0" noProof="0" dirty="0">
                <a:ln>
                  <a:noFill/>
                </a:ln>
                <a:solidFill>
                  <a:srgbClr val="0000CC"/>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itchFamily="49" charset="-122"/>
                <a:ea typeface="黑体" pitchFamily="49" charset="-122"/>
                <a:cs typeface="+mn-cs"/>
              </a:rPr>
              <a:t>Carothers</a:t>
            </a:r>
            <a:r>
              <a:rPr kumimoji="0" lang="zh-CN" altLang="en-US" sz="2800" b="1" i="0" u="none" strike="noStrike" kern="1200" cap="none" spc="0" normalizeH="0" baseline="0" noProof="0" dirty="0">
                <a:ln>
                  <a:noFill/>
                </a:ln>
                <a:solidFill>
                  <a:srgbClr val="0000CC"/>
                </a:solidFill>
                <a:effectLst/>
                <a:uLnTx/>
                <a:uFillTx/>
                <a:latin typeface="黑体" pitchFamily="49" charset="-122"/>
                <a:ea typeface="黑体" pitchFamily="49" charset="-122"/>
                <a:cs typeface="+mn-cs"/>
              </a:rPr>
              <a:t>方法预测凝胶点</a:t>
            </a:r>
            <a:endParaRPr kumimoji="0" lang="zh-CN" altLang="en-US" sz="2800" b="1" i="0" u="none" strike="noStrike" kern="1200" cap="none" spc="0" normalizeH="0" baseline="0" noProof="0" dirty="0">
              <a:ln>
                <a:noFill/>
              </a:ln>
              <a:solidFill>
                <a:srgbClr val="0000CC"/>
              </a:solidFill>
              <a:effectLst/>
              <a:uLnTx/>
              <a:uFillTx/>
              <a:latin typeface="Calibri"/>
              <a:ea typeface="宋体" panose="02010600030101010101" pitchFamily="2" charset="-122"/>
              <a:cs typeface="+mn-cs"/>
            </a:endParaRPr>
          </a:p>
        </p:txBody>
      </p:sp>
      <p:sp>
        <p:nvSpPr>
          <p:cNvPr id="26" name="Text Box 18"/>
          <p:cNvSpPr txBox="1">
            <a:spLocks noChangeArrowheads="1"/>
          </p:cNvSpPr>
          <p:nvPr/>
        </p:nvSpPr>
        <p:spPr bwMode="auto">
          <a:xfrm>
            <a:off x="107950" y="3789040"/>
            <a:ext cx="889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B.  </a:t>
            </a: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三元体系：</a:t>
            </a:r>
            <a:r>
              <a:rPr kumimoji="1" lang="en-US" altLang="en-US"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2 </a:t>
            </a:r>
            <a:r>
              <a:rPr kumimoji="1" lang="en-US" altLang="zh-CN"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mol</a:t>
            </a:r>
            <a:r>
              <a:rPr kumimoji="1" lang="zh-CN" altLang="zh-CN"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丙三醇</a:t>
            </a:r>
            <a:r>
              <a:rPr kumimoji="1" lang="en-US" altLang="zh-CN"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 2 mol</a:t>
            </a: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邻苯二甲酸</a:t>
            </a:r>
            <a:r>
              <a:rPr kumimoji="1" lang="en-US" altLang="zh-CN"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/2 mol</a:t>
            </a: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苯甲酸体系</a:t>
            </a:r>
          </a:p>
        </p:txBody>
      </p:sp>
      <p:sp>
        <p:nvSpPr>
          <p:cNvPr id="27" name="Text Box 19"/>
          <p:cNvSpPr txBox="1">
            <a:spLocks noChangeArrowheads="1"/>
          </p:cNvSpPr>
          <p:nvPr/>
        </p:nvSpPr>
        <p:spPr bwMode="auto">
          <a:xfrm>
            <a:off x="900113" y="433008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n</a:t>
            </a:r>
            <a:r>
              <a:rPr kumimoji="1" lang="en-US" altLang="zh-CN" sz="2400" b="1" i="0" u="none" strike="noStrike" kern="0" cap="none" spc="0" normalizeH="0" baseline="-25000" noProof="0" dirty="0" err="1">
                <a:ln>
                  <a:noFill/>
                </a:ln>
                <a:solidFill>
                  <a:srgbClr val="000099"/>
                </a:solidFill>
                <a:effectLst/>
                <a:uLnTx/>
                <a:uFillTx/>
                <a:latin typeface="Times New Roman" panose="02020603050405020304" pitchFamily="18" charset="0"/>
                <a:ea typeface="楷体_GB2312" pitchFamily="49" charset="-122"/>
                <a:cs typeface="+mn-cs"/>
              </a:rPr>
              <a:t>OH</a:t>
            </a:r>
            <a:r>
              <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 2×3 =6 </a:t>
            </a:r>
            <a:r>
              <a:rPr kumimoji="1" lang="en-US" altLang="zh-CN" sz="2400"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mol</a:t>
            </a:r>
            <a:r>
              <a:rPr kumimoji="1" lang="zh-CN"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a:t>
            </a:r>
            <a:r>
              <a:rPr kumimoji="1" lang="en-US" altLang="zh-CN" sz="2400"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n</a:t>
            </a:r>
            <a:r>
              <a:rPr kumimoji="1" lang="en-US" altLang="zh-CN" sz="2400" b="1" i="0" u="none" strike="noStrike" kern="0" cap="none" spc="0" normalizeH="0" baseline="-25000" noProof="0" dirty="0" err="1">
                <a:ln>
                  <a:noFill/>
                </a:ln>
                <a:solidFill>
                  <a:srgbClr val="000099"/>
                </a:solidFill>
                <a:effectLst/>
                <a:uLnTx/>
                <a:uFillTx/>
                <a:latin typeface="Times New Roman" panose="02020603050405020304" pitchFamily="18" charset="0"/>
                <a:ea typeface="楷体_GB2312" pitchFamily="49" charset="-122"/>
                <a:cs typeface="+mn-cs"/>
              </a:rPr>
              <a:t>COOH</a:t>
            </a:r>
            <a:r>
              <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 2×2 + 2×1 = 6 </a:t>
            </a:r>
            <a:r>
              <a:rPr kumimoji="1" lang="en-US" altLang="zh-CN" sz="2400"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mol</a:t>
            </a:r>
            <a:endPar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endParaRPr>
          </a:p>
        </p:txBody>
      </p:sp>
      <p:sp>
        <p:nvSpPr>
          <p:cNvPr id="28" name="Text Box 20"/>
          <p:cNvSpPr txBox="1">
            <a:spLocks noChangeArrowheads="1"/>
          </p:cNvSpPr>
          <p:nvPr/>
        </p:nvSpPr>
        <p:spPr bwMode="auto">
          <a:xfrm>
            <a:off x="784225" y="5025008"/>
            <a:ext cx="751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f </a:t>
            </a:r>
            <a:r>
              <a:rPr kumimoji="1" lang="en-US" altLang="zh-CN"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 =∑</a:t>
            </a:r>
            <a:r>
              <a:rPr kumimoji="1" lang="en-US" altLang="zh-CN" sz="2400" b="1" i="1"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N</a:t>
            </a:r>
            <a:r>
              <a:rPr kumimoji="1" lang="en-US" altLang="zh-CN" sz="2400" b="1" i="0" u="none" strike="noStrike" kern="0" cap="none" spc="0" normalizeH="0" baseline="-25000" noProof="0">
                <a:ln>
                  <a:noFill/>
                </a:ln>
                <a:solidFill>
                  <a:srgbClr val="000099"/>
                </a:solidFill>
                <a:effectLst/>
                <a:uLnTx/>
                <a:uFillTx/>
                <a:latin typeface="Times New Roman" panose="02020603050405020304" pitchFamily="18" charset="0"/>
                <a:ea typeface="楷体_GB2312" pitchFamily="49" charset="-122"/>
                <a:cs typeface="+mn-cs"/>
              </a:rPr>
              <a:t>i  </a:t>
            </a:r>
            <a:r>
              <a:rPr kumimoji="1" lang="en-US" altLang="zh-CN" sz="2400" b="1" i="1"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f</a:t>
            </a:r>
            <a:r>
              <a:rPr kumimoji="1" lang="en-US" altLang="zh-CN" sz="2400" b="1" i="0" u="none" strike="noStrike" kern="0" cap="none" spc="0" normalizeH="0" baseline="-25000" noProof="0">
                <a:ln>
                  <a:noFill/>
                </a:ln>
                <a:solidFill>
                  <a:srgbClr val="000099"/>
                </a:solidFill>
                <a:effectLst/>
                <a:uLnTx/>
                <a:uFillTx/>
                <a:latin typeface="Times New Roman" panose="02020603050405020304" pitchFamily="18" charset="0"/>
                <a:ea typeface="楷体_GB2312" pitchFamily="49" charset="-122"/>
                <a:cs typeface="+mn-cs"/>
              </a:rPr>
              <a:t>i </a:t>
            </a:r>
            <a:r>
              <a:rPr kumimoji="1" lang="en-US" altLang="zh-CN"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a:t>
            </a:r>
            <a:r>
              <a:rPr kumimoji="1" lang="en-US" altLang="zh-CN" sz="2400" b="1" i="1"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N</a:t>
            </a:r>
            <a:r>
              <a:rPr kumimoji="1" lang="en-US" altLang="zh-CN" sz="2400" b="1" i="0" u="none" strike="noStrike" kern="0" cap="none" spc="0" normalizeH="0" baseline="-25000" noProof="0">
                <a:ln>
                  <a:noFill/>
                </a:ln>
                <a:solidFill>
                  <a:srgbClr val="000099"/>
                </a:solidFill>
                <a:effectLst/>
                <a:uLnTx/>
                <a:uFillTx/>
                <a:latin typeface="Times New Roman" panose="02020603050405020304" pitchFamily="18" charset="0"/>
                <a:ea typeface="楷体_GB2312" pitchFamily="49" charset="-122"/>
                <a:cs typeface="+mn-cs"/>
              </a:rPr>
              <a:t>i</a:t>
            </a:r>
            <a:r>
              <a:rPr kumimoji="1" lang="en-US" altLang="zh-CN"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 = (2×3 + 2×2 + 2×1) / (2 + 2 + 2) = 2.0</a:t>
            </a:r>
            <a:endParaRPr kumimoji="1" lang="en-US" altLang="zh-CN" sz="2400" b="1" i="0" u="none" strike="noStrike" kern="0" cap="none" spc="0" normalizeH="0" baseline="-25000" noProof="0">
              <a:ln>
                <a:noFill/>
              </a:ln>
              <a:solidFill>
                <a:srgbClr val="000099"/>
              </a:solidFill>
              <a:effectLst/>
              <a:uLnTx/>
              <a:uFillTx/>
              <a:latin typeface="Times New Roman" panose="02020603050405020304" pitchFamily="18" charset="0"/>
              <a:ea typeface="楷体_GB2312" pitchFamily="49" charset="-122"/>
              <a:cs typeface="+mn-cs"/>
            </a:endParaRPr>
          </a:p>
        </p:txBody>
      </p:sp>
      <p:sp>
        <p:nvSpPr>
          <p:cNvPr id="29" name="Line 21"/>
          <p:cNvSpPr>
            <a:spLocks noChangeShapeType="1"/>
          </p:cNvSpPr>
          <p:nvPr/>
        </p:nvSpPr>
        <p:spPr bwMode="auto">
          <a:xfrm>
            <a:off x="915988" y="5082158"/>
            <a:ext cx="152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Tree>
    <p:extLst>
      <p:ext uri="{BB962C8B-B14F-4D97-AF65-F5344CB8AC3E}">
        <p14:creationId xmlns:p14="http://schemas.microsoft.com/office/powerpoint/2010/main" val="37573432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ppt_x</p:attrName>
                                        </p:attrNameLst>
                                      </p:cBhvr>
                                      <p:tavLst>
                                        <p:tav tm="0">
                                          <p:val>
                                            <p:strVal val="#ppt_x-#ppt_w/2"/>
                                          </p:val>
                                        </p:tav>
                                        <p:tav tm="100000">
                                          <p:val>
                                            <p:strVal val="#ppt_x"/>
                                          </p:val>
                                        </p:tav>
                                      </p:tavLst>
                                    </p:anim>
                                    <p:anim calcmode="lin" valueType="num">
                                      <p:cBhvr>
                                        <p:cTn id="13" dur="500" fill="hold"/>
                                        <p:tgtEl>
                                          <p:spTgt spid="27"/>
                                        </p:tgtEl>
                                        <p:attrNameLst>
                                          <p:attrName>ppt_y</p:attrName>
                                        </p:attrNameLst>
                                      </p:cBhvr>
                                      <p:tavLst>
                                        <p:tav tm="0">
                                          <p:val>
                                            <p:strVal val="#ppt_y"/>
                                          </p:val>
                                        </p:tav>
                                        <p:tav tm="100000">
                                          <p:val>
                                            <p:strVal val="#ppt_y"/>
                                          </p:val>
                                        </p:tav>
                                      </p:tavLst>
                                    </p:anim>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ppt_x</p:attrName>
                                        </p:attrNameLst>
                                      </p:cBhvr>
                                      <p:tavLst>
                                        <p:tav tm="0">
                                          <p:val>
                                            <p:strVal val="#ppt_x-#ppt_w/2"/>
                                          </p:val>
                                        </p:tav>
                                        <p:tav tm="100000">
                                          <p:val>
                                            <p:strVal val="#ppt_x"/>
                                          </p:val>
                                        </p:tav>
                                      </p:tavLst>
                                    </p:anim>
                                    <p:anim calcmode="lin" valueType="num">
                                      <p:cBhvr>
                                        <p:cTn id="21" dur="500" fill="hold"/>
                                        <p:tgtEl>
                                          <p:spTgt spid="28"/>
                                        </p:tgtEl>
                                        <p:attrNameLst>
                                          <p:attrName>ppt_y</p:attrName>
                                        </p:attrNameLst>
                                      </p:cBhvr>
                                      <p:tavLst>
                                        <p:tav tm="0">
                                          <p:val>
                                            <p:strVal val="#ppt_y"/>
                                          </p:val>
                                        </p:tav>
                                        <p:tav tm="100000">
                                          <p:val>
                                            <p:strVal val="#ppt_y"/>
                                          </p:val>
                                        </p:tav>
                                      </p:tavLst>
                                    </p:anim>
                                    <p:anim calcmode="lin" valueType="num">
                                      <p:cBhvr>
                                        <p:cTn id="22" dur="500" fill="hold"/>
                                        <p:tgtEl>
                                          <p:spTgt spid="28"/>
                                        </p:tgtEl>
                                        <p:attrNameLst>
                                          <p:attrName>ppt_w</p:attrName>
                                        </p:attrNameLst>
                                      </p:cBhvr>
                                      <p:tavLst>
                                        <p:tav tm="0">
                                          <p:val>
                                            <p:fltVal val="0"/>
                                          </p:val>
                                        </p:tav>
                                        <p:tav tm="100000">
                                          <p:val>
                                            <p:strVal val="#ppt_w"/>
                                          </p:val>
                                        </p:tav>
                                      </p:tavLst>
                                    </p:anim>
                                    <p:anim calcmode="lin" valueType="num">
                                      <p:cBhvr>
                                        <p:cTn id="23" dur="500" fill="hold"/>
                                        <p:tgtEl>
                                          <p:spTgt spid="28"/>
                                        </p:tgtEl>
                                        <p:attrNameLst>
                                          <p:attrName>ppt_h</p:attrName>
                                        </p:attrNameLst>
                                      </p:cBhvr>
                                      <p:tavLst>
                                        <p:tav tm="0">
                                          <p:val>
                                            <p:strVal val="#ppt_h"/>
                                          </p:val>
                                        </p:tav>
                                        <p:tav tm="100000">
                                          <p:val>
                                            <p:strVal val="#ppt_h"/>
                                          </p:val>
                                        </p:tav>
                                      </p:tavLst>
                                    </p:anim>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utoUpdateAnimBg="0"/>
      <p:bldP spid="2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485804" y="1268760"/>
            <a:ext cx="8229600" cy="2935798"/>
          </a:xfrm>
          <a:prstGeom prst="rect">
            <a:avLst/>
          </a:prstGeom>
          <a:noFill/>
          <a:ln w="9525">
            <a:solidFill>
              <a:schemeClr val="tx1"/>
            </a:solidFill>
            <a:miter lim="800000"/>
            <a:headEnd/>
            <a:tailEnd/>
          </a:ln>
        </p:spPr>
        <p:txBody>
          <a:bodyPr tIns="108000" bIns="108000"/>
          <a:lstStyle/>
          <a:p>
            <a:pPr marL="342900" indent="-342900">
              <a:spcBef>
                <a:spcPct val="20000"/>
              </a:spcBef>
              <a:buSzPct val="100000"/>
              <a:buFont typeface="Wingdings" pitchFamily="2" charset="2"/>
              <a:buChar char="u"/>
            </a:pPr>
            <a:r>
              <a:rPr lang="zh-CN" altLang="en-US" sz="2600" b="1" dirty="0">
                <a:solidFill>
                  <a:srgbClr val="CC0000"/>
                </a:solidFill>
                <a:effectLst>
                  <a:outerShdw blurRad="38100" dist="38100" dir="2700000" algn="tl">
                    <a:srgbClr val="C0C0C0"/>
                  </a:outerShdw>
                </a:effectLst>
                <a:latin typeface="Times New Roman" pitchFamily="18" charset="0"/>
                <a:ea typeface="楷体_GB2312" pitchFamily="49" charset="-122"/>
              </a:rPr>
              <a:t>逐步聚合   </a:t>
            </a:r>
            <a:r>
              <a:rPr lang="en-US" altLang="zh-CN" sz="2600" b="1" dirty="0">
                <a:solidFill>
                  <a:srgbClr val="CC0000"/>
                </a:solidFill>
                <a:effectLst>
                  <a:outerShdw blurRad="38100" dist="38100" dir="2700000" algn="tl">
                    <a:srgbClr val="C0C0C0"/>
                  </a:outerShdw>
                </a:effectLst>
                <a:latin typeface="Times New Roman" pitchFamily="18" charset="0"/>
                <a:ea typeface="楷体_GB2312" pitchFamily="49" charset="-122"/>
              </a:rPr>
              <a:t>(stepwise  polymerization)</a:t>
            </a:r>
            <a:endParaRPr lang="zh-CN" altLang="en-US" sz="2600" b="1" dirty="0">
              <a:solidFill>
                <a:srgbClr val="CC0000"/>
              </a:solidFill>
              <a:effectLst>
                <a:outerShdw blurRad="38100" dist="38100" dir="2700000" algn="tl">
                  <a:srgbClr val="C0C0C0"/>
                </a:outerShdw>
              </a:effectLst>
              <a:latin typeface="Times New Roman" pitchFamily="18" charset="0"/>
              <a:ea typeface="楷体_GB2312" pitchFamily="49" charset="-122"/>
            </a:endParaRPr>
          </a:p>
          <a:p>
            <a:pPr marL="342900" indent="-342900">
              <a:spcBef>
                <a:spcPct val="50000"/>
              </a:spcBef>
              <a:buClr>
                <a:schemeClr val="bg2"/>
              </a:buClr>
              <a:buSzPct val="75000"/>
              <a:buFont typeface="Wingdings" pitchFamily="2" charset="2"/>
              <a:buNone/>
            </a:pPr>
            <a:r>
              <a:rPr lang="zh-CN" altLang="en-US" sz="2400" b="1" dirty="0">
                <a:effectLst>
                  <a:outerShdw blurRad="38100" dist="38100" dir="2700000" algn="tl">
                    <a:srgbClr val="C0C0C0"/>
                  </a:outerShdw>
                </a:effectLst>
                <a:latin typeface="Times New Roman" pitchFamily="18" charset="0"/>
                <a:ea typeface="楷体_GB2312" pitchFamily="49" charset="-122"/>
              </a:rPr>
              <a:t> 特点：</a:t>
            </a:r>
            <a:endParaRPr lang="en-US" altLang="zh-CN" sz="2400" b="1" dirty="0">
              <a:effectLst>
                <a:outerShdw blurRad="38100" dist="38100" dir="2700000" algn="tl">
                  <a:srgbClr val="C0C0C0"/>
                </a:outerShdw>
              </a:effectLst>
              <a:latin typeface="Times New Roman" pitchFamily="18" charset="0"/>
              <a:ea typeface="楷体_GB2312" pitchFamily="49" charset="-122"/>
            </a:endParaRPr>
          </a:p>
          <a:p>
            <a:pPr marL="342900" indent="-342900">
              <a:spcBef>
                <a:spcPct val="50000"/>
              </a:spcBef>
              <a:buClr>
                <a:srgbClr val="0000CC"/>
              </a:buClr>
              <a:buSzPct val="100000"/>
              <a:buFont typeface="Wingdings" pitchFamily="2" charset="2"/>
              <a:buChar char="p"/>
            </a:pPr>
            <a:r>
              <a:rPr lang="zh-CN" altLang="en-US" sz="2400" b="1" dirty="0">
                <a:effectLst>
                  <a:outerShdw blurRad="38100" dist="38100" dir="2700000" algn="tl">
                    <a:srgbClr val="C0C0C0"/>
                  </a:outerShdw>
                </a:effectLst>
                <a:latin typeface="Times New Roman" pitchFamily="18" charset="0"/>
                <a:ea typeface="楷体_GB2312" pitchFamily="49" charset="-122"/>
              </a:rPr>
              <a:t>官能团之间反应，无新的特定的活性中心形成</a:t>
            </a:r>
          </a:p>
          <a:p>
            <a:pPr marL="342900" indent="-342900">
              <a:spcBef>
                <a:spcPct val="50000"/>
              </a:spcBef>
              <a:buClr>
                <a:srgbClr val="0000CC"/>
              </a:buClr>
              <a:buSzPct val="100000"/>
              <a:buFont typeface="Wingdings" pitchFamily="2" charset="2"/>
              <a:buChar char="p"/>
            </a:pPr>
            <a:r>
              <a:rPr lang="zh-CN" altLang="en-US" sz="2400" b="1" dirty="0">
                <a:effectLst>
                  <a:outerShdw blurRad="38100" dist="38100" dir="2700000" algn="tl">
                    <a:srgbClr val="C0C0C0"/>
                  </a:outerShdw>
                </a:effectLst>
                <a:latin typeface="Times New Roman" pitchFamily="18" charset="0"/>
                <a:ea typeface="楷体_GB2312" pitchFamily="49" charset="-122"/>
              </a:rPr>
              <a:t>单一基元反应</a:t>
            </a:r>
          </a:p>
          <a:p>
            <a:pPr marL="342900" indent="-342900">
              <a:spcBef>
                <a:spcPct val="50000"/>
              </a:spcBef>
              <a:buClr>
                <a:srgbClr val="0000CC"/>
              </a:buClr>
              <a:buSzPct val="100000"/>
              <a:buFont typeface="Wingdings" pitchFamily="2" charset="2"/>
              <a:buChar char="p"/>
            </a:pPr>
            <a:r>
              <a:rPr lang="zh-CN" altLang="en-US" sz="2400" b="1" dirty="0">
                <a:effectLst>
                  <a:outerShdw blurRad="38100" dist="38100" dir="2700000" algn="tl">
                    <a:srgbClr val="C0C0C0"/>
                  </a:outerShdw>
                </a:effectLst>
                <a:latin typeface="Times New Roman" pitchFamily="18" charset="0"/>
                <a:ea typeface="楷体_GB2312" pitchFamily="49" charset="-122"/>
              </a:rPr>
              <a:t>聚合物分子链是逐步形成的</a:t>
            </a:r>
            <a:endParaRPr lang="zh-CN" altLang="en-US" sz="2400" b="1" dirty="0">
              <a:solidFill>
                <a:srgbClr val="7030A0"/>
              </a:solidFill>
              <a:effectLst>
                <a:outerShdw blurRad="38100" dist="38100" dir="2700000" algn="tl">
                  <a:srgbClr val="C0C0C0"/>
                </a:outerShdw>
              </a:effectLst>
              <a:latin typeface="Times New Roman" pitchFamily="18" charset="0"/>
              <a:ea typeface="楷体_GB2312" pitchFamily="49" charset="-122"/>
            </a:endParaRPr>
          </a:p>
        </p:txBody>
      </p:sp>
      <p:sp>
        <p:nvSpPr>
          <p:cNvPr id="18" name="矩形 17"/>
          <p:cNvSpPr/>
          <p:nvPr/>
        </p:nvSpPr>
        <p:spPr>
          <a:xfrm>
            <a:off x="71422" y="65766"/>
            <a:ext cx="8572544" cy="1077218"/>
          </a:xfrm>
          <a:prstGeom prst="rect">
            <a:avLst/>
          </a:prstGeom>
        </p:spPr>
        <p:txBody>
          <a:bodyPr wrap="square">
            <a:spAutoFit/>
          </a:bodyPr>
          <a:lstStyle/>
          <a:p>
            <a:pPr lvl="0"/>
            <a:r>
              <a:rPr lang="zh-CN"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3.3 </a:t>
            </a:r>
            <a:r>
              <a:rPr lang="zh-CN" altLang="en-US"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按照聚合反应机理（</a:t>
            </a:r>
            <a:r>
              <a:rPr lang="en-US"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Mechanism</a:t>
            </a:r>
            <a:r>
              <a:rPr lang="zh-CN" altLang="en-US"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）或动力学（</a:t>
            </a:r>
            <a:r>
              <a:rPr lang="en-US"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Kinetics</a:t>
            </a:r>
            <a:r>
              <a:rPr lang="zh-CN" altLang="en-US"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）进行分类 </a:t>
            </a:r>
            <a:r>
              <a:rPr lang="en-US"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——Flory</a:t>
            </a:r>
            <a:r>
              <a:rPr lang="zh-CN" altLang="en-US"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分类法</a:t>
            </a:r>
          </a:p>
        </p:txBody>
      </p:sp>
      <p:sp>
        <p:nvSpPr>
          <p:cNvPr id="6" name="Rectangle 106"/>
          <p:cNvSpPr>
            <a:spLocks noChangeArrowheads="1"/>
          </p:cNvSpPr>
          <p:nvPr/>
        </p:nvSpPr>
        <p:spPr bwMode="auto">
          <a:xfrm>
            <a:off x="3995936" y="4797152"/>
            <a:ext cx="3587750" cy="461963"/>
          </a:xfrm>
          <a:prstGeom prst="rect">
            <a:avLst/>
          </a:prstGeom>
          <a:solidFill>
            <a:srgbClr val="FFFFCC"/>
          </a:solidFill>
          <a:ln w="9525">
            <a:noFill/>
            <a:miter lim="800000"/>
            <a:headEnd/>
            <a:tailEnd/>
          </a:ln>
        </p:spPr>
        <p:txBody>
          <a:bodyPr wrap="none">
            <a:spAutoFit/>
          </a:bodyPr>
          <a:lstStyle/>
          <a:p>
            <a:pPr>
              <a:spcBef>
                <a:spcPct val="50000"/>
              </a:spcBef>
            </a:pPr>
            <a:r>
              <a:rPr lang="zh-CN" altLang="en-US" sz="2400" b="1" dirty="0">
                <a:solidFill>
                  <a:srgbClr val="003399"/>
                </a:solidFill>
                <a:effectLst>
                  <a:outerShdw blurRad="38100" dist="38100" dir="2700000" algn="tl">
                    <a:srgbClr val="000000">
                      <a:alpha val="43137"/>
                    </a:srgbClr>
                  </a:outerShdw>
                </a:effectLst>
                <a:latin typeface="+mn-ea"/>
              </a:rPr>
              <a:t>多数带官能团单体的聚合</a:t>
            </a:r>
            <a:endParaRPr lang="en-US" altLang="zh-CN" sz="2400" b="1" dirty="0">
              <a:solidFill>
                <a:srgbClr val="003399"/>
              </a:solidFill>
              <a:effectLst>
                <a:outerShdw blurRad="38100" dist="38100" dir="2700000" algn="tl">
                  <a:srgbClr val="000000">
                    <a:alpha val="43137"/>
                  </a:srgbClr>
                </a:outerShdw>
              </a:effectLst>
              <a:latin typeface="+mn-ea"/>
            </a:endParaRPr>
          </a:p>
        </p:txBody>
      </p:sp>
      <p:pic>
        <p:nvPicPr>
          <p:cNvPr id="21506" name="Picture 2" descr="c:\users\lenovo\appdata\roaming\360se6\User Data\temp\Step-growth_polymerization.jpg"/>
          <p:cNvPicPr>
            <a:picLocks noChangeAspect="1" noChangeArrowheads="1"/>
          </p:cNvPicPr>
          <p:nvPr/>
        </p:nvPicPr>
        <p:blipFill>
          <a:blip r:embed="rId3" cstate="print"/>
          <a:srcRect/>
          <a:stretch>
            <a:fillRect/>
          </a:stretch>
        </p:blipFill>
        <p:spPr bwMode="auto">
          <a:xfrm>
            <a:off x="395536" y="4365104"/>
            <a:ext cx="2448379" cy="2492896"/>
          </a:xfrm>
          <a:prstGeom prst="rect">
            <a:avLst/>
          </a:prstGeom>
          <a:noFill/>
        </p:spPr>
      </p:pic>
      <p:graphicFrame>
        <p:nvGraphicFramePr>
          <p:cNvPr id="21508" name="Object 3"/>
          <p:cNvGraphicFramePr>
            <a:graphicFrameLocks noChangeAspect="1"/>
          </p:cNvGraphicFramePr>
          <p:nvPr/>
        </p:nvGraphicFramePr>
        <p:xfrm>
          <a:off x="3275061" y="5877272"/>
          <a:ext cx="6913563" cy="439738"/>
        </p:xfrm>
        <a:graphic>
          <a:graphicData uri="http://schemas.openxmlformats.org/presentationml/2006/ole">
            <mc:AlternateContent xmlns:mc="http://schemas.openxmlformats.org/markup-compatibility/2006">
              <mc:Choice xmlns:v="urn:schemas-microsoft-com:vml" Requires="v">
                <p:oleObj spid="_x0000_s87064" name="ISIS/Draw Sketch" r:id="rId4" imgW="4171680" imgH="266400" progId="">
                  <p:embed/>
                </p:oleObj>
              </mc:Choice>
              <mc:Fallback>
                <p:oleObj name="ISIS/Draw Sketch" r:id="rId4" imgW="4171680" imgH="266400" progId="">
                  <p:embed/>
                  <p:pic>
                    <p:nvPicPr>
                      <p:cNvPr id="2150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061" y="5877272"/>
                        <a:ext cx="6913563"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027508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7.4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体形逐步聚合</a:t>
            </a:r>
          </a:p>
        </p:txBody>
      </p:sp>
      <p:sp>
        <p:nvSpPr>
          <p:cNvPr id="19" name="Text Box 41"/>
          <p:cNvSpPr txBox="1">
            <a:spLocks noChangeArrowheads="1"/>
          </p:cNvSpPr>
          <p:nvPr/>
        </p:nvSpPr>
        <p:spPr bwMode="auto">
          <a:xfrm>
            <a:off x="436562" y="1327301"/>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a:t>
            </a:r>
            <a:r>
              <a:rPr kumimoji="1" lang="zh-CN"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起始</a:t>
            </a:r>
            <a:r>
              <a:rPr kumimoji="1"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a:t>
            </a:r>
            <a:r>
              <a:rPr kumimoji="1" lang="zh-CN"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单体分子数</a:t>
            </a:r>
            <a:r>
              <a:rPr kumimoji="1" lang="zh-CN" altLang="en-US" sz="2400" b="1" i="0" u="none" strike="noStrike" kern="120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为</a:t>
            </a:r>
            <a:r>
              <a:rPr kumimoji="1" lang="en-US" altLang="zh-CN" sz="2400" b="1" i="1" u="none" strike="noStrike" kern="1200" cap="none" spc="0" normalizeH="0" baseline="0" noProof="0" dirty="0">
                <a:ln>
                  <a:noFill/>
                </a:ln>
                <a:solidFill>
                  <a:srgbClr val="FF3300"/>
                </a:solidFill>
                <a:effectLst/>
                <a:uLnTx/>
                <a:uFillTx/>
                <a:latin typeface="Times New Roman" panose="02020603050405020304" pitchFamily="18" charset="0"/>
                <a:ea typeface="楷体_GB2312" pitchFamily="49" charset="-122"/>
                <a:cs typeface="+mn-cs"/>
              </a:rPr>
              <a:t>N</a:t>
            </a:r>
            <a:r>
              <a:rPr kumimoji="1" lang="en-US" altLang="zh-CN" sz="2400" b="1" i="0" u="none" strike="noStrike" kern="1200" cap="none" spc="0" normalizeH="0" baseline="-25000" noProof="0" dirty="0">
                <a:ln>
                  <a:noFill/>
                </a:ln>
                <a:solidFill>
                  <a:srgbClr val="FF3300"/>
                </a:solidFill>
                <a:effectLst/>
                <a:uLnTx/>
                <a:uFillTx/>
                <a:latin typeface="Times New Roman" panose="02020603050405020304" pitchFamily="18" charset="0"/>
                <a:ea typeface="楷体_GB2312" pitchFamily="49" charset="-122"/>
                <a:cs typeface="+mn-cs"/>
              </a:rPr>
              <a:t>0</a:t>
            </a:r>
            <a:r>
              <a:rPr kumimoji="1"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a:t>
            </a:r>
            <a:r>
              <a:rPr kumimoji="1" lang="zh-CN"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单体的平均功能度为</a:t>
            </a:r>
            <a:r>
              <a:rPr kumimoji="1" lang="en-US" altLang="zh-CN" sz="2400" b="1" i="1" u="none" strike="noStrike" kern="1200" cap="none" spc="0" normalizeH="0" baseline="0" noProof="0" dirty="0">
                <a:ln>
                  <a:noFill/>
                </a:ln>
                <a:solidFill>
                  <a:srgbClr val="FF3300"/>
                </a:solidFill>
                <a:effectLst/>
                <a:uLnTx/>
                <a:uFillTx/>
                <a:latin typeface="Times New Roman" panose="02020603050405020304" pitchFamily="18" charset="0"/>
                <a:ea typeface="楷体_GB2312" pitchFamily="49" charset="-122"/>
                <a:cs typeface="+mn-cs"/>
              </a:rPr>
              <a:t>f</a:t>
            </a:r>
            <a:r>
              <a:rPr kumimoji="1" lang="zh-CN" altLang="en-US" sz="2400" b="1" i="0" u="none" strike="noStrike" kern="120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a:t>
            </a:r>
            <a:endParaRPr kumimoji="1"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20" name="Line 42"/>
          <p:cNvSpPr>
            <a:spLocks noChangeShapeType="1"/>
          </p:cNvSpPr>
          <p:nvPr/>
        </p:nvSpPr>
        <p:spPr bwMode="auto">
          <a:xfrm>
            <a:off x="4572000" y="1916262"/>
            <a:ext cx="2286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21" name="Line 43"/>
          <p:cNvSpPr>
            <a:spLocks noChangeShapeType="1"/>
          </p:cNvSpPr>
          <p:nvPr/>
        </p:nvSpPr>
        <p:spPr bwMode="auto">
          <a:xfrm>
            <a:off x="6804248" y="1412776"/>
            <a:ext cx="2286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1" name="Text Box 48"/>
          <p:cNvSpPr txBox="1">
            <a:spLocks noChangeArrowheads="1"/>
          </p:cNvSpPr>
          <p:nvPr/>
        </p:nvSpPr>
        <p:spPr bwMode="auto">
          <a:xfrm>
            <a:off x="5881687" y="3557737"/>
            <a:ext cx="2795588" cy="519112"/>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0</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N=X</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 </a:t>
            </a:r>
          </a:p>
        </p:txBody>
      </p:sp>
      <p:grpSp>
        <p:nvGrpSpPr>
          <p:cNvPr id="4" name="组合 3"/>
          <p:cNvGrpSpPr/>
          <p:nvPr/>
        </p:nvGrpSpPr>
        <p:grpSpPr>
          <a:xfrm>
            <a:off x="928687" y="3176737"/>
            <a:ext cx="4038600" cy="1006475"/>
            <a:chOff x="928687" y="3176737"/>
            <a:chExt cx="4038600" cy="1006475"/>
          </a:xfrm>
        </p:grpSpPr>
        <p:sp>
          <p:nvSpPr>
            <p:cNvPr id="23" name="Text Box 44"/>
            <p:cNvSpPr txBox="1">
              <a:spLocks noChangeArrowheads="1"/>
            </p:cNvSpPr>
            <p:nvPr/>
          </p:nvSpPr>
          <p:spPr bwMode="auto">
            <a:xfrm>
              <a:off x="928687" y="3176737"/>
              <a:ext cx="4038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       2</a:t>
              </a:r>
              <a:r>
                <a:rPr kumimoji="1"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000" b="1" i="1"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20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0</a:t>
              </a:r>
              <a:r>
                <a:rPr kumimoji="1"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000" b="1" i="1"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      2       2</a:t>
              </a:r>
              <a:r>
                <a:rPr kumimoji="1" lang="en-US" altLang="zh-CN" sz="2000" b="1" i="1"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endParaRPr kumimoji="1"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P </a:t>
              </a:r>
              <a:r>
                <a:rPr kumimoji="1"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           N</a:t>
              </a:r>
              <a:r>
                <a:rPr kumimoji="1" lang="en-US" altLang="zh-CN" sz="20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0 </a:t>
              </a:r>
              <a:r>
                <a:rPr kumimoji="1" lang="en-US" altLang="zh-CN" sz="2000" b="1" i="1"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           f        N</a:t>
              </a:r>
              <a:r>
                <a:rPr kumimoji="1" lang="en-US" altLang="zh-CN" sz="2000" b="1" i="1"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0 </a:t>
              </a:r>
              <a:r>
                <a:rPr kumimoji="1" lang="en-US" altLang="zh-CN" sz="2000" b="1" i="1"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a:t>
              </a:r>
            </a:p>
          </p:txBody>
        </p:sp>
        <p:sp>
          <p:nvSpPr>
            <p:cNvPr id="24" name="Line 45"/>
            <p:cNvSpPr>
              <a:spLocks noChangeShapeType="1"/>
            </p:cNvSpPr>
            <p:nvPr/>
          </p:nvSpPr>
          <p:spPr bwMode="auto">
            <a:xfrm>
              <a:off x="1385887" y="3652987"/>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25" name="Line 46"/>
            <p:cNvSpPr>
              <a:spLocks noChangeShapeType="1"/>
            </p:cNvSpPr>
            <p:nvPr/>
          </p:nvSpPr>
          <p:spPr bwMode="auto">
            <a:xfrm>
              <a:off x="2776537" y="3672037"/>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0" name="Line 47"/>
            <p:cNvSpPr>
              <a:spLocks noChangeShapeType="1"/>
            </p:cNvSpPr>
            <p:nvPr/>
          </p:nvSpPr>
          <p:spPr bwMode="auto">
            <a:xfrm>
              <a:off x="3386137" y="3672037"/>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2" name="Line 49"/>
            <p:cNvSpPr>
              <a:spLocks noChangeShapeType="1"/>
            </p:cNvSpPr>
            <p:nvPr/>
          </p:nvSpPr>
          <p:spPr bwMode="auto">
            <a:xfrm>
              <a:off x="2033587" y="3824437"/>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3" name="Line 50"/>
            <p:cNvSpPr>
              <a:spLocks noChangeShapeType="1"/>
            </p:cNvSpPr>
            <p:nvPr/>
          </p:nvSpPr>
          <p:spPr bwMode="auto">
            <a:xfrm>
              <a:off x="2814637" y="3824437"/>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4" name="Line 51"/>
            <p:cNvSpPr>
              <a:spLocks noChangeShapeType="1"/>
            </p:cNvSpPr>
            <p:nvPr/>
          </p:nvSpPr>
          <p:spPr bwMode="auto">
            <a:xfrm>
              <a:off x="3690937" y="3843487"/>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grpSp>
      <p:sp>
        <p:nvSpPr>
          <p:cNvPr id="35" name="Line 52"/>
          <p:cNvSpPr>
            <a:spLocks noChangeShapeType="1"/>
          </p:cNvSpPr>
          <p:nvPr/>
        </p:nvSpPr>
        <p:spPr bwMode="auto">
          <a:xfrm>
            <a:off x="7596187" y="3645049"/>
            <a:ext cx="298450" cy="3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grpSp>
        <p:nvGrpSpPr>
          <p:cNvPr id="7" name="组合 6"/>
          <p:cNvGrpSpPr/>
          <p:nvPr/>
        </p:nvGrpSpPr>
        <p:grpSpPr>
          <a:xfrm>
            <a:off x="1116012" y="4221312"/>
            <a:ext cx="1752600" cy="1006475"/>
            <a:chOff x="1116012" y="4221312"/>
            <a:chExt cx="1752600" cy="1006475"/>
          </a:xfrm>
        </p:grpSpPr>
        <p:sp>
          <p:nvSpPr>
            <p:cNvPr id="36" name="Text Box 53"/>
            <p:cNvSpPr txBox="1">
              <a:spLocks noChangeArrowheads="1"/>
            </p:cNvSpPr>
            <p:nvPr/>
          </p:nvSpPr>
          <p:spPr bwMode="auto">
            <a:xfrm>
              <a:off x="1116012" y="4221312"/>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2          2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20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en-US" sz="20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zh-CN" sz="20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f           </a:t>
              </a:r>
              <a:r>
                <a:rPr kumimoji="1" lang="en-US" altLang="zh-CN" sz="20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f•X</a:t>
              </a:r>
              <a:r>
                <a:rPr kumimoji="1" lang="en-US" altLang="zh-CN" sz="20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20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p:txBody>
        </p:sp>
        <p:sp>
          <p:nvSpPr>
            <p:cNvPr id="37" name="Line 54"/>
            <p:cNvSpPr>
              <a:spLocks noChangeShapeType="1"/>
            </p:cNvSpPr>
            <p:nvPr/>
          </p:nvSpPr>
          <p:spPr bwMode="auto">
            <a:xfrm>
              <a:off x="2376487" y="4892824"/>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8" name="Line 55"/>
            <p:cNvSpPr>
              <a:spLocks noChangeShapeType="1"/>
            </p:cNvSpPr>
            <p:nvPr/>
          </p:nvSpPr>
          <p:spPr bwMode="auto">
            <a:xfrm>
              <a:off x="1385887" y="4722962"/>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9" name="Line 56"/>
            <p:cNvSpPr>
              <a:spLocks noChangeShapeType="1"/>
            </p:cNvSpPr>
            <p:nvPr/>
          </p:nvSpPr>
          <p:spPr bwMode="auto">
            <a:xfrm>
              <a:off x="2052637" y="4742012"/>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40" name="Line 57"/>
            <p:cNvSpPr>
              <a:spLocks noChangeShapeType="1"/>
            </p:cNvSpPr>
            <p:nvPr/>
          </p:nvSpPr>
          <p:spPr bwMode="auto">
            <a:xfrm flipV="1">
              <a:off x="1385887" y="4869012"/>
              <a:ext cx="306388" cy="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41" name="Line 58"/>
            <p:cNvSpPr>
              <a:spLocks noChangeShapeType="1"/>
            </p:cNvSpPr>
            <p:nvPr/>
          </p:nvSpPr>
          <p:spPr bwMode="auto">
            <a:xfrm>
              <a:off x="2166937" y="4875362"/>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grpSp>
      <p:sp>
        <p:nvSpPr>
          <p:cNvPr id="42" name="Text Box 65"/>
          <p:cNvSpPr txBox="1">
            <a:spLocks noChangeArrowheads="1"/>
          </p:cNvSpPr>
          <p:nvPr/>
        </p:nvSpPr>
        <p:spPr bwMode="auto">
          <a:xfrm>
            <a:off x="4140200" y="4509120"/>
            <a:ext cx="4608512" cy="498475"/>
          </a:xfrm>
          <a:prstGeom prst="rect">
            <a:avLst/>
          </a:prstGeom>
          <a:solidFill>
            <a:srgbClr val="CCFFFF"/>
          </a:solidFill>
          <a:ln w="9525" algn="ctr">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6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凝胶化时理论上认为 </a:t>
            </a:r>
            <a:r>
              <a:rPr kumimoji="1" lang="en-US" altLang="zh-CN" sz="2600" b="1" i="1" u="none" strike="noStrike" kern="1200" cap="none" spc="0" normalizeH="0" baseline="0" noProof="0" dirty="0" err="1">
                <a:ln>
                  <a:noFill/>
                </a:ln>
                <a:solidFill>
                  <a:srgbClr val="FF0000"/>
                </a:solidFill>
                <a:effectLst/>
                <a:uLnTx/>
                <a:uFillTx/>
                <a:latin typeface="Times New Roman" panose="02020603050405020304" pitchFamily="18" charset="0"/>
                <a:ea typeface="楷体_GB2312" pitchFamily="49" charset="-122"/>
                <a:cs typeface="+mn-cs"/>
              </a:rPr>
              <a:t>X</a:t>
            </a:r>
            <a:r>
              <a:rPr kumimoji="1" lang="en-US" altLang="zh-CN" sz="2600" b="1" i="0" u="none" strike="noStrike" kern="1200" cap="none" spc="0" normalizeH="0" baseline="-25000" noProof="0" dirty="0" err="1">
                <a:ln>
                  <a:noFill/>
                </a:ln>
                <a:solidFill>
                  <a:srgbClr val="FF0000"/>
                </a:solidFill>
                <a:effectLst/>
                <a:uLnTx/>
                <a:uFillTx/>
                <a:latin typeface="Times New Roman" panose="02020603050405020304" pitchFamily="18" charset="0"/>
                <a:ea typeface="楷体_GB2312" pitchFamily="49" charset="-122"/>
                <a:cs typeface="+mn-cs"/>
              </a:rPr>
              <a:t>n</a:t>
            </a:r>
            <a:r>
              <a:rPr kumimoji="1" lang="en-US" altLang="zh-CN" sz="26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p>
        </p:txBody>
      </p:sp>
      <p:sp>
        <p:nvSpPr>
          <p:cNvPr id="43" name="Line 66"/>
          <p:cNvSpPr>
            <a:spLocks noChangeShapeType="1"/>
          </p:cNvSpPr>
          <p:nvPr/>
        </p:nvSpPr>
        <p:spPr bwMode="auto">
          <a:xfrm>
            <a:off x="7845425" y="474407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44" name="Line 67"/>
          <p:cNvSpPr>
            <a:spLocks noChangeShapeType="1"/>
          </p:cNvSpPr>
          <p:nvPr/>
        </p:nvSpPr>
        <p:spPr bwMode="auto">
          <a:xfrm>
            <a:off x="7308850" y="4580557"/>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pic>
        <p:nvPicPr>
          <p:cNvPr id="45" name="图片 4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0700" y="5516712"/>
            <a:ext cx="1452562" cy="976312"/>
          </a:xfrm>
          <a:prstGeom prst="rect">
            <a:avLst/>
          </a:prstGeom>
          <a:noFill/>
          <a:ln w="38100" algn="ctr">
            <a:solidFill>
              <a:srgbClr val="FF0000"/>
            </a:solidFill>
            <a:miter lim="800000"/>
            <a:headEnd/>
            <a:tailEnd/>
          </a:ln>
          <a:effectLst/>
          <a:extLst/>
        </p:spPr>
      </p:pic>
      <p:sp>
        <p:nvSpPr>
          <p:cNvPr id="46" name="Rectangle 69"/>
          <p:cNvSpPr>
            <a:spLocks noChangeArrowheads="1"/>
          </p:cNvSpPr>
          <p:nvPr/>
        </p:nvSpPr>
        <p:spPr bwMode="auto">
          <a:xfrm>
            <a:off x="1260475" y="5732612"/>
            <a:ext cx="1185862" cy="485775"/>
          </a:xfrm>
          <a:prstGeom prst="rect">
            <a:avLst/>
          </a:prstGeom>
          <a:solidFill>
            <a:srgbClr val="FFFF00"/>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凝胶点</a:t>
            </a:r>
          </a:p>
        </p:txBody>
      </p:sp>
      <p:sp>
        <p:nvSpPr>
          <p:cNvPr id="47" name="Rectangle 70"/>
          <p:cNvSpPr>
            <a:spLocks noChangeArrowheads="1"/>
          </p:cNvSpPr>
          <p:nvPr/>
        </p:nvSpPr>
        <p:spPr bwMode="auto">
          <a:xfrm>
            <a:off x="457993" y="2307579"/>
            <a:ext cx="81105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某时刻</a:t>
            </a:r>
            <a:r>
              <a:rPr kumimoji="1"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a:t>
            </a:r>
            <a:r>
              <a:rPr kumimoji="1" lang="zh-CN" altLang="en-US" sz="2400" b="1" i="0" u="none" strike="noStrike" kern="120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大分子总数为</a:t>
            </a:r>
            <a:r>
              <a:rPr kumimoji="1" lang="en-US" altLang="zh-CN" sz="2400" b="1" i="1" u="none" strike="noStrike" kern="1200" cap="none" spc="0" normalizeH="0" baseline="0" noProof="0" dirty="0">
                <a:ln>
                  <a:noFill/>
                </a:ln>
                <a:solidFill>
                  <a:srgbClr val="FF3300"/>
                </a:solidFill>
                <a:effectLst/>
                <a:uLnTx/>
                <a:uFillTx/>
                <a:latin typeface="Times New Roman" panose="02020603050405020304" pitchFamily="18" charset="0"/>
                <a:ea typeface="楷体_GB2312" pitchFamily="49" charset="-122"/>
                <a:cs typeface="+mn-cs"/>
              </a:rPr>
              <a:t>N</a:t>
            </a:r>
            <a:r>
              <a:rPr kumimoji="1"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1" lang="zh-CN" altLang="en-US" sz="2400" b="1" i="0" u="none" strike="noStrike" kern="120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由于每减少一个分子需消耗一对功能基，则消耗的官能团数为</a:t>
            </a:r>
            <a:r>
              <a:rPr kumimoji="1" lang="en-US" altLang="zh-CN" sz="2400" b="1" i="0" u="none" strike="noStrike" kern="1200" cap="none" spc="0" normalizeH="0" baseline="0" noProof="0" dirty="0">
                <a:ln>
                  <a:noFill/>
                </a:ln>
                <a:solidFill>
                  <a:srgbClr val="FF3300"/>
                </a:solidFill>
                <a:effectLst/>
                <a:uLnTx/>
                <a:uFillTx/>
                <a:latin typeface="Times New Roman" panose="02020603050405020304" pitchFamily="18" charset="0"/>
                <a:ea typeface="楷体_GB2312" pitchFamily="49" charset="-122"/>
                <a:cs typeface="+mn-cs"/>
              </a:rPr>
              <a:t>2(</a:t>
            </a:r>
            <a:r>
              <a:rPr kumimoji="1" lang="en-US" altLang="zh-CN" sz="2400" b="1" i="1" u="none" strike="noStrike" kern="1200" cap="none" spc="0" normalizeH="0" baseline="0" noProof="0" dirty="0">
                <a:ln>
                  <a:noFill/>
                </a:ln>
                <a:solidFill>
                  <a:srgbClr val="FF3300"/>
                </a:solidFill>
                <a:effectLst/>
                <a:uLnTx/>
                <a:uFillTx/>
                <a:latin typeface="Times New Roman" panose="02020603050405020304" pitchFamily="18" charset="0"/>
                <a:ea typeface="楷体_GB2312" pitchFamily="49" charset="-122"/>
                <a:cs typeface="+mn-cs"/>
              </a:rPr>
              <a:t>N</a:t>
            </a:r>
            <a:r>
              <a:rPr kumimoji="1" lang="en-US" altLang="zh-CN" sz="2400" b="1" i="0" u="none" strike="noStrike" kern="1200" cap="none" spc="0" normalizeH="0" baseline="-25000" noProof="0" dirty="0">
                <a:ln>
                  <a:noFill/>
                </a:ln>
                <a:solidFill>
                  <a:srgbClr val="FF3300"/>
                </a:solidFill>
                <a:effectLst/>
                <a:uLnTx/>
                <a:uFillTx/>
                <a:latin typeface="Times New Roman" panose="02020603050405020304" pitchFamily="18" charset="0"/>
                <a:ea typeface="楷体_GB2312" pitchFamily="49" charset="-122"/>
                <a:cs typeface="+mn-cs"/>
              </a:rPr>
              <a:t>0</a:t>
            </a:r>
            <a:r>
              <a:rPr kumimoji="1" lang="en-US" altLang="zh-CN" sz="2400" b="1" i="0" u="none" strike="noStrike" kern="1200" cap="none" spc="0" normalizeH="0" baseline="0" noProof="0" dirty="0">
                <a:ln>
                  <a:noFill/>
                </a:ln>
                <a:solidFill>
                  <a:srgbClr val="FF3300"/>
                </a:solidFill>
                <a:effectLst/>
                <a:uLnTx/>
                <a:uFillTx/>
                <a:latin typeface="Times New Roman" panose="02020603050405020304" pitchFamily="18" charset="0"/>
                <a:ea typeface="楷体_GB2312" pitchFamily="49" charset="-122"/>
                <a:cs typeface="+mn-cs"/>
              </a:rPr>
              <a:t>-</a:t>
            </a:r>
            <a:r>
              <a:rPr kumimoji="1" lang="en-US" altLang="zh-CN" sz="2400" b="1" i="1" u="none" strike="noStrike" kern="1200" cap="none" spc="0" normalizeH="0" baseline="0" noProof="0" dirty="0">
                <a:ln>
                  <a:noFill/>
                </a:ln>
                <a:solidFill>
                  <a:srgbClr val="FF3300"/>
                </a:solidFill>
                <a:effectLst/>
                <a:uLnTx/>
                <a:uFillTx/>
                <a:latin typeface="Times New Roman" panose="02020603050405020304" pitchFamily="18" charset="0"/>
                <a:ea typeface="楷体_GB2312" pitchFamily="49" charset="-122"/>
                <a:cs typeface="+mn-cs"/>
              </a:rPr>
              <a:t>N</a:t>
            </a:r>
            <a:r>
              <a:rPr kumimoji="1" lang="en-US" altLang="zh-CN" sz="2400" b="1" i="0" u="none" strike="noStrike" kern="1200" cap="none" spc="0" normalizeH="0" baseline="0" noProof="0" dirty="0">
                <a:ln>
                  <a:noFill/>
                </a:ln>
                <a:solidFill>
                  <a:srgbClr val="FF3300"/>
                </a:solidFill>
                <a:effectLst/>
                <a:uLnTx/>
                <a:uFillTx/>
                <a:latin typeface="Times New Roman" panose="02020603050405020304" pitchFamily="18" charset="0"/>
                <a:ea typeface="楷体_GB2312" pitchFamily="49" charset="-122"/>
                <a:cs typeface="+mn-cs"/>
              </a:rPr>
              <a:t>)</a:t>
            </a:r>
          </a:p>
        </p:txBody>
      </p:sp>
      <p:sp>
        <p:nvSpPr>
          <p:cNvPr id="48" name="Text Box 71"/>
          <p:cNvSpPr txBox="1">
            <a:spLocks noChangeArrowheads="1"/>
          </p:cNvSpPr>
          <p:nvPr/>
        </p:nvSpPr>
        <p:spPr bwMode="auto">
          <a:xfrm>
            <a:off x="451048" y="1844824"/>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a:t>
            </a:r>
            <a:r>
              <a:rPr kumimoji="1" lang="zh-CN" altLang="en-US" sz="2400" b="1" i="0" u="none" strike="noStrike" kern="120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起始官能团总数为</a:t>
            </a:r>
            <a:r>
              <a:rPr kumimoji="1" lang="en-US" altLang="zh-CN" sz="2400" b="1" i="1" u="none" strike="noStrike" kern="1200" cap="none" spc="0" normalizeH="0" baseline="0" noProof="0" dirty="0">
                <a:ln>
                  <a:noFill/>
                </a:ln>
                <a:solidFill>
                  <a:srgbClr val="FF3300"/>
                </a:solidFill>
                <a:effectLst/>
                <a:uLnTx/>
                <a:uFillTx/>
                <a:latin typeface="Times New Roman" panose="02020603050405020304" pitchFamily="18" charset="0"/>
                <a:ea typeface="楷体_GB2312" pitchFamily="49" charset="-122"/>
                <a:cs typeface="+mn-cs"/>
              </a:rPr>
              <a:t>N</a:t>
            </a:r>
            <a:r>
              <a:rPr kumimoji="1" lang="en-US" altLang="zh-CN" sz="2400" b="1" i="0" u="none" strike="noStrike" kern="1200" cap="none" spc="0" normalizeH="0" baseline="-25000" noProof="0" dirty="0">
                <a:ln>
                  <a:noFill/>
                </a:ln>
                <a:solidFill>
                  <a:srgbClr val="FF3300"/>
                </a:solidFill>
                <a:effectLst/>
                <a:uLnTx/>
                <a:uFillTx/>
                <a:latin typeface="Times New Roman" panose="02020603050405020304" pitchFamily="18" charset="0"/>
                <a:ea typeface="楷体_GB2312" pitchFamily="49" charset="-122"/>
                <a:cs typeface="+mn-cs"/>
              </a:rPr>
              <a:t>0 </a:t>
            </a:r>
            <a:r>
              <a:rPr kumimoji="1" lang="en-US" altLang="zh-CN" sz="2400" b="1" i="1" u="none" strike="noStrike" kern="1200" cap="none" spc="0" normalizeH="0" baseline="0" noProof="0" dirty="0">
                <a:ln>
                  <a:noFill/>
                </a:ln>
                <a:solidFill>
                  <a:srgbClr val="FF3300"/>
                </a:solidFill>
                <a:effectLst/>
                <a:uLnTx/>
                <a:uFillTx/>
                <a:latin typeface="Times New Roman" panose="02020603050405020304" pitchFamily="18" charset="0"/>
                <a:ea typeface="楷体_GB2312" pitchFamily="49" charset="-122"/>
                <a:cs typeface="+mn-cs"/>
              </a:rPr>
              <a:t>f</a:t>
            </a:r>
            <a:endParaRPr kumimoji="1" lang="en-US" altLang="zh-CN" sz="2400" b="1" i="0" u="none" strike="noStrike" kern="1200" cap="none" spc="0" normalizeH="0" baseline="0" noProof="0" dirty="0">
              <a:ln>
                <a:noFill/>
              </a:ln>
              <a:solidFill>
                <a:srgbClr val="FF3300"/>
              </a:solidFill>
              <a:effectLst/>
              <a:uLnTx/>
              <a:uFillTx/>
              <a:latin typeface="Times New Roman" panose="02020603050405020304" pitchFamily="18" charset="0"/>
              <a:ea typeface="楷体_GB2312" pitchFamily="49" charset="-122"/>
              <a:cs typeface="+mn-cs"/>
            </a:endParaRPr>
          </a:p>
        </p:txBody>
      </p:sp>
    </p:spTree>
    <p:extLst>
      <p:ext uri="{BB962C8B-B14F-4D97-AF65-F5344CB8AC3E}">
        <p14:creationId xmlns:p14="http://schemas.microsoft.com/office/powerpoint/2010/main" val="2398270465"/>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7.4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体形逐步聚合</a:t>
            </a:r>
          </a:p>
        </p:txBody>
      </p:sp>
      <p:sp>
        <p:nvSpPr>
          <p:cNvPr id="8" name="Text Box 2"/>
          <p:cNvSpPr txBox="1">
            <a:spLocks noChangeArrowheads="1"/>
          </p:cNvSpPr>
          <p:nvPr/>
        </p:nvSpPr>
        <p:spPr bwMode="auto">
          <a:xfrm>
            <a:off x="467544" y="1268760"/>
            <a:ext cx="3529013" cy="523875"/>
          </a:xfrm>
          <a:prstGeom prst="rect">
            <a:avLst/>
          </a:prstGeom>
          <a:noFill/>
          <a:ln w="9525">
            <a:noFill/>
            <a:miter lim="800000"/>
            <a:headEnd/>
            <a:tailEnd/>
          </a:ln>
        </p:spPr>
        <p:txBody>
          <a:bodyPr>
            <a:spAutoFit/>
          </a:bodyPr>
          <a:lstStyle/>
          <a:p>
            <a:pPr marL="0" marR="0" lvl="0" indent="0" algn="just"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黑体" pitchFamily="49" charset="-122"/>
                <a:ea typeface="黑体" pitchFamily="49" charset="-122"/>
                <a:cs typeface="+mn-cs"/>
              </a:rPr>
              <a:t>b. </a:t>
            </a:r>
            <a:r>
              <a:rPr kumimoji="0" lang="zh-CN" altLang="en-US" sz="2800" b="1" i="0" u="none" strike="noStrike" kern="1200" cap="none" spc="0" normalizeH="0" baseline="0" noProof="0" dirty="0">
                <a:ln>
                  <a:noFill/>
                </a:ln>
                <a:solidFill>
                  <a:srgbClr val="0000CC"/>
                </a:solidFill>
                <a:effectLst/>
                <a:uLnTx/>
                <a:uFillTx/>
                <a:latin typeface="黑体" pitchFamily="49" charset="-122"/>
                <a:ea typeface="黑体" pitchFamily="49" charset="-122"/>
                <a:cs typeface="+mn-cs"/>
              </a:rPr>
              <a:t>官能团非等摩尔 </a:t>
            </a:r>
          </a:p>
        </p:txBody>
      </p:sp>
      <p:graphicFrame>
        <p:nvGraphicFramePr>
          <p:cNvPr id="9" name="Object 3"/>
          <p:cNvGraphicFramePr>
            <a:graphicFrameLocks noChangeAspect="1"/>
          </p:cNvGraphicFramePr>
          <p:nvPr>
            <p:extLst/>
          </p:nvPr>
        </p:nvGraphicFramePr>
        <p:xfrm>
          <a:off x="3261544" y="2204864"/>
          <a:ext cx="3730625" cy="973138"/>
        </p:xfrm>
        <a:graphic>
          <a:graphicData uri="http://schemas.openxmlformats.org/presentationml/2006/ole">
            <mc:AlternateContent xmlns:mc="http://schemas.openxmlformats.org/markup-compatibility/2006">
              <mc:Choice xmlns:v="urn:schemas-microsoft-com:vml" Requires="v">
                <p:oleObj spid="_x0000_s114704" name="公式" r:id="rId5" imgW="1726920" imgH="444240" progId="Equation.3">
                  <p:embed/>
                </p:oleObj>
              </mc:Choice>
              <mc:Fallback>
                <p:oleObj name="公式" r:id="rId5" imgW="1726920" imgH="444240" progId="Equation.3">
                  <p:embed/>
                  <p:pic>
                    <p:nvPicPr>
                      <p:cNvPr id="9" name="Object 3"/>
                      <p:cNvPicPr>
                        <a:picLocks noChangeAspect="1" noChangeArrowheads="1"/>
                      </p:cNvPicPr>
                      <p:nvPr/>
                    </p:nvPicPr>
                    <p:blipFill>
                      <a:blip r:embed="rId6"/>
                      <a:srcRect/>
                      <a:stretch>
                        <a:fillRect/>
                      </a:stretch>
                    </p:blipFill>
                    <p:spPr bwMode="auto">
                      <a:xfrm>
                        <a:off x="3261544" y="2204864"/>
                        <a:ext cx="3730625"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4"/>
          <p:cNvGraphicFramePr>
            <a:graphicFrameLocks noChangeAspect="1"/>
          </p:cNvGraphicFramePr>
          <p:nvPr>
            <p:extLst/>
          </p:nvPr>
        </p:nvGraphicFramePr>
        <p:xfrm>
          <a:off x="2070919" y="3230488"/>
          <a:ext cx="1371600" cy="990600"/>
        </p:xfrm>
        <a:graphic>
          <a:graphicData uri="http://schemas.openxmlformats.org/presentationml/2006/ole">
            <mc:AlternateContent xmlns:mc="http://schemas.openxmlformats.org/markup-compatibility/2006">
              <mc:Choice xmlns:v="urn:schemas-microsoft-com:vml" Requires="v">
                <p:oleObj spid="_x0000_s114705" r:id="rId7" imgW="469696" imgH="431613" progId="Equation.3">
                  <p:embed/>
                </p:oleObj>
              </mc:Choice>
              <mc:Fallback>
                <p:oleObj r:id="rId7" imgW="469696" imgH="431613" progId="Equation.3">
                  <p:embed/>
                  <p:pic>
                    <p:nvPicPr>
                      <p:cNvPr id="1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0919" y="3230488"/>
                        <a:ext cx="13716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5"/>
          <p:cNvSpPr>
            <a:spLocks noChangeArrowheads="1"/>
          </p:cNvSpPr>
          <p:nvPr/>
        </p:nvSpPr>
        <p:spPr bwMode="auto">
          <a:xfrm>
            <a:off x="467544" y="2393476"/>
            <a:ext cx="2068513" cy="457200"/>
          </a:xfrm>
          <a:prstGeom prst="rect">
            <a:avLst/>
          </a:prstGeom>
          <a:solidFill>
            <a:srgbClr val="FFFF99"/>
          </a:solid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黑体" pitchFamily="49" charset="-122"/>
                <a:ea typeface="黑体" pitchFamily="49" charset="-122"/>
                <a:cs typeface="+mn-cs"/>
              </a:rPr>
              <a:t>平均官能度：</a:t>
            </a:r>
          </a:p>
        </p:txBody>
      </p:sp>
      <p:sp>
        <p:nvSpPr>
          <p:cNvPr id="13" name="Rectangle 6"/>
          <p:cNvSpPr>
            <a:spLocks noChangeArrowheads="1"/>
          </p:cNvSpPr>
          <p:nvPr/>
        </p:nvSpPr>
        <p:spPr bwMode="auto">
          <a:xfrm>
            <a:off x="467544" y="3353743"/>
            <a:ext cx="1103313" cy="457200"/>
          </a:xfrm>
          <a:prstGeom prst="rect">
            <a:avLst/>
          </a:prstGeom>
          <a:solidFill>
            <a:srgbClr val="FFFF99"/>
          </a:solid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黑体" pitchFamily="49" charset="-122"/>
                <a:ea typeface="黑体" pitchFamily="49" charset="-122"/>
                <a:cs typeface="+mn-cs"/>
              </a:rPr>
              <a:t>凝胶点</a:t>
            </a:r>
          </a:p>
        </p:txBody>
      </p:sp>
      <p:sp>
        <p:nvSpPr>
          <p:cNvPr id="17" name="Text Box 25"/>
          <p:cNvSpPr txBox="1">
            <a:spLocks noChangeArrowheads="1"/>
          </p:cNvSpPr>
          <p:nvPr/>
        </p:nvSpPr>
        <p:spPr bwMode="auto">
          <a:xfrm>
            <a:off x="815280" y="5013176"/>
            <a:ext cx="80772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C. </a:t>
            </a:r>
            <a:r>
              <a:rPr kumimoji="1" lang="zh-CN"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二元体系：</a:t>
            </a:r>
            <a:r>
              <a:rPr kumimoji="1" lang="en-US"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a:t>
            </a:r>
            <a:r>
              <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1</a:t>
            </a:r>
            <a:r>
              <a:rPr kumimoji="1" lang="en-US"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a:t>
            </a:r>
            <a:r>
              <a:rPr kumimoji="1" lang="en-US" altLang="zh-CN" sz="2400"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mol</a:t>
            </a:r>
            <a:r>
              <a:rPr kumimoji="1" lang="zh-CN"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丙三醇</a:t>
            </a:r>
            <a:r>
              <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5 </a:t>
            </a:r>
            <a:r>
              <a:rPr kumimoji="1" lang="en-US" altLang="zh-CN" sz="2400"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mol</a:t>
            </a:r>
            <a:r>
              <a:rPr kumimoji="1" lang="zh-CN"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邻苯二甲酸体系</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a:t>
            </a:r>
            <a:r>
              <a:rPr kumimoji="1" lang="en-US" altLang="zh-CN" sz="2400"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n</a:t>
            </a:r>
            <a:r>
              <a:rPr kumimoji="1" lang="en-US" altLang="zh-CN" sz="2400" b="1" i="0" u="none" strike="noStrike" kern="0" cap="none" spc="0" normalizeH="0" baseline="-25000" noProof="0" dirty="0" err="1">
                <a:ln>
                  <a:noFill/>
                </a:ln>
                <a:solidFill>
                  <a:srgbClr val="000099"/>
                </a:solidFill>
                <a:effectLst/>
                <a:uLnTx/>
                <a:uFillTx/>
                <a:latin typeface="Times New Roman" panose="02020603050405020304" pitchFamily="18" charset="0"/>
                <a:ea typeface="楷体_GB2312" pitchFamily="49" charset="-122"/>
                <a:cs typeface="+mn-cs"/>
              </a:rPr>
              <a:t>OH</a:t>
            </a:r>
            <a:r>
              <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 1×3 = 3 </a:t>
            </a:r>
            <a:r>
              <a:rPr kumimoji="1" lang="en-US" altLang="zh-CN" sz="2400"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mol</a:t>
            </a:r>
            <a:r>
              <a:rPr kumimoji="1" lang="zh-CN"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a:t>
            </a:r>
            <a:r>
              <a:rPr kumimoji="1" lang="en-US" altLang="zh-CN" sz="2400"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n</a:t>
            </a:r>
            <a:r>
              <a:rPr kumimoji="1" lang="en-US" altLang="zh-CN" sz="2400" b="1" i="0" u="none" strike="noStrike" kern="0" cap="none" spc="0" normalizeH="0" baseline="-25000" noProof="0" dirty="0" err="1">
                <a:ln>
                  <a:noFill/>
                </a:ln>
                <a:solidFill>
                  <a:srgbClr val="000099"/>
                </a:solidFill>
                <a:effectLst/>
                <a:uLnTx/>
                <a:uFillTx/>
                <a:latin typeface="Times New Roman" panose="02020603050405020304" pitchFamily="18" charset="0"/>
                <a:ea typeface="楷体_GB2312" pitchFamily="49" charset="-122"/>
                <a:cs typeface="+mn-cs"/>
              </a:rPr>
              <a:t>COOH</a:t>
            </a:r>
            <a:r>
              <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 5×2 = 10 </a:t>
            </a:r>
            <a:r>
              <a:rPr kumimoji="1" lang="en-US" altLang="zh-CN" sz="2400"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mol</a:t>
            </a:r>
            <a:endPar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endParaRPr>
          </a:p>
        </p:txBody>
      </p:sp>
      <p:sp>
        <p:nvSpPr>
          <p:cNvPr id="18" name="Text Box 26"/>
          <p:cNvSpPr txBox="1">
            <a:spLocks noChangeArrowheads="1"/>
          </p:cNvSpPr>
          <p:nvPr/>
        </p:nvSpPr>
        <p:spPr bwMode="auto">
          <a:xfrm>
            <a:off x="1031131" y="6118274"/>
            <a:ext cx="685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f </a:t>
            </a:r>
            <a:r>
              <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 2∑</a:t>
            </a:r>
            <a:r>
              <a:rPr kumimoji="1" lang="en-US" altLang="zh-CN" sz="2400" b="1" i="1"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N</a:t>
            </a:r>
            <a:r>
              <a:rPr kumimoji="1" lang="en-US" altLang="zh-CN" sz="2400" b="1" i="0" u="none" strike="noStrike" kern="0" cap="none" spc="0" normalizeH="0" baseline="-25000" noProof="0" dirty="0">
                <a:ln>
                  <a:noFill/>
                </a:ln>
                <a:solidFill>
                  <a:srgbClr val="000099"/>
                </a:solidFill>
                <a:effectLst/>
                <a:uLnTx/>
                <a:uFillTx/>
                <a:latin typeface="Times New Roman" panose="02020603050405020304" pitchFamily="18" charset="0"/>
                <a:ea typeface="楷体_GB2312" pitchFamily="49" charset="-122"/>
                <a:cs typeface="+mn-cs"/>
              </a:rPr>
              <a:t>OH  </a:t>
            </a:r>
            <a:r>
              <a:rPr kumimoji="1" lang="en-US" altLang="zh-CN" sz="2400" b="1" i="1"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mn-cs"/>
              </a:rPr>
              <a:t>f</a:t>
            </a:r>
            <a:r>
              <a:rPr kumimoji="1" lang="en-US" altLang="zh-CN" sz="2400" b="1" i="0" u="none" strike="noStrike" kern="0" cap="none" spc="0" normalizeH="0" baseline="-25000" noProof="0" dirty="0" err="1">
                <a:ln>
                  <a:noFill/>
                </a:ln>
                <a:solidFill>
                  <a:srgbClr val="000099"/>
                </a:solidFill>
                <a:effectLst/>
                <a:uLnTx/>
                <a:uFillTx/>
                <a:latin typeface="Times New Roman" panose="02020603050405020304" pitchFamily="18" charset="0"/>
                <a:ea typeface="楷体_GB2312" pitchFamily="49" charset="-122"/>
                <a:cs typeface="+mn-cs"/>
              </a:rPr>
              <a:t>OH</a:t>
            </a:r>
            <a:r>
              <a:rPr kumimoji="1" lang="en-US" altLang="zh-CN" sz="2400" b="1" i="0" u="none" strike="noStrike" kern="0" cap="none" spc="0" normalizeH="0" baseline="-25000" noProof="0" dirty="0">
                <a:ln>
                  <a:noFill/>
                </a:ln>
                <a:solidFill>
                  <a:srgbClr val="000099"/>
                </a:solidFill>
                <a:effectLst/>
                <a:uLnTx/>
                <a:uFillTx/>
                <a:latin typeface="Times New Roman" panose="02020603050405020304" pitchFamily="18" charset="0"/>
                <a:ea typeface="楷体_GB2312" pitchFamily="49" charset="-122"/>
                <a:cs typeface="+mn-cs"/>
              </a:rPr>
              <a:t> </a:t>
            </a:r>
            <a:r>
              <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a:t>
            </a:r>
            <a:r>
              <a:rPr kumimoji="1" lang="en-US" altLang="zh-CN" sz="2400" b="1" i="1"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N</a:t>
            </a:r>
            <a:r>
              <a:rPr kumimoji="1" lang="en-US" altLang="zh-CN" sz="2400" b="1" i="0" u="none" strike="noStrike" kern="0" cap="none" spc="0" normalizeH="0" baseline="-25000" noProof="0" dirty="0">
                <a:ln>
                  <a:noFill/>
                </a:ln>
                <a:solidFill>
                  <a:srgbClr val="000099"/>
                </a:solidFill>
                <a:effectLst/>
                <a:uLnTx/>
                <a:uFillTx/>
                <a:latin typeface="Times New Roman" panose="02020603050405020304" pitchFamily="18" charset="0"/>
                <a:ea typeface="楷体_GB2312" pitchFamily="49" charset="-122"/>
                <a:cs typeface="+mn-cs"/>
              </a:rPr>
              <a:t>i</a:t>
            </a:r>
            <a:r>
              <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 = 2×(1×3) / (1 + 5) = 1</a:t>
            </a:r>
          </a:p>
        </p:txBody>
      </p:sp>
      <p:sp>
        <p:nvSpPr>
          <p:cNvPr id="19" name="Line 27"/>
          <p:cNvSpPr>
            <a:spLocks noChangeShapeType="1"/>
          </p:cNvSpPr>
          <p:nvPr/>
        </p:nvSpPr>
        <p:spPr bwMode="auto">
          <a:xfrm>
            <a:off x="1130325" y="6218840"/>
            <a:ext cx="152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0" name="Text Box 28"/>
          <p:cNvSpPr txBox="1">
            <a:spLocks noChangeArrowheads="1"/>
          </p:cNvSpPr>
          <p:nvPr/>
        </p:nvSpPr>
        <p:spPr bwMode="auto">
          <a:xfrm>
            <a:off x="137684" y="4306888"/>
            <a:ext cx="914400" cy="466725"/>
          </a:xfrm>
          <a:prstGeom prst="rect">
            <a:avLst/>
          </a:prstGeom>
          <a:noFill/>
          <a:ln w="9525">
            <a:solidFill>
              <a:srgbClr val="0000FF"/>
            </a:solidFill>
            <a:miter lim="800000"/>
            <a:headEnd/>
            <a:tailEnd/>
          </a:ln>
          <a:effectLs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实 例</a:t>
            </a:r>
          </a:p>
        </p:txBody>
      </p:sp>
      <p:sp>
        <p:nvSpPr>
          <p:cNvPr id="21" name="Rectangle 17"/>
          <p:cNvSpPr>
            <a:spLocks noChangeArrowheads="1"/>
          </p:cNvSpPr>
          <p:nvPr/>
        </p:nvSpPr>
        <p:spPr bwMode="auto">
          <a:xfrm>
            <a:off x="5400186" y="3310289"/>
            <a:ext cx="3672408" cy="830997"/>
          </a:xfrm>
          <a:prstGeom prst="rect">
            <a:avLst/>
          </a:prstGeom>
          <a:noFill/>
          <a:ln>
            <a:noFill/>
          </a:ln>
          <a:effectLst/>
        </p:spPr>
        <p:txBody>
          <a:bodyPr wrap="squar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用等当量部分的官能团总和除以所有的单体分子数</a:t>
            </a:r>
          </a:p>
        </p:txBody>
      </p:sp>
    </p:spTree>
    <p:extLst>
      <p:ext uri="{BB962C8B-B14F-4D97-AF65-F5344CB8AC3E}">
        <p14:creationId xmlns:p14="http://schemas.microsoft.com/office/powerpoint/2010/main" val="1867790350"/>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黑体" pitchFamily="49" charset="-122"/>
                <a:ea typeface="黑体" pitchFamily="49" charset="-122"/>
              </a:rPr>
              <a:t>7.4 </a:t>
            </a:r>
            <a:r>
              <a:rPr lang="zh-CN" altLang="en-US" sz="3600" b="1" dirty="0">
                <a:solidFill>
                  <a:srgbClr val="660066"/>
                </a:solidFill>
                <a:effectLst>
                  <a:outerShdw blurRad="38100" dist="38100" dir="2700000" algn="tl">
                    <a:srgbClr val="000000">
                      <a:alpha val="43137"/>
                    </a:srgbClr>
                  </a:outerShdw>
                </a:effectLst>
                <a:latin typeface="黑体" pitchFamily="49" charset="-122"/>
                <a:ea typeface="黑体" pitchFamily="49" charset="-122"/>
              </a:rPr>
              <a:t>体形逐步聚合</a:t>
            </a:r>
          </a:p>
        </p:txBody>
      </p:sp>
      <p:pic>
        <p:nvPicPr>
          <p:cNvPr id="8" name="Picture 1" descr="C:\Users\wangmin\AppData\Roaming\Tencent\Users\544408593\QQ\WinTemp\RichOle\]HILS8S]HWQ%S]MN$[~FX3D.png"/>
          <p:cNvPicPr>
            <a:picLocks noChangeAspect="1" noChangeArrowheads="1"/>
          </p:cNvPicPr>
          <p:nvPr/>
        </p:nvPicPr>
        <p:blipFill>
          <a:blip r:embed="rId4" cstate="print"/>
          <a:srcRect/>
          <a:stretch>
            <a:fillRect/>
          </a:stretch>
        </p:blipFill>
        <p:spPr bwMode="auto">
          <a:xfrm>
            <a:off x="407805" y="1622890"/>
            <a:ext cx="8359987" cy="2232248"/>
          </a:xfrm>
          <a:prstGeom prst="rect">
            <a:avLst/>
          </a:prstGeom>
          <a:noFill/>
          <a:ln w="9525">
            <a:noFill/>
            <a:miter lim="800000"/>
            <a:headEnd/>
            <a:tailEnd/>
          </a:ln>
        </p:spPr>
      </p:pic>
      <p:sp>
        <p:nvSpPr>
          <p:cNvPr id="10" name="Text Box 5"/>
          <p:cNvSpPr txBox="1">
            <a:spLocks noChangeArrowheads="1"/>
          </p:cNvSpPr>
          <p:nvPr/>
        </p:nvSpPr>
        <p:spPr bwMode="auto">
          <a:xfrm>
            <a:off x="-24401" y="1049794"/>
            <a:ext cx="3989388" cy="523875"/>
          </a:xfrm>
          <a:prstGeom prst="rect">
            <a:avLst/>
          </a:prstGeom>
          <a:noFill/>
          <a:ln w="9525">
            <a:noFill/>
            <a:miter lim="800000"/>
            <a:headEnd/>
            <a:tailEnd/>
          </a:ln>
        </p:spPr>
        <p:txBody>
          <a:bodyPr>
            <a:spAutoFit/>
          </a:bodyPr>
          <a:lstStyle/>
          <a:p>
            <a:pPr algn="l">
              <a:spcBef>
                <a:spcPct val="50000"/>
              </a:spcBef>
            </a:pPr>
            <a:r>
              <a:rPr lang="zh-CN" altLang="en-US" sz="2800" b="0" dirty="0">
                <a:latin typeface="黑体" pitchFamily="49" charset="-122"/>
                <a:ea typeface="黑体" pitchFamily="49" charset="-122"/>
              </a:rPr>
              <a:t>（</a:t>
            </a:r>
            <a:r>
              <a:rPr lang="en-US" altLang="zh-CN" sz="2800" b="0" dirty="0">
                <a:latin typeface="黑体" pitchFamily="49" charset="-122"/>
                <a:ea typeface="黑体" pitchFamily="49" charset="-122"/>
              </a:rPr>
              <a:t>3</a:t>
            </a:r>
            <a:r>
              <a:rPr lang="zh-CN" altLang="en-US" sz="2800" b="0" dirty="0">
                <a:latin typeface="黑体" pitchFamily="49" charset="-122"/>
                <a:ea typeface="黑体" pitchFamily="49" charset="-122"/>
              </a:rPr>
              <a:t>）两种方法的比较</a:t>
            </a:r>
          </a:p>
        </p:txBody>
      </p:sp>
      <p:sp>
        <p:nvSpPr>
          <p:cNvPr id="18" name="Text Box 44"/>
          <p:cNvSpPr txBox="1">
            <a:spLocks noChangeArrowheads="1"/>
          </p:cNvSpPr>
          <p:nvPr/>
        </p:nvSpPr>
        <p:spPr bwMode="auto">
          <a:xfrm>
            <a:off x="321317" y="4310175"/>
            <a:ext cx="3643670" cy="1323439"/>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algn="l" eaLnBrk="1" hangingPunct="1">
              <a:spcBef>
                <a:spcPct val="50000"/>
              </a:spcBef>
              <a:buFontTx/>
              <a:buNone/>
            </a:pPr>
            <a:r>
              <a:rPr lang="en-US" altLang="zh-CN" sz="2000" b="1" dirty="0">
                <a:solidFill>
                  <a:srgbClr val="006600"/>
                </a:solidFill>
                <a:cs typeface="Times New Roman" panose="02020603050405020304" pitchFamily="18" charset="0"/>
              </a:rPr>
              <a:t>Carothers</a:t>
            </a:r>
            <a:r>
              <a:rPr lang="zh-CN" altLang="en-US" sz="2000" b="1" dirty="0">
                <a:solidFill>
                  <a:srgbClr val="006600"/>
                </a:solidFill>
                <a:cs typeface="Times New Roman" panose="02020603050405020304" pitchFamily="18" charset="0"/>
              </a:rPr>
              <a:t>方法估算的</a:t>
            </a:r>
            <a:r>
              <a:rPr lang="en-US" altLang="zh-CN" sz="2000" b="1" i="1" dirty="0">
                <a:solidFill>
                  <a:srgbClr val="006600"/>
                </a:solidFill>
                <a:cs typeface="Times New Roman" panose="02020603050405020304" pitchFamily="18" charset="0"/>
              </a:rPr>
              <a:t>P</a:t>
            </a:r>
            <a:r>
              <a:rPr lang="en-US" altLang="zh-CN" sz="2000" b="1" baseline="-25000" dirty="0">
                <a:solidFill>
                  <a:srgbClr val="006600"/>
                </a:solidFill>
                <a:cs typeface="Times New Roman" panose="02020603050405020304" pitchFamily="18" charset="0"/>
              </a:rPr>
              <a:t>c</a:t>
            </a:r>
            <a:r>
              <a:rPr lang="zh-CN" altLang="en-US" sz="2000" b="1" dirty="0">
                <a:solidFill>
                  <a:srgbClr val="006600"/>
                </a:solidFill>
                <a:cs typeface="Times New Roman" panose="02020603050405020304" pitchFamily="18" charset="0"/>
              </a:rPr>
              <a:t>值偏</a:t>
            </a:r>
            <a:r>
              <a:rPr lang="zh-CN" altLang="en-US" sz="2000" b="1" dirty="0">
                <a:solidFill>
                  <a:srgbClr val="FF0000"/>
                </a:solidFill>
                <a:cs typeface="Times New Roman" panose="02020603050405020304" pitchFamily="18" charset="0"/>
              </a:rPr>
              <a:t>高</a:t>
            </a:r>
          </a:p>
          <a:p>
            <a:pPr algn="l" eaLnBrk="1" hangingPunct="1">
              <a:spcBef>
                <a:spcPct val="50000"/>
              </a:spcBef>
              <a:buFontTx/>
              <a:buNone/>
            </a:pPr>
            <a:endParaRPr lang="zh-CN" altLang="en-US" sz="2000" b="1" dirty="0">
              <a:solidFill>
                <a:srgbClr val="006600"/>
              </a:solidFill>
              <a:cs typeface="Times New Roman" panose="02020603050405020304" pitchFamily="18" charset="0"/>
            </a:endParaRPr>
          </a:p>
          <a:p>
            <a:pPr algn="l" eaLnBrk="1" hangingPunct="1">
              <a:spcBef>
                <a:spcPct val="50000"/>
              </a:spcBef>
              <a:buFontTx/>
              <a:buNone/>
            </a:pPr>
            <a:r>
              <a:rPr lang="zh-CN" altLang="en-US" sz="2000" b="1" dirty="0">
                <a:solidFill>
                  <a:srgbClr val="006600"/>
                </a:solidFill>
                <a:cs typeface="Times New Roman" panose="02020603050405020304" pitchFamily="18" charset="0"/>
              </a:rPr>
              <a:t>统计学方法估算的</a:t>
            </a:r>
            <a:r>
              <a:rPr lang="en-US" altLang="zh-CN" sz="2000" b="1" i="1" dirty="0">
                <a:solidFill>
                  <a:srgbClr val="006600"/>
                </a:solidFill>
                <a:cs typeface="Times New Roman" panose="02020603050405020304" pitchFamily="18" charset="0"/>
              </a:rPr>
              <a:t>P</a:t>
            </a:r>
            <a:r>
              <a:rPr lang="en-US" altLang="zh-CN" sz="2000" b="1" baseline="-25000" dirty="0">
                <a:solidFill>
                  <a:srgbClr val="006600"/>
                </a:solidFill>
                <a:cs typeface="Times New Roman" panose="02020603050405020304" pitchFamily="18" charset="0"/>
              </a:rPr>
              <a:t>c</a:t>
            </a:r>
            <a:r>
              <a:rPr lang="zh-CN" altLang="en-US" sz="2000" b="1" dirty="0">
                <a:solidFill>
                  <a:srgbClr val="006600"/>
                </a:solidFill>
                <a:cs typeface="Times New Roman" panose="02020603050405020304" pitchFamily="18" charset="0"/>
              </a:rPr>
              <a:t>值偏</a:t>
            </a:r>
            <a:r>
              <a:rPr lang="zh-CN" altLang="en-US" sz="2000" b="1" dirty="0">
                <a:solidFill>
                  <a:srgbClr val="FF0000"/>
                </a:solidFill>
                <a:cs typeface="Times New Roman" panose="02020603050405020304" pitchFamily="18" charset="0"/>
              </a:rPr>
              <a:t>低</a:t>
            </a:r>
          </a:p>
        </p:txBody>
      </p:sp>
      <p:sp>
        <p:nvSpPr>
          <p:cNvPr id="19" name="Text Box 45"/>
          <p:cNvSpPr txBox="1">
            <a:spLocks noChangeArrowheads="1"/>
          </p:cNvSpPr>
          <p:nvPr/>
        </p:nvSpPr>
        <p:spPr bwMode="auto">
          <a:xfrm>
            <a:off x="4932040" y="4310175"/>
            <a:ext cx="4537075" cy="400110"/>
          </a:xfrm>
          <a:prstGeom prst="rect">
            <a:avLst/>
          </a:prstGeom>
          <a:noFill/>
          <a:ln>
            <a:noFill/>
          </a:ln>
          <a:effectLst/>
          <a:extLst>
            <a:ext uri="{909E8E84-426E-40DD-AFC4-6F175D3DCCD1}">
              <a14:hiddenFill xmlns:a14="http://schemas.microsoft.com/office/drawing/2010/main">
                <a:gradFill rotWithShape="0">
                  <a:gsLst>
                    <a:gs pos="0">
                      <a:srgbClr val="66FF99"/>
                    </a:gs>
                    <a:gs pos="100000">
                      <a:srgbClr val="FFFFFF"/>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algn="l" eaLnBrk="1" hangingPunct="1">
              <a:spcBef>
                <a:spcPct val="50000"/>
              </a:spcBef>
              <a:buFontTx/>
              <a:buNone/>
            </a:pPr>
            <a:r>
              <a:rPr lang="zh-CN" altLang="en-US" sz="2000" b="1" dirty="0">
                <a:solidFill>
                  <a:srgbClr val="000099"/>
                </a:solidFill>
              </a:rPr>
              <a:t>假设</a:t>
            </a:r>
            <a:r>
              <a:rPr lang="zh-CN" altLang="en-US" sz="2000" b="1" i="1" dirty="0">
                <a:solidFill>
                  <a:srgbClr val="000099"/>
                </a:solidFill>
                <a:sym typeface="Symbol" panose="05050102010706020507" pitchFamily="18" charset="2"/>
              </a:rPr>
              <a:t></a:t>
            </a:r>
            <a:r>
              <a:rPr lang="en-US" altLang="zh-CN" sz="2000" b="1" i="1" dirty="0" err="1">
                <a:solidFill>
                  <a:srgbClr val="000099"/>
                </a:solidFill>
              </a:rPr>
              <a:t>X</a:t>
            </a:r>
            <a:r>
              <a:rPr lang="en-US" altLang="zh-CN" sz="2000" b="1" baseline="-25000" dirty="0" err="1">
                <a:solidFill>
                  <a:srgbClr val="000099"/>
                </a:solidFill>
              </a:rPr>
              <a:t>n</a:t>
            </a:r>
            <a:r>
              <a:rPr lang="zh-CN" altLang="zh-CN" sz="2000" b="1" dirty="0">
                <a:solidFill>
                  <a:srgbClr val="000099"/>
                </a:solidFill>
              </a:rPr>
              <a:t>无限大</a:t>
            </a:r>
            <a:r>
              <a:rPr lang="zh-CN" altLang="en-US" sz="2000" b="1" dirty="0">
                <a:solidFill>
                  <a:srgbClr val="000099"/>
                </a:solidFill>
              </a:rPr>
              <a:t>时</a:t>
            </a:r>
            <a:r>
              <a:rPr lang="zh-CN" altLang="zh-CN" sz="2000" b="1" dirty="0">
                <a:solidFill>
                  <a:srgbClr val="000099"/>
                </a:solidFill>
              </a:rPr>
              <a:t>才发生凝胶化。</a:t>
            </a:r>
            <a:endParaRPr lang="zh-CN" altLang="en-US" sz="2000" b="1" dirty="0">
              <a:solidFill>
                <a:srgbClr val="000099"/>
              </a:solidFill>
            </a:endParaRPr>
          </a:p>
        </p:txBody>
      </p:sp>
      <p:sp>
        <p:nvSpPr>
          <p:cNvPr id="21" name="Text Box 47"/>
          <p:cNvSpPr txBox="1">
            <a:spLocks noChangeArrowheads="1"/>
          </p:cNvSpPr>
          <p:nvPr/>
        </p:nvSpPr>
        <p:spPr bwMode="auto">
          <a:xfrm>
            <a:off x="4864253" y="5233504"/>
            <a:ext cx="4188060" cy="400110"/>
          </a:xfrm>
          <a:prstGeom prst="rect">
            <a:avLst/>
          </a:prstGeom>
          <a:noFill/>
          <a:ln>
            <a:noFill/>
          </a:ln>
          <a:effectLst/>
          <a:extLst>
            <a:ext uri="{909E8E84-426E-40DD-AFC4-6F175D3DCCD1}">
              <a14:hiddenFill xmlns:a14="http://schemas.microsoft.com/office/drawing/2010/main">
                <a:gradFill rotWithShape="0">
                  <a:gsLst>
                    <a:gs pos="0">
                      <a:srgbClr val="66FF99"/>
                    </a:gs>
                    <a:gs pos="100000">
                      <a:srgbClr val="FFFFFF"/>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algn="l" eaLnBrk="1" hangingPunct="1">
              <a:spcBef>
                <a:spcPct val="50000"/>
              </a:spcBef>
              <a:buFontTx/>
              <a:buNone/>
            </a:pPr>
            <a:r>
              <a:rPr lang="zh-CN" altLang="en-US" sz="2000" b="1" dirty="0">
                <a:solidFill>
                  <a:srgbClr val="000099"/>
                </a:solidFill>
              </a:rPr>
              <a:t>存在分子内环化；官能团不等活性</a:t>
            </a:r>
          </a:p>
        </p:txBody>
      </p:sp>
      <p:sp>
        <p:nvSpPr>
          <p:cNvPr id="24" name="Rectangle 49"/>
          <p:cNvSpPr>
            <a:spLocks noChangeArrowheads="1"/>
          </p:cNvSpPr>
          <p:nvPr/>
        </p:nvSpPr>
        <p:spPr bwMode="auto">
          <a:xfrm>
            <a:off x="1133475" y="5924128"/>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eaLnBrk="1" hangingPunct="1">
              <a:buFontTx/>
              <a:buNone/>
            </a:pPr>
            <a:r>
              <a:rPr lang="zh-CN" altLang="en-US" b="1">
                <a:solidFill>
                  <a:srgbClr val="FF0000"/>
                </a:solidFill>
              </a:rPr>
              <a:t>应用更普遍</a:t>
            </a:r>
          </a:p>
        </p:txBody>
      </p:sp>
      <p:sp>
        <p:nvSpPr>
          <p:cNvPr id="4" name="右箭头 3"/>
          <p:cNvSpPr/>
          <p:nvPr/>
        </p:nvSpPr>
        <p:spPr>
          <a:xfrm>
            <a:off x="4179735" y="4437112"/>
            <a:ext cx="464273" cy="216024"/>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4221196" y="5316311"/>
            <a:ext cx="464273" cy="216024"/>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7670293"/>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黑体" pitchFamily="49" charset="-122"/>
                <a:ea typeface="黑体" pitchFamily="49" charset="-122"/>
              </a:rPr>
              <a:t>7.4 </a:t>
            </a:r>
            <a:r>
              <a:rPr lang="zh-CN" altLang="en-US" sz="3600" b="1" dirty="0">
                <a:solidFill>
                  <a:srgbClr val="660066"/>
                </a:solidFill>
                <a:effectLst>
                  <a:outerShdw blurRad="38100" dist="38100" dir="2700000" algn="tl">
                    <a:srgbClr val="000000">
                      <a:alpha val="43137"/>
                    </a:srgbClr>
                  </a:outerShdw>
                </a:effectLst>
                <a:latin typeface="黑体" pitchFamily="49" charset="-122"/>
                <a:ea typeface="黑体" pitchFamily="49" charset="-122"/>
              </a:rPr>
              <a:t>体形逐步聚合</a:t>
            </a:r>
          </a:p>
        </p:txBody>
      </p:sp>
      <p:sp>
        <p:nvSpPr>
          <p:cNvPr id="8" name="Rectangle 10"/>
          <p:cNvSpPr>
            <a:spLocks noChangeArrowheads="1"/>
          </p:cNvSpPr>
          <p:nvPr/>
        </p:nvSpPr>
        <p:spPr bwMode="auto">
          <a:xfrm>
            <a:off x="4284663" y="2555652"/>
            <a:ext cx="719137" cy="457200"/>
          </a:xfrm>
          <a:prstGeom prst="rect">
            <a:avLst/>
          </a:prstGeom>
          <a:solidFill>
            <a:srgbClr val="000080"/>
          </a:solidFill>
          <a:ln w="9525">
            <a:noFill/>
            <a:miter lim="800000"/>
            <a:headEnd/>
            <a:tailEnd/>
          </a:ln>
        </p:spPr>
        <p:txBody>
          <a:bodyPr>
            <a:spAutoFit/>
          </a:bodyPr>
          <a:lstStyle/>
          <a:p>
            <a:r>
              <a:rPr lang="en-US" altLang="zh-CN" sz="2400" b="0">
                <a:solidFill>
                  <a:schemeClr val="bg1"/>
                </a:solidFill>
                <a:latin typeface="黑体" pitchFamily="49" charset="-122"/>
                <a:ea typeface="黑体" pitchFamily="49" charset="-122"/>
              </a:rPr>
              <a:t>or</a:t>
            </a:r>
          </a:p>
        </p:txBody>
      </p:sp>
      <p:grpSp>
        <p:nvGrpSpPr>
          <p:cNvPr id="9" name="Group 11"/>
          <p:cNvGrpSpPr>
            <a:grpSpLocks/>
          </p:cNvGrpSpPr>
          <p:nvPr/>
        </p:nvGrpSpPr>
        <p:grpSpPr bwMode="auto">
          <a:xfrm>
            <a:off x="5508625" y="2123852"/>
            <a:ext cx="2879725" cy="647700"/>
            <a:chOff x="3470" y="3203"/>
            <a:chExt cx="1814" cy="408"/>
          </a:xfrm>
        </p:grpSpPr>
        <p:sp>
          <p:nvSpPr>
            <p:cNvPr id="10" name="Freeform 12"/>
            <p:cNvSpPr>
              <a:spLocks/>
            </p:cNvSpPr>
            <p:nvPr/>
          </p:nvSpPr>
          <p:spPr bwMode="auto">
            <a:xfrm>
              <a:off x="3515" y="3249"/>
              <a:ext cx="1678" cy="252"/>
            </a:xfrm>
            <a:custGeom>
              <a:avLst/>
              <a:gdLst>
                <a:gd name="T0" fmla="*/ 0 w 1678"/>
                <a:gd name="T1" fmla="*/ 31 h 295"/>
                <a:gd name="T2" fmla="*/ 408 w 1678"/>
                <a:gd name="T3" fmla="*/ 0 h 295"/>
                <a:gd name="T4" fmla="*/ 726 w 1678"/>
                <a:gd name="T5" fmla="*/ 31 h 295"/>
                <a:gd name="T6" fmla="*/ 1043 w 1678"/>
                <a:gd name="T7" fmla="*/ 90 h 295"/>
                <a:gd name="T8" fmla="*/ 1406 w 1678"/>
                <a:gd name="T9" fmla="*/ 75 h 295"/>
                <a:gd name="T10" fmla="*/ 1678 w 1678"/>
                <a:gd name="T11" fmla="*/ 15 h 295"/>
                <a:gd name="T12" fmla="*/ 0 60000 65536"/>
                <a:gd name="T13" fmla="*/ 0 60000 65536"/>
                <a:gd name="T14" fmla="*/ 0 60000 65536"/>
                <a:gd name="T15" fmla="*/ 0 60000 65536"/>
                <a:gd name="T16" fmla="*/ 0 60000 65536"/>
                <a:gd name="T17" fmla="*/ 0 60000 65536"/>
                <a:gd name="T18" fmla="*/ 0 w 1678"/>
                <a:gd name="T19" fmla="*/ 0 h 295"/>
                <a:gd name="T20" fmla="*/ 1678 w 1678"/>
                <a:gd name="T21" fmla="*/ 295 h 295"/>
              </a:gdLst>
              <a:ahLst/>
              <a:cxnLst>
                <a:cxn ang="T12">
                  <a:pos x="T0" y="T1"/>
                </a:cxn>
                <a:cxn ang="T13">
                  <a:pos x="T2" y="T3"/>
                </a:cxn>
                <a:cxn ang="T14">
                  <a:pos x="T4" y="T5"/>
                </a:cxn>
                <a:cxn ang="T15">
                  <a:pos x="T6" y="T7"/>
                </a:cxn>
                <a:cxn ang="T16">
                  <a:pos x="T8" y="T9"/>
                </a:cxn>
                <a:cxn ang="T17">
                  <a:pos x="T10" y="T11"/>
                </a:cxn>
              </a:cxnLst>
              <a:rect l="T18" t="T19" r="T20" b="T21"/>
              <a:pathLst>
                <a:path w="1678" h="295">
                  <a:moveTo>
                    <a:pt x="0" y="91"/>
                  </a:moveTo>
                  <a:cubicBezTo>
                    <a:pt x="143" y="45"/>
                    <a:pt x="287" y="0"/>
                    <a:pt x="408" y="0"/>
                  </a:cubicBezTo>
                  <a:cubicBezTo>
                    <a:pt x="529" y="0"/>
                    <a:pt x="620" y="46"/>
                    <a:pt x="726" y="91"/>
                  </a:cubicBezTo>
                  <a:cubicBezTo>
                    <a:pt x="832" y="136"/>
                    <a:pt x="930" y="249"/>
                    <a:pt x="1043" y="272"/>
                  </a:cubicBezTo>
                  <a:cubicBezTo>
                    <a:pt x="1156" y="295"/>
                    <a:pt x="1300" y="265"/>
                    <a:pt x="1406" y="227"/>
                  </a:cubicBezTo>
                  <a:cubicBezTo>
                    <a:pt x="1512" y="189"/>
                    <a:pt x="1633" y="76"/>
                    <a:pt x="1678" y="46"/>
                  </a:cubicBezTo>
                </a:path>
              </a:pathLst>
            </a:custGeom>
            <a:noFill/>
            <a:ln w="25400">
              <a:solidFill>
                <a:srgbClr val="0000FF"/>
              </a:solidFill>
              <a:round/>
              <a:headEnd/>
              <a:tailEnd/>
            </a:ln>
          </p:spPr>
          <p:txBody>
            <a:bodyPr>
              <a:spAutoFit/>
            </a:bodyPr>
            <a:lstStyle/>
            <a:p>
              <a:endParaRPr lang="zh-CN" altLang="en-US"/>
            </a:p>
          </p:txBody>
        </p:sp>
        <p:sp>
          <p:nvSpPr>
            <p:cNvPr id="11" name="Oval 13"/>
            <p:cNvSpPr>
              <a:spLocks noChangeArrowheads="1"/>
            </p:cNvSpPr>
            <p:nvPr/>
          </p:nvSpPr>
          <p:spPr bwMode="auto">
            <a:xfrm>
              <a:off x="5148" y="3203"/>
              <a:ext cx="136" cy="136"/>
            </a:xfrm>
            <a:prstGeom prst="ellipse">
              <a:avLst/>
            </a:prstGeom>
            <a:solidFill>
              <a:srgbClr val="FF6600"/>
            </a:solidFill>
            <a:ln w="9525">
              <a:solidFill>
                <a:schemeClr val="tx1"/>
              </a:solidFill>
              <a:round/>
              <a:headEnd/>
              <a:tailEnd/>
            </a:ln>
          </p:spPr>
          <p:txBody>
            <a:bodyPr wrap="none" anchor="ctr"/>
            <a:lstStyle/>
            <a:p>
              <a:endParaRPr lang="zh-CN" altLang="en-US" b="0">
                <a:latin typeface="黑体" pitchFamily="49" charset="-122"/>
                <a:ea typeface="黑体" pitchFamily="49" charset="-122"/>
              </a:endParaRPr>
            </a:p>
          </p:txBody>
        </p:sp>
        <p:sp>
          <p:nvSpPr>
            <p:cNvPr id="13" name="Oval 14"/>
            <p:cNvSpPr>
              <a:spLocks noChangeArrowheads="1"/>
            </p:cNvSpPr>
            <p:nvPr/>
          </p:nvSpPr>
          <p:spPr bwMode="auto">
            <a:xfrm>
              <a:off x="4694" y="3475"/>
              <a:ext cx="136" cy="136"/>
            </a:xfrm>
            <a:prstGeom prst="ellipse">
              <a:avLst/>
            </a:prstGeom>
            <a:solidFill>
              <a:srgbClr val="FF6600"/>
            </a:solidFill>
            <a:ln w="9525">
              <a:solidFill>
                <a:schemeClr val="tx1"/>
              </a:solidFill>
              <a:round/>
              <a:headEnd/>
              <a:tailEnd/>
            </a:ln>
          </p:spPr>
          <p:txBody>
            <a:bodyPr wrap="none" anchor="ctr"/>
            <a:lstStyle/>
            <a:p>
              <a:endParaRPr lang="zh-CN" altLang="en-US" b="0">
                <a:latin typeface="黑体" pitchFamily="49" charset="-122"/>
                <a:ea typeface="黑体" pitchFamily="49" charset="-122"/>
              </a:endParaRPr>
            </a:p>
          </p:txBody>
        </p:sp>
        <p:sp>
          <p:nvSpPr>
            <p:cNvPr id="14" name="Oval 15"/>
            <p:cNvSpPr>
              <a:spLocks noChangeArrowheads="1"/>
            </p:cNvSpPr>
            <p:nvPr/>
          </p:nvSpPr>
          <p:spPr bwMode="auto">
            <a:xfrm>
              <a:off x="4105" y="3294"/>
              <a:ext cx="136" cy="136"/>
            </a:xfrm>
            <a:prstGeom prst="ellipse">
              <a:avLst/>
            </a:prstGeom>
            <a:solidFill>
              <a:srgbClr val="FF6600"/>
            </a:solidFill>
            <a:ln w="9525">
              <a:solidFill>
                <a:schemeClr val="tx1"/>
              </a:solidFill>
              <a:round/>
              <a:headEnd/>
              <a:tailEnd/>
            </a:ln>
          </p:spPr>
          <p:txBody>
            <a:bodyPr wrap="none" anchor="ctr"/>
            <a:lstStyle/>
            <a:p>
              <a:endParaRPr lang="zh-CN" altLang="en-US" b="0">
                <a:latin typeface="黑体" pitchFamily="49" charset="-122"/>
                <a:ea typeface="黑体" pitchFamily="49" charset="-122"/>
              </a:endParaRPr>
            </a:p>
          </p:txBody>
        </p:sp>
        <p:sp>
          <p:nvSpPr>
            <p:cNvPr id="15" name="Oval 16"/>
            <p:cNvSpPr>
              <a:spLocks noChangeArrowheads="1"/>
            </p:cNvSpPr>
            <p:nvPr/>
          </p:nvSpPr>
          <p:spPr bwMode="auto">
            <a:xfrm>
              <a:off x="3470" y="3249"/>
              <a:ext cx="136" cy="136"/>
            </a:xfrm>
            <a:prstGeom prst="ellipse">
              <a:avLst/>
            </a:prstGeom>
            <a:solidFill>
              <a:srgbClr val="FF6600"/>
            </a:solidFill>
            <a:ln w="9525">
              <a:solidFill>
                <a:schemeClr val="tx1"/>
              </a:solidFill>
              <a:round/>
              <a:headEnd/>
              <a:tailEnd/>
            </a:ln>
          </p:spPr>
          <p:txBody>
            <a:bodyPr wrap="none" anchor="ctr"/>
            <a:lstStyle/>
            <a:p>
              <a:endParaRPr lang="zh-CN" altLang="en-US" b="0">
                <a:latin typeface="黑体" pitchFamily="49" charset="-122"/>
                <a:ea typeface="黑体" pitchFamily="49" charset="-122"/>
              </a:endParaRPr>
            </a:p>
          </p:txBody>
        </p:sp>
      </p:grpSp>
      <p:sp>
        <p:nvSpPr>
          <p:cNvPr id="16" name="Text Box 17"/>
          <p:cNvSpPr txBox="1">
            <a:spLocks noChangeArrowheads="1"/>
          </p:cNvSpPr>
          <p:nvPr/>
        </p:nvSpPr>
        <p:spPr bwMode="auto">
          <a:xfrm>
            <a:off x="467544" y="4859114"/>
            <a:ext cx="8028384" cy="946150"/>
          </a:xfrm>
          <a:prstGeom prst="rect">
            <a:avLst/>
          </a:prstGeom>
          <a:noFill/>
          <a:ln w="9525">
            <a:noFill/>
            <a:miter lim="800000"/>
            <a:headEnd/>
            <a:tailEnd/>
          </a:ln>
        </p:spPr>
        <p:txBody>
          <a:bodyPr wrap="square">
            <a:spAutoFit/>
          </a:bodyPr>
          <a:lstStyle/>
          <a:p>
            <a:pPr algn="l">
              <a:spcBef>
                <a:spcPct val="50000"/>
              </a:spcBef>
            </a:pPr>
            <a:r>
              <a:rPr lang="zh-CN" altLang="en-US" sz="2800" b="0" dirty="0">
                <a:latin typeface="黑体" pitchFamily="49" charset="-122"/>
                <a:ea typeface="黑体" pitchFamily="49" charset="-122"/>
              </a:rPr>
              <a:t>相对分子质量不高，可以在加工成型过程中交联固化的聚合物叫做预聚物。</a:t>
            </a:r>
          </a:p>
        </p:txBody>
      </p:sp>
      <p:grpSp>
        <p:nvGrpSpPr>
          <p:cNvPr id="17" name="Group 19"/>
          <p:cNvGrpSpPr>
            <a:grpSpLocks/>
          </p:cNvGrpSpPr>
          <p:nvPr/>
        </p:nvGrpSpPr>
        <p:grpSpPr bwMode="auto">
          <a:xfrm>
            <a:off x="1116013" y="1619027"/>
            <a:ext cx="2736850" cy="1768475"/>
            <a:chOff x="2426" y="1071"/>
            <a:chExt cx="1724" cy="1114"/>
          </a:xfrm>
        </p:grpSpPr>
        <p:grpSp>
          <p:nvGrpSpPr>
            <p:cNvPr id="18" name="Group 20"/>
            <p:cNvGrpSpPr>
              <a:grpSpLocks/>
            </p:cNvGrpSpPr>
            <p:nvPr/>
          </p:nvGrpSpPr>
          <p:grpSpPr bwMode="auto">
            <a:xfrm>
              <a:off x="2426" y="1117"/>
              <a:ext cx="1678" cy="1068"/>
              <a:chOff x="2018" y="2659"/>
              <a:chExt cx="1678" cy="1068"/>
            </a:xfrm>
          </p:grpSpPr>
          <p:sp>
            <p:nvSpPr>
              <p:cNvPr id="30" name="Freeform 21"/>
              <p:cNvSpPr>
                <a:spLocks/>
              </p:cNvSpPr>
              <p:nvPr/>
            </p:nvSpPr>
            <p:spPr bwMode="auto">
              <a:xfrm>
                <a:off x="2018" y="2795"/>
                <a:ext cx="1678" cy="252"/>
              </a:xfrm>
              <a:custGeom>
                <a:avLst/>
                <a:gdLst>
                  <a:gd name="T0" fmla="*/ 0 w 1678"/>
                  <a:gd name="T1" fmla="*/ 31 h 295"/>
                  <a:gd name="T2" fmla="*/ 408 w 1678"/>
                  <a:gd name="T3" fmla="*/ 0 h 295"/>
                  <a:gd name="T4" fmla="*/ 726 w 1678"/>
                  <a:gd name="T5" fmla="*/ 31 h 295"/>
                  <a:gd name="T6" fmla="*/ 1043 w 1678"/>
                  <a:gd name="T7" fmla="*/ 90 h 295"/>
                  <a:gd name="T8" fmla="*/ 1406 w 1678"/>
                  <a:gd name="T9" fmla="*/ 75 h 295"/>
                  <a:gd name="T10" fmla="*/ 1678 w 1678"/>
                  <a:gd name="T11" fmla="*/ 15 h 295"/>
                  <a:gd name="T12" fmla="*/ 0 60000 65536"/>
                  <a:gd name="T13" fmla="*/ 0 60000 65536"/>
                  <a:gd name="T14" fmla="*/ 0 60000 65536"/>
                  <a:gd name="T15" fmla="*/ 0 60000 65536"/>
                  <a:gd name="T16" fmla="*/ 0 60000 65536"/>
                  <a:gd name="T17" fmla="*/ 0 60000 65536"/>
                  <a:gd name="T18" fmla="*/ 0 w 1678"/>
                  <a:gd name="T19" fmla="*/ 0 h 295"/>
                  <a:gd name="T20" fmla="*/ 1678 w 1678"/>
                  <a:gd name="T21" fmla="*/ 295 h 295"/>
                </a:gdLst>
                <a:ahLst/>
                <a:cxnLst>
                  <a:cxn ang="T12">
                    <a:pos x="T0" y="T1"/>
                  </a:cxn>
                  <a:cxn ang="T13">
                    <a:pos x="T2" y="T3"/>
                  </a:cxn>
                  <a:cxn ang="T14">
                    <a:pos x="T4" y="T5"/>
                  </a:cxn>
                  <a:cxn ang="T15">
                    <a:pos x="T6" y="T7"/>
                  </a:cxn>
                  <a:cxn ang="T16">
                    <a:pos x="T8" y="T9"/>
                  </a:cxn>
                  <a:cxn ang="T17">
                    <a:pos x="T10" y="T11"/>
                  </a:cxn>
                </a:cxnLst>
                <a:rect l="T18" t="T19" r="T20" b="T21"/>
                <a:pathLst>
                  <a:path w="1678" h="295">
                    <a:moveTo>
                      <a:pt x="0" y="91"/>
                    </a:moveTo>
                    <a:cubicBezTo>
                      <a:pt x="143" y="45"/>
                      <a:pt x="287" y="0"/>
                      <a:pt x="408" y="0"/>
                    </a:cubicBezTo>
                    <a:cubicBezTo>
                      <a:pt x="529" y="0"/>
                      <a:pt x="620" y="46"/>
                      <a:pt x="726" y="91"/>
                    </a:cubicBezTo>
                    <a:cubicBezTo>
                      <a:pt x="832" y="136"/>
                      <a:pt x="930" y="249"/>
                      <a:pt x="1043" y="272"/>
                    </a:cubicBezTo>
                    <a:cubicBezTo>
                      <a:pt x="1156" y="295"/>
                      <a:pt x="1300" y="265"/>
                      <a:pt x="1406" y="227"/>
                    </a:cubicBezTo>
                    <a:cubicBezTo>
                      <a:pt x="1512" y="189"/>
                      <a:pt x="1633" y="76"/>
                      <a:pt x="1678" y="46"/>
                    </a:cubicBezTo>
                  </a:path>
                </a:pathLst>
              </a:custGeom>
              <a:noFill/>
              <a:ln w="25400">
                <a:solidFill>
                  <a:srgbClr val="0000FF"/>
                </a:solidFill>
                <a:round/>
                <a:headEnd/>
                <a:tailEnd/>
              </a:ln>
            </p:spPr>
            <p:txBody>
              <a:bodyPr>
                <a:spAutoFit/>
              </a:bodyPr>
              <a:lstStyle/>
              <a:p>
                <a:endParaRPr lang="zh-CN" altLang="en-US"/>
              </a:p>
            </p:txBody>
          </p:sp>
          <p:sp>
            <p:nvSpPr>
              <p:cNvPr id="31" name="Freeform 22"/>
              <p:cNvSpPr>
                <a:spLocks/>
              </p:cNvSpPr>
              <p:nvPr/>
            </p:nvSpPr>
            <p:spPr bwMode="auto">
              <a:xfrm flipV="1">
                <a:off x="2200" y="3475"/>
                <a:ext cx="726" cy="252"/>
              </a:xfrm>
              <a:custGeom>
                <a:avLst/>
                <a:gdLst>
                  <a:gd name="T0" fmla="*/ 0 w 1678"/>
                  <a:gd name="T1" fmla="*/ 31 h 295"/>
                  <a:gd name="T2" fmla="*/ 1 w 1678"/>
                  <a:gd name="T3" fmla="*/ 0 h 295"/>
                  <a:gd name="T4" fmla="*/ 2 w 1678"/>
                  <a:gd name="T5" fmla="*/ 31 h 295"/>
                  <a:gd name="T6" fmla="*/ 3 w 1678"/>
                  <a:gd name="T7" fmla="*/ 90 h 295"/>
                  <a:gd name="T8" fmla="*/ 4 w 1678"/>
                  <a:gd name="T9" fmla="*/ 75 h 295"/>
                  <a:gd name="T10" fmla="*/ 5 w 1678"/>
                  <a:gd name="T11" fmla="*/ 15 h 295"/>
                  <a:gd name="T12" fmla="*/ 0 60000 65536"/>
                  <a:gd name="T13" fmla="*/ 0 60000 65536"/>
                  <a:gd name="T14" fmla="*/ 0 60000 65536"/>
                  <a:gd name="T15" fmla="*/ 0 60000 65536"/>
                  <a:gd name="T16" fmla="*/ 0 60000 65536"/>
                  <a:gd name="T17" fmla="*/ 0 60000 65536"/>
                  <a:gd name="T18" fmla="*/ 0 w 1678"/>
                  <a:gd name="T19" fmla="*/ 0 h 295"/>
                  <a:gd name="T20" fmla="*/ 1678 w 1678"/>
                  <a:gd name="T21" fmla="*/ 295 h 295"/>
                </a:gdLst>
                <a:ahLst/>
                <a:cxnLst>
                  <a:cxn ang="T12">
                    <a:pos x="T0" y="T1"/>
                  </a:cxn>
                  <a:cxn ang="T13">
                    <a:pos x="T2" y="T3"/>
                  </a:cxn>
                  <a:cxn ang="T14">
                    <a:pos x="T4" y="T5"/>
                  </a:cxn>
                  <a:cxn ang="T15">
                    <a:pos x="T6" y="T7"/>
                  </a:cxn>
                  <a:cxn ang="T16">
                    <a:pos x="T8" y="T9"/>
                  </a:cxn>
                  <a:cxn ang="T17">
                    <a:pos x="T10" y="T11"/>
                  </a:cxn>
                </a:cxnLst>
                <a:rect l="T18" t="T19" r="T20" b="T21"/>
                <a:pathLst>
                  <a:path w="1678" h="295">
                    <a:moveTo>
                      <a:pt x="0" y="91"/>
                    </a:moveTo>
                    <a:cubicBezTo>
                      <a:pt x="143" y="45"/>
                      <a:pt x="287" y="0"/>
                      <a:pt x="408" y="0"/>
                    </a:cubicBezTo>
                    <a:cubicBezTo>
                      <a:pt x="529" y="0"/>
                      <a:pt x="620" y="46"/>
                      <a:pt x="726" y="91"/>
                    </a:cubicBezTo>
                    <a:cubicBezTo>
                      <a:pt x="832" y="136"/>
                      <a:pt x="930" y="249"/>
                      <a:pt x="1043" y="272"/>
                    </a:cubicBezTo>
                    <a:cubicBezTo>
                      <a:pt x="1156" y="295"/>
                      <a:pt x="1300" y="265"/>
                      <a:pt x="1406" y="227"/>
                    </a:cubicBezTo>
                    <a:cubicBezTo>
                      <a:pt x="1512" y="189"/>
                      <a:pt x="1633" y="76"/>
                      <a:pt x="1678" y="46"/>
                    </a:cubicBezTo>
                  </a:path>
                </a:pathLst>
              </a:custGeom>
              <a:noFill/>
              <a:ln w="25400">
                <a:solidFill>
                  <a:srgbClr val="0000FF"/>
                </a:solidFill>
                <a:round/>
                <a:headEnd/>
                <a:tailEnd/>
              </a:ln>
            </p:spPr>
            <p:txBody>
              <a:bodyPr>
                <a:spAutoFit/>
              </a:bodyPr>
              <a:lstStyle/>
              <a:p>
                <a:endParaRPr lang="zh-CN" altLang="en-US"/>
              </a:p>
            </p:txBody>
          </p:sp>
          <p:sp>
            <p:nvSpPr>
              <p:cNvPr id="32" name="Freeform 23"/>
              <p:cNvSpPr>
                <a:spLocks/>
              </p:cNvSpPr>
              <p:nvPr/>
            </p:nvSpPr>
            <p:spPr bwMode="auto">
              <a:xfrm>
                <a:off x="2389" y="2840"/>
                <a:ext cx="303" cy="252"/>
              </a:xfrm>
              <a:custGeom>
                <a:avLst/>
                <a:gdLst>
                  <a:gd name="T0" fmla="*/ 219 w 303"/>
                  <a:gd name="T1" fmla="*/ 0 h 681"/>
                  <a:gd name="T2" fmla="*/ 38 w 303"/>
                  <a:gd name="T3" fmla="*/ 0 h 681"/>
                  <a:gd name="T4" fmla="*/ 38 w 303"/>
                  <a:gd name="T5" fmla="*/ 0 h 681"/>
                  <a:gd name="T6" fmla="*/ 265 w 303"/>
                  <a:gd name="T7" fmla="*/ 0 h 681"/>
                  <a:gd name="T8" fmla="*/ 265 w 303"/>
                  <a:gd name="T9" fmla="*/ 0 h 681"/>
                  <a:gd name="T10" fmla="*/ 174 w 303"/>
                  <a:gd name="T11" fmla="*/ 1 h 681"/>
                  <a:gd name="T12" fmla="*/ 0 60000 65536"/>
                  <a:gd name="T13" fmla="*/ 0 60000 65536"/>
                  <a:gd name="T14" fmla="*/ 0 60000 65536"/>
                  <a:gd name="T15" fmla="*/ 0 60000 65536"/>
                  <a:gd name="T16" fmla="*/ 0 60000 65536"/>
                  <a:gd name="T17" fmla="*/ 0 60000 65536"/>
                  <a:gd name="T18" fmla="*/ 0 w 303"/>
                  <a:gd name="T19" fmla="*/ 0 h 681"/>
                  <a:gd name="T20" fmla="*/ 303 w 303"/>
                  <a:gd name="T21" fmla="*/ 681 h 681"/>
                </a:gdLst>
                <a:ahLst/>
                <a:cxnLst>
                  <a:cxn ang="T12">
                    <a:pos x="T0" y="T1"/>
                  </a:cxn>
                  <a:cxn ang="T13">
                    <a:pos x="T2" y="T3"/>
                  </a:cxn>
                  <a:cxn ang="T14">
                    <a:pos x="T4" y="T5"/>
                  </a:cxn>
                  <a:cxn ang="T15">
                    <a:pos x="T6" y="T7"/>
                  </a:cxn>
                  <a:cxn ang="T16">
                    <a:pos x="T8" y="T9"/>
                  </a:cxn>
                  <a:cxn ang="T17">
                    <a:pos x="T10" y="T11"/>
                  </a:cxn>
                </a:cxnLst>
                <a:rect l="T18" t="T19" r="T20" b="T21"/>
                <a:pathLst>
                  <a:path w="303" h="681">
                    <a:moveTo>
                      <a:pt x="219" y="0"/>
                    </a:moveTo>
                    <a:cubicBezTo>
                      <a:pt x="143" y="45"/>
                      <a:pt x="68" y="91"/>
                      <a:pt x="38" y="136"/>
                    </a:cubicBezTo>
                    <a:cubicBezTo>
                      <a:pt x="8" y="181"/>
                      <a:pt x="0" y="228"/>
                      <a:pt x="38" y="273"/>
                    </a:cubicBezTo>
                    <a:cubicBezTo>
                      <a:pt x="76" y="318"/>
                      <a:pt x="227" y="356"/>
                      <a:pt x="265" y="409"/>
                    </a:cubicBezTo>
                    <a:cubicBezTo>
                      <a:pt x="303" y="462"/>
                      <a:pt x="280" y="545"/>
                      <a:pt x="265" y="590"/>
                    </a:cubicBezTo>
                    <a:cubicBezTo>
                      <a:pt x="250" y="635"/>
                      <a:pt x="189" y="666"/>
                      <a:pt x="174" y="681"/>
                    </a:cubicBezTo>
                  </a:path>
                </a:pathLst>
              </a:custGeom>
              <a:noFill/>
              <a:ln w="25400">
                <a:solidFill>
                  <a:srgbClr val="800000"/>
                </a:solidFill>
                <a:round/>
                <a:headEnd/>
                <a:tailEnd/>
              </a:ln>
            </p:spPr>
            <p:txBody>
              <a:bodyPr>
                <a:spAutoFit/>
              </a:bodyPr>
              <a:lstStyle/>
              <a:p>
                <a:endParaRPr lang="zh-CN" altLang="en-US"/>
              </a:p>
            </p:txBody>
          </p:sp>
          <p:sp>
            <p:nvSpPr>
              <p:cNvPr id="33" name="Freeform 24"/>
              <p:cNvSpPr>
                <a:spLocks/>
              </p:cNvSpPr>
              <p:nvPr/>
            </p:nvSpPr>
            <p:spPr bwMode="auto">
              <a:xfrm>
                <a:off x="3152" y="2659"/>
                <a:ext cx="97" cy="252"/>
              </a:xfrm>
              <a:custGeom>
                <a:avLst/>
                <a:gdLst>
                  <a:gd name="T0" fmla="*/ 0 w 97"/>
                  <a:gd name="T1" fmla="*/ 0 h 272"/>
                  <a:gd name="T2" fmla="*/ 90 w 97"/>
                  <a:gd name="T3" fmla="*/ 107 h 272"/>
                  <a:gd name="T4" fmla="*/ 45 w 97"/>
                  <a:gd name="T5" fmla="*/ 158 h 272"/>
                  <a:gd name="T6" fmla="*/ 0 60000 65536"/>
                  <a:gd name="T7" fmla="*/ 0 60000 65536"/>
                  <a:gd name="T8" fmla="*/ 0 60000 65536"/>
                  <a:gd name="T9" fmla="*/ 0 w 97"/>
                  <a:gd name="T10" fmla="*/ 0 h 272"/>
                  <a:gd name="T11" fmla="*/ 97 w 97"/>
                  <a:gd name="T12" fmla="*/ 272 h 272"/>
                </a:gdLst>
                <a:ahLst/>
                <a:cxnLst>
                  <a:cxn ang="T6">
                    <a:pos x="T0" y="T1"/>
                  </a:cxn>
                  <a:cxn ang="T7">
                    <a:pos x="T2" y="T3"/>
                  </a:cxn>
                  <a:cxn ang="T8">
                    <a:pos x="T4" y="T5"/>
                  </a:cxn>
                </a:cxnLst>
                <a:rect l="T9" t="T10" r="T11" b="T12"/>
                <a:pathLst>
                  <a:path w="97" h="272">
                    <a:moveTo>
                      <a:pt x="0" y="0"/>
                    </a:moveTo>
                    <a:cubicBezTo>
                      <a:pt x="41" y="68"/>
                      <a:pt x="83" y="136"/>
                      <a:pt x="90" y="181"/>
                    </a:cubicBezTo>
                    <a:cubicBezTo>
                      <a:pt x="97" y="226"/>
                      <a:pt x="52" y="257"/>
                      <a:pt x="45" y="272"/>
                    </a:cubicBezTo>
                  </a:path>
                </a:pathLst>
              </a:custGeom>
              <a:noFill/>
              <a:ln w="25400">
                <a:solidFill>
                  <a:srgbClr val="800000"/>
                </a:solidFill>
                <a:round/>
                <a:headEnd/>
                <a:tailEnd/>
              </a:ln>
            </p:spPr>
            <p:txBody>
              <a:bodyPr>
                <a:spAutoFit/>
              </a:bodyPr>
              <a:lstStyle/>
              <a:p>
                <a:endParaRPr lang="zh-CN" altLang="en-US"/>
              </a:p>
            </p:txBody>
          </p:sp>
        </p:grpSp>
        <p:sp>
          <p:nvSpPr>
            <p:cNvPr id="19" name="Oval 25"/>
            <p:cNvSpPr>
              <a:spLocks noChangeArrowheads="1"/>
            </p:cNvSpPr>
            <p:nvPr/>
          </p:nvSpPr>
          <p:spPr bwMode="auto">
            <a:xfrm>
              <a:off x="2562" y="1207"/>
              <a:ext cx="91" cy="91"/>
            </a:xfrm>
            <a:prstGeom prst="ellipse">
              <a:avLst/>
            </a:prstGeom>
            <a:solidFill>
              <a:srgbClr val="FF0000"/>
            </a:solidFill>
            <a:ln w="9525">
              <a:noFill/>
              <a:round/>
              <a:headEnd/>
              <a:tailEnd/>
            </a:ln>
          </p:spPr>
          <p:txBody>
            <a:bodyPr wrap="none" anchor="ctr"/>
            <a:lstStyle/>
            <a:p>
              <a:endParaRPr lang="zh-CN" altLang="en-US" b="0">
                <a:latin typeface="黑体" pitchFamily="49" charset="-122"/>
                <a:ea typeface="黑体" pitchFamily="49" charset="-122"/>
              </a:endParaRPr>
            </a:p>
          </p:txBody>
        </p:sp>
        <p:sp>
          <p:nvSpPr>
            <p:cNvPr id="20" name="Oval 26"/>
            <p:cNvSpPr>
              <a:spLocks noChangeArrowheads="1"/>
            </p:cNvSpPr>
            <p:nvPr/>
          </p:nvSpPr>
          <p:spPr bwMode="auto">
            <a:xfrm>
              <a:off x="3016" y="1253"/>
              <a:ext cx="91" cy="91"/>
            </a:xfrm>
            <a:prstGeom prst="ellipse">
              <a:avLst/>
            </a:prstGeom>
            <a:solidFill>
              <a:srgbClr val="FF0000"/>
            </a:solidFill>
            <a:ln w="9525">
              <a:noFill/>
              <a:round/>
              <a:headEnd/>
              <a:tailEnd/>
            </a:ln>
          </p:spPr>
          <p:txBody>
            <a:bodyPr wrap="none" anchor="ctr"/>
            <a:lstStyle/>
            <a:p>
              <a:endParaRPr lang="zh-CN" altLang="en-US" b="0">
                <a:latin typeface="黑体" pitchFamily="49" charset="-122"/>
                <a:ea typeface="黑体" pitchFamily="49" charset="-122"/>
              </a:endParaRPr>
            </a:p>
          </p:txBody>
        </p:sp>
        <p:sp>
          <p:nvSpPr>
            <p:cNvPr id="21" name="Oval 27"/>
            <p:cNvSpPr>
              <a:spLocks noChangeArrowheads="1"/>
            </p:cNvSpPr>
            <p:nvPr/>
          </p:nvSpPr>
          <p:spPr bwMode="auto">
            <a:xfrm>
              <a:off x="3379" y="1434"/>
              <a:ext cx="91" cy="91"/>
            </a:xfrm>
            <a:prstGeom prst="ellipse">
              <a:avLst/>
            </a:prstGeom>
            <a:solidFill>
              <a:srgbClr val="FF0000"/>
            </a:solidFill>
            <a:ln w="9525">
              <a:noFill/>
              <a:round/>
              <a:headEnd/>
              <a:tailEnd/>
            </a:ln>
          </p:spPr>
          <p:txBody>
            <a:bodyPr wrap="none" anchor="ctr"/>
            <a:lstStyle/>
            <a:p>
              <a:endParaRPr lang="zh-CN" altLang="en-US" b="0">
                <a:latin typeface="黑体" pitchFamily="49" charset="-122"/>
                <a:ea typeface="黑体" pitchFamily="49" charset="-122"/>
              </a:endParaRPr>
            </a:p>
          </p:txBody>
        </p:sp>
        <p:sp>
          <p:nvSpPr>
            <p:cNvPr id="23" name="Oval 28"/>
            <p:cNvSpPr>
              <a:spLocks noChangeArrowheads="1"/>
            </p:cNvSpPr>
            <p:nvPr/>
          </p:nvSpPr>
          <p:spPr bwMode="auto">
            <a:xfrm>
              <a:off x="2562" y="1979"/>
              <a:ext cx="91" cy="91"/>
            </a:xfrm>
            <a:prstGeom prst="ellipse">
              <a:avLst/>
            </a:prstGeom>
            <a:solidFill>
              <a:srgbClr val="FF0000"/>
            </a:solidFill>
            <a:ln w="9525">
              <a:noFill/>
              <a:round/>
              <a:headEnd/>
              <a:tailEnd/>
            </a:ln>
          </p:spPr>
          <p:txBody>
            <a:bodyPr wrap="none" anchor="ctr"/>
            <a:lstStyle/>
            <a:p>
              <a:endParaRPr lang="zh-CN" altLang="en-US" b="0">
                <a:latin typeface="黑体" pitchFamily="49" charset="-122"/>
                <a:ea typeface="黑体" pitchFamily="49" charset="-122"/>
              </a:endParaRPr>
            </a:p>
          </p:txBody>
        </p:sp>
        <p:sp>
          <p:nvSpPr>
            <p:cNvPr id="24" name="Oval 29"/>
            <p:cNvSpPr>
              <a:spLocks noChangeArrowheads="1"/>
            </p:cNvSpPr>
            <p:nvPr/>
          </p:nvSpPr>
          <p:spPr bwMode="auto">
            <a:xfrm>
              <a:off x="2925" y="1570"/>
              <a:ext cx="91" cy="91"/>
            </a:xfrm>
            <a:prstGeom prst="ellipse">
              <a:avLst/>
            </a:prstGeom>
            <a:solidFill>
              <a:srgbClr val="FF0000"/>
            </a:solidFill>
            <a:ln w="9525">
              <a:noFill/>
              <a:round/>
              <a:headEnd/>
              <a:tailEnd/>
            </a:ln>
          </p:spPr>
          <p:txBody>
            <a:bodyPr wrap="none" anchor="ctr"/>
            <a:lstStyle/>
            <a:p>
              <a:endParaRPr lang="zh-CN" altLang="en-US" b="0">
                <a:latin typeface="黑体" pitchFamily="49" charset="-122"/>
                <a:ea typeface="黑体" pitchFamily="49" charset="-122"/>
              </a:endParaRPr>
            </a:p>
          </p:txBody>
        </p:sp>
        <p:sp>
          <p:nvSpPr>
            <p:cNvPr id="25" name="Oval 30"/>
            <p:cNvSpPr>
              <a:spLocks noChangeArrowheads="1"/>
            </p:cNvSpPr>
            <p:nvPr/>
          </p:nvSpPr>
          <p:spPr bwMode="auto">
            <a:xfrm>
              <a:off x="2971" y="1933"/>
              <a:ext cx="91" cy="91"/>
            </a:xfrm>
            <a:prstGeom prst="ellipse">
              <a:avLst/>
            </a:prstGeom>
            <a:solidFill>
              <a:srgbClr val="FF0000"/>
            </a:solidFill>
            <a:ln w="9525">
              <a:noFill/>
              <a:round/>
              <a:headEnd/>
              <a:tailEnd/>
            </a:ln>
          </p:spPr>
          <p:txBody>
            <a:bodyPr wrap="none" anchor="ctr"/>
            <a:lstStyle/>
            <a:p>
              <a:endParaRPr lang="zh-CN" altLang="en-US" b="0">
                <a:latin typeface="黑体" pitchFamily="49" charset="-122"/>
                <a:ea typeface="黑体" pitchFamily="49" charset="-122"/>
              </a:endParaRPr>
            </a:p>
          </p:txBody>
        </p:sp>
        <p:sp>
          <p:nvSpPr>
            <p:cNvPr id="26" name="Oval 31"/>
            <p:cNvSpPr>
              <a:spLocks noChangeArrowheads="1"/>
            </p:cNvSpPr>
            <p:nvPr/>
          </p:nvSpPr>
          <p:spPr bwMode="auto">
            <a:xfrm>
              <a:off x="3288" y="2024"/>
              <a:ext cx="91" cy="91"/>
            </a:xfrm>
            <a:prstGeom prst="ellipse">
              <a:avLst/>
            </a:prstGeom>
            <a:solidFill>
              <a:srgbClr val="FF0000"/>
            </a:solidFill>
            <a:ln w="9525">
              <a:noFill/>
              <a:round/>
              <a:headEnd/>
              <a:tailEnd/>
            </a:ln>
          </p:spPr>
          <p:txBody>
            <a:bodyPr wrap="none" anchor="ctr"/>
            <a:lstStyle/>
            <a:p>
              <a:endParaRPr lang="zh-CN" altLang="en-US" b="0">
                <a:latin typeface="黑体" pitchFamily="49" charset="-122"/>
                <a:ea typeface="黑体" pitchFamily="49" charset="-122"/>
              </a:endParaRPr>
            </a:p>
          </p:txBody>
        </p:sp>
        <p:sp>
          <p:nvSpPr>
            <p:cNvPr id="27" name="Oval 32"/>
            <p:cNvSpPr>
              <a:spLocks noChangeArrowheads="1"/>
            </p:cNvSpPr>
            <p:nvPr/>
          </p:nvSpPr>
          <p:spPr bwMode="auto">
            <a:xfrm>
              <a:off x="3515" y="1071"/>
              <a:ext cx="91" cy="91"/>
            </a:xfrm>
            <a:prstGeom prst="ellipse">
              <a:avLst/>
            </a:prstGeom>
            <a:solidFill>
              <a:srgbClr val="FF0000"/>
            </a:solidFill>
            <a:ln w="9525">
              <a:noFill/>
              <a:round/>
              <a:headEnd/>
              <a:tailEnd/>
            </a:ln>
          </p:spPr>
          <p:txBody>
            <a:bodyPr wrap="none" anchor="ctr"/>
            <a:lstStyle/>
            <a:p>
              <a:endParaRPr lang="zh-CN" altLang="en-US" b="0">
                <a:latin typeface="黑体" pitchFamily="49" charset="-122"/>
                <a:ea typeface="黑体" pitchFamily="49" charset="-122"/>
              </a:endParaRPr>
            </a:p>
          </p:txBody>
        </p:sp>
        <p:sp>
          <p:nvSpPr>
            <p:cNvPr id="28" name="Oval 33"/>
            <p:cNvSpPr>
              <a:spLocks noChangeArrowheads="1"/>
            </p:cNvSpPr>
            <p:nvPr/>
          </p:nvSpPr>
          <p:spPr bwMode="auto">
            <a:xfrm>
              <a:off x="4059" y="1253"/>
              <a:ext cx="91" cy="91"/>
            </a:xfrm>
            <a:prstGeom prst="ellipse">
              <a:avLst/>
            </a:prstGeom>
            <a:solidFill>
              <a:srgbClr val="FF0000"/>
            </a:solidFill>
            <a:ln w="9525">
              <a:noFill/>
              <a:round/>
              <a:headEnd/>
              <a:tailEnd/>
            </a:ln>
          </p:spPr>
          <p:txBody>
            <a:bodyPr wrap="none" anchor="ctr"/>
            <a:lstStyle/>
            <a:p>
              <a:endParaRPr lang="zh-CN" altLang="en-US" b="0">
                <a:latin typeface="黑体" pitchFamily="49" charset="-122"/>
                <a:ea typeface="黑体" pitchFamily="49" charset="-122"/>
              </a:endParaRPr>
            </a:p>
          </p:txBody>
        </p:sp>
        <p:sp>
          <p:nvSpPr>
            <p:cNvPr id="29" name="Oval 34"/>
            <p:cNvSpPr>
              <a:spLocks noChangeArrowheads="1"/>
            </p:cNvSpPr>
            <p:nvPr/>
          </p:nvSpPr>
          <p:spPr bwMode="auto">
            <a:xfrm>
              <a:off x="3833" y="1480"/>
              <a:ext cx="91" cy="91"/>
            </a:xfrm>
            <a:prstGeom prst="ellipse">
              <a:avLst/>
            </a:prstGeom>
            <a:solidFill>
              <a:srgbClr val="FF0000"/>
            </a:solidFill>
            <a:ln w="9525">
              <a:noFill/>
              <a:round/>
              <a:headEnd/>
              <a:tailEnd/>
            </a:ln>
          </p:spPr>
          <p:txBody>
            <a:bodyPr wrap="none" anchor="ctr"/>
            <a:lstStyle/>
            <a:p>
              <a:endParaRPr lang="zh-CN" altLang="en-US" b="0">
                <a:latin typeface="黑体" pitchFamily="49" charset="-122"/>
                <a:ea typeface="黑体" pitchFamily="49" charset="-122"/>
              </a:endParaRPr>
            </a:p>
          </p:txBody>
        </p:sp>
      </p:grpSp>
      <p:sp>
        <p:nvSpPr>
          <p:cNvPr id="34" name="Text Box 35"/>
          <p:cNvSpPr txBox="1">
            <a:spLocks noChangeArrowheads="1"/>
          </p:cNvSpPr>
          <p:nvPr/>
        </p:nvSpPr>
        <p:spPr bwMode="auto">
          <a:xfrm>
            <a:off x="1403350" y="3851052"/>
            <a:ext cx="1944688" cy="457200"/>
          </a:xfrm>
          <a:prstGeom prst="rect">
            <a:avLst/>
          </a:prstGeom>
          <a:noFill/>
          <a:ln w="9525">
            <a:noFill/>
            <a:miter lim="800000"/>
            <a:headEnd/>
            <a:tailEnd/>
          </a:ln>
        </p:spPr>
        <p:txBody>
          <a:bodyPr>
            <a:spAutoFit/>
          </a:bodyPr>
          <a:lstStyle/>
          <a:p>
            <a:pPr>
              <a:spcBef>
                <a:spcPct val="50000"/>
              </a:spcBef>
            </a:pPr>
            <a:r>
              <a:rPr lang="zh-CN" altLang="en-US" sz="2400" b="0">
                <a:solidFill>
                  <a:srgbClr val="C00000"/>
                </a:solidFill>
                <a:latin typeface="黑体" pitchFamily="49" charset="-122"/>
                <a:ea typeface="黑体" pitchFamily="49" charset="-122"/>
              </a:rPr>
              <a:t>无规预聚物</a:t>
            </a:r>
          </a:p>
        </p:txBody>
      </p:sp>
      <p:sp>
        <p:nvSpPr>
          <p:cNvPr id="35" name="Text Box 36"/>
          <p:cNvSpPr txBox="1">
            <a:spLocks noChangeArrowheads="1"/>
          </p:cNvSpPr>
          <p:nvPr/>
        </p:nvSpPr>
        <p:spPr bwMode="auto">
          <a:xfrm>
            <a:off x="5795963" y="3779614"/>
            <a:ext cx="1944687" cy="457200"/>
          </a:xfrm>
          <a:prstGeom prst="rect">
            <a:avLst/>
          </a:prstGeom>
          <a:noFill/>
          <a:ln w="9525">
            <a:noFill/>
            <a:miter lim="800000"/>
            <a:headEnd/>
            <a:tailEnd/>
          </a:ln>
        </p:spPr>
        <p:txBody>
          <a:bodyPr>
            <a:spAutoFit/>
          </a:bodyPr>
          <a:lstStyle/>
          <a:p>
            <a:pPr>
              <a:spcBef>
                <a:spcPct val="50000"/>
              </a:spcBef>
            </a:pPr>
            <a:r>
              <a:rPr lang="zh-CN" altLang="en-US" sz="2400" b="0">
                <a:solidFill>
                  <a:srgbClr val="C00000"/>
                </a:solidFill>
                <a:latin typeface="黑体" pitchFamily="49" charset="-122"/>
                <a:ea typeface="黑体" pitchFamily="49" charset="-122"/>
              </a:rPr>
              <a:t>结构预聚物</a:t>
            </a:r>
          </a:p>
        </p:txBody>
      </p:sp>
    </p:spTree>
    <p:extLst>
      <p:ext uri="{BB962C8B-B14F-4D97-AF65-F5344CB8AC3E}">
        <p14:creationId xmlns:p14="http://schemas.microsoft.com/office/powerpoint/2010/main" val="908802675"/>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7.4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体形逐步聚合</a:t>
            </a:r>
          </a:p>
        </p:txBody>
      </p:sp>
      <p:sp>
        <p:nvSpPr>
          <p:cNvPr id="8" name="Text Box 7"/>
          <p:cNvSpPr txBox="1">
            <a:spLocks noChangeArrowheads="1"/>
          </p:cNvSpPr>
          <p:nvPr/>
        </p:nvSpPr>
        <p:spPr bwMode="auto">
          <a:xfrm>
            <a:off x="251520" y="1248941"/>
            <a:ext cx="5314950" cy="523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a:t>
            </a:r>
            <a:r>
              <a:rPr kumimoji="0" lang="en-US" altLang="zh-CN" sz="2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1</a:t>
            </a:r>
            <a:r>
              <a:rPr kumimoji="0" lang="zh-CN" altLang="en-US" sz="2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）无规预聚物及其固化成型</a:t>
            </a:r>
          </a:p>
        </p:txBody>
      </p:sp>
      <p:sp>
        <p:nvSpPr>
          <p:cNvPr id="9" name="Text Box 8"/>
          <p:cNvSpPr txBox="1">
            <a:spLocks noChangeArrowheads="1"/>
          </p:cNvSpPr>
          <p:nvPr/>
        </p:nvSpPr>
        <p:spPr bwMode="auto">
          <a:xfrm>
            <a:off x="899592" y="4923184"/>
            <a:ext cx="7380312" cy="1284006"/>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分子链中未反应的官能团的数目和位置完全无规的预聚物，通常称做无规预聚物。</a:t>
            </a:r>
          </a:p>
        </p:txBody>
      </p:sp>
      <p:grpSp>
        <p:nvGrpSpPr>
          <p:cNvPr id="10" name="Group 24"/>
          <p:cNvGrpSpPr>
            <a:grpSpLocks/>
          </p:cNvGrpSpPr>
          <p:nvPr/>
        </p:nvGrpSpPr>
        <p:grpSpPr bwMode="auto">
          <a:xfrm>
            <a:off x="2771254" y="2204863"/>
            <a:ext cx="3672954" cy="2448273"/>
            <a:chOff x="2426" y="1071"/>
            <a:chExt cx="1724" cy="1114"/>
          </a:xfrm>
        </p:grpSpPr>
        <p:grpSp>
          <p:nvGrpSpPr>
            <p:cNvPr id="11" name="Group 9"/>
            <p:cNvGrpSpPr>
              <a:grpSpLocks/>
            </p:cNvGrpSpPr>
            <p:nvPr/>
          </p:nvGrpSpPr>
          <p:grpSpPr bwMode="auto">
            <a:xfrm>
              <a:off x="2426" y="1117"/>
              <a:ext cx="1678" cy="1068"/>
              <a:chOff x="2018" y="2659"/>
              <a:chExt cx="1678" cy="1068"/>
            </a:xfrm>
          </p:grpSpPr>
          <p:sp>
            <p:nvSpPr>
              <p:cNvPr id="24" name="Freeform 10"/>
              <p:cNvSpPr>
                <a:spLocks/>
              </p:cNvSpPr>
              <p:nvPr/>
            </p:nvSpPr>
            <p:spPr bwMode="auto">
              <a:xfrm>
                <a:off x="2018" y="2795"/>
                <a:ext cx="1678" cy="252"/>
              </a:xfrm>
              <a:custGeom>
                <a:avLst/>
                <a:gdLst>
                  <a:gd name="T0" fmla="*/ 0 w 1678"/>
                  <a:gd name="T1" fmla="*/ 31 h 295"/>
                  <a:gd name="T2" fmla="*/ 408 w 1678"/>
                  <a:gd name="T3" fmla="*/ 0 h 295"/>
                  <a:gd name="T4" fmla="*/ 726 w 1678"/>
                  <a:gd name="T5" fmla="*/ 31 h 295"/>
                  <a:gd name="T6" fmla="*/ 1043 w 1678"/>
                  <a:gd name="T7" fmla="*/ 90 h 295"/>
                  <a:gd name="T8" fmla="*/ 1406 w 1678"/>
                  <a:gd name="T9" fmla="*/ 75 h 295"/>
                  <a:gd name="T10" fmla="*/ 1678 w 1678"/>
                  <a:gd name="T11" fmla="*/ 15 h 295"/>
                  <a:gd name="T12" fmla="*/ 0 60000 65536"/>
                  <a:gd name="T13" fmla="*/ 0 60000 65536"/>
                  <a:gd name="T14" fmla="*/ 0 60000 65536"/>
                  <a:gd name="T15" fmla="*/ 0 60000 65536"/>
                  <a:gd name="T16" fmla="*/ 0 60000 65536"/>
                  <a:gd name="T17" fmla="*/ 0 60000 65536"/>
                  <a:gd name="T18" fmla="*/ 0 w 1678"/>
                  <a:gd name="T19" fmla="*/ 0 h 295"/>
                  <a:gd name="T20" fmla="*/ 1678 w 1678"/>
                  <a:gd name="T21" fmla="*/ 295 h 295"/>
                </a:gdLst>
                <a:ahLst/>
                <a:cxnLst>
                  <a:cxn ang="T12">
                    <a:pos x="T0" y="T1"/>
                  </a:cxn>
                  <a:cxn ang="T13">
                    <a:pos x="T2" y="T3"/>
                  </a:cxn>
                  <a:cxn ang="T14">
                    <a:pos x="T4" y="T5"/>
                  </a:cxn>
                  <a:cxn ang="T15">
                    <a:pos x="T6" y="T7"/>
                  </a:cxn>
                  <a:cxn ang="T16">
                    <a:pos x="T8" y="T9"/>
                  </a:cxn>
                  <a:cxn ang="T17">
                    <a:pos x="T10" y="T11"/>
                  </a:cxn>
                </a:cxnLst>
                <a:rect l="T18" t="T19" r="T20" b="T21"/>
                <a:pathLst>
                  <a:path w="1678" h="295">
                    <a:moveTo>
                      <a:pt x="0" y="91"/>
                    </a:moveTo>
                    <a:cubicBezTo>
                      <a:pt x="143" y="45"/>
                      <a:pt x="287" y="0"/>
                      <a:pt x="408" y="0"/>
                    </a:cubicBezTo>
                    <a:cubicBezTo>
                      <a:pt x="529" y="0"/>
                      <a:pt x="620" y="46"/>
                      <a:pt x="726" y="91"/>
                    </a:cubicBezTo>
                    <a:cubicBezTo>
                      <a:pt x="832" y="136"/>
                      <a:pt x="930" y="249"/>
                      <a:pt x="1043" y="272"/>
                    </a:cubicBezTo>
                    <a:cubicBezTo>
                      <a:pt x="1156" y="295"/>
                      <a:pt x="1300" y="265"/>
                      <a:pt x="1406" y="227"/>
                    </a:cubicBezTo>
                    <a:cubicBezTo>
                      <a:pt x="1512" y="189"/>
                      <a:pt x="1633" y="76"/>
                      <a:pt x="1678" y="46"/>
                    </a:cubicBezTo>
                  </a:path>
                </a:pathLst>
              </a:custGeom>
              <a:noFill/>
              <a:ln w="25400">
                <a:solidFill>
                  <a:srgbClr val="0000FF"/>
                </a:solidFill>
                <a:round/>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1"/>
              <p:cNvSpPr>
                <a:spLocks/>
              </p:cNvSpPr>
              <p:nvPr/>
            </p:nvSpPr>
            <p:spPr bwMode="auto">
              <a:xfrm flipV="1">
                <a:off x="2200" y="3475"/>
                <a:ext cx="726" cy="252"/>
              </a:xfrm>
              <a:custGeom>
                <a:avLst/>
                <a:gdLst>
                  <a:gd name="T0" fmla="*/ 0 w 1678"/>
                  <a:gd name="T1" fmla="*/ 31 h 295"/>
                  <a:gd name="T2" fmla="*/ 1 w 1678"/>
                  <a:gd name="T3" fmla="*/ 0 h 295"/>
                  <a:gd name="T4" fmla="*/ 2 w 1678"/>
                  <a:gd name="T5" fmla="*/ 31 h 295"/>
                  <a:gd name="T6" fmla="*/ 3 w 1678"/>
                  <a:gd name="T7" fmla="*/ 90 h 295"/>
                  <a:gd name="T8" fmla="*/ 4 w 1678"/>
                  <a:gd name="T9" fmla="*/ 75 h 295"/>
                  <a:gd name="T10" fmla="*/ 5 w 1678"/>
                  <a:gd name="T11" fmla="*/ 15 h 295"/>
                  <a:gd name="T12" fmla="*/ 0 60000 65536"/>
                  <a:gd name="T13" fmla="*/ 0 60000 65536"/>
                  <a:gd name="T14" fmla="*/ 0 60000 65536"/>
                  <a:gd name="T15" fmla="*/ 0 60000 65536"/>
                  <a:gd name="T16" fmla="*/ 0 60000 65536"/>
                  <a:gd name="T17" fmla="*/ 0 60000 65536"/>
                  <a:gd name="T18" fmla="*/ 0 w 1678"/>
                  <a:gd name="T19" fmla="*/ 0 h 295"/>
                  <a:gd name="T20" fmla="*/ 1678 w 1678"/>
                  <a:gd name="T21" fmla="*/ 295 h 295"/>
                </a:gdLst>
                <a:ahLst/>
                <a:cxnLst>
                  <a:cxn ang="T12">
                    <a:pos x="T0" y="T1"/>
                  </a:cxn>
                  <a:cxn ang="T13">
                    <a:pos x="T2" y="T3"/>
                  </a:cxn>
                  <a:cxn ang="T14">
                    <a:pos x="T4" y="T5"/>
                  </a:cxn>
                  <a:cxn ang="T15">
                    <a:pos x="T6" y="T7"/>
                  </a:cxn>
                  <a:cxn ang="T16">
                    <a:pos x="T8" y="T9"/>
                  </a:cxn>
                  <a:cxn ang="T17">
                    <a:pos x="T10" y="T11"/>
                  </a:cxn>
                </a:cxnLst>
                <a:rect l="T18" t="T19" r="T20" b="T21"/>
                <a:pathLst>
                  <a:path w="1678" h="295">
                    <a:moveTo>
                      <a:pt x="0" y="91"/>
                    </a:moveTo>
                    <a:cubicBezTo>
                      <a:pt x="143" y="45"/>
                      <a:pt x="287" y="0"/>
                      <a:pt x="408" y="0"/>
                    </a:cubicBezTo>
                    <a:cubicBezTo>
                      <a:pt x="529" y="0"/>
                      <a:pt x="620" y="46"/>
                      <a:pt x="726" y="91"/>
                    </a:cubicBezTo>
                    <a:cubicBezTo>
                      <a:pt x="832" y="136"/>
                      <a:pt x="930" y="249"/>
                      <a:pt x="1043" y="272"/>
                    </a:cubicBezTo>
                    <a:cubicBezTo>
                      <a:pt x="1156" y="295"/>
                      <a:pt x="1300" y="265"/>
                      <a:pt x="1406" y="227"/>
                    </a:cubicBezTo>
                    <a:cubicBezTo>
                      <a:pt x="1512" y="189"/>
                      <a:pt x="1633" y="76"/>
                      <a:pt x="1678" y="46"/>
                    </a:cubicBezTo>
                  </a:path>
                </a:pathLst>
              </a:custGeom>
              <a:noFill/>
              <a:ln w="25400">
                <a:solidFill>
                  <a:srgbClr val="0000FF"/>
                </a:solidFill>
                <a:round/>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Freeform 12"/>
              <p:cNvSpPr>
                <a:spLocks/>
              </p:cNvSpPr>
              <p:nvPr/>
            </p:nvSpPr>
            <p:spPr bwMode="auto">
              <a:xfrm>
                <a:off x="2389" y="2840"/>
                <a:ext cx="303" cy="252"/>
              </a:xfrm>
              <a:custGeom>
                <a:avLst/>
                <a:gdLst>
                  <a:gd name="T0" fmla="*/ 219 w 303"/>
                  <a:gd name="T1" fmla="*/ 0 h 681"/>
                  <a:gd name="T2" fmla="*/ 38 w 303"/>
                  <a:gd name="T3" fmla="*/ 0 h 681"/>
                  <a:gd name="T4" fmla="*/ 38 w 303"/>
                  <a:gd name="T5" fmla="*/ 0 h 681"/>
                  <a:gd name="T6" fmla="*/ 265 w 303"/>
                  <a:gd name="T7" fmla="*/ 0 h 681"/>
                  <a:gd name="T8" fmla="*/ 265 w 303"/>
                  <a:gd name="T9" fmla="*/ 0 h 681"/>
                  <a:gd name="T10" fmla="*/ 174 w 303"/>
                  <a:gd name="T11" fmla="*/ 1 h 681"/>
                  <a:gd name="T12" fmla="*/ 0 60000 65536"/>
                  <a:gd name="T13" fmla="*/ 0 60000 65536"/>
                  <a:gd name="T14" fmla="*/ 0 60000 65536"/>
                  <a:gd name="T15" fmla="*/ 0 60000 65536"/>
                  <a:gd name="T16" fmla="*/ 0 60000 65536"/>
                  <a:gd name="T17" fmla="*/ 0 60000 65536"/>
                  <a:gd name="T18" fmla="*/ 0 w 303"/>
                  <a:gd name="T19" fmla="*/ 0 h 681"/>
                  <a:gd name="T20" fmla="*/ 303 w 303"/>
                  <a:gd name="T21" fmla="*/ 681 h 681"/>
                </a:gdLst>
                <a:ahLst/>
                <a:cxnLst>
                  <a:cxn ang="T12">
                    <a:pos x="T0" y="T1"/>
                  </a:cxn>
                  <a:cxn ang="T13">
                    <a:pos x="T2" y="T3"/>
                  </a:cxn>
                  <a:cxn ang="T14">
                    <a:pos x="T4" y="T5"/>
                  </a:cxn>
                  <a:cxn ang="T15">
                    <a:pos x="T6" y="T7"/>
                  </a:cxn>
                  <a:cxn ang="T16">
                    <a:pos x="T8" y="T9"/>
                  </a:cxn>
                  <a:cxn ang="T17">
                    <a:pos x="T10" y="T11"/>
                  </a:cxn>
                </a:cxnLst>
                <a:rect l="T18" t="T19" r="T20" b="T21"/>
                <a:pathLst>
                  <a:path w="303" h="681">
                    <a:moveTo>
                      <a:pt x="219" y="0"/>
                    </a:moveTo>
                    <a:cubicBezTo>
                      <a:pt x="143" y="45"/>
                      <a:pt x="68" y="91"/>
                      <a:pt x="38" y="136"/>
                    </a:cubicBezTo>
                    <a:cubicBezTo>
                      <a:pt x="8" y="181"/>
                      <a:pt x="0" y="228"/>
                      <a:pt x="38" y="273"/>
                    </a:cubicBezTo>
                    <a:cubicBezTo>
                      <a:pt x="76" y="318"/>
                      <a:pt x="227" y="356"/>
                      <a:pt x="265" y="409"/>
                    </a:cubicBezTo>
                    <a:cubicBezTo>
                      <a:pt x="303" y="462"/>
                      <a:pt x="280" y="545"/>
                      <a:pt x="265" y="590"/>
                    </a:cubicBezTo>
                    <a:cubicBezTo>
                      <a:pt x="250" y="635"/>
                      <a:pt x="189" y="666"/>
                      <a:pt x="174" y="681"/>
                    </a:cubicBezTo>
                  </a:path>
                </a:pathLst>
              </a:custGeom>
              <a:noFill/>
              <a:ln w="25400">
                <a:solidFill>
                  <a:srgbClr val="800000"/>
                </a:solidFill>
                <a:round/>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Freeform 13"/>
              <p:cNvSpPr>
                <a:spLocks/>
              </p:cNvSpPr>
              <p:nvPr/>
            </p:nvSpPr>
            <p:spPr bwMode="auto">
              <a:xfrm>
                <a:off x="3152" y="2659"/>
                <a:ext cx="97" cy="252"/>
              </a:xfrm>
              <a:custGeom>
                <a:avLst/>
                <a:gdLst>
                  <a:gd name="T0" fmla="*/ 0 w 97"/>
                  <a:gd name="T1" fmla="*/ 0 h 272"/>
                  <a:gd name="T2" fmla="*/ 90 w 97"/>
                  <a:gd name="T3" fmla="*/ 107 h 272"/>
                  <a:gd name="T4" fmla="*/ 45 w 97"/>
                  <a:gd name="T5" fmla="*/ 158 h 272"/>
                  <a:gd name="T6" fmla="*/ 0 60000 65536"/>
                  <a:gd name="T7" fmla="*/ 0 60000 65536"/>
                  <a:gd name="T8" fmla="*/ 0 60000 65536"/>
                  <a:gd name="T9" fmla="*/ 0 w 97"/>
                  <a:gd name="T10" fmla="*/ 0 h 272"/>
                  <a:gd name="T11" fmla="*/ 97 w 97"/>
                  <a:gd name="T12" fmla="*/ 272 h 272"/>
                </a:gdLst>
                <a:ahLst/>
                <a:cxnLst>
                  <a:cxn ang="T6">
                    <a:pos x="T0" y="T1"/>
                  </a:cxn>
                  <a:cxn ang="T7">
                    <a:pos x="T2" y="T3"/>
                  </a:cxn>
                  <a:cxn ang="T8">
                    <a:pos x="T4" y="T5"/>
                  </a:cxn>
                </a:cxnLst>
                <a:rect l="T9" t="T10" r="T11" b="T12"/>
                <a:pathLst>
                  <a:path w="97" h="272">
                    <a:moveTo>
                      <a:pt x="0" y="0"/>
                    </a:moveTo>
                    <a:cubicBezTo>
                      <a:pt x="41" y="68"/>
                      <a:pt x="83" y="136"/>
                      <a:pt x="90" y="181"/>
                    </a:cubicBezTo>
                    <a:cubicBezTo>
                      <a:pt x="97" y="226"/>
                      <a:pt x="52" y="257"/>
                      <a:pt x="45" y="272"/>
                    </a:cubicBezTo>
                  </a:path>
                </a:pathLst>
              </a:custGeom>
              <a:noFill/>
              <a:ln w="25400">
                <a:solidFill>
                  <a:srgbClr val="800000"/>
                </a:solidFill>
                <a:round/>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3" name="Oval 14"/>
            <p:cNvSpPr>
              <a:spLocks noChangeArrowheads="1"/>
            </p:cNvSpPr>
            <p:nvPr/>
          </p:nvSpPr>
          <p:spPr bwMode="auto">
            <a:xfrm>
              <a:off x="2562" y="1207"/>
              <a:ext cx="91" cy="91"/>
            </a:xfrm>
            <a:prstGeom prst="ellipse">
              <a:avLst/>
            </a:prstGeom>
            <a:solidFill>
              <a:srgbClr val="FF0000"/>
            </a:solid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黑体" pitchFamily="49" charset="-122"/>
                <a:ea typeface="黑体" pitchFamily="49" charset="-122"/>
                <a:cs typeface="+mn-cs"/>
              </a:endParaRPr>
            </a:p>
          </p:txBody>
        </p:sp>
        <p:sp>
          <p:nvSpPr>
            <p:cNvPr id="14" name="Oval 15"/>
            <p:cNvSpPr>
              <a:spLocks noChangeArrowheads="1"/>
            </p:cNvSpPr>
            <p:nvPr/>
          </p:nvSpPr>
          <p:spPr bwMode="auto">
            <a:xfrm>
              <a:off x="3016" y="1253"/>
              <a:ext cx="91" cy="91"/>
            </a:xfrm>
            <a:prstGeom prst="ellipse">
              <a:avLst/>
            </a:prstGeom>
            <a:solidFill>
              <a:srgbClr val="FF0000"/>
            </a:solid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黑体" pitchFamily="49" charset="-122"/>
                <a:ea typeface="黑体" pitchFamily="49" charset="-122"/>
                <a:cs typeface="+mn-cs"/>
              </a:endParaRPr>
            </a:p>
          </p:txBody>
        </p:sp>
        <p:sp>
          <p:nvSpPr>
            <p:cNvPr id="15" name="Oval 16"/>
            <p:cNvSpPr>
              <a:spLocks noChangeArrowheads="1"/>
            </p:cNvSpPr>
            <p:nvPr/>
          </p:nvSpPr>
          <p:spPr bwMode="auto">
            <a:xfrm>
              <a:off x="3379" y="1434"/>
              <a:ext cx="91" cy="91"/>
            </a:xfrm>
            <a:prstGeom prst="ellipse">
              <a:avLst/>
            </a:prstGeom>
            <a:solidFill>
              <a:srgbClr val="FF0000"/>
            </a:solid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黑体" pitchFamily="49" charset="-122"/>
                <a:ea typeface="黑体" pitchFamily="49" charset="-122"/>
                <a:cs typeface="+mn-cs"/>
              </a:endParaRPr>
            </a:p>
          </p:txBody>
        </p:sp>
        <p:sp>
          <p:nvSpPr>
            <p:cNvPr id="16" name="Oval 17"/>
            <p:cNvSpPr>
              <a:spLocks noChangeArrowheads="1"/>
            </p:cNvSpPr>
            <p:nvPr/>
          </p:nvSpPr>
          <p:spPr bwMode="auto">
            <a:xfrm>
              <a:off x="2562" y="1979"/>
              <a:ext cx="91" cy="91"/>
            </a:xfrm>
            <a:prstGeom prst="ellipse">
              <a:avLst/>
            </a:prstGeom>
            <a:solidFill>
              <a:srgbClr val="FF0000"/>
            </a:solid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黑体" pitchFamily="49" charset="-122"/>
                <a:ea typeface="黑体" pitchFamily="49" charset="-122"/>
                <a:cs typeface="+mn-cs"/>
              </a:endParaRPr>
            </a:p>
          </p:txBody>
        </p:sp>
        <p:sp>
          <p:nvSpPr>
            <p:cNvPr id="17" name="Oval 18"/>
            <p:cNvSpPr>
              <a:spLocks noChangeArrowheads="1"/>
            </p:cNvSpPr>
            <p:nvPr/>
          </p:nvSpPr>
          <p:spPr bwMode="auto">
            <a:xfrm>
              <a:off x="2925" y="1570"/>
              <a:ext cx="91" cy="91"/>
            </a:xfrm>
            <a:prstGeom prst="ellipse">
              <a:avLst/>
            </a:prstGeom>
            <a:solidFill>
              <a:srgbClr val="FF0000"/>
            </a:solid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黑体" pitchFamily="49" charset="-122"/>
                <a:ea typeface="黑体" pitchFamily="49" charset="-122"/>
                <a:cs typeface="+mn-cs"/>
              </a:endParaRPr>
            </a:p>
          </p:txBody>
        </p:sp>
        <p:sp>
          <p:nvSpPr>
            <p:cNvPr id="18" name="Oval 19"/>
            <p:cNvSpPr>
              <a:spLocks noChangeArrowheads="1"/>
            </p:cNvSpPr>
            <p:nvPr/>
          </p:nvSpPr>
          <p:spPr bwMode="auto">
            <a:xfrm>
              <a:off x="2971" y="1933"/>
              <a:ext cx="91" cy="91"/>
            </a:xfrm>
            <a:prstGeom prst="ellipse">
              <a:avLst/>
            </a:prstGeom>
            <a:solidFill>
              <a:srgbClr val="FF0000"/>
            </a:solid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黑体" pitchFamily="49" charset="-122"/>
                <a:ea typeface="黑体" pitchFamily="49" charset="-122"/>
                <a:cs typeface="+mn-cs"/>
              </a:endParaRPr>
            </a:p>
          </p:txBody>
        </p:sp>
        <p:sp>
          <p:nvSpPr>
            <p:cNvPr id="19" name="Oval 20"/>
            <p:cNvSpPr>
              <a:spLocks noChangeArrowheads="1"/>
            </p:cNvSpPr>
            <p:nvPr/>
          </p:nvSpPr>
          <p:spPr bwMode="auto">
            <a:xfrm>
              <a:off x="3288" y="2024"/>
              <a:ext cx="91" cy="91"/>
            </a:xfrm>
            <a:prstGeom prst="ellipse">
              <a:avLst/>
            </a:prstGeom>
            <a:solidFill>
              <a:srgbClr val="FF0000"/>
            </a:solid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黑体" pitchFamily="49" charset="-122"/>
                <a:ea typeface="黑体" pitchFamily="49" charset="-122"/>
                <a:cs typeface="+mn-cs"/>
              </a:endParaRPr>
            </a:p>
          </p:txBody>
        </p:sp>
        <p:sp>
          <p:nvSpPr>
            <p:cNvPr id="20" name="Oval 21"/>
            <p:cNvSpPr>
              <a:spLocks noChangeArrowheads="1"/>
            </p:cNvSpPr>
            <p:nvPr/>
          </p:nvSpPr>
          <p:spPr bwMode="auto">
            <a:xfrm>
              <a:off x="3515" y="1071"/>
              <a:ext cx="91" cy="91"/>
            </a:xfrm>
            <a:prstGeom prst="ellipse">
              <a:avLst/>
            </a:prstGeom>
            <a:solidFill>
              <a:srgbClr val="FF0000"/>
            </a:solid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黑体" pitchFamily="49" charset="-122"/>
                <a:ea typeface="黑体" pitchFamily="49" charset="-122"/>
                <a:cs typeface="+mn-cs"/>
              </a:endParaRPr>
            </a:p>
          </p:txBody>
        </p:sp>
        <p:sp>
          <p:nvSpPr>
            <p:cNvPr id="21" name="Oval 22"/>
            <p:cNvSpPr>
              <a:spLocks noChangeArrowheads="1"/>
            </p:cNvSpPr>
            <p:nvPr/>
          </p:nvSpPr>
          <p:spPr bwMode="auto">
            <a:xfrm>
              <a:off x="4059" y="1253"/>
              <a:ext cx="91" cy="91"/>
            </a:xfrm>
            <a:prstGeom prst="ellipse">
              <a:avLst/>
            </a:prstGeom>
            <a:solidFill>
              <a:srgbClr val="FF0000"/>
            </a:solid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黑体" pitchFamily="49" charset="-122"/>
                <a:ea typeface="黑体" pitchFamily="49" charset="-122"/>
                <a:cs typeface="+mn-cs"/>
              </a:endParaRPr>
            </a:p>
          </p:txBody>
        </p:sp>
        <p:sp>
          <p:nvSpPr>
            <p:cNvPr id="23" name="Oval 23"/>
            <p:cNvSpPr>
              <a:spLocks noChangeArrowheads="1"/>
            </p:cNvSpPr>
            <p:nvPr/>
          </p:nvSpPr>
          <p:spPr bwMode="auto">
            <a:xfrm>
              <a:off x="3833" y="1480"/>
              <a:ext cx="91" cy="91"/>
            </a:xfrm>
            <a:prstGeom prst="ellipse">
              <a:avLst/>
            </a:prstGeom>
            <a:solidFill>
              <a:srgbClr val="FF0000"/>
            </a:solid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黑体" pitchFamily="49" charset="-122"/>
                <a:ea typeface="黑体" pitchFamily="49" charset="-122"/>
                <a:cs typeface="+mn-cs"/>
              </a:endParaRPr>
            </a:p>
          </p:txBody>
        </p:sp>
      </p:grpSp>
    </p:spTree>
    <p:extLst>
      <p:ext uri="{BB962C8B-B14F-4D97-AF65-F5344CB8AC3E}">
        <p14:creationId xmlns:p14="http://schemas.microsoft.com/office/powerpoint/2010/main" val="3923826165"/>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7.4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体形逐步聚合</a:t>
            </a:r>
          </a:p>
        </p:txBody>
      </p:sp>
      <p:graphicFrame>
        <p:nvGraphicFramePr>
          <p:cNvPr id="8" name="Object 4"/>
          <p:cNvGraphicFramePr>
            <a:graphicFrameLocks noChangeAspect="1"/>
          </p:cNvGraphicFramePr>
          <p:nvPr>
            <p:extLst/>
          </p:nvPr>
        </p:nvGraphicFramePr>
        <p:xfrm>
          <a:off x="395536" y="1844824"/>
          <a:ext cx="6999294" cy="4387936"/>
        </p:xfrm>
        <a:graphic>
          <a:graphicData uri="http://schemas.openxmlformats.org/presentationml/2006/ole">
            <mc:AlternateContent xmlns:mc="http://schemas.openxmlformats.org/markup-compatibility/2006">
              <mc:Choice xmlns:v="urn:schemas-microsoft-com:vml" Requires="v">
                <p:oleObj spid="_x0000_s115720" name="ISIS/Draw Sketch" r:id="rId5" imgW="5914800" imgH="3466800" progId="ISISServer">
                  <p:embed/>
                </p:oleObj>
              </mc:Choice>
              <mc:Fallback>
                <p:oleObj name="ISIS/Draw Sketch" r:id="rId5" imgW="5914800" imgH="3466800" progId="ISISServer">
                  <p:embed/>
                  <p:pic>
                    <p:nvPicPr>
                      <p:cNvPr id="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1844824"/>
                        <a:ext cx="6999294" cy="4387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5"/>
          <p:cNvSpPr txBox="1">
            <a:spLocks noChangeArrowheads="1"/>
          </p:cNvSpPr>
          <p:nvPr/>
        </p:nvSpPr>
        <p:spPr bwMode="auto">
          <a:xfrm>
            <a:off x="3210223" y="1109687"/>
            <a:ext cx="3305993" cy="523220"/>
          </a:xfrm>
          <a:prstGeom prst="rect">
            <a:avLst/>
          </a:prstGeom>
          <a:solidFill>
            <a:srgbClr val="000080"/>
          </a:solidFill>
          <a:ln w="9525">
            <a:noFill/>
            <a:miter lim="800000"/>
            <a:headEnd/>
            <a:tailEnd/>
          </a:ln>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FFFF00"/>
                </a:solidFill>
                <a:effectLst/>
                <a:uLnTx/>
                <a:uFillTx/>
                <a:latin typeface="黑体" pitchFamily="49" charset="-122"/>
                <a:ea typeface="黑体" pitchFamily="49" charset="-122"/>
                <a:cs typeface="+mn-cs"/>
              </a:rPr>
              <a:t>a.</a:t>
            </a:r>
            <a:r>
              <a:rPr kumimoji="0" lang="zh-CN" altLang="en-US" sz="2800" b="0" i="0" u="none" strike="noStrike" kern="1200" cap="none" spc="0" normalizeH="0" baseline="0" noProof="0" dirty="0">
                <a:ln>
                  <a:noFill/>
                </a:ln>
                <a:solidFill>
                  <a:srgbClr val="FFFF00"/>
                </a:solidFill>
                <a:effectLst/>
                <a:uLnTx/>
                <a:uFillTx/>
                <a:latin typeface="黑体" pitchFamily="49" charset="-122"/>
                <a:ea typeface="黑体" pitchFamily="49" charset="-122"/>
                <a:cs typeface="+mn-cs"/>
              </a:rPr>
              <a:t>碱催化</a:t>
            </a:r>
            <a:r>
              <a:rPr kumimoji="0" lang="zh-CN" altLang="en-US"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酚醛树脂</a:t>
            </a:r>
            <a:endParaRPr kumimoji="0" lang="en-US" altLang="zh-CN"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endParaRPr>
          </a:p>
        </p:txBody>
      </p:sp>
      <p:sp>
        <p:nvSpPr>
          <p:cNvPr id="10" name="Rectangle 60"/>
          <p:cNvSpPr>
            <a:spLocks noChangeArrowheads="1"/>
          </p:cNvSpPr>
          <p:nvPr/>
        </p:nvSpPr>
        <p:spPr bwMode="auto">
          <a:xfrm>
            <a:off x="7451725" y="3284984"/>
            <a:ext cx="796925" cy="4572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甲阶</a:t>
            </a:r>
          </a:p>
        </p:txBody>
      </p:sp>
      <p:sp>
        <p:nvSpPr>
          <p:cNvPr id="11" name="Rectangle 61"/>
          <p:cNvSpPr>
            <a:spLocks noChangeArrowheads="1"/>
          </p:cNvSpPr>
          <p:nvPr/>
        </p:nvSpPr>
        <p:spPr bwMode="auto">
          <a:xfrm>
            <a:off x="7380288" y="4293046"/>
            <a:ext cx="796925" cy="4572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乙阶</a:t>
            </a:r>
          </a:p>
        </p:txBody>
      </p:sp>
      <p:sp>
        <p:nvSpPr>
          <p:cNvPr id="13" name="Rectangle 61"/>
          <p:cNvSpPr>
            <a:spLocks noChangeArrowheads="1"/>
          </p:cNvSpPr>
          <p:nvPr/>
        </p:nvSpPr>
        <p:spPr bwMode="auto">
          <a:xfrm>
            <a:off x="5508625" y="5998021"/>
            <a:ext cx="3529013" cy="461963"/>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预聚物分子量：</a:t>
            </a: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150-1500</a:t>
            </a:r>
            <a:endParaRPr kumimoji="1"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Tree>
    <p:extLst>
      <p:ext uri="{BB962C8B-B14F-4D97-AF65-F5344CB8AC3E}">
        <p14:creationId xmlns:p14="http://schemas.microsoft.com/office/powerpoint/2010/main" val="341655534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7.4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体形逐步聚合</a:t>
            </a:r>
          </a:p>
        </p:txBody>
      </p:sp>
      <p:sp>
        <p:nvSpPr>
          <p:cNvPr id="8" name="Text Box 5"/>
          <p:cNvSpPr txBox="1">
            <a:spLocks noChangeArrowheads="1"/>
          </p:cNvSpPr>
          <p:nvPr/>
        </p:nvSpPr>
        <p:spPr bwMode="auto">
          <a:xfrm>
            <a:off x="971946" y="2060154"/>
            <a:ext cx="2447925" cy="519112"/>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a:ln>
                  <a:noFill/>
                </a:ln>
                <a:solidFill>
                  <a:srgbClr val="C0504D"/>
                </a:solidFill>
                <a:effectLst/>
                <a:uLnTx/>
                <a:uFillTx/>
                <a:latin typeface="黑体" pitchFamily="49" charset="-122"/>
                <a:ea typeface="黑体" pitchFamily="49" charset="-122"/>
                <a:cs typeface="+mn-cs"/>
              </a:rPr>
              <a:t>脲醛树脂</a:t>
            </a:r>
          </a:p>
        </p:txBody>
      </p:sp>
      <p:sp>
        <p:nvSpPr>
          <p:cNvPr id="9" name="Text Box 6"/>
          <p:cNvSpPr txBox="1">
            <a:spLocks noChangeArrowheads="1"/>
          </p:cNvSpPr>
          <p:nvPr/>
        </p:nvSpPr>
        <p:spPr bwMode="auto">
          <a:xfrm>
            <a:off x="971600" y="4725466"/>
            <a:ext cx="2520950" cy="519113"/>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C0504D"/>
                </a:solidFill>
                <a:effectLst/>
                <a:uLnTx/>
                <a:uFillTx/>
                <a:latin typeface="黑体" pitchFamily="49" charset="-122"/>
                <a:ea typeface="黑体" pitchFamily="49" charset="-122"/>
                <a:cs typeface="+mn-cs"/>
              </a:rPr>
              <a:t>三聚氰胺树脂</a:t>
            </a:r>
          </a:p>
        </p:txBody>
      </p:sp>
      <p:grpSp>
        <p:nvGrpSpPr>
          <p:cNvPr id="11" name="Group 13"/>
          <p:cNvGrpSpPr>
            <a:grpSpLocks/>
          </p:cNvGrpSpPr>
          <p:nvPr/>
        </p:nvGrpSpPr>
        <p:grpSpPr bwMode="auto">
          <a:xfrm>
            <a:off x="4197247" y="1887662"/>
            <a:ext cx="3095377" cy="864096"/>
            <a:chOff x="2653" y="618"/>
            <a:chExt cx="2222" cy="598"/>
          </a:xfrm>
        </p:grpSpPr>
        <p:graphicFrame>
          <p:nvGraphicFramePr>
            <p:cNvPr id="13" name="Object 8"/>
            <p:cNvGraphicFramePr>
              <a:graphicFrameLocks noChangeAspect="1"/>
            </p:cNvGraphicFramePr>
            <p:nvPr/>
          </p:nvGraphicFramePr>
          <p:xfrm>
            <a:off x="2653" y="618"/>
            <a:ext cx="2222" cy="598"/>
          </p:xfrm>
          <a:graphic>
            <a:graphicData uri="http://schemas.openxmlformats.org/presentationml/2006/ole">
              <mc:AlternateContent xmlns:mc="http://schemas.openxmlformats.org/markup-compatibility/2006">
                <mc:Choice xmlns:v="urn:schemas-microsoft-com:vml" Requires="v">
                  <p:oleObj spid="_x0000_s116750" name="ISIS/Draw Sketch" r:id="rId5" imgW="1876320" imgH="504720" progId="ISISServer">
                    <p:embed/>
                  </p:oleObj>
                </mc:Choice>
                <mc:Fallback>
                  <p:oleObj name="ISIS/Draw Sketch" r:id="rId5" imgW="1876320" imgH="504720" progId="ISISServer">
                    <p:embed/>
                    <p:pic>
                      <p:nvPicPr>
                        <p:cNvPr id="13"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3" y="618"/>
                          <a:ext cx="2222"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9"/>
            <p:cNvSpPr txBox="1">
              <a:spLocks noChangeArrowheads="1"/>
            </p:cNvSpPr>
            <p:nvPr/>
          </p:nvSpPr>
          <p:spPr bwMode="auto">
            <a:xfrm>
              <a:off x="3742" y="890"/>
              <a:ext cx="408" cy="250"/>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黑体" pitchFamily="49" charset="-122"/>
                  <a:ea typeface="黑体" pitchFamily="49" charset="-122"/>
                  <a:cs typeface="+mn-cs"/>
                </a:rPr>
                <a:t>+</a:t>
              </a:r>
            </a:p>
          </p:txBody>
        </p:sp>
      </p:grpSp>
      <p:grpSp>
        <p:nvGrpSpPr>
          <p:cNvPr id="15" name="Group 14"/>
          <p:cNvGrpSpPr>
            <a:grpSpLocks/>
          </p:cNvGrpSpPr>
          <p:nvPr/>
        </p:nvGrpSpPr>
        <p:grpSpPr bwMode="auto">
          <a:xfrm>
            <a:off x="4354811" y="4365104"/>
            <a:ext cx="3601565" cy="1512168"/>
            <a:chOff x="2517" y="1752"/>
            <a:chExt cx="2631" cy="1155"/>
          </a:xfrm>
        </p:grpSpPr>
        <p:graphicFrame>
          <p:nvGraphicFramePr>
            <p:cNvPr id="16" name="Object 10"/>
            <p:cNvGraphicFramePr>
              <a:graphicFrameLocks noChangeAspect="1"/>
            </p:cNvGraphicFramePr>
            <p:nvPr/>
          </p:nvGraphicFramePr>
          <p:xfrm>
            <a:off x="2517" y="1752"/>
            <a:ext cx="2631" cy="1155"/>
          </p:xfrm>
          <a:graphic>
            <a:graphicData uri="http://schemas.openxmlformats.org/presentationml/2006/ole">
              <mc:AlternateContent xmlns:mc="http://schemas.openxmlformats.org/markup-compatibility/2006">
                <mc:Choice xmlns:v="urn:schemas-microsoft-com:vml" Requires="v">
                  <p:oleObj spid="_x0000_s116751" name="ISIS/Draw Sketch" r:id="rId7" imgW="2257200" imgH="990360" progId="ISISServer">
                    <p:embed/>
                  </p:oleObj>
                </mc:Choice>
                <mc:Fallback>
                  <p:oleObj name="ISIS/Draw Sketch" r:id="rId7" imgW="2257200" imgH="990360" progId="ISISServer">
                    <p:embed/>
                    <p:pic>
                      <p:nvPicPr>
                        <p:cNvPr id="1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7" y="1752"/>
                          <a:ext cx="2631" cy="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12"/>
            <p:cNvSpPr txBox="1">
              <a:spLocks noChangeArrowheads="1"/>
            </p:cNvSpPr>
            <p:nvPr/>
          </p:nvSpPr>
          <p:spPr bwMode="auto">
            <a:xfrm>
              <a:off x="3969" y="2341"/>
              <a:ext cx="408" cy="250"/>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黑体" pitchFamily="49" charset="-122"/>
                  <a:ea typeface="黑体" pitchFamily="49" charset="-122"/>
                  <a:cs typeface="+mn-cs"/>
                </a:rPr>
                <a:t>+</a:t>
              </a:r>
            </a:p>
          </p:txBody>
        </p:sp>
      </p:grpSp>
      <p:sp>
        <p:nvSpPr>
          <p:cNvPr id="21" name="Text Box 17"/>
          <p:cNvSpPr txBox="1">
            <a:spLocks noChangeArrowheads="1"/>
          </p:cNvSpPr>
          <p:nvPr/>
        </p:nvSpPr>
        <p:spPr bwMode="auto">
          <a:xfrm>
            <a:off x="611188" y="1052736"/>
            <a:ext cx="2665412" cy="519113"/>
          </a:xfrm>
          <a:prstGeom prst="rect">
            <a:avLst/>
          </a:prstGeom>
          <a:solidFill>
            <a:srgbClr val="0000FF"/>
          </a:solid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b.</a:t>
            </a:r>
            <a:r>
              <a:rPr kumimoji="0" lang="zh-CN" altLang="en-US"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氨基树脂</a:t>
            </a:r>
            <a:endParaRPr kumimoji="0" lang="en-US" altLang="zh-CN"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endParaRPr>
          </a:p>
        </p:txBody>
      </p:sp>
      <p:sp>
        <p:nvSpPr>
          <p:cNvPr id="23" name="Rectangle 16"/>
          <p:cNvSpPr>
            <a:spLocks noChangeArrowheads="1"/>
          </p:cNvSpPr>
          <p:nvPr/>
        </p:nvSpPr>
        <p:spPr bwMode="auto">
          <a:xfrm>
            <a:off x="675088" y="3068960"/>
            <a:ext cx="7848600" cy="1200150"/>
          </a:xfrm>
          <a:prstGeom prst="rect">
            <a:avLst/>
          </a:prstGeom>
          <a:solidFill>
            <a:schemeClr val="accent5">
              <a:lumMod val="20000"/>
              <a:lumOff val="80000"/>
            </a:schemeClr>
          </a:solidFill>
          <a:ln>
            <a:noFill/>
          </a:ln>
          <a:effec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尿素</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甲醛（</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1:1.75-2</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），碱催化，得到粘稠状液体，使用时加少量氯化铵（与残余甲醛反应生成酸催化）固化。制作低压电器和日用品。</a:t>
            </a:r>
          </a:p>
        </p:txBody>
      </p:sp>
      <p:sp>
        <p:nvSpPr>
          <p:cNvPr id="24" name="Rectangle 19"/>
          <p:cNvSpPr>
            <a:spLocks noChangeArrowheads="1"/>
          </p:cNvSpPr>
          <p:nvPr/>
        </p:nvSpPr>
        <p:spPr bwMode="auto">
          <a:xfrm>
            <a:off x="395287" y="5945249"/>
            <a:ext cx="83534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三聚氰胺</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甲醛（</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1:3</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），中性或弱碱催化，水或醇溶液缩聚；得到粘稠状液体，氯化铵固化。制作餐具和电器制品。</a:t>
            </a:r>
          </a:p>
        </p:txBody>
      </p:sp>
      <p:sp>
        <p:nvSpPr>
          <p:cNvPr id="19" name="Rectangle 18"/>
          <p:cNvSpPr>
            <a:spLocks noChangeArrowheads="1"/>
          </p:cNvSpPr>
          <p:nvPr/>
        </p:nvSpPr>
        <p:spPr bwMode="auto">
          <a:xfrm>
            <a:off x="3282813" y="1185615"/>
            <a:ext cx="54954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尿素：</a:t>
            </a:r>
            <a:r>
              <a:rPr kumimoji="1"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f </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 4; </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三聚氰胺：</a:t>
            </a:r>
            <a:r>
              <a:rPr kumimoji="1"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f </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 6;</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甲醛</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 </a:t>
            </a:r>
            <a:r>
              <a:rPr kumimoji="1"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f </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 2</a:t>
            </a:r>
          </a:p>
        </p:txBody>
      </p:sp>
    </p:spTree>
    <p:extLst>
      <p:ext uri="{BB962C8B-B14F-4D97-AF65-F5344CB8AC3E}">
        <p14:creationId xmlns:p14="http://schemas.microsoft.com/office/powerpoint/2010/main" val="2728119215"/>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7.4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体形逐步聚合</a:t>
            </a:r>
          </a:p>
        </p:txBody>
      </p:sp>
      <p:sp>
        <p:nvSpPr>
          <p:cNvPr id="10" name="Text Box 7"/>
          <p:cNvSpPr txBox="1">
            <a:spLocks noChangeArrowheads="1"/>
          </p:cNvSpPr>
          <p:nvPr/>
        </p:nvSpPr>
        <p:spPr bwMode="auto">
          <a:xfrm>
            <a:off x="323528" y="980728"/>
            <a:ext cx="2663825" cy="519113"/>
          </a:xfrm>
          <a:prstGeom prst="rect">
            <a:avLst/>
          </a:prstGeom>
          <a:solidFill>
            <a:srgbClr val="0000FF"/>
          </a:solid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c.</a:t>
            </a:r>
            <a:r>
              <a:rPr kumimoji="0" lang="zh-CN" altLang="en-US"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醇酸树脂</a:t>
            </a:r>
            <a:endParaRPr kumimoji="0" lang="en-US" altLang="zh-CN"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endParaRPr>
          </a:p>
        </p:txBody>
      </p:sp>
      <p:graphicFrame>
        <p:nvGraphicFramePr>
          <p:cNvPr id="23" name="Object 20"/>
          <p:cNvGraphicFramePr>
            <a:graphicFrameLocks noChangeAspect="1"/>
          </p:cNvGraphicFramePr>
          <p:nvPr/>
        </p:nvGraphicFramePr>
        <p:xfrm>
          <a:off x="323850" y="3008313"/>
          <a:ext cx="7696200" cy="2713037"/>
        </p:xfrm>
        <a:graphic>
          <a:graphicData uri="http://schemas.openxmlformats.org/presentationml/2006/ole">
            <mc:AlternateContent xmlns:mc="http://schemas.openxmlformats.org/markup-compatibility/2006">
              <mc:Choice xmlns:v="urn:schemas-microsoft-com:vml" Requires="v">
                <p:oleObj spid="_x0000_s117774" name="CS ChemDraw Drawing" r:id="rId5" imgW="4071620" imgH="1435100" progId="ChemDraw.Document.4.5">
                  <p:embed/>
                </p:oleObj>
              </mc:Choice>
              <mc:Fallback>
                <p:oleObj name="CS ChemDraw Drawing" r:id="rId5" imgW="4071620" imgH="1435100" progId="ChemDraw.Document.4.5">
                  <p:embed/>
                  <p:pic>
                    <p:nvPicPr>
                      <p:cNvPr id="23"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3008313"/>
                        <a:ext cx="7696200" cy="271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12"/>
          <p:cNvGraphicFramePr>
            <a:graphicFrameLocks noChangeAspect="1"/>
          </p:cNvGraphicFramePr>
          <p:nvPr>
            <p:extLst/>
          </p:nvPr>
        </p:nvGraphicFramePr>
        <p:xfrm>
          <a:off x="250825" y="1539627"/>
          <a:ext cx="8153400" cy="1457325"/>
        </p:xfrm>
        <a:graphic>
          <a:graphicData uri="http://schemas.openxmlformats.org/presentationml/2006/ole">
            <mc:AlternateContent xmlns:mc="http://schemas.openxmlformats.org/markup-compatibility/2006">
              <mc:Choice xmlns:v="urn:schemas-microsoft-com:vml" Requires="v">
                <p:oleObj spid="_x0000_s117775" name="CS ChemDraw Drawing" r:id="rId7" imgW="4673600" imgH="835660" progId="ChemDraw.Document.4.5">
                  <p:embed/>
                </p:oleObj>
              </mc:Choice>
              <mc:Fallback>
                <p:oleObj name="CS ChemDraw Drawing" r:id="rId7" imgW="4673600" imgH="835660" progId="ChemDraw.Document.4.5">
                  <p:embed/>
                  <p:pic>
                    <p:nvPicPr>
                      <p:cNvPr id="25"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1539627"/>
                        <a:ext cx="8153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AutoShape 16"/>
          <p:cNvSpPr>
            <a:spLocks noChangeArrowheads="1"/>
          </p:cNvSpPr>
          <p:nvPr/>
        </p:nvSpPr>
        <p:spPr bwMode="auto">
          <a:xfrm rot="10800000">
            <a:off x="6288088" y="5681663"/>
            <a:ext cx="288925" cy="719137"/>
          </a:xfrm>
          <a:prstGeom prst="upArrow">
            <a:avLst>
              <a:gd name="adj1" fmla="val 50000"/>
              <a:gd name="adj2" fmla="val 62225"/>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7" name="Rectangle 18"/>
          <p:cNvSpPr>
            <a:spLocks noChangeArrowheads="1"/>
          </p:cNvSpPr>
          <p:nvPr/>
        </p:nvSpPr>
        <p:spPr bwMode="auto">
          <a:xfrm>
            <a:off x="6054725" y="640080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醇酸漆</a:t>
            </a:r>
          </a:p>
        </p:txBody>
      </p:sp>
      <p:sp>
        <p:nvSpPr>
          <p:cNvPr id="28" name="Rectangle 21"/>
          <p:cNvSpPr>
            <a:spLocks noChangeArrowheads="1"/>
          </p:cNvSpPr>
          <p:nvPr/>
        </p:nvSpPr>
        <p:spPr bwMode="auto">
          <a:xfrm>
            <a:off x="3059113" y="4005263"/>
            <a:ext cx="2995612" cy="396875"/>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亚麻油酸，豆油，蓖麻油</a:t>
            </a:r>
          </a:p>
        </p:txBody>
      </p:sp>
      <p:sp>
        <p:nvSpPr>
          <p:cNvPr id="29" name="Rectangle 22"/>
          <p:cNvSpPr>
            <a:spLocks noChangeArrowheads="1"/>
          </p:cNvSpPr>
          <p:nvPr/>
        </p:nvSpPr>
        <p:spPr bwMode="auto">
          <a:xfrm>
            <a:off x="4954406" y="5841177"/>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双键交联</a:t>
            </a:r>
          </a:p>
        </p:txBody>
      </p:sp>
      <p:sp>
        <p:nvSpPr>
          <p:cNvPr id="3" name="文本框 2"/>
          <p:cNvSpPr txBox="1"/>
          <p:nvPr/>
        </p:nvSpPr>
        <p:spPr>
          <a:xfrm>
            <a:off x="6268748" y="3056371"/>
            <a:ext cx="26805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固化温度高 （约</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200</a:t>
            </a:r>
            <a:r>
              <a:rPr kumimoji="0" lang="en-US" altLang="zh-CN" sz="1800" b="1" i="0" u="none" strike="noStrike" kern="1200" cap="none" spc="0" normalizeH="0" baseline="30000" noProof="0" dirty="0">
                <a:ln>
                  <a:noFill/>
                </a:ln>
                <a:solidFill>
                  <a:prstClr val="black"/>
                </a:solidFill>
                <a:effectLst/>
                <a:uLnTx/>
                <a:uFillTx/>
                <a:latin typeface="Calibri"/>
                <a:ea typeface="宋体" panose="02010600030101010101" pitchFamily="2" charset="-122"/>
                <a:cs typeface="+mn-cs"/>
              </a:rPr>
              <a:t>o</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a:t>
            </a:r>
            <a:r>
              <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p:txBody>
      </p:sp>
    </p:spTree>
    <p:extLst>
      <p:ext uri="{BB962C8B-B14F-4D97-AF65-F5344CB8AC3E}">
        <p14:creationId xmlns:p14="http://schemas.microsoft.com/office/powerpoint/2010/main" val="2672539962"/>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7.4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体形逐步聚合</a:t>
            </a:r>
          </a:p>
        </p:txBody>
      </p:sp>
      <p:graphicFrame>
        <p:nvGraphicFramePr>
          <p:cNvPr id="8" name="Object 2"/>
          <p:cNvGraphicFramePr>
            <a:graphicFrameLocks noChangeAspect="1"/>
          </p:cNvGraphicFramePr>
          <p:nvPr/>
        </p:nvGraphicFramePr>
        <p:xfrm>
          <a:off x="2331765" y="2060848"/>
          <a:ext cx="4040435" cy="2379491"/>
        </p:xfrm>
        <a:graphic>
          <a:graphicData uri="http://schemas.openxmlformats.org/presentationml/2006/ole">
            <mc:AlternateContent xmlns:mc="http://schemas.openxmlformats.org/markup-compatibility/2006">
              <mc:Choice xmlns:v="urn:schemas-microsoft-com:vml" Requires="v">
                <p:oleObj spid="_x0000_s118792" name="ISIS/Draw Sketch" r:id="rId5" imgW="3638520" imgH="2199960" progId="ISISServer">
                  <p:embed/>
                </p:oleObj>
              </mc:Choice>
              <mc:Fallback>
                <p:oleObj name="ISIS/Draw Sketch" r:id="rId5" imgW="3638520" imgH="2199960" progId="ISISServer">
                  <p:embed/>
                  <p:pic>
                    <p:nvPicPr>
                      <p:cNvPr id="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1765" y="2060848"/>
                        <a:ext cx="4040435" cy="23794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5"/>
          <p:cNvSpPr>
            <a:spLocks noChangeShapeType="1"/>
          </p:cNvSpPr>
          <p:nvPr/>
        </p:nvSpPr>
        <p:spPr bwMode="auto">
          <a:xfrm>
            <a:off x="1826245" y="5588744"/>
            <a:ext cx="2736850" cy="0"/>
          </a:xfrm>
          <a:prstGeom prst="line">
            <a:avLst/>
          </a:prstGeom>
          <a:noFill/>
          <a:ln w="38100">
            <a:solidFill>
              <a:srgbClr val="000080"/>
            </a:solidFill>
            <a:round/>
            <a:headEnd/>
            <a:tailEnd type="arrow" w="med" len="lg"/>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10" name="Group 6"/>
          <p:cNvGrpSpPr>
            <a:grpSpLocks/>
          </p:cNvGrpSpPr>
          <p:nvPr/>
        </p:nvGrpSpPr>
        <p:grpSpPr bwMode="auto">
          <a:xfrm>
            <a:off x="4758358" y="4725144"/>
            <a:ext cx="2643187" cy="1500188"/>
            <a:chOff x="3696" y="2795"/>
            <a:chExt cx="1724" cy="953"/>
          </a:xfrm>
        </p:grpSpPr>
        <p:sp>
          <p:nvSpPr>
            <p:cNvPr id="11" name="Freeform 7"/>
            <p:cNvSpPr>
              <a:spLocks/>
            </p:cNvSpPr>
            <p:nvPr/>
          </p:nvSpPr>
          <p:spPr bwMode="auto">
            <a:xfrm>
              <a:off x="3696" y="2795"/>
              <a:ext cx="1678" cy="222"/>
            </a:xfrm>
            <a:custGeom>
              <a:avLst/>
              <a:gdLst>
                <a:gd name="T0" fmla="*/ 0 w 1678"/>
                <a:gd name="T1" fmla="*/ 13 h 295"/>
                <a:gd name="T2" fmla="*/ 408 w 1678"/>
                <a:gd name="T3" fmla="*/ 0 h 295"/>
                <a:gd name="T4" fmla="*/ 726 w 1678"/>
                <a:gd name="T5" fmla="*/ 13 h 295"/>
                <a:gd name="T6" fmla="*/ 1043 w 1678"/>
                <a:gd name="T7" fmla="*/ 37 h 295"/>
                <a:gd name="T8" fmla="*/ 1406 w 1678"/>
                <a:gd name="T9" fmla="*/ 31 h 295"/>
                <a:gd name="T10" fmla="*/ 1678 w 1678"/>
                <a:gd name="T11" fmla="*/ 6 h 295"/>
                <a:gd name="T12" fmla="*/ 0 60000 65536"/>
                <a:gd name="T13" fmla="*/ 0 60000 65536"/>
                <a:gd name="T14" fmla="*/ 0 60000 65536"/>
                <a:gd name="T15" fmla="*/ 0 60000 65536"/>
                <a:gd name="T16" fmla="*/ 0 60000 65536"/>
                <a:gd name="T17" fmla="*/ 0 60000 65536"/>
                <a:gd name="T18" fmla="*/ 0 w 1678"/>
                <a:gd name="T19" fmla="*/ 0 h 295"/>
                <a:gd name="T20" fmla="*/ 1678 w 1678"/>
                <a:gd name="T21" fmla="*/ 295 h 295"/>
              </a:gdLst>
              <a:ahLst/>
              <a:cxnLst>
                <a:cxn ang="T12">
                  <a:pos x="T0" y="T1"/>
                </a:cxn>
                <a:cxn ang="T13">
                  <a:pos x="T2" y="T3"/>
                </a:cxn>
                <a:cxn ang="T14">
                  <a:pos x="T4" y="T5"/>
                </a:cxn>
                <a:cxn ang="T15">
                  <a:pos x="T6" y="T7"/>
                </a:cxn>
                <a:cxn ang="T16">
                  <a:pos x="T8" y="T9"/>
                </a:cxn>
                <a:cxn ang="T17">
                  <a:pos x="T10" y="T11"/>
                </a:cxn>
              </a:cxnLst>
              <a:rect l="T18" t="T19" r="T20" b="T21"/>
              <a:pathLst>
                <a:path w="1678" h="295">
                  <a:moveTo>
                    <a:pt x="0" y="91"/>
                  </a:moveTo>
                  <a:cubicBezTo>
                    <a:pt x="143" y="45"/>
                    <a:pt x="287" y="0"/>
                    <a:pt x="408" y="0"/>
                  </a:cubicBezTo>
                  <a:cubicBezTo>
                    <a:pt x="529" y="0"/>
                    <a:pt x="620" y="46"/>
                    <a:pt x="726" y="91"/>
                  </a:cubicBezTo>
                  <a:cubicBezTo>
                    <a:pt x="832" y="136"/>
                    <a:pt x="930" y="249"/>
                    <a:pt x="1043" y="272"/>
                  </a:cubicBezTo>
                  <a:cubicBezTo>
                    <a:pt x="1156" y="295"/>
                    <a:pt x="1300" y="265"/>
                    <a:pt x="1406" y="227"/>
                  </a:cubicBezTo>
                  <a:cubicBezTo>
                    <a:pt x="1512" y="189"/>
                    <a:pt x="1633" y="76"/>
                    <a:pt x="1678" y="46"/>
                  </a:cubicBezTo>
                </a:path>
              </a:pathLst>
            </a:custGeom>
            <a:noFill/>
            <a:ln w="38100">
              <a:solidFill>
                <a:srgbClr val="0000FF"/>
              </a:solidFill>
              <a:round/>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 name="Freeform 8"/>
            <p:cNvSpPr>
              <a:spLocks/>
            </p:cNvSpPr>
            <p:nvPr/>
          </p:nvSpPr>
          <p:spPr bwMode="auto">
            <a:xfrm>
              <a:off x="3696" y="3113"/>
              <a:ext cx="1678" cy="222"/>
            </a:xfrm>
            <a:custGeom>
              <a:avLst/>
              <a:gdLst>
                <a:gd name="T0" fmla="*/ 0 w 1678"/>
                <a:gd name="T1" fmla="*/ 13 h 295"/>
                <a:gd name="T2" fmla="*/ 408 w 1678"/>
                <a:gd name="T3" fmla="*/ 0 h 295"/>
                <a:gd name="T4" fmla="*/ 726 w 1678"/>
                <a:gd name="T5" fmla="*/ 13 h 295"/>
                <a:gd name="T6" fmla="*/ 1043 w 1678"/>
                <a:gd name="T7" fmla="*/ 37 h 295"/>
                <a:gd name="T8" fmla="*/ 1406 w 1678"/>
                <a:gd name="T9" fmla="*/ 31 h 295"/>
                <a:gd name="T10" fmla="*/ 1678 w 1678"/>
                <a:gd name="T11" fmla="*/ 6 h 295"/>
                <a:gd name="T12" fmla="*/ 0 60000 65536"/>
                <a:gd name="T13" fmla="*/ 0 60000 65536"/>
                <a:gd name="T14" fmla="*/ 0 60000 65536"/>
                <a:gd name="T15" fmla="*/ 0 60000 65536"/>
                <a:gd name="T16" fmla="*/ 0 60000 65536"/>
                <a:gd name="T17" fmla="*/ 0 60000 65536"/>
                <a:gd name="T18" fmla="*/ 0 w 1678"/>
                <a:gd name="T19" fmla="*/ 0 h 295"/>
                <a:gd name="T20" fmla="*/ 1678 w 1678"/>
                <a:gd name="T21" fmla="*/ 295 h 295"/>
              </a:gdLst>
              <a:ahLst/>
              <a:cxnLst>
                <a:cxn ang="T12">
                  <a:pos x="T0" y="T1"/>
                </a:cxn>
                <a:cxn ang="T13">
                  <a:pos x="T2" y="T3"/>
                </a:cxn>
                <a:cxn ang="T14">
                  <a:pos x="T4" y="T5"/>
                </a:cxn>
                <a:cxn ang="T15">
                  <a:pos x="T6" y="T7"/>
                </a:cxn>
                <a:cxn ang="T16">
                  <a:pos x="T8" y="T9"/>
                </a:cxn>
                <a:cxn ang="T17">
                  <a:pos x="T10" y="T11"/>
                </a:cxn>
              </a:cxnLst>
              <a:rect l="T18" t="T19" r="T20" b="T21"/>
              <a:pathLst>
                <a:path w="1678" h="295">
                  <a:moveTo>
                    <a:pt x="0" y="91"/>
                  </a:moveTo>
                  <a:cubicBezTo>
                    <a:pt x="143" y="45"/>
                    <a:pt x="287" y="0"/>
                    <a:pt x="408" y="0"/>
                  </a:cubicBezTo>
                  <a:cubicBezTo>
                    <a:pt x="529" y="0"/>
                    <a:pt x="620" y="46"/>
                    <a:pt x="726" y="91"/>
                  </a:cubicBezTo>
                  <a:cubicBezTo>
                    <a:pt x="832" y="136"/>
                    <a:pt x="930" y="249"/>
                    <a:pt x="1043" y="272"/>
                  </a:cubicBezTo>
                  <a:cubicBezTo>
                    <a:pt x="1156" y="295"/>
                    <a:pt x="1300" y="265"/>
                    <a:pt x="1406" y="227"/>
                  </a:cubicBezTo>
                  <a:cubicBezTo>
                    <a:pt x="1512" y="189"/>
                    <a:pt x="1633" y="76"/>
                    <a:pt x="1678" y="46"/>
                  </a:cubicBezTo>
                </a:path>
              </a:pathLst>
            </a:custGeom>
            <a:noFill/>
            <a:ln w="38100">
              <a:solidFill>
                <a:srgbClr val="0000FF"/>
              </a:solidFill>
              <a:round/>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 name="Freeform 9"/>
            <p:cNvSpPr>
              <a:spLocks/>
            </p:cNvSpPr>
            <p:nvPr/>
          </p:nvSpPr>
          <p:spPr bwMode="auto">
            <a:xfrm>
              <a:off x="3696" y="3521"/>
              <a:ext cx="1724" cy="227"/>
            </a:xfrm>
            <a:custGeom>
              <a:avLst/>
              <a:gdLst>
                <a:gd name="T0" fmla="*/ 0 w 1678"/>
                <a:gd name="T1" fmla="*/ 15 h 295"/>
                <a:gd name="T2" fmla="*/ 492 w 1678"/>
                <a:gd name="T3" fmla="*/ 0 h 295"/>
                <a:gd name="T4" fmla="*/ 877 w 1678"/>
                <a:gd name="T5" fmla="*/ 15 h 295"/>
                <a:gd name="T6" fmla="*/ 1261 w 1678"/>
                <a:gd name="T7" fmla="*/ 43 h 295"/>
                <a:gd name="T8" fmla="*/ 1700 w 1678"/>
                <a:gd name="T9" fmla="*/ 37 h 295"/>
                <a:gd name="T10" fmla="*/ 2028 w 1678"/>
                <a:gd name="T11" fmla="*/ 7 h 295"/>
                <a:gd name="T12" fmla="*/ 0 60000 65536"/>
                <a:gd name="T13" fmla="*/ 0 60000 65536"/>
                <a:gd name="T14" fmla="*/ 0 60000 65536"/>
                <a:gd name="T15" fmla="*/ 0 60000 65536"/>
                <a:gd name="T16" fmla="*/ 0 60000 65536"/>
                <a:gd name="T17" fmla="*/ 0 60000 65536"/>
                <a:gd name="T18" fmla="*/ 0 w 1678"/>
                <a:gd name="T19" fmla="*/ 0 h 295"/>
                <a:gd name="T20" fmla="*/ 1678 w 1678"/>
                <a:gd name="T21" fmla="*/ 295 h 295"/>
              </a:gdLst>
              <a:ahLst/>
              <a:cxnLst>
                <a:cxn ang="T12">
                  <a:pos x="T0" y="T1"/>
                </a:cxn>
                <a:cxn ang="T13">
                  <a:pos x="T2" y="T3"/>
                </a:cxn>
                <a:cxn ang="T14">
                  <a:pos x="T4" y="T5"/>
                </a:cxn>
                <a:cxn ang="T15">
                  <a:pos x="T6" y="T7"/>
                </a:cxn>
                <a:cxn ang="T16">
                  <a:pos x="T8" y="T9"/>
                </a:cxn>
                <a:cxn ang="T17">
                  <a:pos x="T10" y="T11"/>
                </a:cxn>
              </a:cxnLst>
              <a:rect l="T18" t="T19" r="T20" b="T21"/>
              <a:pathLst>
                <a:path w="1678" h="295">
                  <a:moveTo>
                    <a:pt x="0" y="91"/>
                  </a:moveTo>
                  <a:cubicBezTo>
                    <a:pt x="143" y="45"/>
                    <a:pt x="287" y="0"/>
                    <a:pt x="408" y="0"/>
                  </a:cubicBezTo>
                  <a:cubicBezTo>
                    <a:pt x="529" y="0"/>
                    <a:pt x="620" y="46"/>
                    <a:pt x="726" y="91"/>
                  </a:cubicBezTo>
                  <a:cubicBezTo>
                    <a:pt x="832" y="136"/>
                    <a:pt x="930" y="249"/>
                    <a:pt x="1043" y="272"/>
                  </a:cubicBezTo>
                  <a:cubicBezTo>
                    <a:pt x="1156" y="295"/>
                    <a:pt x="1300" y="265"/>
                    <a:pt x="1406" y="227"/>
                  </a:cubicBezTo>
                  <a:cubicBezTo>
                    <a:pt x="1512" y="189"/>
                    <a:pt x="1633" y="76"/>
                    <a:pt x="1678" y="46"/>
                  </a:cubicBezTo>
                </a:path>
              </a:pathLst>
            </a:custGeom>
            <a:noFill/>
            <a:ln w="38100">
              <a:solidFill>
                <a:srgbClr val="0000FF"/>
              </a:solidFill>
              <a:round/>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 name="Freeform 10"/>
            <p:cNvSpPr>
              <a:spLocks/>
            </p:cNvSpPr>
            <p:nvPr/>
          </p:nvSpPr>
          <p:spPr bwMode="auto">
            <a:xfrm>
              <a:off x="4067" y="2840"/>
              <a:ext cx="303" cy="222"/>
            </a:xfrm>
            <a:custGeom>
              <a:avLst/>
              <a:gdLst>
                <a:gd name="T0" fmla="*/ 219 w 303"/>
                <a:gd name="T1" fmla="*/ 0 h 681"/>
                <a:gd name="T2" fmla="*/ 38 w 303"/>
                <a:gd name="T3" fmla="*/ 0 h 681"/>
                <a:gd name="T4" fmla="*/ 38 w 303"/>
                <a:gd name="T5" fmla="*/ 0 h 681"/>
                <a:gd name="T6" fmla="*/ 265 w 303"/>
                <a:gd name="T7" fmla="*/ 0 h 681"/>
                <a:gd name="T8" fmla="*/ 265 w 303"/>
                <a:gd name="T9" fmla="*/ 0 h 681"/>
                <a:gd name="T10" fmla="*/ 174 w 303"/>
                <a:gd name="T11" fmla="*/ 0 h 681"/>
                <a:gd name="T12" fmla="*/ 0 60000 65536"/>
                <a:gd name="T13" fmla="*/ 0 60000 65536"/>
                <a:gd name="T14" fmla="*/ 0 60000 65536"/>
                <a:gd name="T15" fmla="*/ 0 60000 65536"/>
                <a:gd name="T16" fmla="*/ 0 60000 65536"/>
                <a:gd name="T17" fmla="*/ 0 60000 65536"/>
                <a:gd name="T18" fmla="*/ 0 w 303"/>
                <a:gd name="T19" fmla="*/ 0 h 681"/>
                <a:gd name="T20" fmla="*/ 303 w 303"/>
                <a:gd name="T21" fmla="*/ 681 h 681"/>
              </a:gdLst>
              <a:ahLst/>
              <a:cxnLst>
                <a:cxn ang="T12">
                  <a:pos x="T0" y="T1"/>
                </a:cxn>
                <a:cxn ang="T13">
                  <a:pos x="T2" y="T3"/>
                </a:cxn>
                <a:cxn ang="T14">
                  <a:pos x="T4" y="T5"/>
                </a:cxn>
                <a:cxn ang="T15">
                  <a:pos x="T6" y="T7"/>
                </a:cxn>
                <a:cxn ang="T16">
                  <a:pos x="T8" y="T9"/>
                </a:cxn>
                <a:cxn ang="T17">
                  <a:pos x="T10" y="T11"/>
                </a:cxn>
              </a:cxnLst>
              <a:rect l="T18" t="T19" r="T20" b="T21"/>
              <a:pathLst>
                <a:path w="303" h="681">
                  <a:moveTo>
                    <a:pt x="219" y="0"/>
                  </a:moveTo>
                  <a:cubicBezTo>
                    <a:pt x="143" y="45"/>
                    <a:pt x="68" y="91"/>
                    <a:pt x="38" y="136"/>
                  </a:cubicBezTo>
                  <a:cubicBezTo>
                    <a:pt x="8" y="181"/>
                    <a:pt x="0" y="228"/>
                    <a:pt x="38" y="273"/>
                  </a:cubicBezTo>
                  <a:cubicBezTo>
                    <a:pt x="76" y="318"/>
                    <a:pt x="227" y="356"/>
                    <a:pt x="265" y="409"/>
                  </a:cubicBezTo>
                  <a:cubicBezTo>
                    <a:pt x="303" y="462"/>
                    <a:pt x="280" y="545"/>
                    <a:pt x="265" y="590"/>
                  </a:cubicBezTo>
                  <a:cubicBezTo>
                    <a:pt x="250" y="635"/>
                    <a:pt x="189" y="666"/>
                    <a:pt x="174" y="681"/>
                  </a:cubicBezTo>
                </a:path>
              </a:pathLst>
            </a:custGeom>
            <a:noFill/>
            <a:ln w="38100">
              <a:solidFill>
                <a:srgbClr val="800000"/>
              </a:solidFill>
              <a:round/>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 name="Freeform 11"/>
            <p:cNvSpPr>
              <a:spLocks/>
            </p:cNvSpPr>
            <p:nvPr/>
          </p:nvSpPr>
          <p:spPr bwMode="auto">
            <a:xfrm>
              <a:off x="4876" y="3067"/>
              <a:ext cx="97" cy="222"/>
            </a:xfrm>
            <a:custGeom>
              <a:avLst/>
              <a:gdLst>
                <a:gd name="T0" fmla="*/ 0 w 97"/>
                <a:gd name="T1" fmla="*/ 0 h 272"/>
                <a:gd name="T2" fmla="*/ 90 w 97"/>
                <a:gd name="T3" fmla="*/ 44 h 272"/>
                <a:gd name="T4" fmla="*/ 45 w 97"/>
                <a:gd name="T5" fmla="*/ 66 h 272"/>
                <a:gd name="T6" fmla="*/ 0 60000 65536"/>
                <a:gd name="T7" fmla="*/ 0 60000 65536"/>
                <a:gd name="T8" fmla="*/ 0 60000 65536"/>
                <a:gd name="T9" fmla="*/ 0 w 97"/>
                <a:gd name="T10" fmla="*/ 0 h 272"/>
                <a:gd name="T11" fmla="*/ 97 w 97"/>
                <a:gd name="T12" fmla="*/ 272 h 272"/>
              </a:gdLst>
              <a:ahLst/>
              <a:cxnLst>
                <a:cxn ang="T6">
                  <a:pos x="T0" y="T1"/>
                </a:cxn>
                <a:cxn ang="T7">
                  <a:pos x="T2" y="T3"/>
                </a:cxn>
                <a:cxn ang="T8">
                  <a:pos x="T4" y="T5"/>
                </a:cxn>
              </a:cxnLst>
              <a:rect l="T9" t="T10" r="T11" b="T12"/>
              <a:pathLst>
                <a:path w="97" h="272">
                  <a:moveTo>
                    <a:pt x="0" y="0"/>
                  </a:moveTo>
                  <a:cubicBezTo>
                    <a:pt x="41" y="68"/>
                    <a:pt x="83" y="136"/>
                    <a:pt x="90" y="181"/>
                  </a:cubicBezTo>
                  <a:cubicBezTo>
                    <a:pt x="97" y="226"/>
                    <a:pt x="52" y="257"/>
                    <a:pt x="45" y="272"/>
                  </a:cubicBezTo>
                </a:path>
              </a:pathLst>
            </a:custGeom>
            <a:noFill/>
            <a:ln w="38100">
              <a:solidFill>
                <a:srgbClr val="800000"/>
              </a:solidFill>
              <a:round/>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 name="Freeform 12"/>
            <p:cNvSpPr>
              <a:spLocks/>
            </p:cNvSpPr>
            <p:nvPr/>
          </p:nvSpPr>
          <p:spPr bwMode="auto">
            <a:xfrm>
              <a:off x="4649" y="3385"/>
              <a:ext cx="142" cy="222"/>
            </a:xfrm>
            <a:custGeom>
              <a:avLst/>
              <a:gdLst>
                <a:gd name="T0" fmla="*/ 0 w 97"/>
                <a:gd name="T1" fmla="*/ 0 h 272"/>
                <a:gd name="T2" fmla="*/ 1298 w 97"/>
                <a:gd name="T3" fmla="*/ 44 h 272"/>
                <a:gd name="T4" fmla="*/ 651 w 97"/>
                <a:gd name="T5" fmla="*/ 66 h 272"/>
                <a:gd name="T6" fmla="*/ 0 60000 65536"/>
                <a:gd name="T7" fmla="*/ 0 60000 65536"/>
                <a:gd name="T8" fmla="*/ 0 60000 65536"/>
                <a:gd name="T9" fmla="*/ 0 w 97"/>
                <a:gd name="T10" fmla="*/ 0 h 272"/>
                <a:gd name="T11" fmla="*/ 97 w 97"/>
                <a:gd name="T12" fmla="*/ 272 h 272"/>
              </a:gdLst>
              <a:ahLst/>
              <a:cxnLst>
                <a:cxn ang="T6">
                  <a:pos x="T0" y="T1"/>
                </a:cxn>
                <a:cxn ang="T7">
                  <a:pos x="T2" y="T3"/>
                </a:cxn>
                <a:cxn ang="T8">
                  <a:pos x="T4" y="T5"/>
                </a:cxn>
              </a:cxnLst>
              <a:rect l="T9" t="T10" r="T11" b="T12"/>
              <a:pathLst>
                <a:path w="97" h="272">
                  <a:moveTo>
                    <a:pt x="0" y="0"/>
                  </a:moveTo>
                  <a:cubicBezTo>
                    <a:pt x="41" y="68"/>
                    <a:pt x="83" y="136"/>
                    <a:pt x="90" y="181"/>
                  </a:cubicBezTo>
                  <a:cubicBezTo>
                    <a:pt x="97" y="226"/>
                    <a:pt x="52" y="257"/>
                    <a:pt x="45" y="272"/>
                  </a:cubicBezTo>
                </a:path>
              </a:pathLst>
            </a:custGeom>
            <a:noFill/>
            <a:ln w="38100">
              <a:solidFill>
                <a:srgbClr val="800000"/>
              </a:solidFill>
              <a:round/>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Freeform 13"/>
            <p:cNvSpPr>
              <a:spLocks/>
            </p:cNvSpPr>
            <p:nvPr/>
          </p:nvSpPr>
          <p:spPr bwMode="auto">
            <a:xfrm>
              <a:off x="5284" y="3294"/>
              <a:ext cx="97" cy="222"/>
            </a:xfrm>
            <a:custGeom>
              <a:avLst/>
              <a:gdLst>
                <a:gd name="T0" fmla="*/ 0 w 97"/>
                <a:gd name="T1" fmla="*/ 0 h 272"/>
                <a:gd name="T2" fmla="*/ 90 w 97"/>
                <a:gd name="T3" fmla="*/ 44 h 272"/>
                <a:gd name="T4" fmla="*/ 45 w 97"/>
                <a:gd name="T5" fmla="*/ 66 h 272"/>
                <a:gd name="T6" fmla="*/ 0 60000 65536"/>
                <a:gd name="T7" fmla="*/ 0 60000 65536"/>
                <a:gd name="T8" fmla="*/ 0 60000 65536"/>
                <a:gd name="T9" fmla="*/ 0 w 97"/>
                <a:gd name="T10" fmla="*/ 0 h 272"/>
                <a:gd name="T11" fmla="*/ 97 w 97"/>
                <a:gd name="T12" fmla="*/ 272 h 272"/>
              </a:gdLst>
              <a:ahLst/>
              <a:cxnLst>
                <a:cxn ang="T6">
                  <a:pos x="T0" y="T1"/>
                </a:cxn>
                <a:cxn ang="T7">
                  <a:pos x="T2" y="T3"/>
                </a:cxn>
                <a:cxn ang="T8">
                  <a:pos x="T4" y="T5"/>
                </a:cxn>
              </a:cxnLst>
              <a:rect l="T9" t="T10" r="T11" b="T12"/>
              <a:pathLst>
                <a:path w="97" h="272">
                  <a:moveTo>
                    <a:pt x="0" y="0"/>
                  </a:moveTo>
                  <a:cubicBezTo>
                    <a:pt x="41" y="68"/>
                    <a:pt x="83" y="136"/>
                    <a:pt x="90" y="181"/>
                  </a:cubicBezTo>
                  <a:cubicBezTo>
                    <a:pt x="97" y="226"/>
                    <a:pt x="52" y="257"/>
                    <a:pt x="45" y="272"/>
                  </a:cubicBezTo>
                </a:path>
              </a:pathLst>
            </a:custGeom>
            <a:noFill/>
            <a:ln w="38100">
              <a:solidFill>
                <a:srgbClr val="800000"/>
              </a:solidFill>
              <a:round/>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9" name="Text Box 14"/>
          <p:cNvSpPr txBox="1">
            <a:spLocks noChangeArrowheads="1"/>
          </p:cNvSpPr>
          <p:nvPr/>
        </p:nvSpPr>
        <p:spPr bwMode="auto">
          <a:xfrm>
            <a:off x="1312672" y="4964121"/>
            <a:ext cx="3161283" cy="523220"/>
          </a:xfrm>
          <a:prstGeom prst="rect">
            <a:avLst/>
          </a:prstGeom>
          <a:solidFill>
            <a:srgbClr val="000080"/>
          </a:solidFill>
          <a:ln w="9525">
            <a:noFill/>
            <a:miter lim="800000"/>
            <a:headEnd/>
            <a:tailEnd/>
          </a:ln>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加热</a:t>
            </a:r>
            <a:r>
              <a:rPr kumimoji="0" lang="en-US" altLang="zh-CN"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a:t>
            </a:r>
            <a:r>
              <a:rPr kumimoji="0" lang="zh-CN" altLang="en-US"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加压</a:t>
            </a:r>
            <a:r>
              <a:rPr kumimoji="0" lang="en-US" altLang="zh-CN"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a:t>
            </a:r>
            <a:r>
              <a:rPr kumimoji="0" lang="zh-CN" altLang="en-US"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催化剂</a:t>
            </a:r>
          </a:p>
        </p:txBody>
      </p:sp>
      <p:sp>
        <p:nvSpPr>
          <p:cNvPr id="20" name="Text Box 7"/>
          <p:cNvSpPr txBox="1">
            <a:spLocks noChangeArrowheads="1"/>
          </p:cNvSpPr>
          <p:nvPr/>
        </p:nvSpPr>
        <p:spPr bwMode="auto">
          <a:xfrm>
            <a:off x="251520" y="1105580"/>
            <a:ext cx="5328592" cy="523220"/>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srgbClr val="0000CC"/>
                </a:solidFill>
                <a:effectLst/>
                <a:uLnTx/>
                <a:uFillTx/>
                <a:latin typeface="黑体" pitchFamily="49" charset="-122"/>
                <a:ea typeface="黑体" pitchFamily="49" charset="-122"/>
                <a:cs typeface="+mn-cs"/>
              </a:rPr>
              <a:t>无规预聚物的固化成型</a:t>
            </a:r>
          </a:p>
        </p:txBody>
      </p:sp>
    </p:spTree>
    <p:extLst>
      <p:ext uri="{BB962C8B-B14F-4D97-AF65-F5344CB8AC3E}">
        <p14:creationId xmlns:p14="http://schemas.microsoft.com/office/powerpoint/2010/main" val="3482641572"/>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7.4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体形逐步聚合</a:t>
            </a:r>
          </a:p>
        </p:txBody>
      </p:sp>
      <p:sp>
        <p:nvSpPr>
          <p:cNvPr id="8" name="Text Box 11"/>
          <p:cNvSpPr txBox="1">
            <a:spLocks noChangeArrowheads="1"/>
          </p:cNvSpPr>
          <p:nvPr/>
        </p:nvSpPr>
        <p:spPr bwMode="auto">
          <a:xfrm>
            <a:off x="251520" y="1124744"/>
            <a:ext cx="5214937" cy="523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srgbClr val="0000CC"/>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itchFamily="49" charset="-122"/>
                <a:ea typeface="黑体" pitchFamily="49" charset="-122"/>
                <a:cs typeface="+mn-cs"/>
              </a:rPr>
              <a:t>2</a:t>
            </a:r>
            <a:r>
              <a:rPr kumimoji="0" lang="zh-CN" altLang="en-US" sz="2800" b="1" i="0" u="none" strike="noStrike" kern="1200" cap="none" spc="0" normalizeH="0" baseline="0" noProof="0" dirty="0">
                <a:ln>
                  <a:noFill/>
                </a:ln>
                <a:solidFill>
                  <a:srgbClr val="0000CC"/>
                </a:solidFill>
                <a:effectLst/>
                <a:uLnTx/>
                <a:uFillTx/>
                <a:latin typeface="黑体" pitchFamily="49" charset="-122"/>
                <a:ea typeface="黑体" pitchFamily="49" charset="-122"/>
                <a:cs typeface="+mn-cs"/>
              </a:rPr>
              <a:t>）结构预聚物及其固化成型</a:t>
            </a:r>
          </a:p>
        </p:txBody>
      </p:sp>
      <p:sp>
        <p:nvSpPr>
          <p:cNvPr id="9" name="Text Box 12"/>
          <p:cNvSpPr txBox="1">
            <a:spLocks noChangeArrowheads="1"/>
          </p:cNvSpPr>
          <p:nvPr/>
        </p:nvSpPr>
        <p:spPr bwMode="auto">
          <a:xfrm>
            <a:off x="827584" y="4618038"/>
            <a:ext cx="7812360" cy="1284006"/>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分子链中未反应的官能团的数目和位子相对确定的预聚物，通常称做结构预聚物。</a:t>
            </a:r>
          </a:p>
        </p:txBody>
      </p:sp>
      <p:grpSp>
        <p:nvGrpSpPr>
          <p:cNvPr id="10" name="Group 14"/>
          <p:cNvGrpSpPr>
            <a:grpSpLocks/>
          </p:cNvGrpSpPr>
          <p:nvPr/>
        </p:nvGrpSpPr>
        <p:grpSpPr bwMode="auto">
          <a:xfrm>
            <a:off x="3348459" y="3068960"/>
            <a:ext cx="2879725" cy="647700"/>
            <a:chOff x="3470" y="3203"/>
            <a:chExt cx="1814" cy="408"/>
          </a:xfrm>
        </p:grpSpPr>
        <p:sp>
          <p:nvSpPr>
            <p:cNvPr id="11" name="Freeform 15"/>
            <p:cNvSpPr>
              <a:spLocks/>
            </p:cNvSpPr>
            <p:nvPr/>
          </p:nvSpPr>
          <p:spPr bwMode="auto">
            <a:xfrm>
              <a:off x="3515" y="3249"/>
              <a:ext cx="1678" cy="252"/>
            </a:xfrm>
            <a:custGeom>
              <a:avLst/>
              <a:gdLst>
                <a:gd name="T0" fmla="*/ 0 w 1678"/>
                <a:gd name="T1" fmla="*/ 31 h 295"/>
                <a:gd name="T2" fmla="*/ 408 w 1678"/>
                <a:gd name="T3" fmla="*/ 0 h 295"/>
                <a:gd name="T4" fmla="*/ 726 w 1678"/>
                <a:gd name="T5" fmla="*/ 31 h 295"/>
                <a:gd name="T6" fmla="*/ 1043 w 1678"/>
                <a:gd name="T7" fmla="*/ 90 h 295"/>
                <a:gd name="T8" fmla="*/ 1406 w 1678"/>
                <a:gd name="T9" fmla="*/ 75 h 295"/>
                <a:gd name="T10" fmla="*/ 1678 w 1678"/>
                <a:gd name="T11" fmla="*/ 15 h 295"/>
                <a:gd name="T12" fmla="*/ 0 60000 65536"/>
                <a:gd name="T13" fmla="*/ 0 60000 65536"/>
                <a:gd name="T14" fmla="*/ 0 60000 65536"/>
                <a:gd name="T15" fmla="*/ 0 60000 65536"/>
                <a:gd name="T16" fmla="*/ 0 60000 65536"/>
                <a:gd name="T17" fmla="*/ 0 60000 65536"/>
                <a:gd name="T18" fmla="*/ 0 w 1678"/>
                <a:gd name="T19" fmla="*/ 0 h 295"/>
                <a:gd name="T20" fmla="*/ 1678 w 1678"/>
                <a:gd name="T21" fmla="*/ 295 h 295"/>
              </a:gdLst>
              <a:ahLst/>
              <a:cxnLst>
                <a:cxn ang="T12">
                  <a:pos x="T0" y="T1"/>
                </a:cxn>
                <a:cxn ang="T13">
                  <a:pos x="T2" y="T3"/>
                </a:cxn>
                <a:cxn ang="T14">
                  <a:pos x="T4" y="T5"/>
                </a:cxn>
                <a:cxn ang="T15">
                  <a:pos x="T6" y="T7"/>
                </a:cxn>
                <a:cxn ang="T16">
                  <a:pos x="T8" y="T9"/>
                </a:cxn>
                <a:cxn ang="T17">
                  <a:pos x="T10" y="T11"/>
                </a:cxn>
              </a:cxnLst>
              <a:rect l="T18" t="T19" r="T20" b="T21"/>
              <a:pathLst>
                <a:path w="1678" h="295">
                  <a:moveTo>
                    <a:pt x="0" y="91"/>
                  </a:moveTo>
                  <a:cubicBezTo>
                    <a:pt x="143" y="45"/>
                    <a:pt x="287" y="0"/>
                    <a:pt x="408" y="0"/>
                  </a:cubicBezTo>
                  <a:cubicBezTo>
                    <a:pt x="529" y="0"/>
                    <a:pt x="620" y="46"/>
                    <a:pt x="726" y="91"/>
                  </a:cubicBezTo>
                  <a:cubicBezTo>
                    <a:pt x="832" y="136"/>
                    <a:pt x="930" y="249"/>
                    <a:pt x="1043" y="272"/>
                  </a:cubicBezTo>
                  <a:cubicBezTo>
                    <a:pt x="1156" y="295"/>
                    <a:pt x="1300" y="265"/>
                    <a:pt x="1406" y="227"/>
                  </a:cubicBezTo>
                  <a:cubicBezTo>
                    <a:pt x="1512" y="189"/>
                    <a:pt x="1633" y="76"/>
                    <a:pt x="1678" y="46"/>
                  </a:cubicBezTo>
                </a:path>
              </a:pathLst>
            </a:custGeom>
            <a:noFill/>
            <a:ln w="25400">
              <a:solidFill>
                <a:srgbClr val="0000FF"/>
              </a:solidFill>
              <a:round/>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 name="Oval 16"/>
            <p:cNvSpPr>
              <a:spLocks noChangeArrowheads="1"/>
            </p:cNvSpPr>
            <p:nvPr/>
          </p:nvSpPr>
          <p:spPr bwMode="auto">
            <a:xfrm>
              <a:off x="5148" y="3203"/>
              <a:ext cx="136" cy="136"/>
            </a:xfrm>
            <a:prstGeom prst="ellipse">
              <a:avLst/>
            </a:prstGeom>
            <a:solidFill>
              <a:srgbClr val="FF6600"/>
            </a:solid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黑体" pitchFamily="49" charset="-122"/>
                <a:ea typeface="黑体" pitchFamily="49" charset="-122"/>
                <a:cs typeface="+mn-cs"/>
              </a:endParaRPr>
            </a:p>
          </p:txBody>
        </p:sp>
        <p:sp>
          <p:nvSpPr>
            <p:cNvPr id="14" name="Oval 17"/>
            <p:cNvSpPr>
              <a:spLocks noChangeArrowheads="1"/>
            </p:cNvSpPr>
            <p:nvPr/>
          </p:nvSpPr>
          <p:spPr bwMode="auto">
            <a:xfrm>
              <a:off x="4694" y="3475"/>
              <a:ext cx="136" cy="136"/>
            </a:xfrm>
            <a:prstGeom prst="ellipse">
              <a:avLst/>
            </a:prstGeom>
            <a:solidFill>
              <a:srgbClr val="FF6600"/>
            </a:solid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黑体" pitchFamily="49" charset="-122"/>
                <a:ea typeface="黑体" pitchFamily="49" charset="-122"/>
                <a:cs typeface="+mn-cs"/>
              </a:endParaRPr>
            </a:p>
          </p:txBody>
        </p:sp>
        <p:sp>
          <p:nvSpPr>
            <p:cNvPr id="15" name="Oval 18"/>
            <p:cNvSpPr>
              <a:spLocks noChangeArrowheads="1"/>
            </p:cNvSpPr>
            <p:nvPr/>
          </p:nvSpPr>
          <p:spPr bwMode="auto">
            <a:xfrm>
              <a:off x="4105" y="3294"/>
              <a:ext cx="136" cy="136"/>
            </a:xfrm>
            <a:prstGeom prst="ellipse">
              <a:avLst/>
            </a:prstGeom>
            <a:solidFill>
              <a:srgbClr val="FF6600"/>
            </a:solid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黑体" pitchFamily="49" charset="-122"/>
                <a:ea typeface="黑体" pitchFamily="49" charset="-122"/>
                <a:cs typeface="+mn-cs"/>
              </a:endParaRPr>
            </a:p>
          </p:txBody>
        </p:sp>
        <p:sp>
          <p:nvSpPr>
            <p:cNvPr id="16" name="Oval 19"/>
            <p:cNvSpPr>
              <a:spLocks noChangeArrowheads="1"/>
            </p:cNvSpPr>
            <p:nvPr/>
          </p:nvSpPr>
          <p:spPr bwMode="auto">
            <a:xfrm>
              <a:off x="3470" y="3249"/>
              <a:ext cx="136" cy="136"/>
            </a:xfrm>
            <a:prstGeom prst="ellipse">
              <a:avLst/>
            </a:prstGeom>
            <a:solidFill>
              <a:srgbClr val="FF6600"/>
            </a:solid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黑体" pitchFamily="49" charset="-122"/>
                <a:ea typeface="黑体" pitchFamily="49" charset="-122"/>
                <a:cs typeface="+mn-cs"/>
              </a:endParaRPr>
            </a:p>
          </p:txBody>
        </p:sp>
      </p:grpSp>
      <p:sp>
        <p:nvSpPr>
          <p:cNvPr id="17" name="矩形 12"/>
          <p:cNvSpPr>
            <a:spLocks noChangeArrowheads="1"/>
          </p:cNvSpPr>
          <p:nvPr/>
        </p:nvSpPr>
        <p:spPr bwMode="auto">
          <a:xfrm>
            <a:off x="899592" y="2257053"/>
            <a:ext cx="1979612" cy="523875"/>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结构预聚物</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74526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899221" y="1124744"/>
            <a:ext cx="4105275" cy="3095625"/>
          </a:xfrm>
          <a:prstGeom prst="rect">
            <a:avLst/>
          </a:prstGeom>
          <a:solidFill>
            <a:srgbClr val="FFCCFF"/>
          </a:solidFill>
          <a:ln w="9525">
            <a:solidFill>
              <a:srgbClr val="000080"/>
            </a:solidFill>
            <a:miter lim="800000"/>
            <a:headEnd/>
            <a:tailEnd/>
          </a:ln>
        </p:spPr>
        <p:txBody>
          <a:bodyPr wrap="none" anchor="ctr"/>
          <a:lstStyle/>
          <a:p>
            <a:endParaRPr lang="zh-CN" altLang="en-US" b="1">
              <a:effectLst>
                <a:outerShdw blurRad="38100" dist="38100" dir="2700000" algn="tl">
                  <a:srgbClr val="000000">
                    <a:alpha val="43137"/>
                  </a:srgbClr>
                </a:outerShdw>
              </a:effectLst>
              <a:latin typeface="+mn-ea"/>
            </a:endParaRPr>
          </a:p>
        </p:txBody>
      </p:sp>
      <p:sp>
        <p:nvSpPr>
          <p:cNvPr id="7" name="Text Box 2"/>
          <p:cNvSpPr txBox="1">
            <a:spLocks noChangeArrowheads="1"/>
          </p:cNvSpPr>
          <p:nvPr/>
        </p:nvSpPr>
        <p:spPr bwMode="auto">
          <a:xfrm>
            <a:off x="814338" y="188640"/>
            <a:ext cx="7342187" cy="523875"/>
          </a:xfrm>
          <a:prstGeom prst="rect">
            <a:avLst/>
          </a:prstGeom>
          <a:solidFill>
            <a:srgbClr val="FFFF99"/>
          </a:solidFill>
          <a:ln w="9525">
            <a:noFill/>
            <a:miter lim="800000"/>
            <a:headEnd/>
            <a:tailEnd/>
          </a:ln>
        </p:spPr>
        <p:txBody>
          <a:bodyPr>
            <a:spAutoFit/>
          </a:bodyPr>
          <a:lstStyle/>
          <a:p>
            <a:pPr>
              <a:spcBef>
                <a:spcPct val="50000"/>
              </a:spcBef>
            </a:pPr>
            <a:r>
              <a:rPr lang="zh-CN" altLang="en-US" sz="2800" b="1" dirty="0">
                <a:solidFill>
                  <a:srgbClr val="008000"/>
                </a:solidFill>
                <a:effectLst>
                  <a:outerShdw blurRad="38100" dist="38100" dir="2700000" algn="tl">
                    <a:srgbClr val="000000">
                      <a:alpha val="43137"/>
                    </a:srgbClr>
                  </a:outerShdw>
                </a:effectLst>
                <a:latin typeface="+mn-ea"/>
              </a:rPr>
              <a:t>逐步聚合</a:t>
            </a:r>
            <a:r>
              <a:rPr lang="en-US" altLang="zh-CN" sz="2800" b="1" dirty="0">
                <a:solidFill>
                  <a:srgbClr val="008000"/>
                </a:solidFill>
                <a:effectLst>
                  <a:outerShdw blurRad="38100" dist="38100" dir="2700000" algn="tl">
                    <a:srgbClr val="000000">
                      <a:alpha val="43137"/>
                    </a:srgbClr>
                  </a:outerShdw>
                </a:effectLst>
                <a:latin typeface="+mn-ea"/>
              </a:rPr>
              <a:t>——</a:t>
            </a:r>
            <a:r>
              <a:rPr kumimoji="1" lang="zh-CN" altLang="en-US" sz="2800" b="1" dirty="0">
                <a:solidFill>
                  <a:schemeClr val="accent2"/>
                </a:solidFill>
                <a:effectLst>
                  <a:outerShdw blurRad="38100" dist="38100" dir="2700000" algn="tl">
                    <a:srgbClr val="000000">
                      <a:alpha val="43137"/>
                    </a:srgbClr>
                  </a:outerShdw>
                </a:effectLst>
                <a:latin typeface="+mn-ea"/>
              </a:rPr>
              <a:t>分子量和转化率与反应时间关系</a:t>
            </a:r>
            <a:endParaRPr lang="zh-CN" altLang="en-US" sz="2800" b="1" dirty="0">
              <a:solidFill>
                <a:srgbClr val="008000"/>
              </a:solidFill>
              <a:effectLst>
                <a:outerShdw blurRad="38100" dist="38100" dir="2700000" algn="tl">
                  <a:srgbClr val="000000">
                    <a:alpha val="43137"/>
                  </a:srgbClr>
                </a:outerShdw>
              </a:effectLst>
              <a:latin typeface="+mn-ea"/>
            </a:endParaRPr>
          </a:p>
        </p:txBody>
      </p:sp>
      <p:sp>
        <p:nvSpPr>
          <p:cNvPr id="9" name="Text Box 4"/>
          <p:cNvSpPr txBox="1">
            <a:spLocks noChangeArrowheads="1"/>
          </p:cNvSpPr>
          <p:nvPr/>
        </p:nvSpPr>
        <p:spPr bwMode="auto">
          <a:xfrm>
            <a:off x="2483546" y="4293394"/>
            <a:ext cx="863600" cy="457200"/>
          </a:xfrm>
          <a:prstGeom prst="rect">
            <a:avLst/>
          </a:prstGeom>
          <a:noFill/>
          <a:ln w="9525">
            <a:noFill/>
            <a:miter lim="800000"/>
            <a:headEnd/>
            <a:tailEnd/>
          </a:ln>
        </p:spPr>
        <p:txBody>
          <a:bodyPr>
            <a:spAutoFit/>
          </a:bodyPr>
          <a:lstStyle/>
          <a:p>
            <a:pPr>
              <a:spcBef>
                <a:spcPct val="50000"/>
              </a:spcBef>
            </a:pPr>
            <a:r>
              <a:rPr lang="zh-CN" altLang="en-US" sz="2400" b="1">
                <a:effectLst>
                  <a:outerShdw blurRad="38100" dist="38100" dir="2700000" algn="tl">
                    <a:srgbClr val="000000">
                      <a:alpha val="43137"/>
                    </a:srgbClr>
                  </a:outerShdw>
                </a:effectLst>
                <a:latin typeface="+mn-ea"/>
              </a:rPr>
              <a:t>时间</a:t>
            </a:r>
          </a:p>
        </p:txBody>
      </p:sp>
      <p:sp>
        <p:nvSpPr>
          <p:cNvPr id="11" name="Text Box 5"/>
          <p:cNvSpPr txBox="1">
            <a:spLocks noChangeArrowheads="1"/>
          </p:cNvSpPr>
          <p:nvPr/>
        </p:nvSpPr>
        <p:spPr bwMode="auto">
          <a:xfrm rot="16200000">
            <a:off x="-564454" y="2516981"/>
            <a:ext cx="2089150" cy="457200"/>
          </a:xfrm>
          <a:prstGeom prst="rect">
            <a:avLst/>
          </a:prstGeom>
          <a:noFill/>
          <a:ln w="9525">
            <a:noFill/>
            <a:miter lim="800000"/>
            <a:headEnd/>
            <a:tailEnd/>
          </a:ln>
        </p:spPr>
        <p:txBody>
          <a:bodyPr>
            <a:spAutoFit/>
          </a:bodyPr>
          <a:lstStyle/>
          <a:p>
            <a:pPr>
              <a:spcBef>
                <a:spcPct val="50000"/>
              </a:spcBef>
            </a:pPr>
            <a:r>
              <a:rPr lang="zh-CN" altLang="en-US" sz="2400" b="1">
                <a:solidFill>
                  <a:srgbClr val="0033CC"/>
                </a:solidFill>
                <a:effectLst>
                  <a:outerShdw blurRad="38100" dist="38100" dir="2700000" algn="tl">
                    <a:srgbClr val="000000">
                      <a:alpha val="43137"/>
                    </a:srgbClr>
                  </a:outerShdw>
                </a:effectLst>
                <a:latin typeface="+mn-ea"/>
              </a:rPr>
              <a:t>相对分子质量</a:t>
            </a:r>
          </a:p>
        </p:txBody>
      </p:sp>
      <p:sp>
        <p:nvSpPr>
          <p:cNvPr id="12" name="Freeform 6"/>
          <p:cNvSpPr>
            <a:spLocks/>
          </p:cNvSpPr>
          <p:nvPr/>
        </p:nvSpPr>
        <p:spPr bwMode="auto">
          <a:xfrm>
            <a:off x="900808" y="1413669"/>
            <a:ext cx="4079875" cy="2808287"/>
          </a:xfrm>
          <a:custGeom>
            <a:avLst/>
            <a:gdLst>
              <a:gd name="T0" fmla="*/ 0 w 2570"/>
              <a:gd name="T1" fmla="*/ 2147483647 h 1769"/>
              <a:gd name="T2" fmla="*/ 2147483647 w 2570"/>
              <a:gd name="T3" fmla="*/ 2147483647 h 1769"/>
              <a:gd name="T4" fmla="*/ 2147483647 w 2570"/>
              <a:gd name="T5" fmla="*/ 2147483647 h 1769"/>
              <a:gd name="T6" fmla="*/ 2147483647 w 2570"/>
              <a:gd name="T7" fmla="*/ 2147483647 h 1769"/>
              <a:gd name="T8" fmla="*/ 2147483647 w 2570"/>
              <a:gd name="T9" fmla="*/ 0 h 1769"/>
              <a:gd name="T10" fmla="*/ 0 60000 65536"/>
              <a:gd name="T11" fmla="*/ 0 60000 65536"/>
              <a:gd name="T12" fmla="*/ 0 60000 65536"/>
              <a:gd name="T13" fmla="*/ 0 60000 65536"/>
              <a:gd name="T14" fmla="*/ 0 60000 65536"/>
              <a:gd name="T15" fmla="*/ 0 w 2570"/>
              <a:gd name="T16" fmla="*/ 0 h 1769"/>
              <a:gd name="T17" fmla="*/ 2570 w 2570"/>
              <a:gd name="T18" fmla="*/ 1769 h 1769"/>
            </a:gdLst>
            <a:ahLst/>
            <a:cxnLst>
              <a:cxn ang="T10">
                <a:pos x="T0" y="T1"/>
              </a:cxn>
              <a:cxn ang="T11">
                <a:pos x="T2" y="T3"/>
              </a:cxn>
              <a:cxn ang="T12">
                <a:pos x="T4" y="T5"/>
              </a:cxn>
              <a:cxn ang="T13">
                <a:pos x="T6" y="T7"/>
              </a:cxn>
              <a:cxn ang="T14">
                <a:pos x="T8" y="T9"/>
              </a:cxn>
            </a:cxnLst>
            <a:rect l="T15" t="T16" r="T17" b="T18"/>
            <a:pathLst>
              <a:path w="2570" h="1769">
                <a:moveTo>
                  <a:pt x="0" y="1769"/>
                </a:moveTo>
                <a:cubicBezTo>
                  <a:pt x="642" y="1765"/>
                  <a:pt x="1285" y="1761"/>
                  <a:pt x="1678" y="1723"/>
                </a:cubicBezTo>
                <a:cubicBezTo>
                  <a:pt x="2071" y="1685"/>
                  <a:pt x="2214" y="1723"/>
                  <a:pt x="2358" y="1542"/>
                </a:cubicBezTo>
                <a:cubicBezTo>
                  <a:pt x="2502" y="1361"/>
                  <a:pt x="2510" y="892"/>
                  <a:pt x="2540" y="635"/>
                </a:cubicBezTo>
                <a:cubicBezTo>
                  <a:pt x="2570" y="378"/>
                  <a:pt x="2540" y="106"/>
                  <a:pt x="2540" y="0"/>
                </a:cubicBezTo>
              </a:path>
            </a:pathLst>
          </a:custGeom>
          <a:noFill/>
          <a:ln w="25400">
            <a:solidFill>
              <a:srgbClr val="0000FF"/>
            </a:solidFill>
            <a:round/>
            <a:headEnd/>
            <a:tailEnd/>
          </a:ln>
        </p:spPr>
        <p:txBody>
          <a:bodyPr/>
          <a:lstStyle/>
          <a:p>
            <a:endParaRPr lang="zh-CN" altLang="en-US" b="1">
              <a:effectLst>
                <a:outerShdw blurRad="38100" dist="38100" dir="2700000" algn="tl">
                  <a:srgbClr val="000000">
                    <a:alpha val="43137"/>
                  </a:srgbClr>
                </a:outerShdw>
              </a:effectLst>
              <a:latin typeface="+mn-ea"/>
            </a:endParaRPr>
          </a:p>
        </p:txBody>
      </p:sp>
      <p:sp>
        <p:nvSpPr>
          <p:cNvPr id="46" name="Freeform 39"/>
          <p:cNvSpPr>
            <a:spLocks/>
          </p:cNvSpPr>
          <p:nvPr/>
        </p:nvSpPr>
        <p:spPr bwMode="auto">
          <a:xfrm>
            <a:off x="899221" y="1485106"/>
            <a:ext cx="3973512" cy="2663825"/>
          </a:xfrm>
          <a:custGeom>
            <a:avLst/>
            <a:gdLst>
              <a:gd name="T0" fmla="*/ 2147483647 w 2503"/>
              <a:gd name="T1" fmla="*/ 2147483647 h 1678"/>
              <a:gd name="T2" fmla="*/ 2147483647 w 2503"/>
              <a:gd name="T3" fmla="*/ 2147483647 h 1678"/>
              <a:gd name="T4" fmla="*/ 2147483647 w 2503"/>
              <a:gd name="T5" fmla="*/ 2147483647 h 1678"/>
              <a:gd name="T6" fmla="*/ 2147483647 w 2503"/>
              <a:gd name="T7" fmla="*/ 2147483647 h 1678"/>
              <a:gd name="T8" fmla="*/ 2147483647 w 2503"/>
              <a:gd name="T9" fmla="*/ 0 h 1678"/>
              <a:gd name="T10" fmla="*/ 0 60000 65536"/>
              <a:gd name="T11" fmla="*/ 0 60000 65536"/>
              <a:gd name="T12" fmla="*/ 0 60000 65536"/>
              <a:gd name="T13" fmla="*/ 0 60000 65536"/>
              <a:gd name="T14" fmla="*/ 0 60000 65536"/>
              <a:gd name="T15" fmla="*/ 0 w 2503"/>
              <a:gd name="T16" fmla="*/ 0 h 1678"/>
              <a:gd name="T17" fmla="*/ 2503 w 2503"/>
              <a:gd name="T18" fmla="*/ 1678 h 1678"/>
            </a:gdLst>
            <a:ahLst/>
            <a:cxnLst>
              <a:cxn ang="T10">
                <a:pos x="T0" y="T1"/>
              </a:cxn>
              <a:cxn ang="T11">
                <a:pos x="T2" y="T3"/>
              </a:cxn>
              <a:cxn ang="T12">
                <a:pos x="T4" y="T5"/>
              </a:cxn>
              <a:cxn ang="T13">
                <a:pos x="T6" y="T7"/>
              </a:cxn>
              <a:cxn ang="T14">
                <a:pos x="T8" y="T9"/>
              </a:cxn>
            </a:cxnLst>
            <a:rect l="T15" t="T16" r="T17" b="T18"/>
            <a:pathLst>
              <a:path w="2503" h="1678">
                <a:moveTo>
                  <a:pt x="8" y="1678"/>
                </a:moveTo>
                <a:cubicBezTo>
                  <a:pt x="19" y="1349"/>
                  <a:pt x="30" y="1020"/>
                  <a:pt x="53" y="771"/>
                </a:cubicBezTo>
                <a:cubicBezTo>
                  <a:pt x="76" y="522"/>
                  <a:pt x="0" y="302"/>
                  <a:pt x="144" y="181"/>
                </a:cubicBezTo>
                <a:cubicBezTo>
                  <a:pt x="288" y="60"/>
                  <a:pt x="522" y="75"/>
                  <a:pt x="915" y="45"/>
                </a:cubicBezTo>
                <a:cubicBezTo>
                  <a:pt x="1308" y="15"/>
                  <a:pt x="1905" y="7"/>
                  <a:pt x="2503" y="0"/>
                </a:cubicBezTo>
              </a:path>
            </a:pathLst>
          </a:custGeom>
          <a:noFill/>
          <a:ln w="25400">
            <a:solidFill>
              <a:srgbClr val="008000"/>
            </a:solidFill>
            <a:round/>
            <a:headEnd/>
            <a:tailEnd/>
          </a:ln>
        </p:spPr>
        <p:txBody>
          <a:bodyPr/>
          <a:lstStyle/>
          <a:p>
            <a:endParaRPr lang="zh-CN" altLang="en-US" b="1">
              <a:effectLst>
                <a:outerShdw blurRad="38100" dist="38100" dir="2700000" algn="tl">
                  <a:srgbClr val="000000">
                    <a:alpha val="43137"/>
                  </a:srgbClr>
                </a:outerShdw>
              </a:effectLst>
              <a:latin typeface="+mn-ea"/>
            </a:endParaRPr>
          </a:p>
        </p:txBody>
      </p:sp>
      <p:sp>
        <p:nvSpPr>
          <p:cNvPr id="47" name="Text Box 40"/>
          <p:cNvSpPr txBox="1">
            <a:spLocks noChangeArrowheads="1"/>
          </p:cNvSpPr>
          <p:nvPr/>
        </p:nvSpPr>
        <p:spPr bwMode="auto">
          <a:xfrm rot="5400000">
            <a:off x="4686996" y="2547143"/>
            <a:ext cx="1296988" cy="519113"/>
          </a:xfrm>
          <a:prstGeom prst="rect">
            <a:avLst/>
          </a:prstGeom>
          <a:noFill/>
          <a:ln w="9525">
            <a:noFill/>
            <a:miter lim="800000"/>
            <a:headEnd/>
            <a:tailEnd/>
          </a:ln>
        </p:spPr>
        <p:txBody>
          <a:bodyPr>
            <a:spAutoFit/>
          </a:bodyPr>
          <a:lstStyle/>
          <a:p>
            <a:pPr>
              <a:spcBef>
                <a:spcPct val="50000"/>
              </a:spcBef>
            </a:pPr>
            <a:r>
              <a:rPr lang="zh-CN" altLang="en-US" sz="2800" b="1">
                <a:solidFill>
                  <a:srgbClr val="008000"/>
                </a:solidFill>
                <a:effectLst>
                  <a:outerShdw blurRad="38100" dist="38100" dir="2700000" algn="tl">
                    <a:srgbClr val="000000">
                      <a:alpha val="43137"/>
                    </a:srgbClr>
                  </a:outerShdw>
                </a:effectLst>
                <a:latin typeface="+mn-ea"/>
              </a:rPr>
              <a:t>转化率</a:t>
            </a:r>
          </a:p>
        </p:txBody>
      </p:sp>
      <p:sp>
        <p:nvSpPr>
          <p:cNvPr id="48" name="Line 42"/>
          <p:cNvSpPr>
            <a:spLocks noChangeShapeType="1"/>
          </p:cNvSpPr>
          <p:nvPr/>
        </p:nvSpPr>
        <p:spPr bwMode="auto">
          <a:xfrm flipH="1">
            <a:off x="4212333" y="2734469"/>
            <a:ext cx="647700" cy="0"/>
          </a:xfrm>
          <a:prstGeom prst="line">
            <a:avLst/>
          </a:prstGeom>
          <a:noFill/>
          <a:ln w="9525">
            <a:solidFill>
              <a:srgbClr val="161986"/>
            </a:solidFill>
            <a:round/>
            <a:headEnd/>
            <a:tailEnd type="triangle" w="med" len="lg"/>
          </a:ln>
        </p:spPr>
        <p:txBody>
          <a:bodyPr/>
          <a:lstStyle/>
          <a:p>
            <a:endParaRPr lang="zh-CN" altLang="en-US" b="1">
              <a:effectLst>
                <a:outerShdw blurRad="38100" dist="38100" dir="2700000" algn="tl">
                  <a:srgbClr val="000000">
                    <a:alpha val="43137"/>
                  </a:srgbClr>
                </a:outerShdw>
              </a:effectLst>
              <a:latin typeface="+mn-ea"/>
            </a:endParaRPr>
          </a:p>
        </p:txBody>
      </p:sp>
      <p:sp>
        <p:nvSpPr>
          <p:cNvPr id="49" name="Line 43"/>
          <p:cNvSpPr>
            <a:spLocks noChangeShapeType="1"/>
          </p:cNvSpPr>
          <p:nvPr/>
        </p:nvSpPr>
        <p:spPr bwMode="auto">
          <a:xfrm>
            <a:off x="1043683" y="2229644"/>
            <a:ext cx="792163" cy="0"/>
          </a:xfrm>
          <a:prstGeom prst="line">
            <a:avLst/>
          </a:prstGeom>
          <a:noFill/>
          <a:ln w="9525">
            <a:solidFill>
              <a:srgbClr val="008000"/>
            </a:solidFill>
            <a:round/>
            <a:headEnd/>
            <a:tailEnd type="triangle" w="med" len="lg"/>
          </a:ln>
        </p:spPr>
        <p:txBody>
          <a:bodyPr/>
          <a:lstStyle/>
          <a:p>
            <a:endParaRPr lang="zh-CN" altLang="en-US" b="1">
              <a:effectLst>
                <a:outerShdw blurRad="38100" dist="38100" dir="2700000" algn="tl">
                  <a:srgbClr val="000000">
                    <a:alpha val="43137"/>
                  </a:srgbClr>
                </a:outerShdw>
              </a:effectLst>
              <a:latin typeface="+mn-ea"/>
            </a:endParaRPr>
          </a:p>
        </p:txBody>
      </p:sp>
      <p:pic>
        <p:nvPicPr>
          <p:cNvPr id="50" name="Picture 2" descr="c:\users\lenovo\appdata\roaming\360se6\User Data\temp\Step-growth_polymerization.jpg"/>
          <p:cNvPicPr>
            <a:picLocks noChangeAspect="1" noChangeArrowheads="1"/>
          </p:cNvPicPr>
          <p:nvPr/>
        </p:nvPicPr>
        <p:blipFill>
          <a:blip r:embed="rId2" cstate="print"/>
          <a:srcRect/>
          <a:stretch>
            <a:fillRect/>
          </a:stretch>
        </p:blipFill>
        <p:spPr bwMode="auto">
          <a:xfrm>
            <a:off x="5724128" y="2204864"/>
            <a:ext cx="2987824" cy="3042149"/>
          </a:xfrm>
          <a:prstGeom prst="rect">
            <a:avLst/>
          </a:prstGeom>
          <a:noFill/>
        </p:spPr>
      </p:pic>
      <p:sp>
        <p:nvSpPr>
          <p:cNvPr id="51" name="矩形 50"/>
          <p:cNvSpPr/>
          <p:nvPr/>
        </p:nvSpPr>
        <p:spPr>
          <a:xfrm>
            <a:off x="576064" y="4830251"/>
            <a:ext cx="4572000" cy="830997"/>
          </a:xfrm>
          <a:prstGeom prst="rect">
            <a:avLst/>
          </a:prstGeom>
        </p:spPr>
        <p:txBody>
          <a:bodyPr wrap="square">
            <a:spAutoFit/>
          </a:bodyPr>
          <a:lstStyle/>
          <a:p>
            <a:pPr>
              <a:buFont typeface="Wingdings" pitchFamily="2" charset="2"/>
              <a:buChar char="u"/>
            </a:pPr>
            <a:r>
              <a:rPr lang="zh-CN" altLang="en-US" sz="2400" b="1" dirty="0">
                <a:solidFill>
                  <a:srgbClr val="0000CC"/>
                </a:solidFill>
              </a:rPr>
              <a:t> 体系含单体和一系列分子量递增的中间产物		</a:t>
            </a:r>
          </a:p>
        </p:txBody>
      </p:sp>
      <p:sp>
        <p:nvSpPr>
          <p:cNvPr id="52" name="矩形 51"/>
          <p:cNvSpPr/>
          <p:nvPr/>
        </p:nvSpPr>
        <p:spPr>
          <a:xfrm>
            <a:off x="611560" y="5877272"/>
            <a:ext cx="4572000" cy="830997"/>
          </a:xfrm>
          <a:prstGeom prst="rect">
            <a:avLst/>
          </a:prstGeom>
        </p:spPr>
        <p:txBody>
          <a:bodyPr wrap="square">
            <a:spAutoFit/>
          </a:bodyPr>
          <a:lstStyle/>
          <a:p>
            <a:pPr>
              <a:buFont typeface="Wingdings" pitchFamily="2" charset="2"/>
              <a:buChar char="u"/>
            </a:pPr>
            <a:r>
              <a:rPr lang="zh-CN" altLang="en-US" sz="2400" b="1" dirty="0">
                <a:solidFill>
                  <a:srgbClr val="0000CC"/>
                </a:solidFill>
              </a:rPr>
              <a:t>分子量随着反应的进行缓慢增加，而转化率在短期内很高</a:t>
            </a:r>
          </a:p>
        </p:txBody>
      </p:sp>
    </p:spTree>
    <p:extLst>
      <p:ext uri="{BB962C8B-B14F-4D97-AF65-F5344CB8AC3E}">
        <p14:creationId xmlns:p14="http://schemas.microsoft.com/office/powerpoint/2010/main" val="161269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20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blinds(horizontal)">
                                      <p:cBhvr>
                                        <p:cTn id="25" dur="500"/>
                                        <p:tgtEl>
                                          <p:spTgt spid="5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blinds(horizontal)">
                                      <p:cBhvr>
                                        <p:cTn id="3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6" grpId="0" animBg="1"/>
      <p:bldP spid="48" grpId="0" animBg="1"/>
      <p:bldP spid="49" grpId="0" animBg="1"/>
      <p:bldP spid="51" grpId="0"/>
      <p:bldP spid="52"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7.4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体形逐步聚合</a:t>
            </a:r>
          </a:p>
        </p:txBody>
      </p:sp>
      <p:graphicFrame>
        <p:nvGraphicFramePr>
          <p:cNvPr id="8" name="Object 5"/>
          <p:cNvGraphicFramePr>
            <a:graphicFrameLocks noChangeAspect="1"/>
          </p:cNvGraphicFramePr>
          <p:nvPr>
            <p:extLst/>
          </p:nvPr>
        </p:nvGraphicFramePr>
        <p:xfrm>
          <a:off x="1403648" y="1681476"/>
          <a:ext cx="6637338" cy="2351087"/>
        </p:xfrm>
        <a:graphic>
          <a:graphicData uri="http://schemas.openxmlformats.org/presentationml/2006/ole">
            <mc:AlternateContent xmlns:mc="http://schemas.openxmlformats.org/markup-compatibility/2006">
              <mc:Choice xmlns:v="urn:schemas-microsoft-com:vml" Requires="v">
                <p:oleObj spid="_x0000_s119816" name="ISIS/Draw Sketch" r:id="rId5" imgW="3466800" imgH="1228680" progId="ISISServer">
                  <p:embed/>
                </p:oleObj>
              </mc:Choice>
              <mc:Fallback>
                <p:oleObj name="ISIS/Draw Sketch" r:id="rId5" imgW="3466800" imgH="1228680" progId="ISISServer">
                  <p:embed/>
                  <p:pic>
                    <p:nvPicPr>
                      <p:cNvPr id="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1681476"/>
                        <a:ext cx="6637338" cy="235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9"/>
          <p:cNvSpPr txBox="1">
            <a:spLocks noChangeArrowheads="1"/>
          </p:cNvSpPr>
          <p:nvPr/>
        </p:nvSpPr>
        <p:spPr bwMode="auto">
          <a:xfrm>
            <a:off x="202339" y="4141644"/>
            <a:ext cx="1873250" cy="519112"/>
          </a:xfrm>
          <a:prstGeom prst="rect">
            <a:avLst/>
          </a:prstGeom>
          <a:solidFill>
            <a:srgbClr val="000080"/>
          </a:solid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固化成型</a:t>
            </a:r>
          </a:p>
        </p:txBody>
      </p:sp>
      <p:sp>
        <p:nvSpPr>
          <p:cNvPr id="10" name="Text Box 10"/>
          <p:cNvSpPr txBox="1">
            <a:spLocks noChangeArrowheads="1"/>
          </p:cNvSpPr>
          <p:nvPr/>
        </p:nvSpPr>
        <p:spPr bwMode="auto">
          <a:xfrm>
            <a:off x="3419872" y="5013176"/>
            <a:ext cx="3714750" cy="457200"/>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黑体" pitchFamily="49" charset="-122"/>
                <a:cs typeface="Times New Roman" panose="02020603050405020304" pitchFamily="18" charset="0"/>
              </a:rPr>
              <a:t>BPO + St</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黑体" pitchFamily="49" charset="-122"/>
                <a:cs typeface="Times New Roman" panose="02020603050405020304" pitchFamily="18" charset="0"/>
              </a:rPr>
              <a:t>；  </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黑体" pitchFamily="49" charset="-122"/>
                <a:cs typeface="Times New Roman" panose="02020603050405020304" pitchFamily="18" charset="0"/>
              </a:rPr>
              <a:t>BPO + MMA</a:t>
            </a:r>
          </a:p>
        </p:txBody>
      </p:sp>
      <p:sp>
        <p:nvSpPr>
          <p:cNvPr id="13" name="Text Box 9"/>
          <p:cNvSpPr txBox="1">
            <a:spLocks noChangeArrowheads="1"/>
          </p:cNvSpPr>
          <p:nvPr/>
        </p:nvSpPr>
        <p:spPr bwMode="auto">
          <a:xfrm>
            <a:off x="273776" y="1049175"/>
            <a:ext cx="3314701" cy="523220"/>
          </a:xfrm>
          <a:prstGeom prst="rect">
            <a:avLst/>
          </a:prstGeom>
          <a:solidFill>
            <a:srgbClr val="000080"/>
          </a:solidFill>
          <a:ln w="9525">
            <a:noFill/>
            <a:miter lim="800000"/>
            <a:headEnd/>
            <a:tailEnd/>
          </a:ln>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a.</a:t>
            </a:r>
            <a:r>
              <a:rPr kumimoji="0" lang="zh-CN" altLang="en-US"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不饱和聚酯树脂</a:t>
            </a:r>
          </a:p>
        </p:txBody>
      </p:sp>
      <p:sp>
        <p:nvSpPr>
          <p:cNvPr id="14" name="Text Box 10"/>
          <p:cNvSpPr txBox="1">
            <a:spLocks noChangeArrowheads="1"/>
          </p:cNvSpPr>
          <p:nvPr/>
        </p:nvSpPr>
        <p:spPr bwMode="auto">
          <a:xfrm>
            <a:off x="2294461" y="4126459"/>
            <a:ext cx="68407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楷体_GB2312" pitchFamily="49" charset="-122"/>
                <a:cs typeface="+mn-cs"/>
              </a:rPr>
              <a:t>一般通过加入烯类单体如苯乙烯、甲基丙烯酸甲酯等进行自由基共聚合反应来实现。</a:t>
            </a:r>
          </a:p>
        </p:txBody>
      </p:sp>
      <p:sp>
        <p:nvSpPr>
          <p:cNvPr id="16" name="Rectangle 12"/>
          <p:cNvSpPr>
            <a:spLocks noChangeArrowheads="1"/>
          </p:cNvSpPr>
          <p:nvPr/>
        </p:nvSpPr>
        <p:spPr bwMode="auto">
          <a:xfrm>
            <a:off x="386020" y="5805264"/>
            <a:ext cx="1008112" cy="523220"/>
          </a:xfrm>
          <a:prstGeom prst="rect">
            <a:avLst/>
          </a:prstGeom>
          <a:solidFill>
            <a:srgbClr val="000080"/>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应用</a:t>
            </a:r>
          </a:p>
        </p:txBody>
      </p:sp>
      <p:sp>
        <p:nvSpPr>
          <p:cNvPr id="4" name="矩形 3"/>
          <p:cNvSpPr/>
          <p:nvPr/>
        </p:nvSpPr>
        <p:spPr>
          <a:xfrm>
            <a:off x="1680352" y="5620535"/>
            <a:ext cx="6379998" cy="1015663"/>
          </a:xfrm>
          <a:prstGeom prst="rect">
            <a:avLst/>
          </a:prstGeom>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000" b="1" i="0" u="none" strike="noStrike" kern="1200" cap="none" spc="0" normalizeH="0" baseline="0" noProof="0" dirty="0">
                <a:ln>
                  <a:noFill/>
                </a:ln>
                <a:solidFill>
                  <a:srgbClr val="000099"/>
                </a:solidFill>
                <a:effectLst/>
                <a:uLnTx/>
                <a:uFillTx/>
                <a:latin typeface="Calibri"/>
                <a:ea typeface="宋体" panose="02010600030101010101" pitchFamily="2" charset="-122"/>
                <a:cs typeface="+mn-cs"/>
              </a:rPr>
              <a:t>商品是由不饱和聚酯加烯类单体配成的溶液，加入的烯类单体通常称不饱和聚酯的</a:t>
            </a:r>
            <a:r>
              <a:rPr kumimoji="0" lang="zh-CN" altLang="en-US" sz="2000" b="1" i="0" u="none" strike="noStrike" kern="1200" cap="none" spc="0" normalizeH="0" baseline="0" noProof="0" dirty="0">
                <a:ln>
                  <a:noFill/>
                </a:ln>
                <a:solidFill>
                  <a:srgbClr val="FF3300"/>
                </a:solidFill>
                <a:effectLst/>
                <a:uLnTx/>
                <a:uFillTx/>
                <a:latin typeface="Calibri"/>
                <a:ea typeface="宋体" panose="02010600030101010101" pitchFamily="2" charset="-122"/>
                <a:cs typeface="+mn-cs"/>
              </a:rPr>
              <a:t>活性稀释剂</a:t>
            </a:r>
            <a:r>
              <a:rPr kumimoji="0" lang="en-US" altLang="zh-CN" sz="2000" b="1" i="0" u="none" strike="noStrike" kern="1200" cap="none" spc="0" normalizeH="0" baseline="0" noProof="0" dirty="0">
                <a:ln>
                  <a:noFill/>
                </a:ln>
                <a:solidFill>
                  <a:srgbClr val="000099"/>
                </a:solidFill>
                <a:effectLst/>
                <a:uLnTx/>
                <a:uFillTx/>
                <a:latin typeface="Calibri"/>
                <a:ea typeface="宋体" panose="02010600030101010101" pitchFamily="2" charset="-122"/>
                <a:cs typeface="+mn-cs"/>
              </a:rPr>
              <a:t>—</a:t>
            </a:r>
            <a:r>
              <a:rPr kumimoji="0" lang="zh-CN" altLang="en-US" sz="2000" b="1" i="0" u="none" strike="noStrike" kern="1200" cap="none" spc="0" normalizeH="0" baseline="0" noProof="0" dirty="0">
                <a:ln>
                  <a:noFill/>
                </a:ln>
                <a:solidFill>
                  <a:srgbClr val="000099"/>
                </a:solidFill>
                <a:effectLst/>
                <a:uLnTx/>
                <a:uFillTx/>
                <a:latin typeface="Calibri"/>
                <a:ea typeface="宋体" panose="02010600030101010101" pitchFamily="2" charset="-122"/>
                <a:cs typeface="+mn-cs"/>
              </a:rPr>
              <a:t>用于玻璃钢室温固化粘合剂</a:t>
            </a:r>
          </a:p>
        </p:txBody>
      </p:sp>
    </p:spTree>
    <p:extLst>
      <p:ext uri="{BB962C8B-B14F-4D97-AF65-F5344CB8AC3E}">
        <p14:creationId xmlns:p14="http://schemas.microsoft.com/office/powerpoint/2010/main" val="10675244"/>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7.4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体形逐步聚合</a:t>
            </a:r>
          </a:p>
        </p:txBody>
      </p:sp>
      <p:sp>
        <p:nvSpPr>
          <p:cNvPr id="9" name="Text Box 8"/>
          <p:cNvSpPr txBox="1">
            <a:spLocks noChangeArrowheads="1"/>
          </p:cNvSpPr>
          <p:nvPr/>
        </p:nvSpPr>
        <p:spPr bwMode="auto">
          <a:xfrm>
            <a:off x="2201001" y="6138445"/>
            <a:ext cx="4533615" cy="461665"/>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多元胺</a:t>
            </a:r>
            <a:r>
              <a:rPr kumimoji="0" lang="en-US" altLang="zh-CN" sz="24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 </a:t>
            </a:r>
            <a:r>
              <a:rPr kumimoji="0" lang="zh-CN" altLang="en-US" sz="24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酸酐、羧酸等</a:t>
            </a:r>
          </a:p>
        </p:txBody>
      </p:sp>
      <p:sp>
        <p:nvSpPr>
          <p:cNvPr id="14" name="Text Box 6"/>
          <p:cNvSpPr txBox="1">
            <a:spLocks noChangeArrowheads="1"/>
          </p:cNvSpPr>
          <p:nvPr/>
        </p:nvSpPr>
        <p:spPr bwMode="auto">
          <a:xfrm>
            <a:off x="108496" y="980728"/>
            <a:ext cx="2050646" cy="523220"/>
          </a:xfrm>
          <a:prstGeom prst="rect">
            <a:avLst/>
          </a:prstGeom>
          <a:solidFill>
            <a:srgbClr val="000080"/>
          </a:solidFill>
          <a:ln w="9525">
            <a:noFill/>
            <a:miter lim="800000"/>
            <a:headEnd/>
            <a:tailEnd/>
          </a:ln>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b.</a:t>
            </a:r>
            <a:r>
              <a:rPr kumimoji="0" lang="zh-CN" altLang="en-US"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环氧树脂</a:t>
            </a:r>
          </a:p>
        </p:txBody>
      </p:sp>
      <p:graphicFrame>
        <p:nvGraphicFramePr>
          <p:cNvPr id="16" name="Object 14"/>
          <p:cNvGraphicFramePr>
            <a:graphicFrameLocks noChangeAspect="1"/>
          </p:cNvGraphicFramePr>
          <p:nvPr>
            <p:extLst/>
          </p:nvPr>
        </p:nvGraphicFramePr>
        <p:xfrm>
          <a:off x="802704" y="1173857"/>
          <a:ext cx="8305800" cy="2940050"/>
        </p:xfrm>
        <a:graphic>
          <a:graphicData uri="http://schemas.openxmlformats.org/presentationml/2006/ole">
            <mc:AlternateContent xmlns:mc="http://schemas.openxmlformats.org/markup-compatibility/2006">
              <mc:Choice xmlns:v="urn:schemas-microsoft-com:vml" Requires="v">
                <p:oleObj spid="_x0000_s120840" name="CS ChemDraw Drawing" r:id="rId5" imgW="5179060" imgH="1663700" progId="ChemDraw.Document.5.0">
                  <p:embed/>
                </p:oleObj>
              </mc:Choice>
              <mc:Fallback>
                <p:oleObj name="CS ChemDraw Drawing" r:id="rId5" imgW="5179060" imgH="1663700" progId="ChemDraw.Document.5.0">
                  <p:embed/>
                  <p:pic>
                    <p:nvPicPr>
                      <p:cNvPr id="16"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704" y="1173857"/>
                        <a:ext cx="83058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6"/>
          <p:cNvSpPr txBox="1">
            <a:spLocks noChangeArrowheads="1"/>
          </p:cNvSpPr>
          <p:nvPr/>
        </p:nvSpPr>
        <p:spPr bwMode="auto">
          <a:xfrm>
            <a:off x="77217" y="6095876"/>
            <a:ext cx="1727200" cy="519113"/>
          </a:xfrm>
          <a:prstGeom prst="rect">
            <a:avLst/>
          </a:prstGeom>
          <a:solidFill>
            <a:srgbClr val="000080"/>
          </a:solidFill>
          <a:ln w="9525">
            <a:noFill/>
            <a:miter lim="800000"/>
            <a:headEnd/>
            <a:tailEnd/>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固化成型</a:t>
            </a:r>
          </a:p>
        </p:txBody>
      </p:sp>
      <p:sp>
        <p:nvSpPr>
          <p:cNvPr id="17" name="Oval 17"/>
          <p:cNvSpPr>
            <a:spLocks noChangeArrowheads="1"/>
          </p:cNvSpPr>
          <p:nvPr/>
        </p:nvSpPr>
        <p:spPr bwMode="auto">
          <a:xfrm>
            <a:off x="869379" y="3556694"/>
            <a:ext cx="935038" cy="576263"/>
          </a:xfrm>
          <a:prstGeom prst="ellipse">
            <a:avLst/>
          </a:prstGeom>
          <a:noFill/>
          <a:ln w="38100" algn="ctr">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18" name="Oval 18"/>
          <p:cNvSpPr>
            <a:spLocks noChangeArrowheads="1"/>
          </p:cNvSpPr>
          <p:nvPr/>
        </p:nvSpPr>
        <p:spPr bwMode="auto">
          <a:xfrm>
            <a:off x="4361879" y="3412232"/>
            <a:ext cx="935038" cy="576262"/>
          </a:xfrm>
          <a:prstGeom prst="ellipse">
            <a:avLst/>
          </a:prstGeom>
          <a:noFill/>
          <a:ln w="38100" algn="ctr">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19" name="Oval 19"/>
          <p:cNvSpPr>
            <a:spLocks noChangeArrowheads="1"/>
          </p:cNvSpPr>
          <p:nvPr/>
        </p:nvSpPr>
        <p:spPr bwMode="auto">
          <a:xfrm>
            <a:off x="8105204" y="3485257"/>
            <a:ext cx="935038" cy="576262"/>
          </a:xfrm>
          <a:prstGeom prst="ellipse">
            <a:avLst/>
          </a:prstGeom>
          <a:noFill/>
          <a:ln w="38100" algn="ctr">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0" name="Rectangle 22"/>
          <p:cNvSpPr>
            <a:spLocks noChangeArrowheads="1"/>
          </p:cNvSpPr>
          <p:nvPr/>
        </p:nvSpPr>
        <p:spPr bwMode="auto">
          <a:xfrm>
            <a:off x="6743129" y="2118419"/>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rPr>
              <a:t>50</a:t>
            </a:r>
            <a:r>
              <a:rPr kumimoji="1" lang="en-US" altLang="zh-CN"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sym typeface="Symbol" panose="05050102010706020507" pitchFamily="18" charset="2"/>
              </a:rPr>
              <a:t>95℃</a:t>
            </a:r>
            <a:endParaRPr kumimoji="1" lang="en-US" altLang="zh-CN" sz="2400" b="1" i="0" u="none" strike="noStrike" kern="0" cap="none" spc="0" normalizeH="0" baseline="0" noProof="0">
              <a:ln>
                <a:noFill/>
              </a:ln>
              <a:solidFill>
                <a:srgbClr val="000099"/>
              </a:solidFill>
              <a:effectLst/>
              <a:uLnTx/>
              <a:uFillTx/>
              <a:latin typeface="Times New Roman" panose="02020603050405020304" pitchFamily="18" charset="0"/>
              <a:ea typeface="楷体_GB2312" pitchFamily="49" charset="-122"/>
              <a:cs typeface="+mn-cs"/>
            </a:endParaRPr>
          </a:p>
        </p:txBody>
      </p:sp>
      <p:sp>
        <p:nvSpPr>
          <p:cNvPr id="21" name="Rectangle 23"/>
          <p:cNvSpPr>
            <a:spLocks noChangeArrowheads="1"/>
          </p:cNvSpPr>
          <p:nvPr/>
        </p:nvSpPr>
        <p:spPr bwMode="auto">
          <a:xfrm>
            <a:off x="1317054" y="2997894"/>
            <a:ext cx="642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1" lang="zh-CN" altLang="en-US" sz="36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a:t>
            </a:r>
          </a:p>
        </p:txBody>
      </p:sp>
      <p:sp>
        <p:nvSpPr>
          <p:cNvPr id="23" name="Rectangle 24"/>
          <p:cNvSpPr>
            <a:spLocks noChangeArrowheads="1"/>
          </p:cNvSpPr>
          <p:nvPr/>
        </p:nvSpPr>
        <p:spPr bwMode="auto">
          <a:xfrm>
            <a:off x="5158804" y="3053457"/>
            <a:ext cx="642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1" lang="zh-CN" altLang="en-US" sz="36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a:t>
            </a:r>
          </a:p>
        </p:txBody>
      </p:sp>
      <p:sp>
        <p:nvSpPr>
          <p:cNvPr id="24" name="Rectangle 25"/>
          <p:cNvSpPr>
            <a:spLocks noChangeArrowheads="1"/>
          </p:cNvSpPr>
          <p:nvPr/>
        </p:nvSpPr>
        <p:spPr bwMode="auto">
          <a:xfrm>
            <a:off x="2655317" y="1613594"/>
            <a:ext cx="55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CH</a:t>
            </a:r>
            <a:r>
              <a:rPr kumimoji="1" lang="en-US" altLang="zh-CN" sz="1600" b="1" i="0" u="none" strike="noStrike" kern="0" cap="none" spc="0" normalizeH="0" baseline="-25000" noProof="0">
                <a:ln>
                  <a:noFill/>
                </a:ln>
                <a:solidFill>
                  <a:srgbClr val="000000"/>
                </a:solidFill>
                <a:effectLst/>
                <a:uLnTx/>
                <a:uFillTx/>
                <a:latin typeface="Times New Roman" panose="02020603050405020304" pitchFamily="18" charset="0"/>
                <a:ea typeface="楷体_GB2312" pitchFamily="49" charset="-122"/>
                <a:cs typeface="+mn-cs"/>
              </a:rPr>
              <a:t>3</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5" name="Rectangle 26"/>
          <p:cNvSpPr>
            <a:spLocks noChangeArrowheads="1"/>
          </p:cNvSpPr>
          <p:nvPr/>
        </p:nvSpPr>
        <p:spPr bwMode="auto">
          <a:xfrm>
            <a:off x="2728342" y="2285107"/>
            <a:ext cx="55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CH</a:t>
            </a:r>
            <a:r>
              <a:rPr kumimoji="1" lang="en-US" altLang="zh-CN" sz="1600" b="1" i="0" u="none" strike="noStrike" kern="0" cap="none" spc="0" normalizeH="0" baseline="-25000" noProof="0">
                <a:ln>
                  <a:noFill/>
                </a:ln>
                <a:solidFill>
                  <a:srgbClr val="000000"/>
                </a:solidFill>
                <a:effectLst/>
                <a:uLnTx/>
                <a:uFillTx/>
                <a:latin typeface="Times New Roman" panose="02020603050405020304" pitchFamily="18" charset="0"/>
                <a:ea typeface="楷体_GB2312" pitchFamily="49" charset="-122"/>
                <a:cs typeface="+mn-cs"/>
              </a:rPr>
              <a:t>3</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 name="Rectangle 27"/>
          <p:cNvSpPr>
            <a:spLocks noChangeArrowheads="1"/>
          </p:cNvSpPr>
          <p:nvPr/>
        </p:nvSpPr>
        <p:spPr bwMode="auto">
          <a:xfrm>
            <a:off x="2799779" y="2837557"/>
            <a:ext cx="55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CH</a:t>
            </a:r>
            <a:r>
              <a:rPr kumimoji="1" lang="en-US" altLang="zh-CN" sz="1600" b="1" i="0" u="none" strike="noStrike" kern="0" cap="none" spc="0" normalizeH="0" baseline="-25000" noProof="0">
                <a:ln>
                  <a:noFill/>
                </a:ln>
                <a:solidFill>
                  <a:srgbClr val="000000"/>
                </a:solidFill>
                <a:effectLst/>
                <a:uLnTx/>
                <a:uFillTx/>
                <a:latin typeface="Times New Roman" panose="02020603050405020304" pitchFamily="18" charset="0"/>
                <a:ea typeface="楷体_GB2312" pitchFamily="49" charset="-122"/>
                <a:cs typeface="+mn-cs"/>
              </a:rPr>
              <a:t>3</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7" name="Rectangle 28"/>
          <p:cNvSpPr>
            <a:spLocks noChangeArrowheads="1"/>
          </p:cNvSpPr>
          <p:nvPr/>
        </p:nvSpPr>
        <p:spPr bwMode="auto">
          <a:xfrm>
            <a:off x="2752006" y="3558282"/>
            <a:ext cx="6543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CH</a:t>
            </a:r>
            <a:r>
              <a:rPr kumimoji="1"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楷体_GB2312" pitchFamily="49" charset="-122"/>
                <a:cs typeface="+mn-cs"/>
              </a:rPr>
              <a:t>3</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8" name="Rectangle 29"/>
          <p:cNvSpPr>
            <a:spLocks noChangeArrowheads="1"/>
          </p:cNvSpPr>
          <p:nvPr/>
        </p:nvSpPr>
        <p:spPr bwMode="auto">
          <a:xfrm>
            <a:off x="6760592" y="2837557"/>
            <a:ext cx="55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CH</a:t>
            </a:r>
            <a:r>
              <a:rPr kumimoji="1" lang="en-US" altLang="zh-CN" sz="1600" b="1" i="0" u="none" strike="noStrike" kern="0" cap="none" spc="0" normalizeH="0" baseline="-25000" noProof="0">
                <a:ln>
                  <a:noFill/>
                </a:ln>
                <a:solidFill>
                  <a:srgbClr val="000000"/>
                </a:solidFill>
                <a:effectLst/>
                <a:uLnTx/>
                <a:uFillTx/>
                <a:latin typeface="Times New Roman" panose="02020603050405020304" pitchFamily="18" charset="0"/>
                <a:ea typeface="楷体_GB2312" pitchFamily="49" charset="-122"/>
                <a:cs typeface="+mn-cs"/>
              </a:rPr>
              <a:t>3</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9" name="Rectangle 30"/>
          <p:cNvSpPr>
            <a:spLocks noChangeArrowheads="1"/>
          </p:cNvSpPr>
          <p:nvPr/>
        </p:nvSpPr>
        <p:spPr bwMode="auto">
          <a:xfrm>
            <a:off x="6712819" y="3582094"/>
            <a:ext cx="6543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CH</a:t>
            </a:r>
            <a:r>
              <a:rPr kumimoji="1"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楷体_GB2312" pitchFamily="49" charset="-122"/>
                <a:cs typeface="+mn-cs"/>
              </a:rPr>
              <a:t>3</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30" name="Oval 31"/>
          <p:cNvSpPr>
            <a:spLocks noChangeArrowheads="1"/>
          </p:cNvSpPr>
          <p:nvPr/>
        </p:nvSpPr>
        <p:spPr bwMode="auto">
          <a:xfrm rot="5220000">
            <a:off x="1199579" y="2120007"/>
            <a:ext cx="503238" cy="214312"/>
          </a:xfrm>
          <a:prstGeom prst="ellipse">
            <a:avLst/>
          </a:prstGeom>
          <a:noFill/>
          <a:ln w="38100" algn="ctr">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31" name="Oval 32"/>
          <p:cNvSpPr>
            <a:spLocks noChangeArrowheads="1"/>
          </p:cNvSpPr>
          <p:nvPr/>
        </p:nvSpPr>
        <p:spPr bwMode="auto">
          <a:xfrm rot="5220000">
            <a:off x="4871467" y="2045394"/>
            <a:ext cx="395287" cy="252413"/>
          </a:xfrm>
          <a:prstGeom prst="ellipse">
            <a:avLst/>
          </a:prstGeom>
          <a:noFill/>
          <a:ln w="38100" algn="ctr">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32" name="Text Box 9"/>
          <p:cNvSpPr txBox="1">
            <a:spLocks noChangeArrowheads="1"/>
          </p:cNvSpPr>
          <p:nvPr/>
        </p:nvSpPr>
        <p:spPr bwMode="auto">
          <a:xfrm>
            <a:off x="323528" y="5313402"/>
            <a:ext cx="7772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1" lang="zh-CN" altLang="en-US" sz="20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环氧树脂具有独特的黏附力，配制的粘合剂对多种材料具有良好的粘接性能，常称“</a:t>
            </a: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万能胶</a:t>
            </a:r>
            <a:r>
              <a:rPr kumimoji="1" lang="zh-CN" altLang="en-US" sz="20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a:t>
            </a:r>
          </a:p>
        </p:txBody>
      </p:sp>
      <p:sp>
        <p:nvSpPr>
          <p:cNvPr id="33" name="Rectangle 10"/>
          <p:cNvSpPr>
            <a:spLocks noChangeArrowheads="1"/>
          </p:cNvSpPr>
          <p:nvPr/>
        </p:nvSpPr>
        <p:spPr bwMode="auto">
          <a:xfrm>
            <a:off x="323528" y="4941168"/>
            <a:ext cx="56044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1" lang="zh-CN" altLang="en-US" sz="20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性能：良好电性能，力学性能，突出的粘合力</a:t>
            </a:r>
          </a:p>
        </p:txBody>
      </p:sp>
      <p:sp>
        <p:nvSpPr>
          <p:cNvPr id="34" name="Text Box 5"/>
          <p:cNvSpPr txBox="1">
            <a:spLocks noChangeArrowheads="1"/>
          </p:cNvSpPr>
          <p:nvPr/>
        </p:nvSpPr>
        <p:spPr bwMode="auto">
          <a:xfrm>
            <a:off x="201042" y="4106385"/>
            <a:ext cx="905147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30000"/>
              </a:lnSpc>
              <a:spcBef>
                <a:spcPct val="50000"/>
              </a:spcBef>
              <a:spcAft>
                <a:spcPts val="0"/>
              </a:spcAft>
              <a:buClrTx/>
              <a:buSzTx/>
              <a:buFontTx/>
              <a:buNone/>
              <a:tabLst/>
              <a:defRPr/>
            </a:pPr>
            <a:r>
              <a:rPr kumimoji="1" lang="zh-CN" altLang="en-US" sz="2000" b="1" i="0" u="none" strike="noStrike" kern="1200" cap="none" spc="0" normalizeH="0" baseline="0" noProof="0" dirty="0">
                <a:ln>
                  <a:noFill/>
                </a:ln>
                <a:solidFill>
                  <a:srgbClr val="2419AD"/>
                </a:solidFill>
                <a:effectLst/>
                <a:uLnTx/>
                <a:uFillTx/>
                <a:latin typeface="Times New Roman" panose="02020603050405020304" pitchFamily="18" charset="0"/>
                <a:ea typeface="楷体_GB2312" pitchFamily="49" charset="-122"/>
                <a:cs typeface="Times New Roman" panose="02020603050405020304" pitchFamily="18" charset="0"/>
              </a:rPr>
              <a:t>通过调节氯代环氧丙烷的过量程度并控制反应程度得到不同分子量的液态</a:t>
            </a:r>
            <a:r>
              <a:rPr kumimoji="1" lang="en-US" altLang="zh-CN" sz="2000" b="1" i="0" u="none" strike="noStrike" kern="1200" cap="none" spc="0" normalizeH="0" baseline="0" noProof="0" dirty="0">
                <a:ln>
                  <a:noFill/>
                </a:ln>
                <a:solidFill>
                  <a:srgbClr val="2419AD"/>
                </a:solidFill>
                <a:effectLst/>
                <a:uLnTx/>
                <a:uFillTx/>
                <a:latin typeface="Times New Roman" panose="02020603050405020304" pitchFamily="18" charset="0"/>
                <a:ea typeface="楷体_GB2312" pitchFamily="49" charset="-122"/>
                <a:cs typeface="Times New Roman" panose="02020603050405020304" pitchFamily="18" charset="0"/>
              </a:rPr>
              <a:t>(n&lt;1)</a:t>
            </a:r>
            <a:r>
              <a:rPr kumimoji="1" lang="zh-CN" altLang="en-US" sz="2000" b="1" i="0" u="none" strike="noStrike" kern="1200" cap="none" spc="0" normalizeH="0" baseline="0" noProof="0" dirty="0">
                <a:ln>
                  <a:noFill/>
                </a:ln>
                <a:solidFill>
                  <a:srgbClr val="2419AD"/>
                </a:solidFill>
                <a:effectLst/>
                <a:uLnTx/>
                <a:uFillTx/>
                <a:latin typeface="Times New Roman" panose="02020603050405020304" pitchFamily="18" charset="0"/>
                <a:ea typeface="楷体_GB2312" pitchFamily="49" charset="-122"/>
                <a:cs typeface="Times New Roman" panose="02020603050405020304" pitchFamily="18" charset="0"/>
              </a:rPr>
              <a:t>或固态树脂（</a:t>
            </a:r>
            <a:r>
              <a:rPr kumimoji="1" lang="en-US" altLang="zh-CN" sz="2000" b="1" i="1" u="none" strike="noStrike" kern="1200" cap="none" spc="0" normalizeH="0" baseline="0" noProof="0" dirty="0">
                <a:ln>
                  <a:noFill/>
                </a:ln>
                <a:solidFill>
                  <a:srgbClr val="2419AD"/>
                </a:solidFill>
                <a:effectLst/>
                <a:uLnTx/>
                <a:uFillTx/>
                <a:latin typeface="Times New Roman" panose="02020603050405020304" pitchFamily="18" charset="0"/>
                <a:ea typeface="楷体_GB2312" pitchFamily="49" charset="-122"/>
                <a:cs typeface="Times New Roman" panose="02020603050405020304" pitchFamily="18" charset="0"/>
              </a:rPr>
              <a:t>n </a:t>
            </a:r>
            <a:r>
              <a:rPr kumimoji="1" lang="en-US" altLang="zh-CN" sz="2000" b="1" i="0" u="none" strike="noStrike" kern="1200" cap="none" spc="0" normalizeH="0" baseline="0" noProof="0" dirty="0">
                <a:ln>
                  <a:noFill/>
                </a:ln>
                <a:solidFill>
                  <a:srgbClr val="2419AD"/>
                </a:solidFill>
                <a:effectLst/>
                <a:uLnTx/>
                <a:uFillTx/>
                <a:latin typeface="Times New Roman" panose="02020603050405020304" pitchFamily="18" charset="0"/>
                <a:ea typeface="楷体_GB2312" pitchFamily="49" charset="-122"/>
                <a:cs typeface="Times New Roman" panose="02020603050405020304" pitchFamily="18" charset="0"/>
              </a:rPr>
              <a:t>= 2-25</a:t>
            </a:r>
            <a:r>
              <a:rPr kumimoji="1" lang="zh-CN" altLang="en-US" sz="2000" b="1" i="0" u="none" strike="noStrike" kern="1200" cap="none" spc="0" normalizeH="0" baseline="0" noProof="0" dirty="0">
                <a:ln>
                  <a:noFill/>
                </a:ln>
                <a:solidFill>
                  <a:srgbClr val="2419AD"/>
                </a:solidFill>
                <a:effectLst/>
                <a:uLnTx/>
                <a:uFillTx/>
                <a:latin typeface="Times New Roman" panose="02020603050405020304" pitchFamily="18" charset="0"/>
                <a:ea typeface="楷体_GB2312" pitchFamily="49" charset="-122"/>
                <a:cs typeface="Times New Roman" panose="02020603050405020304" pitchFamily="18" charset="0"/>
              </a:rPr>
              <a:t>）。</a:t>
            </a:r>
            <a:r>
              <a:rPr kumimoji="1" lang="zh-CN" altLang="en-US" sz="2000" b="0" i="0" u="none" strike="noStrike" kern="1200" cap="none" spc="0" normalizeH="0" baseline="0" noProof="0" dirty="0">
                <a:ln>
                  <a:noFill/>
                </a:ln>
                <a:solidFill>
                  <a:srgbClr val="020506"/>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153311592"/>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7.4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体形逐步聚合</a:t>
            </a:r>
          </a:p>
        </p:txBody>
      </p:sp>
      <p:sp>
        <p:nvSpPr>
          <p:cNvPr id="17" name="Text Box 6"/>
          <p:cNvSpPr txBox="1">
            <a:spLocks noChangeArrowheads="1"/>
          </p:cNvSpPr>
          <p:nvPr/>
        </p:nvSpPr>
        <p:spPr bwMode="auto">
          <a:xfrm>
            <a:off x="467544" y="1196752"/>
            <a:ext cx="2592288" cy="523220"/>
          </a:xfrm>
          <a:prstGeom prst="rect">
            <a:avLst/>
          </a:prstGeom>
          <a:solidFill>
            <a:srgbClr val="000080"/>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c.</a:t>
            </a:r>
            <a:r>
              <a:rPr kumimoji="0" lang="zh-CN" altLang="en-US"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聚氨酯树脂</a:t>
            </a:r>
          </a:p>
        </p:txBody>
      </p:sp>
      <p:sp>
        <p:nvSpPr>
          <p:cNvPr id="18" name="Text Box 11"/>
          <p:cNvSpPr txBox="1">
            <a:spLocks noChangeArrowheads="1"/>
          </p:cNvSpPr>
          <p:nvPr/>
        </p:nvSpPr>
        <p:spPr bwMode="auto">
          <a:xfrm>
            <a:off x="571500" y="1784595"/>
            <a:ext cx="8001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聚氨酯预聚体通常是由</a:t>
            </a:r>
            <a:r>
              <a:rPr kumimoji="1" lang="zh-CN" altLang="en-US" sz="2400" b="1" i="0" u="none" strike="noStrike" kern="0" cap="none" spc="0" normalizeH="0" baseline="0" noProof="0" dirty="0">
                <a:ln>
                  <a:noFill/>
                </a:ln>
                <a:solidFill>
                  <a:srgbClr val="006600"/>
                </a:solidFill>
                <a:effectLst/>
                <a:uLnTx/>
                <a:uFillTx/>
                <a:latin typeface="Times New Roman" panose="02020603050405020304" pitchFamily="18" charset="0"/>
                <a:ea typeface="楷体_GB2312" pitchFamily="49" charset="-122"/>
                <a:cs typeface="+mn-cs"/>
              </a:rPr>
              <a:t>端羟基预聚体</a:t>
            </a:r>
            <a:r>
              <a:rPr kumimoji="1" lang="zh-CN"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（包括二羟基聚醚、二羟基聚酯及多羟基聚醚等）与二元或多</a:t>
            </a:r>
            <a:r>
              <a:rPr kumimoji="1" lang="zh-CN" altLang="en-US" sz="2400" b="1" i="0" u="none" strike="noStrike" kern="0" cap="none" spc="0" normalizeH="0" baseline="0" noProof="0" dirty="0">
                <a:ln>
                  <a:noFill/>
                </a:ln>
                <a:solidFill>
                  <a:srgbClr val="006600"/>
                </a:solidFill>
                <a:effectLst/>
                <a:uLnTx/>
                <a:uFillTx/>
                <a:latin typeface="Times New Roman" panose="02020603050405020304" pitchFamily="18" charset="0"/>
                <a:ea typeface="楷体_GB2312" pitchFamily="49" charset="-122"/>
                <a:cs typeface="+mn-cs"/>
              </a:rPr>
              <a:t>异氰酸酯</a:t>
            </a:r>
            <a:r>
              <a:rPr kumimoji="1" lang="zh-CN"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mn-cs"/>
              </a:rPr>
              <a:t>进行逐步加成聚合而成：</a:t>
            </a:r>
          </a:p>
        </p:txBody>
      </p:sp>
      <p:graphicFrame>
        <p:nvGraphicFramePr>
          <p:cNvPr id="19" name="Object 9"/>
          <p:cNvGraphicFramePr>
            <a:graphicFrameLocks noChangeAspect="1"/>
          </p:cNvGraphicFramePr>
          <p:nvPr>
            <p:extLst/>
          </p:nvPr>
        </p:nvGraphicFramePr>
        <p:xfrm>
          <a:off x="1043608" y="4770424"/>
          <a:ext cx="7384876" cy="2086619"/>
        </p:xfrm>
        <a:graphic>
          <a:graphicData uri="http://schemas.openxmlformats.org/presentationml/2006/ole">
            <mc:AlternateContent xmlns:mc="http://schemas.openxmlformats.org/markup-compatibility/2006">
              <mc:Choice xmlns:v="urn:schemas-microsoft-com:vml" Requires="v">
                <p:oleObj spid="_x0000_s121870" name="CS ChemDraw Drawing" r:id="rId5" imgW="6126128" imgH="1726387" progId="ChemDraw.Document.6.0">
                  <p:embed/>
                </p:oleObj>
              </mc:Choice>
              <mc:Fallback>
                <p:oleObj name="CS ChemDraw Drawing" r:id="rId5" imgW="6126128" imgH="1726387" progId="ChemDraw.Document.6.0">
                  <p:embed/>
                  <p:pic>
                    <p:nvPicPr>
                      <p:cNvPr id="1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4770424"/>
                        <a:ext cx="7384876" cy="2086619"/>
                      </a:xfrm>
                      <a:prstGeom prst="rect">
                        <a:avLst/>
                      </a:prstGeom>
                      <a:noFill/>
                      <a:ln>
                        <a:noFill/>
                      </a:ln>
                      <a:effectLst/>
                    </p:spPr>
                  </p:pic>
                </p:oleObj>
              </mc:Fallback>
            </mc:AlternateContent>
          </a:graphicData>
        </a:graphic>
      </p:graphicFrame>
      <p:graphicFrame>
        <p:nvGraphicFramePr>
          <p:cNvPr id="13" name="Object 12"/>
          <p:cNvGraphicFramePr>
            <a:graphicFrameLocks noChangeAspect="1"/>
          </p:cNvGraphicFramePr>
          <p:nvPr>
            <p:extLst/>
          </p:nvPr>
        </p:nvGraphicFramePr>
        <p:xfrm>
          <a:off x="912592" y="3270141"/>
          <a:ext cx="7315200" cy="1141413"/>
        </p:xfrm>
        <a:graphic>
          <a:graphicData uri="http://schemas.openxmlformats.org/presentationml/2006/ole">
            <mc:AlternateContent xmlns:mc="http://schemas.openxmlformats.org/markup-compatibility/2006">
              <mc:Choice xmlns:v="urn:schemas-microsoft-com:vml" Requires="v">
                <p:oleObj spid="_x0000_s121871" name="CS ChemDraw Drawing" r:id="rId7" imgW="4320540" imgH="675640" progId="ChemDraw.Document.4.5">
                  <p:embed/>
                </p:oleObj>
              </mc:Choice>
              <mc:Fallback>
                <p:oleObj name="CS ChemDraw Drawing" r:id="rId7" imgW="4320540" imgH="675640" progId="ChemDraw.Document.4.5">
                  <p:embed/>
                  <p:pic>
                    <p:nvPicPr>
                      <p:cNvPr id="13"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592" y="3270141"/>
                        <a:ext cx="7315200"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00925092"/>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7.4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体形逐步聚合</a:t>
            </a:r>
          </a:p>
        </p:txBody>
      </p:sp>
      <p:sp>
        <p:nvSpPr>
          <p:cNvPr id="13" name="Text Box 7"/>
          <p:cNvSpPr txBox="1">
            <a:spLocks noChangeArrowheads="1"/>
          </p:cNvSpPr>
          <p:nvPr/>
        </p:nvSpPr>
        <p:spPr bwMode="auto">
          <a:xfrm>
            <a:off x="232917" y="1015950"/>
            <a:ext cx="4123059" cy="523220"/>
          </a:xfrm>
          <a:prstGeom prst="rect">
            <a:avLst/>
          </a:prstGeom>
          <a:solidFill>
            <a:srgbClr val="000080"/>
          </a:solidFill>
          <a:ln w="9525">
            <a:noFill/>
            <a:miter lim="800000"/>
            <a:headEnd/>
            <a:tailEnd/>
          </a:ln>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d.</a:t>
            </a:r>
            <a:r>
              <a:rPr kumimoji="0" lang="zh-CN" altLang="en-US" sz="2800" b="0" i="0" u="none" strike="noStrike" kern="1200" cap="none" spc="0" normalizeH="0" baseline="0" noProof="0" dirty="0">
                <a:ln>
                  <a:noFill/>
                </a:ln>
                <a:solidFill>
                  <a:prstClr val="white"/>
                </a:solidFill>
                <a:effectLst/>
                <a:uLnTx/>
                <a:uFillTx/>
                <a:latin typeface="黑体" pitchFamily="49" charset="-122"/>
                <a:ea typeface="黑体" pitchFamily="49" charset="-122"/>
                <a:cs typeface="+mn-cs"/>
              </a:rPr>
              <a:t>酸催化线形酚醛树脂</a:t>
            </a:r>
          </a:p>
        </p:txBody>
      </p:sp>
      <p:sp>
        <p:nvSpPr>
          <p:cNvPr id="15" name="Text Box 2"/>
          <p:cNvSpPr txBox="1">
            <a:spLocks noChangeArrowheads="1"/>
          </p:cNvSpPr>
          <p:nvPr/>
        </p:nvSpPr>
        <p:spPr bwMode="auto">
          <a:xfrm>
            <a:off x="28701" y="1989029"/>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auto" latinLnBrk="0" hangingPunct="1">
              <a:lnSpc>
                <a:spcPct val="100000"/>
              </a:lnSpc>
              <a:spcBef>
                <a:spcPct val="50000"/>
              </a:spcBef>
              <a:spcAft>
                <a:spcPts val="0"/>
              </a:spcAft>
              <a:buClrTx/>
              <a:buSzTx/>
              <a:buFontTx/>
              <a:buNone/>
              <a:tabLst/>
              <a:defRPr/>
            </a:pPr>
            <a:r>
              <a:rPr kumimoji="1" lang="zh-CN" altLang="en-US" sz="2400" b="1" i="0" u="none" strike="noStrike" kern="1200" cap="none" spc="0" normalizeH="0" baseline="0" noProof="0" dirty="0">
                <a:ln>
                  <a:noFill/>
                </a:ln>
                <a:solidFill>
                  <a:srgbClr val="2419AD"/>
                </a:solidFill>
                <a:effectLst/>
                <a:uLnTx/>
                <a:uFillTx/>
                <a:latin typeface="Times New Roman" panose="02020603050405020304" pitchFamily="18" charset="0"/>
                <a:ea typeface="楷体_GB2312" pitchFamily="49" charset="-122"/>
                <a:cs typeface="Times New Roman" panose="02020603050405020304" pitchFamily="18" charset="0"/>
              </a:rPr>
              <a:t>在酸催化下，甲醛和苯酚的摩尔比为</a:t>
            </a:r>
            <a:r>
              <a:rPr kumimoji="1" lang="en-US" altLang="zh-CN" sz="2400" b="1" i="0" u="none" strike="noStrike" kern="1200" cap="none" spc="0" normalizeH="0" baseline="0" noProof="0" dirty="0">
                <a:ln>
                  <a:noFill/>
                </a:ln>
                <a:solidFill>
                  <a:srgbClr val="2419AD"/>
                </a:solidFill>
                <a:effectLst/>
                <a:uLnTx/>
                <a:uFillTx/>
                <a:latin typeface="Times New Roman" panose="02020603050405020304" pitchFamily="18" charset="0"/>
                <a:ea typeface="楷体_GB2312" pitchFamily="49" charset="-122"/>
                <a:cs typeface="Times New Roman" panose="02020603050405020304" pitchFamily="18" charset="0"/>
              </a:rPr>
              <a:t>0.75-0.8 : 1</a:t>
            </a:r>
            <a:r>
              <a:rPr kumimoji="1" lang="zh-CN" altLang="en-US" sz="2400" b="1" i="0" u="none" strike="noStrike" kern="1200" cap="none" spc="0" normalizeH="0" baseline="0" noProof="0" dirty="0">
                <a:ln>
                  <a:noFill/>
                </a:ln>
                <a:solidFill>
                  <a:srgbClr val="2419AD"/>
                </a:solidFill>
                <a:effectLst/>
                <a:uLnTx/>
                <a:uFillTx/>
                <a:latin typeface="Times New Roman" panose="02020603050405020304" pitchFamily="18" charset="0"/>
                <a:ea typeface="楷体_GB2312" pitchFamily="49" charset="-122"/>
                <a:cs typeface="Times New Roman" panose="02020603050405020304" pitchFamily="18" charset="0"/>
              </a:rPr>
              <a:t>（苯酚过量）时，可得到分子量为</a:t>
            </a:r>
            <a:r>
              <a:rPr kumimoji="1" lang="en-US" altLang="zh-CN" sz="2400" b="1" i="0" u="none" strike="noStrike" kern="1200" cap="none" spc="0" normalizeH="0" baseline="0" noProof="0" dirty="0">
                <a:ln>
                  <a:noFill/>
                </a:ln>
                <a:solidFill>
                  <a:srgbClr val="2419AD"/>
                </a:solidFill>
                <a:effectLst/>
                <a:uLnTx/>
                <a:uFillTx/>
                <a:latin typeface="Times New Roman" panose="02020603050405020304" pitchFamily="18" charset="0"/>
                <a:ea typeface="楷体_GB2312" pitchFamily="49" charset="-122"/>
                <a:cs typeface="Times New Roman" panose="02020603050405020304" pitchFamily="18" charset="0"/>
              </a:rPr>
              <a:t>500</a:t>
            </a:r>
            <a:r>
              <a:rPr kumimoji="1" lang="zh-CN" altLang="en-US" sz="2400" b="1" i="0" u="none" strike="noStrike" kern="1200" cap="none" spc="0" normalizeH="0" baseline="0" noProof="0" dirty="0">
                <a:ln>
                  <a:noFill/>
                </a:ln>
                <a:solidFill>
                  <a:srgbClr val="2419AD"/>
                </a:solidFill>
                <a:effectLst/>
                <a:uLnTx/>
                <a:uFillTx/>
                <a:latin typeface="Times New Roman" panose="02020603050405020304" pitchFamily="18" charset="0"/>
                <a:ea typeface="楷体_GB2312" pitchFamily="49" charset="-122"/>
                <a:cs typeface="Times New Roman" panose="02020603050405020304" pitchFamily="18" charset="0"/>
              </a:rPr>
              <a:t>～</a:t>
            </a:r>
            <a:r>
              <a:rPr kumimoji="1" lang="en-US" altLang="zh-CN" sz="2400" b="1" i="0" u="none" strike="noStrike" kern="1200" cap="none" spc="0" normalizeH="0" baseline="0" noProof="0" dirty="0">
                <a:ln>
                  <a:noFill/>
                </a:ln>
                <a:solidFill>
                  <a:srgbClr val="2419AD"/>
                </a:solidFill>
                <a:effectLst/>
                <a:uLnTx/>
                <a:uFillTx/>
                <a:latin typeface="Times New Roman" panose="02020603050405020304" pitchFamily="18" charset="0"/>
                <a:ea typeface="楷体_GB2312" pitchFamily="49" charset="-122"/>
                <a:cs typeface="Times New Roman" panose="02020603050405020304" pitchFamily="18" charset="0"/>
              </a:rPr>
              <a:t>5000</a:t>
            </a:r>
            <a:r>
              <a:rPr kumimoji="1" lang="zh-CN" altLang="en-US" sz="2400" b="1" i="0" u="none" strike="noStrike" kern="1200" cap="none" spc="0" normalizeH="0" baseline="0" noProof="0" dirty="0">
                <a:ln>
                  <a:noFill/>
                </a:ln>
                <a:solidFill>
                  <a:srgbClr val="2419AD"/>
                </a:solidFill>
                <a:effectLst/>
                <a:uLnTx/>
                <a:uFillTx/>
                <a:latin typeface="Times New Roman" panose="02020603050405020304" pitchFamily="18" charset="0"/>
                <a:ea typeface="楷体_GB2312" pitchFamily="49" charset="-122"/>
                <a:cs typeface="Times New Roman" panose="02020603050405020304" pitchFamily="18" charset="0"/>
              </a:rPr>
              <a:t>的</a:t>
            </a:r>
            <a:r>
              <a:rPr kumimoji="1" lang="zh-CN" altLang="en-US" sz="2400" b="1" i="0" u="none" strike="noStrike" kern="1200" cap="none" spc="0" normalizeH="0" baseline="0" noProof="0" dirty="0">
                <a:ln>
                  <a:noFill/>
                </a:ln>
                <a:solidFill>
                  <a:srgbClr val="006600"/>
                </a:solidFill>
                <a:effectLst/>
                <a:uLnTx/>
                <a:uFillTx/>
                <a:latin typeface="Times New Roman" panose="02020603050405020304" pitchFamily="18" charset="0"/>
                <a:ea typeface="楷体_GB2312" pitchFamily="49" charset="-122"/>
                <a:cs typeface="Times New Roman" panose="02020603050405020304" pitchFamily="18" charset="0"/>
              </a:rPr>
              <a:t>线形聚合物</a:t>
            </a:r>
            <a:r>
              <a:rPr kumimoji="1" lang="zh-CN" altLang="en-US" sz="2400" b="1" i="0" u="none" strike="noStrike" kern="1200" cap="none" spc="0" normalizeH="0" baseline="0" noProof="0" dirty="0">
                <a:ln>
                  <a:noFill/>
                </a:ln>
                <a:solidFill>
                  <a:srgbClr val="2419AD"/>
                </a:solidFill>
                <a:effectLst/>
                <a:uLnTx/>
                <a:uFillTx/>
                <a:latin typeface="Times New Roman" panose="02020603050405020304" pitchFamily="18" charset="0"/>
                <a:ea typeface="楷体_GB2312" pitchFamily="49" charset="-122"/>
                <a:cs typeface="Times New Roman" panose="02020603050405020304" pitchFamily="18" charset="0"/>
              </a:rPr>
              <a:t>。</a:t>
            </a:r>
          </a:p>
        </p:txBody>
      </p:sp>
      <p:graphicFrame>
        <p:nvGraphicFramePr>
          <p:cNvPr id="17" name="Object 4"/>
          <p:cNvGraphicFramePr>
            <a:graphicFrameLocks noChangeAspect="1"/>
          </p:cNvGraphicFramePr>
          <p:nvPr>
            <p:extLst/>
          </p:nvPr>
        </p:nvGraphicFramePr>
        <p:xfrm>
          <a:off x="1727758" y="3356992"/>
          <a:ext cx="5256435" cy="2345935"/>
        </p:xfrm>
        <a:graphic>
          <a:graphicData uri="http://schemas.openxmlformats.org/presentationml/2006/ole">
            <mc:AlternateContent xmlns:mc="http://schemas.openxmlformats.org/markup-compatibility/2006">
              <mc:Choice xmlns:v="urn:schemas-microsoft-com:vml" Requires="v">
                <p:oleObj spid="_x0000_s122888" name="ISIS/Draw Sketch" r:id="rId5" imgW="4238280" imgH="1885680" progId="ISISServer">
                  <p:embed/>
                </p:oleObj>
              </mc:Choice>
              <mc:Fallback>
                <p:oleObj name="ISIS/Draw Sketch" r:id="rId5" imgW="4238280" imgH="1885680" progId="ISISServer">
                  <p:embed/>
                  <p:pic>
                    <p:nvPicPr>
                      <p:cNvPr id="17"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7758" y="3356992"/>
                        <a:ext cx="5256435" cy="23459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6"/>
          <p:cNvSpPr txBox="1">
            <a:spLocks noChangeArrowheads="1"/>
          </p:cNvSpPr>
          <p:nvPr/>
        </p:nvSpPr>
        <p:spPr bwMode="auto">
          <a:xfrm>
            <a:off x="3156720" y="3699409"/>
            <a:ext cx="647700" cy="396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a:t>
            </a:r>
          </a:p>
        </p:txBody>
      </p:sp>
    </p:spTree>
    <p:extLst>
      <p:ext uri="{BB962C8B-B14F-4D97-AF65-F5344CB8AC3E}">
        <p14:creationId xmlns:p14="http://schemas.microsoft.com/office/powerpoint/2010/main" val="2703459243"/>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7.4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体形逐步聚合</a:t>
            </a:r>
          </a:p>
        </p:txBody>
      </p:sp>
      <p:sp>
        <p:nvSpPr>
          <p:cNvPr id="36" name="Rectangle 62"/>
          <p:cNvSpPr>
            <a:spLocks noChangeArrowheads="1"/>
          </p:cNvSpPr>
          <p:nvPr/>
        </p:nvSpPr>
        <p:spPr bwMode="blackWhite">
          <a:xfrm>
            <a:off x="1935162" y="1261579"/>
            <a:ext cx="5273675" cy="523220"/>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按基团在分子结构中的分布状况 </a:t>
            </a:r>
          </a:p>
        </p:txBody>
      </p:sp>
      <p:graphicFrame>
        <p:nvGraphicFramePr>
          <p:cNvPr id="37" name="Group 178"/>
          <p:cNvGraphicFramePr>
            <a:graphicFrameLocks noGrp="1"/>
          </p:cNvGraphicFramePr>
          <p:nvPr/>
        </p:nvGraphicFramePr>
        <p:xfrm>
          <a:off x="107950" y="2276475"/>
          <a:ext cx="8713788" cy="504825"/>
        </p:xfrm>
        <a:graphic>
          <a:graphicData uri="http://schemas.openxmlformats.org/drawingml/2006/table">
            <a:tbl>
              <a:tblPr/>
              <a:tblGrid>
                <a:gridCol w="1800225">
                  <a:extLst>
                    <a:ext uri="{9D8B030D-6E8A-4147-A177-3AD203B41FA5}">
                      <a16:colId xmlns:a16="http://schemas.microsoft.com/office/drawing/2014/main" val="20000"/>
                    </a:ext>
                  </a:extLst>
                </a:gridCol>
                <a:gridCol w="3313113">
                  <a:extLst>
                    <a:ext uri="{9D8B030D-6E8A-4147-A177-3AD203B41FA5}">
                      <a16:colId xmlns:a16="http://schemas.microsoft.com/office/drawing/2014/main" val="20001"/>
                    </a:ext>
                  </a:extLst>
                </a:gridCol>
                <a:gridCol w="3600450">
                  <a:extLst>
                    <a:ext uri="{9D8B030D-6E8A-4147-A177-3AD203B41FA5}">
                      <a16:colId xmlns:a16="http://schemas.microsoft.com/office/drawing/2014/main" val="20002"/>
                    </a:ext>
                  </a:extLst>
                </a:gridCol>
              </a:tblGrid>
              <a:tr h="504825">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rPr>
                        <a:t>分类</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rgbClr val="FF0000"/>
                          </a:solidFill>
                          <a:effectLst/>
                          <a:latin typeface="Times New Roman" pitchFamily="18" charset="0"/>
                          <a:ea typeface="宋体" pitchFamily="2" charset="-122"/>
                        </a:rPr>
                        <a:t>无规预聚物</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FF0000"/>
                          </a:solidFill>
                          <a:effectLst/>
                          <a:latin typeface="Times New Roman" pitchFamily="18" charset="0"/>
                          <a:ea typeface="宋体" pitchFamily="2" charset="-122"/>
                        </a:rPr>
                        <a:t>结构预聚物</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38" name="Group 177"/>
          <p:cNvGraphicFramePr>
            <a:graphicFrameLocks noGrp="1"/>
          </p:cNvGraphicFramePr>
          <p:nvPr>
            <p:extLst/>
          </p:nvPr>
        </p:nvGraphicFramePr>
        <p:xfrm>
          <a:off x="107950" y="4005263"/>
          <a:ext cx="8677275" cy="576262"/>
        </p:xfrm>
        <a:graphic>
          <a:graphicData uri="http://schemas.openxmlformats.org/drawingml/2006/table">
            <a:tbl>
              <a:tblPr/>
              <a:tblGrid>
                <a:gridCol w="1781175">
                  <a:extLst>
                    <a:ext uri="{9D8B030D-6E8A-4147-A177-3AD203B41FA5}">
                      <a16:colId xmlns:a16="http://schemas.microsoft.com/office/drawing/2014/main" val="20000"/>
                    </a:ext>
                  </a:extLst>
                </a:gridCol>
                <a:gridCol w="3308350">
                  <a:extLst>
                    <a:ext uri="{9D8B030D-6E8A-4147-A177-3AD203B41FA5}">
                      <a16:colId xmlns:a16="http://schemas.microsoft.com/office/drawing/2014/main" val="20001"/>
                    </a:ext>
                  </a:extLst>
                </a:gridCol>
                <a:gridCol w="3587750">
                  <a:extLst>
                    <a:ext uri="{9D8B030D-6E8A-4147-A177-3AD203B41FA5}">
                      <a16:colId xmlns:a16="http://schemas.microsoft.com/office/drawing/2014/main" val="20002"/>
                    </a:ext>
                  </a:extLst>
                </a:gridCol>
              </a:tblGrid>
              <a:tr h="576262">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楷体_GB2312" pitchFamily="49" charset="-122"/>
                          <a:ea typeface="楷体_GB2312" pitchFamily="49" charset="-122"/>
                        </a:rPr>
                        <a:t>预聚程度</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dirty="0">
                          <a:ln>
                            <a:noFill/>
                          </a:ln>
                          <a:solidFill>
                            <a:schemeClr val="tx1"/>
                          </a:solidFill>
                          <a:effectLst/>
                          <a:latin typeface="Times New Roman" pitchFamily="18" charset="0"/>
                          <a:ea typeface="宋体" pitchFamily="2" charset="-122"/>
                        </a:rPr>
                        <a:t>P</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&lt;</a:t>
                      </a:r>
                      <a:r>
                        <a:rPr kumimoji="1" lang="en-US" altLang="zh-CN" sz="2400" b="1" i="1" u="none" strike="noStrike" cap="none" normalizeH="0" baseline="0" dirty="0">
                          <a:ln>
                            <a:noFill/>
                          </a:ln>
                          <a:solidFill>
                            <a:schemeClr val="tx1"/>
                          </a:solidFill>
                          <a:effectLst/>
                          <a:latin typeface="Times New Roman" pitchFamily="18" charset="0"/>
                          <a:ea typeface="宋体" pitchFamily="2" charset="-122"/>
                        </a:rPr>
                        <a:t>P</a:t>
                      </a:r>
                      <a:r>
                        <a:rPr kumimoji="1" lang="en-US" altLang="zh-CN" sz="2400" b="1" i="0" u="none" strike="noStrike" cap="none" normalizeH="0" baseline="-25000" dirty="0">
                          <a:ln>
                            <a:noFill/>
                          </a:ln>
                          <a:solidFill>
                            <a:schemeClr val="tx1"/>
                          </a:solidFill>
                          <a:effectLst/>
                          <a:latin typeface="Times New Roman" pitchFamily="18" charset="0"/>
                          <a:ea typeface="宋体" pitchFamily="2" charset="-122"/>
                        </a:rPr>
                        <a:t>c</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下降温停止聚合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正常线型聚合</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bl>
          </a:graphicData>
        </a:graphic>
      </p:graphicFrame>
      <p:graphicFrame>
        <p:nvGraphicFramePr>
          <p:cNvPr id="39" name="Group 180"/>
          <p:cNvGraphicFramePr>
            <a:graphicFrameLocks noGrp="1"/>
          </p:cNvGraphicFramePr>
          <p:nvPr>
            <p:extLst/>
          </p:nvPr>
        </p:nvGraphicFramePr>
        <p:xfrm>
          <a:off x="71438" y="5084763"/>
          <a:ext cx="8748712" cy="895796"/>
        </p:xfrm>
        <a:graphic>
          <a:graphicData uri="http://schemas.openxmlformats.org/drawingml/2006/table">
            <a:tbl>
              <a:tblPr/>
              <a:tblGrid>
                <a:gridCol w="1781175">
                  <a:extLst>
                    <a:ext uri="{9D8B030D-6E8A-4147-A177-3AD203B41FA5}">
                      <a16:colId xmlns:a16="http://schemas.microsoft.com/office/drawing/2014/main" val="20000"/>
                    </a:ext>
                  </a:extLst>
                </a:gridCol>
                <a:gridCol w="3308350">
                  <a:extLst>
                    <a:ext uri="{9D8B030D-6E8A-4147-A177-3AD203B41FA5}">
                      <a16:colId xmlns:a16="http://schemas.microsoft.com/office/drawing/2014/main" val="20001"/>
                    </a:ext>
                  </a:extLst>
                </a:gridCol>
                <a:gridCol w="3659187">
                  <a:extLst>
                    <a:ext uri="{9D8B030D-6E8A-4147-A177-3AD203B41FA5}">
                      <a16:colId xmlns:a16="http://schemas.microsoft.com/office/drawing/2014/main" val="20002"/>
                    </a:ext>
                  </a:extLst>
                </a:gridCol>
              </a:tblGrid>
              <a:tr h="895350">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rPr>
                        <a:t>固化</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rPr>
                        <a:t>（交联）</a:t>
                      </a:r>
                    </a:p>
                  </a:txBody>
                  <a:tcPr marT="45562" marB="45562"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FF0000"/>
                          </a:solidFill>
                          <a:effectLst/>
                          <a:latin typeface="Times New Roman" pitchFamily="18" charset="0"/>
                          <a:ea typeface="宋体" pitchFamily="2" charset="-122"/>
                        </a:rPr>
                        <a:t>加热</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固化</a:t>
                      </a:r>
                      <a:endPar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endParaRPr>
                    </a:p>
                  </a:txBody>
                  <a:tcPr marT="45562" marB="455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rgbClr val="FF0000"/>
                          </a:solidFill>
                          <a:effectLst/>
                          <a:latin typeface="Times New Roman" pitchFamily="18" charset="0"/>
                          <a:ea typeface="宋体" pitchFamily="2" charset="-122"/>
                        </a:rPr>
                        <a:t>固化剂</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固化</a:t>
                      </a:r>
                    </a:p>
                  </a:txBody>
                  <a:tcPr marT="45562" marB="45562"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bl>
          </a:graphicData>
        </a:graphic>
      </p:graphicFrame>
      <p:graphicFrame>
        <p:nvGraphicFramePr>
          <p:cNvPr id="40" name="Group 174"/>
          <p:cNvGraphicFramePr>
            <a:graphicFrameLocks noGrp="1"/>
          </p:cNvGraphicFramePr>
          <p:nvPr>
            <p:extLst/>
          </p:nvPr>
        </p:nvGraphicFramePr>
        <p:xfrm>
          <a:off x="107950" y="2781300"/>
          <a:ext cx="8677275" cy="1189038"/>
        </p:xfrm>
        <a:graphic>
          <a:graphicData uri="http://schemas.openxmlformats.org/drawingml/2006/table">
            <a:tbl>
              <a:tblPr/>
              <a:tblGrid>
                <a:gridCol w="1763713">
                  <a:extLst>
                    <a:ext uri="{9D8B030D-6E8A-4147-A177-3AD203B41FA5}">
                      <a16:colId xmlns:a16="http://schemas.microsoft.com/office/drawing/2014/main" val="20000"/>
                    </a:ext>
                  </a:extLst>
                </a:gridCol>
                <a:gridCol w="3324225">
                  <a:extLst>
                    <a:ext uri="{9D8B030D-6E8A-4147-A177-3AD203B41FA5}">
                      <a16:colId xmlns:a16="http://schemas.microsoft.com/office/drawing/2014/main" val="20001"/>
                    </a:ext>
                  </a:extLst>
                </a:gridCol>
                <a:gridCol w="3589337">
                  <a:extLst>
                    <a:ext uri="{9D8B030D-6E8A-4147-A177-3AD203B41FA5}">
                      <a16:colId xmlns:a16="http://schemas.microsoft.com/office/drawing/2014/main" val="20002"/>
                    </a:ext>
                  </a:extLst>
                </a:gridCol>
              </a:tblGrid>
              <a:tr h="1189038">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rPr>
                        <a:t>官能团分布</a:t>
                      </a:r>
                    </a:p>
                  </a:txBody>
                  <a:tcPr marT="45732" marB="45732"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无规分布</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规律分布，</a:t>
                      </a:r>
                      <a:r>
                        <a:rPr kumimoji="1" lang="zh-CN" altLang="en-US" sz="2400" b="1" i="0" u="none" strike="noStrike" cap="none" normalizeH="0" baseline="0" dirty="0">
                          <a:ln>
                            <a:noFill/>
                          </a:ln>
                          <a:solidFill>
                            <a:srgbClr val="FF0000"/>
                          </a:solidFill>
                          <a:effectLst/>
                          <a:latin typeface="Times New Roman" pitchFamily="18" charset="0"/>
                          <a:ea typeface="宋体" pitchFamily="2" charset="-122"/>
                        </a:rPr>
                        <a:t>可设计</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两端</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端基预聚体</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两侧</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侧基预聚体</a:t>
                      </a:r>
                    </a:p>
                  </a:txBody>
                  <a:tcPr marT="45732" marB="45732"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bl>
          </a:graphicData>
        </a:graphic>
      </p:graphicFrame>
      <p:graphicFrame>
        <p:nvGraphicFramePr>
          <p:cNvPr id="41" name="Group 135"/>
          <p:cNvGraphicFramePr>
            <a:graphicFrameLocks noGrp="1"/>
          </p:cNvGraphicFramePr>
          <p:nvPr/>
        </p:nvGraphicFramePr>
        <p:xfrm>
          <a:off x="107950" y="4581525"/>
          <a:ext cx="8677275" cy="488950"/>
        </p:xfrm>
        <a:graphic>
          <a:graphicData uri="http://schemas.openxmlformats.org/drawingml/2006/table">
            <a:tbl>
              <a:tblPr/>
              <a:tblGrid>
                <a:gridCol w="1781175">
                  <a:extLst>
                    <a:ext uri="{9D8B030D-6E8A-4147-A177-3AD203B41FA5}">
                      <a16:colId xmlns:a16="http://schemas.microsoft.com/office/drawing/2014/main" val="20000"/>
                    </a:ext>
                  </a:extLst>
                </a:gridCol>
                <a:gridCol w="3306763">
                  <a:extLst>
                    <a:ext uri="{9D8B030D-6E8A-4147-A177-3AD203B41FA5}">
                      <a16:colId xmlns:a16="http://schemas.microsoft.com/office/drawing/2014/main" val="20001"/>
                    </a:ext>
                  </a:extLst>
                </a:gridCol>
                <a:gridCol w="3589337">
                  <a:extLst>
                    <a:ext uri="{9D8B030D-6E8A-4147-A177-3AD203B41FA5}">
                      <a16:colId xmlns:a16="http://schemas.microsoft.com/office/drawing/2014/main" val="20002"/>
                    </a:ext>
                  </a:extLst>
                </a:gridCol>
              </a:tblGrid>
              <a:tr h="488950">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楷体_GB2312" pitchFamily="49" charset="-122"/>
                          <a:ea typeface="楷体_GB2312" pitchFamily="49" charset="-122"/>
                        </a:rPr>
                        <a:t>结构控制</a:t>
                      </a:r>
                      <a:endParaRPr kumimoji="1" lang="zh-CN" altLang="en-US" sz="2400" b="0"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rPr>
                        <a:t>易</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79283253"/>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mn-cs"/>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prstClr val="black"/>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285720" y="139463"/>
            <a:ext cx="574708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7.5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线形逐步聚合实施方法</a:t>
            </a:r>
          </a:p>
        </p:txBody>
      </p:sp>
      <p:sp>
        <p:nvSpPr>
          <p:cNvPr id="8" name="Text Box 5"/>
          <p:cNvSpPr txBox="1">
            <a:spLocks noChangeArrowheads="1"/>
          </p:cNvSpPr>
          <p:nvPr/>
        </p:nvSpPr>
        <p:spPr bwMode="auto">
          <a:xfrm>
            <a:off x="2987824" y="1862186"/>
            <a:ext cx="3727871" cy="322299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en-US" altLang="zh-CN" sz="2800" b="1" i="0" u="none" strike="noStrike" kern="1200" cap="none" spc="0" normalizeH="0" baseline="0" noProof="0">
                <a:ln>
                  <a:noFill/>
                </a:ln>
                <a:solidFill>
                  <a:srgbClr val="0000CC"/>
                </a:solidFill>
                <a:effectLst/>
                <a:uLnTx/>
                <a:uFillTx/>
                <a:latin typeface="黑体" pitchFamily="49" charset="-122"/>
                <a:ea typeface="黑体" pitchFamily="49" charset="-122"/>
                <a:cs typeface="+mn-cs"/>
              </a:rPr>
              <a:t>1. </a:t>
            </a:r>
            <a:r>
              <a:rPr kumimoji="0" lang="zh-CN" altLang="en-US" sz="2800" b="1" i="0" u="none" strike="noStrike" kern="1200" cap="none" spc="0" normalizeH="0" baseline="0" noProof="0">
                <a:ln>
                  <a:noFill/>
                </a:ln>
                <a:solidFill>
                  <a:srgbClr val="0000CC"/>
                </a:solidFill>
                <a:effectLst/>
                <a:uLnTx/>
                <a:uFillTx/>
                <a:latin typeface="黑体" pitchFamily="49" charset="-122"/>
                <a:ea typeface="黑体" pitchFamily="49" charset="-122"/>
                <a:cs typeface="+mn-cs"/>
              </a:rPr>
              <a:t>熔融缩聚</a:t>
            </a:r>
            <a:endParaRPr kumimoji="0" lang="en-US" altLang="zh-CN" sz="2800" b="1" i="0" u="none" strike="noStrike" kern="1200" cap="none" spc="0" normalizeH="0" baseline="0" noProof="0">
              <a:ln>
                <a:noFill/>
              </a:ln>
              <a:solidFill>
                <a:srgbClr val="0000CC"/>
              </a:solidFill>
              <a:effectLst/>
              <a:uLnTx/>
              <a:uFillTx/>
              <a:latin typeface="黑体" pitchFamily="49" charset="-122"/>
              <a:ea typeface="黑体" pitchFamily="49" charset="-122"/>
              <a:cs typeface="+mn-cs"/>
            </a:endParaRPr>
          </a:p>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en-US" altLang="zh-CN" sz="2800" b="1" i="0" u="none" strike="noStrike" kern="1200" cap="none" spc="0" normalizeH="0" baseline="0" noProof="0">
                <a:ln>
                  <a:noFill/>
                </a:ln>
                <a:solidFill>
                  <a:srgbClr val="0000CC"/>
                </a:solidFill>
                <a:effectLst/>
                <a:uLnTx/>
                <a:uFillTx/>
                <a:latin typeface="黑体" pitchFamily="49" charset="-122"/>
                <a:ea typeface="黑体" pitchFamily="49" charset="-122"/>
                <a:cs typeface="+mn-cs"/>
              </a:rPr>
              <a:t>2. </a:t>
            </a:r>
            <a:r>
              <a:rPr kumimoji="0" lang="zh-CN" altLang="en-US" sz="2800" b="1" i="0" u="none" strike="noStrike" kern="1200" cap="none" spc="0" normalizeH="0" baseline="0" noProof="0">
                <a:ln>
                  <a:noFill/>
                </a:ln>
                <a:solidFill>
                  <a:srgbClr val="0000CC"/>
                </a:solidFill>
                <a:effectLst/>
                <a:uLnTx/>
                <a:uFillTx/>
                <a:latin typeface="黑体" pitchFamily="49" charset="-122"/>
                <a:ea typeface="黑体" pitchFamily="49" charset="-122"/>
                <a:cs typeface="+mn-cs"/>
              </a:rPr>
              <a:t>溶液缩聚</a:t>
            </a:r>
            <a:endParaRPr kumimoji="0" lang="en-US" altLang="zh-CN" sz="2800" b="1" i="0" u="none" strike="noStrike" kern="1200" cap="none" spc="0" normalizeH="0" baseline="0" noProof="0">
              <a:ln>
                <a:noFill/>
              </a:ln>
              <a:solidFill>
                <a:srgbClr val="0000CC"/>
              </a:solidFill>
              <a:effectLst/>
              <a:uLnTx/>
              <a:uFillTx/>
              <a:latin typeface="黑体" pitchFamily="49" charset="-122"/>
              <a:ea typeface="黑体" pitchFamily="49" charset="-122"/>
              <a:cs typeface="+mn-cs"/>
            </a:endParaRPr>
          </a:p>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en-US" altLang="zh-CN" sz="2800" b="1" i="0" u="none" strike="noStrike" kern="1200" cap="none" spc="0" normalizeH="0" baseline="0" noProof="0">
                <a:ln>
                  <a:noFill/>
                </a:ln>
                <a:solidFill>
                  <a:srgbClr val="0000CC"/>
                </a:solidFill>
                <a:effectLst/>
                <a:uLnTx/>
                <a:uFillTx/>
                <a:latin typeface="黑体" pitchFamily="49" charset="-122"/>
                <a:ea typeface="黑体" pitchFamily="49" charset="-122"/>
                <a:cs typeface="+mn-cs"/>
              </a:rPr>
              <a:t>3. </a:t>
            </a:r>
            <a:r>
              <a:rPr kumimoji="0" lang="zh-CN" altLang="en-US" sz="2800" b="1" i="0" u="none" strike="noStrike" kern="1200" cap="none" spc="0" normalizeH="0" baseline="0" noProof="0">
                <a:ln>
                  <a:noFill/>
                </a:ln>
                <a:solidFill>
                  <a:srgbClr val="0000CC"/>
                </a:solidFill>
                <a:effectLst/>
                <a:uLnTx/>
                <a:uFillTx/>
                <a:latin typeface="黑体" pitchFamily="49" charset="-122"/>
                <a:ea typeface="黑体" pitchFamily="49" charset="-122"/>
                <a:cs typeface="+mn-cs"/>
              </a:rPr>
              <a:t>界面缩聚</a:t>
            </a:r>
            <a:endParaRPr kumimoji="0" lang="en-US" altLang="zh-CN" sz="2800" b="1" i="0" u="none" strike="noStrike" kern="1200" cap="none" spc="0" normalizeH="0" baseline="0" noProof="0">
              <a:ln>
                <a:noFill/>
              </a:ln>
              <a:solidFill>
                <a:srgbClr val="0000CC"/>
              </a:solidFill>
              <a:effectLst/>
              <a:uLnTx/>
              <a:uFillTx/>
              <a:latin typeface="黑体" pitchFamily="49" charset="-122"/>
              <a:ea typeface="黑体" pitchFamily="49" charset="-122"/>
              <a:cs typeface="+mn-cs"/>
            </a:endParaRPr>
          </a:p>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en-US" altLang="zh-CN" sz="2800" b="1" i="0" u="none" strike="noStrike" kern="1200" cap="none" spc="0" normalizeH="0" baseline="0" noProof="0">
                <a:ln>
                  <a:noFill/>
                </a:ln>
                <a:solidFill>
                  <a:srgbClr val="0000CC"/>
                </a:solidFill>
                <a:effectLst/>
                <a:uLnTx/>
                <a:uFillTx/>
                <a:latin typeface="黑体" pitchFamily="49" charset="-122"/>
                <a:ea typeface="黑体" pitchFamily="49" charset="-122"/>
                <a:cs typeface="+mn-cs"/>
              </a:rPr>
              <a:t>4. </a:t>
            </a:r>
            <a:r>
              <a:rPr kumimoji="0" lang="zh-CN" altLang="en-US" sz="2800" b="1" i="0" u="none" strike="noStrike" kern="1200" cap="none" spc="0" normalizeH="0" baseline="0" noProof="0">
                <a:ln>
                  <a:noFill/>
                </a:ln>
                <a:solidFill>
                  <a:srgbClr val="0000CC"/>
                </a:solidFill>
                <a:effectLst/>
                <a:uLnTx/>
                <a:uFillTx/>
                <a:latin typeface="黑体" pitchFamily="49" charset="-122"/>
                <a:ea typeface="黑体" pitchFamily="49" charset="-122"/>
                <a:cs typeface="+mn-cs"/>
              </a:rPr>
              <a:t>固相缩聚</a:t>
            </a:r>
          </a:p>
        </p:txBody>
      </p:sp>
    </p:spTree>
    <p:extLst>
      <p:ext uri="{BB962C8B-B14F-4D97-AF65-F5344CB8AC3E}">
        <p14:creationId xmlns:p14="http://schemas.microsoft.com/office/powerpoint/2010/main" val="2122717203"/>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939800" y="2204864"/>
            <a:ext cx="7426348" cy="1643074"/>
          </a:xfrm>
          <a:prstGeom prst="roundRect">
            <a:avLst/>
          </a:prstGeom>
          <a:solidFill>
            <a:srgbClr val="DEE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7"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3" name="TextBox 12"/>
          <p:cNvSpPr txBox="1"/>
          <p:nvPr/>
        </p:nvSpPr>
        <p:spPr>
          <a:xfrm>
            <a:off x="1028700" y="2610902"/>
            <a:ext cx="7207422"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4800" b="1" spc="50" dirty="0">
                <a:ln w="11430"/>
                <a:solidFill>
                  <a:srgbClr val="0000CC"/>
                </a:solidFill>
                <a:effectLst>
                  <a:outerShdw blurRad="76200" dist="50800" dir="5400000" algn="tl" rotWithShape="0">
                    <a:srgbClr val="000000">
                      <a:alpha val="65000"/>
                    </a:srgbClr>
                  </a:outerShdw>
                </a:effectLst>
              </a:rPr>
              <a:t>第九章 聚合物的化学反应</a:t>
            </a:r>
          </a:p>
        </p:txBody>
      </p:sp>
      <p:pic>
        <p:nvPicPr>
          <p:cNvPr id="14" name="Picture 2" descr="c:\users\lycx\appdata\roaming\360se6\User Data\temp\u=4016498886,2050339530&amp;fm=21&amp;gp=0.jpg"/>
          <p:cNvPicPr>
            <a:picLocks noChangeAspect="1" noChangeArrowheads="1"/>
          </p:cNvPicPr>
          <p:nvPr/>
        </p:nvPicPr>
        <p:blipFill>
          <a:blip r:embed="rId4" cstate="print">
            <a:clrChange>
              <a:clrFrom>
                <a:srgbClr val="FFFFFF"/>
              </a:clrFrom>
              <a:clrTo>
                <a:srgbClr val="FFFFFF">
                  <a:alpha val="0"/>
                </a:srgbClr>
              </a:clrTo>
            </a:clrChange>
          </a:blip>
          <a:srcRect l="21654"/>
          <a:stretch>
            <a:fillRect/>
          </a:stretch>
        </p:blipFill>
        <p:spPr bwMode="auto">
          <a:xfrm>
            <a:off x="85719" y="-24"/>
            <a:ext cx="2843207" cy="819151"/>
          </a:xfrm>
          <a:prstGeom prst="rect">
            <a:avLst/>
          </a:prstGeom>
          <a:noFill/>
        </p:spPr>
      </p:pic>
      <p:pic>
        <p:nvPicPr>
          <p:cNvPr id="18" name="Picture 12" descr="Fig 14_1"/>
          <p:cNvPicPr>
            <a:picLocks noChangeAspect="1" noChangeArrowheads="1"/>
          </p:cNvPicPr>
          <p:nvPr/>
        </p:nvPicPr>
        <p:blipFill>
          <a:blip r:embed="rId5" cstate="print"/>
          <a:srcRect l="1033" t="54593" r="1859" b="17848"/>
          <a:stretch>
            <a:fillRect/>
          </a:stretch>
        </p:blipFill>
        <p:spPr bwMode="auto">
          <a:xfrm>
            <a:off x="1142976" y="5715016"/>
            <a:ext cx="6715172" cy="1000132"/>
          </a:xfrm>
          <a:prstGeom prst="rect">
            <a:avLst/>
          </a:prstGeom>
          <a:noFill/>
          <a:ln w="9525">
            <a:noFill/>
            <a:miter lim="800000"/>
            <a:headEnd/>
            <a:tailEnd/>
          </a:ln>
        </p:spPr>
      </p:pic>
    </p:spTree>
    <p:extLst>
      <p:ext uri="{BB962C8B-B14F-4D97-AF65-F5344CB8AC3E}">
        <p14:creationId xmlns:p14="http://schemas.microsoft.com/office/powerpoint/2010/main" val="182242286"/>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descr="밝은 수평선"/>
          <p:cNvSpPr>
            <a:spLocks noChangeArrowheads="1"/>
          </p:cNvSpPr>
          <p:nvPr/>
        </p:nvSpPr>
        <p:spPr bwMode="auto">
          <a:xfrm>
            <a:off x="0" y="0"/>
            <a:ext cx="9144000" cy="928688"/>
          </a:xfrm>
          <a:prstGeom prst="rect">
            <a:avLst/>
          </a:prstGeom>
          <a:blipFill dpi="0" rotWithShape="1">
            <a:blip r:embed="rId2" cstate="print"/>
            <a:srcRect/>
            <a:tile tx="0" ty="0" sx="100000" sy="100000" flip="none" algn="tl"/>
          </a:blipFill>
          <a:ln w="9525">
            <a:noFill/>
            <a:miter lim="800000"/>
            <a:headEnd/>
            <a:tailEnd/>
          </a:ln>
        </p:spPr>
        <p:txBody>
          <a:bodyPr wrap="none" anchor="ctr"/>
          <a:lstStyle/>
          <a:p>
            <a:endParaRPr lang="zh-CN" altLang="zh-CN"/>
          </a:p>
        </p:txBody>
      </p:sp>
      <p:sp>
        <p:nvSpPr>
          <p:cNvPr id="2457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algn="ctr">
              <a:spcBef>
                <a:spcPct val="20000"/>
              </a:spcBef>
            </a:pPr>
            <a:endParaRPr lang="zh-CN" altLang="en-US" sz="1000">
              <a:latin typeface="Times New Roman" pitchFamily="18" charset="0"/>
            </a:endParaRPr>
          </a:p>
        </p:txBody>
      </p:sp>
      <p:grpSp>
        <p:nvGrpSpPr>
          <p:cNvPr id="2" name="组合 23"/>
          <p:cNvGrpSpPr>
            <a:grpSpLocks/>
          </p:cNvGrpSpPr>
          <p:nvPr/>
        </p:nvGrpSpPr>
        <p:grpSpPr bwMode="auto">
          <a:xfrm>
            <a:off x="7929563" y="-171450"/>
            <a:ext cx="1143000" cy="928688"/>
            <a:chOff x="7715272" y="-142900"/>
            <a:chExt cx="1143008" cy="928694"/>
          </a:xfrm>
        </p:grpSpPr>
        <p:pic>
          <p:nvPicPr>
            <p:cNvPr id="24583"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107950" y="119063"/>
            <a:ext cx="4355680" cy="646331"/>
          </a:xfrm>
          <a:prstGeom prst="rect">
            <a:avLst/>
          </a:prstGeom>
          <a:noFill/>
        </p:spPr>
        <p:txBody>
          <a:bodyPr wrap="none">
            <a:spAutoFit/>
          </a:bodyPr>
          <a:lstStyle/>
          <a:p>
            <a:pPr>
              <a:spcBef>
                <a:spcPts val="600"/>
              </a:spcBef>
              <a:defRPr/>
            </a:pPr>
            <a:r>
              <a:rPr lang="en-US" altLang="zh-CN"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9 </a:t>
            </a:r>
            <a:r>
              <a:rPr lang="zh-CN" altLang="en-US"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聚合物的化学反应</a:t>
            </a:r>
            <a:endParaRPr lang="en-US" altLang="zh-CN" sz="3600" dirty="0">
              <a:solidFill>
                <a:srgbClr val="660066"/>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8" name="Text Box 4"/>
          <p:cNvSpPr txBox="1">
            <a:spLocks noChangeArrowheads="1"/>
          </p:cNvSpPr>
          <p:nvPr/>
        </p:nvSpPr>
        <p:spPr bwMode="auto">
          <a:xfrm>
            <a:off x="101600" y="1877491"/>
            <a:ext cx="8953500" cy="4401205"/>
          </a:xfrm>
          <a:prstGeom prst="rect">
            <a:avLst/>
          </a:prstGeom>
          <a:solidFill>
            <a:srgbClr val="FFFF99"/>
          </a:solidFill>
          <a:ln w="9525">
            <a:noFill/>
            <a:miter lim="800000"/>
            <a:headEnd/>
            <a:tailEnd/>
          </a:ln>
        </p:spPr>
        <p:txBody>
          <a:bodyPr wrap="square">
            <a:spAutoFit/>
          </a:bodyPr>
          <a:lstStyle/>
          <a:p>
            <a:pPr algn="ctr">
              <a:lnSpc>
                <a:spcPct val="150000"/>
              </a:lnSpc>
              <a:spcBef>
                <a:spcPct val="50000"/>
              </a:spcBef>
            </a:pPr>
            <a:r>
              <a:rPr lang="zh-CN" altLang="en-US" sz="2800" dirty="0">
                <a:solidFill>
                  <a:srgbClr val="990000"/>
                </a:solidFill>
                <a:latin typeface="黑体" pitchFamily="49" charset="-122"/>
                <a:ea typeface="黑体" pitchFamily="49" charset="-122"/>
              </a:rPr>
              <a:t>重点内容：</a:t>
            </a:r>
          </a:p>
          <a:p>
            <a:pPr>
              <a:lnSpc>
                <a:spcPct val="150000"/>
              </a:lnSpc>
              <a:spcBef>
                <a:spcPct val="50000"/>
              </a:spcBef>
            </a:pPr>
            <a:r>
              <a:rPr lang="en-US" altLang="zh-CN" sz="2800" dirty="0">
                <a:latin typeface="黑体" pitchFamily="49" charset="-122"/>
                <a:ea typeface="黑体" pitchFamily="49" charset="-122"/>
              </a:rPr>
              <a:t>    1.</a:t>
            </a:r>
            <a:r>
              <a:rPr lang="zh-CN" altLang="en-US" sz="2800" dirty="0">
                <a:latin typeface="黑体" pitchFamily="49" charset="-122"/>
                <a:ea typeface="黑体" pitchFamily="49" charset="-122"/>
              </a:rPr>
              <a:t>聚合物化学反应的分类</a:t>
            </a:r>
          </a:p>
          <a:p>
            <a:pPr>
              <a:lnSpc>
                <a:spcPct val="150000"/>
              </a:lnSpc>
              <a:spcBef>
                <a:spcPct val="50000"/>
              </a:spcBef>
            </a:pPr>
            <a:r>
              <a:rPr lang="en-US" altLang="zh-CN" sz="2800" dirty="0">
                <a:latin typeface="黑体" pitchFamily="49" charset="-122"/>
                <a:ea typeface="黑体" pitchFamily="49" charset="-122"/>
              </a:rPr>
              <a:t>    2.</a:t>
            </a:r>
            <a:r>
              <a:rPr lang="zh-CN" altLang="en-US" sz="2800" dirty="0">
                <a:latin typeface="黑体" pitchFamily="49" charset="-122"/>
                <a:ea typeface="黑体" pitchFamily="49" charset="-122"/>
              </a:rPr>
              <a:t>影响聚合物化学反应的因素，基本概念：几率效应、  邻近基团效应</a:t>
            </a:r>
            <a:endParaRPr lang="en-US" altLang="zh-CN" sz="2800" dirty="0">
              <a:latin typeface="黑体" pitchFamily="49" charset="-122"/>
              <a:ea typeface="黑体" pitchFamily="49" charset="-122"/>
            </a:endParaRPr>
          </a:p>
          <a:p>
            <a:pPr>
              <a:spcBef>
                <a:spcPct val="50000"/>
              </a:spcBef>
            </a:pPr>
            <a:r>
              <a:rPr lang="en-US" altLang="zh-CN" sz="2800" dirty="0">
                <a:latin typeface="黑体" pitchFamily="49" charset="-122"/>
                <a:ea typeface="黑体" pitchFamily="49" charset="-122"/>
              </a:rPr>
              <a:t>    3.</a:t>
            </a:r>
            <a:r>
              <a:rPr lang="zh-CN" altLang="en-US" sz="2800" dirty="0">
                <a:latin typeface="黑体" pitchFamily="49" charset="-122"/>
                <a:ea typeface="黑体" pitchFamily="49" charset="-122"/>
              </a:rPr>
              <a:t>重要的聚合度相似转变化学反应</a:t>
            </a:r>
          </a:p>
          <a:p>
            <a:pPr>
              <a:spcBef>
                <a:spcPct val="50000"/>
              </a:spcBef>
            </a:pPr>
            <a:r>
              <a:rPr lang="zh-CN" altLang="en-US" sz="2800" dirty="0">
                <a:latin typeface="黑体" pitchFamily="49" charset="-122"/>
                <a:ea typeface="黑体" pitchFamily="49" charset="-122"/>
              </a:rPr>
              <a:t>     维尼纶、离子交换树脂</a:t>
            </a:r>
          </a:p>
        </p:txBody>
      </p:sp>
    </p:spTree>
    <p:extLst>
      <p:ext uri="{BB962C8B-B14F-4D97-AF65-F5344CB8AC3E}">
        <p14:creationId xmlns:p14="http://schemas.microsoft.com/office/powerpoint/2010/main" val="4269499515"/>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descr="밝은 수평선"/>
          <p:cNvSpPr>
            <a:spLocks noChangeArrowheads="1"/>
          </p:cNvSpPr>
          <p:nvPr/>
        </p:nvSpPr>
        <p:spPr bwMode="auto">
          <a:xfrm>
            <a:off x="0" y="0"/>
            <a:ext cx="9144000" cy="928688"/>
          </a:xfrm>
          <a:prstGeom prst="rect">
            <a:avLst/>
          </a:prstGeom>
          <a:blipFill dpi="0" rotWithShape="1">
            <a:blip r:embed="rId2" cstate="print"/>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8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sp>
        <p:nvSpPr>
          <p:cNvPr id="2457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zh-CN" altLang="en-US" sz="1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grpSp>
        <p:nvGrpSpPr>
          <p:cNvPr id="2" name="组合 23"/>
          <p:cNvGrpSpPr>
            <a:grpSpLocks/>
          </p:cNvGrpSpPr>
          <p:nvPr/>
        </p:nvGrpSpPr>
        <p:grpSpPr bwMode="auto">
          <a:xfrm>
            <a:off x="7929563" y="-171450"/>
            <a:ext cx="1143000" cy="928688"/>
            <a:chOff x="7715272" y="-142900"/>
            <a:chExt cx="1143008" cy="928694"/>
          </a:xfrm>
        </p:grpSpPr>
        <p:pic>
          <p:nvPicPr>
            <p:cNvPr id="24583"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107950" y="119063"/>
            <a:ext cx="4355680" cy="646331"/>
          </a:xfrm>
          <a:prstGeom prst="rect">
            <a:avLst/>
          </a:prstGeom>
          <a:noFill/>
        </p:spPr>
        <p:txBody>
          <a:bodyPr wrap="none">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9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聚合物的化学反应</a:t>
            </a:r>
            <a:endPar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endParaRPr>
          </a:p>
        </p:txBody>
      </p:sp>
      <p:sp>
        <p:nvSpPr>
          <p:cNvPr id="8" name="TextBox 12"/>
          <p:cNvSpPr txBox="1">
            <a:spLocks noChangeArrowheads="1"/>
          </p:cNvSpPr>
          <p:nvPr/>
        </p:nvSpPr>
        <p:spPr bwMode="auto">
          <a:xfrm>
            <a:off x="648072" y="1988840"/>
            <a:ext cx="7884368" cy="433965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聚合物的相似转变</a:t>
            </a:r>
            <a:endParaRPr kumimoji="0" lang="en-US" altLang="zh-CN" sz="24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    聚合物的相似转变是指反应仅限于侧基和（或）端基，而聚合度基本不变。</a:t>
            </a:r>
            <a:endParaRPr kumimoji="0" lang="en-US" altLang="zh-CN" sz="24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聚合度变大的反应</a:t>
            </a:r>
            <a:endParaRPr kumimoji="0" lang="en-US" altLang="zh-CN" sz="24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    反应中聚合物的分子质量有显著的上升，如交联、接枝、嵌段、扩链反应等。</a:t>
            </a:r>
            <a:endParaRPr kumimoji="0" lang="en-US" altLang="zh-CN" sz="24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聚合度变小的反应。</a:t>
            </a:r>
            <a:endParaRPr kumimoji="0" lang="en-US" altLang="zh-CN" sz="24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    </a:t>
            </a:r>
            <a:r>
              <a:rPr kumimoji="0" lang="zh-CN" altLang="en-US" sz="24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反应过程中，聚合物的分子质量显著地降低，如降解、解聚等反应。</a:t>
            </a:r>
            <a:endParaRPr kumimoji="0" lang="en-US" altLang="zh-CN" sz="24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endParaRPr>
          </a:p>
        </p:txBody>
      </p:sp>
      <p:sp>
        <p:nvSpPr>
          <p:cNvPr id="9" name="矩形 14"/>
          <p:cNvSpPr>
            <a:spLocks noChangeArrowheads="1"/>
          </p:cNvSpPr>
          <p:nvPr/>
        </p:nvSpPr>
        <p:spPr bwMode="auto">
          <a:xfrm>
            <a:off x="144016" y="1238846"/>
            <a:ext cx="8892480" cy="461962"/>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按聚合物在发生反应时聚合度及功能基的变化，聚合物反应分类：</a:t>
            </a:r>
            <a:endParaRPr kumimoji="0"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endParaRPr>
          </a:p>
        </p:txBody>
      </p:sp>
    </p:spTree>
    <p:extLst>
      <p:ext uri="{BB962C8B-B14F-4D97-AF65-F5344CB8AC3E}">
        <p14:creationId xmlns:p14="http://schemas.microsoft.com/office/powerpoint/2010/main" val="3350909398"/>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descr="밝은 수평선"/>
          <p:cNvSpPr>
            <a:spLocks noChangeArrowheads="1"/>
          </p:cNvSpPr>
          <p:nvPr/>
        </p:nvSpPr>
        <p:spPr bwMode="auto">
          <a:xfrm>
            <a:off x="0" y="0"/>
            <a:ext cx="9144000" cy="928688"/>
          </a:xfrm>
          <a:prstGeom prst="rect">
            <a:avLst/>
          </a:prstGeom>
          <a:blipFill dpi="0" rotWithShape="1">
            <a:blip r:embed="rId2" cstate="print"/>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8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sp>
        <p:nvSpPr>
          <p:cNvPr id="2457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zh-CN" altLang="en-US" sz="1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grpSp>
        <p:nvGrpSpPr>
          <p:cNvPr id="2" name="组合 23"/>
          <p:cNvGrpSpPr>
            <a:grpSpLocks/>
          </p:cNvGrpSpPr>
          <p:nvPr/>
        </p:nvGrpSpPr>
        <p:grpSpPr bwMode="auto">
          <a:xfrm>
            <a:off x="7929563" y="-171450"/>
            <a:ext cx="1143000" cy="928688"/>
            <a:chOff x="7715272" y="-142900"/>
            <a:chExt cx="1143008" cy="928694"/>
          </a:xfrm>
        </p:grpSpPr>
        <p:pic>
          <p:nvPicPr>
            <p:cNvPr id="24583"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107950" y="119063"/>
            <a:ext cx="6673622" cy="646331"/>
          </a:xfrm>
          <a:prstGeom prst="rect">
            <a:avLst/>
          </a:prstGeom>
          <a:noFill/>
        </p:spPr>
        <p:txBody>
          <a:bodyPr wrap="none">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9.1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聚合物的反应性及影响因素</a:t>
            </a:r>
            <a:endPar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endParaRPr>
          </a:p>
        </p:txBody>
      </p:sp>
      <p:sp>
        <p:nvSpPr>
          <p:cNvPr id="9" name="Text Box 3"/>
          <p:cNvSpPr txBox="1">
            <a:spLocks noChangeArrowheads="1"/>
          </p:cNvSpPr>
          <p:nvPr/>
        </p:nvSpPr>
        <p:spPr bwMode="auto">
          <a:xfrm>
            <a:off x="323528" y="1086644"/>
            <a:ext cx="7460605"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990000"/>
                </a:solidFill>
                <a:effectLst/>
                <a:uLnTx/>
                <a:uFillTx/>
                <a:latin typeface="黑体" pitchFamily="49" charset="-122"/>
                <a:ea typeface="黑体" pitchFamily="49" charset="-122"/>
                <a:cs typeface="+mn-cs"/>
              </a:rPr>
              <a:t>2</a:t>
            </a:r>
            <a:r>
              <a:rPr kumimoji="0" lang="zh-CN" altLang="en-US" sz="2800" b="1" i="0" u="none" strike="noStrike" kern="1200" cap="none" spc="0" normalizeH="0" baseline="0" noProof="0" dirty="0">
                <a:ln>
                  <a:noFill/>
                </a:ln>
                <a:solidFill>
                  <a:srgbClr val="990000"/>
                </a:solidFill>
                <a:effectLst/>
                <a:uLnTx/>
                <a:uFillTx/>
                <a:latin typeface="黑体" pitchFamily="49" charset="-122"/>
                <a:ea typeface="黑体" pitchFamily="49" charset="-122"/>
                <a:cs typeface="+mn-cs"/>
              </a:rPr>
              <a:t>、影响聚合物化学反应的因素</a:t>
            </a:r>
          </a:p>
        </p:txBody>
      </p:sp>
      <p:sp>
        <p:nvSpPr>
          <p:cNvPr id="13" name="Rectangle 40"/>
          <p:cNvSpPr>
            <a:spLocks noChangeArrowheads="1"/>
          </p:cNvSpPr>
          <p:nvPr/>
        </p:nvSpPr>
        <p:spPr bwMode="auto">
          <a:xfrm>
            <a:off x="2794000" y="1797478"/>
            <a:ext cx="1581150" cy="547688"/>
          </a:xfrm>
          <a:prstGeom prst="rect">
            <a:avLst/>
          </a:prstGeom>
          <a:solidFill>
            <a:srgbClr val="F8FD2D"/>
          </a:solidFill>
          <a:ln w="28575" cap="sq"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a:spcBef>
                <a:spcPct val="0"/>
              </a:spcBef>
              <a:buFontTx/>
              <a:buNone/>
            </a:pPr>
            <a:r>
              <a:rPr lang="en-US" altLang="zh-CN" b="1">
                <a:solidFill>
                  <a:srgbClr val="FF0000"/>
                </a:solidFill>
                <a:latin typeface="Arial" panose="020B0604020202020204" pitchFamily="34" charset="0"/>
                <a:ea typeface="宋体" panose="02010600030101010101" pitchFamily="2" charset="-122"/>
              </a:rPr>
              <a:t>1 </a:t>
            </a:r>
            <a:r>
              <a:rPr lang="zh-CN" altLang="en-US" b="1">
                <a:solidFill>
                  <a:srgbClr val="FF0000"/>
                </a:solidFill>
                <a:latin typeface="Arial" panose="020B0604020202020204" pitchFamily="34" charset="0"/>
                <a:ea typeface="宋体" panose="02010600030101010101" pitchFamily="2" charset="-122"/>
              </a:rPr>
              <a:t>结晶度</a:t>
            </a:r>
          </a:p>
        </p:txBody>
      </p:sp>
      <p:sp>
        <p:nvSpPr>
          <p:cNvPr id="14" name="Rectangle 13"/>
          <p:cNvSpPr>
            <a:spLocks noChangeArrowheads="1"/>
          </p:cNvSpPr>
          <p:nvPr/>
        </p:nvSpPr>
        <p:spPr bwMode="auto">
          <a:xfrm>
            <a:off x="2778125" y="2699468"/>
            <a:ext cx="1765300" cy="522288"/>
          </a:xfrm>
          <a:prstGeom prst="rect">
            <a:avLst/>
          </a:prstGeom>
          <a:solidFill>
            <a:srgbClr val="F8FD2D"/>
          </a:solidFill>
          <a:ln w="28575" cap="sq"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a:spcBef>
                <a:spcPct val="0"/>
              </a:spcBef>
              <a:buFontTx/>
              <a:buNone/>
            </a:pPr>
            <a:r>
              <a:rPr lang="en-US" altLang="zh-CN" b="1" dirty="0">
                <a:solidFill>
                  <a:srgbClr val="FF0000"/>
                </a:solidFill>
                <a:latin typeface="Arial" panose="020B0604020202020204" pitchFamily="34" charset="0"/>
                <a:ea typeface="宋体" panose="02010600030101010101" pitchFamily="2" charset="-122"/>
              </a:rPr>
              <a:t>2  </a:t>
            </a:r>
            <a:r>
              <a:rPr lang="zh-CN" altLang="en-US" b="1" dirty="0">
                <a:solidFill>
                  <a:srgbClr val="FF0000"/>
                </a:solidFill>
                <a:latin typeface="Arial" panose="020B0604020202020204" pitchFamily="34" charset="0"/>
                <a:ea typeface="宋体" panose="02010600030101010101" pitchFamily="2" charset="-122"/>
              </a:rPr>
              <a:t>溶解度 </a:t>
            </a:r>
          </a:p>
        </p:txBody>
      </p:sp>
      <p:sp>
        <p:nvSpPr>
          <p:cNvPr id="15" name="Rectangle 5"/>
          <p:cNvSpPr>
            <a:spLocks noChangeArrowheads="1"/>
          </p:cNvSpPr>
          <p:nvPr/>
        </p:nvSpPr>
        <p:spPr bwMode="auto">
          <a:xfrm>
            <a:off x="2805906" y="3567327"/>
            <a:ext cx="1938337" cy="547688"/>
          </a:xfrm>
          <a:prstGeom prst="rect">
            <a:avLst/>
          </a:prstGeom>
          <a:solidFill>
            <a:srgbClr val="F8FD2D"/>
          </a:solidFill>
          <a:ln w="28575" cap="sq"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a:spcBef>
                <a:spcPct val="0"/>
              </a:spcBef>
              <a:buFontTx/>
              <a:buNone/>
            </a:pPr>
            <a:r>
              <a:rPr lang="en-US" altLang="zh-CN" b="1">
                <a:solidFill>
                  <a:srgbClr val="FF0000"/>
                </a:solidFill>
                <a:latin typeface="Arial" panose="020B0604020202020204" pitchFamily="34" charset="0"/>
                <a:ea typeface="宋体" panose="02010600030101010101" pitchFamily="2" charset="-122"/>
              </a:rPr>
              <a:t>3 </a:t>
            </a:r>
            <a:r>
              <a:rPr lang="zh-CN" altLang="en-US" b="1">
                <a:solidFill>
                  <a:srgbClr val="FF0000"/>
                </a:solidFill>
                <a:latin typeface="Arial" panose="020B0604020202020204" pitchFamily="34" charset="0"/>
                <a:ea typeface="宋体" panose="02010600030101010101" pitchFamily="2" charset="-122"/>
              </a:rPr>
              <a:t>交联程度</a:t>
            </a:r>
          </a:p>
        </p:txBody>
      </p:sp>
      <p:sp>
        <p:nvSpPr>
          <p:cNvPr id="4" name="文本框 3"/>
          <p:cNvSpPr txBox="1"/>
          <p:nvPr/>
        </p:nvSpPr>
        <p:spPr>
          <a:xfrm>
            <a:off x="1117600" y="1929560"/>
            <a:ext cx="595035" cy="2062103"/>
          </a:xfrm>
          <a:prstGeom prst="rect">
            <a:avLst/>
          </a:prstGeom>
          <a:noFill/>
        </p:spPr>
        <p:txBody>
          <a:bodyPr wrap="none" rtlCol="0">
            <a:spAutoFit/>
          </a:bodyPr>
          <a:lstStyle/>
          <a:p>
            <a:r>
              <a:rPr lang="zh-CN" altLang="en-US" sz="3200" b="1" dirty="0"/>
              <a:t>物</a:t>
            </a:r>
            <a:endParaRPr lang="en-US" altLang="zh-CN" sz="3200" b="1" dirty="0"/>
          </a:p>
          <a:p>
            <a:r>
              <a:rPr lang="zh-CN" altLang="en-US" sz="3200" b="1" dirty="0"/>
              <a:t>理</a:t>
            </a:r>
            <a:endParaRPr lang="en-US" altLang="zh-CN" sz="3200" b="1" dirty="0"/>
          </a:p>
          <a:p>
            <a:r>
              <a:rPr lang="zh-CN" altLang="en-US" sz="3200" b="1" dirty="0"/>
              <a:t>因</a:t>
            </a:r>
            <a:endParaRPr lang="en-US" altLang="zh-CN" sz="3200" b="1" dirty="0"/>
          </a:p>
          <a:p>
            <a:r>
              <a:rPr lang="zh-CN" altLang="en-US" sz="3200" b="1" dirty="0"/>
              <a:t>素</a:t>
            </a:r>
          </a:p>
        </p:txBody>
      </p:sp>
      <p:sp>
        <p:nvSpPr>
          <p:cNvPr id="6" name="左大括号 5"/>
          <p:cNvSpPr/>
          <p:nvPr/>
        </p:nvSpPr>
        <p:spPr bwMode="auto">
          <a:xfrm>
            <a:off x="1910416" y="1956471"/>
            <a:ext cx="718483" cy="1920341"/>
          </a:xfrm>
          <a:prstGeom prst="lef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Arial" charset="0"/>
              <a:ea typeface="楷体_GB2312" pitchFamily="49" charset="-122"/>
            </a:endParaRPr>
          </a:p>
        </p:txBody>
      </p:sp>
      <p:sp>
        <p:nvSpPr>
          <p:cNvPr id="18" name="文本框 17"/>
          <p:cNvSpPr txBox="1"/>
          <p:nvPr/>
        </p:nvSpPr>
        <p:spPr>
          <a:xfrm>
            <a:off x="1143000" y="4507660"/>
            <a:ext cx="596638" cy="2062103"/>
          </a:xfrm>
          <a:prstGeom prst="rect">
            <a:avLst/>
          </a:prstGeom>
          <a:noFill/>
        </p:spPr>
        <p:txBody>
          <a:bodyPr wrap="none" rtlCol="0">
            <a:spAutoFit/>
          </a:bodyPr>
          <a:lstStyle/>
          <a:p>
            <a:r>
              <a:rPr lang="zh-CN" altLang="en-US" sz="3200" b="1" dirty="0"/>
              <a:t>化</a:t>
            </a:r>
            <a:endParaRPr lang="en-US" altLang="zh-CN" sz="3200" b="1" dirty="0"/>
          </a:p>
          <a:p>
            <a:r>
              <a:rPr lang="zh-CN" altLang="en-US" sz="3200" b="1" dirty="0"/>
              <a:t>学</a:t>
            </a:r>
            <a:endParaRPr lang="en-US" altLang="zh-CN" sz="3200" b="1" dirty="0"/>
          </a:p>
          <a:p>
            <a:r>
              <a:rPr lang="zh-CN" altLang="en-US" sz="3200" b="1" dirty="0"/>
              <a:t>因</a:t>
            </a:r>
            <a:endParaRPr lang="en-US" altLang="zh-CN" sz="3200" b="1" dirty="0"/>
          </a:p>
          <a:p>
            <a:r>
              <a:rPr lang="zh-CN" altLang="en-US" sz="3200" b="1" dirty="0"/>
              <a:t>素</a:t>
            </a:r>
          </a:p>
        </p:txBody>
      </p:sp>
      <p:sp>
        <p:nvSpPr>
          <p:cNvPr id="20" name="Rectangle 30"/>
          <p:cNvSpPr>
            <a:spLocks noChangeArrowheads="1"/>
          </p:cNvSpPr>
          <p:nvPr/>
        </p:nvSpPr>
        <p:spPr bwMode="auto">
          <a:xfrm>
            <a:off x="5127397" y="2627756"/>
            <a:ext cx="3369833" cy="523220"/>
          </a:xfrm>
          <a:prstGeom prst="rect">
            <a:avLst/>
          </a:prstGeom>
          <a:solidFill>
            <a:srgbClr val="F8FD2D"/>
          </a:solidFill>
          <a:ln w="28575" cap="sq"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0"/>
              </a:spcBef>
            </a:pPr>
            <a:r>
              <a:rPr kumimoji="1" lang="en-US" altLang="zh-CN" sz="2800" b="1" dirty="0">
                <a:solidFill>
                  <a:srgbClr val="FF0000"/>
                </a:solidFill>
                <a:latin typeface="Arial" panose="020B0604020202020204" pitchFamily="34" charset="0"/>
                <a:ea typeface="宋体" panose="02010600030101010101" pitchFamily="2" charset="-122"/>
              </a:rPr>
              <a:t>4 </a:t>
            </a:r>
            <a:r>
              <a:rPr kumimoji="1" lang="zh-CN" altLang="en-US" sz="2800" b="1" dirty="0">
                <a:solidFill>
                  <a:srgbClr val="FF0000"/>
                </a:solidFill>
                <a:latin typeface="Arial" panose="020B0604020202020204" pitchFamily="34" charset="0"/>
                <a:ea typeface="宋体" panose="02010600030101010101" pitchFamily="2" charset="-122"/>
              </a:rPr>
              <a:t>扩散控制反应速度</a:t>
            </a:r>
          </a:p>
        </p:txBody>
      </p:sp>
      <p:sp>
        <p:nvSpPr>
          <p:cNvPr id="21" name="Rectangle 5"/>
          <p:cNvSpPr>
            <a:spLocks noChangeArrowheads="1"/>
          </p:cNvSpPr>
          <p:nvPr/>
        </p:nvSpPr>
        <p:spPr bwMode="auto">
          <a:xfrm>
            <a:off x="2694136" y="4546304"/>
            <a:ext cx="2135188" cy="547688"/>
          </a:xfrm>
          <a:prstGeom prst="rect">
            <a:avLst/>
          </a:prstGeom>
          <a:solidFill>
            <a:srgbClr val="F8FD2D"/>
          </a:solidFill>
          <a:ln w="28575" cap="sq"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a:spcBef>
                <a:spcPct val="0"/>
              </a:spcBef>
              <a:buFontTx/>
              <a:buNone/>
            </a:pPr>
            <a:r>
              <a:rPr lang="en-US" altLang="zh-CN" b="1" dirty="0">
                <a:solidFill>
                  <a:srgbClr val="FF0000"/>
                </a:solidFill>
                <a:latin typeface="Arial" panose="020B0604020202020204" pitchFamily="34" charset="0"/>
                <a:ea typeface="宋体" panose="02010600030101010101" pitchFamily="2" charset="-122"/>
              </a:rPr>
              <a:t>1  </a:t>
            </a:r>
            <a:r>
              <a:rPr lang="zh-CN" altLang="en-US" b="1" dirty="0">
                <a:solidFill>
                  <a:srgbClr val="FF0000"/>
                </a:solidFill>
                <a:latin typeface="Arial" panose="020B0604020202020204" pitchFamily="34" charset="0"/>
                <a:ea typeface="宋体" panose="02010600030101010101" pitchFamily="2" charset="-122"/>
              </a:rPr>
              <a:t>几率效应 </a:t>
            </a:r>
          </a:p>
        </p:txBody>
      </p:sp>
      <p:sp>
        <p:nvSpPr>
          <p:cNvPr id="24" name="Rectangle 5"/>
          <p:cNvSpPr>
            <a:spLocks noChangeArrowheads="1"/>
          </p:cNvSpPr>
          <p:nvPr/>
        </p:nvSpPr>
        <p:spPr bwMode="auto">
          <a:xfrm>
            <a:off x="2658268" y="6035028"/>
            <a:ext cx="2849563" cy="547688"/>
          </a:xfrm>
          <a:prstGeom prst="rect">
            <a:avLst/>
          </a:prstGeom>
          <a:solidFill>
            <a:srgbClr val="F8FD2D"/>
          </a:solidFill>
          <a:ln w="28575" cap="sq"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a:spcBef>
                <a:spcPct val="0"/>
              </a:spcBef>
              <a:buFontTx/>
              <a:buNone/>
            </a:pPr>
            <a:r>
              <a:rPr lang="en-US" altLang="zh-CN" b="1">
                <a:solidFill>
                  <a:srgbClr val="FF0000"/>
                </a:solidFill>
                <a:latin typeface="Arial" panose="020B0604020202020204" pitchFamily="34" charset="0"/>
                <a:ea typeface="宋体" panose="02010600030101010101" pitchFamily="2" charset="-122"/>
              </a:rPr>
              <a:t>2  </a:t>
            </a:r>
            <a:r>
              <a:rPr lang="zh-CN" altLang="en-US" b="1">
                <a:solidFill>
                  <a:srgbClr val="FF0000"/>
                </a:solidFill>
                <a:latin typeface="Arial" panose="020B0604020202020204" pitchFamily="34" charset="0"/>
                <a:ea typeface="宋体" panose="02010600030101010101" pitchFamily="2" charset="-122"/>
              </a:rPr>
              <a:t>邻位基团效应 </a:t>
            </a:r>
          </a:p>
        </p:txBody>
      </p:sp>
      <p:sp>
        <p:nvSpPr>
          <p:cNvPr id="25" name="左大括号 24"/>
          <p:cNvSpPr/>
          <p:nvPr/>
        </p:nvSpPr>
        <p:spPr bwMode="auto">
          <a:xfrm>
            <a:off x="1821516" y="4572671"/>
            <a:ext cx="718483" cy="1920341"/>
          </a:xfrm>
          <a:prstGeom prst="lef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Arial" charset="0"/>
              <a:ea typeface="楷体_GB2312" pitchFamily="49" charset="-122"/>
            </a:endParaRPr>
          </a:p>
        </p:txBody>
      </p:sp>
    </p:spTree>
    <p:extLst>
      <p:ext uri="{BB962C8B-B14F-4D97-AF65-F5344CB8AC3E}">
        <p14:creationId xmlns:p14="http://schemas.microsoft.com/office/powerpoint/2010/main" val="62967196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483768" y="332656"/>
            <a:ext cx="4464496" cy="584775"/>
          </a:xfrm>
          <a:prstGeom prst="rect">
            <a:avLst/>
          </a:prstGeom>
          <a:solidFill>
            <a:srgbClr val="92D050"/>
          </a:solidFill>
          <a:ln>
            <a:solidFill>
              <a:srgbClr val="0000CC"/>
            </a:solidFill>
          </a:ln>
        </p:spPr>
        <p:txBody>
          <a:bodyPr wrap="square">
            <a:spAutoFit/>
          </a:bodyPr>
          <a:lstStyle/>
          <a:p>
            <a:pPr algn="ctr"/>
            <a:r>
              <a:rPr lang="zh-CN" altLang="en-US" sz="3200" b="1" dirty="0">
                <a:solidFill>
                  <a:schemeClr val="bg1"/>
                </a:solidFill>
                <a:effectLst>
                  <a:outerShdw blurRad="38100" dist="38100" dir="2700000" algn="tl">
                    <a:srgbClr val="000000">
                      <a:alpha val="43137"/>
                    </a:srgbClr>
                  </a:outerShdw>
                </a:effectLst>
              </a:rPr>
              <a:t>连锁和逐步反应的比较</a:t>
            </a:r>
          </a:p>
        </p:txBody>
      </p:sp>
      <p:graphicFrame>
        <p:nvGraphicFramePr>
          <p:cNvPr id="15" name="表格 14"/>
          <p:cNvGraphicFramePr>
            <a:graphicFrameLocks noGrp="1"/>
          </p:cNvGraphicFramePr>
          <p:nvPr/>
        </p:nvGraphicFramePr>
        <p:xfrm>
          <a:off x="264114" y="1171454"/>
          <a:ext cx="8700374" cy="5164320"/>
        </p:xfrm>
        <a:graphic>
          <a:graphicData uri="http://schemas.openxmlformats.org/drawingml/2006/table">
            <a:tbl>
              <a:tblPr firstRow="1" bandRow="1">
                <a:tableStyleId>{F2DE63D5-997A-4646-A377-4702673A728D}</a:tableStyleId>
              </a:tblPr>
              <a:tblGrid>
                <a:gridCol w="4350187">
                  <a:extLst>
                    <a:ext uri="{9D8B030D-6E8A-4147-A177-3AD203B41FA5}">
                      <a16:colId xmlns:a16="http://schemas.microsoft.com/office/drawing/2014/main" val="20000"/>
                    </a:ext>
                  </a:extLst>
                </a:gridCol>
                <a:gridCol w="4350187">
                  <a:extLst>
                    <a:ext uri="{9D8B030D-6E8A-4147-A177-3AD203B41FA5}">
                      <a16:colId xmlns:a16="http://schemas.microsoft.com/office/drawing/2014/main" val="20001"/>
                    </a:ext>
                  </a:extLst>
                </a:gridCol>
              </a:tblGrid>
              <a:tr h="616266">
                <a:tc>
                  <a:txBody>
                    <a:bodyPr/>
                    <a:lstStyle/>
                    <a:p>
                      <a:pPr algn="ctr"/>
                      <a:r>
                        <a:rPr lang="zh-CN" altLang="en-US" sz="2800" b="1" dirty="0">
                          <a:effectLst>
                            <a:outerShdw blurRad="38100" dist="38100" dir="2700000" algn="tl">
                              <a:srgbClr val="000000">
                                <a:alpha val="43137"/>
                              </a:srgbClr>
                            </a:outerShdw>
                          </a:effectLst>
                        </a:rPr>
                        <a:t>连锁聚合</a:t>
                      </a:r>
                    </a:p>
                  </a:txBody>
                  <a:tcPr marT="108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800" b="1" dirty="0">
                          <a:effectLst>
                            <a:outerShdw blurRad="38100" dist="38100" dir="2700000" algn="tl">
                              <a:srgbClr val="000000">
                                <a:alpha val="43137"/>
                              </a:srgbClr>
                            </a:outerShdw>
                          </a:effectLst>
                        </a:rPr>
                        <a:t>逐步聚合</a:t>
                      </a:r>
                    </a:p>
                  </a:txBody>
                  <a:tcPr marT="108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32042">
                <a:tc>
                  <a:txBody>
                    <a:bodyPr/>
                    <a:lstStyle/>
                    <a:p>
                      <a:r>
                        <a:rPr lang="zh-CN" altLang="en-US" sz="2400" b="1" kern="1200" baseline="0" dirty="0">
                          <a:solidFill>
                            <a:srgbClr val="FF0000"/>
                          </a:solidFill>
                          <a:effectLst>
                            <a:outerShdw blurRad="38100" dist="38100" dir="2700000" algn="tl">
                              <a:srgbClr val="000000">
                                <a:alpha val="43137"/>
                              </a:srgbClr>
                            </a:outerShdw>
                          </a:effectLst>
                        </a:rPr>
                        <a:t>需活性中心：</a:t>
                      </a:r>
                      <a:r>
                        <a:rPr lang="zh-CN" altLang="en-US" sz="2400" b="1" kern="1200" baseline="0" dirty="0">
                          <a:effectLst>
                            <a:outerShdw blurRad="38100" dist="38100" dir="2700000" algn="tl">
                              <a:srgbClr val="000000">
                                <a:alpha val="43137"/>
                              </a:srgbClr>
                            </a:outerShdw>
                          </a:effectLst>
                        </a:rPr>
                        <a:t>自由基、阳离子或阴离子	</a:t>
                      </a:r>
                      <a:endParaRPr lang="zh-CN" altLang="en-US" sz="2400" b="1" kern="1200" baseline="0" dirty="0">
                        <a:solidFill>
                          <a:schemeClr val="tx1"/>
                        </a:solidFill>
                        <a:effectLst>
                          <a:outerShdw blurRad="38100" dist="38100" dir="2700000" algn="tl">
                            <a:srgbClr val="000000">
                              <a:alpha val="43137"/>
                            </a:srgbClr>
                          </a:outerShdw>
                        </a:effectLst>
                        <a:latin typeface="+mn-lt"/>
                        <a:ea typeface="+mn-ea"/>
                        <a:cs typeface="+mn-cs"/>
                      </a:endParaRPr>
                    </a:p>
                  </a:txBody>
                  <a:tcPr marT="108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400" b="1" kern="1200" baseline="0" dirty="0">
                          <a:solidFill>
                            <a:srgbClr val="FF0000"/>
                          </a:solidFill>
                          <a:effectLst>
                            <a:outerShdw blurRad="38100" dist="38100" dir="2700000" algn="tl">
                              <a:srgbClr val="000000">
                                <a:alpha val="43137"/>
                              </a:srgbClr>
                            </a:outerShdw>
                          </a:effectLst>
                        </a:rPr>
                        <a:t>无特定的活性中心，</a:t>
                      </a:r>
                      <a:r>
                        <a:rPr lang="zh-CN" altLang="en-US" sz="2400" b="1" kern="1200" baseline="0" dirty="0">
                          <a:effectLst>
                            <a:outerShdw blurRad="38100" dist="38100" dir="2700000" algn="tl">
                              <a:srgbClr val="000000">
                                <a:alpha val="43137"/>
                              </a:srgbClr>
                            </a:outerShdw>
                          </a:effectLst>
                        </a:rPr>
                        <a:t>往往是带官能团单体间的反应</a:t>
                      </a:r>
                      <a:endParaRPr lang="zh-CN" altLang="en-US" sz="2400" b="1" kern="1200" baseline="0" dirty="0">
                        <a:solidFill>
                          <a:schemeClr val="tx1"/>
                        </a:solidFill>
                        <a:effectLst>
                          <a:outerShdw blurRad="38100" dist="38100" dir="2700000" algn="tl">
                            <a:srgbClr val="000000">
                              <a:alpha val="43137"/>
                            </a:srgbClr>
                          </a:outerShdw>
                        </a:effectLst>
                        <a:latin typeface="+mn-lt"/>
                        <a:ea typeface="+mn-ea"/>
                        <a:cs typeface="+mn-cs"/>
                      </a:endParaRPr>
                    </a:p>
                  </a:txBody>
                  <a:tcPr marT="108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32042">
                <a:tc>
                  <a:txBody>
                    <a:bodyPr/>
                    <a:lstStyle/>
                    <a:p>
                      <a:r>
                        <a:rPr lang="zh-CN" altLang="en-US" sz="2400" b="1" kern="1200" baseline="0" dirty="0">
                          <a:solidFill>
                            <a:srgbClr val="FF0000"/>
                          </a:solidFill>
                          <a:effectLst>
                            <a:outerShdw blurRad="38100" dist="38100" dir="2700000" algn="tl">
                              <a:srgbClr val="000000">
                                <a:alpha val="43137"/>
                              </a:srgbClr>
                            </a:outerShdw>
                          </a:effectLst>
                        </a:rPr>
                        <a:t>单体一经引发，便迅速连锁增长</a:t>
                      </a:r>
                      <a:r>
                        <a:rPr lang="zh-CN" altLang="en-US" sz="2400" b="1" kern="1200" baseline="0" dirty="0">
                          <a:effectLst>
                            <a:outerShdw blurRad="38100" dist="38100" dir="2700000" algn="tl">
                              <a:srgbClr val="000000">
                                <a:alpha val="43137"/>
                              </a:srgbClr>
                            </a:outerShdw>
                          </a:effectLst>
                        </a:rPr>
                        <a:t>，聚合由链引发、增长及终止等基元反应组成，各步反应速率和活化能差别很大	</a:t>
                      </a:r>
                      <a:endParaRPr lang="zh-CN" altLang="en-US" sz="2400" b="1" kern="1200" baseline="0" dirty="0">
                        <a:solidFill>
                          <a:schemeClr val="tx1"/>
                        </a:solidFill>
                        <a:effectLst>
                          <a:outerShdw blurRad="38100" dist="38100" dir="2700000" algn="tl">
                            <a:srgbClr val="000000">
                              <a:alpha val="43137"/>
                            </a:srgbClr>
                          </a:outerShdw>
                        </a:effectLst>
                        <a:latin typeface="+mn-lt"/>
                        <a:ea typeface="+mn-ea"/>
                        <a:cs typeface="+mn-cs"/>
                      </a:endParaRPr>
                    </a:p>
                  </a:txBody>
                  <a:tcPr marT="108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400" b="1" kern="1200" baseline="0" dirty="0">
                          <a:solidFill>
                            <a:srgbClr val="FF0000"/>
                          </a:solidFill>
                          <a:effectLst>
                            <a:outerShdw blurRad="38100" dist="38100" dir="2700000" algn="tl">
                              <a:srgbClr val="000000">
                                <a:alpha val="43137"/>
                              </a:srgbClr>
                            </a:outerShdw>
                          </a:effectLst>
                        </a:rPr>
                        <a:t>反应逐步进行，</a:t>
                      </a:r>
                      <a:r>
                        <a:rPr lang="zh-CN" altLang="en-US" sz="2400" b="1" kern="1200" baseline="0" dirty="0">
                          <a:effectLst>
                            <a:outerShdw blurRad="38100" dist="38100" dir="2700000" algn="tl">
                              <a:srgbClr val="000000">
                                <a:alpha val="43137"/>
                              </a:srgbClr>
                            </a:outerShdw>
                          </a:effectLst>
                        </a:rPr>
                        <a:t>每一步的反应速率和活化能大致相同</a:t>
                      </a:r>
                      <a:endParaRPr lang="zh-CN" altLang="en-US" sz="2400" b="1" kern="1200" baseline="0" dirty="0">
                        <a:solidFill>
                          <a:schemeClr val="tx1"/>
                        </a:solidFill>
                        <a:effectLst>
                          <a:outerShdw blurRad="38100" dist="38100" dir="2700000" algn="tl">
                            <a:srgbClr val="000000">
                              <a:alpha val="43137"/>
                            </a:srgbClr>
                          </a:outerShdw>
                        </a:effectLst>
                        <a:latin typeface="+mn-lt"/>
                        <a:ea typeface="+mn-ea"/>
                        <a:cs typeface="+mn-cs"/>
                      </a:endParaRPr>
                    </a:p>
                  </a:txBody>
                  <a:tcPr marT="108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32042">
                <a:tc>
                  <a:txBody>
                    <a:bodyPr/>
                    <a:lstStyle/>
                    <a:p>
                      <a:r>
                        <a:rPr lang="zh-CN" altLang="en-US" sz="2400" b="1" kern="1200" baseline="0" dirty="0">
                          <a:effectLst>
                            <a:outerShdw blurRad="38100" dist="38100" dir="2700000" algn="tl">
                              <a:srgbClr val="000000">
                                <a:alpha val="43137"/>
                              </a:srgbClr>
                            </a:outerShdw>
                          </a:effectLst>
                        </a:rPr>
                        <a:t>体系中只有单体和聚合物，</a:t>
                      </a:r>
                      <a:r>
                        <a:rPr lang="zh-CN" altLang="en-US" sz="2400" b="1" kern="1200" baseline="0" dirty="0">
                          <a:solidFill>
                            <a:srgbClr val="FF0000"/>
                          </a:solidFill>
                          <a:effectLst>
                            <a:outerShdw blurRad="38100" dist="38100" dir="2700000" algn="tl">
                              <a:srgbClr val="000000">
                                <a:alpha val="43137"/>
                              </a:srgbClr>
                            </a:outerShdw>
                          </a:effectLst>
                        </a:rPr>
                        <a:t>无分子量递增的中间产物	</a:t>
                      </a:r>
                      <a:endParaRPr lang="zh-CN" altLang="en-US" sz="2400" b="1" kern="1200" baseline="0" dirty="0">
                        <a:solidFill>
                          <a:srgbClr val="FF0000"/>
                        </a:solidFill>
                        <a:effectLst>
                          <a:outerShdw blurRad="38100" dist="38100" dir="2700000" algn="tl">
                            <a:srgbClr val="000000">
                              <a:alpha val="43137"/>
                            </a:srgbClr>
                          </a:outerShdw>
                        </a:effectLst>
                        <a:latin typeface="+mn-lt"/>
                        <a:ea typeface="+mn-ea"/>
                        <a:cs typeface="+mn-cs"/>
                      </a:endParaRPr>
                    </a:p>
                  </a:txBody>
                  <a:tcPr marT="108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400" b="1" kern="1200" baseline="0" dirty="0">
                          <a:effectLst>
                            <a:outerShdw blurRad="38100" dist="38100" dir="2700000" algn="tl">
                              <a:srgbClr val="000000">
                                <a:alpha val="43137"/>
                              </a:srgbClr>
                            </a:outerShdw>
                          </a:effectLst>
                        </a:rPr>
                        <a:t>体系含单体和</a:t>
                      </a:r>
                      <a:r>
                        <a:rPr lang="zh-CN" altLang="en-US" sz="2400" b="1" kern="1200" baseline="0" dirty="0">
                          <a:solidFill>
                            <a:srgbClr val="FF0000"/>
                          </a:solidFill>
                          <a:effectLst>
                            <a:outerShdw blurRad="38100" dist="38100" dir="2700000" algn="tl">
                              <a:srgbClr val="000000">
                                <a:alpha val="43137"/>
                              </a:srgbClr>
                            </a:outerShdw>
                          </a:effectLst>
                        </a:rPr>
                        <a:t>一系列分子量递增的中间产物</a:t>
                      </a:r>
                      <a:r>
                        <a:rPr lang="zh-CN" altLang="en-US" sz="2400" b="1" kern="1200" baseline="0" dirty="0">
                          <a:effectLst>
                            <a:outerShdw blurRad="38100" dist="38100" dir="2700000" algn="tl">
                              <a:srgbClr val="000000">
                                <a:alpha val="43137"/>
                              </a:srgbClr>
                            </a:outerShdw>
                          </a:effectLst>
                        </a:rPr>
                        <a:t>	</a:t>
                      </a:r>
                      <a:endParaRPr lang="zh-CN" altLang="en-US" sz="2400" b="1" kern="1200" baseline="0" dirty="0">
                        <a:solidFill>
                          <a:schemeClr val="tx1"/>
                        </a:solidFill>
                        <a:effectLst>
                          <a:outerShdw blurRad="38100" dist="38100" dir="2700000" algn="tl">
                            <a:srgbClr val="000000">
                              <a:alpha val="43137"/>
                            </a:srgbClr>
                          </a:outerShdw>
                        </a:effectLst>
                        <a:latin typeface="+mn-lt"/>
                        <a:ea typeface="+mn-ea"/>
                        <a:cs typeface="+mn-cs"/>
                      </a:endParaRPr>
                    </a:p>
                  </a:txBody>
                  <a:tcPr marT="108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32042">
                <a:tc>
                  <a:txBody>
                    <a:bodyPr/>
                    <a:lstStyle/>
                    <a:p>
                      <a:r>
                        <a:rPr lang="zh-CN" altLang="en-US" sz="2400" b="1" kern="1200" baseline="0" dirty="0">
                          <a:solidFill>
                            <a:srgbClr val="FF0000"/>
                          </a:solidFill>
                          <a:effectLst>
                            <a:outerShdw blurRad="38100" dist="38100" dir="2700000" algn="tl">
                              <a:srgbClr val="000000">
                                <a:alpha val="43137"/>
                              </a:srgbClr>
                            </a:outerShdw>
                          </a:effectLst>
                        </a:rPr>
                        <a:t>转化率随着反应时间而增加，分子量变化不太</a:t>
                      </a:r>
                      <a:r>
                        <a:rPr lang="zh-CN" altLang="en-US" sz="2400" b="1" kern="1200" baseline="0" dirty="0">
                          <a:effectLst>
                            <a:outerShdw blurRad="38100" dist="38100" dir="2700000" algn="tl">
                              <a:srgbClr val="000000">
                                <a:alpha val="43137"/>
                              </a:srgbClr>
                            </a:outerShdw>
                          </a:effectLst>
                        </a:rPr>
                        <a:t>	</a:t>
                      </a:r>
                      <a:endParaRPr lang="zh-CN" altLang="en-US" sz="2400" b="1" kern="1200" baseline="0" dirty="0">
                        <a:solidFill>
                          <a:schemeClr val="tx1"/>
                        </a:solidFill>
                        <a:effectLst>
                          <a:outerShdw blurRad="38100" dist="38100" dir="2700000" algn="tl">
                            <a:srgbClr val="000000">
                              <a:alpha val="43137"/>
                            </a:srgbClr>
                          </a:outerShdw>
                        </a:effectLst>
                        <a:latin typeface="+mn-lt"/>
                        <a:ea typeface="+mn-ea"/>
                        <a:cs typeface="+mn-cs"/>
                      </a:endParaRPr>
                    </a:p>
                  </a:txBody>
                  <a:tcPr marT="108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400" b="1" kern="1200" baseline="0" dirty="0">
                          <a:solidFill>
                            <a:srgbClr val="FF0000"/>
                          </a:solidFill>
                          <a:effectLst>
                            <a:outerShdw blurRad="38100" dist="38100" dir="2700000" algn="tl">
                              <a:srgbClr val="000000">
                                <a:alpha val="43137"/>
                              </a:srgbClr>
                            </a:outerShdw>
                          </a:effectLst>
                        </a:rPr>
                        <a:t>分子量随着反应的进行缓慢增加</a:t>
                      </a:r>
                      <a:r>
                        <a:rPr lang="zh-CN" altLang="en-US" sz="2400" b="1" kern="1200" baseline="0" dirty="0">
                          <a:effectLst>
                            <a:outerShdw blurRad="38100" dist="38100" dir="2700000" algn="tl">
                              <a:srgbClr val="000000">
                                <a:alpha val="43137"/>
                              </a:srgbClr>
                            </a:outerShdw>
                          </a:effectLst>
                        </a:rPr>
                        <a:t>，</a:t>
                      </a:r>
                      <a:r>
                        <a:rPr lang="zh-CN" altLang="en-US" sz="2400" b="1" kern="1200" baseline="0" dirty="0">
                          <a:solidFill>
                            <a:srgbClr val="FF0000"/>
                          </a:solidFill>
                          <a:effectLst>
                            <a:outerShdw blurRad="38100" dist="38100" dir="2700000" algn="tl">
                              <a:srgbClr val="000000">
                                <a:alpha val="43137"/>
                              </a:srgbClr>
                            </a:outerShdw>
                          </a:effectLst>
                        </a:rPr>
                        <a:t>而转化率在短期内很高</a:t>
                      </a:r>
                      <a:endParaRPr lang="zh-CN" altLang="en-US" sz="2400" b="1" kern="1200" baseline="0" dirty="0">
                        <a:solidFill>
                          <a:srgbClr val="FF0000"/>
                        </a:solidFill>
                        <a:effectLst>
                          <a:outerShdw blurRad="38100" dist="38100" dir="2700000" algn="tl">
                            <a:srgbClr val="000000">
                              <a:alpha val="43137"/>
                            </a:srgbClr>
                          </a:outerShdw>
                        </a:effectLst>
                        <a:latin typeface="+mn-lt"/>
                        <a:ea typeface="+mn-ea"/>
                        <a:cs typeface="+mn-cs"/>
                      </a:endParaRPr>
                    </a:p>
                  </a:txBody>
                  <a:tcPr marT="108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9643587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8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sp>
        <p:nvSpPr>
          <p:cNvPr id="2457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zh-CN" altLang="en-US" sz="1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grpSp>
        <p:nvGrpSpPr>
          <p:cNvPr id="2" name="组合 23"/>
          <p:cNvGrpSpPr>
            <a:grpSpLocks/>
          </p:cNvGrpSpPr>
          <p:nvPr/>
        </p:nvGrpSpPr>
        <p:grpSpPr bwMode="auto">
          <a:xfrm>
            <a:off x="7929563" y="-171450"/>
            <a:ext cx="1143000" cy="928688"/>
            <a:chOff x="7715272" y="-142900"/>
            <a:chExt cx="1143008" cy="928694"/>
          </a:xfrm>
        </p:grpSpPr>
        <p:pic>
          <p:nvPicPr>
            <p:cNvPr id="24583"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107950" y="119063"/>
            <a:ext cx="6673622" cy="646331"/>
          </a:xfrm>
          <a:prstGeom prst="rect">
            <a:avLst/>
          </a:prstGeom>
          <a:noFill/>
        </p:spPr>
        <p:txBody>
          <a:bodyPr wrap="none">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9.1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聚合物的反应性及影响因素</a:t>
            </a:r>
            <a:endPar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endParaRPr>
          </a:p>
        </p:txBody>
      </p:sp>
      <p:sp>
        <p:nvSpPr>
          <p:cNvPr id="8" name="Text Box 2"/>
          <p:cNvSpPr txBox="1">
            <a:spLocks noChangeArrowheads="1"/>
          </p:cNvSpPr>
          <p:nvPr/>
        </p:nvSpPr>
        <p:spPr bwMode="auto">
          <a:xfrm>
            <a:off x="236562" y="1177588"/>
            <a:ext cx="7863830" cy="461665"/>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a:t>
            </a:r>
            <a:r>
              <a:rPr kumimoji="0" lang="en-US" altLang="zh-CN" sz="24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4</a:t>
            </a:r>
            <a:r>
              <a:rPr kumimoji="0" lang="zh-CN" altLang="en-US" sz="24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）基团效应（相邻基团参与反应变得不可忽视）</a:t>
            </a:r>
            <a:endParaRPr kumimoji="0" lang="en-US" altLang="zh-CN" sz="24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endParaRPr>
          </a:p>
        </p:txBody>
      </p:sp>
      <p:graphicFrame>
        <p:nvGraphicFramePr>
          <p:cNvPr id="9" name="Object 2"/>
          <p:cNvGraphicFramePr>
            <a:graphicFrameLocks noChangeAspect="1"/>
          </p:cNvGraphicFramePr>
          <p:nvPr/>
        </p:nvGraphicFramePr>
        <p:xfrm>
          <a:off x="1664171" y="1932186"/>
          <a:ext cx="5572125" cy="920750"/>
        </p:xfrm>
        <a:graphic>
          <a:graphicData uri="http://schemas.openxmlformats.org/presentationml/2006/ole">
            <mc:AlternateContent xmlns:mc="http://schemas.openxmlformats.org/markup-compatibility/2006">
              <mc:Choice xmlns:v="urn:schemas-microsoft-com:vml" Requires="v">
                <p:oleObj spid="_x0000_s79940" name="CS ChemDraw Drawing" r:id="rId5" imgW="5011200" imgH="828000" progId="ChemDraw.Document.6.0">
                  <p:embed/>
                </p:oleObj>
              </mc:Choice>
              <mc:Fallback>
                <p:oleObj name="CS ChemDraw Drawing" r:id="rId5" imgW="5011200" imgH="828000" progId="ChemDraw.Document.6.0">
                  <p:embed/>
                  <p:pic>
                    <p:nvPicPr>
                      <p:cNvPr id="9"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4171" y="1932186"/>
                        <a:ext cx="5572125"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3"/>
          <p:cNvSpPr txBox="1">
            <a:spLocks noChangeArrowheads="1"/>
          </p:cNvSpPr>
          <p:nvPr/>
        </p:nvSpPr>
        <p:spPr bwMode="auto">
          <a:xfrm>
            <a:off x="1215205" y="2905780"/>
            <a:ext cx="7552557" cy="523220"/>
          </a:xfrm>
          <a:prstGeom prst="rect">
            <a:avLst/>
          </a:prstGeom>
          <a:noFill/>
          <a:ln w="9525">
            <a:noFill/>
            <a:miter lim="800000"/>
            <a:headEnd/>
            <a:tailEnd/>
          </a:ln>
        </p:spPr>
        <p:txBody>
          <a:bodyPr wrap="square">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a.</a:t>
            </a: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几率效应（基团的隔离作用或“孤立化”）            </a:t>
            </a:r>
          </a:p>
        </p:txBody>
      </p:sp>
      <p:sp>
        <p:nvSpPr>
          <p:cNvPr id="11" name="Text Box 6"/>
          <p:cNvSpPr txBox="1">
            <a:spLocks noChangeArrowheads="1"/>
          </p:cNvSpPr>
          <p:nvPr/>
        </p:nvSpPr>
        <p:spPr bwMode="auto">
          <a:xfrm>
            <a:off x="576064" y="3501008"/>
            <a:ext cx="7956376" cy="1446550"/>
          </a:xfrm>
          <a:prstGeom prst="rect">
            <a:avLst/>
          </a:prstGeom>
          <a:noFill/>
          <a:ln w="19050">
            <a:solidFill>
              <a:srgbClr val="800080"/>
            </a:solid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2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含义：当高分子链上的相邻功能基成对参与反应时，由于成对基团反应存在几率效应，即反应过程中间或会产生孤立的单个功能基，由于单个功能基难以继续反应，因而不能</a:t>
            </a:r>
            <a:r>
              <a:rPr kumimoji="0" lang="en-US" altLang="zh-CN" sz="22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100%</a:t>
            </a:r>
            <a:r>
              <a:rPr kumimoji="0" lang="zh-CN" altLang="en-US" sz="22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转化，只能达到有限的反应程度</a:t>
            </a:r>
          </a:p>
        </p:txBody>
      </p:sp>
      <p:graphicFrame>
        <p:nvGraphicFramePr>
          <p:cNvPr id="13" name="Object 7"/>
          <p:cNvGraphicFramePr>
            <a:graphicFrameLocks noChangeAspect="1"/>
          </p:cNvGraphicFramePr>
          <p:nvPr/>
        </p:nvGraphicFramePr>
        <p:xfrm>
          <a:off x="1129655" y="5157192"/>
          <a:ext cx="7186761" cy="1230760"/>
        </p:xfrm>
        <a:graphic>
          <a:graphicData uri="http://schemas.openxmlformats.org/presentationml/2006/ole">
            <mc:AlternateContent xmlns:mc="http://schemas.openxmlformats.org/markup-compatibility/2006">
              <mc:Choice xmlns:v="urn:schemas-microsoft-com:vml" Requires="v">
                <p:oleObj spid="_x0000_s79941" name="CS ChemDraw Drawing" r:id="rId7" imgW="4106880" imgH="697680" progId="ChemDraw.Document.6.0">
                  <p:embed/>
                </p:oleObj>
              </mc:Choice>
              <mc:Fallback>
                <p:oleObj name="CS ChemDraw Drawing" r:id="rId7" imgW="4106880" imgH="697680" progId="ChemDraw.Document.6.0">
                  <p:embed/>
                  <p:pic>
                    <p:nvPicPr>
                      <p:cNvPr id="1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9655" y="5157192"/>
                        <a:ext cx="7186761" cy="123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90274419"/>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8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sp>
        <p:nvSpPr>
          <p:cNvPr id="2457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zh-CN" altLang="en-US" sz="1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grpSp>
        <p:nvGrpSpPr>
          <p:cNvPr id="2" name="组合 23"/>
          <p:cNvGrpSpPr>
            <a:grpSpLocks/>
          </p:cNvGrpSpPr>
          <p:nvPr/>
        </p:nvGrpSpPr>
        <p:grpSpPr bwMode="auto">
          <a:xfrm>
            <a:off x="7929563" y="-171450"/>
            <a:ext cx="1143000" cy="928688"/>
            <a:chOff x="7715272" y="-142900"/>
            <a:chExt cx="1143008" cy="928694"/>
          </a:xfrm>
        </p:grpSpPr>
        <p:pic>
          <p:nvPicPr>
            <p:cNvPr id="24583"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107950" y="119063"/>
            <a:ext cx="6673622" cy="646331"/>
          </a:xfrm>
          <a:prstGeom prst="rect">
            <a:avLst/>
          </a:prstGeom>
          <a:noFill/>
        </p:spPr>
        <p:txBody>
          <a:bodyPr wrap="none">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9.1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聚合物的反应性及影响因素</a:t>
            </a:r>
            <a:endPar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endParaRPr>
          </a:p>
        </p:txBody>
      </p:sp>
      <p:sp>
        <p:nvSpPr>
          <p:cNvPr id="8" name="Text Box 4"/>
          <p:cNvSpPr txBox="1">
            <a:spLocks noChangeArrowheads="1"/>
          </p:cNvSpPr>
          <p:nvPr/>
        </p:nvSpPr>
        <p:spPr bwMode="auto">
          <a:xfrm>
            <a:off x="394022" y="1116800"/>
            <a:ext cx="3104828" cy="523220"/>
          </a:xfrm>
          <a:prstGeom prst="rect">
            <a:avLst/>
          </a:prstGeom>
          <a:noFill/>
          <a:ln w="9525">
            <a:noFill/>
            <a:miter lim="800000"/>
            <a:headEnd/>
            <a:tailEnd/>
          </a:ln>
        </p:spPr>
        <p:txBody>
          <a:bodyPr wrap="square">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b.</a:t>
            </a: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邻位基团效应</a:t>
            </a:r>
          </a:p>
        </p:txBody>
      </p:sp>
      <p:sp>
        <p:nvSpPr>
          <p:cNvPr id="9" name="Text Box 5"/>
          <p:cNvSpPr txBox="1">
            <a:spLocks noChangeArrowheads="1"/>
          </p:cNvSpPr>
          <p:nvPr/>
        </p:nvSpPr>
        <p:spPr bwMode="auto">
          <a:xfrm>
            <a:off x="611560" y="1869749"/>
            <a:ext cx="8172400" cy="1200329"/>
          </a:xfrm>
          <a:prstGeom prst="rect">
            <a:avLst/>
          </a:prstGeom>
          <a:noFill/>
          <a:ln w="19050">
            <a:solidFill>
              <a:srgbClr val="800080"/>
            </a:solid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含义：聚合物在反应中，有时相邻基团也会对侧基基团的反应性产生影响，使其反应活性增加或者降低，这种现象称为邻近基团效应。</a:t>
            </a:r>
          </a:p>
        </p:txBody>
      </p:sp>
      <p:sp>
        <p:nvSpPr>
          <p:cNvPr id="10" name="Text Box 8"/>
          <p:cNvSpPr txBox="1">
            <a:spLocks noChangeArrowheads="1"/>
          </p:cNvSpPr>
          <p:nvPr/>
        </p:nvSpPr>
        <p:spPr bwMode="auto">
          <a:xfrm>
            <a:off x="586296" y="3435985"/>
            <a:ext cx="3817938" cy="1569660"/>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6600CC"/>
                </a:solidFill>
                <a:effectLst/>
                <a:uLnTx/>
                <a:uFillTx/>
                <a:latin typeface="黑体" pitchFamily="49" charset="-122"/>
                <a:ea typeface="黑体" pitchFamily="49" charset="-122"/>
                <a:cs typeface="+mn-cs"/>
              </a:rPr>
              <a:t>邻位基团的静电效应</a:t>
            </a:r>
            <a:endParaRPr kumimoji="0" lang="en-US" altLang="zh-CN" sz="2400" b="1" i="0" u="none" strike="noStrike" kern="1200" cap="none" spc="0" normalizeH="0" baseline="0" noProof="0" dirty="0">
              <a:ln>
                <a:noFill/>
              </a:ln>
              <a:solidFill>
                <a:srgbClr val="6600CC"/>
              </a:solidFill>
              <a:effectLst/>
              <a:uLnTx/>
              <a:uFillTx/>
              <a:latin typeface="黑体" pitchFamily="49" charset="-122"/>
              <a:ea typeface="黑体" pitchFamily="49" charset="-122"/>
              <a:cs typeface="+mn-cs"/>
            </a:endParaRPr>
          </a:p>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altLang="zh-CN" sz="2400" b="1" i="0" u="none" strike="noStrike" kern="1200" cap="none" spc="0" normalizeH="0" baseline="0" noProof="0" dirty="0">
              <a:ln>
                <a:noFill/>
              </a:ln>
              <a:solidFill>
                <a:srgbClr val="6600CC"/>
              </a:solidFill>
              <a:effectLst/>
              <a:uLnTx/>
              <a:uFillTx/>
              <a:latin typeface="黑体" pitchFamily="49" charset="-122"/>
              <a:ea typeface="黑体" pitchFamily="49" charset="-122"/>
              <a:cs typeface="+mn-cs"/>
            </a:endParaRP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6600CC"/>
                </a:solidFill>
                <a:effectLst/>
                <a:uLnTx/>
                <a:uFillTx/>
                <a:latin typeface="黑体" pitchFamily="49" charset="-122"/>
                <a:ea typeface="黑体" pitchFamily="49" charset="-122"/>
                <a:cs typeface="+mn-cs"/>
              </a:rPr>
              <a:t>邻位基团位阻效应</a:t>
            </a:r>
          </a:p>
        </p:txBody>
      </p:sp>
      <p:sp>
        <p:nvSpPr>
          <p:cNvPr id="11" name="Text Box 8"/>
          <p:cNvSpPr txBox="1">
            <a:spLocks noChangeArrowheads="1"/>
          </p:cNvSpPr>
          <p:nvPr/>
        </p:nvSpPr>
        <p:spPr bwMode="auto">
          <a:xfrm>
            <a:off x="3707904" y="3164152"/>
            <a:ext cx="3817938" cy="1015663"/>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6600CC"/>
                </a:solidFill>
                <a:effectLst/>
                <a:uLnTx/>
                <a:uFillTx/>
                <a:latin typeface="黑体" pitchFamily="49" charset="-122"/>
                <a:ea typeface="黑体" pitchFamily="49" charset="-122"/>
                <a:cs typeface="+mn-cs"/>
              </a:rPr>
              <a:t>活化邻近基团活性</a:t>
            </a:r>
            <a:endParaRPr kumimoji="0" lang="en-US" altLang="zh-CN" sz="2400" b="1" i="0" u="none" strike="noStrike" kern="1200" cap="none" spc="0" normalizeH="0" baseline="0" noProof="0" dirty="0">
              <a:ln>
                <a:noFill/>
              </a:ln>
              <a:solidFill>
                <a:srgbClr val="6600CC"/>
              </a:solidFill>
              <a:effectLst/>
              <a:uLnTx/>
              <a:uFillTx/>
              <a:latin typeface="黑体" pitchFamily="49" charset="-122"/>
              <a:ea typeface="黑体" pitchFamily="49" charset="-122"/>
              <a:cs typeface="+mn-cs"/>
            </a:endParaRP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6600CC"/>
                </a:solidFill>
                <a:effectLst/>
                <a:uLnTx/>
                <a:uFillTx/>
                <a:latin typeface="黑体" pitchFamily="49" charset="-122"/>
                <a:ea typeface="黑体" pitchFamily="49" charset="-122"/>
                <a:cs typeface="+mn-cs"/>
              </a:rPr>
              <a:t>降低邻近基团活性</a:t>
            </a:r>
          </a:p>
        </p:txBody>
      </p:sp>
      <p:sp>
        <p:nvSpPr>
          <p:cNvPr id="13" name="左大括号 8"/>
          <p:cNvSpPr>
            <a:spLocks/>
          </p:cNvSpPr>
          <p:nvPr/>
        </p:nvSpPr>
        <p:spPr bwMode="auto">
          <a:xfrm>
            <a:off x="3498850" y="3159127"/>
            <a:ext cx="285750" cy="1000125"/>
          </a:xfrm>
          <a:prstGeom prst="leftBrace">
            <a:avLst>
              <a:gd name="adj1" fmla="val 8329"/>
              <a:gd name="adj2" fmla="val 50000"/>
            </a:avLst>
          </a:prstGeom>
          <a:noFill/>
          <a:ln w="9525" algn="ctr">
            <a:solidFill>
              <a:srgbClr val="6600CC"/>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sp>
        <p:nvSpPr>
          <p:cNvPr id="14" name="右大括号 9"/>
          <p:cNvSpPr>
            <a:spLocks/>
          </p:cNvSpPr>
          <p:nvPr/>
        </p:nvSpPr>
        <p:spPr bwMode="auto">
          <a:xfrm>
            <a:off x="6858000" y="3887790"/>
            <a:ext cx="285750" cy="1143000"/>
          </a:xfrm>
          <a:prstGeom prst="rightBrace">
            <a:avLst>
              <a:gd name="adj1" fmla="val 8333"/>
              <a:gd name="adj2" fmla="val 50000"/>
            </a:avLst>
          </a:prstGeom>
          <a:noFill/>
          <a:ln w="9525" algn="ctr">
            <a:solidFill>
              <a:srgbClr val="6600CC"/>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sp>
        <p:nvSpPr>
          <p:cNvPr id="15" name="Text Box 8"/>
          <p:cNvSpPr txBox="1">
            <a:spLocks noChangeArrowheads="1"/>
          </p:cNvSpPr>
          <p:nvPr/>
        </p:nvSpPr>
        <p:spPr bwMode="auto">
          <a:xfrm>
            <a:off x="6516216" y="3142086"/>
            <a:ext cx="1785938" cy="461665"/>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6600CC"/>
                </a:solidFill>
                <a:effectLst/>
                <a:uLnTx/>
                <a:uFillTx/>
                <a:latin typeface="黑体" pitchFamily="49" charset="-122"/>
                <a:ea typeface="黑体" pitchFamily="49" charset="-122"/>
                <a:cs typeface="+mn-cs"/>
              </a:rPr>
              <a:t>促进反应</a:t>
            </a:r>
            <a:endParaRPr kumimoji="0" lang="en-US" altLang="zh-CN" sz="2400" b="1" i="0" u="none" strike="noStrike" kern="1200" cap="none" spc="0" normalizeH="0" baseline="0" noProof="0">
              <a:ln>
                <a:noFill/>
              </a:ln>
              <a:solidFill>
                <a:srgbClr val="6600CC"/>
              </a:solidFill>
              <a:effectLst/>
              <a:uLnTx/>
              <a:uFillTx/>
              <a:latin typeface="黑体" pitchFamily="49" charset="-122"/>
              <a:ea typeface="黑体" pitchFamily="49" charset="-122"/>
              <a:cs typeface="+mn-cs"/>
            </a:endParaRPr>
          </a:p>
        </p:txBody>
      </p:sp>
      <p:sp>
        <p:nvSpPr>
          <p:cNvPr id="16" name="矩形 11"/>
          <p:cNvSpPr>
            <a:spLocks noChangeArrowheads="1"/>
          </p:cNvSpPr>
          <p:nvPr/>
        </p:nvSpPr>
        <p:spPr bwMode="auto">
          <a:xfrm>
            <a:off x="7215188" y="4173540"/>
            <a:ext cx="1422184" cy="461665"/>
          </a:xfrm>
          <a:prstGeom prst="rect">
            <a:avLst/>
          </a:prstGeom>
          <a:noFill/>
          <a:ln w="9525">
            <a:noFill/>
            <a:miter lim="800000"/>
            <a:headEnd/>
            <a:tailEnd/>
          </a:ln>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6600CC"/>
                </a:solidFill>
                <a:effectLst/>
                <a:uLnTx/>
                <a:uFillTx/>
                <a:latin typeface="黑体" pitchFamily="49" charset="-122"/>
                <a:ea typeface="黑体" pitchFamily="49" charset="-122"/>
                <a:cs typeface="+mn-cs"/>
              </a:rPr>
              <a:t>阻碍反应</a:t>
            </a:r>
          </a:p>
        </p:txBody>
      </p:sp>
      <p:graphicFrame>
        <p:nvGraphicFramePr>
          <p:cNvPr id="17" name="Object 15"/>
          <p:cNvGraphicFramePr>
            <a:graphicFrameLocks noChangeAspect="1"/>
          </p:cNvGraphicFramePr>
          <p:nvPr/>
        </p:nvGraphicFramePr>
        <p:xfrm>
          <a:off x="2195736" y="5158310"/>
          <a:ext cx="4947443" cy="1151010"/>
        </p:xfrm>
        <a:graphic>
          <a:graphicData uri="http://schemas.openxmlformats.org/presentationml/2006/ole">
            <mc:AlternateContent xmlns:mc="http://schemas.openxmlformats.org/markup-compatibility/2006">
              <mc:Choice xmlns:v="urn:schemas-microsoft-com:vml" Requires="v">
                <p:oleObj spid="_x0000_s80931" name="CS ChemDraw Drawing" r:id="rId5" imgW="5171400" imgH="1203840" progId="ChemDraw.Document.6.0">
                  <p:embed/>
                </p:oleObj>
              </mc:Choice>
              <mc:Fallback>
                <p:oleObj name="CS ChemDraw Drawing" r:id="rId5" imgW="5171400" imgH="1203840" progId="ChemDraw.Document.6.0">
                  <p:embed/>
                  <p:pic>
                    <p:nvPicPr>
                      <p:cNvPr id="17"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5158310"/>
                        <a:ext cx="4947443" cy="115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17499568"/>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8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sp>
        <p:nvSpPr>
          <p:cNvPr id="2457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zh-CN" altLang="en-US" sz="1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grpSp>
        <p:nvGrpSpPr>
          <p:cNvPr id="2" name="组合 23"/>
          <p:cNvGrpSpPr>
            <a:grpSpLocks/>
          </p:cNvGrpSpPr>
          <p:nvPr/>
        </p:nvGrpSpPr>
        <p:grpSpPr bwMode="auto">
          <a:xfrm>
            <a:off x="7929563" y="-171450"/>
            <a:ext cx="1143000" cy="928688"/>
            <a:chOff x="7715272" y="-142900"/>
            <a:chExt cx="1143008" cy="928694"/>
          </a:xfrm>
        </p:grpSpPr>
        <p:pic>
          <p:nvPicPr>
            <p:cNvPr id="24583"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8" name="Text Box 4"/>
          <p:cNvSpPr txBox="1">
            <a:spLocks noChangeArrowheads="1"/>
          </p:cNvSpPr>
          <p:nvPr/>
        </p:nvSpPr>
        <p:spPr bwMode="auto">
          <a:xfrm>
            <a:off x="467544" y="1095523"/>
            <a:ext cx="4071937" cy="519113"/>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2. </a:t>
            </a: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聚乙烯醇和维尼纶</a:t>
            </a:r>
          </a:p>
        </p:txBody>
      </p:sp>
      <p:grpSp>
        <p:nvGrpSpPr>
          <p:cNvPr id="16" name="组合 15"/>
          <p:cNvGrpSpPr/>
          <p:nvPr/>
        </p:nvGrpSpPr>
        <p:grpSpPr>
          <a:xfrm>
            <a:off x="1187698" y="2492896"/>
            <a:ext cx="6696670" cy="3836100"/>
            <a:chOff x="1043682" y="2545228"/>
            <a:chExt cx="6696670" cy="3836100"/>
          </a:xfrm>
        </p:grpSpPr>
        <p:graphicFrame>
          <p:nvGraphicFramePr>
            <p:cNvPr id="9" name="Object 10"/>
            <p:cNvGraphicFramePr>
              <a:graphicFrameLocks noChangeAspect="1"/>
            </p:cNvGraphicFramePr>
            <p:nvPr/>
          </p:nvGraphicFramePr>
          <p:xfrm>
            <a:off x="1789360" y="2545228"/>
            <a:ext cx="5806975" cy="1171804"/>
          </p:xfrm>
          <a:graphic>
            <a:graphicData uri="http://schemas.openxmlformats.org/presentationml/2006/ole">
              <mc:AlternateContent xmlns:mc="http://schemas.openxmlformats.org/markup-compatibility/2006">
                <mc:Choice xmlns:v="urn:schemas-microsoft-com:vml" Requires="v">
                  <p:oleObj spid="_x0000_s81986" name="ISIS/Draw Sketch" r:id="rId5" imgW="3257280" imgH="657000" progId="">
                    <p:embed/>
                  </p:oleObj>
                </mc:Choice>
                <mc:Fallback>
                  <p:oleObj name="ISIS/Draw Sketch" r:id="rId5" imgW="3257280" imgH="657000" progId="">
                    <p:embed/>
                    <p:pic>
                      <p:nvPicPr>
                        <p:cNvPr id="9"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9360" y="2545228"/>
                          <a:ext cx="5806975" cy="117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11"/>
            <p:cNvSpPr txBox="1">
              <a:spLocks noChangeArrowheads="1"/>
            </p:cNvSpPr>
            <p:nvPr/>
          </p:nvSpPr>
          <p:spPr bwMode="auto">
            <a:xfrm>
              <a:off x="1452153" y="2732026"/>
              <a:ext cx="4318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a:t>
              </a:r>
            </a:p>
          </p:txBody>
        </p:sp>
        <p:graphicFrame>
          <p:nvGraphicFramePr>
            <p:cNvPr id="11" name="Object 12"/>
            <p:cNvGraphicFramePr>
              <a:graphicFrameLocks noChangeAspect="1"/>
            </p:cNvGraphicFramePr>
            <p:nvPr/>
          </p:nvGraphicFramePr>
          <p:xfrm>
            <a:off x="1043682" y="4293096"/>
            <a:ext cx="6696670" cy="1213903"/>
          </p:xfrm>
          <a:graphic>
            <a:graphicData uri="http://schemas.openxmlformats.org/presentationml/2006/ole">
              <mc:AlternateContent xmlns:mc="http://schemas.openxmlformats.org/markup-compatibility/2006">
                <mc:Choice xmlns:v="urn:schemas-microsoft-com:vml" Requires="v">
                  <p:oleObj spid="_x0000_s81987" name="ISIS/Draw Sketch" r:id="rId7" imgW="3571560" imgH="647640" progId="">
                    <p:embed/>
                  </p:oleObj>
                </mc:Choice>
                <mc:Fallback>
                  <p:oleObj name="ISIS/Draw Sketch" r:id="rId7" imgW="3571560" imgH="647640" progId="">
                    <p:embed/>
                    <p:pic>
                      <p:nvPicPr>
                        <p:cNvPr id="11"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682" y="4293096"/>
                          <a:ext cx="6696670" cy="1213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3"/>
            <p:cNvSpPr>
              <a:spLocks noChangeArrowheads="1"/>
            </p:cNvSpPr>
            <p:nvPr/>
          </p:nvSpPr>
          <p:spPr bwMode="auto">
            <a:xfrm>
              <a:off x="5664119" y="3768114"/>
              <a:ext cx="1785937" cy="519113"/>
            </a:xfrm>
            <a:prstGeom prst="rect">
              <a:avLst/>
            </a:prstGeom>
            <a:noFill/>
            <a:ln w="38100">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3333CC"/>
                  </a:solidFill>
                  <a:effectLst/>
                  <a:uLnTx/>
                  <a:uFillTx/>
                  <a:latin typeface="黑体" pitchFamily="49" charset="-122"/>
                  <a:ea typeface="黑体" pitchFamily="49" charset="-122"/>
                  <a:cs typeface="+mn-cs"/>
                </a:rPr>
                <a:t>溶液聚合</a:t>
              </a:r>
            </a:p>
          </p:txBody>
        </p:sp>
        <p:sp>
          <p:nvSpPr>
            <p:cNvPr id="14" name="Rectangle 14"/>
            <p:cNvSpPr>
              <a:spLocks noChangeArrowheads="1"/>
            </p:cNvSpPr>
            <p:nvPr/>
          </p:nvSpPr>
          <p:spPr bwMode="auto">
            <a:xfrm>
              <a:off x="3131839" y="5857453"/>
              <a:ext cx="4572000" cy="523875"/>
            </a:xfrm>
            <a:prstGeom prst="rect">
              <a:avLst/>
            </a:prstGeom>
            <a:noFill/>
            <a:ln w="38100">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3333CC"/>
                  </a:solidFill>
                  <a:effectLst/>
                  <a:uLnTx/>
                  <a:uFillTx/>
                  <a:latin typeface="黑体" pitchFamily="49" charset="-122"/>
                  <a:ea typeface="黑体" pitchFamily="49" charset="-122"/>
                  <a:cs typeface="+mn-cs"/>
                </a:rPr>
                <a:t>牌号：“</a:t>
              </a:r>
              <a:r>
                <a:rPr kumimoji="0" lang="en-US" altLang="zh-CN" sz="2800" b="1" i="0" u="none" strike="noStrike" kern="1200" cap="none" spc="0" normalizeH="0" baseline="0" noProof="0" dirty="0">
                  <a:ln>
                    <a:noFill/>
                  </a:ln>
                  <a:solidFill>
                    <a:srgbClr val="3333CC"/>
                  </a:solidFill>
                  <a:effectLst/>
                  <a:uLnTx/>
                  <a:uFillTx/>
                  <a:latin typeface="黑体" pitchFamily="49" charset="-122"/>
                  <a:ea typeface="黑体" pitchFamily="49" charset="-122"/>
                  <a:cs typeface="+mn-cs"/>
                </a:rPr>
                <a:t>1788”</a:t>
              </a:r>
              <a:r>
                <a:rPr kumimoji="0" lang="zh-CN" altLang="en-US" sz="2800" b="1" i="0" u="none" strike="noStrike" kern="1200" cap="none" spc="0" normalizeH="0" baseline="0" noProof="0" dirty="0">
                  <a:ln>
                    <a:noFill/>
                  </a:ln>
                  <a:solidFill>
                    <a:srgbClr val="3333CC"/>
                  </a:solidFill>
                  <a:effectLst/>
                  <a:uLnTx/>
                  <a:uFillTx/>
                  <a:latin typeface="黑体" pitchFamily="49" charset="-122"/>
                  <a:ea typeface="黑体" pitchFamily="49" charset="-122"/>
                  <a:cs typeface="+mn-cs"/>
                </a:rPr>
                <a:t>和“</a:t>
              </a:r>
              <a:r>
                <a:rPr kumimoji="0" lang="en-US" altLang="zh-CN" sz="2800" b="1" i="0" u="none" strike="noStrike" kern="1200" cap="none" spc="0" normalizeH="0" baseline="0" noProof="0" dirty="0">
                  <a:ln>
                    <a:noFill/>
                  </a:ln>
                  <a:solidFill>
                    <a:srgbClr val="3333CC"/>
                  </a:solidFill>
                  <a:effectLst/>
                  <a:uLnTx/>
                  <a:uFillTx/>
                  <a:latin typeface="黑体" pitchFamily="49" charset="-122"/>
                  <a:ea typeface="黑体" pitchFamily="49" charset="-122"/>
                  <a:cs typeface="+mn-cs"/>
                </a:rPr>
                <a:t>1799”</a:t>
              </a:r>
            </a:p>
          </p:txBody>
        </p:sp>
      </p:grpSp>
      <p:sp>
        <p:nvSpPr>
          <p:cNvPr id="15" name="Text Box 4"/>
          <p:cNvSpPr txBox="1">
            <a:spLocks noChangeArrowheads="1"/>
          </p:cNvSpPr>
          <p:nvPr/>
        </p:nvSpPr>
        <p:spPr bwMode="auto">
          <a:xfrm>
            <a:off x="904875" y="1829768"/>
            <a:ext cx="4071938" cy="519112"/>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1</a:t>
            </a: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）聚乙烯醇</a:t>
            </a:r>
          </a:p>
        </p:txBody>
      </p:sp>
      <p:sp>
        <p:nvSpPr>
          <p:cNvPr id="17" name="TextBox 11"/>
          <p:cNvSpPr txBox="1"/>
          <p:nvPr/>
        </p:nvSpPr>
        <p:spPr>
          <a:xfrm>
            <a:off x="107950" y="119063"/>
            <a:ext cx="4820550" cy="646331"/>
          </a:xfrm>
          <a:prstGeom prst="rect">
            <a:avLst/>
          </a:prstGeom>
          <a:noFill/>
        </p:spPr>
        <p:txBody>
          <a:bodyPr wrap="none">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9.2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聚合物的相似转变</a:t>
            </a:r>
            <a:endPar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endParaRPr>
          </a:p>
        </p:txBody>
      </p:sp>
    </p:spTree>
    <p:extLst>
      <p:ext uri="{BB962C8B-B14F-4D97-AF65-F5344CB8AC3E}">
        <p14:creationId xmlns:p14="http://schemas.microsoft.com/office/powerpoint/2010/main" val="26630643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8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sp>
        <p:nvSpPr>
          <p:cNvPr id="2457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zh-CN" altLang="en-US" sz="1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grpSp>
        <p:nvGrpSpPr>
          <p:cNvPr id="2" name="组合 23"/>
          <p:cNvGrpSpPr>
            <a:grpSpLocks/>
          </p:cNvGrpSpPr>
          <p:nvPr/>
        </p:nvGrpSpPr>
        <p:grpSpPr bwMode="auto">
          <a:xfrm>
            <a:off x="7929563" y="-171450"/>
            <a:ext cx="1143000" cy="928688"/>
            <a:chOff x="7715272" y="-142900"/>
            <a:chExt cx="1143008" cy="928694"/>
          </a:xfrm>
        </p:grpSpPr>
        <p:pic>
          <p:nvPicPr>
            <p:cNvPr id="24583"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graphicFrame>
        <p:nvGraphicFramePr>
          <p:cNvPr id="8" name="Object 4"/>
          <p:cNvGraphicFramePr>
            <a:graphicFrameLocks noChangeAspect="1"/>
          </p:cNvGraphicFramePr>
          <p:nvPr/>
        </p:nvGraphicFramePr>
        <p:xfrm>
          <a:off x="642938" y="2305273"/>
          <a:ext cx="7921625" cy="3355975"/>
        </p:xfrm>
        <a:graphic>
          <a:graphicData uri="http://schemas.openxmlformats.org/presentationml/2006/ole">
            <mc:AlternateContent xmlns:mc="http://schemas.openxmlformats.org/markup-compatibility/2006">
              <mc:Choice xmlns:v="urn:schemas-microsoft-com:vml" Requires="v">
                <p:oleObj spid="_x0000_s82978" name="ISIS/Draw Sketch" r:id="rId5" imgW="5238720" imgH="2219040" progId="">
                  <p:embed/>
                </p:oleObj>
              </mc:Choice>
              <mc:Fallback>
                <p:oleObj name="ISIS/Draw Sketch" r:id="rId5" imgW="5238720" imgH="2219040" progId="">
                  <p:embed/>
                  <p:pic>
                    <p:nvPicPr>
                      <p:cNvPr id="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2305273"/>
                        <a:ext cx="7921625"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6"/>
          <p:cNvSpPr>
            <a:spLocks noChangeArrowheads="1"/>
          </p:cNvSpPr>
          <p:nvPr/>
        </p:nvSpPr>
        <p:spPr bwMode="auto">
          <a:xfrm>
            <a:off x="6429375" y="3019648"/>
            <a:ext cx="1439863" cy="461962"/>
          </a:xfrm>
          <a:prstGeom prst="rect">
            <a:avLst/>
          </a:prstGeom>
          <a:noFill/>
          <a:ln w="38100">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C00000"/>
                </a:solidFill>
                <a:effectLst/>
                <a:uLnTx/>
                <a:uFillTx/>
                <a:latin typeface="黑体" pitchFamily="49" charset="-122"/>
                <a:ea typeface="黑体" pitchFamily="49" charset="-122"/>
                <a:cs typeface="+mn-cs"/>
              </a:rPr>
              <a:t>缩醛化</a:t>
            </a:r>
          </a:p>
        </p:txBody>
      </p:sp>
      <p:sp>
        <p:nvSpPr>
          <p:cNvPr id="10" name="Text Box 4"/>
          <p:cNvSpPr txBox="1">
            <a:spLocks noChangeArrowheads="1"/>
          </p:cNvSpPr>
          <p:nvPr/>
        </p:nvSpPr>
        <p:spPr bwMode="auto">
          <a:xfrm>
            <a:off x="323528" y="1248941"/>
            <a:ext cx="4071938" cy="523875"/>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2</a:t>
            </a: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）维尼纶 （</a:t>
            </a:r>
            <a:r>
              <a:rPr kumimoji="0" lang="en-US" altLang="zh-CN"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PVFM</a:t>
            </a: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a:t>
            </a:r>
          </a:p>
        </p:txBody>
      </p:sp>
      <p:sp>
        <p:nvSpPr>
          <p:cNvPr id="11" name="Rectangle 6"/>
          <p:cNvSpPr>
            <a:spLocks noChangeArrowheads="1"/>
          </p:cNvSpPr>
          <p:nvPr/>
        </p:nvSpPr>
        <p:spPr bwMode="auto">
          <a:xfrm>
            <a:off x="1928813" y="3662585"/>
            <a:ext cx="1928812" cy="461963"/>
          </a:xfrm>
          <a:prstGeom prst="rect">
            <a:avLst/>
          </a:prstGeom>
          <a:noFill/>
          <a:ln w="38100">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聚乙烯醇</a:t>
            </a:r>
          </a:p>
        </p:txBody>
      </p:sp>
      <p:sp>
        <p:nvSpPr>
          <p:cNvPr id="13" name="TextBox 11"/>
          <p:cNvSpPr txBox="1"/>
          <p:nvPr/>
        </p:nvSpPr>
        <p:spPr>
          <a:xfrm>
            <a:off x="107950" y="119063"/>
            <a:ext cx="4820550" cy="646331"/>
          </a:xfrm>
          <a:prstGeom prst="rect">
            <a:avLst/>
          </a:prstGeom>
          <a:noFill/>
        </p:spPr>
        <p:txBody>
          <a:bodyPr wrap="none">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9.2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聚合物的相似转变</a:t>
            </a:r>
            <a:endPar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endParaRPr>
          </a:p>
        </p:txBody>
      </p:sp>
      <p:sp>
        <p:nvSpPr>
          <p:cNvPr id="12" name="Rectangle 6"/>
          <p:cNvSpPr>
            <a:spLocks noChangeArrowheads="1"/>
          </p:cNvSpPr>
          <p:nvPr/>
        </p:nvSpPr>
        <p:spPr bwMode="auto">
          <a:xfrm>
            <a:off x="4635500" y="5888558"/>
            <a:ext cx="2753840" cy="461665"/>
          </a:xfrm>
          <a:prstGeom prst="rect">
            <a:avLst/>
          </a:prstGeom>
          <a:noFill/>
          <a:ln w="38100">
            <a:noFill/>
            <a:miter lim="800000"/>
            <a:headEnd/>
            <a:tailEnd/>
          </a:ln>
        </p:spPr>
        <p:txBody>
          <a:bodyPr wrap="square">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聚乙烯醇缩甲醛</a:t>
            </a:r>
          </a:p>
        </p:txBody>
      </p:sp>
      <p:sp>
        <p:nvSpPr>
          <p:cNvPr id="4" name="矩形 3"/>
          <p:cNvSpPr/>
          <p:nvPr/>
        </p:nvSpPr>
        <p:spPr bwMode="auto">
          <a:xfrm>
            <a:off x="6286500" y="2260600"/>
            <a:ext cx="1206500" cy="660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Arial" charset="0"/>
              <a:ea typeface="楷体_GB2312" pitchFamily="49" charset="-122"/>
            </a:endParaRPr>
          </a:p>
        </p:txBody>
      </p:sp>
      <p:sp>
        <p:nvSpPr>
          <p:cNvPr id="3" name="文本框 2"/>
          <p:cNvSpPr txBox="1"/>
          <p:nvPr/>
        </p:nvSpPr>
        <p:spPr>
          <a:xfrm>
            <a:off x="6503794" y="2640514"/>
            <a:ext cx="889987" cy="369332"/>
          </a:xfrm>
          <a:prstGeom prst="rect">
            <a:avLst/>
          </a:prstGeom>
          <a:noFill/>
        </p:spPr>
        <p:txBody>
          <a:bodyPr wrap="none" rtlCol="0">
            <a:spAutoFit/>
          </a:bodyPr>
          <a:lstStyle/>
          <a:p>
            <a:r>
              <a:rPr lang="en-US" altLang="zh-CN" b="1" dirty="0"/>
              <a:t>HCHO</a:t>
            </a:r>
            <a:endParaRPr lang="zh-CN" altLang="en-US" b="1" dirty="0"/>
          </a:p>
        </p:txBody>
      </p:sp>
    </p:spTree>
    <p:extLst>
      <p:ext uri="{BB962C8B-B14F-4D97-AF65-F5344CB8AC3E}">
        <p14:creationId xmlns:p14="http://schemas.microsoft.com/office/powerpoint/2010/main" val="1722826371"/>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cstate="print"/>
          <a:srcRect/>
          <a:stretch>
            <a:fillRect/>
          </a:stretch>
        </p:blipFill>
        <p:spPr bwMode="auto">
          <a:xfrm>
            <a:off x="323528" y="1955255"/>
            <a:ext cx="8594475" cy="1833786"/>
          </a:xfrm>
          <a:prstGeom prst="rect">
            <a:avLst/>
          </a:prstGeom>
          <a:noFill/>
          <a:ln w="9525">
            <a:noFill/>
            <a:miter lim="800000"/>
            <a:headEnd/>
            <a:tailEnd/>
          </a:ln>
        </p:spPr>
      </p:pic>
      <p:sp>
        <p:nvSpPr>
          <p:cNvPr id="24578"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8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sp>
        <p:nvSpPr>
          <p:cNvPr id="2457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zh-CN" altLang="en-US" sz="1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grpSp>
        <p:nvGrpSpPr>
          <p:cNvPr id="2" name="组合 23"/>
          <p:cNvGrpSpPr>
            <a:grpSpLocks/>
          </p:cNvGrpSpPr>
          <p:nvPr/>
        </p:nvGrpSpPr>
        <p:grpSpPr bwMode="auto">
          <a:xfrm>
            <a:off x="7929563" y="-171450"/>
            <a:ext cx="1143000" cy="928688"/>
            <a:chOff x="7715272" y="-142900"/>
            <a:chExt cx="1143008" cy="928694"/>
          </a:xfrm>
        </p:grpSpPr>
        <p:pic>
          <p:nvPicPr>
            <p:cNvPr id="24583"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8" name="Text Box 3"/>
          <p:cNvSpPr txBox="1">
            <a:spLocks noChangeArrowheads="1"/>
          </p:cNvSpPr>
          <p:nvPr/>
        </p:nvSpPr>
        <p:spPr bwMode="auto">
          <a:xfrm>
            <a:off x="3275856" y="2348880"/>
            <a:ext cx="1452562"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悬浮聚合</a:t>
            </a:r>
          </a:p>
        </p:txBody>
      </p:sp>
      <p:sp>
        <p:nvSpPr>
          <p:cNvPr id="9" name="Text Box 4"/>
          <p:cNvSpPr txBox="1">
            <a:spLocks noChangeArrowheads="1"/>
          </p:cNvSpPr>
          <p:nvPr/>
        </p:nvSpPr>
        <p:spPr bwMode="auto">
          <a:xfrm>
            <a:off x="5004048" y="3717032"/>
            <a:ext cx="3675260" cy="523220"/>
          </a:xfrm>
          <a:prstGeom prst="rect">
            <a:avLst/>
          </a:prstGeom>
          <a:noFill/>
          <a:ln w="38100">
            <a:noFill/>
            <a:miter lim="800000"/>
            <a:headEnd/>
            <a:tailEnd/>
          </a:ln>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体形共聚物小球母体</a:t>
            </a:r>
          </a:p>
        </p:txBody>
      </p:sp>
      <p:sp>
        <p:nvSpPr>
          <p:cNvPr id="10" name="Rectangle 8"/>
          <p:cNvSpPr>
            <a:spLocks noChangeArrowheads="1"/>
          </p:cNvSpPr>
          <p:nvPr/>
        </p:nvSpPr>
        <p:spPr bwMode="auto">
          <a:xfrm>
            <a:off x="251520" y="1052736"/>
            <a:ext cx="4610100" cy="51911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3. </a:t>
            </a: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离子交换树脂的合成</a:t>
            </a:r>
          </a:p>
        </p:txBody>
      </p:sp>
      <p:cxnSp>
        <p:nvCxnSpPr>
          <p:cNvPr id="13" name="直接箭头连接符 12"/>
          <p:cNvCxnSpPr>
            <a:cxnSpLocks noChangeShapeType="1"/>
          </p:cNvCxnSpPr>
          <p:nvPr/>
        </p:nvCxnSpPr>
        <p:spPr bwMode="auto">
          <a:xfrm rot="5400000">
            <a:off x="6108701" y="5061991"/>
            <a:ext cx="1071562" cy="1587"/>
          </a:xfrm>
          <a:prstGeom prst="straightConnector1">
            <a:avLst/>
          </a:prstGeom>
          <a:noFill/>
          <a:ln w="9525" algn="ctr">
            <a:solidFill>
              <a:schemeClr val="tx1"/>
            </a:solidFill>
            <a:round/>
            <a:headEnd/>
            <a:tailEnd type="arrow" w="med" len="med"/>
          </a:ln>
        </p:spPr>
      </p:cxnSp>
      <p:sp>
        <p:nvSpPr>
          <p:cNvPr id="14" name="Text Box 4"/>
          <p:cNvSpPr txBox="1">
            <a:spLocks noChangeArrowheads="1"/>
          </p:cNvSpPr>
          <p:nvPr/>
        </p:nvSpPr>
        <p:spPr bwMode="auto">
          <a:xfrm>
            <a:off x="5314950" y="5641429"/>
            <a:ext cx="2643188" cy="523875"/>
          </a:xfrm>
          <a:prstGeom prst="rect">
            <a:avLst/>
          </a:prstGeom>
          <a:noFill/>
          <a:ln w="38100">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离子交换树脂</a:t>
            </a:r>
          </a:p>
        </p:txBody>
      </p:sp>
      <p:grpSp>
        <p:nvGrpSpPr>
          <p:cNvPr id="15" name="组合 21"/>
          <p:cNvGrpSpPr>
            <a:grpSpLocks/>
          </p:cNvGrpSpPr>
          <p:nvPr/>
        </p:nvGrpSpPr>
        <p:grpSpPr bwMode="auto">
          <a:xfrm>
            <a:off x="1357313" y="4741316"/>
            <a:ext cx="5214937" cy="830263"/>
            <a:chOff x="1357290" y="4429132"/>
            <a:chExt cx="5214974" cy="830997"/>
          </a:xfrm>
        </p:grpSpPr>
        <p:sp>
          <p:nvSpPr>
            <p:cNvPr id="16" name="Text Box 4"/>
            <p:cNvSpPr txBox="1">
              <a:spLocks noChangeArrowheads="1"/>
            </p:cNvSpPr>
            <p:nvPr/>
          </p:nvSpPr>
          <p:spPr bwMode="auto">
            <a:xfrm>
              <a:off x="3857620" y="4500633"/>
              <a:ext cx="2714644" cy="462370"/>
            </a:xfrm>
            <a:prstGeom prst="rect">
              <a:avLst/>
            </a:prstGeom>
            <a:noFill/>
            <a:ln w="38100">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3333CC">
                      <a:lumMod val="75000"/>
                    </a:srgbClr>
                  </a:solidFill>
                  <a:effectLst/>
                  <a:uLnTx/>
                  <a:uFillTx/>
                  <a:latin typeface="黑体" pitchFamily="49" charset="-122"/>
                  <a:ea typeface="黑体" pitchFamily="49" charset="-122"/>
                  <a:cs typeface="+mn-cs"/>
                </a:rPr>
                <a:t>苯环上的取代反应</a:t>
              </a:r>
            </a:p>
          </p:txBody>
        </p:sp>
        <p:sp>
          <p:nvSpPr>
            <p:cNvPr id="17" name="矩形 16"/>
            <p:cNvSpPr>
              <a:spLocks noChangeArrowheads="1"/>
            </p:cNvSpPr>
            <p:nvPr/>
          </p:nvSpPr>
          <p:spPr bwMode="auto">
            <a:xfrm>
              <a:off x="1357290" y="4429132"/>
              <a:ext cx="2032014" cy="830997"/>
            </a:xfrm>
            <a:prstGeom prst="rect">
              <a:avLst/>
            </a:prstGeom>
            <a:noFill/>
            <a:ln w="9525">
              <a:noFill/>
              <a:miter lim="800000"/>
              <a:headEnd/>
              <a:tailEnd/>
            </a:ln>
          </p:spPr>
          <p:txBody>
            <a:bodyPr wrap="none">
              <a:spAutoFit/>
            </a:bodyPr>
            <a:lstStyle/>
            <a:p>
              <a:pPr marL="0" marR="0" lvl="0" indent="0" algn="r"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3333CC">
                      <a:lumMod val="75000"/>
                    </a:srgbClr>
                  </a:solidFill>
                  <a:effectLst/>
                  <a:uLnTx/>
                  <a:uFillTx/>
                  <a:latin typeface="黑体" pitchFamily="49" charset="-122"/>
                  <a:ea typeface="黑体" pitchFamily="49" charset="-122"/>
                  <a:cs typeface="+mn-cs"/>
                </a:rPr>
                <a:t>磺化反应</a:t>
              </a:r>
              <a:endParaRPr kumimoji="0" lang="en-US" altLang="zh-CN" sz="2400" b="1" i="0" u="none" strike="noStrike" kern="1200" cap="none" spc="0" normalizeH="0" baseline="0" noProof="0" dirty="0">
                <a:ln>
                  <a:noFill/>
                </a:ln>
                <a:solidFill>
                  <a:srgbClr val="3333CC">
                    <a:lumMod val="75000"/>
                  </a:srgbClr>
                </a:solidFill>
                <a:effectLst/>
                <a:uLnTx/>
                <a:uFillTx/>
                <a:latin typeface="黑体" pitchFamily="49" charset="-122"/>
                <a:ea typeface="黑体" pitchFamily="49" charset="-122"/>
                <a:cs typeface="+mn-cs"/>
              </a:endParaRPr>
            </a:p>
            <a:p>
              <a:pPr marL="0" marR="0" lvl="0" indent="0" algn="r"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3333CC">
                      <a:lumMod val="75000"/>
                    </a:srgbClr>
                  </a:solidFill>
                  <a:effectLst/>
                  <a:uLnTx/>
                  <a:uFillTx/>
                  <a:latin typeface="黑体" pitchFamily="49" charset="-122"/>
                  <a:ea typeface="黑体" pitchFamily="49" charset="-122"/>
                  <a:cs typeface="+mn-cs"/>
                </a:rPr>
                <a:t>氯甲基化反应</a:t>
              </a:r>
            </a:p>
          </p:txBody>
        </p:sp>
        <p:cxnSp>
          <p:nvCxnSpPr>
            <p:cNvPr id="18" name="直接连接符 18"/>
            <p:cNvCxnSpPr>
              <a:cxnSpLocks noChangeShapeType="1"/>
              <a:endCxn id="16" idx="1"/>
            </p:cNvCxnSpPr>
            <p:nvPr/>
          </p:nvCxnSpPr>
          <p:spPr bwMode="auto">
            <a:xfrm>
              <a:off x="3357554" y="4643446"/>
              <a:ext cx="500066" cy="87957"/>
            </a:xfrm>
            <a:prstGeom prst="line">
              <a:avLst/>
            </a:prstGeom>
            <a:noFill/>
            <a:ln w="9525" algn="ctr">
              <a:solidFill>
                <a:schemeClr val="tx1"/>
              </a:solidFill>
              <a:round/>
              <a:headEnd/>
              <a:tailEnd/>
            </a:ln>
          </p:spPr>
        </p:cxnSp>
        <p:cxnSp>
          <p:nvCxnSpPr>
            <p:cNvPr id="19" name="直接连接符 20"/>
            <p:cNvCxnSpPr>
              <a:cxnSpLocks noChangeShapeType="1"/>
              <a:endCxn id="16" idx="1"/>
            </p:cNvCxnSpPr>
            <p:nvPr/>
          </p:nvCxnSpPr>
          <p:spPr bwMode="auto">
            <a:xfrm flipV="1">
              <a:off x="3286116" y="4731403"/>
              <a:ext cx="571504" cy="340671"/>
            </a:xfrm>
            <a:prstGeom prst="line">
              <a:avLst/>
            </a:prstGeom>
            <a:noFill/>
            <a:ln w="9525" algn="ctr">
              <a:solidFill>
                <a:schemeClr val="tx1"/>
              </a:solidFill>
              <a:round/>
              <a:headEnd/>
              <a:tailEnd/>
            </a:ln>
          </p:spPr>
        </p:cxnSp>
      </p:grpSp>
      <p:sp>
        <p:nvSpPr>
          <p:cNvPr id="20" name="TextBox 11"/>
          <p:cNvSpPr txBox="1"/>
          <p:nvPr/>
        </p:nvSpPr>
        <p:spPr>
          <a:xfrm>
            <a:off x="107950" y="119063"/>
            <a:ext cx="4820550" cy="646331"/>
          </a:xfrm>
          <a:prstGeom prst="rect">
            <a:avLst/>
          </a:prstGeom>
          <a:noFill/>
        </p:spPr>
        <p:txBody>
          <a:bodyPr wrap="none">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9.2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聚合物的相似转变</a:t>
            </a:r>
            <a:endPar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endParaRPr>
          </a:p>
        </p:txBody>
      </p:sp>
    </p:spTree>
    <p:extLst>
      <p:ext uri="{BB962C8B-B14F-4D97-AF65-F5344CB8AC3E}">
        <p14:creationId xmlns:p14="http://schemas.microsoft.com/office/powerpoint/2010/main" val="2482731477"/>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8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sp>
        <p:nvSpPr>
          <p:cNvPr id="2457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zh-CN" altLang="en-US" sz="1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grpSp>
        <p:nvGrpSpPr>
          <p:cNvPr id="2" name="组合 23"/>
          <p:cNvGrpSpPr>
            <a:grpSpLocks/>
          </p:cNvGrpSpPr>
          <p:nvPr/>
        </p:nvGrpSpPr>
        <p:grpSpPr bwMode="auto">
          <a:xfrm>
            <a:off x="7929563" y="-171450"/>
            <a:ext cx="1143000" cy="928688"/>
            <a:chOff x="7715272" y="-142900"/>
            <a:chExt cx="1143008" cy="928694"/>
          </a:xfrm>
        </p:grpSpPr>
        <p:pic>
          <p:nvPicPr>
            <p:cNvPr id="24583"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8" name="Text Box 4"/>
          <p:cNvSpPr txBox="1">
            <a:spLocks noChangeArrowheads="1"/>
          </p:cNvSpPr>
          <p:nvPr/>
        </p:nvSpPr>
        <p:spPr bwMode="auto">
          <a:xfrm>
            <a:off x="1285875" y="1071563"/>
            <a:ext cx="3857625" cy="52387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黑体" pitchFamily="49" charset="-122"/>
                <a:ea typeface="黑体"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黑体" pitchFamily="49" charset="-122"/>
                <a:ea typeface="黑体" pitchFamily="49" charset="-122"/>
                <a:cs typeface="+mn-cs"/>
              </a:rPr>
              <a:t>）阳离子交换树脂</a:t>
            </a:r>
          </a:p>
        </p:txBody>
      </p:sp>
      <p:graphicFrame>
        <p:nvGraphicFramePr>
          <p:cNvPr id="9" name="Object 5"/>
          <p:cNvGraphicFramePr>
            <a:graphicFrameLocks noChangeAspect="1"/>
          </p:cNvGraphicFramePr>
          <p:nvPr/>
        </p:nvGraphicFramePr>
        <p:xfrm>
          <a:off x="2140868" y="1993255"/>
          <a:ext cx="4951412" cy="2155825"/>
        </p:xfrm>
        <a:graphic>
          <a:graphicData uri="http://schemas.openxmlformats.org/presentationml/2006/ole">
            <mc:AlternateContent xmlns:mc="http://schemas.openxmlformats.org/markup-compatibility/2006">
              <mc:Choice xmlns:v="urn:schemas-microsoft-com:vml" Requires="v">
                <p:oleObj spid="_x0000_s84028" name="ISIS/Draw Sketch" r:id="rId5" imgW="3085920" imgH="1276200" progId="">
                  <p:embed/>
                </p:oleObj>
              </mc:Choice>
              <mc:Fallback>
                <p:oleObj name="ISIS/Draw Sketch" r:id="rId5" imgW="3085920" imgH="1276200" progId="">
                  <p:embed/>
                  <p:pic>
                    <p:nvPicPr>
                      <p:cNvPr id="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0868" y="1993255"/>
                        <a:ext cx="4951412"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6"/>
          <p:cNvGraphicFramePr>
            <a:graphicFrameLocks noChangeAspect="1"/>
          </p:cNvGraphicFramePr>
          <p:nvPr/>
        </p:nvGraphicFramePr>
        <p:xfrm>
          <a:off x="2259013" y="4725144"/>
          <a:ext cx="6124575" cy="1031875"/>
        </p:xfrm>
        <a:graphic>
          <a:graphicData uri="http://schemas.openxmlformats.org/presentationml/2006/ole">
            <mc:AlternateContent xmlns:mc="http://schemas.openxmlformats.org/markup-compatibility/2006">
              <mc:Choice xmlns:v="urn:schemas-microsoft-com:vml" Requires="v">
                <p:oleObj spid="_x0000_s84029" name="CS ChemDraw Drawing" r:id="rId7" imgW="2484000" imgH="419040" progId="ChemDraw.Document.6.0">
                  <p:embed/>
                </p:oleObj>
              </mc:Choice>
              <mc:Fallback>
                <p:oleObj name="CS ChemDraw Drawing" r:id="rId7" imgW="2484000" imgH="419040" progId="ChemDraw.Document.6.0">
                  <p:embed/>
                  <p:pic>
                    <p:nvPicPr>
                      <p:cNvPr id="1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9013" y="4725144"/>
                        <a:ext cx="612457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7"/>
          <p:cNvSpPr txBox="1">
            <a:spLocks noChangeArrowheads="1"/>
          </p:cNvSpPr>
          <p:nvPr/>
        </p:nvSpPr>
        <p:spPr bwMode="auto">
          <a:xfrm>
            <a:off x="2200275" y="3500438"/>
            <a:ext cx="1785938" cy="523875"/>
          </a:xfrm>
          <a:prstGeom prst="rect">
            <a:avLst/>
          </a:prstGeom>
          <a:noFill/>
          <a:ln w="3810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990000"/>
                </a:solidFill>
                <a:effectLst/>
                <a:uLnTx/>
                <a:uFillTx/>
                <a:latin typeface="黑体" pitchFamily="49" charset="-122"/>
                <a:ea typeface="黑体" pitchFamily="49" charset="-122"/>
                <a:cs typeface="+mn-cs"/>
              </a:rPr>
              <a:t>小球母体</a:t>
            </a:r>
          </a:p>
        </p:txBody>
      </p:sp>
      <p:cxnSp>
        <p:nvCxnSpPr>
          <p:cNvPr id="13" name="直接连接符 10"/>
          <p:cNvCxnSpPr>
            <a:cxnSpLocks noChangeShapeType="1"/>
          </p:cNvCxnSpPr>
          <p:nvPr/>
        </p:nvCxnSpPr>
        <p:spPr bwMode="auto">
          <a:xfrm>
            <a:off x="357188" y="4286250"/>
            <a:ext cx="8501062" cy="1588"/>
          </a:xfrm>
          <a:prstGeom prst="line">
            <a:avLst/>
          </a:prstGeom>
          <a:noFill/>
          <a:ln w="9525" algn="ctr">
            <a:solidFill>
              <a:schemeClr val="tx1"/>
            </a:solidFill>
            <a:prstDash val="lgDash"/>
            <a:round/>
            <a:headEnd/>
            <a:tailEnd/>
          </a:ln>
        </p:spPr>
      </p:cxnSp>
      <p:sp>
        <p:nvSpPr>
          <p:cNvPr id="14" name="Text Box 6"/>
          <p:cNvSpPr txBox="1">
            <a:spLocks noChangeArrowheads="1"/>
          </p:cNvSpPr>
          <p:nvPr/>
        </p:nvSpPr>
        <p:spPr bwMode="auto">
          <a:xfrm>
            <a:off x="395536" y="5013176"/>
            <a:ext cx="1857375" cy="46196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3333CC">
                    <a:lumMod val="75000"/>
                  </a:srgbClr>
                </a:solidFill>
                <a:effectLst/>
                <a:uLnTx/>
                <a:uFillTx/>
                <a:latin typeface="黑体" pitchFamily="49" charset="-122"/>
                <a:ea typeface="黑体" pitchFamily="49" charset="-122"/>
                <a:cs typeface="+mn-cs"/>
              </a:rPr>
              <a:t>交换和再生：</a:t>
            </a:r>
          </a:p>
        </p:txBody>
      </p:sp>
      <p:sp>
        <p:nvSpPr>
          <p:cNvPr id="15" name="矩形 12"/>
          <p:cNvSpPr>
            <a:spLocks noChangeArrowheads="1"/>
          </p:cNvSpPr>
          <p:nvPr/>
        </p:nvSpPr>
        <p:spPr bwMode="auto">
          <a:xfrm>
            <a:off x="655613" y="2500313"/>
            <a:ext cx="1108075" cy="46196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3333CC">
                    <a:lumMod val="75000"/>
                  </a:srgbClr>
                </a:solidFill>
                <a:effectLst/>
                <a:uLnTx/>
                <a:uFillTx/>
                <a:latin typeface="黑体" pitchFamily="49" charset="-122"/>
                <a:ea typeface="黑体" pitchFamily="49" charset="-122"/>
                <a:cs typeface="+mn-cs"/>
              </a:rPr>
              <a:t>制备：</a:t>
            </a:r>
          </a:p>
        </p:txBody>
      </p:sp>
      <p:sp>
        <p:nvSpPr>
          <p:cNvPr id="16" name="TextBox 11"/>
          <p:cNvSpPr txBox="1"/>
          <p:nvPr/>
        </p:nvSpPr>
        <p:spPr>
          <a:xfrm>
            <a:off x="107950" y="119063"/>
            <a:ext cx="4820550" cy="646331"/>
          </a:xfrm>
          <a:prstGeom prst="rect">
            <a:avLst/>
          </a:prstGeom>
          <a:noFill/>
        </p:spPr>
        <p:txBody>
          <a:bodyPr wrap="none">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9.2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聚合物的相似转变</a:t>
            </a:r>
            <a:endPar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endParaRPr>
          </a:p>
        </p:txBody>
      </p:sp>
    </p:spTree>
    <p:extLst>
      <p:ext uri="{BB962C8B-B14F-4D97-AF65-F5344CB8AC3E}">
        <p14:creationId xmlns:p14="http://schemas.microsoft.com/office/powerpoint/2010/main" val="3799191802"/>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8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sp>
        <p:nvSpPr>
          <p:cNvPr id="2457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zh-CN" altLang="en-US" sz="1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grpSp>
        <p:nvGrpSpPr>
          <p:cNvPr id="2" name="组合 23"/>
          <p:cNvGrpSpPr>
            <a:grpSpLocks/>
          </p:cNvGrpSpPr>
          <p:nvPr/>
        </p:nvGrpSpPr>
        <p:grpSpPr bwMode="auto">
          <a:xfrm>
            <a:off x="7929563" y="-171450"/>
            <a:ext cx="1143000" cy="928688"/>
            <a:chOff x="7715272" y="-142900"/>
            <a:chExt cx="1143008" cy="928694"/>
          </a:xfrm>
        </p:grpSpPr>
        <p:pic>
          <p:nvPicPr>
            <p:cNvPr id="24583"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8" name="Text Box 4"/>
          <p:cNvSpPr txBox="1">
            <a:spLocks noChangeArrowheads="1"/>
          </p:cNvSpPr>
          <p:nvPr/>
        </p:nvSpPr>
        <p:spPr bwMode="auto">
          <a:xfrm>
            <a:off x="35496" y="1052736"/>
            <a:ext cx="3881438" cy="52387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）阴离子交换树脂</a:t>
            </a:r>
          </a:p>
        </p:txBody>
      </p:sp>
      <p:grpSp>
        <p:nvGrpSpPr>
          <p:cNvPr id="9" name="组合 10"/>
          <p:cNvGrpSpPr>
            <a:grpSpLocks/>
          </p:cNvGrpSpPr>
          <p:nvPr/>
        </p:nvGrpSpPr>
        <p:grpSpPr bwMode="auto">
          <a:xfrm>
            <a:off x="251520" y="4293096"/>
            <a:ext cx="8280920" cy="1800200"/>
            <a:chOff x="-589507" y="1844675"/>
            <a:chExt cx="8690520" cy="1828800"/>
          </a:xfrm>
        </p:grpSpPr>
        <p:graphicFrame>
          <p:nvGraphicFramePr>
            <p:cNvPr id="10" name="Object 7"/>
            <p:cNvGraphicFramePr>
              <a:graphicFrameLocks noChangeAspect="1"/>
            </p:cNvGraphicFramePr>
            <p:nvPr/>
          </p:nvGraphicFramePr>
          <p:xfrm>
            <a:off x="1476375" y="1844675"/>
            <a:ext cx="6624638" cy="1828800"/>
          </p:xfrm>
          <a:graphic>
            <a:graphicData uri="http://schemas.openxmlformats.org/presentationml/2006/ole">
              <mc:AlternateContent xmlns:mc="http://schemas.openxmlformats.org/markup-compatibility/2006">
                <mc:Choice xmlns:v="urn:schemas-microsoft-com:vml" Requires="v">
                  <p:oleObj spid="_x0000_s85023" name="ISIS/Draw Sketch" r:id="rId5" imgW="5076720" imgH="1400040" progId="">
                    <p:embed/>
                  </p:oleObj>
                </mc:Choice>
                <mc:Fallback>
                  <p:oleObj name="ISIS/Draw Sketch" r:id="rId5" imgW="5076720" imgH="1400040" progId="">
                    <p:embed/>
                    <p:pic>
                      <p:nvPicPr>
                        <p:cNvPr id="1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844675"/>
                          <a:ext cx="66246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6"/>
            <p:cNvSpPr txBox="1">
              <a:spLocks noChangeArrowheads="1"/>
            </p:cNvSpPr>
            <p:nvPr/>
          </p:nvSpPr>
          <p:spPr bwMode="auto">
            <a:xfrm>
              <a:off x="4211638" y="2060575"/>
              <a:ext cx="1079500" cy="51911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C00000"/>
                  </a:solidFill>
                  <a:effectLst/>
                  <a:uLnTx/>
                  <a:uFillTx/>
                  <a:latin typeface="黑体" pitchFamily="49" charset="-122"/>
                  <a:ea typeface="黑体" pitchFamily="49" charset="-122"/>
                  <a:cs typeface="+mn-cs"/>
                </a:rPr>
                <a:t>交换</a:t>
              </a:r>
            </a:p>
          </p:txBody>
        </p:sp>
        <p:sp>
          <p:nvSpPr>
            <p:cNvPr id="13" name="Text Box 7"/>
            <p:cNvSpPr txBox="1">
              <a:spLocks noChangeArrowheads="1"/>
            </p:cNvSpPr>
            <p:nvPr/>
          </p:nvSpPr>
          <p:spPr bwMode="auto">
            <a:xfrm>
              <a:off x="4211638" y="2781300"/>
              <a:ext cx="1079500" cy="51911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C00000"/>
                  </a:solidFill>
                  <a:effectLst/>
                  <a:uLnTx/>
                  <a:uFillTx/>
                  <a:latin typeface="黑体" pitchFamily="49" charset="-122"/>
                  <a:ea typeface="黑体" pitchFamily="49" charset="-122"/>
                  <a:cs typeface="+mn-cs"/>
                </a:rPr>
                <a:t>再生</a:t>
              </a:r>
            </a:p>
          </p:txBody>
        </p:sp>
        <p:sp>
          <p:nvSpPr>
            <p:cNvPr id="14" name="Text Box 8"/>
            <p:cNvSpPr txBox="1">
              <a:spLocks noChangeArrowheads="1"/>
            </p:cNvSpPr>
            <p:nvPr/>
          </p:nvSpPr>
          <p:spPr bwMode="auto">
            <a:xfrm>
              <a:off x="7134225" y="2522538"/>
              <a:ext cx="503238" cy="39687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Arial" charset="0"/>
                  <a:ea typeface="楷体_GB2312" pitchFamily="49" charset="-122"/>
                  <a:cs typeface="+mn-cs"/>
                </a:rPr>
                <a:t>＋</a:t>
              </a:r>
            </a:p>
          </p:txBody>
        </p:sp>
        <p:sp>
          <p:nvSpPr>
            <p:cNvPr id="15" name="Text Box 9"/>
            <p:cNvSpPr txBox="1">
              <a:spLocks noChangeArrowheads="1"/>
            </p:cNvSpPr>
            <p:nvPr/>
          </p:nvSpPr>
          <p:spPr bwMode="auto">
            <a:xfrm>
              <a:off x="2916238" y="2492375"/>
              <a:ext cx="503237" cy="39687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Arial" charset="0"/>
                  <a:ea typeface="楷体_GB2312" pitchFamily="49" charset="-122"/>
                  <a:cs typeface="+mn-cs"/>
                </a:rPr>
                <a:t>＋</a:t>
              </a:r>
            </a:p>
          </p:txBody>
        </p:sp>
        <p:sp>
          <p:nvSpPr>
            <p:cNvPr id="16" name="Text Box 6"/>
            <p:cNvSpPr txBox="1">
              <a:spLocks noChangeArrowheads="1"/>
            </p:cNvSpPr>
            <p:nvPr/>
          </p:nvSpPr>
          <p:spPr bwMode="auto">
            <a:xfrm>
              <a:off x="-589507" y="2416179"/>
              <a:ext cx="1975380" cy="547969"/>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6600CC"/>
                  </a:solidFill>
                  <a:effectLst/>
                  <a:uLnTx/>
                  <a:uFillTx/>
                  <a:latin typeface="黑体" pitchFamily="49" charset="-122"/>
                  <a:ea typeface="黑体" pitchFamily="49" charset="-122"/>
                  <a:cs typeface="+mn-cs"/>
                </a:rPr>
                <a:t>交换和再生：</a:t>
              </a:r>
            </a:p>
          </p:txBody>
        </p:sp>
      </p:grpSp>
      <p:grpSp>
        <p:nvGrpSpPr>
          <p:cNvPr id="17" name="组合 19"/>
          <p:cNvGrpSpPr>
            <a:grpSpLocks/>
          </p:cNvGrpSpPr>
          <p:nvPr/>
        </p:nvGrpSpPr>
        <p:grpSpPr bwMode="auto">
          <a:xfrm>
            <a:off x="1288728" y="1916832"/>
            <a:ext cx="7243712" cy="1728192"/>
            <a:chOff x="785786" y="1885500"/>
            <a:chExt cx="8304408" cy="1972128"/>
          </a:xfrm>
        </p:grpSpPr>
        <p:pic>
          <p:nvPicPr>
            <p:cNvPr id="18" name="Picture 8" descr="C:\Users\wangmin\AppData\Roaming\Tencent\Users\544408593\QQ\WinTemp\RichOle\]PU$4A[3T4MID42Y5K9PWB0.png"/>
            <p:cNvPicPr>
              <a:picLocks noChangeAspect="1" noChangeArrowheads="1"/>
            </p:cNvPicPr>
            <p:nvPr/>
          </p:nvPicPr>
          <p:blipFill>
            <a:blip r:embed="rId7" cstate="print"/>
            <a:srcRect/>
            <a:stretch>
              <a:fillRect/>
            </a:stretch>
          </p:blipFill>
          <p:spPr bwMode="auto">
            <a:xfrm>
              <a:off x="5429255" y="1885500"/>
              <a:ext cx="3660939" cy="1857388"/>
            </a:xfrm>
            <a:prstGeom prst="rect">
              <a:avLst/>
            </a:prstGeom>
            <a:noFill/>
            <a:ln w="9525">
              <a:noFill/>
              <a:miter lim="800000"/>
              <a:headEnd/>
              <a:tailEnd/>
            </a:ln>
          </p:spPr>
        </p:pic>
        <p:pic>
          <p:nvPicPr>
            <p:cNvPr id="19" name="Picture 9" descr="C:\Users\wangmin\AppData\Roaming\Tencent\Users\544408593\QQ\WinTemp\RichOle\B`E@UM}{~LVFQA76VV}`0VQ.jpg"/>
            <p:cNvPicPr>
              <a:picLocks noChangeAspect="1" noChangeArrowheads="1"/>
            </p:cNvPicPr>
            <p:nvPr/>
          </p:nvPicPr>
          <p:blipFill>
            <a:blip r:embed="rId8" cstate="print"/>
            <a:srcRect t="3999" r="2544"/>
            <a:stretch>
              <a:fillRect/>
            </a:stretch>
          </p:blipFill>
          <p:spPr bwMode="auto">
            <a:xfrm>
              <a:off x="785786" y="2000240"/>
              <a:ext cx="4429156" cy="1742619"/>
            </a:xfrm>
            <a:prstGeom prst="rect">
              <a:avLst/>
            </a:prstGeom>
            <a:noFill/>
            <a:ln w="9525">
              <a:noFill/>
              <a:miter lim="800000"/>
              <a:headEnd/>
              <a:tailEnd/>
            </a:ln>
          </p:spPr>
        </p:pic>
        <p:sp>
          <p:nvSpPr>
            <p:cNvPr id="20" name="TextBox 18"/>
            <p:cNvSpPr txBox="1">
              <a:spLocks noChangeArrowheads="1"/>
            </p:cNvSpPr>
            <p:nvPr/>
          </p:nvSpPr>
          <p:spPr bwMode="auto">
            <a:xfrm>
              <a:off x="2143108" y="3457518"/>
              <a:ext cx="1785950" cy="400110"/>
            </a:xfrm>
            <a:prstGeom prst="rect">
              <a:avLst/>
            </a:prstGeom>
            <a:solidFill>
              <a:schemeClr val="bg1"/>
            </a:solid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grpSp>
      <p:sp>
        <p:nvSpPr>
          <p:cNvPr id="21" name="Text Box 7"/>
          <p:cNvSpPr txBox="1">
            <a:spLocks noChangeArrowheads="1"/>
          </p:cNvSpPr>
          <p:nvPr/>
        </p:nvSpPr>
        <p:spPr bwMode="auto">
          <a:xfrm>
            <a:off x="899592" y="3212976"/>
            <a:ext cx="1785937" cy="523875"/>
          </a:xfrm>
          <a:prstGeom prst="rect">
            <a:avLst/>
          </a:prstGeom>
          <a:noFill/>
          <a:ln w="3810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C00000"/>
                </a:solidFill>
                <a:effectLst/>
                <a:uLnTx/>
                <a:uFillTx/>
                <a:latin typeface="黑体" pitchFamily="49" charset="-122"/>
                <a:ea typeface="黑体" pitchFamily="49" charset="-122"/>
                <a:cs typeface="+mn-cs"/>
              </a:rPr>
              <a:t>小球母体</a:t>
            </a:r>
          </a:p>
        </p:txBody>
      </p:sp>
      <p:cxnSp>
        <p:nvCxnSpPr>
          <p:cNvPr id="22" name="直接连接符 21"/>
          <p:cNvCxnSpPr>
            <a:cxnSpLocks noChangeShapeType="1"/>
          </p:cNvCxnSpPr>
          <p:nvPr/>
        </p:nvCxnSpPr>
        <p:spPr bwMode="auto">
          <a:xfrm>
            <a:off x="357188" y="4005064"/>
            <a:ext cx="8501062" cy="1588"/>
          </a:xfrm>
          <a:prstGeom prst="line">
            <a:avLst/>
          </a:prstGeom>
          <a:noFill/>
          <a:ln w="9525" algn="ctr">
            <a:solidFill>
              <a:schemeClr val="tx1"/>
            </a:solidFill>
            <a:prstDash val="lgDash"/>
            <a:round/>
            <a:headEnd/>
            <a:tailEnd/>
          </a:ln>
        </p:spPr>
      </p:cxnSp>
      <p:sp>
        <p:nvSpPr>
          <p:cNvPr id="23" name="矩形 23"/>
          <p:cNvSpPr>
            <a:spLocks noChangeArrowheads="1"/>
          </p:cNvSpPr>
          <p:nvPr/>
        </p:nvSpPr>
        <p:spPr bwMode="auto">
          <a:xfrm>
            <a:off x="367581" y="2624857"/>
            <a:ext cx="1108075" cy="46196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6600CC"/>
                </a:solidFill>
                <a:effectLst/>
                <a:uLnTx/>
                <a:uFillTx/>
                <a:latin typeface="黑体" pitchFamily="49" charset="-122"/>
                <a:ea typeface="黑体" pitchFamily="49" charset="-122"/>
                <a:cs typeface="+mn-cs"/>
              </a:rPr>
              <a:t>制备：</a:t>
            </a:r>
          </a:p>
        </p:txBody>
      </p:sp>
      <p:sp>
        <p:nvSpPr>
          <p:cNvPr id="24" name="TextBox 11"/>
          <p:cNvSpPr txBox="1"/>
          <p:nvPr/>
        </p:nvSpPr>
        <p:spPr>
          <a:xfrm>
            <a:off x="107950" y="119063"/>
            <a:ext cx="4820550" cy="646331"/>
          </a:xfrm>
          <a:prstGeom prst="rect">
            <a:avLst/>
          </a:prstGeom>
          <a:noFill/>
        </p:spPr>
        <p:txBody>
          <a:bodyPr wrap="none">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9.2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聚合物的相似转变</a:t>
            </a:r>
            <a:endPar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endParaRPr>
          </a:p>
        </p:txBody>
      </p:sp>
    </p:spTree>
    <p:extLst>
      <p:ext uri="{BB962C8B-B14F-4D97-AF65-F5344CB8AC3E}">
        <p14:creationId xmlns:p14="http://schemas.microsoft.com/office/powerpoint/2010/main" val="28269212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descr="밝은 수평선"/>
          <p:cNvSpPr>
            <a:spLocks noChangeArrowheads="1"/>
          </p:cNvSpPr>
          <p:nvPr/>
        </p:nvSpPr>
        <p:spPr bwMode="auto">
          <a:xfrm>
            <a:off x="0" y="0"/>
            <a:ext cx="9144000" cy="928688"/>
          </a:xfrm>
          <a:prstGeom prst="rect">
            <a:avLst/>
          </a:prstGeom>
          <a:blipFill dpi="0" rotWithShape="1">
            <a:blip r:embed="rId2" cstate="print"/>
            <a:srcRect/>
            <a:tile tx="0" ty="0" sx="100000" sy="100000" flip="none" algn="tl"/>
          </a:blipFill>
          <a:ln w="9525">
            <a:noFill/>
            <a:miter lim="800000"/>
            <a:headEnd/>
            <a:tailEnd/>
          </a:ln>
        </p:spPr>
        <p:txBody>
          <a:bodyPr wrap="none" anchor="ctr"/>
          <a:lstStyle/>
          <a:p>
            <a:endParaRPr lang="zh-CN" altLang="zh-CN"/>
          </a:p>
        </p:txBody>
      </p:sp>
      <p:sp>
        <p:nvSpPr>
          <p:cNvPr id="2457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algn="ctr">
              <a:spcBef>
                <a:spcPct val="20000"/>
              </a:spcBef>
            </a:pPr>
            <a:endParaRPr lang="zh-CN" altLang="en-US" sz="1000">
              <a:latin typeface="Times New Roman" pitchFamily="18" charset="0"/>
            </a:endParaRPr>
          </a:p>
        </p:txBody>
      </p:sp>
      <p:grpSp>
        <p:nvGrpSpPr>
          <p:cNvPr id="2" name="组合 23"/>
          <p:cNvGrpSpPr>
            <a:grpSpLocks/>
          </p:cNvGrpSpPr>
          <p:nvPr/>
        </p:nvGrpSpPr>
        <p:grpSpPr bwMode="auto">
          <a:xfrm>
            <a:off x="7929563" y="-171450"/>
            <a:ext cx="1143000" cy="928688"/>
            <a:chOff x="7715272" y="-142900"/>
            <a:chExt cx="1143008" cy="928694"/>
          </a:xfrm>
        </p:grpSpPr>
        <p:pic>
          <p:nvPicPr>
            <p:cNvPr id="24583"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107950" y="119063"/>
            <a:ext cx="5747086" cy="646331"/>
          </a:xfrm>
          <a:prstGeom prst="rect">
            <a:avLst/>
          </a:prstGeom>
          <a:noFill/>
        </p:spPr>
        <p:txBody>
          <a:bodyPr wrap="none">
            <a:spAutoFit/>
          </a:bodyPr>
          <a:lstStyle/>
          <a:p>
            <a:pPr>
              <a:spcBef>
                <a:spcPts val="600"/>
              </a:spcBef>
              <a:defRPr/>
            </a:pPr>
            <a:r>
              <a:rPr lang="en-US" altLang="zh-CN"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9.3 </a:t>
            </a:r>
            <a:r>
              <a:rPr lang="zh-CN" altLang="en-US"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聚合度变大的化学反应</a:t>
            </a:r>
            <a:endParaRPr lang="en-US" altLang="zh-CN" sz="3600" dirty="0">
              <a:solidFill>
                <a:srgbClr val="660066"/>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8" name="Rectangle 2"/>
          <p:cNvSpPr>
            <a:spLocks noChangeArrowheads="1"/>
          </p:cNvSpPr>
          <p:nvPr/>
        </p:nvSpPr>
        <p:spPr bwMode="auto">
          <a:xfrm>
            <a:off x="576064" y="1643063"/>
            <a:ext cx="8244408" cy="954107"/>
          </a:xfrm>
          <a:prstGeom prst="rect">
            <a:avLst/>
          </a:prstGeom>
          <a:noFill/>
          <a:ln w="9525">
            <a:noFill/>
            <a:miter lim="800000"/>
            <a:headEnd/>
            <a:tailEnd/>
          </a:ln>
        </p:spPr>
        <p:txBody>
          <a:bodyPr wrap="square">
            <a:spAutoFit/>
          </a:bodyPr>
          <a:lstStyle/>
          <a:p>
            <a:pPr eaLnBrk="0" hangingPunct="0">
              <a:spcBef>
                <a:spcPct val="50000"/>
              </a:spcBef>
            </a:pPr>
            <a:r>
              <a:rPr kumimoji="0" lang="zh-CN" altLang="en-US" sz="2800" dirty="0">
                <a:latin typeface="黑体" pitchFamily="49" charset="-122"/>
                <a:ea typeface="黑体" pitchFamily="49" charset="-122"/>
              </a:rPr>
              <a:t>（</a:t>
            </a:r>
            <a:r>
              <a:rPr kumimoji="0" lang="en-US" altLang="zh-CN" sz="2800" dirty="0">
                <a:latin typeface="黑体" pitchFamily="49" charset="-122"/>
                <a:ea typeface="黑体" pitchFamily="49" charset="-122"/>
              </a:rPr>
              <a:t>1</a:t>
            </a:r>
            <a:r>
              <a:rPr kumimoji="0" lang="zh-CN" altLang="en-US" sz="2800" dirty="0">
                <a:latin typeface="黑体" pitchFamily="49" charset="-122"/>
                <a:ea typeface="黑体" pitchFamily="49" charset="-122"/>
              </a:rPr>
              <a:t>）橡胶硫化</a:t>
            </a:r>
            <a:r>
              <a:rPr kumimoji="0" lang="zh-CN" altLang="en-US" dirty="0">
                <a:latin typeface="黑体" pitchFamily="49" charset="-122"/>
                <a:ea typeface="黑体" pitchFamily="49" charset="-122"/>
              </a:rPr>
              <a:t>（硫化</a:t>
            </a:r>
            <a:r>
              <a:rPr kumimoji="0" lang="en-US" altLang="zh-CN" dirty="0">
                <a:latin typeface="黑体" pitchFamily="49" charset="-122"/>
                <a:ea typeface="黑体" pitchFamily="49" charset="-122"/>
              </a:rPr>
              <a:t>——</a:t>
            </a:r>
            <a:r>
              <a:rPr kumimoji="0" lang="zh-CN" altLang="en-US" dirty="0">
                <a:latin typeface="黑体" pitchFamily="49" charset="-122"/>
                <a:ea typeface="黑体" pitchFamily="49" charset="-122"/>
              </a:rPr>
              <a:t>使塑性高分子材料转变成弹性橡胶的过程）</a:t>
            </a:r>
          </a:p>
        </p:txBody>
      </p:sp>
      <p:sp>
        <p:nvSpPr>
          <p:cNvPr id="9" name="Rectangle 3"/>
          <p:cNvSpPr>
            <a:spLocks noChangeArrowheads="1"/>
          </p:cNvSpPr>
          <p:nvPr/>
        </p:nvSpPr>
        <p:spPr bwMode="auto">
          <a:xfrm>
            <a:off x="1403648" y="2827784"/>
            <a:ext cx="3481388" cy="457200"/>
          </a:xfrm>
          <a:prstGeom prst="rect">
            <a:avLst/>
          </a:prstGeom>
          <a:noFill/>
          <a:ln w="9525">
            <a:noFill/>
            <a:miter lim="800000"/>
            <a:headEnd/>
            <a:tailEnd/>
          </a:ln>
          <a:effectLst/>
        </p:spPr>
        <p:txBody>
          <a:bodyPr>
            <a:spAutoFit/>
          </a:bodyPr>
          <a:lstStyle/>
          <a:p>
            <a:pPr>
              <a:defRPr/>
            </a:pPr>
            <a:r>
              <a:rPr kumimoji="0" lang="en-US" altLang="zh-CN" sz="2400" dirty="0">
                <a:solidFill>
                  <a:schemeClr val="accent2">
                    <a:lumMod val="75000"/>
                  </a:schemeClr>
                </a:solidFill>
                <a:latin typeface="黑体" pitchFamily="49" charset="-122"/>
                <a:ea typeface="黑体" pitchFamily="49" charset="-122"/>
              </a:rPr>
              <a:t>a.</a:t>
            </a:r>
            <a:r>
              <a:rPr kumimoji="0" lang="zh-CN" altLang="en-US" sz="2400" dirty="0">
                <a:solidFill>
                  <a:schemeClr val="accent2">
                    <a:lumMod val="75000"/>
                  </a:schemeClr>
                </a:solidFill>
                <a:latin typeface="黑体" pitchFamily="49" charset="-122"/>
                <a:ea typeface="黑体" pitchFamily="49" charset="-122"/>
              </a:rPr>
              <a:t>含双键橡胶的硫化</a:t>
            </a:r>
          </a:p>
        </p:txBody>
      </p:sp>
      <p:sp>
        <p:nvSpPr>
          <p:cNvPr id="10" name="Text Box 6"/>
          <p:cNvSpPr txBox="1">
            <a:spLocks noChangeArrowheads="1"/>
          </p:cNvSpPr>
          <p:nvPr/>
        </p:nvSpPr>
        <p:spPr bwMode="auto">
          <a:xfrm>
            <a:off x="3314650" y="5797128"/>
            <a:ext cx="5145782" cy="584775"/>
          </a:xfrm>
          <a:prstGeom prst="rect">
            <a:avLst/>
          </a:prstGeom>
          <a:solidFill>
            <a:srgbClr val="FFFF00"/>
          </a:solidFill>
          <a:ln w="9525">
            <a:noFill/>
            <a:miter lim="800000"/>
            <a:headEnd/>
            <a:tailEnd/>
          </a:ln>
        </p:spPr>
        <p:txBody>
          <a:bodyPr wrap="square">
            <a:spAutoFit/>
          </a:bodyPr>
          <a:lstStyle/>
          <a:p>
            <a:pPr>
              <a:spcBef>
                <a:spcPct val="50000"/>
              </a:spcBef>
            </a:pPr>
            <a:r>
              <a:rPr lang="zh-CN" altLang="en-US" sz="3200" dirty="0">
                <a:solidFill>
                  <a:srgbClr val="990000"/>
                </a:solidFill>
                <a:latin typeface="黑体" pitchFamily="49" charset="-122"/>
                <a:ea typeface="黑体" pitchFamily="49" charset="-122"/>
              </a:rPr>
              <a:t>硫磺交联（或含硫化合物）</a:t>
            </a:r>
          </a:p>
        </p:txBody>
      </p:sp>
      <p:sp>
        <p:nvSpPr>
          <p:cNvPr id="11" name="Text Box 7"/>
          <p:cNvSpPr txBox="1">
            <a:spLocks noChangeArrowheads="1"/>
          </p:cNvSpPr>
          <p:nvPr/>
        </p:nvSpPr>
        <p:spPr bwMode="auto">
          <a:xfrm>
            <a:off x="1357263" y="3573016"/>
            <a:ext cx="2360612" cy="2678113"/>
          </a:xfrm>
          <a:prstGeom prst="rect">
            <a:avLst/>
          </a:prstGeom>
          <a:noFill/>
          <a:ln w="38100">
            <a:noFill/>
            <a:miter lim="800000"/>
            <a:headEnd/>
            <a:tailEnd/>
          </a:ln>
        </p:spPr>
        <p:txBody>
          <a:bodyPr>
            <a:spAutoFit/>
          </a:bodyPr>
          <a:lstStyle/>
          <a:p>
            <a:pPr>
              <a:spcBef>
                <a:spcPct val="50000"/>
              </a:spcBef>
            </a:pPr>
            <a:r>
              <a:rPr lang="zh-CN" altLang="en-US" sz="2400">
                <a:latin typeface="黑体" pitchFamily="49" charset="-122"/>
                <a:ea typeface="黑体" pitchFamily="49" charset="-122"/>
              </a:rPr>
              <a:t>橡胶种类：</a:t>
            </a:r>
          </a:p>
          <a:p>
            <a:pPr>
              <a:spcBef>
                <a:spcPct val="50000"/>
              </a:spcBef>
            </a:pPr>
            <a:endParaRPr lang="zh-CN" altLang="en-US" sz="2400">
              <a:latin typeface="黑体" pitchFamily="49" charset="-122"/>
              <a:ea typeface="黑体" pitchFamily="49" charset="-122"/>
            </a:endParaRPr>
          </a:p>
          <a:p>
            <a:pPr>
              <a:spcBef>
                <a:spcPct val="50000"/>
              </a:spcBef>
            </a:pPr>
            <a:r>
              <a:rPr lang="zh-CN" altLang="en-US" sz="2400">
                <a:latin typeface="黑体" pitchFamily="49" charset="-122"/>
                <a:ea typeface="黑体" pitchFamily="49" charset="-122"/>
              </a:rPr>
              <a:t>硫化的目的：</a:t>
            </a:r>
          </a:p>
          <a:p>
            <a:pPr>
              <a:spcBef>
                <a:spcPct val="50000"/>
              </a:spcBef>
            </a:pPr>
            <a:endParaRPr lang="zh-CN" altLang="en-US" sz="2400">
              <a:latin typeface="黑体" pitchFamily="49" charset="-122"/>
              <a:ea typeface="黑体" pitchFamily="49" charset="-122"/>
            </a:endParaRPr>
          </a:p>
          <a:p>
            <a:pPr>
              <a:spcBef>
                <a:spcPct val="50000"/>
              </a:spcBef>
            </a:pPr>
            <a:r>
              <a:rPr lang="zh-CN" altLang="en-US" sz="2400">
                <a:latin typeface="黑体" pitchFamily="49" charset="-122"/>
                <a:ea typeface="黑体" pitchFamily="49" charset="-122"/>
              </a:rPr>
              <a:t>交 联 剂：</a:t>
            </a:r>
          </a:p>
        </p:txBody>
      </p:sp>
      <p:sp>
        <p:nvSpPr>
          <p:cNvPr id="13" name="Rectangle 8"/>
          <p:cNvSpPr>
            <a:spLocks noChangeArrowheads="1"/>
          </p:cNvSpPr>
          <p:nvPr/>
        </p:nvSpPr>
        <p:spPr bwMode="auto">
          <a:xfrm>
            <a:off x="3314650" y="3588891"/>
            <a:ext cx="4857750" cy="1014413"/>
          </a:xfrm>
          <a:prstGeom prst="rect">
            <a:avLst/>
          </a:prstGeom>
          <a:solidFill>
            <a:srgbClr val="FFFF00"/>
          </a:solidFill>
          <a:ln w="9525">
            <a:solidFill>
              <a:srgbClr val="99CC00"/>
            </a:solidFill>
            <a:miter lim="800000"/>
            <a:headEnd/>
            <a:tailEnd/>
          </a:ln>
        </p:spPr>
        <p:txBody>
          <a:bodyPr>
            <a:spAutoFit/>
          </a:bodyPr>
          <a:lstStyle/>
          <a:p>
            <a:pPr>
              <a:spcBef>
                <a:spcPct val="50000"/>
              </a:spcBef>
            </a:pPr>
            <a:r>
              <a:rPr lang="zh-CN" altLang="en-US" sz="2400">
                <a:latin typeface="黑体" pitchFamily="49" charset="-122"/>
                <a:ea typeface="黑体" pitchFamily="49" charset="-122"/>
              </a:rPr>
              <a:t>天然橡胶、顺丁橡胶、氯丁橡胶、</a:t>
            </a:r>
            <a:endParaRPr lang="en-US" altLang="zh-CN" sz="2400">
              <a:latin typeface="黑体" pitchFamily="49" charset="-122"/>
              <a:ea typeface="黑体" pitchFamily="49" charset="-122"/>
            </a:endParaRPr>
          </a:p>
          <a:p>
            <a:pPr>
              <a:spcBef>
                <a:spcPct val="50000"/>
              </a:spcBef>
            </a:pPr>
            <a:r>
              <a:rPr lang="zh-CN" altLang="en-US" sz="2400">
                <a:latin typeface="黑体" pitchFamily="49" charset="-122"/>
                <a:ea typeface="黑体" pitchFamily="49" charset="-122"/>
              </a:rPr>
              <a:t>丁苯橡胶、丁腈橡胶、丁基橡胶</a:t>
            </a:r>
          </a:p>
        </p:txBody>
      </p:sp>
      <p:sp>
        <p:nvSpPr>
          <p:cNvPr id="14" name="Rectangle 9"/>
          <p:cNvSpPr>
            <a:spLocks noChangeArrowheads="1"/>
          </p:cNvSpPr>
          <p:nvPr/>
        </p:nvSpPr>
        <p:spPr bwMode="auto">
          <a:xfrm>
            <a:off x="3314650" y="4744591"/>
            <a:ext cx="4857750" cy="830997"/>
          </a:xfrm>
          <a:prstGeom prst="rect">
            <a:avLst/>
          </a:prstGeom>
          <a:solidFill>
            <a:srgbClr val="FFFF00"/>
          </a:solidFill>
          <a:ln w="9525">
            <a:solidFill>
              <a:srgbClr val="99CC00"/>
            </a:solidFill>
            <a:miter lim="800000"/>
            <a:headEnd/>
            <a:tailEnd/>
          </a:ln>
        </p:spPr>
        <p:txBody>
          <a:bodyPr>
            <a:spAutoFit/>
          </a:bodyPr>
          <a:lstStyle/>
          <a:p>
            <a:r>
              <a:rPr lang="zh-CN" altLang="en-US" sz="2400" dirty="0">
                <a:latin typeface="黑体" pitchFamily="49" charset="-122"/>
                <a:ea typeface="黑体" pitchFamily="49" charset="-122"/>
              </a:rPr>
              <a:t>消除因分子间滑动而产生的永久变形、显示高弹性</a:t>
            </a:r>
          </a:p>
        </p:txBody>
      </p:sp>
      <p:sp>
        <p:nvSpPr>
          <p:cNvPr id="15" name="Text Box 10"/>
          <p:cNvSpPr txBox="1">
            <a:spLocks noChangeArrowheads="1"/>
          </p:cNvSpPr>
          <p:nvPr/>
        </p:nvSpPr>
        <p:spPr bwMode="auto">
          <a:xfrm>
            <a:off x="273199" y="1071563"/>
            <a:ext cx="2714625" cy="523875"/>
          </a:xfrm>
          <a:prstGeom prst="rect">
            <a:avLst/>
          </a:prstGeom>
          <a:noFill/>
          <a:ln w="9525">
            <a:noFill/>
            <a:miter lim="800000"/>
            <a:headEnd/>
            <a:tailEnd/>
          </a:ln>
        </p:spPr>
        <p:txBody>
          <a:bodyPr>
            <a:spAutoFit/>
          </a:bodyPr>
          <a:lstStyle/>
          <a:p>
            <a:pPr eaLnBrk="0" hangingPunct="0">
              <a:spcBef>
                <a:spcPct val="50000"/>
              </a:spcBef>
            </a:pPr>
            <a:r>
              <a:rPr kumimoji="0" lang="en-US" altLang="zh-CN" sz="2800" dirty="0">
                <a:solidFill>
                  <a:srgbClr val="C00000"/>
                </a:solidFill>
                <a:latin typeface="黑体" pitchFamily="49" charset="-122"/>
                <a:ea typeface="黑体" pitchFamily="49" charset="-122"/>
              </a:rPr>
              <a:t>1</a:t>
            </a:r>
            <a:r>
              <a:rPr kumimoji="0" lang="zh-CN" altLang="en-US" sz="2800" dirty="0">
                <a:solidFill>
                  <a:srgbClr val="C00000"/>
                </a:solidFill>
                <a:latin typeface="黑体" pitchFamily="49" charset="-122"/>
                <a:ea typeface="黑体" pitchFamily="49" charset="-122"/>
              </a:rPr>
              <a:t>、交联反应</a:t>
            </a:r>
          </a:p>
        </p:txBody>
      </p:sp>
    </p:spTree>
    <p:extLst>
      <p:ext uri="{BB962C8B-B14F-4D97-AF65-F5344CB8AC3E}">
        <p14:creationId xmlns:p14="http://schemas.microsoft.com/office/powerpoint/2010/main" val="4230364993"/>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descr="밝은 수평선"/>
          <p:cNvSpPr>
            <a:spLocks noChangeArrowheads="1"/>
          </p:cNvSpPr>
          <p:nvPr/>
        </p:nvSpPr>
        <p:spPr bwMode="auto">
          <a:xfrm>
            <a:off x="0" y="0"/>
            <a:ext cx="9144000" cy="928688"/>
          </a:xfrm>
          <a:prstGeom prst="rect">
            <a:avLst/>
          </a:prstGeom>
          <a:blipFill dpi="0" rotWithShape="1">
            <a:blip r:embed="rId2" cstate="print"/>
            <a:srcRect/>
            <a:tile tx="0" ty="0" sx="100000" sy="100000" flip="none" algn="tl"/>
          </a:blipFill>
          <a:ln w="9525">
            <a:noFill/>
            <a:miter lim="800000"/>
            <a:headEnd/>
            <a:tailEnd/>
          </a:ln>
        </p:spPr>
        <p:txBody>
          <a:bodyPr wrap="none" anchor="ctr"/>
          <a:lstStyle/>
          <a:p>
            <a:endParaRPr lang="zh-CN" altLang="zh-CN"/>
          </a:p>
        </p:txBody>
      </p:sp>
      <p:sp>
        <p:nvSpPr>
          <p:cNvPr id="2457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algn="ctr">
              <a:spcBef>
                <a:spcPct val="20000"/>
              </a:spcBef>
            </a:pPr>
            <a:endParaRPr lang="zh-CN" altLang="en-US" sz="1000">
              <a:latin typeface="Times New Roman" pitchFamily="18" charset="0"/>
            </a:endParaRPr>
          </a:p>
        </p:txBody>
      </p:sp>
      <p:grpSp>
        <p:nvGrpSpPr>
          <p:cNvPr id="2" name="组合 23"/>
          <p:cNvGrpSpPr>
            <a:grpSpLocks/>
          </p:cNvGrpSpPr>
          <p:nvPr/>
        </p:nvGrpSpPr>
        <p:grpSpPr bwMode="auto">
          <a:xfrm>
            <a:off x="7929563" y="-171450"/>
            <a:ext cx="1143000" cy="928688"/>
            <a:chOff x="7715272" y="-142900"/>
            <a:chExt cx="1143008" cy="928694"/>
          </a:xfrm>
        </p:grpSpPr>
        <p:pic>
          <p:nvPicPr>
            <p:cNvPr id="24583"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8" name="TextBox 7"/>
          <p:cNvSpPr txBox="1"/>
          <p:nvPr/>
        </p:nvSpPr>
        <p:spPr>
          <a:xfrm>
            <a:off x="107950" y="119063"/>
            <a:ext cx="5747086" cy="646331"/>
          </a:xfrm>
          <a:prstGeom prst="rect">
            <a:avLst/>
          </a:prstGeom>
          <a:noFill/>
        </p:spPr>
        <p:txBody>
          <a:bodyPr wrap="none">
            <a:spAutoFit/>
          </a:bodyPr>
          <a:lstStyle/>
          <a:p>
            <a:pPr>
              <a:spcBef>
                <a:spcPts val="600"/>
              </a:spcBef>
              <a:defRPr/>
            </a:pPr>
            <a:r>
              <a:rPr lang="en-US" altLang="zh-CN"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9.4 </a:t>
            </a:r>
            <a:r>
              <a:rPr lang="zh-CN" altLang="en-US"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聚合度变小的化学反应</a:t>
            </a:r>
            <a:endParaRPr lang="en-US" altLang="zh-CN" sz="3600" dirty="0">
              <a:solidFill>
                <a:srgbClr val="660066"/>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0" name="Text Box 3"/>
          <p:cNvSpPr txBox="1">
            <a:spLocks noChangeArrowheads="1"/>
          </p:cNvSpPr>
          <p:nvPr/>
        </p:nvSpPr>
        <p:spPr bwMode="auto">
          <a:xfrm>
            <a:off x="290099" y="1089232"/>
            <a:ext cx="8388424" cy="1569660"/>
          </a:xfrm>
          <a:prstGeom prst="rect">
            <a:avLst/>
          </a:prstGeom>
          <a:noFill/>
          <a:ln w="9525">
            <a:noFill/>
            <a:miter lim="800000"/>
            <a:headEnd/>
            <a:tailEnd/>
          </a:ln>
        </p:spPr>
        <p:txBody>
          <a:bodyPr wrap="square">
            <a:spAutoFit/>
          </a:bodyPr>
          <a:lstStyle/>
          <a:p>
            <a:r>
              <a:rPr lang="zh-CN" altLang="en-US" sz="2400" dirty="0">
                <a:solidFill>
                  <a:srgbClr val="6600CC"/>
                </a:solidFill>
                <a:latin typeface="黑体" pitchFamily="49" charset="-122"/>
                <a:ea typeface="黑体" pitchFamily="49" charset="-122"/>
              </a:rPr>
              <a:t>（</a:t>
            </a:r>
            <a:r>
              <a:rPr lang="en-US" altLang="zh-CN" sz="2400" dirty="0">
                <a:solidFill>
                  <a:srgbClr val="6600CC"/>
                </a:solidFill>
                <a:latin typeface="黑体" pitchFamily="49" charset="-122"/>
                <a:ea typeface="黑体" pitchFamily="49" charset="-122"/>
              </a:rPr>
              <a:t>1</a:t>
            </a:r>
            <a:r>
              <a:rPr lang="zh-CN" altLang="en-US" sz="2400" dirty="0">
                <a:solidFill>
                  <a:srgbClr val="6600CC"/>
                </a:solidFill>
                <a:latin typeface="黑体" pitchFamily="49" charset="-122"/>
                <a:ea typeface="黑体" pitchFamily="49" charset="-122"/>
              </a:rPr>
              <a:t>） 无规断链：</a:t>
            </a:r>
            <a:r>
              <a:rPr lang="zh-CN" altLang="en-US" sz="2400" dirty="0">
                <a:latin typeface="黑体" pitchFamily="49" charset="-122"/>
                <a:ea typeface="黑体" pitchFamily="49" charset="-122"/>
              </a:rPr>
              <a:t>在这类降解反应中，高分子链从其分子组成的弱键发生断裂，分子链断裂成数条聚合度减小的分子链。分子量下降迅速，但产物是仍具有一定分子量的低聚物，难以挥发，因此重量损失较慢。如</a:t>
            </a:r>
            <a:r>
              <a:rPr lang="zh-CN" altLang="en-US" sz="2400" dirty="0">
                <a:solidFill>
                  <a:srgbClr val="C00000"/>
                </a:solidFill>
                <a:latin typeface="黑体" pitchFamily="49" charset="-122"/>
                <a:ea typeface="黑体" pitchFamily="49" charset="-122"/>
              </a:rPr>
              <a:t>聚乙烯</a:t>
            </a:r>
            <a:r>
              <a:rPr lang="zh-CN" altLang="en-US" sz="2400" dirty="0">
                <a:latin typeface="黑体" pitchFamily="49" charset="-122"/>
                <a:ea typeface="黑体" pitchFamily="49" charset="-122"/>
              </a:rPr>
              <a:t>的热降解。</a:t>
            </a:r>
          </a:p>
        </p:txBody>
      </p:sp>
      <p:sp>
        <p:nvSpPr>
          <p:cNvPr id="15" name="Rectangle 14"/>
          <p:cNvSpPr>
            <a:spLocks noChangeArrowheads="1"/>
          </p:cNvSpPr>
          <p:nvPr/>
        </p:nvSpPr>
        <p:spPr bwMode="blackWhite">
          <a:xfrm>
            <a:off x="102010" y="2852936"/>
            <a:ext cx="2124075" cy="461665"/>
          </a:xfrm>
          <a:prstGeom prst="rect">
            <a:avLst/>
          </a:prstGeom>
          <a:solidFill>
            <a:srgbClr val="00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20000"/>
              </a:spcBef>
            </a:pPr>
            <a:r>
              <a:rPr lang="en-US" altLang="zh-CN" sz="2400">
                <a:solidFill>
                  <a:srgbClr val="FF0000"/>
                </a:solidFill>
                <a:latin typeface="Times New Roman" panose="02020603050405020304" pitchFamily="18" charset="0"/>
              </a:rPr>
              <a:t> </a:t>
            </a:r>
            <a:r>
              <a:rPr lang="zh-CN" altLang="en-US" sz="2400">
                <a:solidFill>
                  <a:srgbClr val="FF0000"/>
                </a:solidFill>
                <a:latin typeface="Times New Roman" panose="02020603050405020304" pitchFamily="18" charset="0"/>
              </a:rPr>
              <a:t>聚合物种类 </a:t>
            </a:r>
          </a:p>
        </p:txBody>
      </p:sp>
      <p:sp>
        <p:nvSpPr>
          <p:cNvPr id="17" name="Rectangle 21"/>
          <p:cNvSpPr>
            <a:spLocks noChangeArrowheads="1"/>
          </p:cNvSpPr>
          <p:nvPr/>
        </p:nvSpPr>
        <p:spPr bwMode="auto">
          <a:xfrm>
            <a:off x="2396525" y="2852936"/>
            <a:ext cx="49792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pPr algn="l" eaLnBrk="1" hangingPunct="1">
              <a:spcBef>
                <a:spcPct val="0"/>
              </a:spcBef>
              <a:buFontTx/>
              <a:buNone/>
            </a:pPr>
            <a:r>
              <a:rPr lang="zh-CN" altLang="en-US" sz="2400" b="1" dirty="0">
                <a:solidFill>
                  <a:srgbClr val="FF0000"/>
                </a:solidFill>
              </a:rPr>
              <a:t>主链上带较多二级氢原子</a:t>
            </a:r>
            <a:r>
              <a:rPr lang="en-US" altLang="zh-CN" sz="2400" b="1" dirty="0">
                <a:solidFill>
                  <a:srgbClr val="FF0000"/>
                </a:solidFill>
              </a:rPr>
              <a:t>,</a:t>
            </a:r>
            <a:r>
              <a:rPr lang="zh-CN" altLang="en-US" sz="2400" b="1" dirty="0">
                <a:solidFill>
                  <a:srgbClr val="FF0000"/>
                </a:solidFill>
              </a:rPr>
              <a:t>易链转移 </a:t>
            </a:r>
          </a:p>
        </p:txBody>
      </p:sp>
      <p:sp>
        <p:nvSpPr>
          <p:cNvPr id="18" name="Rectangle 22"/>
          <p:cNvSpPr>
            <a:spLocks noChangeArrowheads="1"/>
          </p:cNvSpPr>
          <p:nvPr/>
        </p:nvSpPr>
        <p:spPr bwMode="auto">
          <a:xfrm>
            <a:off x="-14888" y="3395719"/>
            <a:ext cx="9339416"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pPr algn="l" eaLnBrk="1" hangingPunct="1">
              <a:buFontTx/>
              <a:buNone/>
            </a:pPr>
            <a:r>
              <a:rPr lang="en-US" altLang="zh-CN" sz="2400" dirty="0">
                <a:solidFill>
                  <a:srgbClr val="FF0000"/>
                </a:solidFill>
              </a:rPr>
              <a:t>                  </a:t>
            </a:r>
            <a:r>
              <a:rPr lang="en-US" altLang="zh-CN" sz="2400" b="1" dirty="0">
                <a:solidFill>
                  <a:srgbClr val="FF0000"/>
                </a:solidFill>
              </a:rPr>
              <a:t>PE                    PP               </a:t>
            </a:r>
            <a:r>
              <a:rPr lang="en-US" altLang="zh-CN" sz="2400" b="1" dirty="0" err="1">
                <a:solidFill>
                  <a:srgbClr val="FF0000"/>
                </a:solidFill>
              </a:rPr>
              <a:t>PSt</a:t>
            </a:r>
            <a:endParaRPr lang="en-US" altLang="zh-CN" sz="2400" b="1" dirty="0">
              <a:solidFill>
                <a:srgbClr val="FF0000"/>
              </a:solidFill>
            </a:endParaRPr>
          </a:p>
          <a:p>
            <a:pPr algn="l" eaLnBrk="1" hangingPunct="1">
              <a:buFontTx/>
              <a:buNone/>
            </a:pPr>
            <a:r>
              <a:rPr lang="zh-CN" altLang="en-US" sz="2400" b="1" dirty="0">
                <a:solidFill>
                  <a:srgbClr val="FF0000"/>
                </a:solidFill>
              </a:rPr>
              <a:t>单体产率  </a:t>
            </a:r>
            <a:r>
              <a:rPr lang="en-US" altLang="zh-CN" sz="2400" b="1" dirty="0">
                <a:solidFill>
                  <a:srgbClr val="FF0000"/>
                </a:solidFill>
              </a:rPr>
              <a:t>3%                   0%              42%(</a:t>
            </a:r>
            <a:r>
              <a:rPr lang="zh-CN" altLang="en-US" sz="2400" b="1" dirty="0">
                <a:solidFill>
                  <a:srgbClr val="FF0000"/>
                </a:solidFill>
              </a:rPr>
              <a:t>无规断链与解聚同时发生</a:t>
            </a:r>
            <a:r>
              <a:rPr lang="en-US" altLang="zh-CN" sz="2400" b="1" dirty="0">
                <a:solidFill>
                  <a:srgbClr val="FF0000"/>
                </a:solidFill>
              </a:rPr>
              <a:t>)</a:t>
            </a:r>
            <a:r>
              <a:rPr lang="en-US" altLang="zh-CN" sz="2400" dirty="0">
                <a:solidFill>
                  <a:srgbClr val="FF0000"/>
                </a:solidFill>
              </a:rPr>
              <a:t> </a:t>
            </a:r>
          </a:p>
        </p:txBody>
      </p:sp>
      <p:sp>
        <p:nvSpPr>
          <p:cNvPr id="19" name="Rectangle 35"/>
          <p:cNvSpPr>
            <a:spLocks noChangeArrowheads="1"/>
          </p:cNvSpPr>
          <p:nvPr/>
        </p:nvSpPr>
        <p:spPr bwMode="auto">
          <a:xfrm>
            <a:off x="-141664" y="5991044"/>
            <a:ext cx="925195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algn="l" eaLnBrk="1" hangingPunct="1">
              <a:buFontTx/>
              <a:buNone/>
            </a:pPr>
            <a:r>
              <a:rPr lang="en-US" altLang="zh-CN" sz="2400" b="1" dirty="0">
                <a:solidFill>
                  <a:srgbClr val="0000CC"/>
                </a:solidFill>
              </a:rPr>
              <a:t>    </a:t>
            </a:r>
            <a:r>
              <a:rPr lang="en-US" altLang="zh-CN" sz="2400" b="1" dirty="0" err="1">
                <a:solidFill>
                  <a:srgbClr val="0000CC"/>
                </a:solidFill>
              </a:rPr>
              <a:t>PSt</a:t>
            </a:r>
            <a:r>
              <a:rPr lang="zh-CN" altLang="en-US" sz="2400" b="1" dirty="0">
                <a:solidFill>
                  <a:srgbClr val="0000CC"/>
                </a:solidFill>
              </a:rPr>
              <a:t>裂解后生成的自由基能与苯环共轭而稳定，所以尽管分子中含有活泼氢，仍有一定的单体收率。（兼有解聚及无规断链）</a:t>
            </a:r>
          </a:p>
        </p:txBody>
      </p:sp>
      <p:pic>
        <p:nvPicPr>
          <p:cNvPr id="3" name="图片 2"/>
          <p:cNvPicPr>
            <a:picLocks noChangeAspect="1"/>
          </p:cNvPicPr>
          <p:nvPr/>
        </p:nvPicPr>
        <p:blipFill rotWithShape="1">
          <a:blip r:embed="rId4"/>
          <a:srcRect b="21894"/>
          <a:stretch/>
        </p:blipFill>
        <p:spPr>
          <a:xfrm>
            <a:off x="823822" y="4610547"/>
            <a:ext cx="7320977" cy="1185093"/>
          </a:xfrm>
          <a:prstGeom prst="rect">
            <a:avLst/>
          </a:prstGeom>
        </p:spPr>
      </p:pic>
    </p:spTree>
    <p:extLst>
      <p:ext uri="{BB962C8B-B14F-4D97-AF65-F5344CB8AC3E}">
        <p14:creationId xmlns:p14="http://schemas.microsoft.com/office/powerpoint/2010/main" val="38988656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endParaRPr lang="zh-CN" altLang="zh-CN"/>
          </a:p>
        </p:txBody>
      </p:sp>
      <p:sp>
        <p:nvSpPr>
          <p:cNvPr id="2457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algn="ctr">
              <a:spcBef>
                <a:spcPct val="20000"/>
              </a:spcBef>
            </a:pPr>
            <a:endParaRPr lang="zh-CN" altLang="en-US" sz="1000">
              <a:latin typeface="Times New Roman" pitchFamily="18" charset="0"/>
            </a:endParaRPr>
          </a:p>
        </p:txBody>
      </p:sp>
      <p:grpSp>
        <p:nvGrpSpPr>
          <p:cNvPr id="2" name="组合 23"/>
          <p:cNvGrpSpPr>
            <a:grpSpLocks/>
          </p:cNvGrpSpPr>
          <p:nvPr/>
        </p:nvGrpSpPr>
        <p:grpSpPr bwMode="auto">
          <a:xfrm>
            <a:off x="7929563" y="-171450"/>
            <a:ext cx="1143000" cy="928688"/>
            <a:chOff x="7715272" y="-142900"/>
            <a:chExt cx="1143008" cy="928694"/>
          </a:xfrm>
        </p:grpSpPr>
        <p:pic>
          <p:nvPicPr>
            <p:cNvPr id="24583"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8" name="TextBox 7"/>
          <p:cNvSpPr txBox="1"/>
          <p:nvPr/>
        </p:nvSpPr>
        <p:spPr>
          <a:xfrm>
            <a:off x="107950" y="119063"/>
            <a:ext cx="5747086" cy="646331"/>
          </a:xfrm>
          <a:prstGeom prst="rect">
            <a:avLst/>
          </a:prstGeom>
          <a:noFill/>
        </p:spPr>
        <p:txBody>
          <a:bodyPr wrap="none">
            <a:spAutoFit/>
          </a:bodyPr>
          <a:lstStyle/>
          <a:p>
            <a:pPr>
              <a:spcBef>
                <a:spcPts val="600"/>
              </a:spcBef>
              <a:defRPr/>
            </a:pPr>
            <a:r>
              <a:rPr lang="en-US" altLang="zh-CN"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9.4 </a:t>
            </a:r>
            <a:r>
              <a:rPr lang="zh-CN" altLang="en-US"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聚合度变小的化学反应</a:t>
            </a:r>
            <a:endParaRPr lang="en-US" altLang="zh-CN" sz="3600" dirty="0">
              <a:solidFill>
                <a:srgbClr val="660066"/>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9" name="Text Box 2"/>
          <p:cNvSpPr txBox="1">
            <a:spLocks noChangeArrowheads="1"/>
          </p:cNvSpPr>
          <p:nvPr/>
        </p:nvSpPr>
        <p:spPr bwMode="auto">
          <a:xfrm>
            <a:off x="395536" y="1052736"/>
            <a:ext cx="8244408" cy="1338828"/>
          </a:xfrm>
          <a:prstGeom prst="rect">
            <a:avLst/>
          </a:prstGeom>
          <a:noFill/>
          <a:ln w="9525">
            <a:noFill/>
            <a:miter lim="800000"/>
            <a:headEnd/>
            <a:tailEnd/>
          </a:ln>
        </p:spPr>
        <p:txBody>
          <a:bodyPr wrap="square">
            <a:spAutoFit/>
          </a:bodyPr>
          <a:lstStyle/>
          <a:p>
            <a:pPr>
              <a:spcBef>
                <a:spcPts val="600"/>
              </a:spcBef>
            </a:pPr>
            <a:r>
              <a:rPr lang="zh-CN" altLang="en-US" sz="2400" dirty="0">
                <a:solidFill>
                  <a:srgbClr val="6600CC"/>
                </a:solidFill>
                <a:latin typeface="黑体" pitchFamily="49" charset="-122"/>
                <a:ea typeface="黑体" pitchFamily="49" charset="-122"/>
              </a:rPr>
              <a:t>（</a:t>
            </a:r>
            <a:r>
              <a:rPr lang="en-US" altLang="zh-CN" sz="2400" dirty="0">
                <a:solidFill>
                  <a:srgbClr val="6600CC"/>
                </a:solidFill>
                <a:latin typeface="黑体" pitchFamily="49" charset="-122"/>
                <a:ea typeface="黑体" pitchFamily="49" charset="-122"/>
              </a:rPr>
              <a:t>2</a:t>
            </a:r>
            <a:r>
              <a:rPr lang="zh-CN" altLang="en-US" sz="2400" dirty="0">
                <a:solidFill>
                  <a:srgbClr val="6600CC"/>
                </a:solidFill>
                <a:latin typeface="黑体" pitchFamily="49" charset="-122"/>
                <a:ea typeface="黑体" pitchFamily="49" charset="-122"/>
              </a:rPr>
              <a:t>） 解聚：</a:t>
            </a:r>
            <a:endParaRPr lang="en-US" altLang="zh-CN" sz="2400" dirty="0">
              <a:solidFill>
                <a:srgbClr val="6600CC"/>
              </a:solidFill>
              <a:latin typeface="黑体" pitchFamily="49" charset="-122"/>
              <a:ea typeface="黑体" pitchFamily="49" charset="-122"/>
            </a:endParaRPr>
          </a:p>
          <a:p>
            <a:pPr>
              <a:spcBef>
                <a:spcPts val="600"/>
              </a:spcBef>
            </a:pPr>
            <a:r>
              <a:rPr lang="zh-CN" altLang="en-US" sz="2400" dirty="0">
                <a:latin typeface="黑体" pitchFamily="49" charset="-122"/>
                <a:ea typeface="黑体" pitchFamily="49" charset="-122"/>
              </a:rPr>
              <a:t>在这类降解反应中，高分子链的断裂总是发生在末端单体单元，导致单体单元逐个脱落生成单体，是聚合反应的逆反应。</a:t>
            </a:r>
            <a:r>
              <a:rPr lang="zh-CN" altLang="en-US" dirty="0">
                <a:solidFill>
                  <a:srgbClr val="0000FF"/>
                </a:solidFill>
                <a:latin typeface="黑体" pitchFamily="49" charset="-122"/>
                <a:ea typeface="黑体" pitchFamily="49" charset="-122"/>
              </a:rPr>
              <a:t> </a:t>
            </a:r>
          </a:p>
        </p:txBody>
      </p:sp>
      <p:graphicFrame>
        <p:nvGraphicFramePr>
          <p:cNvPr id="10" name="Object 3"/>
          <p:cNvGraphicFramePr>
            <a:graphicFrameLocks noChangeAspect="1"/>
          </p:cNvGraphicFramePr>
          <p:nvPr>
            <p:extLst/>
          </p:nvPr>
        </p:nvGraphicFramePr>
        <p:xfrm>
          <a:off x="683568" y="5376338"/>
          <a:ext cx="7675835" cy="1004990"/>
        </p:xfrm>
        <a:graphic>
          <a:graphicData uri="http://schemas.openxmlformats.org/presentationml/2006/ole">
            <mc:AlternateContent xmlns:mc="http://schemas.openxmlformats.org/markup-compatibility/2006">
              <mc:Choice xmlns:v="urn:schemas-microsoft-com:vml" Requires="v">
                <p:oleObj spid="_x0000_s123909" name="CS ChemDraw Drawing" r:id="rId5" imgW="4345920" imgH="558720" progId="ChemDraw.Document.6.0">
                  <p:embed/>
                </p:oleObj>
              </mc:Choice>
              <mc:Fallback>
                <p:oleObj name="CS ChemDraw Drawing" r:id="rId5" imgW="4345920" imgH="558720" progId="ChemDraw.Document.6.0">
                  <p:embed/>
                  <p:pic>
                    <p:nvPicPr>
                      <p:cNvPr id="1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5376338"/>
                        <a:ext cx="7675835" cy="100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6"/>
          <p:cNvSpPr>
            <a:spLocks noChangeArrowheads="1"/>
          </p:cNvSpPr>
          <p:nvPr/>
        </p:nvSpPr>
        <p:spPr bwMode="auto">
          <a:xfrm>
            <a:off x="539552" y="4551214"/>
            <a:ext cx="4494213" cy="461962"/>
          </a:xfrm>
          <a:prstGeom prst="rect">
            <a:avLst/>
          </a:prstGeom>
          <a:noFill/>
          <a:ln w="9525">
            <a:noFill/>
            <a:miter lim="800000"/>
            <a:headEnd/>
            <a:tailEnd/>
          </a:ln>
        </p:spPr>
        <p:txBody>
          <a:bodyPr wrap="none">
            <a:spAutoFit/>
          </a:bodyPr>
          <a:lstStyle/>
          <a:p>
            <a:pPr>
              <a:spcBef>
                <a:spcPct val="50000"/>
              </a:spcBef>
            </a:pPr>
            <a:r>
              <a:rPr lang="zh-CN" altLang="en-US" sz="2400" dirty="0">
                <a:solidFill>
                  <a:srgbClr val="C00000"/>
                </a:solidFill>
                <a:latin typeface="黑体" pitchFamily="49" charset="-122"/>
                <a:ea typeface="黑体" pitchFamily="49" charset="-122"/>
              </a:rPr>
              <a:t>如，聚甲基丙烯酸甲酯的解聚：</a:t>
            </a:r>
          </a:p>
        </p:txBody>
      </p:sp>
      <p:sp>
        <p:nvSpPr>
          <p:cNvPr id="13" name="Rectangle 6"/>
          <p:cNvSpPr>
            <a:spLocks noChangeArrowheads="1"/>
          </p:cNvSpPr>
          <p:nvPr/>
        </p:nvSpPr>
        <p:spPr bwMode="blackWhite">
          <a:xfrm>
            <a:off x="611560" y="2492896"/>
            <a:ext cx="2124075" cy="461665"/>
          </a:xfrm>
          <a:prstGeom prst="rect">
            <a:avLst/>
          </a:prstGeom>
          <a:noFill/>
          <a:ln w="9525">
            <a:noFill/>
            <a:miter lim="800000"/>
            <a:headEnd/>
            <a:tailEnd/>
          </a:ln>
        </p:spPr>
        <p:txBody>
          <a:bodyPr wrap="square">
            <a:spAutoFit/>
          </a:bodyPr>
          <a:lstStyle/>
          <a:p>
            <a:pPr>
              <a:spcBef>
                <a:spcPts val="600"/>
              </a:spcBef>
            </a:pPr>
            <a:r>
              <a:rPr lang="en-US" altLang="zh-CN" sz="2400" dirty="0">
                <a:solidFill>
                  <a:srgbClr val="6600CC"/>
                </a:solidFill>
                <a:latin typeface="黑体" pitchFamily="49" charset="-122"/>
                <a:ea typeface="黑体" pitchFamily="49" charset="-122"/>
              </a:rPr>
              <a:t> </a:t>
            </a:r>
            <a:r>
              <a:rPr lang="zh-CN" altLang="en-US" sz="2400" dirty="0">
                <a:solidFill>
                  <a:srgbClr val="6600CC"/>
                </a:solidFill>
                <a:latin typeface="黑体" pitchFamily="49" charset="-122"/>
                <a:ea typeface="黑体" pitchFamily="49" charset="-122"/>
              </a:rPr>
              <a:t>聚合物种类 </a:t>
            </a:r>
          </a:p>
        </p:txBody>
      </p:sp>
      <p:sp>
        <p:nvSpPr>
          <p:cNvPr id="14" name="Rectangle 7"/>
          <p:cNvSpPr>
            <a:spLocks noChangeArrowheads="1"/>
          </p:cNvSpPr>
          <p:nvPr/>
        </p:nvSpPr>
        <p:spPr bwMode="auto">
          <a:xfrm>
            <a:off x="2735635" y="2523642"/>
            <a:ext cx="45929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pPr algn="l" eaLnBrk="1" hangingPunct="1">
              <a:spcBef>
                <a:spcPct val="0"/>
              </a:spcBef>
              <a:buFontTx/>
              <a:buNone/>
            </a:pPr>
            <a:r>
              <a:rPr lang="zh-CN" altLang="en-US" sz="2400" b="1" dirty="0">
                <a:solidFill>
                  <a:srgbClr val="C00000"/>
                </a:solidFill>
              </a:rPr>
              <a:t>主链上带季碳原子，难以链转移</a:t>
            </a:r>
            <a:r>
              <a:rPr lang="zh-CN" altLang="en-US" sz="2400" dirty="0">
                <a:solidFill>
                  <a:srgbClr val="C00000"/>
                </a:solidFill>
              </a:rPr>
              <a:t> </a:t>
            </a:r>
          </a:p>
        </p:txBody>
      </p:sp>
      <p:sp>
        <p:nvSpPr>
          <p:cNvPr id="15" name="Rectangle 8"/>
          <p:cNvSpPr>
            <a:spLocks noChangeArrowheads="1"/>
          </p:cNvSpPr>
          <p:nvPr/>
        </p:nvSpPr>
        <p:spPr bwMode="auto">
          <a:xfrm>
            <a:off x="794388" y="3259323"/>
            <a:ext cx="770435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1pPr>
            <a:lvl2pPr marL="4572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2pPr>
            <a:lvl3pPr marL="9144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3pPr>
            <a:lvl4pPr marL="13716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4pPr>
            <a:lvl5pPr marL="1828800" algn="ctr" rtl="0" fontAlgn="base">
              <a:spcBef>
                <a:spcPct val="20000"/>
              </a:spcBef>
              <a:spcAft>
                <a:spcPct val="0"/>
              </a:spcAft>
              <a:buChar char="•"/>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a:lstStyle>
          <a:p>
            <a:pPr algn="l" eaLnBrk="1" hangingPunct="1">
              <a:buFontTx/>
              <a:buNone/>
            </a:pPr>
            <a:r>
              <a:rPr lang="en-US" altLang="zh-CN" sz="2400" b="1" dirty="0">
                <a:solidFill>
                  <a:srgbClr val="C00000"/>
                </a:solidFill>
              </a:rPr>
              <a:t>              </a:t>
            </a:r>
            <a:r>
              <a:rPr lang="zh-CN" altLang="en-US" sz="2400" b="1" dirty="0">
                <a:solidFill>
                  <a:srgbClr val="C00000"/>
                </a:solidFill>
              </a:rPr>
              <a:t>聚</a:t>
            </a:r>
            <a:r>
              <a:rPr lang="en-US" altLang="zh-CN" sz="2400" b="1" dirty="0">
                <a:solidFill>
                  <a:srgbClr val="C00000"/>
                </a:solidFill>
              </a:rPr>
              <a:t>α-</a:t>
            </a:r>
            <a:r>
              <a:rPr lang="zh-CN" altLang="en-US" sz="2400" b="1" dirty="0">
                <a:solidFill>
                  <a:srgbClr val="C00000"/>
                </a:solidFill>
              </a:rPr>
              <a:t>甲基苯乙烯    </a:t>
            </a:r>
            <a:r>
              <a:rPr lang="zh-CN" altLang="en-US" sz="2400" b="1" dirty="0">
                <a:solidFill>
                  <a:srgbClr val="0000CC"/>
                </a:solidFill>
              </a:rPr>
              <a:t>聚甲醛</a:t>
            </a:r>
            <a:r>
              <a:rPr lang="zh-CN" altLang="en-US" sz="2400" b="1" dirty="0">
                <a:solidFill>
                  <a:srgbClr val="C00000"/>
                </a:solidFill>
              </a:rPr>
              <a:t>   聚四氟乙烯    </a:t>
            </a:r>
            <a:r>
              <a:rPr lang="en-US" altLang="zh-CN" sz="2400" b="1" dirty="0">
                <a:solidFill>
                  <a:srgbClr val="C00000"/>
                </a:solidFill>
              </a:rPr>
              <a:t>PMMA</a:t>
            </a:r>
            <a:endParaRPr lang="en-US" altLang="zh-CN" sz="2400" dirty="0">
              <a:solidFill>
                <a:srgbClr val="C00000"/>
              </a:solidFill>
            </a:endParaRPr>
          </a:p>
          <a:p>
            <a:pPr algn="l" eaLnBrk="1" hangingPunct="1">
              <a:buFontTx/>
              <a:buNone/>
            </a:pPr>
            <a:r>
              <a:rPr lang="zh-CN" altLang="en-US" sz="2400" b="1" dirty="0">
                <a:solidFill>
                  <a:srgbClr val="C00000"/>
                </a:solidFill>
              </a:rPr>
              <a:t>单体产率      </a:t>
            </a:r>
            <a:r>
              <a:rPr lang="en-US" altLang="zh-CN" sz="2400" b="1" dirty="0">
                <a:solidFill>
                  <a:srgbClr val="C00000"/>
                </a:solidFill>
              </a:rPr>
              <a:t>100%                100%       96%              95%</a:t>
            </a:r>
          </a:p>
        </p:txBody>
      </p:sp>
    </p:spTree>
    <p:extLst>
      <p:ext uri="{BB962C8B-B14F-4D97-AF65-F5344CB8AC3E}">
        <p14:creationId xmlns:p14="http://schemas.microsoft.com/office/powerpoint/2010/main" val="346724362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495606" y="2564904"/>
            <a:ext cx="5956714" cy="1643074"/>
          </a:xfrm>
          <a:prstGeom prst="roundRect">
            <a:avLst/>
          </a:prstGeom>
          <a:solidFill>
            <a:srgbClr val="DEE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7"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3" name="TextBox 12"/>
          <p:cNvSpPr txBox="1"/>
          <p:nvPr/>
        </p:nvSpPr>
        <p:spPr>
          <a:xfrm>
            <a:off x="1855646" y="2922094"/>
            <a:ext cx="5331909"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4800" b="1" spc="50" dirty="0">
                <a:ln w="11430"/>
                <a:solidFill>
                  <a:srgbClr val="0000CC"/>
                </a:solidFill>
                <a:effectLst>
                  <a:outerShdw blurRad="76200" dist="50800" dir="5400000" algn="tl" rotWithShape="0">
                    <a:srgbClr val="000000">
                      <a:alpha val="65000"/>
                    </a:srgbClr>
                  </a:outerShdw>
                </a:effectLst>
              </a:rPr>
              <a:t>第二章 自由基聚合</a:t>
            </a:r>
          </a:p>
        </p:txBody>
      </p:sp>
      <p:pic>
        <p:nvPicPr>
          <p:cNvPr id="14" name="Picture 2" descr="c:\users\lycx\appdata\roaming\360se6\User Data\temp\u=4016498886,2050339530&amp;fm=21&amp;gp=0.jpg"/>
          <p:cNvPicPr>
            <a:picLocks noChangeAspect="1" noChangeArrowheads="1"/>
          </p:cNvPicPr>
          <p:nvPr/>
        </p:nvPicPr>
        <p:blipFill>
          <a:blip r:embed="rId4" cstate="print">
            <a:clrChange>
              <a:clrFrom>
                <a:srgbClr val="FFFFFF"/>
              </a:clrFrom>
              <a:clrTo>
                <a:srgbClr val="FFFFFF">
                  <a:alpha val="0"/>
                </a:srgbClr>
              </a:clrTo>
            </a:clrChange>
          </a:blip>
          <a:srcRect l="21654"/>
          <a:stretch>
            <a:fillRect/>
          </a:stretch>
        </p:blipFill>
        <p:spPr bwMode="auto">
          <a:xfrm>
            <a:off x="85719" y="-24"/>
            <a:ext cx="2843207" cy="819151"/>
          </a:xfrm>
          <a:prstGeom prst="rect">
            <a:avLst/>
          </a:prstGeom>
          <a:noFill/>
        </p:spPr>
      </p:pic>
      <p:pic>
        <p:nvPicPr>
          <p:cNvPr id="18" name="Picture 12" descr="Fig 14_1"/>
          <p:cNvPicPr>
            <a:picLocks noChangeAspect="1" noChangeArrowheads="1"/>
          </p:cNvPicPr>
          <p:nvPr/>
        </p:nvPicPr>
        <p:blipFill>
          <a:blip r:embed="rId5" cstate="print"/>
          <a:srcRect l="1033" t="54593" r="1859" b="17848"/>
          <a:stretch>
            <a:fillRect/>
          </a:stretch>
        </p:blipFill>
        <p:spPr bwMode="auto">
          <a:xfrm>
            <a:off x="1142976" y="5715016"/>
            <a:ext cx="6715172" cy="1000132"/>
          </a:xfrm>
          <a:prstGeom prst="rect">
            <a:avLst/>
          </a:prstGeom>
          <a:noFill/>
          <a:ln w="9525">
            <a:noFill/>
            <a:miter lim="800000"/>
            <a:headEnd/>
            <a:tailEnd/>
          </a:ln>
        </p:spPr>
      </p:pic>
    </p:spTree>
    <p:extLst>
      <p:ext uri="{BB962C8B-B14F-4D97-AF65-F5344CB8AC3E}">
        <p14:creationId xmlns:p14="http://schemas.microsoft.com/office/powerpoint/2010/main" val="38233015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endParaRPr lang="zh-CN" altLang="zh-CN"/>
          </a:p>
        </p:txBody>
      </p:sp>
      <p:sp>
        <p:nvSpPr>
          <p:cNvPr id="2457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algn="ctr">
              <a:spcBef>
                <a:spcPct val="20000"/>
              </a:spcBef>
            </a:pPr>
            <a:endParaRPr lang="zh-CN" altLang="en-US" sz="1000">
              <a:latin typeface="Times New Roman" pitchFamily="18" charset="0"/>
            </a:endParaRPr>
          </a:p>
        </p:txBody>
      </p:sp>
      <p:grpSp>
        <p:nvGrpSpPr>
          <p:cNvPr id="2" name="组合 23"/>
          <p:cNvGrpSpPr>
            <a:grpSpLocks/>
          </p:cNvGrpSpPr>
          <p:nvPr/>
        </p:nvGrpSpPr>
        <p:grpSpPr bwMode="auto">
          <a:xfrm>
            <a:off x="7929563" y="-171450"/>
            <a:ext cx="1143000" cy="928688"/>
            <a:chOff x="7715272" y="-142900"/>
            <a:chExt cx="1143008" cy="928694"/>
          </a:xfrm>
        </p:grpSpPr>
        <p:pic>
          <p:nvPicPr>
            <p:cNvPr id="24583"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8" name="TextBox 7"/>
          <p:cNvSpPr txBox="1"/>
          <p:nvPr/>
        </p:nvSpPr>
        <p:spPr>
          <a:xfrm>
            <a:off x="107950" y="119063"/>
            <a:ext cx="5747086" cy="646331"/>
          </a:xfrm>
          <a:prstGeom prst="rect">
            <a:avLst/>
          </a:prstGeom>
          <a:noFill/>
        </p:spPr>
        <p:txBody>
          <a:bodyPr wrap="none">
            <a:spAutoFit/>
          </a:bodyPr>
          <a:lstStyle/>
          <a:p>
            <a:pPr>
              <a:spcBef>
                <a:spcPts val="600"/>
              </a:spcBef>
              <a:defRPr/>
            </a:pPr>
            <a:r>
              <a:rPr lang="en-US" altLang="zh-CN"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9.4 </a:t>
            </a:r>
            <a:r>
              <a:rPr lang="zh-CN" altLang="en-US"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聚合度变小的化学反应</a:t>
            </a:r>
            <a:endParaRPr lang="en-US" altLang="zh-CN" sz="3600" dirty="0">
              <a:solidFill>
                <a:srgbClr val="660066"/>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9" name="Text Box 2"/>
          <p:cNvSpPr txBox="1">
            <a:spLocks noChangeArrowheads="1"/>
          </p:cNvSpPr>
          <p:nvPr/>
        </p:nvSpPr>
        <p:spPr bwMode="auto">
          <a:xfrm>
            <a:off x="35496" y="1124744"/>
            <a:ext cx="8748464" cy="1569660"/>
          </a:xfrm>
          <a:prstGeom prst="rect">
            <a:avLst/>
          </a:prstGeom>
          <a:noFill/>
          <a:ln w="9525">
            <a:noFill/>
            <a:miter lim="800000"/>
            <a:headEnd/>
            <a:tailEnd/>
          </a:ln>
        </p:spPr>
        <p:txBody>
          <a:bodyPr wrap="square">
            <a:spAutoFit/>
          </a:bodyPr>
          <a:lstStyle/>
          <a:p>
            <a:pPr>
              <a:spcBef>
                <a:spcPct val="50000"/>
              </a:spcBef>
            </a:pPr>
            <a:r>
              <a:rPr lang="zh-CN" altLang="en-US" sz="2400" dirty="0">
                <a:solidFill>
                  <a:srgbClr val="6600CC"/>
                </a:solidFill>
                <a:latin typeface="黑体" pitchFamily="49" charset="-122"/>
                <a:ea typeface="黑体" pitchFamily="49" charset="-122"/>
              </a:rPr>
              <a:t>（</a:t>
            </a:r>
            <a:r>
              <a:rPr lang="en-US" altLang="zh-CN" sz="2400" dirty="0">
                <a:solidFill>
                  <a:srgbClr val="6600CC"/>
                </a:solidFill>
                <a:latin typeface="黑体" pitchFamily="49" charset="-122"/>
                <a:ea typeface="黑体" pitchFamily="49" charset="-122"/>
              </a:rPr>
              <a:t>3</a:t>
            </a:r>
            <a:r>
              <a:rPr lang="zh-CN" altLang="en-US" sz="2400" dirty="0">
                <a:solidFill>
                  <a:srgbClr val="6600CC"/>
                </a:solidFill>
                <a:latin typeface="黑体" pitchFamily="49" charset="-122"/>
                <a:ea typeface="黑体" pitchFamily="49" charset="-122"/>
              </a:rPr>
              <a:t>） 侧基脱除热降解：</a:t>
            </a:r>
            <a:endParaRPr lang="en-US" altLang="zh-CN" sz="2400" dirty="0">
              <a:solidFill>
                <a:srgbClr val="6600CC"/>
              </a:solidFill>
              <a:latin typeface="黑体" pitchFamily="49" charset="-122"/>
              <a:ea typeface="黑体" pitchFamily="49" charset="-122"/>
            </a:endParaRPr>
          </a:p>
          <a:p>
            <a:pPr>
              <a:spcBef>
                <a:spcPct val="50000"/>
              </a:spcBef>
            </a:pPr>
            <a:r>
              <a:rPr lang="en-US" altLang="zh-CN" sz="2400" dirty="0">
                <a:solidFill>
                  <a:srgbClr val="6600CC"/>
                </a:solidFill>
                <a:latin typeface="黑体" pitchFamily="49" charset="-122"/>
                <a:ea typeface="黑体" pitchFamily="49" charset="-122"/>
              </a:rPr>
              <a:t> </a:t>
            </a:r>
            <a:r>
              <a:rPr lang="zh-CN" altLang="en-US" sz="2400" dirty="0">
                <a:latin typeface="黑体" pitchFamily="49" charset="-122"/>
                <a:ea typeface="黑体" pitchFamily="49" charset="-122"/>
              </a:rPr>
              <a:t>有些聚合物热降解时主要以</a:t>
            </a:r>
            <a:r>
              <a:rPr lang="zh-CN" altLang="en-US" sz="2400" dirty="0">
                <a:solidFill>
                  <a:srgbClr val="C00000"/>
                </a:solidFill>
                <a:latin typeface="黑体" pitchFamily="49" charset="-122"/>
                <a:ea typeface="黑体" pitchFamily="49" charset="-122"/>
              </a:rPr>
              <a:t>侧基脱除</a:t>
            </a:r>
            <a:r>
              <a:rPr lang="zh-CN" altLang="en-US" sz="2400" dirty="0">
                <a:latin typeface="黑体" pitchFamily="49" charset="-122"/>
                <a:ea typeface="黑体" pitchFamily="49" charset="-122"/>
              </a:rPr>
              <a:t>为主，</a:t>
            </a:r>
            <a:r>
              <a:rPr lang="zh-CN" altLang="en-US" sz="2400" dirty="0">
                <a:solidFill>
                  <a:srgbClr val="C00000"/>
                </a:solidFill>
                <a:latin typeface="黑体" pitchFamily="49" charset="-122"/>
                <a:ea typeface="黑体" pitchFamily="49" charset="-122"/>
              </a:rPr>
              <a:t>并不发生主链断裂</a:t>
            </a:r>
            <a:r>
              <a:rPr lang="zh-CN" altLang="en-US" sz="2400" dirty="0">
                <a:solidFill>
                  <a:srgbClr val="0000FF"/>
                </a:solidFill>
                <a:latin typeface="黑体" pitchFamily="49" charset="-122"/>
                <a:ea typeface="黑体" pitchFamily="49" charset="-122"/>
              </a:rPr>
              <a:t>。</a:t>
            </a:r>
          </a:p>
          <a:p>
            <a:pPr>
              <a:spcBef>
                <a:spcPct val="50000"/>
              </a:spcBef>
            </a:pPr>
            <a:r>
              <a:rPr lang="zh-CN" altLang="en-US" sz="2400" dirty="0">
                <a:solidFill>
                  <a:srgbClr val="0000FF"/>
                </a:solidFill>
                <a:latin typeface="黑体" pitchFamily="49" charset="-122"/>
                <a:ea typeface="黑体" pitchFamily="49" charset="-122"/>
              </a:rPr>
              <a:t>    </a:t>
            </a:r>
            <a:r>
              <a:rPr lang="zh-CN" altLang="en-US" sz="2400" dirty="0">
                <a:solidFill>
                  <a:srgbClr val="C00000"/>
                </a:solidFill>
                <a:latin typeface="黑体" pitchFamily="49" charset="-122"/>
                <a:ea typeface="黑体" pitchFamily="49" charset="-122"/>
              </a:rPr>
              <a:t>如，聚氯乙烯的脱</a:t>
            </a:r>
            <a:r>
              <a:rPr lang="en-US" altLang="zh-CN" sz="2400" dirty="0">
                <a:solidFill>
                  <a:srgbClr val="C00000"/>
                </a:solidFill>
                <a:latin typeface="黑体" pitchFamily="49" charset="-122"/>
                <a:ea typeface="黑体" pitchFamily="49" charset="-122"/>
              </a:rPr>
              <a:t>HCl</a:t>
            </a:r>
            <a:r>
              <a:rPr lang="zh-CN" altLang="en-US" sz="2400" dirty="0">
                <a:solidFill>
                  <a:srgbClr val="C00000"/>
                </a:solidFill>
                <a:latin typeface="黑体" pitchFamily="49" charset="-122"/>
                <a:ea typeface="黑体" pitchFamily="49" charset="-122"/>
              </a:rPr>
              <a:t>、聚醋酸乙烯酯的脱酸反应：</a:t>
            </a:r>
          </a:p>
        </p:txBody>
      </p:sp>
      <p:graphicFrame>
        <p:nvGraphicFramePr>
          <p:cNvPr id="10" name="Object 3"/>
          <p:cNvGraphicFramePr>
            <a:graphicFrameLocks noChangeAspect="1"/>
          </p:cNvGraphicFramePr>
          <p:nvPr/>
        </p:nvGraphicFramePr>
        <p:xfrm>
          <a:off x="1384696" y="3286125"/>
          <a:ext cx="6643688" cy="2173288"/>
        </p:xfrm>
        <a:graphic>
          <a:graphicData uri="http://schemas.openxmlformats.org/presentationml/2006/ole">
            <mc:AlternateContent xmlns:mc="http://schemas.openxmlformats.org/markup-compatibility/2006">
              <mc:Choice xmlns:v="urn:schemas-microsoft-com:vml" Requires="v">
                <p:oleObj spid="_x0000_s124933" name="CS ChemDraw Drawing" r:id="rId5" imgW="3164760" imgH="1036080" progId="ChemDraw.Document.6.0">
                  <p:embed/>
                </p:oleObj>
              </mc:Choice>
              <mc:Fallback>
                <p:oleObj name="CS ChemDraw Drawing" r:id="rId5" imgW="3164760" imgH="1036080" progId="ChemDraw.Document.6.0">
                  <p:embed/>
                  <p:pic>
                    <p:nvPicPr>
                      <p:cNvPr id="1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4696" y="3286125"/>
                        <a:ext cx="6643688" cy="217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1"/>
          <p:cNvSpPr>
            <a:spLocks noChangeArrowheads="1"/>
          </p:cNvSpPr>
          <p:nvPr/>
        </p:nvSpPr>
        <p:spPr bwMode="auto">
          <a:xfrm>
            <a:off x="1962965" y="5908049"/>
            <a:ext cx="51393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algn="l" eaLnBrk="1" hangingPunct="1">
              <a:spcBef>
                <a:spcPct val="0"/>
              </a:spcBef>
              <a:buFontTx/>
              <a:buNone/>
            </a:pPr>
            <a:r>
              <a:rPr lang="zh-CN" altLang="en-US" sz="2400" b="1" dirty="0">
                <a:solidFill>
                  <a:srgbClr val="C00000"/>
                </a:solidFill>
              </a:rPr>
              <a:t>典型聚合物：</a:t>
            </a:r>
            <a:r>
              <a:rPr lang="en-US" altLang="zh-CN" sz="2400" b="1" dirty="0">
                <a:solidFill>
                  <a:srgbClr val="C00000"/>
                </a:solidFill>
              </a:rPr>
              <a:t>PVC, </a:t>
            </a:r>
            <a:r>
              <a:rPr lang="en-US" altLang="zh-CN" sz="2400" b="1" dirty="0" err="1">
                <a:solidFill>
                  <a:srgbClr val="C00000"/>
                </a:solidFill>
              </a:rPr>
              <a:t>PVAc</a:t>
            </a:r>
            <a:r>
              <a:rPr lang="en-US" altLang="zh-CN" sz="2400" b="1" dirty="0">
                <a:solidFill>
                  <a:srgbClr val="C00000"/>
                </a:solidFill>
              </a:rPr>
              <a:t>, PAN, PVF </a:t>
            </a:r>
          </a:p>
        </p:txBody>
      </p:sp>
    </p:spTree>
    <p:extLst>
      <p:ext uri="{BB962C8B-B14F-4D97-AF65-F5344CB8AC3E}">
        <p14:creationId xmlns:p14="http://schemas.microsoft.com/office/powerpoint/2010/main" val="1167199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6"/>
          <p:cNvSpPr txBox="1">
            <a:spLocks noChangeArrowheads="1"/>
          </p:cNvSpPr>
          <p:nvPr/>
        </p:nvSpPr>
        <p:spPr bwMode="auto">
          <a:xfrm>
            <a:off x="279400" y="130175"/>
            <a:ext cx="8572500" cy="5416868"/>
          </a:xfrm>
          <a:prstGeom prst="rect">
            <a:avLst/>
          </a:prstGeom>
          <a:solidFill>
            <a:srgbClr val="FFFF99"/>
          </a:solidFill>
          <a:ln w="9525">
            <a:noFill/>
            <a:miter lim="800000"/>
            <a:headEnd/>
            <a:tailEnd/>
          </a:ln>
        </p:spPr>
        <p:txBody>
          <a:bodyPr wrap="square">
            <a:spAutoFit/>
          </a:bodyPr>
          <a:lstStyle/>
          <a:p>
            <a:pPr algn="ctr">
              <a:spcBef>
                <a:spcPct val="50000"/>
              </a:spcBef>
            </a:pPr>
            <a:r>
              <a:rPr lang="zh-CN" altLang="en-US" sz="2800" dirty="0">
                <a:latin typeface="黑体" pitchFamily="49" charset="-122"/>
                <a:ea typeface="黑体" pitchFamily="49" charset="-122"/>
              </a:rPr>
              <a:t>重点内容：</a:t>
            </a:r>
          </a:p>
          <a:p>
            <a:pPr>
              <a:spcBef>
                <a:spcPct val="50000"/>
              </a:spcBef>
            </a:pPr>
            <a:r>
              <a:rPr lang="en-US" altLang="zh-CN" sz="2800" dirty="0">
                <a:latin typeface="黑体" pitchFamily="49" charset="-122"/>
                <a:ea typeface="黑体" pitchFamily="49" charset="-122"/>
              </a:rPr>
              <a:t>1</a:t>
            </a:r>
            <a:r>
              <a:rPr lang="zh-CN" altLang="en-US" sz="2800" dirty="0">
                <a:latin typeface="黑体" pitchFamily="49" charset="-122"/>
                <a:ea typeface="黑体" pitchFamily="49" charset="-122"/>
              </a:rPr>
              <a:t>、</a:t>
            </a:r>
            <a:r>
              <a:rPr lang="zh-CN" altLang="en-US" sz="2400" dirty="0">
                <a:latin typeface="黑体" pitchFamily="49" charset="-122"/>
                <a:ea typeface="黑体" pitchFamily="49" charset="-122"/>
              </a:rPr>
              <a:t>单体结构对聚合反应类型的选择性</a:t>
            </a:r>
            <a:endParaRPr lang="en-US" altLang="zh-CN" sz="2400" dirty="0">
              <a:latin typeface="黑体" pitchFamily="49" charset="-122"/>
              <a:ea typeface="黑体" pitchFamily="49" charset="-122"/>
            </a:endParaRPr>
          </a:p>
          <a:p>
            <a:pPr>
              <a:spcBef>
                <a:spcPct val="50000"/>
              </a:spcBef>
            </a:pPr>
            <a:r>
              <a:rPr lang="en-US" altLang="zh-CN" sz="2400" dirty="0">
                <a:latin typeface="黑体" pitchFamily="49" charset="-122"/>
                <a:ea typeface="黑体" pitchFamily="49" charset="-122"/>
              </a:rPr>
              <a:t>2</a:t>
            </a:r>
            <a:r>
              <a:rPr lang="zh-CN" altLang="en-US" sz="2400" dirty="0">
                <a:latin typeface="黑体" pitchFamily="49" charset="-122"/>
                <a:ea typeface="黑体" pitchFamily="49" charset="-122"/>
              </a:rPr>
              <a:t>、自由基聚合反应的特征</a:t>
            </a:r>
          </a:p>
          <a:p>
            <a:pPr>
              <a:spcBef>
                <a:spcPct val="50000"/>
              </a:spcBef>
            </a:pPr>
            <a:r>
              <a:rPr lang="en-US" altLang="zh-CN" sz="2400" dirty="0">
                <a:latin typeface="黑体" pitchFamily="49" charset="-122"/>
                <a:ea typeface="黑体" pitchFamily="49" charset="-122"/>
              </a:rPr>
              <a:t>3</a:t>
            </a:r>
            <a:r>
              <a:rPr lang="zh-CN" altLang="en-US" sz="2400" dirty="0">
                <a:latin typeface="黑体" pitchFamily="49" charset="-122"/>
                <a:ea typeface="黑体" pitchFamily="49" charset="-122"/>
              </a:rPr>
              <a:t>、典型引发剂的反应式（</a:t>
            </a:r>
            <a:r>
              <a:rPr lang="en-US" altLang="zh-CN" sz="2400" dirty="0">
                <a:latin typeface="黑体" pitchFamily="49" charset="-122"/>
                <a:ea typeface="黑体" pitchFamily="49" charset="-122"/>
              </a:rPr>
              <a:t>BPO</a:t>
            </a:r>
            <a:r>
              <a:rPr lang="zh-CN" altLang="en-US" sz="2400" dirty="0">
                <a:latin typeface="黑体" pitchFamily="49" charset="-122"/>
                <a:ea typeface="黑体" pitchFamily="49" charset="-122"/>
              </a:rPr>
              <a:t>、</a:t>
            </a:r>
            <a:r>
              <a:rPr lang="en-US" altLang="zh-CN" sz="2400" dirty="0">
                <a:latin typeface="黑体" pitchFamily="49" charset="-122"/>
                <a:ea typeface="黑体" pitchFamily="49" charset="-122"/>
              </a:rPr>
              <a:t>AIBN</a:t>
            </a:r>
            <a:r>
              <a:rPr lang="zh-CN" altLang="en-US" sz="2400" dirty="0">
                <a:latin typeface="黑体" pitchFamily="49" charset="-122"/>
                <a:ea typeface="黑体" pitchFamily="49" charset="-122"/>
              </a:rPr>
              <a:t>、氧化－还原体系）</a:t>
            </a:r>
          </a:p>
          <a:p>
            <a:pPr>
              <a:spcBef>
                <a:spcPct val="50000"/>
              </a:spcBef>
            </a:pPr>
            <a:r>
              <a:rPr lang="en-US" altLang="zh-CN" sz="2400" dirty="0">
                <a:latin typeface="黑体" pitchFamily="49" charset="-122"/>
                <a:ea typeface="黑体" pitchFamily="49" charset="-122"/>
              </a:rPr>
              <a:t>4</a:t>
            </a:r>
            <a:r>
              <a:rPr lang="zh-CN" altLang="en-US" sz="2400" dirty="0">
                <a:latin typeface="黑体" pitchFamily="49" charset="-122"/>
                <a:ea typeface="黑体" pitchFamily="49" charset="-122"/>
              </a:rPr>
              <a:t>、引发剂的引发效率</a:t>
            </a:r>
          </a:p>
          <a:p>
            <a:pPr>
              <a:spcBef>
                <a:spcPct val="50000"/>
              </a:spcBef>
            </a:pPr>
            <a:r>
              <a:rPr lang="en-US" altLang="zh-CN" sz="2400" dirty="0">
                <a:latin typeface="黑体" pitchFamily="49" charset="-122"/>
                <a:ea typeface="黑体" pitchFamily="49" charset="-122"/>
              </a:rPr>
              <a:t>5</a:t>
            </a:r>
            <a:r>
              <a:rPr lang="zh-CN" altLang="en-US" sz="2400" dirty="0">
                <a:latin typeface="黑体" pitchFamily="49" charset="-122"/>
                <a:ea typeface="黑体" pitchFamily="49" charset="-122"/>
              </a:rPr>
              <a:t>、聚合反应初期动力学方程的微分及积分方程式</a:t>
            </a:r>
          </a:p>
          <a:p>
            <a:pPr>
              <a:spcBef>
                <a:spcPct val="50000"/>
              </a:spcBef>
            </a:pPr>
            <a:r>
              <a:rPr lang="en-US" altLang="zh-CN" sz="2400" dirty="0">
                <a:latin typeface="黑体" pitchFamily="49" charset="-122"/>
                <a:ea typeface="黑体" pitchFamily="49" charset="-122"/>
              </a:rPr>
              <a:t>6</a:t>
            </a:r>
            <a:r>
              <a:rPr lang="zh-CN" altLang="en-US" sz="2400" dirty="0">
                <a:latin typeface="黑体" pitchFamily="49" charset="-122"/>
                <a:ea typeface="黑体" pitchFamily="49" charset="-122"/>
              </a:rPr>
              <a:t>、概念：链转移反应、链转移常数、相对分子质量调节剂</a:t>
            </a:r>
          </a:p>
          <a:p>
            <a:pPr>
              <a:spcBef>
                <a:spcPct val="50000"/>
              </a:spcBef>
            </a:pPr>
            <a:r>
              <a:rPr lang="en-US" altLang="zh-CN" sz="2400" dirty="0">
                <a:latin typeface="黑体" pitchFamily="49" charset="-122"/>
                <a:ea typeface="黑体" pitchFamily="49" charset="-122"/>
              </a:rPr>
              <a:t>7</a:t>
            </a:r>
            <a:r>
              <a:rPr lang="zh-CN" altLang="en-US" sz="2400" dirty="0">
                <a:latin typeface="黑体" pitchFamily="49" charset="-122"/>
                <a:ea typeface="黑体" pitchFamily="49" charset="-122"/>
              </a:rPr>
              <a:t>、有链转移反应时分子量的计算及自由基聚合聚合物分子量控制方法</a:t>
            </a:r>
          </a:p>
          <a:p>
            <a:pPr>
              <a:spcBef>
                <a:spcPct val="50000"/>
              </a:spcBef>
            </a:pPr>
            <a:r>
              <a:rPr lang="en-US" altLang="zh-CN" sz="2400" dirty="0">
                <a:latin typeface="黑体" pitchFamily="49" charset="-122"/>
                <a:ea typeface="黑体" pitchFamily="49" charset="-122"/>
              </a:rPr>
              <a:t>8</a:t>
            </a:r>
            <a:r>
              <a:rPr lang="zh-CN" altLang="en-US" sz="2400" dirty="0">
                <a:latin typeface="黑体" pitchFamily="49" charset="-122"/>
                <a:ea typeface="黑体" pitchFamily="49" charset="-122"/>
              </a:rPr>
              <a:t>、重要的链转移反应，如：</a:t>
            </a:r>
            <a:r>
              <a:rPr lang="en-US" altLang="zh-CN" sz="2400" dirty="0">
                <a:latin typeface="黑体" pitchFamily="49" charset="-122"/>
                <a:ea typeface="黑体" pitchFamily="49" charset="-122"/>
              </a:rPr>
              <a:t>LDPE</a:t>
            </a:r>
            <a:r>
              <a:rPr lang="zh-CN" altLang="en-US" sz="2400" dirty="0">
                <a:latin typeface="黑体" pitchFamily="49" charset="-122"/>
                <a:ea typeface="黑体" pitchFamily="49" charset="-122"/>
              </a:rPr>
              <a:t>的支化及</a:t>
            </a:r>
            <a:r>
              <a:rPr lang="en-US" altLang="zh-CN" sz="2400" dirty="0">
                <a:latin typeface="黑体" pitchFamily="49" charset="-122"/>
                <a:ea typeface="黑体" pitchFamily="49" charset="-122"/>
              </a:rPr>
              <a:t>HIPS</a:t>
            </a:r>
            <a:r>
              <a:rPr lang="zh-CN" altLang="en-US" sz="2400" dirty="0">
                <a:latin typeface="黑体" pitchFamily="49" charset="-122"/>
                <a:ea typeface="黑体" pitchFamily="49" charset="-122"/>
              </a:rPr>
              <a:t>的合成</a:t>
            </a:r>
          </a:p>
        </p:txBody>
      </p:sp>
    </p:spTree>
    <p:extLst>
      <p:ext uri="{BB962C8B-B14F-4D97-AF65-F5344CB8AC3E}">
        <p14:creationId xmlns:p14="http://schemas.microsoft.com/office/powerpoint/2010/main" val="598968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285720" y="139463"/>
            <a:ext cx="4357283"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黑体" pitchFamily="49" charset="-122"/>
                <a:ea typeface="黑体" pitchFamily="49" charset="-122"/>
              </a:rPr>
              <a:t>2.1 </a:t>
            </a:r>
            <a:r>
              <a:rPr lang="zh-CN" altLang="en-US" sz="3600" b="1" dirty="0">
                <a:solidFill>
                  <a:srgbClr val="660066"/>
                </a:solidFill>
                <a:effectLst>
                  <a:outerShdw blurRad="38100" dist="38100" dir="2700000" algn="tl">
                    <a:srgbClr val="000000">
                      <a:alpha val="43137"/>
                    </a:srgbClr>
                  </a:outerShdw>
                </a:effectLst>
                <a:latin typeface="黑体" pitchFamily="49" charset="-122"/>
                <a:ea typeface="黑体" pitchFamily="49" charset="-122"/>
              </a:rPr>
              <a:t>单体的聚合能力</a:t>
            </a:r>
          </a:p>
        </p:txBody>
      </p:sp>
      <p:sp>
        <p:nvSpPr>
          <p:cNvPr id="21" name="矩形 20"/>
          <p:cNvSpPr/>
          <p:nvPr/>
        </p:nvSpPr>
        <p:spPr>
          <a:xfrm>
            <a:off x="2339752" y="1124744"/>
            <a:ext cx="4572000" cy="584775"/>
          </a:xfrm>
          <a:prstGeom prst="rect">
            <a:avLst/>
          </a:prstGeom>
          <a:solidFill>
            <a:srgbClr val="F8FADE"/>
          </a:solidFill>
          <a:ln>
            <a:solidFill>
              <a:schemeClr val="tx1"/>
            </a:solidFill>
          </a:ln>
        </p:spPr>
        <p:txBody>
          <a:bodyPr>
            <a:spAutoFit/>
          </a:bodyPr>
          <a:lstStyle/>
          <a:p>
            <a:pPr algn="ctr"/>
            <a:r>
              <a:rPr lang="zh-CN" altLang="en-US" sz="3200" b="1" dirty="0">
                <a:solidFill>
                  <a:srgbClr val="0000CC"/>
                </a:solidFill>
              </a:rPr>
              <a:t>单体聚合的可能性</a:t>
            </a:r>
          </a:p>
        </p:txBody>
      </p:sp>
      <p:sp>
        <p:nvSpPr>
          <p:cNvPr id="11" name="TextBox 10"/>
          <p:cNvSpPr txBox="1"/>
          <p:nvPr/>
        </p:nvSpPr>
        <p:spPr>
          <a:xfrm>
            <a:off x="740431" y="1844824"/>
            <a:ext cx="7503977" cy="523220"/>
          </a:xfrm>
          <a:prstGeom prst="rect">
            <a:avLst/>
          </a:prstGeom>
          <a:noFill/>
        </p:spPr>
        <p:txBody>
          <a:bodyPr wrap="none" rtlCol="0">
            <a:spAutoFit/>
          </a:bodyPr>
          <a:lstStyle/>
          <a:p>
            <a:pPr>
              <a:buClr>
                <a:srgbClr val="FF0000"/>
              </a:buClr>
              <a:buFont typeface="Wingdings" pitchFamily="2" charset="2"/>
              <a:buChar char="u"/>
            </a:pPr>
            <a:r>
              <a:rPr lang="zh-CN" altLang="en-US" sz="2800" b="1" dirty="0"/>
              <a:t> </a:t>
            </a:r>
            <a:r>
              <a:rPr lang="zh-CN" altLang="en-US" sz="2800" b="1" dirty="0">
                <a:latin typeface="Times New Roman" pitchFamily="18" charset="0"/>
                <a:cs typeface="Times New Roman" pitchFamily="18" charset="0"/>
              </a:rPr>
              <a:t>热力学可能性（</a:t>
            </a:r>
            <a:r>
              <a:rPr lang="en-US" altLang="zh-CN" sz="2800" b="1" dirty="0">
                <a:latin typeface="Times New Roman" pitchFamily="18" charset="0"/>
                <a:cs typeface="Times New Roman" pitchFamily="18" charset="0"/>
              </a:rPr>
              <a:t>Thermodynamic Feasibility)</a:t>
            </a:r>
            <a:endParaRPr lang="zh-CN" altLang="en-US" sz="2800" b="1" dirty="0">
              <a:latin typeface="Times New Roman" pitchFamily="18" charset="0"/>
              <a:cs typeface="Times New Roman" pitchFamily="18" charset="0"/>
            </a:endParaRPr>
          </a:p>
        </p:txBody>
      </p:sp>
      <p:sp>
        <p:nvSpPr>
          <p:cNvPr id="13" name="矩形 12"/>
          <p:cNvSpPr/>
          <p:nvPr/>
        </p:nvSpPr>
        <p:spPr>
          <a:xfrm>
            <a:off x="2936312" y="3717032"/>
            <a:ext cx="2587568" cy="523220"/>
          </a:xfrm>
          <a:prstGeom prst="rect">
            <a:avLst/>
          </a:prstGeom>
          <a:solidFill>
            <a:srgbClr val="CCFFFF"/>
          </a:solidFill>
          <a:ln>
            <a:solidFill>
              <a:schemeClr val="tx1"/>
            </a:solidFill>
          </a:ln>
        </p:spPr>
        <p:txBody>
          <a:bodyPr wrap="none">
            <a:spAutoFit/>
          </a:bodyPr>
          <a:lstStyle/>
          <a:p>
            <a:r>
              <a:rPr kumimoji="1" lang="el-GR" altLang="zh-CN" sz="2800" b="1" dirty="0">
                <a:solidFill>
                  <a:srgbClr val="000000"/>
                </a:solidFill>
                <a:latin typeface="Times New Roman" pitchFamily="18" charset="0"/>
                <a:ea typeface="黑体" pitchFamily="49" charset="-122"/>
                <a:cs typeface="Times New Roman" pitchFamily="18" charset="0"/>
              </a:rPr>
              <a:t>Δ</a:t>
            </a:r>
            <a:r>
              <a:rPr kumimoji="1" lang="en-US" altLang="zh-CN" sz="2800" b="1" i="1" dirty="0">
                <a:solidFill>
                  <a:srgbClr val="000000"/>
                </a:solidFill>
                <a:latin typeface="Times New Roman" pitchFamily="18" charset="0"/>
                <a:ea typeface="黑体" pitchFamily="49" charset="-122"/>
                <a:cs typeface="Times New Roman" pitchFamily="18" charset="0"/>
              </a:rPr>
              <a:t>G</a:t>
            </a:r>
            <a:r>
              <a:rPr kumimoji="1" lang="en-US" altLang="zh-CN" sz="2800" b="1" dirty="0">
                <a:solidFill>
                  <a:srgbClr val="000000"/>
                </a:solidFill>
                <a:latin typeface="Times New Roman" pitchFamily="18" charset="0"/>
                <a:ea typeface="黑体" pitchFamily="49" charset="-122"/>
                <a:cs typeface="Times New Roman" pitchFamily="18" charset="0"/>
              </a:rPr>
              <a:t> = </a:t>
            </a:r>
            <a:r>
              <a:rPr kumimoji="1" lang="en-US" altLang="zh-CN" sz="2800" b="1" i="1" dirty="0">
                <a:solidFill>
                  <a:srgbClr val="000000"/>
                </a:solidFill>
                <a:latin typeface="Times New Roman" pitchFamily="18" charset="0"/>
                <a:ea typeface="黑体" pitchFamily="49" charset="-122"/>
                <a:cs typeface="Times New Roman" pitchFamily="18" charset="0"/>
              </a:rPr>
              <a:t>G</a:t>
            </a:r>
            <a:r>
              <a:rPr kumimoji="1" lang="en-US" altLang="zh-CN" sz="2800" b="1" baseline="-25000" dirty="0">
                <a:solidFill>
                  <a:srgbClr val="000000"/>
                </a:solidFill>
                <a:latin typeface="Times New Roman" pitchFamily="18" charset="0"/>
                <a:ea typeface="黑体" pitchFamily="49" charset="-122"/>
                <a:cs typeface="Times New Roman" pitchFamily="18" charset="0"/>
              </a:rPr>
              <a:t>2</a:t>
            </a:r>
            <a:r>
              <a:rPr kumimoji="1" lang="en-US" altLang="zh-CN" sz="2800" b="1" dirty="0">
                <a:solidFill>
                  <a:srgbClr val="000000"/>
                </a:solidFill>
                <a:latin typeface="Times New Roman" pitchFamily="18" charset="0"/>
                <a:ea typeface="黑体" pitchFamily="49" charset="-122"/>
                <a:cs typeface="Times New Roman" pitchFamily="18" charset="0"/>
              </a:rPr>
              <a:t>-</a:t>
            </a:r>
            <a:r>
              <a:rPr kumimoji="1" lang="en-US" altLang="zh-CN" sz="2800" b="1" i="1" dirty="0">
                <a:solidFill>
                  <a:srgbClr val="000000"/>
                </a:solidFill>
                <a:latin typeface="Times New Roman" pitchFamily="18" charset="0"/>
                <a:ea typeface="黑体" pitchFamily="49" charset="-122"/>
                <a:cs typeface="Times New Roman" pitchFamily="18" charset="0"/>
              </a:rPr>
              <a:t>G</a:t>
            </a:r>
            <a:r>
              <a:rPr kumimoji="1" lang="en-US" altLang="zh-CN" sz="2800" b="1" baseline="-25000" dirty="0">
                <a:solidFill>
                  <a:srgbClr val="000000"/>
                </a:solidFill>
                <a:latin typeface="Times New Roman" pitchFamily="18" charset="0"/>
                <a:ea typeface="黑体" pitchFamily="49" charset="-122"/>
                <a:cs typeface="Times New Roman" pitchFamily="18" charset="0"/>
              </a:rPr>
              <a:t>1</a:t>
            </a:r>
            <a:r>
              <a:rPr kumimoji="1" lang="en-US" altLang="zh-CN" sz="2800" b="1" dirty="0">
                <a:solidFill>
                  <a:srgbClr val="000000"/>
                </a:solidFill>
                <a:latin typeface="Times New Roman" pitchFamily="18" charset="0"/>
                <a:ea typeface="黑体" pitchFamily="49" charset="-122"/>
                <a:cs typeface="Times New Roman" pitchFamily="18" charset="0"/>
              </a:rPr>
              <a:t> &lt; 0 </a:t>
            </a:r>
            <a:endParaRPr lang="zh-CN" altLang="en-US" sz="2800" b="1" dirty="0">
              <a:latin typeface="Times New Roman" pitchFamily="18" charset="0"/>
              <a:cs typeface="Times New Roman" pitchFamily="18" charset="0"/>
            </a:endParaRPr>
          </a:p>
        </p:txBody>
      </p:sp>
      <p:sp>
        <p:nvSpPr>
          <p:cNvPr id="15" name="TextBox 14"/>
          <p:cNvSpPr txBox="1"/>
          <p:nvPr/>
        </p:nvSpPr>
        <p:spPr>
          <a:xfrm>
            <a:off x="894877" y="5478904"/>
            <a:ext cx="6125395" cy="523220"/>
          </a:xfrm>
          <a:prstGeom prst="rect">
            <a:avLst/>
          </a:prstGeom>
          <a:noFill/>
        </p:spPr>
        <p:txBody>
          <a:bodyPr wrap="none" rtlCol="0">
            <a:spAutoFit/>
          </a:bodyPr>
          <a:lstStyle/>
          <a:p>
            <a:pPr>
              <a:buClr>
                <a:srgbClr val="FF0000"/>
              </a:buClr>
              <a:buFont typeface="Wingdings" pitchFamily="2" charset="2"/>
              <a:buChar char="u"/>
            </a:pPr>
            <a:r>
              <a:rPr lang="zh-CN" altLang="en-US" sz="2800" b="1" dirty="0"/>
              <a:t> </a:t>
            </a:r>
            <a:r>
              <a:rPr lang="zh-CN" altLang="en-US" sz="2800" b="1" dirty="0">
                <a:latin typeface="Times New Roman" pitchFamily="18" charset="0"/>
                <a:cs typeface="Times New Roman" pitchFamily="18" charset="0"/>
              </a:rPr>
              <a:t>动力学可能性（</a:t>
            </a:r>
            <a:r>
              <a:rPr lang="en-US" altLang="zh-CN" sz="2800" b="1" dirty="0" err="1">
                <a:latin typeface="Times New Roman" pitchFamily="18" charset="0"/>
                <a:cs typeface="Times New Roman" pitchFamily="18" charset="0"/>
              </a:rPr>
              <a:t>Kenetic</a:t>
            </a:r>
            <a:r>
              <a:rPr lang="en-US" altLang="zh-CN" sz="2800" b="1" dirty="0">
                <a:latin typeface="Times New Roman" pitchFamily="18" charset="0"/>
                <a:cs typeface="Times New Roman" pitchFamily="18" charset="0"/>
              </a:rPr>
              <a:t> Feasibility)</a:t>
            </a:r>
            <a:endParaRPr lang="zh-CN" altLang="en-US" sz="2800" b="1" dirty="0">
              <a:latin typeface="Times New Roman" pitchFamily="18" charset="0"/>
              <a:cs typeface="Times New Roman" pitchFamily="18" charset="0"/>
            </a:endParaRPr>
          </a:p>
        </p:txBody>
      </p:sp>
      <p:sp>
        <p:nvSpPr>
          <p:cNvPr id="16" name="Text Box 15"/>
          <p:cNvSpPr txBox="1">
            <a:spLocks noChangeArrowheads="1"/>
          </p:cNvSpPr>
          <p:nvPr/>
        </p:nvSpPr>
        <p:spPr bwMode="auto">
          <a:xfrm>
            <a:off x="3328988" y="2492896"/>
            <a:ext cx="1944687" cy="466725"/>
          </a:xfrm>
          <a:prstGeom prst="rect">
            <a:avLst/>
          </a:prstGeom>
          <a:noFill/>
          <a:ln w="28575" cmpd="sng">
            <a:solidFill>
              <a:srgbClr val="0000CC"/>
            </a:solidFill>
            <a:miter lim="800000"/>
            <a:headEnd/>
            <a:tailEnd/>
          </a:ln>
          <a:effectLst/>
        </p:spPr>
        <p:txBody>
          <a:bodyPr>
            <a:spAutoFit/>
          </a:bodyPr>
          <a:lstStyle/>
          <a:p>
            <a:pPr algn="ctr">
              <a:spcBef>
                <a:spcPct val="50000"/>
              </a:spcBef>
            </a:pPr>
            <a:r>
              <a:rPr lang="zh-CN" sz="2400" b="1">
                <a:solidFill>
                  <a:srgbClr val="0000CC"/>
                </a:solidFill>
                <a:effectLst>
                  <a:outerShdw blurRad="38100" dist="38100" dir="2700000" algn="tl">
                    <a:srgbClr val="000000">
                      <a:alpha val="43137"/>
                    </a:srgbClr>
                  </a:outerShdw>
                </a:effectLst>
                <a:latin typeface="楷体_GB2312" pitchFamily="49" charset="-122"/>
                <a:ea typeface="楷体_GB2312" pitchFamily="49" charset="-122"/>
              </a:rPr>
              <a:t>聚 合 反 应</a:t>
            </a:r>
          </a:p>
        </p:txBody>
      </p:sp>
      <p:sp>
        <p:nvSpPr>
          <p:cNvPr id="17" name="Text Box 16"/>
          <p:cNvSpPr txBox="1">
            <a:spLocks noChangeArrowheads="1"/>
          </p:cNvSpPr>
          <p:nvPr/>
        </p:nvSpPr>
        <p:spPr bwMode="auto">
          <a:xfrm>
            <a:off x="1528763" y="2710384"/>
            <a:ext cx="1447800" cy="466725"/>
          </a:xfrm>
          <a:prstGeom prst="rect">
            <a:avLst/>
          </a:prstGeom>
          <a:noFill/>
          <a:ln w="28575" cmpd="sng">
            <a:solidFill>
              <a:srgbClr val="0000CC"/>
            </a:solidFill>
            <a:miter lim="800000"/>
            <a:headEnd/>
            <a:tailEnd/>
          </a:ln>
          <a:effectLst/>
        </p:spPr>
        <p:txBody>
          <a:bodyPr>
            <a:spAutoFit/>
          </a:bodyPr>
          <a:lstStyle/>
          <a:p>
            <a:pPr algn="ctr">
              <a:spcBef>
                <a:spcPct val="50000"/>
              </a:spcBef>
            </a:pPr>
            <a:r>
              <a:rPr lang="zh-CN" altLang="en-US" sz="2400" b="1" dirty="0">
                <a:solidFill>
                  <a:srgbClr val="0000CC"/>
                </a:solidFill>
                <a:effectLst>
                  <a:outerShdw blurRad="38100" dist="38100" dir="2700000" algn="tl">
                    <a:srgbClr val="000000">
                      <a:alpha val="43137"/>
                    </a:srgbClr>
                  </a:outerShdw>
                </a:effectLst>
                <a:latin typeface="楷体_GB2312" pitchFamily="49" charset="-122"/>
                <a:ea typeface="楷体_GB2312" pitchFamily="49" charset="-122"/>
              </a:rPr>
              <a:t>单  体</a:t>
            </a:r>
            <a:endParaRPr lang="zh-CN" sz="2400" b="1" dirty="0">
              <a:solidFill>
                <a:srgbClr val="0000CC"/>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18" name="Text Box 17"/>
          <p:cNvSpPr txBox="1">
            <a:spLocks noChangeArrowheads="1"/>
          </p:cNvSpPr>
          <p:nvPr/>
        </p:nvSpPr>
        <p:spPr bwMode="auto">
          <a:xfrm>
            <a:off x="3113088" y="3107266"/>
            <a:ext cx="2224087" cy="457200"/>
          </a:xfrm>
          <a:prstGeom prst="rect">
            <a:avLst/>
          </a:prstGeom>
          <a:noFill/>
          <a:ln w="28575">
            <a:solidFill>
              <a:schemeClr val="tx1"/>
            </a:solidFill>
            <a:miter lim="800000"/>
            <a:headEnd/>
            <a:tailEnd/>
          </a:ln>
          <a:effectLst/>
        </p:spPr>
        <p:txBody>
          <a:bodyPr>
            <a:spAutoFit/>
          </a:bodyPr>
          <a:lstStyle/>
          <a:p>
            <a:pPr algn="ctr">
              <a:spcBef>
                <a:spcPct val="50000"/>
              </a:spcBef>
            </a:pPr>
            <a:r>
              <a:rPr lang="zh-CN" altLang="zh-CN" sz="2400" b="1" i="1">
                <a:solidFill>
                  <a:srgbClr val="0000CC"/>
                </a:solidFill>
                <a:effectLst>
                  <a:outerShdw blurRad="38100" dist="38100" dir="2700000" algn="tl">
                    <a:srgbClr val="000000">
                      <a:alpha val="43137"/>
                    </a:srgbClr>
                  </a:outerShdw>
                </a:effectLst>
                <a:latin typeface="Times New Roman" pitchFamily="18" charset="0"/>
              </a:rPr>
              <a:t>Polymerization</a:t>
            </a:r>
          </a:p>
        </p:txBody>
      </p:sp>
      <p:sp>
        <p:nvSpPr>
          <p:cNvPr id="19" name="Text Box 18"/>
          <p:cNvSpPr txBox="1">
            <a:spLocks noChangeArrowheads="1"/>
          </p:cNvSpPr>
          <p:nvPr/>
        </p:nvSpPr>
        <p:spPr bwMode="auto">
          <a:xfrm>
            <a:off x="5705475" y="2781821"/>
            <a:ext cx="1524000" cy="466725"/>
          </a:xfrm>
          <a:prstGeom prst="rect">
            <a:avLst/>
          </a:prstGeom>
          <a:noFill/>
          <a:ln w="28575" cmpd="sng">
            <a:solidFill>
              <a:srgbClr val="0000CC"/>
            </a:solidFill>
            <a:miter lim="800000"/>
            <a:headEnd/>
            <a:tailEnd/>
          </a:ln>
          <a:effectLst/>
        </p:spPr>
        <p:txBody>
          <a:bodyPr>
            <a:spAutoFit/>
          </a:bodyPr>
          <a:lstStyle/>
          <a:p>
            <a:pPr algn="ctr">
              <a:spcBef>
                <a:spcPct val="50000"/>
              </a:spcBef>
            </a:pPr>
            <a:r>
              <a:rPr lang="zh-CN" sz="2400" b="1">
                <a:solidFill>
                  <a:srgbClr val="0000CC"/>
                </a:solidFill>
                <a:effectLst>
                  <a:outerShdw blurRad="38100" dist="38100" dir="2700000" algn="tl">
                    <a:srgbClr val="000000">
                      <a:alpha val="43137"/>
                    </a:srgbClr>
                  </a:outerShdw>
                </a:effectLst>
                <a:latin typeface="楷体_GB2312" pitchFamily="49" charset="-122"/>
                <a:ea typeface="楷体_GB2312" pitchFamily="49" charset="-122"/>
              </a:rPr>
              <a:t>高 分 子</a:t>
            </a:r>
          </a:p>
        </p:txBody>
      </p:sp>
      <p:sp>
        <p:nvSpPr>
          <p:cNvPr id="25" name="Line 21"/>
          <p:cNvSpPr>
            <a:spLocks noChangeShapeType="1"/>
          </p:cNvSpPr>
          <p:nvPr/>
        </p:nvSpPr>
        <p:spPr bwMode="auto">
          <a:xfrm>
            <a:off x="3200400" y="3035821"/>
            <a:ext cx="2057400" cy="0"/>
          </a:xfrm>
          <a:prstGeom prst="line">
            <a:avLst/>
          </a:prstGeom>
          <a:noFill/>
          <a:ln w="28575" cmpd="sng">
            <a:solidFill>
              <a:srgbClr val="FF0000"/>
            </a:solidFill>
            <a:round/>
            <a:headEnd/>
            <a:tailEnd type="triangle" w="med" len="med"/>
          </a:ln>
          <a:effectLst/>
        </p:spPr>
        <p:txBody>
          <a:bodyPr wrap="none" lIns="90000" tIns="46800" rIns="90000" bIns="46800">
            <a:spAutoFit/>
          </a:bodyPr>
          <a:lstStyle/>
          <a:p>
            <a:endParaRPr lang="zh-CN" altLang="en-US" sz="2400" b="1">
              <a:effectLst>
                <a:outerShdw blurRad="38100" dist="38100" dir="2700000" algn="tl">
                  <a:srgbClr val="000000">
                    <a:alpha val="43137"/>
                  </a:srgbClr>
                </a:outerShdw>
              </a:effectLst>
            </a:endParaRPr>
          </a:p>
        </p:txBody>
      </p:sp>
      <p:sp>
        <p:nvSpPr>
          <p:cNvPr id="27" name="矩形 26"/>
          <p:cNvSpPr/>
          <p:nvPr/>
        </p:nvSpPr>
        <p:spPr>
          <a:xfrm>
            <a:off x="6228184" y="3356992"/>
            <a:ext cx="564578" cy="523220"/>
          </a:xfrm>
          <a:prstGeom prst="rect">
            <a:avLst/>
          </a:prstGeom>
        </p:spPr>
        <p:txBody>
          <a:bodyPr wrap="none">
            <a:spAutoFit/>
          </a:bodyPr>
          <a:lstStyle/>
          <a:p>
            <a:r>
              <a:rPr kumimoji="1" lang="en-US" altLang="zh-CN" sz="2800" b="1" i="1" dirty="0">
                <a:solidFill>
                  <a:srgbClr val="000000"/>
                </a:solidFill>
                <a:latin typeface="Times New Roman" pitchFamily="18" charset="0"/>
                <a:ea typeface="黑体" pitchFamily="49" charset="-122"/>
                <a:cs typeface="Times New Roman" pitchFamily="18" charset="0"/>
              </a:rPr>
              <a:t>G</a:t>
            </a:r>
            <a:r>
              <a:rPr kumimoji="1" lang="en-US" altLang="zh-CN" sz="2800" b="1" baseline="-25000" dirty="0">
                <a:solidFill>
                  <a:srgbClr val="000000"/>
                </a:solidFill>
                <a:latin typeface="Times New Roman" pitchFamily="18" charset="0"/>
                <a:ea typeface="黑体" pitchFamily="49" charset="-122"/>
                <a:cs typeface="Times New Roman" pitchFamily="18" charset="0"/>
              </a:rPr>
              <a:t>2</a:t>
            </a:r>
            <a:endParaRPr lang="zh-CN" altLang="en-US" b="1" dirty="0"/>
          </a:p>
        </p:txBody>
      </p:sp>
      <p:sp>
        <p:nvSpPr>
          <p:cNvPr id="28" name="矩形 27"/>
          <p:cNvSpPr/>
          <p:nvPr/>
        </p:nvSpPr>
        <p:spPr>
          <a:xfrm>
            <a:off x="1901430" y="3284984"/>
            <a:ext cx="654346" cy="523220"/>
          </a:xfrm>
          <a:prstGeom prst="rect">
            <a:avLst/>
          </a:prstGeom>
        </p:spPr>
        <p:txBody>
          <a:bodyPr wrap="none">
            <a:spAutoFit/>
          </a:bodyPr>
          <a:lstStyle/>
          <a:p>
            <a:r>
              <a:rPr kumimoji="1" lang="en-US" altLang="zh-CN" sz="2800" b="1" i="1" dirty="0">
                <a:solidFill>
                  <a:srgbClr val="000000"/>
                </a:solidFill>
                <a:latin typeface="Times New Roman" pitchFamily="18" charset="0"/>
                <a:ea typeface="黑体" pitchFamily="49" charset="-122"/>
                <a:cs typeface="Times New Roman" pitchFamily="18" charset="0"/>
              </a:rPr>
              <a:t>G</a:t>
            </a:r>
            <a:r>
              <a:rPr kumimoji="1" lang="en-US" altLang="zh-CN" sz="2800" b="1" baseline="-25000" dirty="0">
                <a:solidFill>
                  <a:srgbClr val="000000"/>
                </a:solidFill>
                <a:latin typeface="Times New Roman" pitchFamily="18" charset="0"/>
                <a:ea typeface="黑体" pitchFamily="49" charset="-122"/>
                <a:cs typeface="Times New Roman" pitchFamily="18" charset="0"/>
              </a:rPr>
              <a:t>1</a:t>
            </a:r>
            <a:r>
              <a:rPr kumimoji="1" lang="en-US" altLang="zh-CN" sz="2800" b="1" dirty="0">
                <a:solidFill>
                  <a:srgbClr val="000000"/>
                </a:solidFill>
                <a:latin typeface="Times New Roman" pitchFamily="18" charset="0"/>
                <a:ea typeface="黑体" pitchFamily="49" charset="-122"/>
                <a:cs typeface="Times New Roman" pitchFamily="18" charset="0"/>
              </a:rPr>
              <a:t> </a:t>
            </a:r>
            <a:endParaRPr lang="zh-CN" altLang="en-US" b="1" dirty="0"/>
          </a:p>
        </p:txBody>
      </p:sp>
      <p:sp>
        <p:nvSpPr>
          <p:cNvPr id="29" name="矩形 28"/>
          <p:cNvSpPr/>
          <p:nvPr/>
        </p:nvSpPr>
        <p:spPr>
          <a:xfrm>
            <a:off x="846229" y="6093296"/>
            <a:ext cx="7398179" cy="523220"/>
          </a:xfrm>
          <a:prstGeom prst="rect">
            <a:avLst/>
          </a:prstGeom>
          <a:solidFill>
            <a:srgbClr val="CCFFFF"/>
          </a:solidFill>
          <a:ln>
            <a:solidFill>
              <a:schemeClr val="tx1"/>
            </a:solidFill>
          </a:ln>
        </p:spPr>
        <p:txBody>
          <a:bodyPr wrap="none">
            <a:spAutoFit/>
          </a:bodyPr>
          <a:lstStyle/>
          <a:p>
            <a:r>
              <a:rPr lang="zh-CN" altLang="en-US" sz="2800" b="1" dirty="0">
                <a:solidFill>
                  <a:srgbClr val="0000CC"/>
                </a:solidFill>
              </a:rPr>
              <a:t>引发剂、聚反应途径（保证足够的反应速率）</a:t>
            </a:r>
          </a:p>
        </p:txBody>
      </p:sp>
      <p:sp>
        <p:nvSpPr>
          <p:cNvPr id="30" name="矩形 29"/>
          <p:cNvSpPr/>
          <p:nvPr/>
        </p:nvSpPr>
        <p:spPr>
          <a:xfrm>
            <a:off x="358962" y="4365104"/>
            <a:ext cx="8461510" cy="959686"/>
          </a:xfrm>
          <a:prstGeom prst="rect">
            <a:avLst/>
          </a:prstGeom>
          <a:solidFill>
            <a:schemeClr val="accent4">
              <a:lumMod val="20000"/>
              <a:lumOff val="80000"/>
            </a:schemeClr>
          </a:solidFill>
          <a:ln>
            <a:solidFill>
              <a:schemeClr val="tx1"/>
            </a:solidFill>
          </a:ln>
        </p:spPr>
        <p:txBody>
          <a:bodyPr wrap="square">
            <a:spAutoFit/>
          </a:bodyPr>
          <a:lstStyle/>
          <a:p>
            <a:pPr>
              <a:lnSpc>
                <a:spcPct val="125000"/>
              </a:lnSpc>
            </a:pPr>
            <a:r>
              <a:rPr lang="zh-CN" altLang="en-US" sz="2400" b="1" dirty="0">
                <a:latin typeface="+mn-ea"/>
              </a:rPr>
              <a:t>单体能否聚合，首先从热力学考虑。热力学所讨论的是反应的可能性，反应进行的方向以及平衡方面的问题</a:t>
            </a:r>
            <a:r>
              <a:rPr lang="zh-CN" altLang="en-US" b="1" dirty="0">
                <a:ea typeface="楷体_GB2312"/>
              </a:rPr>
              <a:t>。</a:t>
            </a:r>
            <a:endParaRPr lang="zh-CN" altLang="en-US" b="1" dirty="0"/>
          </a:p>
        </p:txBody>
      </p:sp>
    </p:spTree>
    <p:extLst>
      <p:ext uri="{BB962C8B-B14F-4D97-AF65-F5344CB8AC3E}">
        <p14:creationId xmlns:p14="http://schemas.microsoft.com/office/powerpoint/2010/main" val="67902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4"/>
          <p:cNvSpPr>
            <a:spLocks noChangeArrowheads="1"/>
          </p:cNvSpPr>
          <p:nvPr/>
        </p:nvSpPr>
        <p:spPr bwMode="auto">
          <a:xfrm>
            <a:off x="251520" y="188640"/>
            <a:ext cx="7812087" cy="584775"/>
          </a:xfrm>
          <a:prstGeom prst="rect">
            <a:avLst/>
          </a:prstGeom>
          <a:noFill/>
          <a:ln w="9525">
            <a:noFill/>
            <a:miter lim="800000"/>
            <a:headEnd/>
            <a:tailEnd/>
          </a:ln>
        </p:spPr>
        <p:txBody>
          <a:bodyPr wrap="square">
            <a:spAutoFit/>
          </a:bodyPr>
          <a:lstStyle/>
          <a:p>
            <a:r>
              <a:rPr lang="zh-CN" altLang="en-US" sz="3200" b="1" dirty="0">
                <a:solidFill>
                  <a:srgbClr val="C00000"/>
                </a:solidFill>
                <a:latin typeface="Times New Roman" pitchFamily="18" charset="0"/>
                <a:cs typeface="Times New Roman" pitchFamily="18" charset="0"/>
              </a:rPr>
              <a:t>多取代基单体的聚合反应选择性</a:t>
            </a:r>
          </a:p>
        </p:txBody>
      </p:sp>
      <p:sp>
        <p:nvSpPr>
          <p:cNvPr id="23" name="Rectangle 8"/>
          <p:cNvSpPr>
            <a:spLocks noChangeArrowheads="1"/>
          </p:cNvSpPr>
          <p:nvPr/>
        </p:nvSpPr>
        <p:spPr bwMode="auto">
          <a:xfrm>
            <a:off x="1357313" y="738188"/>
            <a:ext cx="7215187" cy="461665"/>
          </a:xfrm>
          <a:prstGeom prst="rect">
            <a:avLst/>
          </a:prstGeom>
          <a:noFill/>
          <a:ln w="9525">
            <a:noFill/>
            <a:miter lim="800000"/>
            <a:headEnd/>
            <a:tailEnd/>
          </a:ln>
        </p:spPr>
        <p:txBody>
          <a:bodyPr>
            <a:spAutoFit/>
          </a:bodyPr>
          <a:lstStyle/>
          <a:p>
            <a:r>
              <a:rPr lang="zh-CN" altLang="en-US" sz="2400" b="1" dirty="0">
                <a:latin typeface="Times New Roman" pitchFamily="18" charset="0"/>
                <a:cs typeface="Times New Roman" pitchFamily="18" charset="0"/>
              </a:rPr>
              <a:t>取代基电负性次序与聚合反应类型： </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取代基</a:t>
            </a:r>
            <a:r>
              <a:rPr lang="en-US" altLang="zh-CN" sz="2400" b="1" dirty="0">
                <a:latin typeface="Times New Roman" pitchFamily="18" charset="0"/>
                <a:cs typeface="Times New Roman" pitchFamily="18" charset="0"/>
              </a:rPr>
              <a:t>-X)</a:t>
            </a:r>
            <a:endParaRPr lang="zh-CN" altLang="en-US" sz="2400" b="1" dirty="0">
              <a:latin typeface="Times New Roman" pitchFamily="18" charset="0"/>
              <a:cs typeface="Times New Roman" pitchFamily="18" charset="0"/>
            </a:endParaRPr>
          </a:p>
        </p:txBody>
      </p:sp>
      <p:sp>
        <p:nvSpPr>
          <p:cNvPr id="24" name="Rectangle 9"/>
          <p:cNvSpPr>
            <a:spLocks noChangeArrowheads="1"/>
          </p:cNvSpPr>
          <p:nvPr/>
        </p:nvSpPr>
        <p:spPr bwMode="auto">
          <a:xfrm>
            <a:off x="1143000" y="2824163"/>
            <a:ext cx="6909264" cy="1200329"/>
          </a:xfrm>
          <a:prstGeom prst="rect">
            <a:avLst/>
          </a:prstGeom>
          <a:noFill/>
          <a:ln w="19050">
            <a:solidFill>
              <a:srgbClr val="000080"/>
            </a:solidFill>
            <a:miter lim="800000"/>
            <a:headEnd/>
            <a:tailEnd/>
          </a:ln>
        </p:spPr>
        <p:txBody>
          <a:bodyPr wrap="none">
            <a:spAutoFit/>
          </a:bodyPr>
          <a:lstStyle/>
          <a:p>
            <a:pPr>
              <a:buFontTx/>
              <a:buChar char="•"/>
            </a:pPr>
            <a:r>
              <a:rPr lang="en-US" altLang="zh-CN" sz="2400" b="1">
                <a:solidFill>
                  <a:schemeClr val="accent2"/>
                </a:solidFill>
                <a:latin typeface="Times New Roman" pitchFamily="18" charset="0"/>
                <a:cs typeface="Times New Roman" pitchFamily="18" charset="0"/>
              </a:rPr>
              <a:t>  </a:t>
            </a:r>
            <a:r>
              <a:rPr lang="zh-CN" altLang="en-US" sz="2400" b="1">
                <a:solidFill>
                  <a:schemeClr val="accent2"/>
                </a:solidFill>
                <a:latin typeface="Times New Roman" pitchFamily="18" charset="0"/>
                <a:cs typeface="Times New Roman" pitchFamily="18" charset="0"/>
              </a:rPr>
              <a:t>共轭烯烃能够进行各种聚合反应</a:t>
            </a:r>
          </a:p>
          <a:p>
            <a:pPr>
              <a:buFontTx/>
              <a:buChar char="•"/>
            </a:pPr>
            <a:r>
              <a:rPr lang="zh-CN" altLang="en-US" sz="2400" b="1">
                <a:solidFill>
                  <a:schemeClr val="accent2"/>
                </a:solidFill>
                <a:latin typeface="Times New Roman" pitchFamily="18" charset="0"/>
                <a:cs typeface="Times New Roman" pitchFamily="18" charset="0"/>
              </a:rPr>
              <a:t>  自由基聚合与</a:t>
            </a:r>
            <a:r>
              <a:rPr lang="zh-CN" altLang="en-US" sz="2400" b="1">
                <a:solidFill>
                  <a:srgbClr val="FF3300"/>
                </a:solidFill>
                <a:latin typeface="Times New Roman" pitchFamily="18" charset="0"/>
                <a:cs typeface="Times New Roman" pitchFamily="18" charset="0"/>
              </a:rPr>
              <a:t>阴</a:t>
            </a:r>
            <a:r>
              <a:rPr lang="zh-CN" altLang="en-US" sz="2400" b="1">
                <a:solidFill>
                  <a:schemeClr val="accent2"/>
                </a:solidFill>
                <a:latin typeface="Times New Roman" pitchFamily="18" charset="0"/>
                <a:cs typeface="Times New Roman" pitchFamily="18" charset="0"/>
              </a:rPr>
              <a:t>离子聚合单体的相互交叉单体多</a:t>
            </a:r>
          </a:p>
          <a:p>
            <a:pPr>
              <a:buFontTx/>
              <a:buChar char="•"/>
            </a:pPr>
            <a:r>
              <a:rPr lang="zh-CN" altLang="en-US" sz="2400" b="1">
                <a:solidFill>
                  <a:schemeClr val="accent2"/>
                </a:solidFill>
                <a:latin typeface="Times New Roman" pitchFamily="18" charset="0"/>
                <a:cs typeface="Times New Roman" pitchFamily="18" charset="0"/>
              </a:rPr>
              <a:t>  自由基聚合与</a:t>
            </a:r>
            <a:r>
              <a:rPr lang="zh-CN" altLang="en-US" sz="2400" b="1">
                <a:solidFill>
                  <a:srgbClr val="FF3300"/>
                </a:solidFill>
                <a:latin typeface="Times New Roman" pitchFamily="18" charset="0"/>
                <a:cs typeface="Times New Roman" pitchFamily="18" charset="0"/>
              </a:rPr>
              <a:t>阳</a:t>
            </a:r>
            <a:r>
              <a:rPr lang="zh-CN" altLang="en-US" sz="2400" b="1">
                <a:solidFill>
                  <a:schemeClr val="accent2"/>
                </a:solidFill>
                <a:latin typeface="Times New Roman" pitchFamily="18" charset="0"/>
                <a:cs typeface="Times New Roman" pitchFamily="18" charset="0"/>
              </a:rPr>
              <a:t>离子聚合单体的相互交叉单体少</a:t>
            </a:r>
          </a:p>
        </p:txBody>
      </p:sp>
      <p:sp>
        <p:nvSpPr>
          <p:cNvPr id="25" name="Text Box 10"/>
          <p:cNvSpPr txBox="1">
            <a:spLocks noChangeArrowheads="1"/>
          </p:cNvSpPr>
          <p:nvPr/>
        </p:nvSpPr>
        <p:spPr bwMode="auto">
          <a:xfrm>
            <a:off x="357188" y="4179888"/>
            <a:ext cx="8456612" cy="2677656"/>
          </a:xfrm>
          <a:prstGeom prst="rect">
            <a:avLst/>
          </a:prstGeom>
          <a:noFill/>
          <a:ln w="9525">
            <a:noFill/>
            <a:miter lim="800000"/>
            <a:headEnd/>
            <a:tailEnd/>
          </a:ln>
        </p:spPr>
        <p:txBody>
          <a:bodyPr>
            <a:spAutoFit/>
          </a:bodyPr>
          <a:lstStyle/>
          <a:p>
            <a:pPr>
              <a:spcBef>
                <a:spcPct val="50000"/>
              </a:spcBef>
            </a:pP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NO</a:t>
            </a:r>
            <a:r>
              <a:rPr lang="en-US" altLang="zh-CN" sz="2400" b="1" baseline="-25000"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：强吸电子，阴离子聚合</a:t>
            </a:r>
            <a:endParaRPr lang="en-US" altLang="zh-CN" sz="2400" b="1" dirty="0">
              <a:latin typeface="Times New Roman" pitchFamily="18" charset="0"/>
              <a:cs typeface="Times New Roman" pitchFamily="18" charset="0"/>
            </a:endParaRPr>
          </a:p>
          <a:p>
            <a:pPr>
              <a:spcBef>
                <a:spcPct val="50000"/>
              </a:spcBef>
            </a:pP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CN </a:t>
            </a:r>
            <a:r>
              <a:rPr lang="zh-CN" altLang="en-US" sz="2400" b="1" dirty="0">
                <a:latin typeface="Times New Roman" pitchFamily="18" charset="0"/>
                <a:cs typeface="Times New Roman" pitchFamily="18" charset="0"/>
              </a:rPr>
              <a:t>：强吸电子，一个，阴离子</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自由基；二个，阴离子</a:t>
            </a:r>
          </a:p>
          <a:p>
            <a:pPr>
              <a:spcBef>
                <a:spcPct val="50000"/>
              </a:spcBef>
            </a:pPr>
            <a:r>
              <a:rPr lang="zh-CN" altLang="en-US"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Cl</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：“弱”吸电子，一个，自由基；二个，自由基</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阴离子</a:t>
            </a:r>
            <a:endParaRPr lang="en-US" altLang="zh-CN" sz="2400" b="1" dirty="0">
              <a:latin typeface="Times New Roman" pitchFamily="18" charset="0"/>
              <a:cs typeface="Times New Roman" pitchFamily="18" charset="0"/>
            </a:endParaRPr>
          </a:p>
          <a:p>
            <a:pPr>
              <a:spcBef>
                <a:spcPct val="50000"/>
              </a:spcBef>
            </a:pP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CH</a:t>
            </a:r>
            <a:r>
              <a:rPr lang="en-US" altLang="zh-CN" sz="2400" b="1" baseline="-25000" dirty="0">
                <a:latin typeface="Times New Roman" pitchFamily="18" charset="0"/>
                <a:cs typeface="Times New Roman" pitchFamily="18" charset="0"/>
              </a:rPr>
              <a:t>3 </a:t>
            </a:r>
            <a:r>
              <a:rPr lang="zh-CN" altLang="en-US" sz="2400" b="1" dirty="0">
                <a:latin typeface="Times New Roman" pitchFamily="18" charset="0"/>
                <a:cs typeface="Times New Roman" pitchFamily="18" charset="0"/>
              </a:rPr>
              <a:t>：供电子，一个，配位；二个，阳离子</a:t>
            </a:r>
            <a:endParaRPr lang="en-US" altLang="zh-CN" sz="2400" b="1" dirty="0">
              <a:latin typeface="Times New Roman" pitchFamily="18" charset="0"/>
              <a:cs typeface="Times New Roman" pitchFamily="18" charset="0"/>
            </a:endParaRPr>
          </a:p>
          <a:p>
            <a:pPr>
              <a:spcBef>
                <a:spcPct val="50000"/>
              </a:spcBef>
            </a:pP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OR </a:t>
            </a:r>
            <a:r>
              <a:rPr lang="zh-CN" altLang="en-US" sz="2400" b="1" dirty="0">
                <a:latin typeface="Times New Roman" pitchFamily="18" charset="0"/>
                <a:cs typeface="Times New Roman" pitchFamily="18" charset="0"/>
              </a:rPr>
              <a:t>：阳离子</a:t>
            </a:r>
            <a:r>
              <a:rPr lang="en-US" altLang="zh-CN" sz="2400" b="1" dirty="0">
                <a:latin typeface="Times New Roman" pitchFamily="18" charset="0"/>
                <a:cs typeface="Times New Roman" pitchFamily="18" charset="0"/>
              </a:rPr>
              <a:t>           </a:t>
            </a:r>
          </a:p>
        </p:txBody>
      </p:sp>
      <p:pic>
        <p:nvPicPr>
          <p:cNvPr id="26" name="Picture 6" descr="C:\Users\wangmin\AppData\Roaming\Tencent\Users\544408593\QQ\WinTemp\RichOle\JIA2G}IEN0FX(K%YL]W%8)5.jpg"/>
          <p:cNvPicPr>
            <a:picLocks noChangeAspect="1" noChangeArrowheads="1"/>
          </p:cNvPicPr>
          <p:nvPr/>
        </p:nvPicPr>
        <p:blipFill>
          <a:blip r:embed="rId3" cstate="print"/>
          <a:srcRect t="21739"/>
          <a:stretch>
            <a:fillRect/>
          </a:stretch>
        </p:blipFill>
        <p:spPr bwMode="auto">
          <a:xfrm>
            <a:off x="327025" y="1268760"/>
            <a:ext cx="8816975" cy="1357312"/>
          </a:xfrm>
          <a:prstGeom prst="rect">
            <a:avLst/>
          </a:prstGeom>
          <a:noFill/>
          <a:ln w="9525">
            <a:noFill/>
            <a:miter lim="800000"/>
            <a:headEnd/>
            <a:tailEnd/>
          </a:ln>
        </p:spPr>
      </p:pic>
    </p:spTree>
    <p:extLst>
      <p:ext uri="{BB962C8B-B14F-4D97-AF65-F5344CB8AC3E}">
        <p14:creationId xmlns:p14="http://schemas.microsoft.com/office/powerpoint/2010/main" val="412036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edge">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6"/>
          <p:cNvSpPr>
            <a:spLocks noChangeArrowheads="1"/>
          </p:cNvSpPr>
          <p:nvPr/>
        </p:nvSpPr>
        <p:spPr bwMode="auto">
          <a:xfrm>
            <a:off x="251520" y="169476"/>
            <a:ext cx="4778872" cy="523220"/>
          </a:xfrm>
          <a:prstGeom prst="rect">
            <a:avLst/>
          </a:prstGeom>
          <a:solidFill>
            <a:srgbClr val="FFFF00"/>
          </a:solidFill>
          <a:ln w="9525">
            <a:noFill/>
            <a:miter lim="800000"/>
            <a:headEnd/>
            <a:tailEnd/>
          </a:ln>
        </p:spPr>
        <p:txBody>
          <a:bodyPr wrap="none">
            <a:spAutoFit/>
          </a:bodyPr>
          <a:lstStyle/>
          <a:p>
            <a:r>
              <a:rPr lang="en-US" altLang="zh-CN" sz="2800" b="1" dirty="0">
                <a:latin typeface="Times New Roman" pitchFamily="18" charset="0"/>
                <a:cs typeface="Times New Roman" pitchFamily="18" charset="0"/>
              </a:rPr>
              <a:t>2.3.5 </a:t>
            </a:r>
            <a:r>
              <a:rPr lang="zh-CN" altLang="en-US" sz="2800" b="1" dirty="0">
                <a:latin typeface="Times New Roman" pitchFamily="18" charset="0"/>
                <a:cs typeface="Times New Roman" pitchFamily="18" charset="0"/>
              </a:rPr>
              <a:t>自由基聚合反应的特征</a:t>
            </a:r>
          </a:p>
        </p:txBody>
      </p:sp>
      <p:sp>
        <p:nvSpPr>
          <p:cNvPr id="7" name="Rectangle 6"/>
          <p:cNvSpPr>
            <a:spLocks noChangeArrowheads="1"/>
          </p:cNvSpPr>
          <p:nvPr/>
        </p:nvSpPr>
        <p:spPr bwMode="auto">
          <a:xfrm>
            <a:off x="2751422" y="870480"/>
            <a:ext cx="1112805" cy="461665"/>
          </a:xfrm>
          <a:prstGeom prst="rect">
            <a:avLst/>
          </a:prstGeom>
          <a:noFill/>
          <a:ln w="9525">
            <a:noFill/>
            <a:miter lim="800000"/>
            <a:headEnd/>
            <a:tailEnd/>
          </a:ln>
        </p:spPr>
        <p:txBody>
          <a:bodyPr wrap="none">
            <a:spAutoFit/>
          </a:bodyPr>
          <a:lstStyle/>
          <a:p>
            <a:pPr algn="l"/>
            <a:r>
              <a:rPr lang="zh-CN" altLang="en-US" sz="2400" b="1">
                <a:solidFill>
                  <a:srgbClr val="006600"/>
                </a:solidFill>
                <a:latin typeface="Times New Roman" pitchFamily="18" charset="0"/>
                <a:cs typeface="Times New Roman" pitchFamily="18" charset="0"/>
              </a:rPr>
              <a:t>链引发</a:t>
            </a:r>
          </a:p>
        </p:txBody>
      </p:sp>
      <p:sp>
        <p:nvSpPr>
          <p:cNvPr id="8" name="Rectangle 7"/>
          <p:cNvSpPr>
            <a:spLocks noChangeArrowheads="1"/>
          </p:cNvSpPr>
          <p:nvPr/>
        </p:nvSpPr>
        <p:spPr bwMode="auto">
          <a:xfrm>
            <a:off x="4985034" y="870480"/>
            <a:ext cx="1150938" cy="461665"/>
          </a:xfrm>
          <a:prstGeom prst="rect">
            <a:avLst/>
          </a:prstGeom>
          <a:noFill/>
          <a:ln w="9525">
            <a:noFill/>
            <a:miter lim="800000"/>
            <a:headEnd/>
            <a:tailEnd/>
          </a:ln>
        </p:spPr>
        <p:txBody>
          <a:bodyPr>
            <a:spAutoFit/>
          </a:bodyPr>
          <a:lstStyle/>
          <a:p>
            <a:pPr algn="l"/>
            <a:r>
              <a:rPr lang="zh-CN" altLang="en-US" sz="2400" b="1">
                <a:solidFill>
                  <a:srgbClr val="006600"/>
                </a:solidFill>
                <a:latin typeface="Times New Roman" pitchFamily="18" charset="0"/>
                <a:cs typeface="Times New Roman" pitchFamily="18" charset="0"/>
              </a:rPr>
              <a:t>链增长</a:t>
            </a:r>
          </a:p>
        </p:txBody>
      </p:sp>
      <p:sp>
        <p:nvSpPr>
          <p:cNvPr id="10" name="Rectangle 8"/>
          <p:cNvSpPr>
            <a:spLocks noChangeArrowheads="1"/>
          </p:cNvSpPr>
          <p:nvPr/>
        </p:nvSpPr>
        <p:spPr bwMode="auto">
          <a:xfrm>
            <a:off x="7144034" y="871368"/>
            <a:ext cx="1112805" cy="461665"/>
          </a:xfrm>
          <a:prstGeom prst="rect">
            <a:avLst/>
          </a:prstGeom>
          <a:noFill/>
          <a:ln w="9525">
            <a:noFill/>
            <a:miter lim="800000"/>
            <a:headEnd/>
            <a:tailEnd/>
          </a:ln>
        </p:spPr>
        <p:txBody>
          <a:bodyPr wrap="none">
            <a:spAutoFit/>
          </a:bodyPr>
          <a:lstStyle/>
          <a:p>
            <a:pPr algn="l"/>
            <a:r>
              <a:rPr lang="zh-CN" altLang="en-US" sz="2400" b="1" dirty="0">
                <a:solidFill>
                  <a:srgbClr val="006600"/>
                </a:solidFill>
                <a:latin typeface="Times New Roman" pitchFamily="18" charset="0"/>
                <a:cs typeface="Times New Roman" pitchFamily="18" charset="0"/>
              </a:rPr>
              <a:t>链终止</a:t>
            </a:r>
          </a:p>
        </p:txBody>
      </p:sp>
      <p:sp>
        <p:nvSpPr>
          <p:cNvPr id="11" name="Rectangle 10"/>
          <p:cNvSpPr>
            <a:spLocks noChangeArrowheads="1"/>
          </p:cNvSpPr>
          <p:nvPr/>
        </p:nvSpPr>
        <p:spPr bwMode="auto">
          <a:xfrm>
            <a:off x="179512" y="2497072"/>
            <a:ext cx="2212465" cy="461665"/>
          </a:xfrm>
          <a:prstGeom prst="rect">
            <a:avLst/>
          </a:prstGeom>
          <a:noFill/>
          <a:ln w="9525">
            <a:noFill/>
            <a:miter lim="800000"/>
            <a:headEnd/>
            <a:tailEnd/>
          </a:ln>
        </p:spPr>
        <p:txBody>
          <a:bodyPr wrap="none">
            <a:spAutoFit/>
          </a:bodyPr>
          <a:lstStyle/>
          <a:p>
            <a:pPr algn="l"/>
            <a:r>
              <a:rPr lang="zh-CN" altLang="en-US" sz="2400" b="1" dirty="0">
                <a:solidFill>
                  <a:srgbClr val="006600"/>
                </a:solidFill>
                <a:latin typeface="Times New Roman" pitchFamily="18" charset="0"/>
                <a:cs typeface="Times New Roman" pitchFamily="18" charset="0"/>
              </a:rPr>
              <a:t>速率常数（</a:t>
            </a:r>
            <a:r>
              <a:rPr lang="en-US" altLang="zh-CN" sz="2400" b="1" dirty="0">
                <a:solidFill>
                  <a:srgbClr val="006600"/>
                </a:solidFill>
                <a:latin typeface="Times New Roman" pitchFamily="18" charset="0"/>
                <a:cs typeface="Times New Roman" pitchFamily="18" charset="0"/>
              </a:rPr>
              <a:t>k</a:t>
            </a:r>
            <a:r>
              <a:rPr lang="zh-CN" altLang="en-US" sz="2400" b="1" dirty="0">
                <a:solidFill>
                  <a:srgbClr val="006600"/>
                </a:solidFill>
                <a:latin typeface="Times New Roman" pitchFamily="18" charset="0"/>
                <a:cs typeface="Times New Roman" pitchFamily="18" charset="0"/>
              </a:rPr>
              <a:t>）</a:t>
            </a:r>
          </a:p>
        </p:txBody>
      </p:sp>
      <p:grpSp>
        <p:nvGrpSpPr>
          <p:cNvPr id="2" name="Group 82"/>
          <p:cNvGrpSpPr>
            <a:grpSpLocks/>
          </p:cNvGrpSpPr>
          <p:nvPr/>
        </p:nvGrpSpPr>
        <p:grpSpPr bwMode="auto">
          <a:xfrm>
            <a:off x="447959" y="1509613"/>
            <a:ext cx="1189038" cy="869950"/>
            <a:chOff x="340" y="1586"/>
            <a:chExt cx="749" cy="548"/>
          </a:xfrm>
        </p:grpSpPr>
        <p:sp>
          <p:nvSpPr>
            <p:cNvPr id="15" name="Rectangle 9"/>
            <p:cNvSpPr>
              <a:spLocks noChangeArrowheads="1"/>
            </p:cNvSpPr>
            <p:nvPr/>
          </p:nvSpPr>
          <p:spPr bwMode="auto">
            <a:xfrm>
              <a:off x="340" y="1586"/>
              <a:ext cx="749" cy="291"/>
            </a:xfrm>
            <a:prstGeom prst="rect">
              <a:avLst/>
            </a:prstGeom>
            <a:noFill/>
            <a:ln w="9525">
              <a:noFill/>
              <a:miter lim="800000"/>
              <a:headEnd/>
              <a:tailEnd/>
            </a:ln>
          </p:spPr>
          <p:txBody>
            <a:bodyPr wrap="none">
              <a:spAutoFit/>
            </a:bodyPr>
            <a:lstStyle/>
            <a:p>
              <a:pPr algn="l"/>
              <a:r>
                <a:rPr lang="zh-CN" altLang="en-US" sz="2400" b="1" dirty="0">
                  <a:solidFill>
                    <a:srgbClr val="006600"/>
                  </a:solidFill>
                  <a:latin typeface="Times New Roman" pitchFamily="18" charset="0"/>
                  <a:cs typeface="Times New Roman" pitchFamily="18" charset="0"/>
                </a:rPr>
                <a:t>活化能</a:t>
              </a:r>
              <a:r>
                <a:rPr lang="en-US" altLang="zh-CN" sz="2400" b="1" dirty="0">
                  <a:solidFill>
                    <a:srgbClr val="006600"/>
                  </a:solidFill>
                  <a:latin typeface="Times New Roman" pitchFamily="18" charset="0"/>
                  <a:cs typeface="Times New Roman" pitchFamily="18" charset="0"/>
                </a:rPr>
                <a:t>,</a:t>
              </a:r>
            </a:p>
          </p:txBody>
        </p:sp>
        <p:sp>
          <p:nvSpPr>
            <p:cNvPr id="16" name="Rectangle 73"/>
            <p:cNvSpPr>
              <a:spLocks noChangeArrowheads="1"/>
            </p:cNvSpPr>
            <p:nvPr/>
          </p:nvSpPr>
          <p:spPr bwMode="auto">
            <a:xfrm>
              <a:off x="340" y="1843"/>
              <a:ext cx="687" cy="291"/>
            </a:xfrm>
            <a:prstGeom prst="rect">
              <a:avLst/>
            </a:prstGeom>
            <a:noFill/>
            <a:ln w="9525">
              <a:noFill/>
              <a:miter lim="800000"/>
              <a:headEnd/>
              <a:tailEnd/>
            </a:ln>
          </p:spPr>
          <p:txBody>
            <a:bodyPr wrap="none">
              <a:spAutoFit/>
            </a:bodyPr>
            <a:lstStyle/>
            <a:p>
              <a:pPr algn="l"/>
              <a:r>
                <a:rPr lang="en-US" altLang="zh-CN" sz="2400" b="1" dirty="0">
                  <a:latin typeface="Times New Roman" pitchFamily="18" charset="0"/>
                  <a:cs typeface="Times New Roman" pitchFamily="18" charset="0"/>
                </a:rPr>
                <a:t>kJ/mol</a:t>
              </a:r>
            </a:p>
          </p:txBody>
        </p:sp>
      </p:grpSp>
      <p:sp>
        <p:nvSpPr>
          <p:cNvPr id="17" name="Rectangle 74"/>
          <p:cNvSpPr>
            <a:spLocks noChangeArrowheads="1"/>
          </p:cNvSpPr>
          <p:nvPr/>
        </p:nvSpPr>
        <p:spPr bwMode="auto">
          <a:xfrm>
            <a:off x="2535522" y="2526689"/>
            <a:ext cx="2016125" cy="461665"/>
          </a:xfrm>
          <a:prstGeom prst="rect">
            <a:avLst/>
          </a:prstGeom>
          <a:noFill/>
          <a:ln w="9525">
            <a:noFill/>
            <a:miter lim="800000"/>
            <a:headEnd/>
            <a:tailEnd/>
          </a:ln>
        </p:spPr>
        <p:txBody>
          <a:bodyPr wrap="square">
            <a:spAutoFit/>
          </a:bodyPr>
          <a:lstStyle/>
          <a:p>
            <a:pPr algn="l"/>
            <a:r>
              <a:rPr lang="en-US" altLang="zh-CN" sz="2400" b="1" dirty="0">
                <a:latin typeface="Times New Roman" pitchFamily="18" charset="0"/>
                <a:cs typeface="Times New Roman" pitchFamily="18" charset="0"/>
              </a:rPr>
              <a:t>10</a:t>
            </a:r>
            <a:r>
              <a:rPr lang="en-US" altLang="zh-CN" sz="2400" b="1" baseline="30000" dirty="0">
                <a:latin typeface="Times New Roman" pitchFamily="18" charset="0"/>
                <a:cs typeface="Times New Roman" pitchFamily="18" charset="0"/>
              </a:rPr>
              <a:t>-4</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10</a:t>
            </a:r>
            <a:r>
              <a:rPr lang="en-US" altLang="zh-CN" sz="2400" b="1" baseline="30000" dirty="0">
                <a:latin typeface="Times New Roman" pitchFamily="18" charset="0"/>
                <a:cs typeface="Times New Roman" pitchFamily="18" charset="0"/>
              </a:rPr>
              <a:t>-6 </a:t>
            </a:r>
            <a:r>
              <a:rPr lang="en-US" altLang="zh-CN" sz="2400" b="1" dirty="0">
                <a:latin typeface="Times New Roman" pitchFamily="18" charset="0"/>
                <a:cs typeface="Times New Roman" pitchFamily="18" charset="0"/>
              </a:rPr>
              <a:t>s</a:t>
            </a:r>
            <a:r>
              <a:rPr lang="en-US" altLang="zh-CN" sz="2400" b="1" baseline="30000" dirty="0">
                <a:latin typeface="Times New Roman" pitchFamily="18" charset="0"/>
                <a:cs typeface="Times New Roman" pitchFamily="18" charset="0"/>
              </a:rPr>
              <a:t>-1</a:t>
            </a:r>
          </a:p>
        </p:txBody>
      </p:sp>
      <p:sp>
        <p:nvSpPr>
          <p:cNvPr id="19" name="Rectangle 75"/>
          <p:cNvSpPr>
            <a:spLocks noChangeArrowheads="1"/>
          </p:cNvSpPr>
          <p:nvPr/>
        </p:nvSpPr>
        <p:spPr bwMode="auto">
          <a:xfrm>
            <a:off x="4985034" y="1628800"/>
            <a:ext cx="1439863" cy="461665"/>
          </a:xfrm>
          <a:prstGeom prst="rect">
            <a:avLst/>
          </a:prstGeom>
          <a:noFill/>
          <a:ln w="9525">
            <a:noFill/>
            <a:miter lim="800000"/>
            <a:headEnd/>
            <a:tailEnd/>
          </a:ln>
        </p:spPr>
        <p:txBody>
          <a:bodyPr>
            <a:spAutoFit/>
          </a:bodyPr>
          <a:lstStyle/>
          <a:p>
            <a:pPr algn="l">
              <a:spcBef>
                <a:spcPct val="50000"/>
              </a:spcBef>
            </a:pPr>
            <a:r>
              <a:rPr lang="en-US" altLang="zh-CN" sz="2400" b="1" dirty="0">
                <a:solidFill>
                  <a:schemeClr val="accent2"/>
                </a:solidFill>
                <a:latin typeface="Times New Roman" pitchFamily="18" charset="0"/>
                <a:cs typeface="Times New Roman" pitchFamily="18" charset="0"/>
              </a:rPr>
              <a:t>20</a:t>
            </a:r>
            <a:r>
              <a:rPr lang="zh-CN" altLang="en-US" sz="2400" b="1" dirty="0">
                <a:solidFill>
                  <a:schemeClr val="accent2"/>
                </a:solidFill>
                <a:latin typeface="Times New Roman" pitchFamily="18" charset="0"/>
                <a:cs typeface="Times New Roman" pitchFamily="18" charset="0"/>
              </a:rPr>
              <a:t>－</a:t>
            </a:r>
            <a:r>
              <a:rPr lang="en-US" altLang="zh-CN" sz="2400" b="1" dirty="0">
                <a:solidFill>
                  <a:schemeClr val="accent2"/>
                </a:solidFill>
                <a:latin typeface="Times New Roman" pitchFamily="18" charset="0"/>
                <a:cs typeface="Times New Roman" pitchFamily="18" charset="0"/>
              </a:rPr>
              <a:t>32</a:t>
            </a:r>
          </a:p>
        </p:txBody>
      </p:sp>
      <p:sp>
        <p:nvSpPr>
          <p:cNvPr id="20" name="Rectangle 76"/>
          <p:cNvSpPr>
            <a:spLocks noChangeArrowheads="1"/>
          </p:cNvSpPr>
          <p:nvPr/>
        </p:nvSpPr>
        <p:spPr bwMode="auto">
          <a:xfrm>
            <a:off x="2608547" y="1412776"/>
            <a:ext cx="1871662" cy="461665"/>
          </a:xfrm>
          <a:prstGeom prst="rect">
            <a:avLst/>
          </a:prstGeom>
          <a:noFill/>
          <a:ln w="9525">
            <a:noFill/>
            <a:miter lim="800000"/>
            <a:headEnd/>
            <a:tailEnd/>
          </a:ln>
        </p:spPr>
        <p:txBody>
          <a:bodyPr>
            <a:spAutoFit/>
          </a:bodyPr>
          <a:lstStyle/>
          <a:p>
            <a:pPr algn="l">
              <a:spcBef>
                <a:spcPct val="50000"/>
              </a:spcBef>
            </a:pPr>
            <a:r>
              <a:rPr lang="en-US" altLang="zh-CN" sz="2400" b="1" dirty="0">
                <a:solidFill>
                  <a:schemeClr val="accent2"/>
                </a:solidFill>
                <a:latin typeface="Times New Roman" pitchFamily="18" charset="0"/>
                <a:cs typeface="Times New Roman" pitchFamily="18" charset="0"/>
              </a:rPr>
              <a:t>105</a:t>
            </a:r>
            <a:r>
              <a:rPr lang="zh-CN" altLang="en-US" sz="2400" b="1" dirty="0">
                <a:solidFill>
                  <a:schemeClr val="accent2"/>
                </a:solidFill>
                <a:latin typeface="Times New Roman" pitchFamily="18" charset="0"/>
                <a:cs typeface="Times New Roman" pitchFamily="18" charset="0"/>
              </a:rPr>
              <a:t>－</a:t>
            </a:r>
            <a:r>
              <a:rPr lang="en-US" altLang="zh-CN" sz="2400" b="1" dirty="0">
                <a:solidFill>
                  <a:schemeClr val="accent2"/>
                </a:solidFill>
                <a:latin typeface="Times New Roman" pitchFamily="18" charset="0"/>
                <a:cs typeface="Times New Roman" pitchFamily="18" charset="0"/>
              </a:rPr>
              <a:t>150</a:t>
            </a:r>
          </a:p>
        </p:txBody>
      </p:sp>
      <p:sp>
        <p:nvSpPr>
          <p:cNvPr id="21" name="Rectangle 77"/>
          <p:cNvSpPr>
            <a:spLocks noChangeArrowheads="1"/>
          </p:cNvSpPr>
          <p:nvPr/>
        </p:nvSpPr>
        <p:spPr bwMode="auto">
          <a:xfrm>
            <a:off x="2699792" y="1844824"/>
            <a:ext cx="1512887" cy="461665"/>
          </a:xfrm>
          <a:prstGeom prst="rect">
            <a:avLst/>
          </a:prstGeom>
          <a:noFill/>
          <a:ln w="9525">
            <a:noFill/>
            <a:miter lim="800000"/>
            <a:headEnd/>
            <a:tailEnd/>
          </a:ln>
        </p:spPr>
        <p:txBody>
          <a:bodyPr>
            <a:spAutoFit/>
          </a:bodyPr>
          <a:lstStyle/>
          <a:p>
            <a:pPr algn="l">
              <a:spcBef>
                <a:spcPct val="50000"/>
              </a:spcBef>
            </a:pPr>
            <a:r>
              <a:rPr lang="en-US" altLang="zh-CN" sz="2400" b="1" dirty="0">
                <a:solidFill>
                  <a:schemeClr val="accent2"/>
                </a:solidFill>
                <a:latin typeface="Times New Roman" pitchFamily="18" charset="0"/>
                <a:cs typeface="Times New Roman" pitchFamily="18" charset="0"/>
              </a:rPr>
              <a:t>20</a:t>
            </a:r>
            <a:r>
              <a:rPr lang="zh-CN" altLang="en-US" sz="2400" b="1" dirty="0">
                <a:solidFill>
                  <a:schemeClr val="accent2"/>
                </a:solidFill>
                <a:latin typeface="Times New Roman" pitchFamily="18" charset="0"/>
                <a:cs typeface="Times New Roman" pitchFamily="18" charset="0"/>
              </a:rPr>
              <a:t>－</a:t>
            </a:r>
            <a:r>
              <a:rPr lang="en-US" altLang="zh-CN" sz="2400" b="1" dirty="0">
                <a:solidFill>
                  <a:schemeClr val="accent2"/>
                </a:solidFill>
                <a:latin typeface="Times New Roman" pitchFamily="18" charset="0"/>
                <a:cs typeface="Times New Roman" pitchFamily="18" charset="0"/>
              </a:rPr>
              <a:t>32</a:t>
            </a:r>
          </a:p>
        </p:txBody>
      </p:sp>
      <p:sp>
        <p:nvSpPr>
          <p:cNvPr id="22" name="Rectangle 78"/>
          <p:cNvSpPr>
            <a:spLocks noChangeArrowheads="1"/>
          </p:cNvSpPr>
          <p:nvPr/>
        </p:nvSpPr>
        <p:spPr bwMode="auto">
          <a:xfrm>
            <a:off x="4840572" y="2381979"/>
            <a:ext cx="1583853" cy="830997"/>
          </a:xfrm>
          <a:prstGeom prst="rect">
            <a:avLst/>
          </a:prstGeom>
          <a:noFill/>
          <a:ln w="9525">
            <a:noFill/>
            <a:miter lim="800000"/>
            <a:headEnd/>
            <a:tailEnd/>
          </a:ln>
        </p:spPr>
        <p:txBody>
          <a:bodyPr wrap="square">
            <a:spAutoFit/>
          </a:bodyPr>
          <a:lstStyle/>
          <a:p>
            <a:pPr algn="l"/>
            <a:r>
              <a:rPr lang="en-US" altLang="zh-CN" sz="2400" b="1" dirty="0">
                <a:latin typeface="Times New Roman" pitchFamily="18" charset="0"/>
                <a:cs typeface="Times New Roman" pitchFamily="18" charset="0"/>
              </a:rPr>
              <a:t>10</a:t>
            </a:r>
            <a:r>
              <a:rPr lang="en-US" altLang="zh-CN" sz="2400" b="1" baseline="30000"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10</a:t>
            </a:r>
            <a:r>
              <a:rPr lang="en-US" altLang="zh-CN" sz="2400" b="1" baseline="30000" dirty="0">
                <a:latin typeface="Times New Roman" pitchFamily="18" charset="0"/>
                <a:cs typeface="Times New Roman" pitchFamily="18" charset="0"/>
              </a:rPr>
              <a:t>4</a:t>
            </a:r>
          </a:p>
          <a:p>
            <a:pPr algn="l"/>
            <a:r>
              <a:rPr lang="en-US" altLang="zh-CN" sz="2400" b="1" dirty="0">
                <a:latin typeface="Times New Roman" pitchFamily="18" charset="0"/>
                <a:cs typeface="Times New Roman" pitchFamily="18" charset="0"/>
              </a:rPr>
              <a:t>L/</a:t>
            </a:r>
            <a:r>
              <a:rPr lang="zh-CN" altLang="en-US"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mol.s</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p:txBody>
      </p:sp>
      <p:sp>
        <p:nvSpPr>
          <p:cNvPr id="23" name="Rectangle 79"/>
          <p:cNvSpPr>
            <a:spLocks noChangeArrowheads="1"/>
          </p:cNvSpPr>
          <p:nvPr/>
        </p:nvSpPr>
        <p:spPr bwMode="auto">
          <a:xfrm>
            <a:off x="7217059" y="2381979"/>
            <a:ext cx="1835150" cy="830997"/>
          </a:xfrm>
          <a:prstGeom prst="rect">
            <a:avLst/>
          </a:prstGeom>
          <a:noFill/>
          <a:ln w="9525">
            <a:noFill/>
            <a:miter lim="800000"/>
            <a:headEnd/>
            <a:tailEnd/>
          </a:ln>
        </p:spPr>
        <p:txBody>
          <a:bodyPr>
            <a:spAutoFit/>
          </a:bodyPr>
          <a:lstStyle/>
          <a:p>
            <a:pPr algn="l"/>
            <a:r>
              <a:rPr lang="en-US" altLang="zh-CN" sz="2400" b="1">
                <a:latin typeface="Times New Roman" pitchFamily="18" charset="0"/>
                <a:cs typeface="Times New Roman" pitchFamily="18" charset="0"/>
              </a:rPr>
              <a:t>10</a:t>
            </a:r>
            <a:r>
              <a:rPr lang="en-US" altLang="zh-CN" sz="2400" b="1" baseline="30000">
                <a:latin typeface="Times New Roman" pitchFamily="18" charset="0"/>
                <a:cs typeface="Times New Roman" pitchFamily="18" charset="0"/>
              </a:rPr>
              <a:t>6</a:t>
            </a:r>
            <a:r>
              <a:rPr lang="en-US" altLang="zh-CN" sz="2400" b="1">
                <a:latin typeface="Times New Roman" pitchFamily="18" charset="0"/>
                <a:cs typeface="Times New Roman" pitchFamily="18" charset="0"/>
              </a:rPr>
              <a:t>-10</a:t>
            </a:r>
            <a:r>
              <a:rPr lang="en-US" altLang="zh-CN" sz="2400" b="1" baseline="30000">
                <a:latin typeface="Times New Roman" pitchFamily="18" charset="0"/>
                <a:cs typeface="Times New Roman" pitchFamily="18" charset="0"/>
              </a:rPr>
              <a:t>8</a:t>
            </a:r>
          </a:p>
          <a:p>
            <a:pPr algn="l"/>
            <a:r>
              <a:rPr lang="en-US" altLang="zh-CN" sz="2400" b="1">
                <a:latin typeface="Times New Roman" pitchFamily="18" charset="0"/>
                <a:cs typeface="Times New Roman" pitchFamily="18" charset="0"/>
              </a:rPr>
              <a:t>L/</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rPr>
              <a:t>mol.s</a:t>
            </a:r>
            <a:r>
              <a:rPr lang="zh-CN" altLang="en-US" sz="2400" b="1">
                <a:latin typeface="Times New Roman" pitchFamily="18" charset="0"/>
                <a:cs typeface="Times New Roman" pitchFamily="18" charset="0"/>
              </a:rPr>
              <a:t>）</a:t>
            </a:r>
            <a:endParaRPr lang="en-US" altLang="zh-CN" sz="2400" b="1" baseline="30000">
              <a:latin typeface="Times New Roman" pitchFamily="18" charset="0"/>
              <a:cs typeface="Times New Roman" pitchFamily="18" charset="0"/>
            </a:endParaRPr>
          </a:p>
        </p:txBody>
      </p:sp>
      <p:sp>
        <p:nvSpPr>
          <p:cNvPr id="24" name="Rectangle 80"/>
          <p:cNvSpPr>
            <a:spLocks noChangeArrowheads="1"/>
          </p:cNvSpPr>
          <p:nvPr/>
        </p:nvSpPr>
        <p:spPr bwMode="auto">
          <a:xfrm>
            <a:off x="7288497" y="1628800"/>
            <a:ext cx="1223962" cy="461665"/>
          </a:xfrm>
          <a:prstGeom prst="rect">
            <a:avLst/>
          </a:prstGeom>
          <a:noFill/>
          <a:ln w="9525">
            <a:noFill/>
            <a:miter lim="800000"/>
            <a:headEnd/>
            <a:tailEnd/>
          </a:ln>
        </p:spPr>
        <p:txBody>
          <a:bodyPr>
            <a:spAutoFit/>
          </a:bodyPr>
          <a:lstStyle/>
          <a:p>
            <a:pPr algn="l">
              <a:spcBef>
                <a:spcPct val="50000"/>
              </a:spcBef>
            </a:pPr>
            <a:r>
              <a:rPr lang="en-US" altLang="zh-CN" sz="2400" b="1" dirty="0">
                <a:solidFill>
                  <a:schemeClr val="accent2"/>
                </a:solidFill>
                <a:latin typeface="Times New Roman" pitchFamily="18" charset="0"/>
                <a:cs typeface="Times New Roman" pitchFamily="18" charset="0"/>
              </a:rPr>
              <a:t>8</a:t>
            </a:r>
            <a:r>
              <a:rPr lang="zh-CN" altLang="en-US" sz="2400" b="1" dirty="0">
                <a:solidFill>
                  <a:schemeClr val="accent2"/>
                </a:solidFill>
                <a:latin typeface="Times New Roman" pitchFamily="18" charset="0"/>
                <a:cs typeface="Times New Roman" pitchFamily="18" charset="0"/>
              </a:rPr>
              <a:t>－</a:t>
            </a:r>
            <a:r>
              <a:rPr lang="en-US" altLang="zh-CN" sz="2400" b="1" dirty="0">
                <a:solidFill>
                  <a:schemeClr val="accent2"/>
                </a:solidFill>
                <a:latin typeface="Times New Roman" pitchFamily="18" charset="0"/>
                <a:cs typeface="Times New Roman" pitchFamily="18" charset="0"/>
              </a:rPr>
              <a:t>21</a:t>
            </a:r>
          </a:p>
        </p:txBody>
      </p:sp>
      <p:cxnSp>
        <p:nvCxnSpPr>
          <p:cNvPr id="27" name="直接连接符 26"/>
          <p:cNvCxnSpPr/>
          <p:nvPr/>
        </p:nvCxnSpPr>
        <p:spPr>
          <a:xfrm>
            <a:off x="323528" y="1412776"/>
            <a:ext cx="842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23528" y="3212976"/>
            <a:ext cx="842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23528" y="2348880"/>
            <a:ext cx="842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23528" y="764704"/>
            <a:ext cx="842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 Box 3"/>
          <p:cNvSpPr txBox="1">
            <a:spLocks noChangeArrowheads="1"/>
          </p:cNvSpPr>
          <p:nvPr/>
        </p:nvSpPr>
        <p:spPr bwMode="auto">
          <a:xfrm>
            <a:off x="107504" y="3284984"/>
            <a:ext cx="8856984" cy="836383"/>
          </a:xfrm>
          <a:prstGeom prst="rect">
            <a:avLst/>
          </a:prstGeom>
          <a:noFill/>
          <a:ln w="9525">
            <a:noFill/>
            <a:miter lim="800000"/>
            <a:headEnd/>
            <a:tailEnd/>
          </a:ln>
          <a:effectLst/>
        </p:spPr>
        <p:txBody>
          <a:bodyPr wrap="square">
            <a:spAutoFit/>
          </a:bodyPr>
          <a:lstStyle/>
          <a:p>
            <a:pPr algn="just">
              <a:lnSpc>
                <a:spcPct val="115000"/>
              </a:lnSpc>
              <a:buClr>
                <a:srgbClr val="000066"/>
              </a:buClr>
              <a:buSzPct val="80000"/>
              <a:buFont typeface="Wingdings" pitchFamily="2" charset="2"/>
              <a:buChar char="u"/>
            </a:pPr>
            <a:r>
              <a:rPr kumimoji="1" lang="zh-CN" altLang="en-US" sz="2200" b="1" dirty="0">
                <a:effectLst>
                  <a:outerShdw blurRad="38100" dist="38100" dir="2700000" algn="tl">
                    <a:srgbClr val="C0C0C0"/>
                  </a:outerShdw>
                </a:effectLst>
                <a:latin typeface="Times New Roman" pitchFamily="18" charset="0"/>
                <a:ea typeface="楷体_GB2312" pitchFamily="49" charset="-122"/>
              </a:rPr>
              <a:t> 属链式聚合反应，可分为链引发、链增长、链终止及链转移等基元反应。</a:t>
            </a:r>
            <a:r>
              <a:rPr kumimoji="1" lang="zh-CN" altLang="en-US" sz="2200" b="1" dirty="0">
                <a:solidFill>
                  <a:srgbClr val="990000"/>
                </a:solidFill>
                <a:effectLst>
                  <a:outerShdw blurRad="38100" dist="38100" dir="2700000" algn="tl">
                    <a:srgbClr val="C0C0C0"/>
                  </a:outerShdw>
                </a:effectLst>
                <a:latin typeface="Times New Roman" pitchFamily="18" charset="0"/>
                <a:ea typeface="楷体_GB2312" pitchFamily="49" charset="-122"/>
              </a:rPr>
              <a:t>慢引发、快增长、速终止、有转移</a:t>
            </a:r>
          </a:p>
        </p:txBody>
      </p:sp>
    </p:spTree>
    <p:extLst>
      <p:ext uri="{BB962C8B-B14F-4D97-AF65-F5344CB8AC3E}">
        <p14:creationId xmlns:p14="http://schemas.microsoft.com/office/powerpoint/2010/main" val="3615524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4"/>
          <p:cNvSpPr txBox="1">
            <a:spLocks noChangeArrowheads="1"/>
          </p:cNvSpPr>
          <p:nvPr/>
        </p:nvSpPr>
        <p:spPr bwMode="auto">
          <a:xfrm>
            <a:off x="828303" y="404664"/>
            <a:ext cx="7704137" cy="523220"/>
          </a:xfrm>
          <a:prstGeom prst="rect">
            <a:avLst/>
          </a:prstGeom>
          <a:noFill/>
          <a:ln w="9525">
            <a:noFill/>
            <a:miter lim="800000"/>
            <a:headEnd/>
            <a:tailEnd/>
          </a:ln>
        </p:spPr>
        <p:txBody>
          <a:bodyPr wrap="square">
            <a:spAutoFit/>
          </a:bodyPr>
          <a:lstStyle/>
          <a:p>
            <a:pPr algn="just">
              <a:spcBef>
                <a:spcPct val="50000"/>
              </a:spcBef>
            </a:pPr>
            <a:r>
              <a:rPr lang="zh-CN" altLang="en-US" sz="2800" b="1" dirty="0">
                <a:solidFill>
                  <a:srgbClr val="CC3300"/>
                </a:solidFill>
                <a:latin typeface="Times New Roman" pitchFamily="18" charset="0"/>
                <a:cs typeface="Times New Roman" pitchFamily="18" charset="0"/>
              </a:rPr>
              <a:t>（</a:t>
            </a:r>
            <a:r>
              <a:rPr lang="en-US" altLang="zh-CN" sz="2800" b="1" dirty="0">
                <a:solidFill>
                  <a:srgbClr val="CC3300"/>
                </a:solidFill>
                <a:latin typeface="Times New Roman" pitchFamily="18" charset="0"/>
                <a:cs typeface="Times New Roman" pitchFamily="18" charset="0"/>
              </a:rPr>
              <a:t>1</a:t>
            </a:r>
            <a:r>
              <a:rPr lang="zh-CN" altLang="en-US" sz="2800" b="1" dirty="0">
                <a:solidFill>
                  <a:srgbClr val="CC3300"/>
                </a:solidFill>
                <a:latin typeface="Times New Roman" pitchFamily="18" charset="0"/>
                <a:cs typeface="Times New Roman" pitchFamily="18" charset="0"/>
              </a:rPr>
              <a:t>）  分解速率常数 </a:t>
            </a:r>
            <a:r>
              <a:rPr lang="en-US" altLang="zh-CN" sz="2800" b="1" i="1" dirty="0" err="1">
                <a:solidFill>
                  <a:srgbClr val="CC3300"/>
                </a:solidFill>
                <a:latin typeface="Times New Roman" pitchFamily="18" charset="0"/>
                <a:cs typeface="Times New Roman" pitchFamily="18" charset="0"/>
              </a:rPr>
              <a:t>k</a:t>
            </a:r>
            <a:r>
              <a:rPr lang="en-US" altLang="zh-CN" sz="2800" b="1" baseline="-25000" dirty="0" err="1">
                <a:solidFill>
                  <a:srgbClr val="CC3300"/>
                </a:solidFill>
                <a:latin typeface="Times New Roman" pitchFamily="18" charset="0"/>
                <a:cs typeface="Times New Roman" pitchFamily="18" charset="0"/>
              </a:rPr>
              <a:t>d</a:t>
            </a:r>
            <a:r>
              <a:rPr lang="en-US" altLang="zh-CN" sz="2800" b="1" dirty="0">
                <a:solidFill>
                  <a:srgbClr val="CC3300"/>
                </a:solidFill>
                <a:latin typeface="Times New Roman" pitchFamily="18" charset="0"/>
                <a:cs typeface="Times New Roman" pitchFamily="18" charset="0"/>
              </a:rPr>
              <a:t> </a:t>
            </a:r>
            <a:r>
              <a:rPr lang="zh-CN" altLang="en-US" sz="2800" b="1" dirty="0">
                <a:solidFill>
                  <a:srgbClr val="CC3300"/>
                </a:solidFill>
                <a:latin typeface="Times New Roman" pitchFamily="18" charset="0"/>
                <a:cs typeface="Times New Roman" pitchFamily="18" charset="0"/>
              </a:rPr>
              <a:t>越大，引发剂活性越大                  </a:t>
            </a:r>
          </a:p>
        </p:txBody>
      </p:sp>
      <p:graphicFrame>
        <p:nvGraphicFramePr>
          <p:cNvPr id="18" name="Object 5"/>
          <p:cNvGraphicFramePr>
            <a:graphicFrameLocks noChangeAspect="1"/>
          </p:cNvGraphicFramePr>
          <p:nvPr/>
        </p:nvGraphicFramePr>
        <p:xfrm>
          <a:off x="1763340" y="1031727"/>
          <a:ext cx="3097213" cy="885825"/>
        </p:xfrm>
        <a:graphic>
          <a:graphicData uri="http://schemas.openxmlformats.org/presentationml/2006/ole">
            <mc:AlternateContent xmlns:mc="http://schemas.openxmlformats.org/markup-compatibility/2006">
              <mc:Choice xmlns:v="urn:schemas-microsoft-com:vml" Requires="v">
                <p:oleObj spid="_x0000_s88198" r:id="rId3" imgW="1167893" imgH="393529" progId="Equation.3">
                  <p:embed/>
                </p:oleObj>
              </mc:Choice>
              <mc:Fallback>
                <p:oleObj r:id="rId3" imgW="1167893" imgH="393529" progId="Equation.3">
                  <p:embed/>
                  <p:pic>
                    <p:nvPicPr>
                      <p:cNvPr id="1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340" y="1031727"/>
                        <a:ext cx="3097213"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6"/>
          <p:cNvGraphicFramePr>
            <a:graphicFrameLocks noChangeAspect="1"/>
          </p:cNvGraphicFramePr>
          <p:nvPr/>
        </p:nvGraphicFramePr>
        <p:xfrm>
          <a:off x="5363790" y="968227"/>
          <a:ext cx="1800225" cy="976312"/>
        </p:xfrm>
        <a:graphic>
          <a:graphicData uri="http://schemas.openxmlformats.org/presentationml/2006/ole">
            <mc:AlternateContent xmlns:mc="http://schemas.openxmlformats.org/markup-compatibility/2006">
              <mc:Choice xmlns:v="urn:schemas-microsoft-com:vml" Requires="v">
                <p:oleObj spid="_x0000_s88199" name="Equation" r:id="rId5" imgW="774360" imgH="419040" progId="Equation.3">
                  <p:embed/>
                </p:oleObj>
              </mc:Choice>
              <mc:Fallback>
                <p:oleObj name="Equation" r:id="rId5" imgW="774360" imgH="419040" progId="Equation.3">
                  <p:embed/>
                  <p:pic>
                    <p:nvPicPr>
                      <p:cNvPr id="1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3790" y="968227"/>
                        <a:ext cx="1800225" cy="976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7"/>
          <p:cNvGraphicFramePr>
            <a:graphicFrameLocks noChangeAspect="1"/>
          </p:cNvGraphicFramePr>
          <p:nvPr/>
        </p:nvGraphicFramePr>
        <p:xfrm>
          <a:off x="2412628" y="2590652"/>
          <a:ext cx="2951162" cy="795337"/>
        </p:xfrm>
        <a:graphic>
          <a:graphicData uri="http://schemas.openxmlformats.org/presentationml/2006/ole">
            <mc:AlternateContent xmlns:mc="http://schemas.openxmlformats.org/markup-compatibility/2006">
              <mc:Choice xmlns:v="urn:schemas-microsoft-com:vml" Requires="v">
                <p:oleObj spid="_x0000_s88200" r:id="rId7" imgW="977900" imgH="241300" progId="Equation.3">
                  <p:embed/>
                </p:oleObj>
              </mc:Choice>
              <mc:Fallback>
                <p:oleObj r:id="rId7" imgW="977900" imgH="241300" progId="Equation.3">
                  <p:embed/>
                  <p:pic>
                    <p:nvPicPr>
                      <p:cNvPr id="2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2628" y="2590652"/>
                        <a:ext cx="2951162"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8"/>
          <p:cNvGraphicFramePr>
            <a:graphicFrameLocks noChangeAspect="1"/>
          </p:cNvGraphicFramePr>
          <p:nvPr/>
        </p:nvGraphicFramePr>
        <p:xfrm>
          <a:off x="1476003" y="4149577"/>
          <a:ext cx="2879725" cy="1079500"/>
        </p:xfrm>
        <a:graphic>
          <a:graphicData uri="http://schemas.openxmlformats.org/presentationml/2006/ole">
            <mc:AlternateContent xmlns:mc="http://schemas.openxmlformats.org/markup-compatibility/2006">
              <mc:Choice xmlns:v="urn:schemas-microsoft-com:vml" Requires="v">
                <p:oleObj spid="_x0000_s88201" name="公式" r:id="rId9" imgW="1066680" imgH="431640" progId="Equation.3">
                  <p:embed/>
                </p:oleObj>
              </mc:Choice>
              <mc:Fallback>
                <p:oleObj name="公式" r:id="rId9" imgW="1066680" imgH="431640" progId="Equation.3">
                  <p:embed/>
                  <p:pic>
                    <p:nvPicPr>
                      <p:cNvPr id="24"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003" y="4149577"/>
                        <a:ext cx="287972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9"/>
          <p:cNvGraphicFramePr>
            <a:graphicFrameLocks noChangeAspect="1"/>
          </p:cNvGraphicFramePr>
          <p:nvPr/>
        </p:nvGraphicFramePr>
        <p:xfrm>
          <a:off x="4499992" y="4149080"/>
          <a:ext cx="4082997" cy="1080194"/>
        </p:xfrm>
        <a:graphic>
          <a:graphicData uri="http://schemas.openxmlformats.org/presentationml/2006/ole">
            <mc:AlternateContent xmlns:mc="http://schemas.openxmlformats.org/markup-compatibility/2006">
              <mc:Choice xmlns:v="urn:schemas-microsoft-com:vml" Requires="v">
                <p:oleObj spid="_x0000_s88202" r:id="rId11" imgW="1193800" imgH="431800" progId="Equation.3">
                  <p:embed/>
                </p:oleObj>
              </mc:Choice>
              <mc:Fallback>
                <p:oleObj r:id="rId11" imgW="1193800" imgH="431800" progId="Equation.3">
                  <p:embed/>
                  <p:pic>
                    <p:nvPicPr>
                      <p:cNvPr id="28"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9992" y="4149080"/>
                        <a:ext cx="4082997" cy="1080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10"/>
          <p:cNvGraphicFramePr>
            <a:graphicFrameLocks noChangeAspect="1"/>
          </p:cNvGraphicFramePr>
          <p:nvPr/>
        </p:nvGraphicFramePr>
        <p:xfrm>
          <a:off x="2699792" y="6021288"/>
          <a:ext cx="3888432" cy="762171"/>
        </p:xfrm>
        <a:graphic>
          <a:graphicData uri="http://schemas.openxmlformats.org/presentationml/2006/ole">
            <mc:AlternateContent xmlns:mc="http://schemas.openxmlformats.org/markup-compatibility/2006">
              <mc:Choice xmlns:v="urn:schemas-microsoft-com:vml" Requires="v">
                <p:oleObj spid="_x0000_s88203" name="公式" r:id="rId13" imgW="914400" imgH="241200" progId="Equation.3">
                  <p:embed/>
                </p:oleObj>
              </mc:Choice>
              <mc:Fallback>
                <p:oleObj name="公式" r:id="rId13" imgW="914400" imgH="241200" progId="Equation.3">
                  <p:embed/>
                  <p:pic>
                    <p:nvPicPr>
                      <p:cNvPr id="32"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9792" y="6021288"/>
                        <a:ext cx="3888432" cy="762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ctangle 12"/>
          <p:cNvSpPr>
            <a:spLocks noChangeArrowheads="1"/>
          </p:cNvSpPr>
          <p:nvPr/>
        </p:nvSpPr>
        <p:spPr bwMode="auto">
          <a:xfrm>
            <a:off x="971178" y="5371952"/>
            <a:ext cx="7293984" cy="523220"/>
          </a:xfrm>
          <a:prstGeom prst="rect">
            <a:avLst/>
          </a:prstGeom>
          <a:noFill/>
          <a:ln w="9525">
            <a:noFill/>
            <a:miter lim="800000"/>
            <a:headEnd/>
            <a:tailEnd/>
          </a:ln>
        </p:spPr>
        <p:txBody>
          <a:bodyPr wrap="none">
            <a:spAutoFit/>
          </a:bodyPr>
          <a:lstStyle/>
          <a:p>
            <a:r>
              <a:rPr lang="zh-CN" altLang="en-US" sz="2800" b="1" dirty="0">
                <a:solidFill>
                  <a:srgbClr val="CC3300"/>
                </a:solidFill>
                <a:latin typeface="Times New Roman" pitchFamily="18" charset="0"/>
                <a:cs typeface="Times New Roman" pitchFamily="18" charset="0"/>
              </a:rPr>
              <a:t>（</a:t>
            </a:r>
            <a:r>
              <a:rPr lang="en-US" altLang="zh-CN" sz="2800" b="1" dirty="0">
                <a:solidFill>
                  <a:srgbClr val="CC3300"/>
                </a:solidFill>
                <a:latin typeface="Times New Roman" pitchFamily="18" charset="0"/>
                <a:cs typeface="Times New Roman" pitchFamily="18" charset="0"/>
              </a:rPr>
              <a:t>4</a:t>
            </a:r>
            <a:r>
              <a:rPr lang="zh-CN" altLang="en-US" sz="2800" b="1" dirty="0">
                <a:solidFill>
                  <a:srgbClr val="CC3300"/>
                </a:solidFill>
                <a:latin typeface="Times New Roman" pitchFamily="18" charset="0"/>
                <a:cs typeface="Times New Roman" pitchFamily="18" charset="0"/>
              </a:rPr>
              <a:t>）  残留分率</a:t>
            </a:r>
            <a:r>
              <a:rPr lang="en-US" altLang="zh-CN" sz="2800" b="1" dirty="0">
                <a:solidFill>
                  <a:srgbClr val="CC3300"/>
                </a:solidFill>
                <a:latin typeface="Times New Roman" pitchFamily="18" charset="0"/>
                <a:cs typeface="Times New Roman" pitchFamily="18" charset="0"/>
              </a:rPr>
              <a:t>[I]/[I]</a:t>
            </a:r>
            <a:r>
              <a:rPr lang="en-US" altLang="zh-CN" sz="2800" b="1" baseline="-25000" dirty="0">
                <a:solidFill>
                  <a:srgbClr val="CC3300"/>
                </a:solidFill>
                <a:latin typeface="Times New Roman" pitchFamily="18" charset="0"/>
                <a:cs typeface="Times New Roman" pitchFamily="18" charset="0"/>
              </a:rPr>
              <a:t>o</a:t>
            </a:r>
            <a:r>
              <a:rPr lang="zh-CN" altLang="en-US" sz="2800" b="1" dirty="0">
                <a:solidFill>
                  <a:srgbClr val="CC3300"/>
                </a:solidFill>
                <a:latin typeface="Times New Roman" pitchFamily="18" charset="0"/>
                <a:cs typeface="Times New Roman" pitchFamily="18" charset="0"/>
              </a:rPr>
              <a:t>越小，引发剂活性越大</a:t>
            </a:r>
          </a:p>
        </p:txBody>
      </p:sp>
      <p:sp>
        <p:nvSpPr>
          <p:cNvPr id="34" name="Rectangle 13"/>
          <p:cNvSpPr>
            <a:spLocks noChangeArrowheads="1"/>
          </p:cNvSpPr>
          <p:nvPr/>
        </p:nvSpPr>
        <p:spPr bwMode="auto">
          <a:xfrm>
            <a:off x="899740" y="3498702"/>
            <a:ext cx="6359433" cy="523220"/>
          </a:xfrm>
          <a:prstGeom prst="rect">
            <a:avLst/>
          </a:prstGeom>
          <a:noFill/>
          <a:ln w="9525">
            <a:noFill/>
            <a:miter lim="800000"/>
            <a:headEnd/>
            <a:tailEnd/>
          </a:ln>
        </p:spPr>
        <p:txBody>
          <a:bodyPr wrap="none">
            <a:spAutoFit/>
          </a:bodyPr>
          <a:lstStyle/>
          <a:p>
            <a:r>
              <a:rPr lang="zh-CN" altLang="en-US" sz="2800" b="1" dirty="0">
                <a:solidFill>
                  <a:srgbClr val="CC3300"/>
                </a:solidFill>
                <a:latin typeface="Times New Roman" pitchFamily="18" charset="0"/>
                <a:cs typeface="Times New Roman" pitchFamily="18" charset="0"/>
              </a:rPr>
              <a:t>（</a:t>
            </a:r>
            <a:r>
              <a:rPr lang="en-US" altLang="zh-CN" sz="2800" b="1" dirty="0">
                <a:solidFill>
                  <a:srgbClr val="CC3300"/>
                </a:solidFill>
                <a:latin typeface="Times New Roman" pitchFamily="18" charset="0"/>
                <a:cs typeface="Times New Roman" pitchFamily="18" charset="0"/>
              </a:rPr>
              <a:t>3</a:t>
            </a:r>
            <a:r>
              <a:rPr lang="zh-CN" altLang="en-US" sz="2800" b="1" dirty="0">
                <a:solidFill>
                  <a:srgbClr val="CC3300"/>
                </a:solidFill>
                <a:latin typeface="Times New Roman" pitchFamily="18" charset="0"/>
                <a:cs typeface="Times New Roman" pitchFamily="18" charset="0"/>
              </a:rPr>
              <a:t>）  半衰期</a:t>
            </a:r>
            <a:r>
              <a:rPr lang="en-US" altLang="zh-CN" sz="2800" b="1" i="1" dirty="0">
                <a:solidFill>
                  <a:srgbClr val="CC3300"/>
                </a:solidFill>
                <a:latin typeface="Times New Roman" pitchFamily="18" charset="0"/>
                <a:cs typeface="Times New Roman" pitchFamily="18" charset="0"/>
              </a:rPr>
              <a:t>t</a:t>
            </a:r>
            <a:r>
              <a:rPr lang="en-US" altLang="zh-CN" sz="2800" b="1" baseline="-25000" dirty="0">
                <a:solidFill>
                  <a:srgbClr val="CC3300"/>
                </a:solidFill>
                <a:latin typeface="Times New Roman" pitchFamily="18" charset="0"/>
                <a:cs typeface="Times New Roman" pitchFamily="18" charset="0"/>
              </a:rPr>
              <a:t>1/2</a:t>
            </a:r>
            <a:r>
              <a:rPr lang="zh-CN" altLang="en-US" sz="2800" b="1" dirty="0">
                <a:solidFill>
                  <a:srgbClr val="CC3300"/>
                </a:solidFill>
                <a:latin typeface="Times New Roman" pitchFamily="18" charset="0"/>
                <a:cs typeface="Times New Roman" pitchFamily="18" charset="0"/>
              </a:rPr>
              <a:t>越小，引发剂活性越大</a:t>
            </a:r>
          </a:p>
        </p:txBody>
      </p:sp>
      <p:sp>
        <p:nvSpPr>
          <p:cNvPr id="35" name="Rectangle 14"/>
          <p:cNvSpPr>
            <a:spLocks noChangeArrowheads="1"/>
          </p:cNvSpPr>
          <p:nvPr/>
        </p:nvSpPr>
        <p:spPr bwMode="auto">
          <a:xfrm>
            <a:off x="899740" y="1987402"/>
            <a:ext cx="7047122" cy="523220"/>
          </a:xfrm>
          <a:prstGeom prst="rect">
            <a:avLst/>
          </a:prstGeom>
          <a:noFill/>
          <a:ln w="9525">
            <a:noFill/>
            <a:miter lim="800000"/>
            <a:headEnd/>
            <a:tailEnd/>
          </a:ln>
        </p:spPr>
        <p:txBody>
          <a:bodyPr wrap="none">
            <a:spAutoFit/>
          </a:bodyPr>
          <a:lstStyle/>
          <a:p>
            <a:pPr>
              <a:spcBef>
                <a:spcPct val="50000"/>
              </a:spcBef>
            </a:pPr>
            <a:r>
              <a:rPr lang="zh-CN" altLang="en-US" sz="2800" b="1" dirty="0">
                <a:solidFill>
                  <a:srgbClr val="CC3300"/>
                </a:solidFill>
                <a:latin typeface="Times New Roman" pitchFamily="18" charset="0"/>
                <a:cs typeface="Times New Roman" pitchFamily="18" charset="0"/>
              </a:rPr>
              <a:t>（</a:t>
            </a:r>
            <a:r>
              <a:rPr lang="en-US" altLang="zh-CN" sz="2800" b="1" dirty="0">
                <a:solidFill>
                  <a:srgbClr val="CC3300"/>
                </a:solidFill>
                <a:latin typeface="Times New Roman" pitchFamily="18" charset="0"/>
                <a:cs typeface="Times New Roman" pitchFamily="18" charset="0"/>
              </a:rPr>
              <a:t>2</a:t>
            </a:r>
            <a:r>
              <a:rPr lang="zh-CN" altLang="en-US" sz="2800" b="1" dirty="0">
                <a:solidFill>
                  <a:srgbClr val="CC3300"/>
                </a:solidFill>
                <a:latin typeface="Times New Roman" pitchFamily="18" charset="0"/>
                <a:cs typeface="Times New Roman" pitchFamily="18" charset="0"/>
              </a:rPr>
              <a:t>）  分解活化能</a:t>
            </a:r>
            <a:r>
              <a:rPr lang="en-US" altLang="zh-CN" sz="2800" b="1" i="1" dirty="0">
                <a:solidFill>
                  <a:srgbClr val="CC3300"/>
                </a:solidFill>
                <a:latin typeface="Times New Roman" pitchFamily="18" charset="0"/>
                <a:cs typeface="Times New Roman" pitchFamily="18" charset="0"/>
              </a:rPr>
              <a:t>E</a:t>
            </a:r>
            <a:r>
              <a:rPr lang="en-US" altLang="zh-CN" sz="2800" b="1" baseline="-25000" dirty="0">
                <a:solidFill>
                  <a:srgbClr val="CC3300"/>
                </a:solidFill>
                <a:latin typeface="Times New Roman" pitchFamily="18" charset="0"/>
                <a:cs typeface="Times New Roman" pitchFamily="18" charset="0"/>
              </a:rPr>
              <a:t>d</a:t>
            </a:r>
            <a:r>
              <a:rPr lang="zh-CN" altLang="en-US" sz="2800" b="1" dirty="0">
                <a:solidFill>
                  <a:srgbClr val="CC3300"/>
                </a:solidFill>
                <a:latin typeface="Times New Roman" pitchFamily="18" charset="0"/>
                <a:cs typeface="Times New Roman" pitchFamily="18" charset="0"/>
              </a:rPr>
              <a:t>越小，引发剂活性越大</a:t>
            </a:r>
          </a:p>
        </p:txBody>
      </p:sp>
    </p:spTree>
    <p:extLst>
      <p:ext uri="{BB962C8B-B14F-4D97-AF65-F5344CB8AC3E}">
        <p14:creationId xmlns:p14="http://schemas.microsoft.com/office/powerpoint/2010/main" val="374258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sp>
        <p:nvSpPr>
          <p:cNvPr id="13" name="Rectangle 7"/>
          <p:cNvSpPr>
            <a:spLocks noChangeArrowheads="1"/>
          </p:cNvSpPr>
          <p:nvPr/>
        </p:nvSpPr>
        <p:spPr bwMode="auto">
          <a:xfrm>
            <a:off x="0" y="142852"/>
            <a:ext cx="3214710" cy="648997"/>
          </a:xfrm>
          <a:prstGeom prst="rect">
            <a:avLst/>
          </a:prstGeom>
          <a:noFill/>
          <a:ln>
            <a:noFill/>
            <a:headEnd/>
            <a:tailEnd/>
          </a:ln>
        </p:spPr>
        <p:style>
          <a:lnRef idx="3">
            <a:schemeClr val="lt1"/>
          </a:lnRef>
          <a:fillRef idx="1">
            <a:schemeClr val="accent6"/>
          </a:fillRef>
          <a:effectRef idx="1">
            <a:schemeClr val="accent6"/>
          </a:effectRef>
          <a:fontRef idx="minor">
            <a:schemeClr val="lt1"/>
          </a:fontRef>
        </p:style>
        <p:txBody>
          <a:bodyPr wrap="square" tIns="108000" bIns="108000">
            <a:spAutoFit/>
          </a:bodyPr>
          <a:lstStyle/>
          <a:p>
            <a:pPr algn="ctr"/>
            <a:r>
              <a:rPr kumimoji="1" lang="en-US" altLang="zh-CN"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 </a:t>
            </a:r>
            <a:r>
              <a:rPr kumimoji="1" lang="zh-CN" altLang="en-US"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分子链结构描述</a:t>
            </a:r>
          </a:p>
        </p:txBody>
      </p:sp>
      <p:sp>
        <p:nvSpPr>
          <p:cNvPr id="14" name="Rectangle 2"/>
          <p:cNvSpPr>
            <a:spLocks noChangeArrowheads="1"/>
          </p:cNvSpPr>
          <p:nvPr/>
        </p:nvSpPr>
        <p:spPr bwMode="auto">
          <a:xfrm>
            <a:off x="214282" y="3857628"/>
            <a:ext cx="8748712" cy="2862322"/>
          </a:xfrm>
          <a:prstGeom prst="rect">
            <a:avLst/>
          </a:prstGeom>
          <a:noFill/>
          <a:ln w="9525">
            <a:noFill/>
            <a:miter lim="800000"/>
            <a:headEnd/>
            <a:tailEnd/>
          </a:ln>
        </p:spPr>
        <p:txBody>
          <a:bodyPr wrap="square">
            <a:spAutoFit/>
          </a:bodyPr>
          <a:lstStyle/>
          <a:p>
            <a:pPr>
              <a:lnSpc>
                <a:spcPct val="125000"/>
              </a:lnSpc>
            </a:pPr>
            <a:r>
              <a:rPr kumimoji="1" lang="en-US" altLang="zh-CN" sz="2400" b="1" dirty="0" err="1">
                <a:solidFill>
                  <a:srgbClr val="C00000"/>
                </a:solidFill>
                <a:latin typeface="Times New Roman" pitchFamily="18" charset="0"/>
                <a:cs typeface="Times New Roman" pitchFamily="18" charset="0"/>
              </a:rPr>
              <a:t>i</a:t>
            </a:r>
            <a:r>
              <a:rPr kumimoji="1" lang="en-US" altLang="zh-CN" sz="2400" b="1" dirty="0">
                <a:solidFill>
                  <a:srgbClr val="C00000"/>
                </a:solidFill>
                <a:latin typeface="Times New Roman" pitchFamily="18" charset="0"/>
                <a:cs typeface="Times New Roman" pitchFamily="18" charset="0"/>
              </a:rPr>
              <a:t>. </a:t>
            </a:r>
            <a:r>
              <a:rPr kumimoji="1" lang="zh-CN" altLang="en-US" sz="2400" b="1" dirty="0">
                <a:solidFill>
                  <a:srgbClr val="C00000"/>
                </a:solidFill>
                <a:latin typeface="Times New Roman" pitchFamily="18" charset="0"/>
                <a:cs typeface="Times New Roman" pitchFamily="18" charset="0"/>
              </a:rPr>
              <a:t>结构单元（</a:t>
            </a:r>
            <a:r>
              <a:rPr kumimoji="1" lang="en-US" altLang="zh-CN" sz="2400" b="1" dirty="0">
                <a:solidFill>
                  <a:srgbClr val="C00000"/>
                </a:solidFill>
                <a:latin typeface="Times New Roman" pitchFamily="18" charset="0"/>
                <a:cs typeface="Times New Roman" pitchFamily="18" charset="0"/>
              </a:rPr>
              <a:t>structure unit </a:t>
            </a:r>
            <a:r>
              <a:rPr kumimoji="1" lang="zh-CN" altLang="en-US" sz="2400" b="1" dirty="0">
                <a:solidFill>
                  <a:srgbClr val="C00000"/>
                </a:solidFill>
                <a:latin typeface="Times New Roman" pitchFamily="18" charset="0"/>
                <a:cs typeface="Times New Roman" pitchFamily="18" charset="0"/>
              </a:rPr>
              <a:t>）</a:t>
            </a:r>
            <a:r>
              <a:rPr kumimoji="1" lang="en-US" altLang="zh-CN" sz="2400" b="1" dirty="0">
                <a:solidFill>
                  <a:srgbClr val="4D0D4F"/>
                </a:solidFill>
                <a:latin typeface="Times New Roman" pitchFamily="18" charset="0"/>
                <a:cs typeface="Times New Roman" pitchFamily="18" charset="0"/>
              </a:rPr>
              <a:t>, </a:t>
            </a:r>
            <a:r>
              <a:rPr kumimoji="1" lang="zh-CN" altLang="en-US" sz="2400" b="1" dirty="0">
                <a:solidFill>
                  <a:srgbClr val="4D0D4F"/>
                </a:solidFill>
                <a:latin typeface="Times New Roman" pitchFamily="18" charset="0"/>
                <a:cs typeface="Times New Roman" pitchFamily="18" charset="0"/>
              </a:rPr>
              <a:t>由一种单体分子通过聚合进入重复单元的部分 </a:t>
            </a:r>
          </a:p>
          <a:p>
            <a:pPr>
              <a:lnSpc>
                <a:spcPct val="125000"/>
              </a:lnSpc>
            </a:pPr>
            <a:r>
              <a:rPr kumimoji="1" lang="en-US" altLang="zh-CN" sz="2400" b="1" dirty="0">
                <a:solidFill>
                  <a:srgbClr val="C00000"/>
                </a:solidFill>
                <a:latin typeface="Times New Roman" pitchFamily="18" charset="0"/>
                <a:cs typeface="Times New Roman" pitchFamily="18" charset="0"/>
              </a:rPr>
              <a:t>ii. </a:t>
            </a:r>
            <a:r>
              <a:rPr kumimoji="1" lang="zh-CN" altLang="en-US" sz="2400" b="1" dirty="0">
                <a:solidFill>
                  <a:srgbClr val="C00000"/>
                </a:solidFill>
                <a:latin typeface="Times New Roman" pitchFamily="18" charset="0"/>
                <a:cs typeface="Times New Roman" pitchFamily="18" charset="0"/>
              </a:rPr>
              <a:t>重复单元（ </a:t>
            </a:r>
            <a:r>
              <a:rPr kumimoji="1" lang="en-US" altLang="zh-CN" sz="2400" b="1" dirty="0">
                <a:solidFill>
                  <a:srgbClr val="C00000"/>
                </a:solidFill>
                <a:latin typeface="Times New Roman" pitchFamily="18" charset="0"/>
                <a:cs typeface="Times New Roman" pitchFamily="18" charset="0"/>
              </a:rPr>
              <a:t>repeating unit</a:t>
            </a:r>
            <a:r>
              <a:rPr kumimoji="1" lang="zh-CN" altLang="en-US" sz="2400" b="1" dirty="0">
                <a:solidFill>
                  <a:srgbClr val="C00000"/>
                </a:solidFill>
                <a:latin typeface="Times New Roman" pitchFamily="18" charset="0"/>
                <a:cs typeface="Times New Roman" pitchFamily="18" charset="0"/>
              </a:rPr>
              <a:t>）</a:t>
            </a:r>
            <a:r>
              <a:rPr kumimoji="1" lang="en-US" altLang="zh-CN" sz="2400" b="1" dirty="0">
                <a:solidFill>
                  <a:srgbClr val="4D0D4F"/>
                </a:solidFill>
                <a:latin typeface="Times New Roman" pitchFamily="18" charset="0"/>
                <a:cs typeface="Times New Roman" pitchFamily="18" charset="0"/>
              </a:rPr>
              <a:t>, </a:t>
            </a:r>
            <a:r>
              <a:rPr kumimoji="1" lang="zh-CN" altLang="en-US" sz="2400" b="1" dirty="0">
                <a:solidFill>
                  <a:srgbClr val="4D0D4F"/>
                </a:solidFill>
                <a:latin typeface="Times New Roman" pitchFamily="18" charset="0"/>
                <a:cs typeface="Times New Roman" pitchFamily="18" charset="0"/>
              </a:rPr>
              <a:t>高分子链中可重复的最小单位 </a:t>
            </a:r>
          </a:p>
          <a:p>
            <a:pPr>
              <a:lnSpc>
                <a:spcPct val="125000"/>
              </a:lnSpc>
            </a:pPr>
            <a:r>
              <a:rPr kumimoji="1" lang="en-US" altLang="zh-CN" sz="2400" b="1" dirty="0">
                <a:solidFill>
                  <a:srgbClr val="C00000"/>
                </a:solidFill>
                <a:latin typeface="Times New Roman" pitchFamily="18" charset="0"/>
                <a:cs typeface="Times New Roman" pitchFamily="18" charset="0"/>
              </a:rPr>
              <a:t>iii. </a:t>
            </a:r>
            <a:r>
              <a:rPr kumimoji="1" lang="zh-CN" altLang="en-US" sz="2400" b="1" dirty="0">
                <a:solidFill>
                  <a:srgbClr val="C00000"/>
                </a:solidFill>
                <a:latin typeface="Times New Roman" pitchFamily="18" charset="0"/>
                <a:cs typeface="Times New Roman" pitchFamily="18" charset="0"/>
              </a:rPr>
              <a:t>单体单元（</a:t>
            </a:r>
            <a:r>
              <a:rPr kumimoji="1" lang="en-US" altLang="zh-CN" sz="2400" b="1" dirty="0">
                <a:solidFill>
                  <a:srgbClr val="C00000"/>
                </a:solidFill>
                <a:latin typeface="Times New Roman" pitchFamily="18" charset="0"/>
                <a:cs typeface="Times New Roman" pitchFamily="18" charset="0"/>
              </a:rPr>
              <a:t>monomer unit</a:t>
            </a:r>
            <a:r>
              <a:rPr kumimoji="1" lang="zh-CN" altLang="en-US" sz="2400" b="1" dirty="0">
                <a:solidFill>
                  <a:srgbClr val="C00000"/>
                </a:solidFill>
                <a:latin typeface="Times New Roman" pitchFamily="18" charset="0"/>
                <a:cs typeface="Times New Roman" pitchFamily="18" charset="0"/>
              </a:rPr>
              <a:t>）</a:t>
            </a:r>
            <a:r>
              <a:rPr kumimoji="1" lang="en-US" altLang="zh-CN" sz="2400" b="1" dirty="0">
                <a:solidFill>
                  <a:srgbClr val="4D0D4F"/>
                </a:solidFill>
                <a:latin typeface="Times New Roman" pitchFamily="18" charset="0"/>
                <a:cs typeface="Times New Roman" pitchFamily="18" charset="0"/>
              </a:rPr>
              <a:t>, </a:t>
            </a:r>
            <a:r>
              <a:rPr kumimoji="1" lang="zh-CN" altLang="en-US" sz="2400" b="1" dirty="0">
                <a:solidFill>
                  <a:srgbClr val="4D0D4F"/>
                </a:solidFill>
                <a:latin typeface="Times New Roman" pitchFamily="18" charset="0"/>
                <a:cs typeface="Times New Roman" pitchFamily="18" charset="0"/>
              </a:rPr>
              <a:t>与单体组成相同，只是电子结构不同的重复单元 </a:t>
            </a:r>
          </a:p>
          <a:p>
            <a:pPr>
              <a:lnSpc>
                <a:spcPct val="125000"/>
              </a:lnSpc>
            </a:pPr>
            <a:r>
              <a:rPr kumimoji="1" lang="en-US" altLang="zh-CN" sz="2400" b="1" dirty="0">
                <a:solidFill>
                  <a:srgbClr val="C00000"/>
                </a:solidFill>
                <a:latin typeface="Times New Roman" pitchFamily="18" charset="0"/>
                <a:cs typeface="Times New Roman" pitchFamily="18" charset="0"/>
              </a:rPr>
              <a:t>iv. </a:t>
            </a:r>
            <a:r>
              <a:rPr kumimoji="1" lang="zh-CN" altLang="en-US" sz="2400" b="1" dirty="0">
                <a:solidFill>
                  <a:srgbClr val="C00000"/>
                </a:solidFill>
                <a:latin typeface="Times New Roman" pitchFamily="18" charset="0"/>
                <a:cs typeface="Times New Roman" pitchFamily="18" charset="0"/>
              </a:rPr>
              <a:t>链节（</a:t>
            </a:r>
            <a:r>
              <a:rPr kumimoji="1" lang="en-US" altLang="zh-CN" sz="2400" b="1" dirty="0">
                <a:solidFill>
                  <a:srgbClr val="C00000"/>
                </a:solidFill>
                <a:latin typeface="Times New Roman" pitchFamily="18" charset="0"/>
                <a:cs typeface="Times New Roman" pitchFamily="18" charset="0"/>
              </a:rPr>
              <a:t>chain element</a:t>
            </a:r>
            <a:r>
              <a:rPr kumimoji="1" lang="zh-CN" altLang="en-US" sz="2400" b="1" dirty="0">
                <a:solidFill>
                  <a:srgbClr val="C00000"/>
                </a:solidFill>
                <a:latin typeface="Times New Roman" pitchFamily="18" charset="0"/>
                <a:cs typeface="Times New Roman" pitchFamily="18" charset="0"/>
              </a:rPr>
              <a:t>）</a:t>
            </a:r>
            <a:r>
              <a:rPr kumimoji="1" lang="en-US" altLang="zh-CN" sz="2400" b="1" dirty="0">
                <a:solidFill>
                  <a:srgbClr val="C00000"/>
                </a:solidFill>
                <a:latin typeface="Times New Roman" pitchFamily="18" charset="0"/>
                <a:cs typeface="Times New Roman" pitchFamily="18" charset="0"/>
              </a:rPr>
              <a:t>, </a:t>
            </a:r>
            <a:r>
              <a:rPr kumimoji="1" lang="zh-CN" altLang="en-US" sz="2400" b="1" dirty="0">
                <a:solidFill>
                  <a:srgbClr val="4D0D4F"/>
                </a:solidFill>
                <a:latin typeface="Times New Roman" pitchFamily="18" charset="0"/>
                <a:cs typeface="Times New Roman" pitchFamily="18" charset="0"/>
              </a:rPr>
              <a:t>重复单元</a:t>
            </a:r>
          </a:p>
        </p:txBody>
      </p:sp>
      <p:sp>
        <p:nvSpPr>
          <p:cNvPr id="18" name="Rectangle 5"/>
          <p:cNvSpPr>
            <a:spLocks noChangeArrowheads="1"/>
          </p:cNvSpPr>
          <p:nvPr/>
        </p:nvSpPr>
        <p:spPr bwMode="auto">
          <a:xfrm>
            <a:off x="257170" y="1142984"/>
            <a:ext cx="1385872" cy="519113"/>
          </a:xfrm>
          <a:prstGeom prst="rect">
            <a:avLst/>
          </a:prstGeom>
          <a:solidFill>
            <a:srgbClr val="DEEE12"/>
          </a:solidFill>
          <a:ln w="9525">
            <a:noFill/>
            <a:miter lim="800000"/>
            <a:headEnd/>
            <a:tailEnd/>
          </a:ln>
        </p:spPr>
        <p:txBody>
          <a:bodyPr wrap="square">
            <a:spAutoFit/>
          </a:bodyPr>
          <a:lstStyle/>
          <a:p>
            <a:pPr algn="ctr"/>
            <a:r>
              <a:rPr kumimoji="1" lang="zh-CN" altLang="en-US" sz="2800" b="1" dirty="0">
                <a:solidFill>
                  <a:srgbClr val="0000CC"/>
                </a:solidFill>
                <a:latin typeface="Times New Roman" pitchFamily="18" charset="0"/>
                <a:cs typeface="Times New Roman" pitchFamily="18" charset="0"/>
              </a:rPr>
              <a:t>类型 </a:t>
            </a:r>
            <a:r>
              <a:rPr kumimoji="1" lang="en-US" altLang="zh-CN" sz="2800" b="1" dirty="0">
                <a:solidFill>
                  <a:srgbClr val="0000CC"/>
                </a:solidFill>
                <a:latin typeface="Times New Roman" pitchFamily="18" charset="0"/>
                <a:cs typeface="Times New Roman" pitchFamily="18" charset="0"/>
              </a:rPr>
              <a:t>1</a:t>
            </a:r>
            <a:r>
              <a:rPr kumimoji="1" lang="zh-CN" altLang="en-US" sz="2800" b="1" dirty="0">
                <a:solidFill>
                  <a:srgbClr val="0000CC"/>
                </a:solidFill>
                <a:latin typeface="Times New Roman" pitchFamily="18" charset="0"/>
                <a:cs typeface="Times New Roman" pitchFamily="18" charset="0"/>
              </a:rPr>
              <a:t>：</a:t>
            </a:r>
          </a:p>
        </p:txBody>
      </p:sp>
      <p:sp>
        <p:nvSpPr>
          <p:cNvPr id="32" name="Rectangle 1043"/>
          <p:cNvSpPr>
            <a:spLocks noChangeArrowheads="1"/>
          </p:cNvSpPr>
          <p:nvPr/>
        </p:nvSpPr>
        <p:spPr bwMode="auto">
          <a:xfrm>
            <a:off x="2212979" y="1079496"/>
            <a:ext cx="5667391" cy="634992"/>
          </a:xfrm>
          <a:prstGeom prst="rect">
            <a:avLst/>
          </a:prstGeom>
          <a:solidFill>
            <a:srgbClr val="FFE1FF"/>
          </a:solidFill>
          <a:ln w="9525">
            <a:noFill/>
            <a:miter lim="800000"/>
            <a:headEnd/>
            <a:tailEnd/>
          </a:ln>
          <a:effectLst>
            <a:outerShdw dist="107763" dir="2700000" algn="ctr" rotWithShape="0">
              <a:srgbClr val="00007D"/>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33" name="Text Box 1045"/>
          <p:cNvSpPr txBox="1">
            <a:spLocks noChangeArrowheads="1"/>
          </p:cNvSpPr>
          <p:nvPr/>
        </p:nvSpPr>
        <p:spPr bwMode="auto">
          <a:xfrm>
            <a:off x="2285984" y="1187445"/>
            <a:ext cx="5643602" cy="461665"/>
          </a:xfrm>
          <a:prstGeom prst="rect">
            <a:avLst/>
          </a:prstGeom>
          <a:noFill/>
          <a:ln w="9525">
            <a:noFill/>
            <a:miter lim="800000"/>
            <a:headEnd/>
            <a:tailEnd/>
          </a:ln>
          <a:effectLst/>
        </p:spPr>
        <p:txBody>
          <a:bodyPr wrap="square">
            <a:spAutoFit/>
          </a:bodyPr>
          <a:lstStyle/>
          <a:p>
            <a:pPr algn="ctr">
              <a:spcBef>
                <a:spcPct val="50000"/>
              </a:spcBef>
            </a:pPr>
            <a:r>
              <a:rPr kumimoji="1" lang="zh-CN" altLang="en-US" sz="2400" b="1" dirty="0">
                <a:effectLst>
                  <a:outerShdw blurRad="38100" dist="38100" dir="2700000" algn="tl">
                    <a:srgbClr val="C0C0C0"/>
                  </a:outerShdw>
                </a:effectLst>
                <a:latin typeface="Times New Roman" pitchFamily="18" charset="0"/>
                <a:ea typeface="楷体_GB2312" pitchFamily="49" charset="-122"/>
              </a:rPr>
              <a:t>结构单元 </a:t>
            </a:r>
            <a:r>
              <a:rPr kumimoji="1" lang="en-US" altLang="zh-CN" sz="2400" b="1" dirty="0">
                <a:effectLst>
                  <a:outerShdw blurRad="38100" dist="38100" dir="2700000" algn="tl">
                    <a:srgbClr val="C0C0C0"/>
                  </a:outerShdw>
                </a:effectLst>
                <a:latin typeface="Times New Roman" pitchFamily="18" charset="0"/>
                <a:ea typeface="楷体_GB2312" pitchFamily="49" charset="-122"/>
              </a:rPr>
              <a:t>=</a:t>
            </a:r>
            <a:r>
              <a:rPr kumimoji="1" lang="zh-CN" altLang="en-US" sz="2400" b="1" dirty="0">
                <a:effectLst>
                  <a:outerShdw blurRad="38100" dist="38100" dir="2700000" algn="tl">
                    <a:srgbClr val="C0C0C0"/>
                  </a:outerShdw>
                </a:effectLst>
                <a:latin typeface="Times New Roman" pitchFamily="18" charset="0"/>
                <a:ea typeface="楷体_GB2312" pitchFamily="49" charset="-122"/>
              </a:rPr>
              <a:t> 单体单元 </a:t>
            </a:r>
            <a:r>
              <a:rPr kumimoji="1" lang="en-US" altLang="zh-CN" sz="2400" b="1" dirty="0">
                <a:effectLst>
                  <a:outerShdw blurRad="38100" dist="38100" dir="2700000" algn="tl">
                    <a:srgbClr val="C0C0C0"/>
                  </a:outerShdw>
                </a:effectLst>
                <a:latin typeface="Times New Roman" pitchFamily="18" charset="0"/>
                <a:ea typeface="楷体_GB2312" pitchFamily="49" charset="-122"/>
              </a:rPr>
              <a:t>= </a:t>
            </a:r>
            <a:r>
              <a:rPr kumimoji="1" lang="zh-CN" altLang="en-US" sz="2400" b="1" dirty="0">
                <a:effectLst>
                  <a:outerShdw blurRad="38100" dist="38100" dir="2700000" algn="tl">
                    <a:srgbClr val="C0C0C0"/>
                  </a:outerShdw>
                </a:effectLst>
                <a:latin typeface="Times New Roman" pitchFamily="18" charset="0"/>
                <a:ea typeface="楷体_GB2312" pitchFamily="49" charset="-122"/>
              </a:rPr>
              <a:t>重复单元（链节）</a:t>
            </a:r>
            <a:endParaRPr kumimoji="1" lang="zh-CN" altLang="en-US" sz="2400" b="1" dirty="0">
              <a:latin typeface="Times New Roman" pitchFamily="18" charset="0"/>
              <a:ea typeface="楷体_GB2312" pitchFamily="49" charset="-122"/>
            </a:endParaRPr>
          </a:p>
        </p:txBody>
      </p:sp>
      <p:sp>
        <p:nvSpPr>
          <p:cNvPr id="40" name="Rectangle 26"/>
          <p:cNvSpPr>
            <a:spLocks noChangeArrowheads="1"/>
          </p:cNvSpPr>
          <p:nvPr/>
        </p:nvSpPr>
        <p:spPr bwMode="auto">
          <a:xfrm>
            <a:off x="214282" y="1889117"/>
            <a:ext cx="2971800" cy="396875"/>
          </a:xfrm>
          <a:prstGeom prst="rect">
            <a:avLst/>
          </a:prstGeom>
          <a:noFill/>
          <a:ln w="9525">
            <a:noFill/>
            <a:miter lim="800000"/>
            <a:headEnd/>
            <a:tailEnd/>
          </a:ln>
          <a:effectLst/>
        </p:spPr>
        <p:txBody>
          <a:bodyPr>
            <a:spAutoFit/>
          </a:bodyPr>
          <a:lstStyle/>
          <a:p>
            <a:r>
              <a:rPr lang="en-US" altLang="zh-CN" sz="2000" b="1" dirty="0">
                <a:effectLst>
                  <a:outerShdw blurRad="38100" dist="38100" dir="2700000" algn="tl">
                    <a:srgbClr val="C0C0C0"/>
                  </a:outerShdw>
                </a:effectLst>
                <a:ea typeface="楷体_GB2312" pitchFamily="49" charset="-122"/>
              </a:rPr>
              <a:t> </a:t>
            </a:r>
            <a:r>
              <a:rPr lang="zh-CN" altLang="en-US" sz="2000" b="1" dirty="0">
                <a:effectLst>
                  <a:outerShdw blurRad="38100" dist="38100" dir="2700000" algn="tl">
                    <a:srgbClr val="C0C0C0"/>
                  </a:outerShdw>
                </a:effectLst>
                <a:ea typeface="楷体_GB2312" pitchFamily="49" charset="-122"/>
              </a:rPr>
              <a:t>例如：聚苯乙烯</a:t>
            </a:r>
          </a:p>
        </p:txBody>
      </p:sp>
      <p:sp>
        <p:nvSpPr>
          <p:cNvPr id="52" name="Text Box 4"/>
          <p:cNvSpPr txBox="1">
            <a:spLocks noChangeArrowheads="1"/>
          </p:cNvSpPr>
          <p:nvPr/>
        </p:nvSpPr>
        <p:spPr bwMode="auto">
          <a:xfrm>
            <a:off x="1746175" y="2459029"/>
            <a:ext cx="644525" cy="366713"/>
          </a:xfrm>
          <a:prstGeom prst="rect">
            <a:avLst/>
          </a:prstGeom>
          <a:noFill/>
          <a:ln w="9525">
            <a:noFill/>
            <a:miter lim="800000"/>
            <a:headEnd/>
            <a:tailEnd/>
          </a:ln>
          <a:effectLst/>
        </p:spPr>
        <p:txBody>
          <a:bodyPr anchor="ctr">
            <a:spAutoFit/>
          </a:bodyPr>
          <a:lstStyle/>
          <a:p>
            <a:pPr algn="ctr">
              <a:spcBef>
                <a:spcPct val="50000"/>
              </a:spcBef>
            </a:pPr>
            <a:r>
              <a:rPr lang="zh-CN" altLang="en-US" sz="1800" b="1">
                <a:solidFill>
                  <a:srgbClr val="4E7D49"/>
                </a:solidFill>
                <a:ea typeface="楷体_GB2312" pitchFamily="49" charset="-122"/>
              </a:rPr>
              <a:t>聚合</a:t>
            </a:r>
          </a:p>
        </p:txBody>
      </p:sp>
      <p:pic>
        <p:nvPicPr>
          <p:cNvPr id="53" name="Picture 10"/>
          <p:cNvPicPr>
            <a:picLocks noChangeAspect="1" noChangeArrowheads="1"/>
          </p:cNvPicPr>
          <p:nvPr/>
        </p:nvPicPr>
        <p:blipFill>
          <a:blip r:embed="rId4"/>
          <a:srcRect/>
          <a:stretch>
            <a:fillRect/>
          </a:stretch>
        </p:blipFill>
        <p:spPr bwMode="auto">
          <a:xfrm>
            <a:off x="357158" y="2447916"/>
            <a:ext cx="6553200" cy="987425"/>
          </a:xfrm>
          <a:prstGeom prst="rect">
            <a:avLst/>
          </a:prstGeom>
          <a:noFill/>
          <a:ln w="9525">
            <a:noFill/>
            <a:miter lim="800000"/>
            <a:headEnd/>
            <a:tailEnd/>
          </a:ln>
          <a:effectLst/>
        </p:spPr>
      </p:pic>
      <p:pic>
        <p:nvPicPr>
          <p:cNvPr id="54" name="Picture 11"/>
          <p:cNvPicPr>
            <a:picLocks noChangeAspect="1" noChangeArrowheads="1"/>
          </p:cNvPicPr>
          <p:nvPr/>
        </p:nvPicPr>
        <p:blipFill>
          <a:blip r:embed="rId5"/>
          <a:srcRect/>
          <a:stretch>
            <a:fillRect/>
          </a:stretch>
        </p:blipFill>
        <p:spPr bwMode="auto">
          <a:xfrm>
            <a:off x="7358082" y="2451099"/>
            <a:ext cx="1524000" cy="906463"/>
          </a:xfrm>
          <a:prstGeom prst="rect">
            <a:avLst/>
          </a:prstGeom>
          <a:noFill/>
          <a:ln w="9525">
            <a:noFill/>
            <a:miter lim="800000"/>
            <a:headEnd/>
            <a:tailEnd/>
          </a:ln>
          <a:effectLst/>
        </p:spPr>
      </p:pic>
      <p:sp>
        <p:nvSpPr>
          <p:cNvPr id="57" name="Rectangle 18"/>
          <p:cNvSpPr>
            <a:spLocks noChangeArrowheads="1"/>
          </p:cNvSpPr>
          <p:nvPr/>
        </p:nvSpPr>
        <p:spPr bwMode="auto">
          <a:xfrm>
            <a:off x="1095300" y="3359141"/>
            <a:ext cx="695325" cy="396875"/>
          </a:xfrm>
          <a:prstGeom prst="rect">
            <a:avLst/>
          </a:prstGeom>
          <a:noFill/>
          <a:ln w="9525">
            <a:noFill/>
            <a:miter lim="800000"/>
            <a:headEnd/>
            <a:tailEnd/>
          </a:ln>
          <a:effectLst/>
        </p:spPr>
        <p:txBody>
          <a:bodyPr wrap="none">
            <a:spAutoFit/>
          </a:bodyPr>
          <a:lstStyle/>
          <a:p>
            <a:r>
              <a:rPr lang="zh-CN" altLang="en-US" sz="2000" b="1">
                <a:solidFill>
                  <a:srgbClr val="CC0000"/>
                </a:solidFill>
                <a:effectLst>
                  <a:outerShdw blurRad="38100" dist="38100" dir="2700000" algn="tl">
                    <a:srgbClr val="C0C0C0"/>
                  </a:outerShdw>
                </a:effectLst>
              </a:rPr>
              <a:t>单体</a:t>
            </a:r>
          </a:p>
        </p:txBody>
      </p:sp>
      <p:sp>
        <p:nvSpPr>
          <p:cNvPr id="50" name="Line 28"/>
          <p:cNvSpPr>
            <a:spLocks noChangeShapeType="1"/>
          </p:cNvSpPr>
          <p:nvPr/>
        </p:nvSpPr>
        <p:spPr bwMode="auto">
          <a:xfrm>
            <a:off x="4143300" y="2143116"/>
            <a:ext cx="0" cy="838200"/>
          </a:xfrm>
          <a:prstGeom prst="line">
            <a:avLst/>
          </a:prstGeom>
          <a:noFill/>
          <a:ln w="28575">
            <a:solidFill>
              <a:srgbClr val="615D39"/>
            </a:solidFill>
            <a:prstDash val="sysDot"/>
            <a:miter lim="800000"/>
            <a:headEnd/>
            <a:tailEnd/>
          </a:ln>
          <a:effectLst/>
        </p:spPr>
        <p:txBody>
          <a:bodyPr wrap="none"/>
          <a:lstStyle/>
          <a:p>
            <a:endParaRPr lang="zh-CN" altLang="en-US"/>
          </a:p>
        </p:txBody>
      </p:sp>
      <p:sp>
        <p:nvSpPr>
          <p:cNvPr id="51" name="Line 29"/>
          <p:cNvSpPr>
            <a:spLocks noChangeShapeType="1"/>
          </p:cNvSpPr>
          <p:nvPr/>
        </p:nvSpPr>
        <p:spPr bwMode="auto">
          <a:xfrm>
            <a:off x="5210100" y="2143116"/>
            <a:ext cx="0" cy="838200"/>
          </a:xfrm>
          <a:prstGeom prst="line">
            <a:avLst/>
          </a:prstGeom>
          <a:noFill/>
          <a:ln w="28575">
            <a:solidFill>
              <a:srgbClr val="615D39"/>
            </a:solidFill>
            <a:prstDash val="sysDot"/>
            <a:miter lim="800000"/>
            <a:headEnd/>
            <a:tailEnd/>
          </a:ln>
          <a:effectLst/>
        </p:spPr>
        <p:txBody>
          <a:bodyPr wrap="none"/>
          <a:lstStyle/>
          <a:p>
            <a:endParaRPr lang="zh-CN" altLang="en-US"/>
          </a:p>
        </p:txBody>
      </p:sp>
      <p:sp>
        <p:nvSpPr>
          <p:cNvPr id="58" name="左右箭头 57"/>
          <p:cNvSpPr/>
          <p:nvPr/>
        </p:nvSpPr>
        <p:spPr>
          <a:xfrm>
            <a:off x="6858016" y="2570058"/>
            <a:ext cx="540000" cy="216000"/>
          </a:xfrm>
          <a:prstGeom prst="leftRightArrow">
            <a:avLst/>
          </a:prstGeom>
          <a:noFill/>
          <a:ln>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955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arn(inHorizontal)">
                                      <p:cBhvr>
                                        <p:cTn id="10" dur="500"/>
                                        <p:tgtEl>
                                          <p:spTgt spid="32"/>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barn(inHorizontal)">
                                      <p:cBhvr>
                                        <p:cTn id="1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2" grpId="0" animBg="1"/>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981" name="Object 5"/>
          <p:cNvGraphicFramePr>
            <a:graphicFrameLocks noChangeAspect="1"/>
          </p:cNvGraphicFramePr>
          <p:nvPr/>
        </p:nvGraphicFramePr>
        <p:xfrm>
          <a:off x="1014862" y="1382296"/>
          <a:ext cx="6941514" cy="1728192"/>
        </p:xfrm>
        <a:graphic>
          <a:graphicData uri="http://schemas.openxmlformats.org/presentationml/2006/ole">
            <mc:AlternateContent xmlns:mc="http://schemas.openxmlformats.org/markup-compatibility/2006">
              <mc:Choice xmlns:v="urn:schemas-microsoft-com:vml" Requires="v">
                <p:oleObj spid="_x0000_s4222" name="CS ChemDraw Drawing" r:id="rId3" imgW="3367800" imgH="838080" progId="ChemDraw.Document.6.0">
                  <p:embed/>
                </p:oleObj>
              </mc:Choice>
              <mc:Fallback>
                <p:oleObj name="CS ChemDraw Drawing" r:id="rId3" imgW="3367800" imgH="838080" progId="ChemDraw.Document.6.0">
                  <p:embed/>
                  <p:pic>
                    <p:nvPicPr>
                      <p:cNvPr id="25498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862" y="1382296"/>
                        <a:ext cx="6941514"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115"/>
          <p:cNvSpPr>
            <a:spLocks noChangeArrowheads="1"/>
          </p:cNvSpPr>
          <p:nvPr/>
        </p:nvSpPr>
        <p:spPr bwMode="auto">
          <a:xfrm>
            <a:off x="142875" y="734790"/>
            <a:ext cx="5908675" cy="461962"/>
          </a:xfrm>
          <a:prstGeom prst="rect">
            <a:avLst/>
          </a:prstGeom>
          <a:noFill/>
          <a:ln w="9525">
            <a:noFill/>
            <a:miter lim="800000"/>
            <a:headEnd/>
            <a:tailEnd/>
          </a:ln>
        </p:spPr>
        <p:txBody>
          <a:bodyPr wrap="none">
            <a:spAutoFit/>
          </a:bodyPr>
          <a:lstStyle/>
          <a:p>
            <a:r>
              <a:rPr lang="zh-CN" altLang="en-US" sz="2400" b="1" dirty="0">
                <a:solidFill>
                  <a:srgbClr val="006600"/>
                </a:solidFill>
                <a:latin typeface="Times New Roman" pitchFamily="18" charset="0"/>
                <a:cs typeface="Times New Roman" pitchFamily="18" charset="0"/>
              </a:rPr>
              <a:t>（</a:t>
            </a:r>
            <a:r>
              <a:rPr lang="en-US" altLang="zh-CN" sz="2400" b="1" dirty="0">
                <a:solidFill>
                  <a:srgbClr val="006600"/>
                </a:solidFill>
                <a:latin typeface="Times New Roman" pitchFamily="18" charset="0"/>
                <a:cs typeface="Times New Roman" pitchFamily="18" charset="0"/>
              </a:rPr>
              <a:t>1</a:t>
            </a:r>
            <a:r>
              <a:rPr lang="zh-CN" altLang="en-US" sz="2400" b="1" dirty="0">
                <a:solidFill>
                  <a:srgbClr val="006600"/>
                </a:solidFill>
                <a:latin typeface="Times New Roman" pitchFamily="18" charset="0"/>
                <a:cs typeface="Times New Roman" pitchFamily="18" charset="0"/>
              </a:rPr>
              <a:t>）热分解型引发剂（中、高温度使用）</a:t>
            </a:r>
          </a:p>
        </p:txBody>
      </p:sp>
      <p:sp>
        <p:nvSpPr>
          <p:cNvPr id="29" name="Rectangle 8"/>
          <p:cNvSpPr>
            <a:spLocks noChangeArrowheads="1"/>
          </p:cNvSpPr>
          <p:nvPr/>
        </p:nvSpPr>
        <p:spPr bwMode="auto">
          <a:xfrm>
            <a:off x="6084168" y="548680"/>
            <a:ext cx="2417650" cy="461665"/>
          </a:xfrm>
          <a:prstGeom prst="rect">
            <a:avLst/>
          </a:prstGeom>
          <a:solidFill>
            <a:srgbClr val="FFFF00"/>
          </a:solidFill>
          <a:ln w="9525">
            <a:noFill/>
            <a:miter lim="800000"/>
            <a:headEnd/>
            <a:tailEnd/>
          </a:ln>
        </p:spPr>
        <p:txBody>
          <a:bodyPr wrap="none">
            <a:spAutoFit/>
          </a:bodyPr>
          <a:lstStyle/>
          <a:p>
            <a:r>
              <a:rPr lang="en-US" altLang="zh-CN" sz="2400" b="1" dirty="0">
                <a:latin typeface="Times New Roman" pitchFamily="18" charset="0"/>
                <a:cs typeface="Times New Roman" pitchFamily="18" charset="0"/>
              </a:rPr>
              <a:t>A. </a:t>
            </a:r>
            <a:r>
              <a:rPr lang="zh-CN" altLang="en-US" sz="2400" b="1" dirty="0">
                <a:latin typeface="Times New Roman" pitchFamily="18" charset="0"/>
                <a:cs typeface="Times New Roman" pitchFamily="18" charset="0"/>
              </a:rPr>
              <a:t>偶氮类引发剂</a:t>
            </a:r>
          </a:p>
        </p:txBody>
      </p:sp>
      <p:sp>
        <p:nvSpPr>
          <p:cNvPr id="32" name="Text Box 9"/>
          <p:cNvSpPr txBox="1">
            <a:spLocks noChangeArrowheads="1"/>
          </p:cNvSpPr>
          <p:nvPr/>
        </p:nvSpPr>
        <p:spPr bwMode="auto">
          <a:xfrm>
            <a:off x="3924473" y="1484784"/>
            <a:ext cx="1871663" cy="461665"/>
          </a:xfrm>
          <a:prstGeom prst="rect">
            <a:avLst/>
          </a:prstGeom>
          <a:noFill/>
          <a:ln w="9525">
            <a:noFill/>
            <a:miter lim="800000"/>
            <a:headEnd/>
            <a:tailEnd/>
          </a:ln>
        </p:spPr>
        <p:txBody>
          <a:bodyPr>
            <a:spAutoFit/>
          </a:bodyPr>
          <a:lstStyle/>
          <a:p>
            <a:pPr>
              <a:spcBef>
                <a:spcPct val="50000"/>
              </a:spcBef>
            </a:pPr>
            <a:r>
              <a:rPr lang="en-US" altLang="zh-CN" sz="2400" b="1" dirty="0">
                <a:solidFill>
                  <a:srgbClr val="FF0000"/>
                </a:solidFill>
                <a:latin typeface="Times New Roman" pitchFamily="18" charset="0"/>
                <a:ea typeface="黑体" pitchFamily="49" charset="-122"/>
                <a:cs typeface="Times New Roman" pitchFamily="18" charset="0"/>
              </a:rPr>
              <a:t>129kJ/mol</a:t>
            </a:r>
          </a:p>
        </p:txBody>
      </p:sp>
      <p:sp>
        <p:nvSpPr>
          <p:cNvPr id="36" name="Text Box 14"/>
          <p:cNvSpPr txBox="1">
            <a:spLocks noChangeArrowheads="1"/>
          </p:cNvSpPr>
          <p:nvPr/>
        </p:nvSpPr>
        <p:spPr bwMode="auto">
          <a:xfrm>
            <a:off x="3779912" y="1956272"/>
            <a:ext cx="1995488" cy="461665"/>
          </a:xfrm>
          <a:prstGeom prst="rect">
            <a:avLst/>
          </a:prstGeom>
          <a:noFill/>
          <a:ln w="9525">
            <a:noFill/>
            <a:miter lim="800000"/>
            <a:headEnd/>
            <a:tailEnd/>
          </a:ln>
        </p:spPr>
        <p:txBody>
          <a:bodyPr>
            <a:spAutoFit/>
          </a:bodyPr>
          <a:lstStyle/>
          <a:p>
            <a:pPr>
              <a:spcBef>
                <a:spcPct val="50000"/>
              </a:spcBef>
            </a:pPr>
            <a:r>
              <a:rPr lang="en-US" altLang="zh-CN" sz="2400" b="1" dirty="0">
                <a:solidFill>
                  <a:srgbClr val="FF0000"/>
                </a:solidFill>
                <a:latin typeface="Times New Roman" pitchFamily="18" charset="0"/>
                <a:ea typeface="黑体" pitchFamily="49" charset="-122"/>
                <a:cs typeface="Times New Roman" pitchFamily="18" charset="0"/>
              </a:rPr>
              <a:t>64℃,t</a:t>
            </a:r>
            <a:r>
              <a:rPr lang="en-US" altLang="zh-CN" sz="2400" b="1" baseline="-25000" dirty="0">
                <a:solidFill>
                  <a:srgbClr val="FF0000"/>
                </a:solidFill>
                <a:latin typeface="Times New Roman" pitchFamily="18" charset="0"/>
                <a:ea typeface="黑体" pitchFamily="49" charset="-122"/>
                <a:cs typeface="Times New Roman" pitchFamily="18" charset="0"/>
              </a:rPr>
              <a:t>1/2</a:t>
            </a:r>
            <a:r>
              <a:rPr lang="en-US" altLang="zh-CN" sz="2400" b="1" dirty="0">
                <a:solidFill>
                  <a:srgbClr val="FF0000"/>
                </a:solidFill>
                <a:latin typeface="Times New Roman" pitchFamily="18" charset="0"/>
                <a:ea typeface="黑体" pitchFamily="49" charset="-122"/>
                <a:cs typeface="Times New Roman" pitchFamily="18" charset="0"/>
              </a:rPr>
              <a:t>=10h</a:t>
            </a:r>
          </a:p>
        </p:txBody>
      </p:sp>
      <p:sp>
        <p:nvSpPr>
          <p:cNvPr id="39" name="矩形 38"/>
          <p:cNvSpPr/>
          <p:nvPr/>
        </p:nvSpPr>
        <p:spPr>
          <a:xfrm>
            <a:off x="1043608" y="3717032"/>
            <a:ext cx="7048102" cy="2677656"/>
          </a:xfrm>
          <a:prstGeom prst="rect">
            <a:avLst/>
          </a:prstGeom>
          <a:solidFill>
            <a:srgbClr val="CCFFFF"/>
          </a:solidFill>
          <a:ln>
            <a:solidFill>
              <a:schemeClr val="tx1"/>
            </a:solidFill>
          </a:ln>
        </p:spPr>
        <p:txBody>
          <a:bodyPr wrap="square">
            <a:spAutoFit/>
          </a:bodyPr>
          <a:lstStyle/>
          <a:p>
            <a:pPr fontAlgn="base">
              <a:spcBef>
                <a:spcPct val="50000"/>
              </a:spcBef>
              <a:spcAft>
                <a:spcPct val="0"/>
              </a:spcAft>
            </a:pPr>
            <a:r>
              <a:rPr kumimoji="1" lang="zh-CN" altLang="en-US" sz="2400" b="1" dirty="0">
                <a:solidFill>
                  <a:srgbClr val="800000"/>
                </a:solidFill>
                <a:latin typeface="Times New Roman" pitchFamily="18" charset="0"/>
                <a:cs typeface="Times New Roman" pitchFamily="18" charset="0"/>
              </a:rPr>
              <a:t>无副反应 ，形成一种自由基</a:t>
            </a:r>
          </a:p>
          <a:p>
            <a:pPr lvl="0" fontAlgn="base">
              <a:spcBef>
                <a:spcPct val="50000"/>
              </a:spcBef>
              <a:spcAft>
                <a:spcPct val="0"/>
              </a:spcAft>
            </a:pPr>
            <a:r>
              <a:rPr kumimoji="1" lang="zh-CN" altLang="en-US" sz="2400" b="1" dirty="0">
                <a:solidFill>
                  <a:srgbClr val="800000"/>
                </a:solidFill>
                <a:latin typeface="Times New Roman" pitchFamily="18" charset="0"/>
                <a:cs typeface="Times New Roman" pitchFamily="18" charset="0"/>
              </a:rPr>
              <a:t>产生</a:t>
            </a:r>
            <a:r>
              <a:rPr kumimoji="1" lang="en-US" altLang="zh-CN" sz="2400" b="1" dirty="0">
                <a:solidFill>
                  <a:srgbClr val="800000"/>
                </a:solidFill>
                <a:latin typeface="Times New Roman" pitchFamily="18" charset="0"/>
                <a:cs typeface="Times New Roman" pitchFamily="18" charset="0"/>
              </a:rPr>
              <a:t>N</a:t>
            </a:r>
            <a:r>
              <a:rPr kumimoji="1" lang="en-US" altLang="zh-CN" sz="2400" b="1" baseline="-25000" dirty="0">
                <a:solidFill>
                  <a:srgbClr val="800000"/>
                </a:solidFill>
                <a:latin typeface="Times New Roman" pitchFamily="18" charset="0"/>
                <a:cs typeface="Times New Roman" pitchFamily="18" charset="0"/>
              </a:rPr>
              <a:t>2</a:t>
            </a:r>
            <a:r>
              <a:rPr kumimoji="1" lang="zh-CN" altLang="en-US" sz="2400" b="1" dirty="0">
                <a:solidFill>
                  <a:srgbClr val="800000"/>
                </a:solidFill>
                <a:latin typeface="Times New Roman" pitchFamily="18" charset="0"/>
                <a:cs typeface="Times New Roman" pitchFamily="18" charset="0"/>
              </a:rPr>
              <a:t>，</a:t>
            </a:r>
            <a:r>
              <a:rPr kumimoji="1" lang="zh-CN" altLang="en-US" sz="2400" b="1" dirty="0">
                <a:solidFill>
                  <a:srgbClr val="0000CC"/>
                </a:solidFill>
                <a:latin typeface="Times New Roman" pitchFamily="18" charset="0"/>
                <a:cs typeface="Times New Roman" pitchFamily="18" charset="0"/>
              </a:rPr>
              <a:t>可用于动力学研究（定量分析）、发泡剂</a:t>
            </a:r>
          </a:p>
          <a:p>
            <a:pPr lvl="0" fontAlgn="base">
              <a:spcBef>
                <a:spcPct val="50000"/>
              </a:spcBef>
              <a:spcAft>
                <a:spcPct val="0"/>
              </a:spcAft>
            </a:pPr>
            <a:r>
              <a:rPr kumimoji="1" lang="zh-CN" altLang="en-US" sz="2400" b="1" dirty="0">
                <a:solidFill>
                  <a:srgbClr val="800000"/>
                </a:solidFill>
                <a:latin typeface="Times New Roman" pitchFamily="18" charset="0"/>
                <a:cs typeface="Times New Roman" pitchFamily="18" charset="0"/>
              </a:rPr>
              <a:t>化学性质稳定，</a:t>
            </a:r>
            <a:r>
              <a:rPr kumimoji="1" lang="zh-CN" altLang="en-US" sz="2400" b="1" dirty="0">
                <a:solidFill>
                  <a:srgbClr val="0000CC"/>
                </a:solidFill>
                <a:latin typeface="Times New Roman" pitchFamily="18" charset="0"/>
                <a:cs typeface="Times New Roman" pitchFamily="18" charset="0"/>
              </a:rPr>
              <a:t>制备、储存和运输安全、方便</a:t>
            </a:r>
          </a:p>
          <a:p>
            <a:pPr lvl="0" fontAlgn="base">
              <a:spcBef>
                <a:spcPct val="50000"/>
              </a:spcBef>
              <a:spcAft>
                <a:spcPct val="0"/>
              </a:spcAft>
            </a:pPr>
            <a:r>
              <a:rPr kumimoji="1" lang="zh-CN" altLang="en-US" sz="2400" b="1" dirty="0">
                <a:solidFill>
                  <a:srgbClr val="800000"/>
                </a:solidFill>
                <a:latin typeface="Times New Roman" pitchFamily="18" charset="0"/>
                <a:cs typeface="Times New Roman" pitchFamily="18" charset="0"/>
              </a:rPr>
              <a:t>有毒，</a:t>
            </a:r>
            <a:r>
              <a:rPr kumimoji="1" lang="zh-CN" altLang="en-US" sz="2400" b="1" dirty="0">
                <a:solidFill>
                  <a:srgbClr val="0000CC"/>
                </a:solidFill>
                <a:latin typeface="Times New Roman" pitchFamily="18" charset="0"/>
                <a:cs typeface="Times New Roman" pitchFamily="18" charset="0"/>
              </a:rPr>
              <a:t>不能用于与医药、食品包装相关的合成</a:t>
            </a:r>
          </a:p>
          <a:p>
            <a:pPr lvl="0" fontAlgn="base">
              <a:spcBef>
                <a:spcPct val="50000"/>
              </a:spcBef>
              <a:spcAft>
                <a:spcPct val="0"/>
              </a:spcAft>
            </a:pPr>
            <a:r>
              <a:rPr kumimoji="1" lang="zh-CN" altLang="en-US" sz="2400" b="1" dirty="0">
                <a:solidFill>
                  <a:srgbClr val="800000"/>
                </a:solidFill>
                <a:latin typeface="Times New Roman" pitchFamily="18" charset="0"/>
                <a:cs typeface="Times New Roman" pitchFamily="18" charset="0"/>
              </a:rPr>
              <a:t>油溶性</a:t>
            </a:r>
          </a:p>
        </p:txBody>
      </p:sp>
      <p:sp>
        <p:nvSpPr>
          <p:cNvPr id="9" name="Text Box 114"/>
          <p:cNvSpPr txBox="1">
            <a:spLocks noChangeArrowheads="1"/>
          </p:cNvSpPr>
          <p:nvPr/>
        </p:nvSpPr>
        <p:spPr bwMode="auto">
          <a:xfrm>
            <a:off x="251272" y="97468"/>
            <a:ext cx="4536752" cy="52322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spcBef>
                <a:spcPct val="50000"/>
              </a:spcBef>
            </a:pPr>
            <a:r>
              <a:rPr lang="en-US" altLang="zh-CN" sz="28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2.4.1.1</a:t>
            </a:r>
            <a:r>
              <a:rPr lang="zh-CN" altLang="en-US" sz="28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引发剂的类型及反应</a:t>
            </a:r>
          </a:p>
        </p:txBody>
      </p:sp>
    </p:spTree>
    <p:extLst>
      <p:ext uri="{BB962C8B-B14F-4D97-AF65-F5344CB8AC3E}">
        <p14:creationId xmlns:p14="http://schemas.microsoft.com/office/powerpoint/2010/main" val="3412811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14"/>
          <p:cNvSpPr txBox="1">
            <a:spLocks noChangeArrowheads="1"/>
          </p:cNvSpPr>
          <p:nvPr/>
        </p:nvSpPr>
        <p:spPr bwMode="auto">
          <a:xfrm>
            <a:off x="179512" y="260648"/>
            <a:ext cx="6035562" cy="52322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a:spcBef>
                <a:spcPct val="50000"/>
              </a:spcBef>
            </a:pPr>
            <a:r>
              <a:rPr lang="en-US" altLang="zh-CN" sz="28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2.4.1.3 </a:t>
            </a:r>
            <a:r>
              <a:rPr lang="zh-CN" altLang="en-US" sz="28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引发效率（</a:t>
            </a:r>
            <a:r>
              <a:rPr lang="en-US" altLang="zh-CN" sz="28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initiator efficiency</a:t>
            </a:r>
            <a:r>
              <a:rPr lang="zh-CN" altLang="en-US" sz="28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p>
        </p:txBody>
      </p:sp>
      <p:sp>
        <p:nvSpPr>
          <p:cNvPr id="11" name="Rectangle 2"/>
          <p:cNvSpPr>
            <a:spLocks noChangeArrowheads="1"/>
          </p:cNvSpPr>
          <p:nvPr/>
        </p:nvSpPr>
        <p:spPr bwMode="auto">
          <a:xfrm>
            <a:off x="571472" y="1071546"/>
            <a:ext cx="7097414" cy="523220"/>
          </a:xfrm>
          <a:prstGeom prst="rect">
            <a:avLst/>
          </a:prstGeom>
          <a:noFill/>
          <a:ln w="9525">
            <a:noFill/>
            <a:miter lim="800000"/>
            <a:headEnd/>
            <a:tailEnd/>
          </a:ln>
        </p:spPr>
        <p:txBody>
          <a:bodyPr wrap="square">
            <a:spAutoFit/>
          </a:bodyPr>
          <a:lstStyle/>
          <a:p>
            <a:r>
              <a:rPr lang="zh-CN" altLang="en-US" sz="2800" b="1" dirty="0">
                <a:solidFill>
                  <a:srgbClr val="800000"/>
                </a:solidFill>
                <a:latin typeface="Times New Roman" pitchFamily="18" charset="0"/>
                <a:cs typeface="Times New Roman" pitchFamily="18" charset="0"/>
              </a:rPr>
              <a:t>引发效率（</a:t>
            </a:r>
            <a:r>
              <a:rPr lang="en-US" altLang="zh-CN" sz="2800" b="1" dirty="0">
                <a:solidFill>
                  <a:srgbClr val="800000"/>
                </a:solidFill>
                <a:latin typeface="Times New Roman" pitchFamily="18" charset="0"/>
                <a:cs typeface="Times New Roman" pitchFamily="18" charset="0"/>
              </a:rPr>
              <a:t>initiator efficiency</a:t>
            </a:r>
            <a:r>
              <a:rPr lang="zh-CN" altLang="en-US" sz="2800" b="1" dirty="0">
                <a:solidFill>
                  <a:srgbClr val="800000"/>
                </a:solidFill>
                <a:latin typeface="Times New Roman" pitchFamily="18" charset="0"/>
                <a:cs typeface="Times New Roman" pitchFamily="18" charset="0"/>
              </a:rPr>
              <a:t>） </a:t>
            </a:r>
            <a:r>
              <a:rPr lang="en-US" altLang="zh-CN" sz="2800" b="1" i="1" dirty="0">
                <a:solidFill>
                  <a:srgbClr val="800000"/>
                </a:solidFill>
                <a:latin typeface="Times New Roman" pitchFamily="18" charset="0"/>
                <a:cs typeface="Times New Roman" pitchFamily="18" charset="0"/>
              </a:rPr>
              <a:t>f</a:t>
            </a:r>
          </a:p>
        </p:txBody>
      </p:sp>
      <p:sp>
        <p:nvSpPr>
          <p:cNvPr id="12" name="Rectangle 3"/>
          <p:cNvSpPr>
            <a:spLocks noChangeArrowheads="1"/>
          </p:cNvSpPr>
          <p:nvPr/>
        </p:nvSpPr>
        <p:spPr bwMode="auto">
          <a:xfrm>
            <a:off x="285720" y="1657167"/>
            <a:ext cx="8429684" cy="1200329"/>
          </a:xfrm>
          <a:prstGeom prst="rect">
            <a:avLst/>
          </a:prstGeom>
          <a:noFill/>
          <a:ln w="38100">
            <a:noFill/>
            <a:miter lim="800000"/>
            <a:headEnd/>
            <a:tailEnd/>
          </a:ln>
        </p:spPr>
        <p:txBody>
          <a:bodyPr wrap="square">
            <a:spAutoFit/>
          </a:bodyPr>
          <a:lstStyle/>
          <a:p>
            <a:pPr>
              <a:lnSpc>
                <a:spcPct val="150000"/>
              </a:lnSpc>
            </a:pPr>
            <a:r>
              <a:rPr lang="zh-CN" altLang="en-US" sz="2400" b="1" dirty="0">
                <a:solidFill>
                  <a:srgbClr val="A50021"/>
                </a:solidFill>
                <a:latin typeface="Times New Roman" pitchFamily="18" charset="0"/>
                <a:cs typeface="Times New Roman" pitchFamily="18" charset="0"/>
              </a:rPr>
              <a:t>定义：</a:t>
            </a:r>
            <a:r>
              <a:rPr lang="zh-CN" altLang="en-US" sz="2400" b="1" dirty="0">
                <a:latin typeface="Times New Roman" pitchFamily="18" charset="0"/>
                <a:cs typeface="Times New Roman" pitchFamily="18" charset="0"/>
              </a:rPr>
              <a:t>引发剂分解产生初级自由基总量中真正用于与单体反应最后生成单体自由基并开始链增长反应的自由基的百分率</a:t>
            </a:r>
          </a:p>
        </p:txBody>
      </p:sp>
      <p:sp>
        <p:nvSpPr>
          <p:cNvPr id="16" name="Rectangle 65"/>
          <p:cNvSpPr>
            <a:spLocks noChangeArrowheads="1"/>
          </p:cNvSpPr>
          <p:nvPr/>
        </p:nvSpPr>
        <p:spPr bwMode="auto">
          <a:xfrm>
            <a:off x="1071538" y="4824723"/>
            <a:ext cx="6643734" cy="461665"/>
          </a:xfrm>
          <a:prstGeom prst="rect">
            <a:avLst/>
          </a:prstGeom>
          <a:solidFill>
            <a:srgbClr val="FFFF00"/>
          </a:solidFill>
          <a:ln w="9525">
            <a:noFill/>
            <a:miter lim="800000"/>
            <a:headEnd/>
            <a:tailEnd/>
          </a:ln>
        </p:spPr>
        <p:txBody>
          <a:bodyPr wrap="square">
            <a:spAutoFit/>
          </a:bodyPr>
          <a:lstStyle/>
          <a:p>
            <a:r>
              <a:rPr lang="zh-CN" altLang="en-US" sz="2400" b="1" dirty="0">
                <a:solidFill>
                  <a:srgbClr val="A50021"/>
                </a:solidFill>
                <a:latin typeface="Times New Roman" pitchFamily="18" charset="0"/>
                <a:cs typeface="Times New Roman" pitchFamily="18" charset="0"/>
              </a:rPr>
              <a:t>产生的主要原因：</a:t>
            </a:r>
            <a:r>
              <a:rPr lang="zh-CN" altLang="en-US" sz="2400" b="1" dirty="0">
                <a:latin typeface="Times New Roman" pitchFamily="18" charset="0"/>
                <a:cs typeface="Times New Roman" pitchFamily="18" charset="0"/>
              </a:rPr>
              <a:t>诱导分解、笼蔽效应、杂质</a:t>
            </a:r>
          </a:p>
        </p:txBody>
      </p:sp>
      <p:grpSp>
        <p:nvGrpSpPr>
          <p:cNvPr id="9" name="Group 8"/>
          <p:cNvGrpSpPr>
            <a:grpSpLocks/>
          </p:cNvGrpSpPr>
          <p:nvPr/>
        </p:nvGrpSpPr>
        <p:grpSpPr bwMode="auto">
          <a:xfrm>
            <a:off x="2028844" y="3295656"/>
            <a:ext cx="5257800" cy="990600"/>
            <a:chOff x="1392" y="3168"/>
            <a:chExt cx="3312" cy="624"/>
          </a:xfrm>
        </p:grpSpPr>
        <p:sp>
          <p:nvSpPr>
            <p:cNvPr id="10" name="Text Box 9"/>
            <p:cNvSpPr txBox="1">
              <a:spLocks noChangeArrowheads="1"/>
            </p:cNvSpPr>
            <p:nvPr/>
          </p:nvSpPr>
          <p:spPr bwMode="auto">
            <a:xfrm>
              <a:off x="1920" y="3216"/>
              <a:ext cx="1584" cy="491"/>
            </a:xfrm>
            <a:prstGeom prst="rect">
              <a:avLst/>
            </a:prstGeom>
            <a:noFill/>
            <a:ln w="9525">
              <a:noFill/>
              <a:miter lim="800000"/>
              <a:headEnd/>
              <a:tailEnd/>
            </a:ln>
            <a:effectLst/>
          </p:spPr>
          <p:txBody>
            <a:bodyPr>
              <a:spAutoFit/>
            </a:bodyPr>
            <a:lstStyle/>
            <a:p>
              <a:pPr>
                <a:spcBef>
                  <a:spcPct val="50000"/>
                </a:spcBef>
              </a:pPr>
              <a:r>
                <a:rPr kumimoji="1" lang="zh-CN" altLang="en-US" b="1" dirty="0">
                  <a:solidFill>
                    <a:srgbClr val="CC0000"/>
                  </a:solidFill>
                  <a:latin typeface="Times New Roman" pitchFamily="18" charset="0"/>
                </a:rPr>
                <a:t>用于引发单体的自由基</a:t>
              </a:r>
            </a:p>
            <a:p>
              <a:pPr>
                <a:spcBef>
                  <a:spcPct val="50000"/>
                </a:spcBef>
              </a:pPr>
              <a:r>
                <a:rPr kumimoji="1" lang="zh-CN" altLang="en-US" b="1" dirty="0">
                  <a:solidFill>
                    <a:srgbClr val="CC0000"/>
                  </a:solidFill>
                  <a:latin typeface="Times New Roman" pitchFamily="18" charset="0"/>
                </a:rPr>
                <a:t>  全部初级自由基总数</a:t>
              </a:r>
            </a:p>
          </p:txBody>
        </p:sp>
        <p:sp>
          <p:nvSpPr>
            <p:cNvPr id="17" name="Text Box 10"/>
            <p:cNvSpPr txBox="1">
              <a:spLocks noChangeArrowheads="1"/>
            </p:cNvSpPr>
            <p:nvPr/>
          </p:nvSpPr>
          <p:spPr bwMode="auto">
            <a:xfrm>
              <a:off x="1536" y="3323"/>
              <a:ext cx="3168" cy="250"/>
            </a:xfrm>
            <a:prstGeom prst="rect">
              <a:avLst/>
            </a:prstGeom>
            <a:noFill/>
            <a:ln w="9525">
              <a:noFill/>
              <a:miter lim="800000"/>
              <a:headEnd/>
              <a:tailEnd/>
            </a:ln>
            <a:effectLst/>
          </p:spPr>
          <p:txBody>
            <a:bodyPr>
              <a:spAutoFit/>
            </a:bodyPr>
            <a:lstStyle/>
            <a:p>
              <a:pPr>
                <a:spcBef>
                  <a:spcPct val="50000"/>
                </a:spcBef>
              </a:pPr>
              <a:r>
                <a:rPr kumimoji="1" lang="en-US" altLang="zh-CN" sz="2000" b="1" i="1">
                  <a:solidFill>
                    <a:srgbClr val="CC0000"/>
                  </a:solidFill>
                  <a:latin typeface="Times New Roman" pitchFamily="18" charset="0"/>
                  <a:ea typeface="楷体_GB2312" pitchFamily="49" charset="-122"/>
                </a:rPr>
                <a:t>f  =</a:t>
              </a:r>
              <a:r>
                <a:rPr kumimoji="1" lang="en-US" altLang="zh-CN">
                  <a:solidFill>
                    <a:srgbClr val="CC0000"/>
                  </a:solidFill>
                  <a:latin typeface="Times New Roman" pitchFamily="18" charset="0"/>
                </a:rPr>
                <a:t>                                               </a:t>
              </a:r>
              <a:r>
                <a:rPr kumimoji="1" lang="en-US" altLang="zh-CN" b="1">
                  <a:solidFill>
                    <a:srgbClr val="CC0000"/>
                  </a:solidFill>
                  <a:latin typeface="Times New Roman" pitchFamily="18" charset="0"/>
                </a:rPr>
                <a:t>×100%</a:t>
              </a:r>
            </a:p>
          </p:txBody>
        </p:sp>
        <p:sp>
          <p:nvSpPr>
            <p:cNvPr id="18" name="Line 11"/>
            <p:cNvSpPr>
              <a:spLocks noChangeShapeType="1"/>
            </p:cNvSpPr>
            <p:nvPr/>
          </p:nvSpPr>
          <p:spPr bwMode="auto">
            <a:xfrm>
              <a:off x="1920" y="3456"/>
              <a:ext cx="1584" cy="0"/>
            </a:xfrm>
            <a:prstGeom prst="line">
              <a:avLst/>
            </a:prstGeom>
            <a:noFill/>
            <a:ln w="9525">
              <a:solidFill>
                <a:srgbClr val="CC0000"/>
              </a:solidFill>
              <a:round/>
              <a:headEnd/>
              <a:tailEnd/>
            </a:ln>
            <a:effectLst/>
          </p:spPr>
          <p:txBody>
            <a:bodyPr/>
            <a:lstStyle/>
            <a:p>
              <a:endParaRPr lang="zh-CN" altLang="en-US"/>
            </a:p>
          </p:txBody>
        </p:sp>
        <p:sp>
          <p:nvSpPr>
            <p:cNvPr id="19" name="Line 12"/>
            <p:cNvSpPr>
              <a:spLocks noChangeShapeType="1"/>
            </p:cNvSpPr>
            <p:nvPr/>
          </p:nvSpPr>
          <p:spPr bwMode="auto">
            <a:xfrm>
              <a:off x="1392" y="3168"/>
              <a:ext cx="2784" cy="0"/>
            </a:xfrm>
            <a:prstGeom prst="line">
              <a:avLst/>
            </a:prstGeom>
            <a:noFill/>
            <a:ln w="9525">
              <a:solidFill>
                <a:srgbClr val="FFCC00"/>
              </a:solidFill>
              <a:round/>
              <a:headEnd/>
              <a:tailEnd/>
            </a:ln>
            <a:effectLst/>
          </p:spPr>
          <p:txBody>
            <a:bodyPr/>
            <a:lstStyle/>
            <a:p>
              <a:endParaRPr lang="zh-CN" altLang="en-US"/>
            </a:p>
          </p:txBody>
        </p:sp>
        <p:sp>
          <p:nvSpPr>
            <p:cNvPr id="20" name="Line 13"/>
            <p:cNvSpPr>
              <a:spLocks noChangeShapeType="1"/>
            </p:cNvSpPr>
            <p:nvPr/>
          </p:nvSpPr>
          <p:spPr bwMode="auto">
            <a:xfrm>
              <a:off x="1392" y="3792"/>
              <a:ext cx="2784" cy="0"/>
            </a:xfrm>
            <a:prstGeom prst="line">
              <a:avLst/>
            </a:prstGeom>
            <a:noFill/>
            <a:ln w="9525">
              <a:solidFill>
                <a:srgbClr val="FFCC00"/>
              </a:solidFill>
              <a:round/>
              <a:headEnd/>
              <a:tailEnd/>
            </a:ln>
            <a:effectLst/>
          </p:spPr>
          <p:txBody>
            <a:bodyPr/>
            <a:lstStyle/>
            <a:p>
              <a:endParaRPr lang="zh-CN" altLang="en-US"/>
            </a:p>
          </p:txBody>
        </p:sp>
        <p:sp>
          <p:nvSpPr>
            <p:cNvPr id="21" name="Line 14"/>
            <p:cNvSpPr>
              <a:spLocks noChangeShapeType="1"/>
            </p:cNvSpPr>
            <p:nvPr/>
          </p:nvSpPr>
          <p:spPr bwMode="auto">
            <a:xfrm>
              <a:off x="1392" y="3168"/>
              <a:ext cx="0" cy="624"/>
            </a:xfrm>
            <a:prstGeom prst="line">
              <a:avLst/>
            </a:prstGeom>
            <a:noFill/>
            <a:ln w="9525">
              <a:solidFill>
                <a:srgbClr val="FFCC00"/>
              </a:solidFill>
              <a:round/>
              <a:headEnd/>
              <a:tailEnd/>
            </a:ln>
            <a:effectLst/>
          </p:spPr>
          <p:txBody>
            <a:bodyPr/>
            <a:lstStyle/>
            <a:p>
              <a:endParaRPr lang="zh-CN" altLang="en-US"/>
            </a:p>
          </p:txBody>
        </p:sp>
        <p:sp>
          <p:nvSpPr>
            <p:cNvPr id="22" name="Line 15"/>
            <p:cNvSpPr>
              <a:spLocks noChangeShapeType="1"/>
            </p:cNvSpPr>
            <p:nvPr/>
          </p:nvSpPr>
          <p:spPr bwMode="auto">
            <a:xfrm>
              <a:off x="4176" y="3168"/>
              <a:ext cx="0" cy="624"/>
            </a:xfrm>
            <a:prstGeom prst="line">
              <a:avLst/>
            </a:prstGeom>
            <a:noFill/>
            <a:ln w="9525">
              <a:solidFill>
                <a:srgbClr val="FFCC00"/>
              </a:solidFill>
              <a:round/>
              <a:headEnd/>
              <a:tailEnd/>
            </a:ln>
            <a:effectLst/>
          </p:spPr>
          <p:txBody>
            <a:bodyPr/>
            <a:lstStyle/>
            <a:p>
              <a:endParaRPr lang="zh-CN" altLang="en-US"/>
            </a:p>
          </p:txBody>
        </p:sp>
      </p:grpSp>
      <p:sp>
        <p:nvSpPr>
          <p:cNvPr id="23" name="Text Box 16"/>
          <p:cNvSpPr txBox="1">
            <a:spLocks noChangeArrowheads="1"/>
          </p:cNvSpPr>
          <p:nvPr/>
        </p:nvSpPr>
        <p:spPr bwMode="auto">
          <a:xfrm>
            <a:off x="1285852" y="5715016"/>
            <a:ext cx="5786478" cy="553998"/>
          </a:xfrm>
          <a:prstGeom prst="rect">
            <a:avLst/>
          </a:prstGeom>
          <a:solidFill>
            <a:srgbClr val="CCFFFF"/>
          </a:solidFill>
          <a:ln w="9525">
            <a:solidFill>
              <a:schemeClr val="tx1"/>
            </a:solidFill>
            <a:miter lim="800000"/>
            <a:headEnd/>
            <a:tailEnd/>
          </a:ln>
          <a:effectLst/>
        </p:spPr>
        <p:txBody>
          <a:bodyPr wrap="square">
            <a:spAutoFit/>
          </a:bodyPr>
          <a:lstStyle/>
          <a:p>
            <a:pPr>
              <a:lnSpc>
                <a:spcPct val="150000"/>
              </a:lnSpc>
              <a:spcBef>
                <a:spcPct val="50000"/>
              </a:spcBef>
            </a:pPr>
            <a:r>
              <a:rPr kumimoji="1" lang="zh-CN" altLang="en-US" sz="2000" b="1" dirty="0">
                <a:latin typeface="Times New Roman" pitchFamily="18" charset="0"/>
                <a:cs typeface="Times New Roman" pitchFamily="18" charset="0"/>
              </a:rPr>
              <a:t>引发剂效率是一个经验参数，一般介于</a:t>
            </a:r>
            <a:r>
              <a:rPr kumimoji="1" lang="en-US" altLang="zh-CN" sz="2000" b="1" dirty="0">
                <a:latin typeface="Times New Roman" pitchFamily="18" charset="0"/>
                <a:cs typeface="Times New Roman" pitchFamily="18" charset="0"/>
              </a:rPr>
              <a:t>0.5-0.8</a:t>
            </a:r>
            <a:r>
              <a:rPr kumimoji="1" lang="zh-CN" altLang="en-US" sz="2000" b="1" dirty="0">
                <a:latin typeface="Times New Roman" pitchFamily="18" charset="0"/>
                <a:cs typeface="Times New Roman" pitchFamily="18" charset="0"/>
              </a:rPr>
              <a:t>之间</a:t>
            </a:r>
          </a:p>
        </p:txBody>
      </p:sp>
    </p:spTree>
    <p:extLst>
      <p:ext uri="{BB962C8B-B14F-4D97-AF65-F5344CB8AC3E}">
        <p14:creationId xmlns:p14="http://schemas.microsoft.com/office/powerpoint/2010/main" val="31661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1047280" y="1302965"/>
            <a:ext cx="4824412" cy="4103687"/>
          </a:xfrm>
          <a:prstGeom prst="rect">
            <a:avLst/>
          </a:prstGeom>
          <a:noFill/>
          <a:ln w="38100">
            <a:solidFill>
              <a:srgbClr val="008000"/>
            </a:solidFill>
            <a:miter lim="800000"/>
            <a:headEnd/>
            <a:tailEnd/>
          </a:ln>
        </p:spPr>
        <p:txBody>
          <a:bodyPr wrap="none" anchor="ctr"/>
          <a:lstStyle/>
          <a:p>
            <a:endParaRPr lang="zh-CN" altLang="en-US" sz="2400" b="1">
              <a:latin typeface="Times New Roman" pitchFamily="18" charset="0"/>
              <a:cs typeface="Times New Roman" pitchFamily="18" charset="0"/>
            </a:endParaRPr>
          </a:p>
        </p:txBody>
      </p:sp>
      <p:sp>
        <p:nvSpPr>
          <p:cNvPr id="18" name="Text Box 6"/>
          <p:cNvSpPr txBox="1">
            <a:spLocks noChangeArrowheads="1"/>
          </p:cNvSpPr>
          <p:nvPr/>
        </p:nvSpPr>
        <p:spPr bwMode="auto">
          <a:xfrm rot="16200000">
            <a:off x="-506883" y="3004913"/>
            <a:ext cx="2122488" cy="461665"/>
          </a:xfrm>
          <a:prstGeom prst="rect">
            <a:avLst/>
          </a:prstGeom>
          <a:noFill/>
          <a:ln w="9525">
            <a:noFill/>
            <a:miter lim="800000"/>
            <a:headEnd/>
            <a:tailEnd/>
          </a:ln>
        </p:spPr>
        <p:txBody>
          <a:bodyPr>
            <a:spAutoFit/>
          </a:bodyPr>
          <a:lstStyle/>
          <a:p>
            <a:pPr>
              <a:spcBef>
                <a:spcPct val="50000"/>
              </a:spcBef>
            </a:pPr>
            <a:r>
              <a:rPr lang="zh-CN" altLang="en-US" sz="2400" b="1" dirty="0">
                <a:solidFill>
                  <a:srgbClr val="800000"/>
                </a:solidFill>
                <a:latin typeface="Times New Roman" pitchFamily="18" charset="0"/>
                <a:cs typeface="Times New Roman" pitchFamily="18" charset="0"/>
              </a:rPr>
              <a:t>转化率，％</a:t>
            </a:r>
          </a:p>
        </p:txBody>
      </p:sp>
      <p:sp>
        <p:nvSpPr>
          <p:cNvPr id="19" name="Text Box 7"/>
          <p:cNvSpPr txBox="1">
            <a:spLocks noChangeArrowheads="1"/>
          </p:cNvSpPr>
          <p:nvPr/>
        </p:nvSpPr>
        <p:spPr bwMode="auto">
          <a:xfrm>
            <a:off x="1013942" y="1382340"/>
            <a:ext cx="4824413" cy="461665"/>
          </a:xfrm>
          <a:prstGeom prst="rect">
            <a:avLst/>
          </a:prstGeom>
          <a:noFill/>
          <a:ln w="9525">
            <a:noFill/>
            <a:miter lim="800000"/>
            <a:headEnd/>
            <a:tailEnd/>
          </a:ln>
        </p:spPr>
        <p:txBody>
          <a:bodyPr>
            <a:spAutoFit/>
          </a:bodyPr>
          <a:lstStyle/>
          <a:p>
            <a:pPr>
              <a:spcBef>
                <a:spcPct val="50000"/>
              </a:spcBef>
            </a:pPr>
            <a:r>
              <a:rPr lang="en-US" altLang="zh-CN" sz="2400" b="1" dirty="0">
                <a:solidFill>
                  <a:srgbClr val="800000"/>
                </a:solidFill>
                <a:latin typeface="Times New Roman" pitchFamily="18" charset="0"/>
                <a:cs typeface="Times New Roman" pitchFamily="18" charset="0"/>
              </a:rPr>
              <a:t> 1        2                3            4</a:t>
            </a:r>
          </a:p>
        </p:txBody>
      </p:sp>
      <p:sp>
        <p:nvSpPr>
          <p:cNvPr id="20" name="Line 9"/>
          <p:cNvSpPr>
            <a:spLocks noChangeShapeType="1"/>
          </p:cNvSpPr>
          <p:nvPr/>
        </p:nvSpPr>
        <p:spPr bwMode="auto">
          <a:xfrm>
            <a:off x="4109567" y="1598240"/>
            <a:ext cx="1588" cy="3787775"/>
          </a:xfrm>
          <a:prstGeom prst="line">
            <a:avLst/>
          </a:prstGeom>
          <a:noFill/>
          <a:ln w="9525">
            <a:solidFill>
              <a:srgbClr val="008000"/>
            </a:solidFill>
            <a:prstDash val="dash"/>
            <a:round/>
            <a:headEnd/>
            <a:tailEnd/>
          </a:ln>
        </p:spPr>
        <p:txBody>
          <a:bodyPr/>
          <a:lstStyle/>
          <a:p>
            <a:endParaRPr lang="zh-CN" altLang="en-US" sz="2400" b="1">
              <a:latin typeface="Times New Roman" pitchFamily="18" charset="0"/>
              <a:cs typeface="Times New Roman" pitchFamily="18" charset="0"/>
            </a:endParaRPr>
          </a:p>
        </p:txBody>
      </p:sp>
      <p:sp>
        <p:nvSpPr>
          <p:cNvPr id="24" name="Line 15"/>
          <p:cNvSpPr>
            <a:spLocks noChangeShapeType="1"/>
          </p:cNvSpPr>
          <p:nvPr/>
        </p:nvSpPr>
        <p:spPr bwMode="auto">
          <a:xfrm>
            <a:off x="2536355" y="1591890"/>
            <a:ext cx="1587" cy="3787775"/>
          </a:xfrm>
          <a:prstGeom prst="line">
            <a:avLst/>
          </a:prstGeom>
          <a:noFill/>
          <a:ln w="9525">
            <a:solidFill>
              <a:srgbClr val="008000"/>
            </a:solidFill>
            <a:prstDash val="dash"/>
            <a:round/>
            <a:headEnd/>
            <a:tailEnd/>
          </a:ln>
        </p:spPr>
        <p:txBody>
          <a:bodyPr/>
          <a:lstStyle/>
          <a:p>
            <a:endParaRPr lang="zh-CN" altLang="en-US" sz="2400" b="1">
              <a:latin typeface="Times New Roman" pitchFamily="18" charset="0"/>
              <a:cs typeface="Times New Roman" pitchFamily="18" charset="0"/>
            </a:endParaRPr>
          </a:p>
        </p:txBody>
      </p:sp>
      <p:sp>
        <p:nvSpPr>
          <p:cNvPr id="25" name="Line 16"/>
          <p:cNvSpPr>
            <a:spLocks noChangeShapeType="1"/>
          </p:cNvSpPr>
          <p:nvPr/>
        </p:nvSpPr>
        <p:spPr bwMode="auto">
          <a:xfrm>
            <a:off x="1518767" y="1598240"/>
            <a:ext cx="1588" cy="3787775"/>
          </a:xfrm>
          <a:prstGeom prst="line">
            <a:avLst/>
          </a:prstGeom>
          <a:noFill/>
          <a:ln w="9525">
            <a:solidFill>
              <a:srgbClr val="008000"/>
            </a:solidFill>
            <a:prstDash val="dash"/>
            <a:round/>
            <a:headEnd/>
            <a:tailEnd/>
          </a:ln>
        </p:spPr>
        <p:txBody>
          <a:bodyPr/>
          <a:lstStyle/>
          <a:p>
            <a:endParaRPr lang="zh-CN" altLang="en-US" sz="2400" b="1">
              <a:latin typeface="Times New Roman" pitchFamily="18" charset="0"/>
              <a:cs typeface="Times New Roman" pitchFamily="18" charset="0"/>
            </a:endParaRPr>
          </a:p>
        </p:txBody>
      </p:sp>
      <p:sp>
        <p:nvSpPr>
          <p:cNvPr id="26" name="Rectangle 17"/>
          <p:cNvSpPr>
            <a:spLocks noChangeArrowheads="1"/>
          </p:cNvSpPr>
          <p:nvPr/>
        </p:nvSpPr>
        <p:spPr bwMode="auto">
          <a:xfrm>
            <a:off x="899592" y="313492"/>
            <a:ext cx="4152099" cy="523220"/>
          </a:xfrm>
          <a:prstGeom prst="rect">
            <a:avLst/>
          </a:prstGeom>
          <a:noFill/>
          <a:ln w="9525">
            <a:noFill/>
            <a:miter lim="800000"/>
            <a:headEnd/>
            <a:tailEnd/>
          </a:ln>
        </p:spPr>
        <p:txBody>
          <a:bodyPr wrap="none">
            <a:spAutoFit/>
          </a:bodyPr>
          <a:lstStyle/>
          <a:p>
            <a:r>
              <a:rPr lang="zh-CN" altLang="en-US" sz="2800" b="1" dirty="0">
                <a:solidFill>
                  <a:srgbClr val="800000"/>
                </a:solidFill>
                <a:latin typeface="+mn-ea"/>
              </a:rPr>
              <a:t>典型聚合反应动力学曲线</a:t>
            </a:r>
          </a:p>
        </p:txBody>
      </p:sp>
      <p:sp>
        <p:nvSpPr>
          <p:cNvPr id="27" name="Rectangle 19"/>
          <p:cNvSpPr>
            <a:spLocks noChangeArrowheads="1"/>
          </p:cNvSpPr>
          <p:nvPr/>
        </p:nvSpPr>
        <p:spPr bwMode="auto">
          <a:xfrm>
            <a:off x="3245967" y="4760540"/>
            <a:ext cx="2560316" cy="461665"/>
          </a:xfrm>
          <a:prstGeom prst="rect">
            <a:avLst/>
          </a:prstGeom>
          <a:solidFill>
            <a:srgbClr val="FFFF99"/>
          </a:solidFill>
          <a:ln w="9525">
            <a:noFill/>
            <a:miter lim="800000"/>
            <a:headEnd/>
            <a:tailEnd/>
          </a:ln>
        </p:spPr>
        <p:txBody>
          <a:bodyPr wrap="none">
            <a:spAutoFit/>
          </a:bodyPr>
          <a:lstStyle/>
          <a:p>
            <a:r>
              <a:rPr lang="en-US" altLang="zh-CN" sz="2400" b="1" dirty="0">
                <a:latin typeface="Times New Roman" pitchFamily="18" charset="0"/>
                <a:cs typeface="Times New Roman" pitchFamily="18" charset="0"/>
              </a:rPr>
              <a:t>MMA, BPO, 50</a:t>
            </a:r>
            <a:r>
              <a:rPr lang="en-US" altLang="zh-CN" sz="2400" b="1" baseline="30000" dirty="0">
                <a:latin typeface="Times New Roman" pitchFamily="18" charset="0"/>
                <a:cs typeface="Times New Roman" pitchFamily="18" charset="0"/>
              </a:rPr>
              <a:t>o</a:t>
            </a:r>
            <a:r>
              <a:rPr lang="en-US" altLang="zh-CN" sz="2400" b="1" dirty="0">
                <a:latin typeface="Times New Roman" pitchFamily="18" charset="0"/>
                <a:cs typeface="Times New Roman" pitchFamily="18" charset="0"/>
              </a:rPr>
              <a:t>C</a:t>
            </a:r>
          </a:p>
        </p:txBody>
      </p:sp>
      <p:sp>
        <p:nvSpPr>
          <p:cNvPr id="28" name="Freeform 20"/>
          <p:cNvSpPr>
            <a:spLocks/>
          </p:cNvSpPr>
          <p:nvPr/>
        </p:nvSpPr>
        <p:spPr bwMode="auto">
          <a:xfrm>
            <a:off x="1013942" y="1734765"/>
            <a:ext cx="4679950" cy="3695700"/>
          </a:xfrm>
          <a:custGeom>
            <a:avLst/>
            <a:gdLst>
              <a:gd name="T0" fmla="*/ 0 w 2812"/>
              <a:gd name="T1" fmla="*/ 2147483647 h 2328"/>
              <a:gd name="T2" fmla="*/ 2147483647 w 2812"/>
              <a:gd name="T3" fmla="*/ 2147483647 h 2328"/>
              <a:gd name="T4" fmla="*/ 2147483647 w 2812"/>
              <a:gd name="T5" fmla="*/ 2147483647 h 2328"/>
              <a:gd name="T6" fmla="*/ 2147483647 w 2812"/>
              <a:gd name="T7" fmla="*/ 2147483647 h 2328"/>
              <a:gd name="T8" fmla="*/ 2147483647 w 2812"/>
              <a:gd name="T9" fmla="*/ 2147483647 h 2328"/>
              <a:gd name="T10" fmla="*/ 2147483647 w 2812"/>
              <a:gd name="T11" fmla="*/ 2147483647 h 2328"/>
              <a:gd name="T12" fmla="*/ 2147483647 w 2812"/>
              <a:gd name="T13" fmla="*/ 2147483647 h 2328"/>
              <a:gd name="T14" fmla="*/ 2147483647 w 2812"/>
              <a:gd name="T15" fmla="*/ 2147483647 h 2328"/>
              <a:gd name="T16" fmla="*/ 2147483647 w 2812"/>
              <a:gd name="T17" fmla="*/ 2147483647 h 2328"/>
              <a:gd name="T18" fmla="*/ 2147483647 w 2812"/>
              <a:gd name="T19" fmla="*/ 2147483647 h 2328"/>
              <a:gd name="T20" fmla="*/ 2147483647 w 2812"/>
              <a:gd name="T21" fmla="*/ 0 h 23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12"/>
              <a:gd name="T34" fmla="*/ 0 h 2328"/>
              <a:gd name="T35" fmla="*/ 2812 w 2812"/>
              <a:gd name="T36" fmla="*/ 2328 h 23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12" h="2328">
                <a:moveTo>
                  <a:pt x="0" y="2313"/>
                </a:moveTo>
                <a:cubicBezTo>
                  <a:pt x="102" y="2320"/>
                  <a:pt x="204" y="2328"/>
                  <a:pt x="317" y="2313"/>
                </a:cubicBezTo>
                <a:cubicBezTo>
                  <a:pt x="430" y="2298"/>
                  <a:pt x="566" y="2260"/>
                  <a:pt x="680" y="2222"/>
                </a:cubicBezTo>
                <a:cubicBezTo>
                  <a:pt x="794" y="2184"/>
                  <a:pt x="907" y="2139"/>
                  <a:pt x="998" y="2086"/>
                </a:cubicBezTo>
                <a:cubicBezTo>
                  <a:pt x="1089" y="2033"/>
                  <a:pt x="1142" y="1996"/>
                  <a:pt x="1225" y="1905"/>
                </a:cubicBezTo>
                <a:cubicBezTo>
                  <a:pt x="1308" y="1814"/>
                  <a:pt x="1414" y="1701"/>
                  <a:pt x="1497" y="1542"/>
                </a:cubicBezTo>
                <a:cubicBezTo>
                  <a:pt x="1580" y="1383"/>
                  <a:pt x="1664" y="1126"/>
                  <a:pt x="1724" y="952"/>
                </a:cubicBezTo>
                <a:cubicBezTo>
                  <a:pt x="1784" y="778"/>
                  <a:pt x="1807" y="619"/>
                  <a:pt x="1860" y="498"/>
                </a:cubicBezTo>
                <a:cubicBezTo>
                  <a:pt x="1913" y="377"/>
                  <a:pt x="1943" y="301"/>
                  <a:pt x="2041" y="226"/>
                </a:cubicBezTo>
                <a:cubicBezTo>
                  <a:pt x="2139" y="151"/>
                  <a:pt x="2320" y="83"/>
                  <a:pt x="2449" y="45"/>
                </a:cubicBezTo>
                <a:cubicBezTo>
                  <a:pt x="2578" y="7"/>
                  <a:pt x="2752" y="8"/>
                  <a:pt x="2812" y="0"/>
                </a:cubicBezTo>
              </a:path>
            </a:pathLst>
          </a:custGeom>
          <a:noFill/>
          <a:ln w="38100">
            <a:solidFill>
              <a:srgbClr val="FF0000"/>
            </a:solidFill>
            <a:round/>
            <a:headEnd/>
            <a:tailEnd/>
          </a:ln>
        </p:spPr>
        <p:txBody>
          <a:bodyPr/>
          <a:lstStyle/>
          <a:p>
            <a:endParaRPr lang="zh-CN" altLang="en-US" sz="2400" b="1">
              <a:latin typeface="Times New Roman" pitchFamily="18" charset="0"/>
              <a:cs typeface="Times New Roman" pitchFamily="18" charset="0"/>
            </a:endParaRPr>
          </a:p>
        </p:txBody>
      </p:sp>
      <p:sp>
        <p:nvSpPr>
          <p:cNvPr id="30" name="Text Box 21"/>
          <p:cNvSpPr txBox="1">
            <a:spLocks noChangeArrowheads="1"/>
          </p:cNvSpPr>
          <p:nvPr/>
        </p:nvSpPr>
        <p:spPr bwMode="auto">
          <a:xfrm>
            <a:off x="1302867" y="5487615"/>
            <a:ext cx="863600" cy="461665"/>
          </a:xfrm>
          <a:prstGeom prst="rect">
            <a:avLst/>
          </a:prstGeom>
          <a:noFill/>
          <a:ln w="9525">
            <a:noFill/>
            <a:miter lim="800000"/>
            <a:headEnd/>
            <a:tailEnd/>
          </a:ln>
        </p:spPr>
        <p:txBody>
          <a:bodyPr>
            <a:spAutoFit/>
          </a:bodyPr>
          <a:lstStyle/>
          <a:p>
            <a:pPr>
              <a:spcBef>
                <a:spcPct val="50000"/>
              </a:spcBef>
            </a:pPr>
            <a:r>
              <a:rPr lang="en-US" altLang="zh-CN" sz="2400" b="1">
                <a:latin typeface="Times New Roman" pitchFamily="18" charset="0"/>
                <a:cs typeface="Times New Roman" pitchFamily="18" charset="0"/>
              </a:rPr>
              <a:t>10</a:t>
            </a:r>
          </a:p>
        </p:txBody>
      </p:sp>
      <p:sp>
        <p:nvSpPr>
          <p:cNvPr id="31" name="Text Box 24"/>
          <p:cNvSpPr txBox="1">
            <a:spLocks noChangeArrowheads="1"/>
          </p:cNvSpPr>
          <p:nvPr/>
        </p:nvSpPr>
        <p:spPr bwMode="auto">
          <a:xfrm>
            <a:off x="725017" y="5487615"/>
            <a:ext cx="863600" cy="461665"/>
          </a:xfrm>
          <a:prstGeom prst="rect">
            <a:avLst/>
          </a:prstGeom>
          <a:noFill/>
          <a:ln w="9525">
            <a:noFill/>
            <a:miter lim="800000"/>
            <a:headEnd/>
            <a:tailEnd/>
          </a:ln>
        </p:spPr>
        <p:txBody>
          <a:bodyPr>
            <a:spAutoFit/>
          </a:bodyPr>
          <a:lstStyle/>
          <a:p>
            <a:pPr>
              <a:spcBef>
                <a:spcPct val="50000"/>
              </a:spcBef>
            </a:pPr>
            <a:r>
              <a:rPr lang="en-US" altLang="zh-CN" sz="2400" b="1">
                <a:latin typeface="Times New Roman" pitchFamily="18" charset="0"/>
                <a:cs typeface="Times New Roman" pitchFamily="18" charset="0"/>
              </a:rPr>
              <a:t>  0</a:t>
            </a:r>
          </a:p>
        </p:txBody>
      </p:sp>
      <p:sp>
        <p:nvSpPr>
          <p:cNvPr id="32" name="Text Box 25"/>
          <p:cNvSpPr txBox="1">
            <a:spLocks noChangeArrowheads="1"/>
          </p:cNvSpPr>
          <p:nvPr/>
        </p:nvSpPr>
        <p:spPr bwMode="auto">
          <a:xfrm>
            <a:off x="1806105" y="5487615"/>
            <a:ext cx="863600" cy="461665"/>
          </a:xfrm>
          <a:prstGeom prst="rect">
            <a:avLst/>
          </a:prstGeom>
          <a:noFill/>
          <a:ln w="9525">
            <a:noFill/>
            <a:miter lim="800000"/>
            <a:headEnd/>
            <a:tailEnd/>
          </a:ln>
        </p:spPr>
        <p:txBody>
          <a:bodyPr>
            <a:spAutoFit/>
          </a:bodyPr>
          <a:lstStyle/>
          <a:p>
            <a:pPr>
              <a:spcBef>
                <a:spcPct val="50000"/>
              </a:spcBef>
            </a:pPr>
            <a:r>
              <a:rPr lang="en-US" altLang="zh-CN" sz="2400" b="1">
                <a:latin typeface="Times New Roman" pitchFamily="18" charset="0"/>
                <a:cs typeface="Times New Roman" pitchFamily="18" charset="0"/>
              </a:rPr>
              <a:t>20</a:t>
            </a:r>
          </a:p>
        </p:txBody>
      </p:sp>
      <p:sp>
        <p:nvSpPr>
          <p:cNvPr id="33" name="Text Box 26"/>
          <p:cNvSpPr txBox="1">
            <a:spLocks noChangeArrowheads="1"/>
          </p:cNvSpPr>
          <p:nvPr/>
        </p:nvSpPr>
        <p:spPr bwMode="auto">
          <a:xfrm>
            <a:off x="2280767" y="5487615"/>
            <a:ext cx="863600" cy="461665"/>
          </a:xfrm>
          <a:prstGeom prst="rect">
            <a:avLst/>
          </a:prstGeom>
          <a:noFill/>
          <a:ln w="9525">
            <a:noFill/>
            <a:miter lim="800000"/>
            <a:headEnd/>
            <a:tailEnd/>
          </a:ln>
        </p:spPr>
        <p:txBody>
          <a:bodyPr>
            <a:spAutoFit/>
          </a:bodyPr>
          <a:lstStyle/>
          <a:p>
            <a:pPr>
              <a:spcBef>
                <a:spcPct val="50000"/>
              </a:spcBef>
            </a:pPr>
            <a:r>
              <a:rPr lang="en-US" altLang="zh-CN" sz="2400" b="1">
                <a:latin typeface="Times New Roman" pitchFamily="18" charset="0"/>
                <a:cs typeface="Times New Roman" pitchFamily="18" charset="0"/>
              </a:rPr>
              <a:t>30</a:t>
            </a:r>
          </a:p>
        </p:txBody>
      </p:sp>
      <p:sp>
        <p:nvSpPr>
          <p:cNvPr id="34" name="Text Box 27"/>
          <p:cNvSpPr txBox="1">
            <a:spLocks noChangeArrowheads="1"/>
          </p:cNvSpPr>
          <p:nvPr/>
        </p:nvSpPr>
        <p:spPr bwMode="auto">
          <a:xfrm>
            <a:off x="3877792" y="5479677"/>
            <a:ext cx="863600" cy="461665"/>
          </a:xfrm>
          <a:prstGeom prst="rect">
            <a:avLst/>
          </a:prstGeom>
          <a:noFill/>
          <a:ln w="9525">
            <a:noFill/>
            <a:miter lim="800000"/>
            <a:headEnd/>
            <a:tailEnd/>
          </a:ln>
        </p:spPr>
        <p:txBody>
          <a:bodyPr>
            <a:spAutoFit/>
          </a:bodyPr>
          <a:lstStyle/>
          <a:p>
            <a:pPr>
              <a:spcBef>
                <a:spcPct val="50000"/>
              </a:spcBef>
            </a:pPr>
            <a:r>
              <a:rPr lang="en-US" altLang="zh-CN" sz="2400" b="1">
                <a:latin typeface="Times New Roman" pitchFamily="18" charset="0"/>
                <a:cs typeface="Times New Roman" pitchFamily="18" charset="0"/>
              </a:rPr>
              <a:t>80</a:t>
            </a:r>
          </a:p>
        </p:txBody>
      </p:sp>
      <p:grpSp>
        <p:nvGrpSpPr>
          <p:cNvPr id="35" name="组合 34"/>
          <p:cNvGrpSpPr/>
          <p:nvPr/>
        </p:nvGrpSpPr>
        <p:grpSpPr>
          <a:xfrm>
            <a:off x="6221129" y="1628800"/>
            <a:ext cx="2599343" cy="3710450"/>
            <a:chOff x="6221129" y="1628800"/>
            <a:chExt cx="2599343" cy="3710450"/>
          </a:xfrm>
        </p:grpSpPr>
        <p:sp>
          <p:nvSpPr>
            <p:cNvPr id="48" name="Text Box 5"/>
            <p:cNvSpPr txBox="1">
              <a:spLocks noChangeArrowheads="1"/>
            </p:cNvSpPr>
            <p:nvPr/>
          </p:nvSpPr>
          <p:spPr bwMode="auto">
            <a:xfrm>
              <a:off x="6743595" y="1628800"/>
              <a:ext cx="1592716" cy="461665"/>
            </a:xfrm>
            <a:prstGeom prst="rect">
              <a:avLst/>
            </a:prstGeom>
            <a:noFill/>
            <a:ln w="28575">
              <a:solidFill>
                <a:srgbClr val="0000CC"/>
              </a:solidFill>
              <a:miter lim="800000"/>
              <a:headEnd/>
              <a:tailEnd/>
            </a:ln>
            <a:effectLst/>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a:ln>
                    <a:noFill/>
                  </a:ln>
                  <a:solidFill>
                    <a:sysClr val="windowText" lastClr="000000"/>
                  </a:solidFill>
                  <a:effectLst/>
                  <a:uLnTx/>
                  <a:uFillTx/>
                  <a:latin typeface="+mn-ea"/>
                </a:rPr>
                <a:t>聚合过程</a:t>
              </a:r>
            </a:p>
          </p:txBody>
        </p:sp>
        <p:sp>
          <p:nvSpPr>
            <p:cNvPr id="49" name="Line 6"/>
            <p:cNvSpPr>
              <a:spLocks noChangeShapeType="1"/>
            </p:cNvSpPr>
            <p:nvPr/>
          </p:nvSpPr>
          <p:spPr bwMode="auto">
            <a:xfrm>
              <a:off x="7526739" y="2117090"/>
              <a:ext cx="0" cy="327601"/>
            </a:xfrm>
            <a:prstGeom prst="line">
              <a:avLst/>
            </a:prstGeom>
            <a:noFill/>
            <a:ln w="28575">
              <a:solidFill>
                <a:srgbClr val="0000CC"/>
              </a:solidFill>
              <a:miter lim="800000"/>
              <a:headEnd/>
              <a:tailEnd/>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ea"/>
              </a:endParaRPr>
            </a:p>
          </p:txBody>
        </p:sp>
        <p:sp>
          <p:nvSpPr>
            <p:cNvPr id="50" name="Text Box 7"/>
            <p:cNvSpPr txBox="1">
              <a:spLocks noChangeArrowheads="1"/>
            </p:cNvSpPr>
            <p:nvPr/>
          </p:nvSpPr>
          <p:spPr bwMode="auto">
            <a:xfrm>
              <a:off x="6919143" y="2819250"/>
              <a:ext cx="553998" cy="2520000"/>
            </a:xfrm>
            <a:prstGeom prst="rect">
              <a:avLst/>
            </a:prstGeom>
            <a:noFill/>
            <a:ln w="28575">
              <a:solidFill>
                <a:srgbClr val="0000CC"/>
              </a:solidFill>
              <a:miter lim="800000"/>
              <a:headEnd/>
              <a:tailEnd/>
            </a:ln>
            <a:effectLst/>
          </p:spPr>
          <p:txBody>
            <a:bodyPr vert="eaVert"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mn-ea"/>
                </a:rPr>
                <a:t>初期</a:t>
              </a:r>
              <a:r>
                <a:rPr kumimoji="0" lang="en-US" altLang="zh-CN" sz="2400" b="1" i="0" u="none" strike="noStrike" kern="0" cap="none" spc="0" normalizeH="0" baseline="0" noProof="0" dirty="0">
                  <a:ln>
                    <a:noFill/>
                  </a:ln>
                  <a:solidFill>
                    <a:srgbClr val="000000"/>
                  </a:solidFill>
                  <a:effectLst/>
                  <a:uLnTx/>
                  <a:uFillTx/>
                  <a:latin typeface="+mn-ea"/>
                </a:rPr>
                <a:t>︵</a:t>
              </a:r>
              <a:r>
                <a:rPr kumimoji="0" lang="zh-CN" altLang="en-US" sz="2400" b="1" i="0" u="none" strike="noStrike" kern="0" cap="none" spc="0" normalizeH="0" baseline="0" noProof="0" dirty="0">
                  <a:ln>
                    <a:noFill/>
                  </a:ln>
                  <a:solidFill>
                    <a:srgbClr val="000000"/>
                  </a:solidFill>
                  <a:effectLst/>
                  <a:uLnTx/>
                  <a:uFillTx/>
                  <a:latin typeface="+mn-ea"/>
                </a:rPr>
                <a:t>匀速期</a:t>
              </a:r>
              <a:r>
                <a:rPr kumimoji="0" lang="en-US" altLang="zh-CN" sz="2400" b="1" i="0" u="none" strike="noStrike" kern="0" cap="none" spc="0" normalizeH="0" baseline="0" noProof="0" dirty="0">
                  <a:ln>
                    <a:noFill/>
                  </a:ln>
                  <a:solidFill>
                    <a:srgbClr val="000000"/>
                  </a:solidFill>
                  <a:effectLst/>
                  <a:uLnTx/>
                  <a:uFillTx/>
                  <a:latin typeface="+mn-ea"/>
                </a:rPr>
                <a:t>︶</a:t>
              </a:r>
            </a:p>
          </p:txBody>
        </p:sp>
        <p:sp>
          <p:nvSpPr>
            <p:cNvPr id="51" name="Text Box 8"/>
            <p:cNvSpPr txBox="1">
              <a:spLocks noChangeArrowheads="1"/>
            </p:cNvSpPr>
            <p:nvPr/>
          </p:nvSpPr>
          <p:spPr bwMode="auto">
            <a:xfrm>
              <a:off x="6221129" y="2819250"/>
              <a:ext cx="553998" cy="2520000"/>
            </a:xfrm>
            <a:prstGeom prst="rect">
              <a:avLst/>
            </a:prstGeom>
            <a:noFill/>
            <a:ln w="28575">
              <a:solidFill>
                <a:srgbClr val="0000CC"/>
              </a:solidFill>
              <a:miter lim="800000"/>
              <a:headEnd/>
              <a:tailEnd/>
            </a:ln>
            <a:effectLst/>
          </p:spPr>
          <p:txBody>
            <a:bodyPr vert="eaVert"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mn-ea"/>
                </a:rPr>
                <a:t>诱导期</a:t>
              </a:r>
              <a:r>
                <a:rPr kumimoji="0" lang="en-US" altLang="zh-CN" sz="2400" b="1" i="0" u="none" strike="noStrike" kern="0" cap="none" spc="0" normalizeH="0" baseline="0" noProof="0" dirty="0">
                  <a:ln>
                    <a:noFill/>
                  </a:ln>
                  <a:solidFill>
                    <a:srgbClr val="000000"/>
                  </a:solidFill>
                  <a:effectLst/>
                  <a:uLnTx/>
                  <a:uFillTx/>
                  <a:latin typeface="+mn-ea"/>
                </a:rPr>
                <a:t>︵</a:t>
              </a:r>
              <a:r>
                <a:rPr kumimoji="0" lang="zh-CN" altLang="en-US" sz="2400" b="1" i="0" u="none" strike="noStrike" kern="0" cap="none" spc="0" normalizeH="0" baseline="0" noProof="0" dirty="0">
                  <a:ln>
                    <a:noFill/>
                  </a:ln>
                  <a:solidFill>
                    <a:srgbClr val="000000"/>
                  </a:solidFill>
                  <a:effectLst/>
                  <a:uLnTx/>
                  <a:uFillTx/>
                  <a:latin typeface="+mn-ea"/>
                </a:rPr>
                <a:t>零速期</a:t>
              </a:r>
              <a:r>
                <a:rPr kumimoji="0" lang="en-US" altLang="zh-CN" sz="2400" b="1" i="0" u="none" strike="noStrike" kern="0" cap="none" spc="0" normalizeH="0" baseline="0" noProof="0" dirty="0">
                  <a:ln>
                    <a:noFill/>
                  </a:ln>
                  <a:solidFill>
                    <a:srgbClr val="000000"/>
                  </a:solidFill>
                  <a:effectLst/>
                  <a:uLnTx/>
                  <a:uFillTx/>
                  <a:latin typeface="+mn-ea"/>
                </a:rPr>
                <a:t>︶</a:t>
              </a:r>
            </a:p>
          </p:txBody>
        </p:sp>
        <p:sp>
          <p:nvSpPr>
            <p:cNvPr id="52" name="Text Box 9"/>
            <p:cNvSpPr txBox="1">
              <a:spLocks noChangeArrowheads="1"/>
            </p:cNvSpPr>
            <p:nvPr/>
          </p:nvSpPr>
          <p:spPr bwMode="auto">
            <a:xfrm>
              <a:off x="7589281" y="2819250"/>
              <a:ext cx="553998" cy="2520000"/>
            </a:xfrm>
            <a:prstGeom prst="rect">
              <a:avLst/>
            </a:prstGeom>
            <a:noFill/>
            <a:ln w="28575">
              <a:solidFill>
                <a:srgbClr val="0000CC"/>
              </a:solidFill>
              <a:miter lim="800000"/>
              <a:headEnd/>
              <a:tailEnd/>
            </a:ln>
            <a:effectLst/>
          </p:spPr>
          <p:txBody>
            <a:bodyPr vert="eaVert"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mn-ea"/>
                </a:rPr>
                <a:t>中期</a:t>
              </a:r>
              <a:r>
                <a:rPr kumimoji="0" lang="en-US" altLang="zh-CN" sz="2400" b="1" i="0" u="none" strike="noStrike" kern="0" cap="none" spc="0" normalizeH="0" baseline="0" noProof="0" dirty="0">
                  <a:ln>
                    <a:noFill/>
                  </a:ln>
                  <a:solidFill>
                    <a:srgbClr val="000000"/>
                  </a:solidFill>
                  <a:effectLst/>
                  <a:uLnTx/>
                  <a:uFillTx/>
                  <a:latin typeface="+mn-ea"/>
                </a:rPr>
                <a:t>︵</a:t>
              </a:r>
              <a:r>
                <a:rPr kumimoji="0" lang="zh-CN" altLang="en-US" sz="2400" b="1" i="0" u="none" strike="noStrike" kern="0" cap="none" spc="0" normalizeH="0" baseline="0" noProof="0" dirty="0">
                  <a:ln>
                    <a:noFill/>
                  </a:ln>
                  <a:solidFill>
                    <a:srgbClr val="000000"/>
                  </a:solidFill>
                  <a:effectLst/>
                  <a:uLnTx/>
                  <a:uFillTx/>
                  <a:latin typeface="+mn-ea"/>
                </a:rPr>
                <a:t>加速期</a:t>
              </a:r>
              <a:r>
                <a:rPr kumimoji="0" lang="en-US" altLang="zh-CN" sz="2400" b="1" i="0" u="none" strike="noStrike" kern="0" cap="none" spc="0" normalizeH="0" baseline="0" noProof="0" dirty="0">
                  <a:ln>
                    <a:noFill/>
                  </a:ln>
                  <a:solidFill>
                    <a:srgbClr val="000000"/>
                  </a:solidFill>
                  <a:effectLst/>
                  <a:uLnTx/>
                  <a:uFillTx/>
                  <a:latin typeface="+mn-ea"/>
                </a:rPr>
                <a:t>︶</a:t>
              </a:r>
            </a:p>
          </p:txBody>
        </p:sp>
        <p:sp>
          <p:nvSpPr>
            <p:cNvPr id="53" name="Text Box 10"/>
            <p:cNvSpPr txBox="1">
              <a:spLocks noChangeArrowheads="1"/>
            </p:cNvSpPr>
            <p:nvPr/>
          </p:nvSpPr>
          <p:spPr bwMode="auto">
            <a:xfrm>
              <a:off x="8266474" y="2819250"/>
              <a:ext cx="553998" cy="2520000"/>
            </a:xfrm>
            <a:prstGeom prst="rect">
              <a:avLst/>
            </a:prstGeom>
            <a:noFill/>
            <a:ln w="28575">
              <a:solidFill>
                <a:srgbClr val="0000CC"/>
              </a:solidFill>
              <a:miter lim="800000"/>
              <a:headEnd/>
              <a:tailEnd/>
            </a:ln>
            <a:effectLst/>
          </p:spPr>
          <p:txBody>
            <a:bodyPr vert="eaVert"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mn-ea"/>
                </a:rPr>
                <a:t>后期</a:t>
              </a:r>
              <a:r>
                <a:rPr kumimoji="0" lang="en-US" altLang="zh-CN" sz="2400" b="1" i="0" u="none" strike="noStrike" kern="0" cap="none" spc="0" normalizeH="0" baseline="0" noProof="0" dirty="0">
                  <a:ln>
                    <a:noFill/>
                  </a:ln>
                  <a:solidFill>
                    <a:srgbClr val="000000"/>
                  </a:solidFill>
                  <a:effectLst/>
                  <a:uLnTx/>
                  <a:uFillTx/>
                  <a:latin typeface="+mn-ea"/>
                </a:rPr>
                <a:t>︵</a:t>
              </a:r>
              <a:r>
                <a:rPr kumimoji="0" lang="zh-CN" altLang="en-US" sz="2400" b="1" i="0" u="none" strike="noStrike" kern="0" cap="none" spc="0" normalizeH="0" baseline="0" noProof="0" dirty="0">
                  <a:ln>
                    <a:noFill/>
                  </a:ln>
                  <a:solidFill>
                    <a:srgbClr val="000000"/>
                  </a:solidFill>
                  <a:effectLst/>
                  <a:uLnTx/>
                  <a:uFillTx/>
                  <a:latin typeface="+mn-ea"/>
                </a:rPr>
                <a:t>减速期</a:t>
              </a:r>
              <a:r>
                <a:rPr kumimoji="0" lang="en-US" altLang="zh-CN" sz="2400" b="1" i="0" u="none" strike="noStrike" kern="0" cap="none" spc="0" normalizeH="0" baseline="0" noProof="0" dirty="0">
                  <a:ln>
                    <a:noFill/>
                  </a:ln>
                  <a:solidFill>
                    <a:srgbClr val="000000"/>
                  </a:solidFill>
                  <a:effectLst/>
                  <a:uLnTx/>
                  <a:uFillTx/>
                  <a:latin typeface="+mn-ea"/>
                </a:rPr>
                <a:t>︶</a:t>
              </a:r>
            </a:p>
          </p:txBody>
        </p:sp>
        <p:sp>
          <p:nvSpPr>
            <p:cNvPr id="54" name="Line 11"/>
            <p:cNvSpPr>
              <a:spLocks noChangeShapeType="1"/>
            </p:cNvSpPr>
            <p:nvPr/>
          </p:nvSpPr>
          <p:spPr bwMode="auto">
            <a:xfrm>
              <a:off x="6487095" y="2476223"/>
              <a:ext cx="2052000" cy="0"/>
            </a:xfrm>
            <a:prstGeom prst="line">
              <a:avLst/>
            </a:prstGeom>
            <a:noFill/>
            <a:ln w="28575">
              <a:solidFill>
                <a:srgbClr val="0000CC"/>
              </a:solidFill>
              <a:miter lim="800000"/>
              <a:headEnd/>
              <a:tailEnd/>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ea"/>
              </a:endParaRPr>
            </a:p>
          </p:txBody>
        </p:sp>
        <p:sp>
          <p:nvSpPr>
            <p:cNvPr id="55" name="Line 12"/>
            <p:cNvSpPr>
              <a:spLocks noChangeShapeType="1"/>
            </p:cNvSpPr>
            <p:nvPr/>
          </p:nvSpPr>
          <p:spPr bwMode="auto">
            <a:xfrm>
              <a:off x="7207175" y="2470308"/>
              <a:ext cx="0" cy="327601"/>
            </a:xfrm>
            <a:prstGeom prst="line">
              <a:avLst/>
            </a:prstGeom>
            <a:noFill/>
            <a:ln w="28575">
              <a:solidFill>
                <a:srgbClr val="0000CC"/>
              </a:solidFill>
              <a:miter lim="800000"/>
              <a:headEnd/>
              <a:tailEnd/>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ea"/>
              </a:endParaRPr>
            </a:p>
          </p:txBody>
        </p:sp>
        <p:sp>
          <p:nvSpPr>
            <p:cNvPr id="56" name="Line 13"/>
            <p:cNvSpPr>
              <a:spLocks noChangeShapeType="1"/>
            </p:cNvSpPr>
            <p:nvPr/>
          </p:nvSpPr>
          <p:spPr bwMode="auto">
            <a:xfrm>
              <a:off x="7855247" y="2491649"/>
              <a:ext cx="0" cy="327601"/>
            </a:xfrm>
            <a:prstGeom prst="line">
              <a:avLst/>
            </a:prstGeom>
            <a:noFill/>
            <a:ln w="28575">
              <a:solidFill>
                <a:srgbClr val="0000CC"/>
              </a:solidFill>
              <a:miter lim="800000"/>
              <a:headEnd/>
              <a:tailEnd/>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ea"/>
              </a:endParaRPr>
            </a:p>
          </p:txBody>
        </p:sp>
        <p:sp>
          <p:nvSpPr>
            <p:cNvPr id="57" name="Line 14"/>
            <p:cNvSpPr>
              <a:spLocks noChangeShapeType="1"/>
            </p:cNvSpPr>
            <p:nvPr/>
          </p:nvSpPr>
          <p:spPr bwMode="auto">
            <a:xfrm>
              <a:off x="6487095" y="2477130"/>
              <a:ext cx="0" cy="327601"/>
            </a:xfrm>
            <a:prstGeom prst="line">
              <a:avLst/>
            </a:prstGeom>
            <a:noFill/>
            <a:ln w="28575">
              <a:solidFill>
                <a:srgbClr val="0000CC"/>
              </a:solidFill>
              <a:miter lim="800000"/>
              <a:headEnd/>
              <a:tailEnd/>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ea"/>
              </a:endParaRPr>
            </a:p>
          </p:txBody>
        </p:sp>
        <p:sp>
          <p:nvSpPr>
            <p:cNvPr id="58" name="Line 15"/>
            <p:cNvSpPr>
              <a:spLocks noChangeShapeType="1"/>
            </p:cNvSpPr>
            <p:nvPr/>
          </p:nvSpPr>
          <p:spPr bwMode="auto">
            <a:xfrm>
              <a:off x="8528029" y="2491649"/>
              <a:ext cx="0" cy="327601"/>
            </a:xfrm>
            <a:prstGeom prst="line">
              <a:avLst/>
            </a:prstGeom>
            <a:noFill/>
            <a:ln w="28575">
              <a:solidFill>
                <a:srgbClr val="0000CC"/>
              </a:solidFill>
              <a:miter lim="800000"/>
              <a:headEnd/>
              <a:tailEnd/>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ea"/>
              </a:endParaRPr>
            </a:p>
          </p:txBody>
        </p:sp>
      </p:grpSp>
      <p:sp>
        <p:nvSpPr>
          <p:cNvPr id="29" name="Text Box 5"/>
          <p:cNvSpPr txBox="1">
            <a:spLocks noChangeArrowheads="1"/>
          </p:cNvSpPr>
          <p:nvPr/>
        </p:nvSpPr>
        <p:spPr bwMode="auto">
          <a:xfrm>
            <a:off x="2143125" y="6093296"/>
            <a:ext cx="2428875" cy="519112"/>
          </a:xfrm>
          <a:prstGeom prst="rect">
            <a:avLst/>
          </a:prstGeom>
          <a:noFill/>
          <a:ln w="9525">
            <a:noFill/>
            <a:miter lim="800000"/>
            <a:headEnd/>
            <a:tailEnd/>
          </a:ln>
        </p:spPr>
        <p:txBody>
          <a:bodyPr>
            <a:spAutoFit/>
          </a:bodyPr>
          <a:lstStyle/>
          <a:p>
            <a:pPr>
              <a:spcBef>
                <a:spcPct val="50000"/>
              </a:spcBef>
            </a:pPr>
            <a:r>
              <a:rPr lang="zh-CN" altLang="en-US" sz="2800" b="1" dirty="0">
                <a:solidFill>
                  <a:srgbClr val="800000"/>
                </a:solidFill>
                <a:latin typeface="Times New Roman" pitchFamily="18" charset="0"/>
                <a:cs typeface="Times New Roman" pitchFamily="18" charset="0"/>
              </a:rPr>
              <a:t>反应时间</a:t>
            </a:r>
            <a:r>
              <a:rPr lang="en-US" altLang="zh-CN" sz="2800" b="1" dirty="0">
                <a:solidFill>
                  <a:srgbClr val="800000"/>
                </a:solidFill>
                <a:latin typeface="Times New Roman" pitchFamily="18" charset="0"/>
                <a:cs typeface="Times New Roman" pitchFamily="18" charset="0"/>
              </a:rPr>
              <a:t>/min</a:t>
            </a:r>
          </a:p>
        </p:txBody>
      </p:sp>
    </p:spTree>
    <p:extLst>
      <p:ext uri="{BB962C8B-B14F-4D97-AF65-F5344CB8AC3E}">
        <p14:creationId xmlns:p14="http://schemas.microsoft.com/office/powerpoint/2010/main" val="54796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3"/>
          <p:cNvSpPr txBox="1">
            <a:spLocks noChangeArrowheads="1"/>
          </p:cNvSpPr>
          <p:nvPr/>
        </p:nvSpPr>
        <p:spPr>
          <a:xfrm>
            <a:off x="377034" y="2357430"/>
            <a:ext cx="6123792" cy="4379660"/>
          </a:xfrm>
          <a:prstGeom prst="rect">
            <a:avLst/>
          </a:prstGeom>
          <a:noFill/>
        </p:spPr>
        <p:txBody>
          <a:bodyPr wrap="none" anchor="ctr">
            <a:spAutoFit/>
          </a:bodyPr>
          <a:lstStyle/>
          <a:p>
            <a:pPr marL="0" marR="0" lvl="0" indent="0" algn="l" defTabSz="914400" rtl="0" eaLnBrk="1" fontAlgn="auto" latinLnBrk="0" hangingPunct="1">
              <a:lnSpc>
                <a:spcPct val="125000"/>
              </a:lnSpc>
              <a:spcBef>
                <a:spcPct val="20000"/>
              </a:spcBef>
              <a:spcAft>
                <a:spcPts val="0"/>
              </a:spcAft>
              <a:buClrTx/>
              <a:buSzTx/>
              <a:buFontTx/>
              <a:buNone/>
              <a:tabLst/>
              <a:defRPr/>
            </a:pPr>
            <a:r>
              <a:rPr kumimoji="0" lang="en-US" altLang="zh-CN" sz="2800" b="1" i="0" u="none" strike="noStrike" kern="1200" cap="none" spc="0" normalizeH="0" baseline="0" noProof="0" dirty="0">
                <a:ln>
                  <a:noFill/>
                </a:ln>
                <a:solidFill>
                  <a:srgbClr val="990033"/>
                </a:solidFill>
                <a:effectLst/>
                <a:uLnTx/>
                <a:uFillTx/>
                <a:latin typeface="Times New Roman" pitchFamily="18" charset="0"/>
                <a:cs typeface="Times New Roman" pitchFamily="18" charset="0"/>
              </a:rPr>
              <a:t>★ </a:t>
            </a:r>
            <a:r>
              <a:rPr kumimoji="0" lang="zh-CN" altLang="en-US" sz="2800" b="1" i="0" u="none" strike="noStrike" kern="1200" cap="none" spc="0" normalizeH="0" baseline="0" noProof="0" dirty="0">
                <a:ln>
                  <a:noFill/>
                </a:ln>
                <a:solidFill>
                  <a:srgbClr val="990033"/>
                </a:solidFill>
                <a:effectLst/>
                <a:uLnTx/>
                <a:uFillTx/>
                <a:latin typeface="Times New Roman" pitchFamily="18" charset="0"/>
                <a:cs typeface="Times New Roman" pitchFamily="18" charset="0"/>
              </a:rPr>
              <a:t>假设</a:t>
            </a:r>
            <a:r>
              <a:rPr kumimoji="0" lang="en-US" altLang="zh-CN" sz="2800" b="1" i="0" u="none" strike="noStrike" kern="1200" cap="none" spc="0" normalizeH="0" baseline="0" noProof="0" dirty="0">
                <a:ln>
                  <a:noFill/>
                </a:ln>
                <a:solidFill>
                  <a:srgbClr val="990033"/>
                </a:solidFill>
                <a:effectLst/>
                <a:uLnTx/>
                <a:uFillTx/>
                <a:latin typeface="Times New Roman" pitchFamily="18" charset="0"/>
                <a:cs typeface="Times New Roman" pitchFamily="18" charset="0"/>
              </a:rPr>
              <a:t>I     </a:t>
            </a:r>
            <a:r>
              <a:rPr kumimoji="0" lang="zh-CN" altLang="en-US" sz="2800" b="1" i="0" u="none" strike="noStrike" kern="1200" cap="none" spc="0" normalizeH="0" baseline="0" noProof="0" dirty="0">
                <a:ln>
                  <a:noFill/>
                </a:ln>
                <a:solidFill>
                  <a:srgbClr val="990033"/>
                </a:solidFill>
                <a:effectLst/>
                <a:uLnTx/>
                <a:uFillTx/>
                <a:latin typeface="Times New Roman" pitchFamily="18" charset="0"/>
                <a:cs typeface="Times New Roman" pitchFamily="18" charset="0"/>
              </a:rPr>
              <a:t>等活性理论</a:t>
            </a:r>
          </a:p>
          <a:p>
            <a:pPr lvl="0">
              <a:lnSpc>
                <a:spcPct val="125000"/>
              </a:lnSpc>
              <a:spcBef>
                <a:spcPct val="20000"/>
              </a:spcBef>
            </a:pPr>
            <a:r>
              <a:rPr kumimoji="0" lang="zh-CN" altLang="en-US" sz="2800" b="1" i="0" u="none" strike="noStrike" kern="1200" cap="none" spc="0" normalizeH="0" baseline="0" noProof="0" dirty="0">
                <a:ln>
                  <a:noFill/>
                </a:ln>
                <a:solidFill>
                  <a:srgbClr val="990033"/>
                </a:solidFill>
                <a:effectLst/>
                <a:uLnTx/>
                <a:uFillTx/>
                <a:latin typeface="Times New Roman" pitchFamily="18" charset="0"/>
                <a:cs typeface="Times New Roman" pitchFamily="18" charset="0"/>
              </a:rPr>
              <a:t>★ 假设</a:t>
            </a:r>
            <a:r>
              <a:rPr kumimoji="0" lang="en-US" altLang="zh-CN" sz="2800" b="1" i="0" u="none" strike="noStrike" kern="1200" cap="none" spc="0" normalizeH="0" baseline="0" noProof="0" dirty="0">
                <a:ln>
                  <a:noFill/>
                </a:ln>
                <a:solidFill>
                  <a:srgbClr val="990033"/>
                </a:solidFill>
                <a:effectLst/>
                <a:uLnTx/>
                <a:uFillTx/>
                <a:latin typeface="Times New Roman" pitchFamily="18" charset="0"/>
                <a:cs typeface="Times New Roman" pitchFamily="18" charset="0"/>
              </a:rPr>
              <a:t>II   </a:t>
            </a:r>
            <a:r>
              <a:rPr lang="zh-CN" altLang="en-US" sz="2800" b="1" dirty="0">
                <a:solidFill>
                  <a:srgbClr val="990033"/>
                </a:solidFill>
                <a:latin typeface="Times New Roman" pitchFamily="18" charset="0"/>
                <a:cs typeface="Times New Roman" pitchFamily="18" charset="0"/>
              </a:rPr>
              <a:t>自由基稳态</a:t>
            </a:r>
            <a:endParaRPr kumimoji="0" lang="zh-CN" altLang="en-US" sz="2800" b="1" i="0" u="none" strike="noStrike" kern="1200" cap="none" spc="0" normalizeH="0" baseline="0" noProof="0" dirty="0">
              <a:ln>
                <a:noFill/>
              </a:ln>
              <a:solidFill>
                <a:srgbClr val="990033"/>
              </a:solidFill>
              <a:effectLst/>
              <a:uLnTx/>
              <a:uFillTx/>
              <a:latin typeface="Times New Roman" pitchFamily="18" charset="0"/>
              <a:cs typeface="Times New Roman" pitchFamily="18" charset="0"/>
            </a:endParaRPr>
          </a:p>
          <a:p>
            <a:pPr lvl="0">
              <a:lnSpc>
                <a:spcPct val="125000"/>
              </a:lnSpc>
              <a:spcBef>
                <a:spcPct val="20000"/>
              </a:spcBef>
            </a:pPr>
            <a:r>
              <a:rPr kumimoji="0" lang="zh-CN" altLang="en-US" sz="2800" b="1" i="0" u="none" strike="noStrike" kern="1200" cap="none" spc="0" normalizeH="0" baseline="0" noProof="0" dirty="0">
                <a:ln>
                  <a:noFill/>
                </a:ln>
                <a:solidFill>
                  <a:srgbClr val="990033"/>
                </a:solidFill>
                <a:effectLst/>
                <a:uLnTx/>
                <a:uFillTx/>
                <a:latin typeface="Times New Roman" pitchFamily="18" charset="0"/>
                <a:cs typeface="Times New Roman" pitchFamily="18" charset="0"/>
              </a:rPr>
              <a:t>★ 假设</a:t>
            </a:r>
            <a:r>
              <a:rPr kumimoji="0" lang="en-US" altLang="zh-CN" sz="2800" b="1" i="0" u="none" strike="noStrike" kern="1200" cap="none" spc="0" normalizeH="0" baseline="0" noProof="0" dirty="0">
                <a:ln>
                  <a:noFill/>
                </a:ln>
                <a:solidFill>
                  <a:srgbClr val="990033"/>
                </a:solidFill>
                <a:effectLst/>
                <a:uLnTx/>
                <a:uFillTx/>
                <a:latin typeface="Times New Roman" pitchFamily="18" charset="0"/>
                <a:cs typeface="Times New Roman" pitchFamily="18" charset="0"/>
              </a:rPr>
              <a:t>III  </a:t>
            </a:r>
            <a:r>
              <a:rPr lang="zh-CN" altLang="en-US" sz="2800" b="1" dirty="0">
                <a:solidFill>
                  <a:srgbClr val="990033"/>
                </a:solidFill>
                <a:latin typeface="Times New Roman" pitchFamily="18" charset="0"/>
                <a:cs typeface="Times New Roman" pitchFamily="18" charset="0"/>
              </a:rPr>
              <a:t>聚合度很大</a:t>
            </a:r>
            <a:endParaRPr kumimoji="0" lang="zh-CN" altLang="en-US" sz="2800" b="1" i="0" u="none" strike="noStrike" kern="1200" cap="none" spc="0" normalizeH="0" baseline="0" noProof="0" dirty="0">
              <a:ln>
                <a:noFill/>
              </a:ln>
              <a:solidFill>
                <a:srgbClr val="FF0000"/>
              </a:solidFill>
              <a:effectLst/>
              <a:uLnTx/>
              <a:uFillTx/>
              <a:latin typeface="Times New Roman" pitchFamily="18" charset="0"/>
              <a:cs typeface="Times New Roman" pitchFamily="18" charset="0"/>
            </a:endParaRPr>
          </a:p>
          <a:p>
            <a:pPr lvl="0">
              <a:lnSpc>
                <a:spcPct val="125000"/>
              </a:lnSpc>
              <a:spcBef>
                <a:spcPct val="20000"/>
              </a:spcBef>
            </a:pPr>
            <a:r>
              <a:rPr kumimoji="0" lang="zh-CN" altLang="en-US" sz="2800" b="1" i="0" u="none" strike="noStrike" kern="1200" cap="none" spc="0" normalizeH="0" baseline="0" noProof="0" dirty="0">
                <a:ln>
                  <a:noFill/>
                </a:ln>
                <a:solidFill>
                  <a:srgbClr val="0000CC"/>
                </a:solidFill>
                <a:effectLst/>
                <a:uLnTx/>
                <a:uFillTx/>
                <a:latin typeface="Times New Roman" pitchFamily="18" charset="0"/>
                <a:cs typeface="Times New Roman" pitchFamily="18" charset="0"/>
              </a:rPr>
              <a:t>★ 条件</a:t>
            </a:r>
            <a:r>
              <a:rPr kumimoji="0" lang="en-US" altLang="zh-CN" sz="2800" b="1" i="0" u="none" strike="noStrike" kern="1200" cap="none" spc="0" normalizeH="0" baseline="0" noProof="0" dirty="0">
                <a:ln>
                  <a:noFill/>
                </a:ln>
                <a:solidFill>
                  <a:srgbClr val="0000CC"/>
                </a:solidFill>
                <a:effectLst/>
                <a:uLnTx/>
                <a:uFillTx/>
                <a:latin typeface="Times New Roman" pitchFamily="18" charset="0"/>
                <a:cs typeface="Times New Roman" pitchFamily="18" charset="0"/>
              </a:rPr>
              <a:t>I      </a:t>
            </a:r>
            <a:r>
              <a:rPr lang="zh-CN" altLang="en-US" sz="2800" b="1" dirty="0">
                <a:solidFill>
                  <a:srgbClr val="0000CC"/>
                </a:solidFill>
                <a:latin typeface="Times New Roman" pitchFamily="18" charset="0"/>
                <a:cs typeface="Times New Roman" pitchFamily="18" charset="0"/>
              </a:rPr>
              <a:t>引发剂引发且</a:t>
            </a:r>
            <a:r>
              <a:rPr lang="en-US" altLang="zh-CN" sz="2800" b="1" i="1" dirty="0">
                <a:solidFill>
                  <a:srgbClr val="0000CC"/>
                </a:solidFill>
                <a:latin typeface="Times New Roman" pitchFamily="18" charset="0"/>
                <a:cs typeface="Times New Roman" pitchFamily="18" charset="0"/>
              </a:rPr>
              <a:t>R</a:t>
            </a:r>
            <a:r>
              <a:rPr lang="en-US" altLang="zh-CN" sz="2800" b="1" baseline="-25000" dirty="0">
                <a:solidFill>
                  <a:srgbClr val="0000CC"/>
                </a:solidFill>
                <a:latin typeface="Times New Roman" pitchFamily="18" charset="0"/>
                <a:cs typeface="Times New Roman" pitchFamily="18" charset="0"/>
              </a:rPr>
              <a:t>d</a:t>
            </a:r>
            <a:r>
              <a:rPr lang="zh-CN" altLang="en-US" sz="2800" b="1" dirty="0">
                <a:solidFill>
                  <a:srgbClr val="0000CC"/>
                </a:solidFill>
                <a:latin typeface="Times New Roman" pitchFamily="18" charset="0"/>
                <a:cs typeface="Times New Roman" pitchFamily="18" charset="0"/>
              </a:rPr>
              <a:t>为控速步</a:t>
            </a:r>
            <a:endParaRPr kumimoji="0" lang="zh-CN" altLang="en-US" sz="2800" b="1" i="0" u="none" strike="noStrike" kern="1200" cap="none" spc="0" normalizeH="0" baseline="0" noProof="0" dirty="0">
              <a:ln>
                <a:noFill/>
              </a:ln>
              <a:solidFill>
                <a:srgbClr val="0000CC"/>
              </a:solidFill>
              <a:effectLst/>
              <a:uLnTx/>
              <a:uFillTx/>
              <a:latin typeface="Times New Roman" pitchFamily="18" charset="0"/>
              <a:cs typeface="Times New Roman" pitchFamily="18" charset="0"/>
            </a:endParaRPr>
          </a:p>
          <a:p>
            <a:pPr lvl="0">
              <a:lnSpc>
                <a:spcPct val="125000"/>
              </a:lnSpc>
              <a:spcBef>
                <a:spcPct val="20000"/>
              </a:spcBef>
            </a:pPr>
            <a:r>
              <a:rPr kumimoji="0" lang="zh-CN" altLang="en-US" sz="2800" b="1" i="0" u="none" strike="noStrike" kern="1200" cap="none" spc="0" normalizeH="0" baseline="0" noProof="0" dirty="0">
                <a:ln>
                  <a:noFill/>
                </a:ln>
                <a:solidFill>
                  <a:srgbClr val="0000CC"/>
                </a:solidFill>
                <a:effectLst/>
                <a:uLnTx/>
                <a:uFillTx/>
                <a:latin typeface="Times New Roman" pitchFamily="18" charset="0"/>
                <a:cs typeface="Times New Roman" pitchFamily="18" charset="0"/>
              </a:rPr>
              <a:t>★ 条件</a:t>
            </a:r>
            <a:r>
              <a:rPr kumimoji="0" lang="en-US" altLang="zh-CN" sz="2800" b="1" i="0" u="none" strike="noStrike" kern="1200" cap="none" spc="0" normalizeH="0" baseline="0" noProof="0" dirty="0">
                <a:ln>
                  <a:noFill/>
                </a:ln>
                <a:solidFill>
                  <a:srgbClr val="0000CC"/>
                </a:solidFill>
                <a:effectLst/>
                <a:uLnTx/>
                <a:uFillTx/>
                <a:latin typeface="Times New Roman" pitchFamily="18" charset="0"/>
                <a:cs typeface="Times New Roman" pitchFamily="18" charset="0"/>
              </a:rPr>
              <a:t>II     </a:t>
            </a:r>
            <a:r>
              <a:rPr lang="zh-CN" altLang="en-US" sz="2800" b="1" dirty="0">
                <a:solidFill>
                  <a:srgbClr val="0000CC"/>
                </a:solidFill>
                <a:latin typeface="Times New Roman" pitchFamily="18" charset="0"/>
                <a:cs typeface="Times New Roman" pitchFamily="18" charset="0"/>
              </a:rPr>
              <a:t>双基终止</a:t>
            </a:r>
            <a:endParaRPr kumimoji="0" lang="zh-CN" altLang="en-US" sz="2800" b="1" i="0" u="none" strike="noStrike" kern="1200" cap="none" spc="0" normalizeH="0" baseline="0" noProof="0" dirty="0">
              <a:ln>
                <a:noFill/>
              </a:ln>
              <a:solidFill>
                <a:srgbClr val="0000CC"/>
              </a:solidFill>
              <a:effectLst/>
              <a:uLnTx/>
              <a:uFillTx/>
              <a:latin typeface="Times New Roman" pitchFamily="18" charset="0"/>
              <a:cs typeface="Times New Roman" pitchFamily="18" charset="0"/>
            </a:endParaRPr>
          </a:p>
          <a:p>
            <a:pPr lvl="0">
              <a:lnSpc>
                <a:spcPct val="125000"/>
              </a:lnSpc>
              <a:spcBef>
                <a:spcPct val="20000"/>
              </a:spcBef>
            </a:pPr>
            <a:r>
              <a:rPr kumimoji="0" lang="zh-CN" altLang="en-US" sz="2800" b="1" i="0" u="none" strike="noStrike" kern="1200" cap="none" spc="0" normalizeH="0" baseline="0" noProof="0" dirty="0">
                <a:ln>
                  <a:noFill/>
                </a:ln>
                <a:solidFill>
                  <a:srgbClr val="0000CC"/>
                </a:solidFill>
                <a:effectLst/>
                <a:uLnTx/>
                <a:uFillTx/>
                <a:latin typeface="Times New Roman" pitchFamily="18" charset="0"/>
                <a:cs typeface="Times New Roman" pitchFamily="18" charset="0"/>
              </a:rPr>
              <a:t>★ 条件</a:t>
            </a:r>
            <a:r>
              <a:rPr kumimoji="0" lang="en-US" altLang="zh-CN" sz="2800" b="1" i="0" u="none" strike="noStrike" kern="1200" cap="none" spc="0" normalizeH="0" baseline="0" noProof="0" dirty="0">
                <a:ln>
                  <a:noFill/>
                </a:ln>
                <a:solidFill>
                  <a:srgbClr val="0000CC"/>
                </a:solidFill>
                <a:effectLst/>
                <a:uLnTx/>
                <a:uFillTx/>
                <a:latin typeface="Times New Roman" pitchFamily="18" charset="0"/>
                <a:cs typeface="Times New Roman" pitchFamily="18" charset="0"/>
              </a:rPr>
              <a:t>III   </a:t>
            </a:r>
            <a:r>
              <a:rPr lang="zh-CN" altLang="en-US" sz="2800" b="1" dirty="0">
                <a:solidFill>
                  <a:srgbClr val="0000CC"/>
                </a:solidFill>
                <a:latin typeface="Times New Roman" pitchFamily="18" charset="0"/>
                <a:cs typeface="Times New Roman" pitchFamily="18" charset="0"/>
              </a:rPr>
              <a:t>低转化率</a:t>
            </a:r>
            <a:endParaRPr kumimoji="0" lang="zh-CN" altLang="en-US" sz="2800" b="1" i="0" u="none" strike="noStrike" kern="1200" cap="none" spc="0" normalizeH="0" baseline="0" noProof="0" dirty="0">
              <a:ln>
                <a:noFill/>
              </a:ln>
              <a:solidFill>
                <a:srgbClr val="0000CC"/>
              </a:solidFill>
              <a:effectLst/>
              <a:uLnTx/>
              <a:uFillTx/>
              <a:latin typeface="Times New Roman" pitchFamily="18" charset="0"/>
              <a:cs typeface="Times New Roman" pitchFamily="18" charset="0"/>
            </a:endParaRPr>
          </a:p>
          <a:p>
            <a:pPr lvl="0">
              <a:lnSpc>
                <a:spcPct val="125000"/>
              </a:lnSpc>
              <a:spcBef>
                <a:spcPct val="20000"/>
              </a:spcBef>
            </a:pPr>
            <a:r>
              <a:rPr kumimoji="0" lang="zh-CN" altLang="en-US" sz="2800" b="1" i="0" u="none" strike="noStrike" kern="1200" cap="none" spc="0" normalizeH="0" baseline="0" noProof="0" dirty="0">
                <a:ln>
                  <a:noFill/>
                </a:ln>
                <a:solidFill>
                  <a:srgbClr val="0000CC"/>
                </a:solidFill>
                <a:effectLst/>
                <a:uLnTx/>
                <a:uFillTx/>
                <a:latin typeface="Times New Roman" pitchFamily="18" charset="0"/>
                <a:cs typeface="Times New Roman" pitchFamily="18" charset="0"/>
              </a:rPr>
              <a:t>★ 条件</a:t>
            </a:r>
            <a:r>
              <a:rPr kumimoji="0" lang="en-US" altLang="zh-CN" sz="2800" b="1" i="0" u="none" strike="noStrike" kern="1200" cap="none" spc="0" normalizeH="0" baseline="0" noProof="0" dirty="0">
                <a:ln>
                  <a:noFill/>
                </a:ln>
                <a:solidFill>
                  <a:srgbClr val="0000CC"/>
                </a:solidFill>
                <a:effectLst/>
                <a:uLnTx/>
                <a:uFillTx/>
                <a:latin typeface="Times New Roman" pitchFamily="18" charset="0"/>
                <a:cs typeface="Times New Roman" pitchFamily="18" charset="0"/>
              </a:rPr>
              <a:t>IV   </a:t>
            </a:r>
            <a:r>
              <a:rPr lang="zh-CN" altLang="en-US" sz="2800" b="1" dirty="0">
                <a:solidFill>
                  <a:srgbClr val="0000CC"/>
                </a:solidFill>
                <a:latin typeface="Times New Roman" pitchFamily="18" charset="0"/>
                <a:cs typeface="Times New Roman" pitchFamily="18" charset="0"/>
              </a:rPr>
              <a:t>无单体链转移</a:t>
            </a:r>
            <a:endParaRPr kumimoji="0" lang="zh-CN" altLang="en-US" sz="2800" b="1" i="0" u="none" strike="noStrike" kern="1200" cap="none" spc="0" normalizeH="0" baseline="0" noProof="0" dirty="0">
              <a:ln>
                <a:noFill/>
              </a:ln>
              <a:solidFill>
                <a:srgbClr val="0000CC"/>
              </a:solidFill>
              <a:effectLst/>
              <a:uLnTx/>
              <a:uFillTx/>
              <a:latin typeface="Times New Roman" pitchFamily="18" charset="0"/>
              <a:cs typeface="Times New Roman" pitchFamily="18" charset="0"/>
            </a:endParaRPr>
          </a:p>
        </p:txBody>
      </p:sp>
      <p:graphicFrame>
        <p:nvGraphicFramePr>
          <p:cNvPr id="85" name="Object 6"/>
          <p:cNvGraphicFramePr>
            <a:graphicFrameLocks noChangeAspect="1"/>
          </p:cNvGraphicFramePr>
          <p:nvPr/>
        </p:nvGraphicFramePr>
        <p:xfrm>
          <a:off x="4643438" y="1142984"/>
          <a:ext cx="3744912" cy="1223962"/>
        </p:xfrm>
        <a:graphic>
          <a:graphicData uri="http://schemas.openxmlformats.org/presentationml/2006/ole">
            <mc:AlternateContent xmlns:mc="http://schemas.openxmlformats.org/markup-compatibility/2006">
              <mc:Choice xmlns:v="urn:schemas-microsoft-com:vml" Requires="v">
                <p:oleObj spid="_x0000_s92184" name="公式" r:id="rId3" imgW="1409400" imgH="571320" progId="Equation.3">
                  <p:embed/>
                </p:oleObj>
              </mc:Choice>
              <mc:Fallback>
                <p:oleObj name="公式" r:id="rId3" imgW="1409400" imgH="571320" progId="Equation.3">
                  <p:embed/>
                  <p:pic>
                    <p:nvPicPr>
                      <p:cNvPr id="85"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142984"/>
                        <a:ext cx="3744912" cy="122396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 name="Text Box 7"/>
          <p:cNvSpPr txBox="1">
            <a:spLocks noChangeArrowheads="1"/>
          </p:cNvSpPr>
          <p:nvPr/>
        </p:nvSpPr>
        <p:spPr bwMode="auto">
          <a:xfrm>
            <a:off x="688975" y="1436671"/>
            <a:ext cx="1986441" cy="523220"/>
          </a:xfrm>
          <a:prstGeom prst="rect">
            <a:avLst/>
          </a:prstGeom>
          <a:solidFill>
            <a:srgbClr val="FFFF99"/>
          </a:solidFill>
          <a:ln w="9525" cap="sq">
            <a:noFill/>
            <a:miter lim="800000"/>
            <a:headEnd type="none" w="sm" len="sm"/>
            <a:tailEnd type="none" w="sm" len="sm"/>
          </a:ln>
        </p:spPr>
        <p:txBody>
          <a:bodyPr wrap="none" anchor="ctr">
            <a:spAutoFit/>
          </a:bodyPr>
          <a:lstStyle/>
          <a:p>
            <a:pPr algn="ctr" eaLnBrk="0" hangingPunct="0"/>
            <a:r>
              <a:rPr lang="en-US" altLang="zh-CN" sz="2800" b="1" dirty="0">
                <a:solidFill>
                  <a:srgbClr val="990033"/>
                </a:solidFill>
                <a:latin typeface="Times New Roman" pitchFamily="18" charset="0"/>
                <a:cs typeface="Times New Roman" pitchFamily="18" charset="0"/>
              </a:rPr>
              <a:t>a. </a:t>
            </a:r>
            <a:r>
              <a:rPr lang="zh-CN" altLang="en-US" sz="2800" b="1" dirty="0">
                <a:solidFill>
                  <a:srgbClr val="990033"/>
                </a:solidFill>
                <a:latin typeface="Times New Roman" pitchFamily="18" charset="0"/>
                <a:cs typeface="Times New Roman" pitchFamily="18" charset="0"/>
              </a:rPr>
              <a:t>使用范围</a:t>
            </a:r>
          </a:p>
        </p:txBody>
      </p:sp>
      <p:sp>
        <p:nvSpPr>
          <p:cNvPr id="87" name="矩形 86"/>
          <p:cNvSpPr/>
          <p:nvPr/>
        </p:nvSpPr>
        <p:spPr>
          <a:xfrm>
            <a:off x="214282" y="191136"/>
            <a:ext cx="4599336" cy="523220"/>
          </a:xfrm>
          <a:prstGeom prst="rect">
            <a:avLst/>
          </a:prstGeom>
          <a:solidFill>
            <a:srgbClr val="FFFF00"/>
          </a:solidFill>
        </p:spPr>
        <p:txBody>
          <a:bodyPr wrap="none">
            <a:spAutoFit/>
          </a:bodyPr>
          <a:lstStyle/>
          <a:p>
            <a:pPr>
              <a:spcBef>
                <a:spcPct val="50000"/>
              </a:spcBef>
            </a:pPr>
            <a:r>
              <a:rPr lang="en-US" altLang="zh-CN" sz="2800" b="1" dirty="0">
                <a:solidFill>
                  <a:srgbClr val="C00000"/>
                </a:solidFill>
                <a:latin typeface="Times New Roman" pitchFamily="18" charset="0"/>
                <a:cs typeface="Times New Roman" pitchFamily="18" charset="0"/>
              </a:rPr>
              <a:t>2.5.2 </a:t>
            </a:r>
            <a:r>
              <a:rPr lang="zh-CN" altLang="en-US" sz="2800" b="1" dirty="0">
                <a:solidFill>
                  <a:srgbClr val="C00000"/>
                </a:solidFill>
                <a:latin typeface="Times New Roman" pitchFamily="18" charset="0"/>
                <a:cs typeface="Times New Roman" pitchFamily="18" charset="0"/>
              </a:rPr>
              <a:t>聚合初期聚合反应速率</a:t>
            </a:r>
          </a:p>
        </p:txBody>
      </p:sp>
      <p:sp>
        <p:nvSpPr>
          <p:cNvPr id="88" name="TextBox 87"/>
          <p:cNvSpPr txBox="1"/>
          <p:nvPr/>
        </p:nvSpPr>
        <p:spPr>
          <a:xfrm>
            <a:off x="5076056" y="210300"/>
            <a:ext cx="2376264" cy="461665"/>
          </a:xfrm>
          <a:prstGeom prst="rect">
            <a:avLst/>
          </a:prstGeom>
          <a:solidFill>
            <a:srgbClr val="CCFFFF"/>
          </a:solidFill>
          <a:ln>
            <a:solidFill>
              <a:schemeClr val="tx1"/>
            </a:solidFill>
          </a:ln>
        </p:spPr>
        <p:txBody>
          <a:bodyPr wrap="square" rtlCol="0">
            <a:spAutoFit/>
          </a:bodyPr>
          <a:lstStyle/>
          <a:p>
            <a:pPr algn="ctr"/>
            <a:r>
              <a:rPr lang="en-US" altLang="zh-CN" sz="2400" b="1" dirty="0">
                <a:latin typeface="Times New Roman" pitchFamily="18" charset="0"/>
                <a:cs typeface="Times New Roman" pitchFamily="18" charset="0"/>
              </a:rPr>
              <a:t>1. </a:t>
            </a:r>
            <a:r>
              <a:rPr lang="zh-CN" altLang="en-US" sz="2400" b="1" dirty="0">
                <a:latin typeface="Times New Roman" pitchFamily="18" charset="0"/>
                <a:cs typeface="Times New Roman" pitchFamily="18" charset="0"/>
              </a:rPr>
              <a:t>动力学方程</a:t>
            </a:r>
          </a:p>
        </p:txBody>
      </p:sp>
    </p:spTree>
    <p:extLst>
      <p:ext uri="{BB962C8B-B14F-4D97-AF65-F5344CB8AC3E}">
        <p14:creationId xmlns:p14="http://schemas.microsoft.com/office/powerpoint/2010/main" val="3455983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14282" y="169476"/>
            <a:ext cx="4599336" cy="523220"/>
          </a:xfrm>
          <a:prstGeom prst="rect">
            <a:avLst/>
          </a:prstGeom>
          <a:solidFill>
            <a:srgbClr val="FFFF00"/>
          </a:solidFill>
        </p:spPr>
        <p:txBody>
          <a:bodyPr wrap="none">
            <a:spAutoFit/>
          </a:bodyPr>
          <a:lstStyle/>
          <a:p>
            <a:pPr>
              <a:spcBef>
                <a:spcPct val="50000"/>
              </a:spcBef>
            </a:pPr>
            <a:r>
              <a:rPr lang="en-US" altLang="zh-CN" sz="2800" b="1" dirty="0">
                <a:solidFill>
                  <a:srgbClr val="C00000"/>
                </a:solidFill>
                <a:latin typeface="Times New Roman" pitchFamily="18" charset="0"/>
                <a:cs typeface="Times New Roman" pitchFamily="18" charset="0"/>
              </a:rPr>
              <a:t>2.5.2 </a:t>
            </a:r>
            <a:r>
              <a:rPr lang="zh-CN" altLang="en-US" sz="2800" b="1" dirty="0">
                <a:solidFill>
                  <a:srgbClr val="C00000"/>
                </a:solidFill>
                <a:latin typeface="Times New Roman" pitchFamily="18" charset="0"/>
                <a:cs typeface="Times New Roman" pitchFamily="18" charset="0"/>
              </a:rPr>
              <a:t>聚合初期聚合反应速率</a:t>
            </a:r>
          </a:p>
        </p:txBody>
      </p:sp>
      <p:sp>
        <p:nvSpPr>
          <p:cNvPr id="20" name="TextBox 19"/>
          <p:cNvSpPr txBox="1"/>
          <p:nvPr/>
        </p:nvSpPr>
        <p:spPr>
          <a:xfrm>
            <a:off x="5076056" y="188640"/>
            <a:ext cx="2376264" cy="461665"/>
          </a:xfrm>
          <a:prstGeom prst="rect">
            <a:avLst/>
          </a:prstGeom>
          <a:solidFill>
            <a:srgbClr val="CCFFFF"/>
          </a:solidFill>
          <a:ln>
            <a:solidFill>
              <a:schemeClr val="tx1"/>
            </a:solidFill>
          </a:ln>
        </p:spPr>
        <p:txBody>
          <a:bodyPr wrap="square" rtlCol="0">
            <a:spAutoFit/>
          </a:bodyPr>
          <a:lstStyle/>
          <a:p>
            <a:pPr algn="ctr"/>
            <a:r>
              <a:rPr lang="en-US" altLang="zh-CN" sz="2400" b="1" dirty="0">
                <a:latin typeface="Times New Roman" pitchFamily="18" charset="0"/>
                <a:cs typeface="Times New Roman" pitchFamily="18" charset="0"/>
              </a:rPr>
              <a:t>1. </a:t>
            </a:r>
            <a:r>
              <a:rPr lang="zh-CN" altLang="en-US" sz="2400" b="1" dirty="0">
                <a:latin typeface="Times New Roman" pitchFamily="18" charset="0"/>
                <a:cs typeface="Times New Roman" pitchFamily="18" charset="0"/>
              </a:rPr>
              <a:t>动力学方程</a:t>
            </a:r>
          </a:p>
        </p:txBody>
      </p:sp>
      <p:pic>
        <p:nvPicPr>
          <p:cNvPr id="81925" name="Picture 5"/>
          <p:cNvPicPr>
            <a:picLocks noChangeAspect="1" noChangeArrowheads="1"/>
          </p:cNvPicPr>
          <p:nvPr/>
        </p:nvPicPr>
        <p:blipFill>
          <a:blip r:embed="rId3" cstate="print"/>
          <a:srcRect/>
          <a:stretch>
            <a:fillRect/>
          </a:stretch>
        </p:blipFill>
        <p:spPr bwMode="auto">
          <a:xfrm>
            <a:off x="789694" y="2263788"/>
            <a:ext cx="7277100" cy="1447800"/>
          </a:xfrm>
          <a:prstGeom prst="rect">
            <a:avLst/>
          </a:prstGeom>
          <a:noFill/>
          <a:ln w="9525">
            <a:noFill/>
            <a:miter lim="800000"/>
            <a:headEnd/>
            <a:tailEnd/>
          </a:ln>
          <a:effectLst/>
        </p:spPr>
      </p:pic>
      <p:graphicFrame>
        <p:nvGraphicFramePr>
          <p:cNvPr id="15" name="Object 3"/>
          <p:cNvGraphicFramePr>
            <a:graphicFrameLocks noChangeAspect="1"/>
          </p:cNvGraphicFramePr>
          <p:nvPr>
            <p:extLst>
              <p:ext uri="{D42A27DB-BD31-4B8C-83A1-F6EECF244321}">
                <p14:modId xmlns:p14="http://schemas.microsoft.com/office/powerpoint/2010/main" val="2855481659"/>
              </p:ext>
            </p:extLst>
          </p:nvPr>
        </p:nvGraphicFramePr>
        <p:xfrm>
          <a:off x="2592300" y="4279882"/>
          <a:ext cx="3671888" cy="1322388"/>
        </p:xfrm>
        <a:graphic>
          <a:graphicData uri="http://schemas.openxmlformats.org/presentationml/2006/ole">
            <mc:AlternateContent xmlns:mc="http://schemas.openxmlformats.org/markup-compatibility/2006">
              <mc:Choice xmlns:v="urn:schemas-microsoft-com:vml" Requires="v">
                <p:oleObj spid="_x0000_s10358" name="公式" r:id="rId4" imgW="1587240" imgH="571320" progId="Equation.3">
                  <p:embed/>
                </p:oleObj>
              </mc:Choice>
              <mc:Fallback>
                <p:oleObj name="公式" r:id="rId4" imgW="1587240" imgH="571320" progId="Equation.3">
                  <p:embed/>
                  <p:pic>
                    <p:nvPicPr>
                      <p:cNvPr id="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2300" y="4279882"/>
                        <a:ext cx="3671888" cy="13223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563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5"/>
                                        </p:tgtEl>
                                        <p:attrNameLst>
                                          <p:attrName>style.visibility</p:attrName>
                                        </p:attrNameLst>
                                      </p:cBhvr>
                                      <p:to>
                                        <p:strVal val="visible"/>
                                      </p:to>
                                    </p:set>
                                    <p:anim calcmode="lin" valueType="num">
                                      <p:cBhvr additive="base">
                                        <p:cTn id="7" dur="500" fill="hold"/>
                                        <p:tgtEl>
                                          <p:spTgt spid="81925"/>
                                        </p:tgtEl>
                                        <p:attrNameLst>
                                          <p:attrName>ppt_x</p:attrName>
                                        </p:attrNameLst>
                                      </p:cBhvr>
                                      <p:tavLst>
                                        <p:tav tm="0">
                                          <p:val>
                                            <p:strVal val="#ppt_x"/>
                                          </p:val>
                                        </p:tav>
                                        <p:tav tm="100000">
                                          <p:val>
                                            <p:strVal val="#ppt_x"/>
                                          </p:val>
                                        </p:tav>
                                      </p:tavLst>
                                    </p:anim>
                                    <p:anim calcmode="lin" valueType="num">
                                      <p:cBhvr additive="base">
                                        <p:cTn id="8" dur="500" fill="hold"/>
                                        <p:tgtEl>
                                          <p:spTgt spid="8192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nvSpPr>
        <p:spPr>
          <a:xfrm>
            <a:off x="214282" y="188640"/>
            <a:ext cx="4599336" cy="523220"/>
          </a:xfrm>
          <a:prstGeom prst="rect">
            <a:avLst/>
          </a:prstGeom>
          <a:solidFill>
            <a:srgbClr val="FFFF00"/>
          </a:solidFill>
        </p:spPr>
        <p:txBody>
          <a:bodyPr wrap="none">
            <a:spAutoFit/>
          </a:bodyPr>
          <a:lstStyle/>
          <a:p>
            <a:pPr>
              <a:spcBef>
                <a:spcPct val="50000"/>
              </a:spcBef>
            </a:pPr>
            <a:r>
              <a:rPr lang="en-US" altLang="zh-CN" sz="2800" b="1" dirty="0">
                <a:solidFill>
                  <a:srgbClr val="C00000"/>
                </a:solidFill>
                <a:latin typeface="Times New Roman" pitchFamily="18" charset="0"/>
                <a:cs typeface="Times New Roman" pitchFamily="18" charset="0"/>
              </a:rPr>
              <a:t>2.5.3 </a:t>
            </a:r>
            <a:r>
              <a:rPr lang="zh-CN" altLang="en-US" sz="2800" b="1" dirty="0">
                <a:solidFill>
                  <a:srgbClr val="C00000"/>
                </a:solidFill>
                <a:latin typeface="Times New Roman" pitchFamily="18" charset="0"/>
                <a:cs typeface="Times New Roman" pitchFamily="18" charset="0"/>
              </a:rPr>
              <a:t>聚合中期聚合反应速率</a:t>
            </a:r>
          </a:p>
        </p:txBody>
      </p:sp>
      <p:pic>
        <p:nvPicPr>
          <p:cNvPr id="16" name="Picture 1"/>
          <p:cNvPicPr>
            <a:picLocks noChangeAspect="1" noChangeArrowheads="1"/>
          </p:cNvPicPr>
          <p:nvPr/>
        </p:nvPicPr>
        <p:blipFill>
          <a:blip r:embed="rId2" cstate="print"/>
          <a:srcRect l="14943" t="14575" r="37739" b="2739"/>
          <a:stretch>
            <a:fillRect/>
          </a:stretch>
        </p:blipFill>
        <p:spPr bwMode="auto">
          <a:xfrm>
            <a:off x="4744813" y="652770"/>
            <a:ext cx="4291683" cy="4216390"/>
          </a:xfrm>
          <a:prstGeom prst="rect">
            <a:avLst/>
          </a:prstGeom>
          <a:noFill/>
          <a:ln w="9525">
            <a:noFill/>
            <a:miter lim="800000"/>
            <a:headEnd/>
            <a:tailEnd/>
          </a:ln>
        </p:spPr>
      </p:pic>
      <p:sp>
        <p:nvSpPr>
          <p:cNvPr id="11" name="Text Box 19"/>
          <p:cNvSpPr txBox="1">
            <a:spLocks noChangeArrowheads="1"/>
          </p:cNvSpPr>
          <p:nvPr/>
        </p:nvSpPr>
        <p:spPr bwMode="auto">
          <a:xfrm>
            <a:off x="251520" y="1740872"/>
            <a:ext cx="4248472" cy="3416320"/>
          </a:xfrm>
          <a:prstGeom prst="rect">
            <a:avLst/>
          </a:prstGeom>
          <a:solidFill>
            <a:srgbClr val="FFFFCC"/>
          </a:solidFill>
          <a:ln w="9525">
            <a:solidFill>
              <a:schemeClr val="accent1"/>
            </a:solidFill>
            <a:miter lim="800000"/>
            <a:headEnd/>
            <a:tailEnd/>
          </a:ln>
        </p:spPr>
        <p:txBody>
          <a:bodyPr wrap="square">
            <a:spAutoFit/>
          </a:bodyPr>
          <a:lstStyle/>
          <a:p>
            <a:pPr>
              <a:lnSpc>
                <a:spcPct val="150000"/>
              </a:lnSpc>
            </a:pPr>
            <a:r>
              <a:rPr kumimoji="0" lang="zh-CN" altLang="en-US" sz="2400" b="1" dirty="0">
                <a:latin typeface="+mn-ea"/>
              </a:rPr>
              <a:t>自由基聚合反应时，随着反应进行，聚合反应速率不仅不随单体和引发剂浓度的降低而减慢，反而增大的现象。这种聚合反应速率自动加快的现象称为</a:t>
            </a:r>
            <a:r>
              <a:rPr kumimoji="0" lang="zh-CN" altLang="en-US" sz="2400" b="1" dirty="0">
                <a:solidFill>
                  <a:srgbClr val="990033"/>
                </a:solidFill>
                <a:latin typeface="+mn-ea"/>
              </a:rPr>
              <a:t>自动加速现象</a:t>
            </a:r>
            <a:r>
              <a:rPr kumimoji="0" lang="zh-CN" altLang="en-US" sz="2400" dirty="0">
                <a:solidFill>
                  <a:srgbClr val="990033"/>
                </a:solidFill>
                <a:latin typeface="黑体" pitchFamily="49" charset="-122"/>
                <a:ea typeface="黑体" pitchFamily="49" charset="-122"/>
              </a:rPr>
              <a:t>。</a:t>
            </a:r>
          </a:p>
        </p:txBody>
      </p:sp>
      <p:sp>
        <p:nvSpPr>
          <p:cNvPr id="12" name="矩形 11"/>
          <p:cNvSpPr/>
          <p:nvPr/>
        </p:nvSpPr>
        <p:spPr>
          <a:xfrm>
            <a:off x="118537" y="980728"/>
            <a:ext cx="5032147" cy="461665"/>
          </a:xfrm>
          <a:prstGeom prst="rect">
            <a:avLst/>
          </a:prstGeom>
          <a:solidFill>
            <a:srgbClr val="CCFFFF"/>
          </a:solidFill>
          <a:ln>
            <a:solidFill>
              <a:schemeClr val="accent1"/>
            </a:solidFill>
          </a:ln>
        </p:spPr>
        <p:txBody>
          <a:bodyPr wrap="none">
            <a:spAutoFit/>
          </a:bodyPr>
          <a:lstStyle/>
          <a:p>
            <a:pPr>
              <a:defRPr/>
            </a:pPr>
            <a:r>
              <a:rPr lang="en-US" altLang="zh-CN" sz="2400" b="1" dirty="0">
                <a:solidFill>
                  <a:srgbClr val="660033"/>
                </a:solidFill>
                <a:latin typeface="Times New Roman" pitchFamily="18" charset="0"/>
                <a:cs typeface="Times New Roman" pitchFamily="18" charset="0"/>
              </a:rPr>
              <a:t>1. </a:t>
            </a:r>
            <a:r>
              <a:rPr lang="zh-CN" altLang="en-US" sz="2400" b="1" dirty="0">
                <a:solidFill>
                  <a:srgbClr val="660033"/>
                </a:solidFill>
                <a:latin typeface="Times New Roman" pitchFamily="18" charset="0"/>
                <a:cs typeface="Times New Roman" pitchFamily="18" charset="0"/>
              </a:rPr>
              <a:t>自动加速现象（</a:t>
            </a:r>
            <a:r>
              <a:rPr lang="en-US" altLang="zh-CN" sz="2400" b="1" dirty="0">
                <a:latin typeface="Times New Roman" pitchFamily="18" charset="0"/>
                <a:cs typeface="Times New Roman" pitchFamily="18" charset="0"/>
              </a:rPr>
              <a:t>auto-acceleration)</a:t>
            </a:r>
            <a:endParaRPr lang="zh-CN" altLang="en-US" sz="2400" b="1" dirty="0">
              <a:solidFill>
                <a:srgbClr val="660033"/>
              </a:solidFill>
              <a:latin typeface="Times New Roman" pitchFamily="18" charset="0"/>
              <a:cs typeface="Times New Roman" pitchFamily="18" charset="0"/>
            </a:endParaRPr>
          </a:p>
        </p:txBody>
      </p:sp>
      <p:sp>
        <p:nvSpPr>
          <p:cNvPr id="13" name="矩形 12"/>
          <p:cNvSpPr/>
          <p:nvPr/>
        </p:nvSpPr>
        <p:spPr>
          <a:xfrm>
            <a:off x="288032" y="5517232"/>
            <a:ext cx="8604448" cy="1200329"/>
          </a:xfrm>
          <a:prstGeom prst="rect">
            <a:avLst/>
          </a:prstGeom>
          <a:solidFill>
            <a:srgbClr val="FFFFCC"/>
          </a:solidFill>
          <a:ln>
            <a:solidFill>
              <a:schemeClr val="accent1"/>
            </a:solidFill>
          </a:ln>
        </p:spPr>
        <p:txBody>
          <a:bodyPr wrap="square">
            <a:spAutoFit/>
          </a:bodyPr>
          <a:lstStyle/>
          <a:p>
            <a:pPr marR="10670">
              <a:lnSpc>
                <a:spcPct val="150000"/>
              </a:lnSpc>
            </a:pPr>
            <a:r>
              <a:rPr lang="zh-CN" altLang="en-US" sz="2400" b="1" dirty="0">
                <a:solidFill>
                  <a:srgbClr val="FF0000"/>
                </a:solidFill>
                <a:latin typeface="Times New Roman" pitchFamily="18" charset="0"/>
                <a:cs typeface="Times New Roman" pitchFamily="18" charset="0"/>
              </a:rPr>
              <a:t>自动</a:t>
            </a:r>
            <a:r>
              <a:rPr lang="zh-CN" altLang="en-US" sz="2400" b="1" dirty="0">
                <a:latin typeface="Times New Roman" pitchFamily="18" charset="0"/>
                <a:cs typeface="Times New Roman" pitchFamily="18" charset="0"/>
              </a:rPr>
              <a:t>加速现象</a:t>
            </a:r>
            <a:r>
              <a:rPr lang="en-US" altLang="zh-CN" sz="2400" b="1" dirty="0">
                <a:latin typeface="Times New Roman" pitchFamily="18" charset="0"/>
                <a:cs typeface="Times New Roman" pitchFamily="18" charset="0"/>
              </a:rPr>
              <a:t>(Auto-acceleration Effect)</a:t>
            </a:r>
            <a:r>
              <a:rPr lang="zh-CN" altLang="en-US" sz="2400" b="1" dirty="0">
                <a:latin typeface="Times New Roman" pitchFamily="18" charset="0"/>
                <a:cs typeface="Times New Roman" pitchFamily="18" charset="0"/>
              </a:rPr>
              <a:t>：</a:t>
            </a:r>
            <a:r>
              <a:rPr lang="zh-CN" altLang="en-US" sz="2400" b="1" dirty="0">
                <a:solidFill>
                  <a:srgbClr val="00244A"/>
                </a:solidFill>
                <a:latin typeface="Times New Roman" pitchFamily="18" charset="0"/>
                <a:cs typeface="Times New Roman" pitchFamily="18" charset="0"/>
              </a:rPr>
              <a:t>外界因素（如</a:t>
            </a:r>
            <a:r>
              <a:rPr lang="en-US" altLang="zh-CN" sz="2400" b="1" dirty="0">
                <a:solidFill>
                  <a:srgbClr val="00244A"/>
                </a:solidFill>
                <a:latin typeface="Times New Roman" pitchFamily="18" charset="0"/>
                <a:cs typeface="Times New Roman" pitchFamily="18" charset="0"/>
              </a:rPr>
              <a:t>T</a:t>
            </a:r>
            <a:r>
              <a:rPr lang="zh-CN" altLang="en-US" sz="2400" b="1" dirty="0">
                <a:solidFill>
                  <a:srgbClr val="00244A"/>
                </a:solidFill>
                <a:latin typeface="Times New Roman" pitchFamily="18" charset="0"/>
                <a:cs typeface="Times New Roman" pitchFamily="18" charset="0"/>
              </a:rPr>
              <a:t>、</a:t>
            </a:r>
            <a:r>
              <a:rPr lang="en-US" altLang="zh-CN" sz="2400" b="1" dirty="0">
                <a:solidFill>
                  <a:srgbClr val="00244A"/>
                </a:solidFill>
                <a:latin typeface="Times New Roman" pitchFamily="18" charset="0"/>
                <a:cs typeface="Times New Roman" pitchFamily="18" charset="0"/>
              </a:rPr>
              <a:t>[I]</a:t>
            </a:r>
            <a:r>
              <a:rPr lang="zh-CN" altLang="en-US" sz="2400" b="1" dirty="0">
                <a:solidFill>
                  <a:srgbClr val="00244A"/>
                </a:solidFill>
                <a:latin typeface="Times New Roman" pitchFamily="18" charset="0"/>
                <a:cs typeface="Times New Roman" pitchFamily="18" charset="0"/>
              </a:rPr>
              <a:t>）不变，仅由于体系本身引起的加速现象。</a:t>
            </a:r>
            <a:endParaRPr lang="zh-CN" alt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211826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1406" y="214290"/>
            <a:ext cx="4599336" cy="523220"/>
          </a:xfrm>
          <a:prstGeom prst="rect">
            <a:avLst/>
          </a:prstGeom>
          <a:solidFill>
            <a:srgbClr val="FFFF00"/>
          </a:solidFill>
        </p:spPr>
        <p:txBody>
          <a:bodyPr wrap="none">
            <a:spAutoFit/>
          </a:bodyPr>
          <a:lstStyle/>
          <a:p>
            <a:pPr>
              <a:spcBef>
                <a:spcPct val="50000"/>
              </a:spcBef>
            </a:pPr>
            <a:r>
              <a:rPr lang="en-US" altLang="zh-CN" sz="2800" b="1" dirty="0">
                <a:solidFill>
                  <a:srgbClr val="C00000"/>
                </a:solidFill>
                <a:latin typeface="Times New Roman" pitchFamily="18" charset="0"/>
                <a:cs typeface="Times New Roman" pitchFamily="18" charset="0"/>
              </a:rPr>
              <a:t>2.5.3 </a:t>
            </a:r>
            <a:r>
              <a:rPr lang="zh-CN" altLang="en-US" sz="2800" b="1" dirty="0">
                <a:solidFill>
                  <a:srgbClr val="C00000"/>
                </a:solidFill>
                <a:latin typeface="Times New Roman" pitchFamily="18" charset="0"/>
                <a:cs typeface="Times New Roman" pitchFamily="18" charset="0"/>
              </a:rPr>
              <a:t>聚合中期聚合反应速率</a:t>
            </a:r>
          </a:p>
        </p:txBody>
      </p:sp>
      <p:graphicFrame>
        <p:nvGraphicFramePr>
          <p:cNvPr id="11" name="Object 61"/>
          <p:cNvGraphicFramePr>
            <a:graphicFrameLocks noChangeAspect="1"/>
          </p:cNvGraphicFramePr>
          <p:nvPr/>
        </p:nvGraphicFramePr>
        <p:xfrm>
          <a:off x="5000628" y="142852"/>
          <a:ext cx="3933067" cy="1285884"/>
        </p:xfrm>
        <a:graphic>
          <a:graphicData uri="http://schemas.openxmlformats.org/presentationml/2006/ole">
            <mc:AlternateContent xmlns:mc="http://schemas.openxmlformats.org/markup-compatibility/2006">
              <mc:Choice xmlns:v="urn:schemas-microsoft-com:vml" Requires="v">
                <p:oleObj spid="_x0000_s95256" name="公式" r:id="rId3" imgW="1409400" imgH="571320" progId="Equation.3">
                  <p:embed/>
                </p:oleObj>
              </mc:Choice>
              <mc:Fallback>
                <p:oleObj name="公式" r:id="rId3" imgW="1409400" imgH="571320" progId="Equation.3">
                  <p:embed/>
                  <p:pic>
                    <p:nvPicPr>
                      <p:cNvPr id="11" name="Object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8" y="142852"/>
                        <a:ext cx="3933067" cy="1285884"/>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12" name="Rectangle 2"/>
          <p:cNvSpPr>
            <a:spLocks noChangeArrowheads="1"/>
          </p:cNvSpPr>
          <p:nvPr/>
        </p:nvSpPr>
        <p:spPr bwMode="auto">
          <a:xfrm>
            <a:off x="357158" y="857232"/>
            <a:ext cx="3929090" cy="461665"/>
          </a:xfrm>
          <a:prstGeom prst="rect">
            <a:avLst/>
          </a:prstGeom>
          <a:solidFill>
            <a:srgbClr val="FFFFCC"/>
          </a:solidFill>
          <a:ln w="9525">
            <a:solidFill>
              <a:schemeClr val="tx1"/>
            </a:solidFill>
            <a:miter lim="800000"/>
            <a:headEnd/>
            <a:tailEnd/>
          </a:ln>
        </p:spPr>
        <p:txBody>
          <a:bodyPr wrap="square">
            <a:spAutoFit/>
          </a:bodyPr>
          <a:lstStyle/>
          <a:p>
            <a:pPr eaLnBrk="0" hangingPunct="0">
              <a:spcBef>
                <a:spcPct val="50000"/>
              </a:spcBef>
            </a:pPr>
            <a:r>
              <a:rPr lang="en-US" altLang="zh-CN" sz="2400" b="1" dirty="0">
                <a:solidFill>
                  <a:srgbClr val="006600"/>
                </a:solidFill>
                <a:latin typeface="Times New Roman" pitchFamily="18" charset="0"/>
                <a:cs typeface="Times New Roman" pitchFamily="18" charset="0"/>
              </a:rPr>
              <a:t>2. </a:t>
            </a:r>
            <a:r>
              <a:rPr lang="zh-CN" altLang="en-US" sz="2400" b="1" dirty="0">
                <a:solidFill>
                  <a:srgbClr val="006600"/>
                </a:solidFill>
                <a:latin typeface="Times New Roman" pitchFamily="18" charset="0"/>
                <a:cs typeface="Times New Roman" pitchFamily="18" charset="0"/>
              </a:rPr>
              <a:t>自动加速现象的形成原因</a:t>
            </a:r>
          </a:p>
        </p:txBody>
      </p:sp>
      <p:sp>
        <p:nvSpPr>
          <p:cNvPr id="13" name="矩形 12"/>
          <p:cNvSpPr/>
          <p:nvPr/>
        </p:nvSpPr>
        <p:spPr>
          <a:xfrm>
            <a:off x="323528" y="1500174"/>
            <a:ext cx="8463884" cy="1754326"/>
          </a:xfrm>
          <a:prstGeom prst="rect">
            <a:avLst/>
          </a:prstGeom>
          <a:solidFill>
            <a:srgbClr val="CCFFFF"/>
          </a:solidFill>
          <a:ln w="9525">
            <a:solidFill>
              <a:schemeClr val="tx1"/>
            </a:solidFill>
            <a:miter lim="800000"/>
            <a:headEnd/>
            <a:tailEnd/>
          </a:ln>
          <a:effectLst/>
        </p:spPr>
        <p:txBody>
          <a:bodyPr wrap="square">
            <a:spAutoFit/>
          </a:bodyPr>
          <a:lstStyle/>
          <a:p>
            <a:pPr algn="just">
              <a:lnSpc>
                <a:spcPct val="150000"/>
              </a:lnSpc>
            </a:pPr>
            <a:r>
              <a:rPr kumimoji="1" lang="zh-CN" altLang="en-US" sz="2400" b="1" dirty="0">
                <a:effectLst>
                  <a:outerShdw blurRad="38100" dist="38100" dir="2700000" algn="tl">
                    <a:srgbClr val="C0C0C0"/>
                  </a:outerShdw>
                </a:effectLst>
                <a:latin typeface="Times New Roman" pitchFamily="18" charset="0"/>
                <a:cs typeface="Times New Roman" pitchFamily="18" charset="0"/>
              </a:rPr>
              <a:t>产生自动加速的主要原因</a:t>
            </a:r>
            <a:r>
              <a:rPr kumimoji="1" lang="zh-CN" altLang="en-US" sz="2400" b="1" dirty="0">
                <a:solidFill>
                  <a:srgbClr val="FF0000"/>
                </a:solidFill>
                <a:effectLst>
                  <a:outerShdw blurRad="38100" dist="38100" dir="2700000" algn="tl">
                    <a:srgbClr val="C0C0C0"/>
                  </a:outerShdw>
                </a:effectLst>
                <a:latin typeface="Times New Roman" pitchFamily="18" charset="0"/>
                <a:cs typeface="Times New Roman" pitchFamily="18" charset="0"/>
              </a:rPr>
              <a:t>是由于随着反应进行，链自由基的终止速率受到了抑制</a:t>
            </a:r>
            <a:r>
              <a:rPr kumimoji="1" lang="zh-CN" altLang="en-US" sz="2400" b="1" dirty="0">
                <a:effectLst>
                  <a:outerShdw blurRad="38100" dist="38100" dir="2700000" algn="tl">
                    <a:srgbClr val="C0C0C0"/>
                  </a:outerShdw>
                </a:effectLst>
                <a:latin typeface="Times New Roman" pitchFamily="18" charset="0"/>
                <a:cs typeface="Times New Roman" pitchFamily="18" charset="0"/>
              </a:rPr>
              <a:t>。产生抑制的因素主要有两种：</a:t>
            </a:r>
            <a:r>
              <a:rPr kumimoji="1" lang="zh-CN" altLang="en-US" sz="2400" b="1" dirty="0">
                <a:solidFill>
                  <a:srgbClr val="FF0000"/>
                </a:solidFill>
                <a:effectLst>
                  <a:outerShdw blurRad="38100" dist="38100" dir="2700000" algn="tl">
                    <a:srgbClr val="C0C0C0"/>
                  </a:outerShdw>
                </a:effectLst>
                <a:latin typeface="Times New Roman" pitchFamily="18" charset="0"/>
                <a:cs typeface="Times New Roman" pitchFamily="18" charset="0"/>
              </a:rPr>
              <a:t>凝胶效应</a:t>
            </a:r>
            <a:r>
              <a:rPr kumimoji="1" lang="zh-CN" altLang="en-US" sz="2400" b="1" dirty="0">
                <a:effectLst>
                  <a:outerShdw blurRad="38100" dist="38100" dir="2700000" algn="tl">
                    <a:srgbClr val="C0C0C0"/>
                  </a:outerShdw>
                </a:effectLst>
                <a:latin typeface="Times New Roman" pitchFamily="18" charset="0"/>
                <a:cs typeface="Times New Roman" pitchFamily="18" charset="0"/>
              </a:rPr>
              <a:t>和</a:t>
            </a:r>
            <a:r>
              <a:rPr kumimoji="1" lang="zh-CN" altLang="en-US" sz="2400" b="1" dirty="0">
                <a:solidFill>
                  <a:srgbClr val="FF0000"/>
                </a:solidFill>
                <a:effectLst>
                  <a:outerShdw blurRad="38100" dist="38100" dir="2700000" algn="tl">
                    <a:srgbClr val="C0C0C0"/>
                  </a:outerShdw>
                </a:effectLst>
                <a:latin typeface="Times New Roman" pitchFamily="18" charset="0"/>
                <a:cs typeface="Times New Roman" pitchFamily="18" charset="0"/>
              </a:rPr>
              <a:t>沉淀效应</a:t>
            </a:r>
            <a:r>
              <a:rPr kumimoji="1" lang="zh-CN" altLang="en-US" sz="2400" b="1" dirty="0">
                <a:effectLst>
                  <a:outerShdw blurRad="38100" dist="38100" dir="2700000" algn="tl">
                    <a:srgbClr val="C0C0C0"/>
                  </a:outerShdw>
                </a:effectLst>
                <a:latin typeface="Times New Roman" pitchFamily="18" charset="0"/>
                <a:cs typeface="Times New Roman" pitchFamily="18" charset="0"/>
              </a:rPr>
              <a:t>。</a:t>
            </a:r>
          </a:p>
        </p:txBody>
      </p:sp>
      <p:sp>
        <p:nvSpPr>
          <p:cNvPr id="14" name="Rectangle 4"/>
          <p:cNvSpPr>
            <a:spLocks noChangeArrowheads="1"/>
          </p:cNvSpPr>
          <p:nvPr/>
        </p:nvSpPr>
        <p:spPr bwMode="auto">
          <a:xfrm>
            <a:off x="428596" y="3429000"/>
            <a:ext cx="4500594" cy="461665"/>
          </a:xfrm>
          <a:prstGeom prst="rect">
            <a:avLst/>
          </a:prstGeom>
          <a:solidFill>
            <a:srgbClr val="FFFF00"/>
          </a:solidFill>
          <a:ln w="9525">
            <a:solidFill>
              <a:schemeClr val="tx1"/>
            </a:solidFill>
            <a:miter lim="800000"/>
            <a:headEnd/>
            <a:tailEnd/>
          </a:ln>
        </p:spPr>
        <p:txBody>
          <a:bodyPr wrap="square">
            <a:spAutoFit/>
          </a:bodyPr>
          <a:lstStyle/>
          <a:p>
            <a:pPr eaLnBrk="0" hangingPunct="0">
              <a:spcBef>
                <a:spcPct val="50000"/>
              </a:spcBef>
            </a:pP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）凝胶效应（</a:t>
            </a:r>
            <a:r>
              <a:rPr lang="en-US" altLang="zh-CN" sz="2400" b="1" dirty="0">
                <a:latin typeface="Times New Roman" pitchFamily="18" charset="0"/>
                <a:cs typeface="Times New Roman" pitchFamily="18" charset="0"/>
              </a:rPr>
              <a:t>Gel effect</a:t>
            </a:r>
            <a:r>
              <a:rPr lang="zh-CN" altLang="en-US" sz="2400" b="1" dirty="0">
                <a:latin typeface="Times New Roman" pitchFamily="18" charset="0"/>
                <a:cs typeface="Times New Roman" pitchFamily="18" charset="0"/>
              </a:rPr>
              <a:t>）</a:t>
            </a:r>
          </a:p>
        </p:txBody>
      </p:sp>
      <p:sp>
        <p:nvSpPr>
          <p:cNvPr id="15" name="矩形 14"/>
          <p:cNvSpPr/>
          <p:nvPr/>
        </p:nvSpPr>
        <p:spPr>
          <a:xfrm>
            <a:off x="500034" y="3929066"/>
            <a:ext cx="7929618" cy="1113766"/>
          </a:xfrm>
          <a:prstGeom prst="rect">
            <a:avLst/>
          </a:prstGeom>
        </p:spPr>
        <p:txBody>
          <a:bodyPr wrap="square">
            <a:spAutoFit/>
          </a:bodyPr>
          <a:lstStyle/>
          <a:p>
            <a:pPr>
              <a:lnSpc>
                <a:spcPct val="150000"/>
              </a:lnSpc>
            </a:pPr>
            <a:r>
              <a:rPr lang="zh-CN" altLang="en-US" sz="2400" b="1" dirty="0">
                <a:latin typeface="+mn-ea"/>
              </a:rPr>
              <a:t>均相聚合体系中，体系粘度增加而引起的自动加速，称为凝胶效应。</a:t>
            </a:r>
          </a:p>
        </p:txBody>
      </p:sp>
      <p:sp>
        <p:nvSpPr>
          <p:cNvPr id="16" name="Text Box 4"/>
          <p:cNvSpPr txBox="1">
            <a:spLocks noChangeArrowheads="1"/>
          </p:cNvSpPr>
          <p:nvPr/>
        </p:nvSpPr>
        <p:spPr bwMode="auto">
          <a:xfrm>
            <a:off x="357158" y="5214950"/>
            <a:ext cx="8429684" cy="1477328"/>
          </a:xfrm>
          <a:prstGeom prst="rect">
            <a:avLst/>
          </a:prstGeom>
          <a:solidFill>
            <a:srgbClr val="CCFFFF"/>
          </a:solidFill>
          <a:ln w="9525">
            <a:solidFill>
              <a:schemeClr val="tx1"/>
            </a:solidFill>
            <a:miter lim="800000"/>
            <a:headEnd/>
            <a:tailEnd/>
          </a:ln>
          <a:effectLst/>
        </p:spPr>
        <p:txBody>
          <a:bodyPr wrap="square">
            <a:spAutoFit/>
          </a:bodyPr>
          <a:lstStyle/>
          <a:p>
            <a:pPr algn="just">
              <a:lnSpc>
                <a:spcPct val="125000"/>
              </a:lnSpc>
            </a:pPr>
            <a:r>
              <a:rPr kumimoji="1" lang="zh-CN" altLang="en-US" sz="2400" b="1" dirty="0">
                <a:effectLst>
                  <a:outerShdw blurRad="38100" dist="38100" dir="2700000" algn="tl">
                    <a:srgbClr val="C0C0C0"/>
                  </a:outerShdw>
                </a:effectLst>
                <a:latin typeface="Times New Roman" pitchFamily="18" charset="0"/>
                <a:cs typeface="Times New Roman" pitchFamily="18" charset="0"/>
              </a:rPr>
              <a:t>就聚合反应动力学而言，链终止反应受扩散控制。链自由基的</a:t>
            </a:r>
            <a:r>
              <a:rPr kumimoji="1" lang="zh-CN" altLang="en-US" sz="2400" b="1" dirty="0">
                <a:solidFill>
                  <a:srgbClr val="FF0000"/>
                </a:solidFill>
                <a:effectLst>
                  <a:outerShdw blurRad="38100" dist="38100" dir="2700000" algn="tl">
                    <a:srgbClr val="C0C0C0"/>
                  </a:outerShdw>
                </a:effectLst>
                <a:latin typeface="Times New Roman" pitchFamily="18" charset="0"/>
                <a:cs typeface="Times New Roman" pitchFamily="18" charset="0"/>
              </a:rPr>
              <a:t>双基终止</a:t>
            </a:r>
            <a:r>
              <a:rPr kumimoji="1" lang="zh-CN" altLang="en-US" sz="2400" b="1" dirty="0">
                <a:effectLst>
                  <a:outerShdw blurRad="38100" dist="38100" dir="2700000" algn="tl">
                    <a:srgbClr val="C0C0C0"/>
                  </a:outerShdw>
                </a:effectLst>
                <a:latin typeface="Times New Roman" pitchFamily="18" charset="0"/>
                <a:cs typeface="Times New Roman" pitchFamily="18" charset="0"/>
              </a:rPr>
              <a:t>可分为三步：① 链自由基的平移；② 链段重排，使活性中心靠近；③ 双基相互反应而使链终止。</a:t>
            </a:r>
          </a:p>
        </p:txBody>
      </p:sp>
    </p:spTree>
    <p:extLst>
      <p:ext uri="{BB962C8B-B14F-4D97-AF65-F5344CB8AC3E}">
        <p14:creationId xmlns:p14="http://schemas.microsoft.com/office/powerpoint/2010/main" val="454411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9" name="Picture 3"/>
          <p:cNvPicPr>
            <a:picLocks noChangeAspect="1" noChangeArrowheads="1"/>
          </p:cNvPicPr>
          <p:nvPr/>
        </p:nvPicPr>
        <p:blipFill>
          <a:blip r:embed="rId2" cstate="print"/>
          <a:srcRect/>
          <a:stretch>
            <a:fillRect/>
          </a:stretch>
        </p:blipFill>
        <p:spPr bwMode="auto">
          <a:xfrm>
            <a:off x="0" y="476672"/>
            <a:ext cx="8994979" cy="3600400"/>
          </a:xfrm>
          <a:prstGeom prst="rect">
            <a:avLst/>
          </a:prstGeom>
          <a:noFill/>
          <a:ln w="9525">
            <a:noFill/>
            <a:miter lim="800000"/>
            <a:headEnd/>
            <a:tailEnd/>
          </a:ln>
        </p:spPr>
      </p:pic>
      <p:sp>
        <p:nvSpPr>
          <p:cNvPr id="136" name="矩形 135"/>
          <p:cNvSpPr/>
          <p:nvPr/>
        </p:nvSpPr>
        <p:spPr>
          <a:xfrm>
            <a:off x="1169876" y="44624"/>
            <a:ext cx="6642484" cy="646331"/>
          </a:xfrm>
          <a:prstGeom prst="rect">
            <a:avLst/>
          </a:prstGeom>
        </p:spPr>
        <p:txBody>
          <a:bodyPr wrap="square">
            <a:spAutoFit/>
          </a:bodyPr>
          <a:lstStyle/>
          <a:p>
            <a:pPr indent="285750" algn="ctr" eaLnBrk="0" hangingPunct="0">
              <a:lnSpc>
                <a:spcPct val="150000"/>
              </a:lnSpc>
            </a:pPr>
            <a:r>
              <a:rPr lang="zh-CN" altLang="en-US" sz="2400" b="1" dirty="0">
                <a:latin typeface="Times New Roman" pitchFamily="18" charset="0"/>
                <a:cs typeface="Times New Roman" pitchFamily="18" charset="0"/>
              </a:rPr>
              <a:t>表</a:t>
            </a:r>
            <a:r>
              <a:rPr lang="en-US" altLang="zh-CN" sz="2400" b="1" dirty="0">
                <a:latin typeface="Times New Roman" pitchFamily="18" charset="0"/>
                <a:cs typeface="Times New Roman" pitchFamily="18" charset="0"/>
              </a:rPr>
              <a:t>2-15 </a:t>
            </a:r>
            <a:r>
              <a:rPr lang="zh-CN" altLang="en-US" sz="2400" b="1" dirty="0">
                <a:latin typeface="Times New Roman" pitchFamily="18" charset="0"/>
                <a:cs typeface="Times New Roman" pitchFamily="18" charset="0"/>
              </a:rPr>
              <a:t>转化率对甲基丙烯酸甲酯聚合的影响</a:t>
            </a:r>
          </a:p>
        </p:txBody>
      </p:sp>
      <p:sp>
        <p:nvSpPr>
          <p:cNvPr id="137" name="Text Box 11"/>
          <p:cNvSpPr txBox="1">
            <a:spLocks noChangeArrowheads="1"/>
          </p:cNvSpPr>
          <p:nvPr/>
        </p:nvSpPr>
        <p:spPr bwMode="auto">
          <a:xfrm>
            <a:off x="467544" y="4249811"/>
            <a:ext cx="1008062" cy="461665"/>
          </a:xfrm>
          <a:prstGeom prst="rect">
            <a:avLst/>
          </a:prstGeom>
          <a:solidFill>
            <a:srgbClr val="F8FD2D"/>
          </a:solidFill>
          <a:ln w="28575" cap="sq">
            <a:noFill/>
            <a:miter lim="800000"/>
            <a:headEnd type="none" w="sm" len="sm"/>
            <a:tailEnd type="none" w="sm" len="sm"/>
          </a:ln>
        </p:spPr>
        <p:txBody>
          <a:bodyPr anchor="ctr">
            <a:spAutoFit/>
          </a:bodyPr>
          <a:lstStyle/>
          <a:p>
            <a:pPr algn="ctr" eaLnBrk="0" hangingPunct="0"/>
            <a:r>
              <a:rPr lang="zh-CN" altLang="en-US" sz="2400" b="1" dirty="0">
                <a:latin typeface="+mn-ea"/>
              </a:rPr>
              <a:t>粘度</a:t>
            </a:r>
          </a:p>
        </p:txBody>
      </p:sp>
      <p:sp>
        <p:nvSpPr>
          <p:cNvPr id="141" name="Text Box 28"/>
          <p:cNvSpPr txBox="1">
            <a:spLocks noChangeArrowheads="1"/>
          </p:cNvSpPr>
          <p:nvPr/>
        </p:nvSpPr>
        <p:spPr bwMode="auto">
          <a:xfrm>
            <a:off x="323528" y="6122019"/>
            <a:ext cx="2088232" cy="461665"/>
          </a:xfrm>
          <a:prstGeom prst="rect">
            <a:avLst/>
          </a:prstGeom>
          <a:solidFill>
            <a:srgbClr val="F8FD2D"/>
          </a:solidFill>
          <a:ln w="28575" cap="sq">
            <a:noFill/>
            <a:miter lim="800000"/>
            <a:headEnd type="none" w="sm" len="sm"/>
            <a:tailEnd type="none" w="sm" len="sm"/>
          </a:ln>
        </p:spPr>
        <p:txBody>
          <a:bodyPr wrap="square" anchor="ctr">
            <a:spAutoFit/>
          </a:bodyPr>
          <a:lstStyle/>
          <a:p>
            <a:pPr algn="ctr" eaLnBrk="0" hangingPunct="0"/>
            <a:r>
              <a:rPr lang="zh-CN" altLang="en-US" sz="2400" b="1" dirty="0">
                <a:latin typeface="+mn-ea"/>
              </a:rPr>
              <a:t>自由基寿命</a:t>
            </a:r>
            <a:r>
              <a:rPr lang="zh-CN" altLang="en-US" sz="2400" b="1" dirty="0">
                <a:solidFill>
                  <a:srgbClr val="FF0000"/>
                </a:solidFill>
                <a:latin typeface="+mn-ea"/>
                <a:sym typeface="Wingdings"/>
              </a:rPr>
              <a:t></a:t>
            </a:r>
            <a:endParaRPr lang="zh-CN" altLang="en-US" sz="2400" b="1" dirty="0">
              <a:solidFill>
                <a:srgbClr val="FF0000"/>
              </a:solidFill>
              <a:latin typeface="+mn-ea"/>
            </a:endParaRPr>
          </a:p>
        </p:txBody>
      </p:sp>
      <p:grpSp>
        <p:nvGrpSpPr>
          <p:cNvPr id="161" name="组合 160"/>
          <p:cNvGrpSpPr/>
          <p:nvPr/>
        </p:nvGrpSpPr>
        <p:grpSpPr>
          <a:xfrm>
            <a:off x="251520" y="4838680"/>
            <a:ext cx="2304256" cy="864313"/>
            <a:chOff x="251520" y="4838680"/>
            <a:chExt cx="2304256" cy="864313"/>
          </a:xfrm>
        </p:grpSpPr>
        <p:sp>
          <p:nvSpPr>
            <p:cNvPr id="138" name="Text Box 12"/>
            <p:cNvSpPr txBox="1">
              <a:spLocks noChangeArrowheads="1"/>
            </p:cNvSpPr>
            <p:nvPr/>
          </p:nvSpPr>
          <p:spPr bwMode="auto">
            <a:xfrm>
              <a:off x="251520" y="5241328"/>
              <a:ext cx="2304256" cy="461665"/>
            </a:xfrm>
            <a:prstGeom prst="rect">
              <a:avLst/>
            </a:prstGeom>
            <a:solidFill>
              <a:srgbClr val="F8FD2D"/>
            </a:solidFill>
            <a:ln w="28575" cap="sq">
              <a:noFill/>
              <a:miter lim="800000"/>
              <a:headEnd type="none" w="sm" len="sm"/>
              <a:tailEnd type="none" w="sm" len="sm"/>
            </a:ln>
          </p:spPr>
          <p:txBody>
            <a:bodyPr wrap="square" anchor="ctr">
              <a:spAutoFit/>
            </a:bodyPr>
            <a:lstStyle/>
            <a:p>
              <a:pPr algn="ctr" eaLnBrk="0" hangingPunct="0"/>
              <a:r>
                <a:rPr lang="zh-CN" altLang="en-US" sz="2400" b="1" dirty="0">
                  <a:latin typeface="+mn-ea"/>
                </a:rPr>
                <a:t>双基终止速率</a:t>
              </a:r>
              <a:r>
                <a:rPr lang="zh-CN" altLang="en-US" sz="2400" b="1" dirty="0">
                  <a:solidFill>
                    <a:srgbClr val="FF0000"/>
                  </a:solidFill>
                  <a:latin typeface="+mn-ea"/>
                  <a:sym typeface="Wingdings"/>
                </a:rPr>
                <a:t></a:t>
              </a:r>
              <a:endParaRPr lang="zh-CN" altLang="en-US" sz="2400" b="1" dirty="0">
                <a:solidFill>
                  <a:srgbClr val="FF0000"/>
                </a:solidFill>
                <a:latin typeface="+mn-ea"/>
              </a:endParaRPr>
            </a:p>
          </p:txBody>
        </p:sp>
        <p:sp>
          <p:nvSpPr>
            <p:cNvPr id="142" name="下箭头 141"/>
            <p:cNvSpPr/>
            <p:nvPr/>
          </p:nvSpPr>
          <p:spPr>
            <a:xfrm>
              <a:off x="827584" y="4838680"/>
              <a:ext cx="288032" cy="28803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a:p>
          </p:txBody>
        </p:sp>
      </p:grpSp>
      <p:sp>
        <p:nvSpPr>
          <p:cNvPr id="143" name="下箭头 142"/>
          <p:cNvSpPr/>
          <p:nvPr/>
        </p:nvSpPr>
        <p:spPr>
          <a:xfrm>
            <a:off x="827584" y="5748496"/>
            <a:ext cx="288032" cy="28803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a:p>
        </p:txBody>
      </p:sp>
      <p:sp>
        <p:nvSpPr>
          <p:cNvPr id="144" name="Text Box 29"/>
          <p:cNvSpPr txBox="1">
            <a:spLocks noChangeArrowheads="1"/>
          </p:cNvSpPr>
          <p:nvPr/>
        </p:nvSpPr>
        <p:spPr bwMode="auto">
          <a:xfrm>
            <a:off x="3563888" y="6165304"/>
            <a:ext cx="4500562" cy="457200"/>
          </a:xfrm>
          <a:prstGeom prst="rect">
            <a:avLst/>
          </a:prstGeom>
          <a:solidFill>
            <a:srgbClr val="FF6600"/>
          </a:solidFill>
          <a:ln w="28575" cap="sq">
            <a:noFill/>
            <a:miter lim="800000"/>
            <a:headEnd type="none" w="sm" len="sm"/>
            <a:tailEnd type="none" w="sm" len="sm"/>
          </a:ln>
        </p:spPr>
        <p:txBody>
          <a:bodyPr anchor="ctr">
            <a:spAutoFit/>
          </a:bodyPr>
          <a:lstStyle/>
          <a:p>
            <a:pPr algn="ctr" eaLnBrk="0" hangingPunct="0"/>
            <a:r>
              <a:rPr lang="zh-CN" altLang="en-US" sz="2400" b="1" dirty="0">
                <a:latin typeface="+mn-ea"/>
              </a:rPr>
              <a:t>聚合物分子量变大，分布变宽</a:t>
            </a:r>
          </a:p>
        </p:txBody>
      </p:sp>
      <p:sp>
        <p:nvSpPr>
          <p:cNvPr id="145" name="右箭头 144"/>
          <p:cNvSpPr/>
          <p:nvPr/>
        </p:nvSpPr>
        <p:spPr>
          <a:xfrm>
            <a:off x="2555776" y="6237312"/>
            <a:ext cx="864096" cy="2880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a:p>
        </p:txBody>
      </p:sp>
      <p:sp>
        <p:nvSpPr>
          <p:cNvPr id="147" name="Text Box 13"/>
          <p:cNvSpPr txBox="1">
            <a:spLocks noChangeArrowheads="1"/>
          </p:cNvSpPr>
          <p:nvPr/>
        </p:nvSpPr>
        <p:spPr bwMode="auto">
          <a:xfrm>
            <a:off x="3482181" y="5260305"/>
            <a:ext cx="2169939" cy="461665"/>
          </a:xfrm>
          <a:prstGeom prst="rect">
            <a:avLst/>
          </a:prstGeom>
          <a:solidFill>
            <a:srgbClr val="F8FD2D"/>
          </a:solidFill>
          <a:ln w="28575" cap="sq">
            <a:noFill/>
            <a:miter lim="800000"/>
            <a:headEnd type="none" w="sm" len="sm"/>
            <a:tailEnd type="none" w="sm" len="sm"/>
          </a:ln>
        </p:spPr>
        <p:txBody>
          <a:bodyPr wrap="square" anchor="ctr">
            <a:spAutoFit/>
          </a:bodyPr>
          <a:lstStyle/>
          <a:p>
            <a:pPr eaLnBrk="0" hangingPunct="0"/>
            <a:r>
              <a:rPr lang="zh-CN" altLang="en-US" sz="2400" b="1" dirty="0">
                <a:latin typeface="+mn-ea"/>
              </a:rPr>
              <a:t>自由基浓度 </a:t>
            </a:r>
            <a:r>
              <a:rPr lang="zh-CN" altLang="en-US" sz="2400" b="1" dirty="0">
                <a:solidFill>
                  <a:srgbClr val="FF0000"/>
                </a:solidFill>
                <a:latin typeface="+mn-ea"/>
                <a:sym typeface="Wingdings"/>
              </a:rPr>
              <a:t></a:t>
            </a:r>
            <a:endParaRPr lang="zh-CN" altLang="en-US" sz="2400" b="1" dirty="0">
              <a:latin typeface="+mn-ea"/>
            </a:endParaRPr>
          </a:p>
        </p:txBody>
      </p:sp>
      <p:sp>
        <p:nvSpPr>
          <p:cNvPr id="148" name="右箭头 147"/>
          <p:cNvSpPr/>
          <p:nvPr/>
        </p:nvSpPr>
        <p:spPr>
          <a:xfrm>
            <a:off x="2658264" y="5327496"/>
            <a:ext cx="720000" cy="2880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a:p>
        </p:txBody>
      </p:sp>
      <p:sp>
        <p:nvSpPr>
          <p:cNvPr id="149" name="Text Box 14"/>
          <p:cNvSpPr txBox="1">
            <a:spLocks noChangeArrowheads="1"/>
          </p:cNvSpPr>
          <p:nvPr/>
        </p:nvSpPr>
        <p:spPr bwMode="auto">
          <a:xfrm>
            <a:off x="6660777" y="5271591"/>
            <a:ext cx="1871663" cy="461665"/>
          </a:xfrm>
          <a:prstGeom prst="rect">
            <a:avLst/>
          </a:prstGeom>
          <a:solidFill>
            <a:srgbClr val="F8FD2D"/>
          </a:solidFill>
          <a:ln w="28575" cap="sq">
            <a:noFill/>
            <a:miter lim="800000"/>
            <a:headEnd type="none" w="sm" len="sm"/>
            <a:tailEnd type="none" w="sm" len="sm"/>
          </a:ln>
        </p:spPr>
        <p:txBody>
          <a:bodyPr anchor="ctr">
            <a:spAutoFit/>
          </a:bodyPr>
          <a:lstStyle/>
          <a:p>
            <a:pPr algn="ctr" eaLnBrk="0" hangingPunct="0"/>
            <a:r>
              <a:rPr lang="zh-CN" altLang="en-US" sz="2400" b="1" dirty="0">
                <a:latin typeface="+mn-ea"/>
              </a:rPr>
              <a:t>聚合速率</a:t>
            </a:r>
            <a:r>
              <a:rPr lang="zh-CN" altLang="en-US" sz="2400" b="1" dirty="0">
                <a:solidFill>
                  <a:srgbClr val="FF0000"/>
                </a:solidFill>
                <a:latin typeface="+mn-ea"/>
                <a:sym typeface="Wingdings"/>
              </a:rPr>
              <a:t></a:t>
            </a:r>
            <a:endParaRPr lang="zh-CN" altLang="en-US" sz="2400" b="1" dirty="0">
              <a:latin typeface="+mn-ea"/>
            </a:endParaRPr>
          </a:p>
        </p:txBody>
      </p:sp>
      <p:sp>
        <p:nvSpPr>
          <p:cNvPr id="150" name="右箭头 149"/>
          <p:cNvSpPr/>
          <p:nvPr/>
        </p:nvSpPr>
        <p:spPr>
          <a:xfrm>
            <a:off x="5796216" y="5373216"/>
            <a:ext cx="720000" cy="2880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a:p>
        </p:txBody>
      </p:sp>
      <p:sp>
        <p:nvSpPr>
          <p:cNvPr id="152" name="Text Box 16"/>
          <p:cNvSpPr txBox="1">
            <a:spLocks noChangeArrowheads="1"/>
          </p:cNvSpPr>
          <p:nvPr/>
        </p:nvSpPr>
        <p:spPr bwMode="auto">
          <a:xfrm>
            <a:off x="6660232" y="4323873"/>
            <a:ext cx="2376264" cy="461665"/>
          </a:xfrm>
          <a:prstGeom prst="rect">
            <a:avLst/>
          </a:prstGeom>
          <a:solidFill>
            <a:srgbClr val="FF6600"/>
          </a:solidFill>
          <a:ln w="28575" cap="sq">
            <a:noFill/>
            <a:miter lim="800000"/>
            <a:headEnd type="none" w="sm" len="sm"/>
            <a:tailEnd type="none" w="sm" len="sm"/>
          </a:ln>
        </p:spPr>
        <p:txBody>
          <a:bodyPr wrap="square" anchor="ctr">
            <a:spAutoFit/>
          </a:bodyPr>
          <a:lstStyle/>
          <a:p>
            <a:pPr eaLnBrk="0" hangingPunct="0"/>
            <a:r>
              <a:rPr lang="zh-CN" altLang="en-US" sz="2400" b="1" dirty="0">
                <a:latin typeface="+mn-ea"/>
              </a:rPr>
              <a:t>单位时间放热</a:t>
            </a:r>
            <a:r>
              <a:rPr lang="zh-CN" altLang="en-US" sz="2400" b="1" dirty="0">
                <a:solidFill>
                  <a:srgbClr val="FFFF00"/>
                </a:solidFill>
                <a:latin typeface="+mn-ea"/>
                <a:sym typeface="Wingdings"/>
              </a:rPr>
              <a:t></a:t>
            </a:r>
            <a:endParaRPr lang="zh-CN" altLang="en-US" sz="2400" b="1" dirty="0">
              <a:solidFill>
                <a:srgbClr val="FFFF00"/>
              </a:solidFill>
              <a:latin typeface="+mn-ea"/>
            </a:endParaRPr>
          </a:p>
        </p:txBody>
      </p:sp>
      <p:sp>
        <p:nvSpPr>
          <p:cNvPr id="153" name="下箭头 152"/>
          <p:cNvSpPr/>
          <p:nvPr/>
        </p:nvSpPr>
        <p:spPr>
          <a:xfrm flipV="1">
            <a:off x="7524328" y="4869160"/>
            <a:ext cx="288032" cy="28803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a:p>
        </p:txBody>
      </p:sp>
      <p:sp>
        <p:nvSpPr>
          <p:cNvPr id="154" name="Text Box 15"/>
          <p:cNvSpPr txBox="1">
            <a:spLocks noChangeArrowheads="1"/>
          </p:cNvSpPr>
          <p:nvPr/>
        </p:nvSpPr>
        <p:spPr bwMode="auto">
          <a:xfrm>
            <a:off x="3779912" y="4335487"/>
            <a:ext cx="1872208" cy="461665"/>
          </a:xfrm>
          <a:prstGeom prst="rect">
            <a:avLst/>
          </a:prstGeom>
          <a:solidFill>
            <a:srgbClr val="F8FD2D"/>
          </a:solidFill>
          <a:ln w="28575" cap="sq">
            <a:noFill/>
            <a:miter lim="800000"/>
            <a:headEnd type="none" w="sm" len="sm"/>
            <a:tailEnd type="none" w="sm" len="sm"/>
          </a:ln>
        </p:spPr>
        <p:txBody>
          <a:bodyPr wrap="square" anchor="ctr">
            <a:spAutoFit/>
          </a:bodyPr>
          <a:lstStyle/>
          <a:p>
            <a:pPr algn="ctr" eaLnBrk="0" hangingPunct="0"/>
            <a:r>
              <a:rPr lang="zh-CN" altLang="en-US" sz="2400" b="1" dirty="0">
                <a:latin typeface="+mn-ea"/>
              </a:rPr>
              <a:t>体系温度</a:t>
            </a:r>
            <a:r>
              <a:rPr lang="zh-CN" altLang="en-US" sz="2400" b="1" dirty="0">
                <a:solidFill>
                  <a:srgbClr val="FF0000"/>
                </a:solidFill>
                <a:latin typeface="+mn-ea"/>
                <a:sym typeface="Wingdings"/>
              </a:rPr>
              <a:t></a:t>
            </a:r>
            <a:endParaRPr lang="zh-CN" altLang="en-US" sz="2400" b="1" dirty="0">
              <a:latin typeface="+mn-ea"/>
            </a:endParaRPr>
          </a:p>
        </p:txBody>
      </p:sp>
      <p:sp>
        <p:nvSpPr>
          <p:cNvPr id="155" name="右箭头 154"/>
          <p:cNvSpPr/>
          <p:nvPr/>
        </p:nvSpPr>
        <p:spPr>
          <a:xfrm flipH="1">
            <a:off x="5796136" y="4437112"/>
            <a:ext cx="720000" cy="2880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a:p>
        </p:txBody>
      </p:sp>
      <p:sp>
        <p:nvSpPr>
          <p:cNvPr id="156" name="下箭头 155"/>
          <p:cNvSpPr/>
          <p:nvPr/>
        </p:nvSpPr>
        <p:spPr>
          <a:xfrm>
            <a:off x="4427984" y="4869160"/>
            <a:ext cx="288032" cy="288032"/>
          </a:xfrm>
          <a:prstGeom prst="downArrow">
            <a:avLst/>
          </a:prstGeom>
          <a:solidFill>
            <a:srgbClr val="0000CC"/>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a:p>
        </p:txBody>
      </p:sp>
      <p:sp>
        <p:nvSpPr>
          <p:cNvPr id="157" name="右箭头 156"/>
          <p:cNvSpPr/>
          <p:nvPr/>
        </p:nvSpPr>
        <p:spPr>
          <a:xfrm flipH="1">
            <a:off x="3347904" y="4437112"/>
            <a:ext cx="360000" cy="2880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a:p>
        </p:txBody>
      </p:sp>
      <p:grpSp>
        <p:nvGrpSpPr>
          <p:cNvPr id="158" name="Group 26"/>
          <p:cNvGrpSpPr>
            <a:grpSpLocks/>
          </p:cNvGrpSpPr>
          <p:nvPr/>
        </p:nvGrpSpPr>
        <p:grpSpPr bwMode="auto">
          <a:xfrm>
            <a:off x="1619672" y="4077519"/>
            <a:ext cx="1728192" cy="1079500"/>
            <a:chOff x="4332" y="2160"/>
            <a:chExt cx="1247" cy="680"/>
          </a:xfrm>
        </p:grpSpPr>
        <p:sp>
          <p:nvSpPr>
            <p:cNvPr id="159" name="AutoShape 24"/>
            <p:cNvSpPr>
              <a:spLocks noChangeArrowheads="1"/>
            </p:cNvSpPr>
            <p:nvPr/>
          </p:nvSpPr>
          <p:spPr bwMode="auto">
            <a:xfrm>
              <a:off x="4332" y="2160"/>
              <a:ext cx="1247" cy="680"/>
            </a:xfrm>
            <a:prstGeom prst="irregularSeal1">
              <a:avLst/>
            </a:prstGeom>
            <a:solidFill>
              <a:srgbClr val="FF6600"/>
            </a:solidFill>
            <a:ln w="9525">
              <a:noFill/>
              <a:miter lim="800000"/>
              <a:headEnd/>
              <a:tailEnd/>
            </a:ln>
          </p:spPr>
          <p:txBody>
            <a:bodyPr wrap="none" anchor="ctr"/>
            <a:lstStyle/>
            <a:p>
              <a:endParaRPr lang="zh-CN" altLang="en-US" b="1">
                <a:latin typeface="+mn-ea"/>
              </a:endParaRPr>
            </a:p>
          </p:txBody>
        </p:sp>
        <p:sp>
          <p:nvSpPr>
            <p:cNvPr id="160" name="Text Box 23"/>
            <p:cNvSpPr txBox="1">
              <a:spLocks noChangeArrowheads="1"/>
            </p:cNvSpPr>
            <p:nvPr/>
          </p:nvSpPr>
          <p:spPr bwMode="auto">
            <a:xfrm>
              <a:off x="4649" y="2306"/>
              <a:ext cx="635" cy="308"/>
            </a:xfrm>
            <a:prstGeom prst="rect">
              <a:avLst/>
            </a:prstGeom>
            <a:noFill/>
            <a:ln w="28575" cap="sq">
              <a:noFill/>
              <a:miter lim="800000"/>
              <a:headEnd type="none" w="sm" len="sm"/>
              <a:tailEnd type="none" w="sm" len="sm"/>
            </a:ln>
          </p:spPr>
          <p:txBody>
            <a:bodyPr anchor="ctr">
              <a:spAutoFit/>
            </a:bodyPr>
            <a:lstStyle/>
            <a:p>
              <a:pPr algn="ctr" eaLnBrk="0" hangingPunct="0"/>
              <a:r>
                <a:rPr lang="zh-CN" altLang="en-US" sz="2400" b="1" dirty="0">
                  <a:latin typeface="+mn-ea"/>
                </a:rPr>
                <a:t>爆聚</a:t>
              </a:r>
            </a:p>
          </p:txBody>
        </p:sp>
      </p:grpSp>
    </p:spTree>
    <p:extLst>
      <p:ext uri="{BB962C8B-B14F-4D97-AF65-F5344CB8AC3E}">
        <p14:creationId xmlns:p14="http://schemas.microsoft.com/office/powerpoint/2010/main" val="308248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blinds(horizontal)">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1"/>
                                        </p:tgtEl>
                                        <p:attrNameLst>
                                          <p:attrName>style.visibility</p:attrName>
                                        </p:attrNameLst>
                                      </p:cBhvr>
                                      <p:to>
                                        <p:strVal val="visible"/>
                                      </p:to>
                                    </p:set>
                                    <p:animEffect transition="in" filter="blinds(horizontal)">
                                      <p:cBhvr>
                                        <p:cTn id="12" dur="500"/>
                                        <p:tgtEl>
                                          <p:spTgt spid="14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blinds(horizontal)">
                                      <p:cBhvr>
                                        <p:cTn id="15" dur="500"/>
                                        <p:tgtEl>
                                          <p:spTgt spid="14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4"/>
                                        </p:tgtEl>
                                        <p:attrNameLst>
                                          <p:attrName>style.visibility</p:attrName>
                                        </p:attrNameLst>
                                      </p:cBhvr>
                                      <p:to>
                                        <p:strVal val="visible"/>
                                      </p:to>
                                    </p:set>
                                    <p:animEffect transition="in" filter="blinds(horizontal)">
                                      <p:cBhvr>
                                        <p:cTn id="20" dur="500"/>
                                        <p:tgtEl>
                                          <p:spTgt spid="14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5"/>
                                        </p:tgtEl>
                                        <p:attrNameLst>
                                          <p:attrName>style.visibility</p:attrName>
                                        </p:attrNameLst>
                                      </p:cBhvr>
                                      <p:to>
                                        <p:strVal val="visible"/>
                                      </p:to>
                                    </p:set>
                                    <p:animEffect transition="in" filter="blinds(horizontal)">
                                      <p:cBhvr>
                                        <p:cTn id="23" dur="500"/>
                                        <p:tgtEl>
                                          <p:spTgt spid="14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7"/>
                                        </p:tgtEl>
                                        <p:attrNameLst>
                                          <p:attrName>style.visibility</p:attrName>
                                        </p:attrNameLst>
                                      </p:cBhvr>
                                      <p:to>
                                        <p:strVal val="visible"/>
                                      </p:to>
                                    </p:set>
                                    <p:animEffect transition="in" filter="blinds(horizontal)">
                                      <p:cBhvr>
                                        <p:cTn id="28" dur="500"/>
                                        <p:tgtEl>
                                          <p:spTgt spid="14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8"/>
                                        </p:tgtEl>
                                        <p:attrNameLst>
                                          <p:attrName>style.visibility</p:attrName>
                                        </p:attrNameLst>
                                      </p:cBhvr>
                                      <p:to>
                                        <p:strVal val="visible"/>
                                      </p:to>
                                    </p:set>
                                    <p:animEffect transition="in" filter="blinds(horizontal)">
                                      <p:cBhvr>
                                        <p:cTn id="31" dur="500"/>
                                        <p:tgtEl>
                                          <p:spTgt spid="14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9"/>
                                        </p:tgtEl>
                                        <p:attrNameLst>
                                          <p:attrName>style.visibility</p:attrName>
                                        </p:attrNameLst>
                                      </p:cBhvr>
                                      <p:to>
                                        <p:strVal val="visible"/>
                                      </p:to>
                                    </p:set>
                                    <p:animEffect transition="in" filter="blinds(horizontal)">
                                      <p:cBhvr>
                                        <p:cTn id="36" dur="500"/>
                                        <p:tgtEl>
                                          <p:spTgt spid="14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50"/>
                                        </p:tgtEl>
                                        <p:attrNameLst>
                                          <p:attrName>style.visibility</p:attrName>
                                        </p:attrNameLst>
                                      </p:cBhvr>
                                      <p:to>
                                        <p:strVal val="visible"/>
                                      </p:to>
                                    </p:set>
                                    <p:animEffect transition="in" filter="blinds(horizontal)">
                                      <p:cBhvr>
                                        <p:cTn id="39" dur="500"/>
                                        <p:tgtEl>
                                          <p:spTgt spid="15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52"/>
                                        </p:tgtEl>
                                        <p:attrNameLst>
                                          <p:attrName>style.visibility</p:attrName>
                                        </p:attrNameLst>
                                      </p:cBhvr>
                                      <p:to>
                                        <p:strVal val="visible"/>
                                      </p:to>
                                    </p:set>
                                    <p:animEffect transition="in" filter="blinds(horizontal)">
                                      <p:cBhvr>
                                        <p:cTn id="44" dur="500"/>
                                        <p:tgtEl>
                                          <p:spTgt spid="15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53"/>
                                        </p:tgtEl>
                                        <p:attrNameLst>
                                          <p:attrName>style.visibility</p:attrName>
                                        </p:attrNameLst>
                                      </p:cBhvr>
                                      <p:to>
                                        <p:strVal val="visible"/>
                                      </p:to>
                                    </p:set>
                                    <p:animEffect transition="in" filter="blinds(horizontal)">
                                      <p:cBhvr>
                                        <p:cTn id="47" dur="500"/>
                                        <p:tgtEl>
                                          <p:spTgt spid="15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4"/>
                                        </p:tgtEl>
                                        <p:attrNameLst>
                                          <p:attrName>style.visibility</p:attrName>
                                        </p:attrNameLst>
                                      </p:cBhvr>
                                      <p:to>
                                        <p:strVal val="visible"/>
                                      </p:to>
                                    </p:set>
                                    <p:animEffect transition="in" filter="blinds(horizontal)">
                                      <p:cBhvr>
                                        <p:cTn id="52" dur="500"/>
                                        <p:tgtEl>
                                          <p:spTgt spid="15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55"/>
                                        </p:tgtEl>
                                        <p:attrNameLst>
                                          <p:attrName>style.visibility</p:attrName>
                                        </p:attrNameLst>
                                      </p:cBhvr>
                                      <p:to>
                                        <p:strVal val="visible"/>
                                      </p:to>
                                    </p:set>
                                    <p:animEffect transition="in" filter="blinds(horizontal)">
                                      <p:cBhvr>
                                        <p:cTn id="55" dur="500"/>
                                        <p:tgtEl>
                                          <p:spTgt spid="15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56"/>
                                        </p:tgtEl>
                                        <p:attrNameLst>
                                          <p:attrName>style.visibility</p:attrName>
                                        </p:attrNameLst>
                                      </p:cBhvr>
                                      <p:to>
                                        <p:strVal val="visible"/>
                                      </p:to>
                                    </p:set>
                                    <p:animEffect transition="in" filter="blinds(horizontal)">
                                      <p:cBhvr>
                                        <p:cTn id="60" dur="500"/>
                                        <p:tgtEl>
                                          <p:spTgt spid="156"/>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57"/>
                                        </p:tgtEl>
                                        <p:attrNameLst>
                                          <p:attrName>style.visibility</p:attrName>
                                        </p:attrNameLst>
                                      </p:cBhvr>
                                      <p:to>
                                        <p:strVal val="visible"/>
                                      </p:to>
                                    </p:set>
                                    <p:animEffect transition="in" filter="blinds(horizontal)">
                                      <p:cBhvr>
                                        <p:cTn id="65" dur="500"/>
                                        <p:tgtEl>
                                          <p:spTgt spid="157"/>
                                        </p:tgtEl>
                                      </p:cBhvr>
                                    </p:animEffect>
                                  </p:childTnLst>
                                </p:cTn>
                              </p:par>
                              <p:par>
                                <p:cTn id="66" presetID="3" presetClass="entr" presetSubtype="10" fill="hold" nodeType="withEffect">
                                  <p:stCondLst>
                                    <p:cond delay="0"/>
                                  </p:stCondLst>
                                  <p:childTnLst>
                                    <p:set>
                                      <p:cBhvr>
                                        <p:cTn id="67" dur="1" fill="hold">
                                          <p:stCondLst>
                                            <p:cond delay="0"/>
                                          </p:stCondLst>
                                        </p:cTn>
                                        <p:tgtEl>
                                          <p:spTgt spid="158"/>
                                        </p:tgtEl>
                                        <p:attrNameLst>
                                          <p:attrName>style.visibility</p:attrName>
                                        </p:attrNameLst>
                                      </p:cBhvr>
                                      <p:to>
                                        <p:strVal val="visible"/>
                                      </p:to>
                                    </p:set>
                                    <p:animEffect transition="in" filter="blinds(horizontal)">
                                      <p:cBhvr>
                                        <p:cTn id="68"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3" grpId="0" animBg="1"/>
      <p:bldP spid="144" grpId="0" animBg="1"/>
      <p:bldP spid="145" grpId="0" animBg="1"/>
      <p:bldP spid="147" grpId="0" animBg="1"/>
      <p:bldP spid="148" grpId="0" animBg="1"/>
      <p:bldP spid="149" grpId="0" animBg="1"/>
      <p:bldP spid="150" grpId="0" animBg="1"/>
      <p:bldP spid="152" grpId="0" animBg="1"/>
      <p:bldP spid="153" grpId="0" animBg="1"/>
      <p:bldP spid="154" grpId="0" animBg="1"/>
      <p:bldP spid="155" grpId="0" animBg="1"/>
      <p:bldP spid="156" grpId="0" animBg="1"/>
      <p:bldP spid="15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8"/>
          <p:cNvSpPr>
            <a:spLocks noChangeArrowheads="1"/>
          </p:cNvSpPr>
          <p:nvPr/>
        </p:nvSpPr>
        <p:spPr bwMode="auto">
          <a:xfrm>
            <a:off x="107504" y="836712"/>
            <a:ext cx="5760640" cy="519112"/>
          </a:xfrm>
          <a:prstGeom prst="rect">
            <a:avLst/>
          </a:prstGeom>
          <a:solidFill>
            <a:srgbClr val="CCFFFF"/>
          </a:solidFill>
          <a:ln w="9525">
            <a:noFill/>
            <a:miter lim="800000"/>
            <a:headEnd/>
            <a:tailEnd/>
          </a:ln>
        </p:spPr>
        <p:txBody>
          <a:bodyPr wrap="square">
            <a:spAutoFit/>
          </a:bodyPr>
          <a:lstStyle/>
          <a:p>
            <a:pPr eaLnBrk="0" hangingPunct="0">
              <a:spcBef>
                <a:spcPct val="50000"/>
              </a:spcBef>
            </a:pP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）沉淀效应</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Precipitating Effect</a:t>
            </a:r>
            <a:r>
              <a:rPr lang="zh-CN" altLang="en-US" sz="2400" b="1" dirty="0">
                <a:latin typeface="Times New Roman" pitchFamily="18" charset="0"/>
                <a:cs typeface="Times New Roman" pitchFamily="18" charset="0"/>
              </a:rPr>
              <a:t>）</a:t>
            </a:r>
          </a:p>
        </p:txBody>
      </p:sp>
      <p:sp>
        <p:nvSpPr>
          <p:cNvPr id="13" name="TextBox 40"/>
          <p:cNvSpPr txBox="1">
            <a:spLocks noChangeArrowheads="1"/>
          </p:cNvSpPr>
          <p:nvPr/>
        </p:nvSpPr>
        <p:spPr bwMode="auto">
          <a:xfrm>
            <a:off x="395537" y="1412776"/>
            <a:ext cx="8352927" cy="3416320"/>
          </a:xfrm>
          <a:prstGeom prst="rect">
            <a:avLst/>
          </a:prstGeom>
          <a:noFill/>
          <a:ln w="9525">
            <a:noFill/>
            <a:miter lim="800000"/>
            <a:headEnd/>
            <a:tailEnd/>
          </a:ln>
        </p:spPr>
        <p:txBody>
          <a:bodyPr wrap="square">
            <a:spAutoFit/>
          </a:bodyPr>
          <a:lstStyle/>
          <a:p>
            <a:pPr>
              <a:lnSpc>
                <a:spcPct val="150000"/>
              </a:lnSpc>
            </a:pPr>
            <a:r>
              <a:rPr lang="zh-CN" altLang="en-US" sz="2400" b="1" dirty="0">
                <a:latin typeface="Times New Roman" pitchFamily="18" charset="0"/>
                <a:cs typeface="Times New Roman" pitchFamily="18" charset="0"/>
              </a:rPr>
              <a:t>    当反应为不互溶的非均相体系时，整个聚合反应是在异相体系中进行，自动加速现象在反应一开始就会出现，称为沉淀效应。（本教材，</a:t>
            </a:r>
            <a:r>
              <a:rPr lang="en-US" altLang="zh-CN" sz="2400" b="1" dirty="0">
                <a:latin typeface="Times New Roman" pitchFamily="18" charset="0"/>
                <a:cs typeface="Times New Roman" pitchFamily="18" charset="0"/>
              </a:rPr>
              <a:t>P48</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a:lnSpc>
                <a:spcPct val="150000"/>
              </a:lnSpc>
            </a:pPr>
            <a:endParaRPr lang="en-US" altLang="zh-CN" sz="2400" b="1" dirty="0">
              <a:latin typeface="Times New Roman" pitchFamily="18" charset="0"/>
              <a:cs typeface="Times New Roman" pitchFamily="18" charset="0"/>
            </a:endParaRPr>
          </a:p>
          <a:p>
            <a:pPr>
              <a:lnSpc>
                <a:spcPct val="150000"/>
              </a:lnSpc>
            </a:pPr>
            <a:r>
              <a:rPr lang="zh-CN" altLang="en-US" sz="2400" b="1" dirty="0">
                <a:latin typeface="Times New Roman" pitchFamily="18" charset="0"/>
                <a:cs typeface="Times New Roman" pitchFamily="18" charset="0"/>
              </a:rPr>
              <a:t>    在非均相进行的本体或溶液聚合中，聚合产物或链自由基沉淀引起的自动加速现象叫做沉淀效应。</a:t>
            </a:r>
          </a:p>
        </p:txBody>
      </p:sp>
      <p:sp>
        <p:nvSpPr>
          <p:cNvPr id="14" name="矩形 13"/>
          <p:cNvSpPr/>
          <p:nvPr/>
        </p:nvSpPr>
        <p:spPr>
          <a:xfrm>
            <a:off x="214282" y="188640"/>
            <a:ext cx="4599336" cy="523220"/>
          </a:xfrm>
          <a:prstGeom prst="rect">
            <a:avLst/>
          </a:prstGeom>
          <a:solidFill>
            <a:srgbClr val="FFFF00"/>
          </a:solidFill>
        </p:spPr>
        <p:txBody>
          <a:bodyPr wrap="none">
            <a:spAutoFit/>
          </a:bodyPr>
          <a:lstStyle/>
          <a:p>
            <a:pPr>
              <a:spcBef>
                <a:spcPct val="50000"/>
              </a:spcBef>
            </a:pPr>
            <a:r>
              <a:rPr lang="en-US" altLang="zh-CN" sz="2800" b="1" dirty="0">
                <a:solidFill>
                  <a:srgbClr val="C00000"/>
                </a:solidFill>
                <a:latin typeface="Times New Roman" pitchFamily="18" charset="0"/>
                <a:cs typeface="Times New Roman" pitchFamily="18" charset="0"/>
              </a:rPr>
              <a:t>2.5.3 </a:t>
            </a:r>
            <a:r>
              <a:rPr lang="zh-CN" altLang="en-US" sz="2800" b="1" dirty="0">
                <a:solidFill>
                  <a:srgbClr val="C00000"/>
                </a:solidFill>
                <a:latin typeface="Times New Roman" pitchFamily="18" charset="0"/>
                <a:cs typeface="Times New Roman" pitchFamily="18" charset="0"/>
              </a:rPr>
              <a:t>聚合中期聚合反应速率</a:t>
            </a:r>
          </a:p>
        </p:txBody>
      </p:sp>
      <p:sp>
        <p:nvSpPr>
          <p:cNvPr id="16" name="Rectangle 2"/>
          <p:cNvSpPr>
            <a:spLocks noChangeArrowheads="1"/>
          </p:cNvSpPr>
          <p:nvPr/>
        </p:nvSpPr>
        <p:spPr bwMode="auto">
          <a:xfrm>
            <a:off x="5076056" y="231031"/>
            <a:ext cx="3929090" cy="461665"/>
          </a:xfrm>
          <a:prstGeom prst="rect">
            <a:avLst/>
          </a:prstGeom>
          <a:solidFill>
            <a:srgbClr val="FFFFCC"/>
          </a:solidFill>
          <a:ln w="9525">
            <a:solidFill>
              <a:schemeClr val="tx1"/>
            </a:solidFill>
            <a:miter lim="800000"/>
            <a:headEnd/>
            <a:tailEnd/>
          </a:ln>
        </p:spPr>
        <p:txBody>
          <a:bodyPr wrap="square">
            <a:spAutoFit/>
          </a:bodyPr>
          <a:lstStyle/>
          <a:p>
            <a:pPr eaLnBrk="0" hangingPunct="0">
              <a:spcBef>
                <a:spcPct val="50000"/>
              </a:spcBef>
            </a:pPr>
            <a:r>
              <a:rPr lang="en-US" altLang="zh-CN" sz="2400" b="1" dirty="0">
                <a:solidFill>
                  <a:srgbClr val="006600"/>
                </a:solidFill>
                <a:latin typeface="Times New Roman" pitchFamily="18" charset="0"/>
                <a:cs typeface="Times New Roman" pitchFamily="18" charset="0"/>
              </a:rPr>
              <a:t>2. </a:t>
            </a:r>
            <a:r>
              <a:rPr lang="zh-CN" altLang="en-US" sz="2400" b="1" dirty="0">
                <a:solidFill>
                  <a:srgbClr val="006600"/>
                </a:solidFill>
                <a:latin typeface="Times New Roman" pitchFamily="18" charset="0"/>
                <a:cs typeface="Times New Roman" pitchFamily="18" charset="0"/>
              </a:rPr>
              <a:t>自动加速现象的形成原因</a:t>
            </a:r>
          </a:p>
        </p:txBody>
      </p:sp>
      <p:sp>
        <p:nvSpPr>
          <p:cNvPr id="17" name="Text Box 51"/>
          <p:cNvSpPr txBox="1">
            <a:spLocks noChangeArrowheads="1"/>
          </p:cNvSpPr>
          <p:nvPr/>
        </p:nvSpPr>
        <p:spPr bwMode="auto">
          <a:xfrm>
            <a:off x="383381" y="5229200"/>
            <a:ext cx="8377238" cy="1113766"/>
          </a:xfrm>
          <a:prstGeom prst="rect">
            <a:avLst/>
          </a:prstGeom>
          <a:noFill/>
          <a:ln w="9525">
            <a:solidFill>
              <a:srgbClr val="660033"/>
            </a:solidFill>
            <a:miter lim="800000"/>
            <a:headEnd/>
            <a:tailEnd/>
          </a:ln>
        </p:spPr>
        <p:txBody>
          <a:bodyPr>
            <a:spAutoFit/>
          </a:bodyPr>
          <a:lstStyle/>
          <a:p>
            <a:pPr>
              <a:lnSpc>
                <a:spcPct val="150000"/>
              </a:lnSpc>
            </a:pPr>
            <a:r>
              <a:rPr kumimoji="0" lang="zh-CN" altLang="en-US" sz="2400" b="1">
                <a:solidFill>
                  <a:srgbClr val="C00000"/>
                </a:solidFill>
                <a:latin typeface="+mn-ea"/>
              </a:rPr>
              <a:t>非均相聚合体系：</a:t>
            </a:r>
            <a:r>
              <a:rPr kumimoji="0" lang="zh-CN" altLang="en-US" sz="2400" b="1">
                <a:latin typeface="+mn-ea"/>
              </a:rPr>
              <a:t>氯乙烯本体聚合；丙烯腈本体聚合；</a:t>
            </a:r>
            <a:r>
              <a:rPr lang="zh-CN" altLang="en-US" sz="2400" b="1">
                <a:latin typeface="+mn-ea"/>
              </a:rPr>
              <a:t>偏氯乙烯聚合；三氟氯乙烯聚合</a:t>
            </a:r>
            <a:endParaRPr kumimoji="0" lang="zh-CN" altLang="en-US" sz="2400" b="1">
              <a:latin typeface="+mn-ea"/>
            </a:endParaRPr>
          </a:p>
        </p:txBody>
      </p:sp>
    </p:spTree>
    <p:extLst>
      <p:ext uri="{BB962C8B-B14F-4D97-AF65-F5344CB8AC3E}">
        <p14:creationId xmlns:p14="http://schemas.microsoft.com/office/powerpoint/2010/main" val="3705625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14282" y="188640"/>
            <a:ext cx="2795958" cy="523220"/>
          </a:xfrm>
          <a:prstGeom prst="rect">
            <a:avLst/>
          </a:prstGeom>
          <a:solidFill>
            <a:srgbClr val="FFFF00"/>
          </a:solidFill>
        </p:spPr>
        <p:txBody>
          <a:bodyPr wrap="none">
            <a:spAutoFit/>
          </a:bodyPr>
          <a:lstStyle/>
          <a:p>
            <a:pPr>
              <a:spcBef>
                <a:spcPct val="50000"/>
              </a:spcBef>
            </a:pPr>
            <a:r>
              <a:rPr lang="en-US" altLang="zh-CN" sz="2800" b="1" dirty="0">
                <a:solidFill>
                  <a:srgbClr val="C00000"/>
                </a:solidFill>
                <a:latin typeface="Times New Roman" pitchFamily="18" charset="0"/>
                <a:cs typeface="Times New Roman" pitchFamily="18" charset="0"/>
              </a:rPr>
              <a:t>2.5.5 </a:t>
            </a:r>
            <a:r>
              <a:rPr lang="zh-CN" altLang="en-US" sz="2800" b="1" dirty="0">
                <a:solidFill>
                  <a:srgbClr val="C00000"/>
                </a:solidFill>
                <a:latin typeface="Times New Roman" pitchFamily="18" charset="0"/>
                <a:cs typeface="Times New Roman" pitchFamily="18" charset="0"/>
              </a:rPr>
              <a:t>阻聚和缓聚</a:t>
            </a:r>
          </a:p>
        </p:txBody>
      </p:sp>
      <p:sp>
        <p:nvSpPr>
          <p:cNvPr id="35" name="Text Box 7"/>
          <p:cNvSpPr txBox="1">
            <a:spLocks noChangeArrowheads="1"/>
          </p:cNvSpPr>
          <p:nvPr/>
        </p:nvSpPr>
        <p:spPr bwMode="auto">
          <a:xfrm>
            <a:off x="395536" y="939497"/>
            <a:ext cx="5976664" cy="461665"/>
          </a:xfrm>
          <a:prstGeom prst="rect">
            <a:avLst/>
          </a:prstGeom>
          <a:solidFill>
            <a:srgbClr val="CCFFFF"/>
          </a:solidFill>
          <a:ln w="9525" cap="sq">
            <a:solidFill>
              <a:schemeClr val="tx1"/>
            </a:solidFill>
            <a:miter lim="800000"/>
            <a:headEnd type="none" w="sm" len="sm"/>
            <a:tailEnd type="none" w="sm" len="sm"/>
          </a:ln>
        </p:spPr>
        <p:txBody>
          <a:bodyPr wrap="square" anchor="ctr">
            <a:spAutoFit/>
          </a:bodyPr>
          <a:lstStyle/>
          <a:p>
            <a:pPr>
              <a:spcBef>
                <a:spcPct val="30000"/>
              </a:spcBef>
            </a:pPr>
            <a:r>
              <a:rPr lang="en-US" altLang="zh-CN" sz="2400" b="1" dirty="0">
                <a:latin typeface="Times New Roman" pitchFamily="18" charset="0"/>
                <a:cs typeface="Times New Roman" pitchFamily="18" charset="0"/>
              </a:rPr>
              <a:t>1. </a:t>
            </a:r>
            <a:r>
              <a:rPr lang="zh-CN" altLang="en-US" sz="2400" b="1" dirty="0">
                <a:latin typeface="Times New Roman" pitchFamily="18" charset="0"/>
                <a:cs typeface="Times New Roman" pitchFamily="18" charset="0"/>
              </a:rPr>
              <a:t>阻聚剂与缓聚剂（</a:t>
            </a:r>
            <a:r>
              <a:rPr lang="en-US" altLang="zh-CN" sz="2400" b="1" dirty="0">
                <a:latin typeface="Times New Roman" pitchFamily="18" charset="0"/>
                <a:cs typeface="Times New Roman" pitchFamily="18" charset="0"/>
              </a:rPr>
              <a:t> inhibitor &amp; retarder </a:t>
            </a:r>
            <a:r>
              <a:rPr lang="zh-CN" altLang="en-US" sz="2400" b="1" dirty="0">
                <a:latin typeface="Times New Roman" pitchFamily="18" charset="0"/>
                <a:cs typeface="Times New Roman" pitchFamily="18" charset="0"/>
              </a:rPr>
              <a:t>）</a:t>
            </a:r>
          </a:p>
        </p:txBody>
      </p:sp>
      <p:grpSp>
        <p:nvGrpSpPr>
          <p:cNvPr id="37" name="组合 78"/>
          <p:cNvGrpSpPr>
            <a:grpSpLocks/>
          </p:cNvGrpSpPr>
          <p:nvPr/>
        </p:nvGrpSpPr>
        <p:grpSpPr bwMode="auto">
          <a:xfrm>
            <a:off x="179512" y="1551285"/>
            <a:ext cx="6047290" cy="3317875"/>
            <a:chOff x="586846" y="2000240"/>
            <a:chExt cx="6047778" cy="3317266"/>
          </a:xfrm>
        </p:grpSpPr>
        <p:grpSp>
          <p:nvGrpSpPr>
            <p:cNvPr id="38" name="Group 1"/>
            <p:cNvGrpSpPr>
              <a:grpSpLocks noChangeAspect="1"/>
            </p:cNvGrpSpPr>
            <p:nvPr/>
          </p:nvGrpSpPr>
          <p:grpSpPr bwMode="auto">
            <a:xfrm>
              <a:off x="642910" y="2000240"/>
              <a:ext cx="5991714" cy="3317266"/>
              <a:chOff x="2318" y="2267"/>
              <a:chExt cx="6300" cy="3489"/>
            </a:xfrm>
          </p:grpSpPr>
          <p:sp>
            <p:nvSpPr>
              <p:cNvPr id="40" name="AutoShape 50"/>
              <p:cNvSpPr>
                <a:spLocks noChangeAspect="1" noChangeArrowheads="1" noTextEdit="1"/>
              </p:cNvSpPr>
              <p:nvPr/>
            </p:nvSpPr>
            <p:spPr bwMode="auto">
              <a:xfrm>
                <a:off x="2318" y="2267"/>
                <a:ext cx="6300" cy="3306"/>
              </a:xfrm>
              <a:prstGeom prst="rect">
                <a:avLst/>
              </a:prstGeom>
              <a:noFill/>
              <a:ln w="9525">
                <a:noFill/>
                <a:miter lim="800000"/>
                <a:headEnd/>
                <a:tailEnd/>
              </a:ln>
            </p:spPr>
            <p:txBody>
              <a:bodyPr/>
              <a:lstStyle/>
              <a:p>
                <a:endParaRPr lang="zh-CN" altLang="en-US" b="1">
                  <a:latin typeface="Times New Roman" pitchFamily="18" charset="0"/>
                  <a:cs typeface="Times New Roman" pitchFamily="18" charset="0"/>
                </a:endParaRPr>
              </a:p>
            </p:txBody>
          </p:sp>
          <p:grpSp>
            <p:nvGrpSpPr>
              <p:cNvPr id="41" name="Group 2"/>
              <p:cNvGrpSpPr>
                <a:grpSpLocks/>
              </p:cNvGrpSpPr>
              <p:nvPr/>
            </p:nvGrpSpPr>
            <p:grpSpPr bwMode="auto">
              <a:xfrm>
                <a:off x="2602" y="2267"/>
                <a:ext cx="6016" cy="3489"/>
                <a:chOff x="2602" y="2267"/>
                <a:chExt cx="6017" cy="4085"/>
              </a:xfrm>
            </p:grpSpPr>
            <p:sp>
              <p:nvSpPr>
                <p:cNvPr id="42" name="Text Box 49"/>
                <p:cNvSpPr txBox="1">
                  <a:spLocks noChangeArrowheads="1"/>
                </p:cNvSpPr>
                <p:nvPr/>
              </p:nvSpPr>
              <p:spPr bwMode="auto">
                <a:xfrm>
                  <a:off x="2602" y="2267"/>
                  <a:ext cx="616" cy="565"/>
                </a:xfrm>
                <a:prstGeom prst="rect">
                  <a:avLst/>
                </a:prstGeom>
                <a:solidFill>
                  <a:srgbClr val="FFFFFF"/>
                </a:solidFill>
                <a:ln w="9525">
                  <a:noFill/>
                  <a:miter lim="800000"/>
                  <a:headEnd/>
                  <a:tailEnd/>
                </a:ln>
              </p:spPr>
              <p:txBody>
                <a:bodyPr/>
                <a:lstStyle/>
                <a:p>
                  <a:pPr eaLnBrk="0" hangingPunct="0"/>
                  <a:r>
                    <a:rPr lang="en-US" altLang="zh-CN" sz="1800" b="1">
                      <a:latin typeface="Times New Roman" pitchFamily="18" charset="0"/>
                      <a:cs typeface="Times New Roman" pitchFamily="18" charset="0"/>
                    </a:rPr>
                    <a:t>100</a:t>
                  </a:r>
                </a:p>
              </p:txBody>
            </p:sp>
            <p:sp>
              <p:nvSpPr>
                <p:cNvPr id="43" name="Text Box 48"/>
                <p:cNvSpPr txBox="1">
                  <a:spLocks noChangeArrowheads="1"/>
                </p:cNvSpPr>
                <p:nvPr/>
              </p:nvSpPr>
              <p:spPr bwMode="auto">
                <a:xfrm>
                  <a:off x="5048" y="4065"/>
                  <a:ext cx="420" cy="478"/>
                </a:xfrm>
                <a:prstGeom prst="rect">
                  <a:avLst/>
                </a:prstGeom>
                <a:solidFill>
                  <a:srgbClr val="FFFFFF"/>
                </a:solidFill>
                <a:ln w="9525">
                  <a:noFill/>
                  <a:miter lim="800000"/>
                  <a:headEnd/>
                  <a:tailEnd/>
                </a:ln>
              </p:spPr>
              <p:txBody>
                <a:bodyPr/>
                <a:lstStyle/>
                <a:p>
                  <a:pPr eaLnBrk="0" hangingPunct="0"/>
                  <a:r>
                    <a:rPr lang="en-US" altLang="zh-CN" sz="1800" b="1">
                      <a:latin typeface="Times New Roman" pitchFamily="18" charset="0"/>
                      <a:cs typeface="Times New Roman" pitchFamily="18" charset="0"/>
                    </a:rPr>
                    <a:t>3</a:t>
                  </a:r>
                </a:p>
              </p:txBody>
            </p:sp>
            <p:sp>
              <p:nvSpPr>
                <p:cNvPr id="44" name="Text Box 47"/>
                <p:cNvSpPr txBox="1">
                  <a:spLocks noChangeArrowheads="1"/>
                </p:cNvSpPr>
                <p:nvPr/>
              </p:nvSpPr>
              <p:spPr bwMode="auto">
                <a:xfrm>
                  <a:off x="5048" y="3108"/>
                  <a:ext cx="420" cy="478"/>
                </a:xfrm>
                <a:prstGeom prst="rect">
                  <a:avLst/>
                </a:prstGeom>
                <a:solidFill>
                  <a:srgbClr val="FFFFFF"/>
                </a:solidFill>
                <a:ln w="9525">
                  <a:noFill/>
                  <a:miter lim="800000"/>
                  <a:headEnd/>
                  <a:tailEnd/>
                </a:ln>
              </p:spPr>
              <p:txBody>
                <a:bodyPr/>
                <a:lstStyle/>
                <a:p>
                  <a:pPr eaLnBrk="0" hangingPunct="0"/>
                  <a:r>
                    <a:rPr lang="en-US" altLang="zh-CN" sz="1800" b="1">
                      <a:latin typeface="Times New Roman" pitchFamily="18" charset="0"/>
                      <a:cs typeface="Times New Roman" pitchFamily="18" charset="0"/>
                    </a:rPr>
                    <a:t>2</a:t>
                  </a:r>
                </a:p>
              </p:txBody>
            </p:sp>
            <p:sp>
              <p:nvSpPr>
                <p:cNvPr id="45" name="Text Box 46"/>
                <p:cNvSpPr txBox="1">
                  <a:spLocks noChangeArrowheads="1"/>
                </p:cNvSpPr>
                <p:nvPr/>
              </p:nvSpPr>
              <p:spPr bwMode="auto">
                <a:xfrm>
                  <a:off x="5258" y="4703"/>
                  <a:ext cx="420" cy="478"/>
                </a:xfrm>
                <a:prstGeom prst="rect">
                  <a:avLst/>
                </a:prstGeom>
                <a:solidFill>
                  <a:srgbClr val="FFFFFF"/>
                </a:solidFill>
                <a:ln w="9525">
                  <a:noFill/>
                  <a:miter lim="800000"/>
                  <a:headEnd/>
                  <a:tailEnd/>
                </a:ln>
              </p:spPr>
              <p:txBody>
                <a:bodyPr/>
                <a:lstStyle/>
                <a:p>
                  <a:pPr eaLnBrk="0" hangingPunct="0"/>
                  <a:r>
                    <a:rPr lang="en-US" altLang="zh-CN" sz="1800" b="1">
                      <a:latin typeface="Times New Roman" pitchFamily="18" charset="0"/>
                      <a:cs typeface="Times New Roman" pitchFamily="18" charset="0"/>
                    </a:rPr>
                    <a:t>4</a:t>
                  </a:r>
                </a:p>
              </p:txBody>
            </p:sp>
            <p:sp>
              <p:nvSpPr>
                <p:cNvPr id="46" name="Text Box 45"/>
                <p:cNvSpPr txBox="1">
                  <a:spLocks noChangeArrowheads="1"/>
                </p:cNvSpPr>
                <p:nvPr/>
              </p:nvSpPr>
              <p:spPr bwMode="auto">
                <a:xfrm>
                  <a:off x="5048" y="2470"/>
                  <a:ext cx="420" cy="478"/>
                </a:xfrm>
                <a:prstGeom prst="rect">
                  <a:avLst/>
                </a:prstGeom>
                <a:solidFill>
                  <a:srgbClr val="FFFFFF"/>
                </a:solidFill>
                <a:ln w="9525">
                  <a:noFill/>
                  <a:miter lim="800000"/>
                  <a:headEnd/>
                  <a:tailEnd/>
                </a:ln>
              </p:spPr>
              <p:txBody>
                <a:bodyPr/>
                <a:lstStyle/>
                <a:p>
                  <a:pPr eaLnBrk="0" hangingPunct="0"/>
                  <a:r>
                    <a:rPr lang="en-US" altLang="zh-CN" sz="1800" b="1">
                      <a:latin typeface="Times New Roman" pitchFamily="18" charset="0"/>
                      <a:cs typeface="Times New Roman" pitchFamily="18" charset="0"/>
                    </a:rPr>
                    <a:t>1</a:t>
                  </a:r>
                </a:p>
              </p:txBody>
            </p:sp>
            <p:sp>
              <p:nvSpPr>
                <p:cNvPr id="47" name="Text Box 44"/>
                <p:cNvSpPr txBox="1">
                  <a:spLocks noChangeArrowheads="1"/>
                </p:cNvSpPr>
                <p:nvPr/>
              </p:nvSpPr>
              <p:spPr bwMode="auto">
                <a:xfrm>
                  <a:off x="5098" y="5874"/>
                  <a:ext cx="1728" cy="478"/>
                </a:xfrm>
                <a:prstGeom prst="rect">
                  <a:avLst/>
                </a:prstGeom>
                <a:noFill/>
                <a:ln w="9525">
                  <a:noFill/>
                  <a:miter lim="800000"/>
                  <a:headEnd/>
                  <a:tailEnd/>
                </a:ln>
              </p:spPr>
              <p:txBody>
                <a:bodyPr/>
                <a:lstStyle/>
                <a:p>
                  <a:pPr eaLnBrk="0" hangingPunct="0"/>
                  <a:r>
                    <a:rPr lang="zh-CN" b="1">
                      <a:latin typeface="Times New Roman" pitchFamily="18" charset="0"/>
                      <a:cs typeface="Times New Roman" pitchFamily="18" charset="0"/>
                    </a:rPr>
                    <a:t>时间</a:t>
                  </a:r>
                  <a:r>
                    <a:rPr lang="zh-CN" altLang="en-US" b="1">
                      <a:latin typeface="Times New Roman" pitchFamily="18" charset="0"/>
                      <a:cs typeface="Times New Roman" pitchFamily="18" charset="0"/>
                    </a:rPr>
                    <a:t> </a:t>
                  </a:r>
                  <a:r>
                    <a:rPr lang="en-US" altLang="zh-CN" b="1">
                      <a:latin typeface="Times New Roman" pitchFamily="18" charset="0"/>
                      <a:cs typeface="Times New Roman" pitchFamily="18" charset="0"/>
                    </a:rPr>
                    <a:t>/ min</a:t>
                  </a:r>
                </a:p>
              </p:txBody>
            </p:sp>
            <p:sp>
              <p:nvSpPr>
                <p:cNvPr id="48" name="Text Box 42"/>
                <p:cNvSpPr txBox="1">
                  <a:spLocks noChangeArrowheads="1"/>
                </p:cNvSpPr>
                <p:nvPr/>
              </p:nvSpPr>
              <p:spPr bwMode="auto">
                <a:xfrm>
                  <a:off x="2738" y="2789"/>
                  <a:ext cx="616" cy="565"/>
                </a:xfrm>
                <a:prstGeom prst="rect">
                  <a:avLst/>
                </a:prstGeom>
                <a:solidFill>
                  <a:srgbClr val="FFFFFF"/>
                </a:solidFill>
                <a:ln w="9525">
                  <a:noFill/>
                  <a:miter lim="800000"/>
                  <a:headEnd/>
                  <a:tailEnd/>
                </a:ln>
              </p:spPr>
              <p:txBody>
                <a:bodyPr/>
                <a:lstStyle/>
                <a:p>
                  <a:pPr eaLnBrk="0" hangingPunct="0"/>
                  <a:r>
                    <a:rPr lang="en-US" altLang="zh-CN" sz="1800" b="1">
                      <a:latin typeface="Times New Roman" pitchFamily="18" charset="0"/>
                      <a:cs typeface="Times New Roman" pitchFamily="18" charset="0"/>
                    </a:rPr>
                    <a:t>80</a:t>
                  </a:r>
                </a:p>
              </p:txBody>
            </p:sp>
            <p:sp>
              <p:nvSpPr>
                <p:cNvPr id="49" name="Text Box 41"/>
                <p:cNvSpPr txBox="1">
                  <a:spLocks noChangeArrowheads="1"/>
                </p:cNvSpPr>
                <p:nvPr/>
              </p:nvSpPr>
              <p:spPr bwMode="auto">
                <a:xfrm>
                  <a:off x="2738" y="3427"/>
                  <a:ext cx="616" cy="449"/>
                </a:xfrm>
                <a:prstGeom prst="rect">
                  <a:avLst/>
                </a:prstGeom>
                <a:solidFill>
                  <a:srgbClr val="FFFFFF"/>
                </a:solidFill>
                <a:ln w="9525">
                  <a:noFill/>
                  <a:miter lim="800000"/>
                  <a:headEnd/>
                  <a:tailEnd/>
                </a:ln>
              </p:spPr>
              <p:txBody>
                <a:bodyPr/>
                <a:lstStyle/>
                <a:p>
                  <a:pPr eaLnBrk="0" hangingPunct="0"/>
                  <a:r>
                    <a:rPr lang="en-US" altLang="zh-CN" sz="1800" b="1">
                      <a:latin typeface="Times New Roman" pitchFamily="18" charset="0"/>
                      <a:cs typeface="Times New Roman" pitchFamily="18" charset="0"/>
                    </a:rPr>
                    <a:t>60</a:t>
                  </a:r>
                </a:p>
              </p:txBody>
            </p:sp>
            <p:sp>
              <p:nvSpPr>
                <p:cNvPr id="50" name="Text Box 40"/>
                <p:cNvSpPr txBox="1">
                  <a:spLocks noChangeArrowheads="1"/>
                </p:cNvSpPr>
                <p:nvPr/>
              </p:nvSpPr>
              <p:spPr bwMode="auto">
                <a:xfrm>
                  <a:off x="2738" y="4065"/>
                  <a:ext cx="616" cy="507"/>
                </a:xfrm>
                <a:prstGeom prst="rect">
                  <a:avLst/>
                </a:prstGeom>
                <a:solidFill>
                  <a:srgbClr val="FFFFFF"/>
                </a:solidFill>
                <a:ln w="9525">
                  <a:noFill/>
                  <a:miter lim="800000"/>
                  <a:headEnd/>
                  <a:tailEnd/>
                </a:ln>
              </p:spPr>
              <p:txBody>
                <a:bodyPr/>
                <a:lstStyle/>
                <a:p>
                  <a:pPr eaLnBrk="0" hangingPunct="0"/>
                  <a:r>
                    <a:rPr lang="en-US" altLang="zh-CN" sz="1800" b="1">
                      <a:latin typeface="Times New Roman" pitchFamily="18" charset="0"/>
                      <a:cs typeface="Times New Roman" pitchFamily="18" charset="0"/>
                    </a:rPr>
                    <a:t>40</a:t>
                  </a:r>
                </a:p>
              </p:txBody>
            </p:sp>
            <p:sp>
              <p:nvSpPr>
                <p:cNvPr id="51" name="Text Box 39"/>
                <p:cNvSpPr txBox="1">
                  <a:spLocks noChangeArrowheads="1"/>
                </p:cNvSpPr>
                <p:nvPr/>
              </p:nvSpPr>
              <p:spPr bwMode="auto">
                <a:xfrm>
                  <a:off x="2738" y="4703"/>
                  <a:ext cx="616" cy="565"/>
                </a:xfrm>
                <a:prstGeom prst="rect">
                  <a:avLst/>
                </a:prstGeom>
                <a:solidFill>
                  <a:srgbClr val="FFFFFF"/>
                </a:solidFill>
                <a:ln w="9525">
                  <a:noFill/>
                  <a:miter lim="800000"/>
                  <a:headEnd/>
                  <a:tailEnd/>
                </a:ln>
              </p:spPr>
              <p:txBody>
                <a:bodyPr/>
                <a:lstStyle/>
                <a:p>
                  <a:pPr eaLnBrk="0" hangingPunct="0"/>
                  <a:r>
                    <a:rPr lang="en-US" altLang="zh-CN" sz="1800" b="1">
                      <a:latin typeface="Times New Roman" pitchFamily="18" charset="0"/>
                      <a:cs typeface="Times New Roman" pitchFamily="18" charset="0"/>
                    </a:rPr>
                    <a:t>20</a:t>
                  </a:r>
                </a:p>
              </p:txBody>
            </p:sp>
            <p:sp>
              <p:nvSpPr>
                <p:cNvPr id="52" name="Text Box 38"/>
                <p:cNvSpPr txBox="1">
                  <a:spLocks noChangeArrowheads="1"/>
                </p:cNvSpPr>
                <p:nvPr/>
              </p:nvSpPr>
              <p:spPr bwMode="auto">
                <a:xfrm>
                  <a:off x="7201" y="5500"/>
                  <a:ext cx="773" cy="464"/>
                </a:xfrm>
                <a:prstGeom prst="rect">
                  <a:avLst/>
                </a:prstGeom>
                <a:solidFill>
                  <a:srgbClr val="FFFFFF"/>
                </a:solidFill>
                <a:ln w="9525">
                  <a:noFill/>
                  <a:miter lim="800000"/>
                  <a:headEnd/>
                  <a:tailEnd/>
                </a:ln>
              </p:spPr>
              <p:txBody>
                <a:bodyPr/>
                <a:lstStyle/>
                <a:p>
                  <a:pPr eaLnBrk="0" hangingPunct="0"/>
                  <a:r>
                    <a:rPr lang="en-US" altLang="zh-CN" sz="1800" b="1">
                      <a:latin typeface="Times New Roman" pitchFamily="18" charset="0"/>
                      <a:cs typeface="Times New Roman" pitchFamily="18" charset="0"/>
                    </a:rPr>
                    <a:t>5000</a:t>
                  </a:r>
                </a:p>
              </p:txBody>
            </p:sp>
            <p:sp>
              <p:nvSpPr>
                <p:cNvPr id="53" name="Text Box 37"/>
                <p:cNvSpPr txBox="1">
                  <a:spLocks noChangeArrowheads="1"/>
                </p:cNvSpPr>
                <p:nvPr/>
              </p:nvSpPr>
              <p:spPr bwMode="auto">
                <a:xfrm>
                  <a:off x="5774" y="5500"/>
                  <a:ext cx="730" cy="464"/>
                </a:xfrm>
                <a:prstGeom prst="rect">
                  <a:avLst/>
                </a:prstGeom>
                <a:noFill/>
                <a:ln w="9525">
                  <a:noFill/>
                  <a:miter lim="800000"/>
                  <a:headEnd/>
                  <a:tailEnd/>
                </a:ln>
              </p:spPr>
              <p:txBody>
                <a:bodyPr/>
                <a:lstStyle/>
                <a:p>
                  <a:pPr eaLnBrk="0" hangingPunct="0"/>
                  <a:r>
                    <a:rPr lang="en-US" altLang="zh-CN" sz="1800" b="1">
                      <a:latin typeface="Times New Roman" pitchFamily="18" charset="0"/>
                      <a:cs typeface="Times New Roman" pitchFamily="18" charset="0"/>
                    </a:rPr>
                    <a:t>3000</a:t>
                  </a:r>
                </a:p>
              </p:txBody>
            </p:sp>
            <p:sp>
              <p:nvSpPr>
                <p:cNvPr id="54" name="Text Box 36"/>
                <p:cNvSpPr txBox="1">
                  <a:spLocks noChangeArrowheads="1"/>
                </p:cNvSpPr>
                <p:nvPr/>
              </p:nvSpPr>
              <p:spPr bwMode="auto">
                <a:xfrm>
                  <a:off x="4196" y="5500"/>
                  <a:ext cx="838" cy="464"/>
                </a:xfrm>
                <a:prstGeom prst="rect">
                  <a:avLst/>
                </a:prstGeom>
                <a:solidFill>
                  <a:srgbClr val="FFFFFF"/>
                </a:solidFill>
                <a:ln w="9525">
                  <a:noFill/>
                  <a:miter lim="800000"/>
                  <a:headEnd/>
                  <a:tailEnd/>
                </a:ln>
              </p:spPr>
              <p:txBody>
                <a:bodyPr/>
                <a:lstStyle/>
                <a:p>
                  <a:pPr eaLnBrk="0" hangingPunct="0"/>
                  <a:r>
                    <a:rPr lang="en-US" altLang="zh-CN" sz="1800" b="1">
                      <a:latin typeface="Times New Roman" pitchFamily="18" charset="0"/>
                      <a:cs typeface="Times New Roman" pitchFamily="18" charset="0"/>
                    </a:rPr>
                    <a:t>1000</a:t>
                  </a:r>
                </a:p>
              </p:txBody>
            </p:sp>
            <p:sp>
              <p:nvSpPr>
                <p:cNvPr id="55" name="Text Box 35"/>
                <p:cNvSpPr txBox="1">
                  <a:spLocks noChangeArrowheads="1"/>
                </p:cNvSpPr>
                <p:nvPr/>
              </p:nvSpPr>
              <p:spPr bwMode="auto">
                <a:xfrm>
                  <a:off x="2948" y="5500"/>
                  <a:ext cx="420" cy="464"/>
                </a:xfrm>
                <a:prstGeom prst="rect">
                  <a:avLst/>
                </a:prstGeom>
                <a:solidFill>
                  <a:srgbClr val="FFFFFF"/>
                </a:solidFill>
                <a:ln w="9525">
                  <a:noFill/>
                  <a:miter lim="800000"/>
                  <a:headEnd/>
                  <a:tailEnd/>
                </a:ln>
              </p:spPr>
              <p:txBody>
                <a:bodyPr/>
                <a:lstStyle/>
                <a:p>
                  <a:pPr eaLnBrk="0" hangingPunct="0"/>
                  <a:r>
                    <a:rPr lang="en-US" altLang="zh-CN" sz="1800" b="1">
                      <a:latin typeface="Times New Roman" pitchFamily="18" charset="0"/>
                      <a:cs typeface="Times New Roman" pitchFamily="18" charset="0"/>
                    </a:rPr>
                    <a:t>0</a:t>
                  </a:r>
                </a:p>
              </p:txBody>
            </p:sp>
            <p:sp>
              <p:nvSpPr>
                <p:cNvPr id="56" name="Rectangle 34"/>
                <p:cNvSpPr>
                  <a:spLocks noChangeArrowheads="1"/>
                </p:cNvSpPr>
                <p:nvPr/>
              </p:nvSpPr>
              <p:spPr bwMode="auto">
                <a:xfrm>
                  <a:off x="3158" y="2310"/>
                  <a:ext cx="5460" cy="3190"/>
                </a:xfrm>
                <a:prstGeom prst="rect">
                  <a:avLst/>
                </a:prstGeom>
                <a:noFill/>
                <a:ln w="9525">
                  <a:solidFill>
                    <a:srgbClr val="000000"/>
                  </a:solidFill>
                  <a:miter lim="800000"/>
                  <a:headEnd/>
                  <a:tailEnd/>
                </a:ln>
              </p:spPr>
              <p:txBody>
                <a:bodyPr/>
                <a:lstStyle/>
                <a:p>
                  <a:endParaRPr lang="zh-CN" altLang="en-US" b="1">
                    <a:latin typeface="Times New Roman" pitchFamily="18" charset="0"/>
                    <a:cs typeface="Times New Roman" pitchFamily="18" charset="0"/>
                  </a:endParaRPr>
                </a:p>
              </p:txBody>
            </p:sp>
            <p:sp>
              <p:nvSpPr>
                <p:cNvPr id="57" name="Freeform 33"/>
                <p:cNvSpPr>
                  <a:spLocks/>
                </p:cNvSpPr>
                <p:nvPr/>
              </p:nvSpPr>
              <p:spPr bwMode="auto">
                <a:xfrm>
                  <a:off x="3158" y="4860"/>
                  <a:ext cx="96" cy="2"/>
                </a:xfrm>
                <a:custGeom>
                  <a:avLst/>
                  <a:gdLst>
                    <a:gd name="T0" fmla="*/ 0 w 102"/>
                    <a:gd name="T1" fmla="*/ 0 h 2"/>
                    <a:gd name="T2" fmla="*/ 80 w 102"/>
                    <a:gd name="T3" fmla="*/ 2 h 2"/>
                    <a:gd name="T4" fmla="*/ 0 60000 65536"/>
                    <a:gd name="T5" fmla="*/ 0 60000 65536"/>
                    <a:gd name="T6" fmla="*/ 0 w 102"/>
                    <a:gd name="T7" fmla="*/ 0 h 2"/>
                    <a:gd name="T8" fmla="*/ 102 w 102"/>
                    <a:gd name="T9" fmla="*/ 2 h 2"/>
                  </a:gdLst>
                  <a:ahLst/>
                  <a:cxnLst>
                    <a:cxn ang="T4">
                      <a:pos x="T0" y="T1"/>
                    </a:cxn>
                    <a:cxn ang="T5">
                      <a:pos x="T2" y="T3"/>
                    </a:cxn>
                  </a:cxnLst>
                  <a:rect l="T6" t="T7" r="T8" b="T9"/>
                  <a:pathLst>
                    <a:path w="102" h="2">
                      <a:moveTo>
                        <a:pt x="0" y="0"/>
                      </a:moveTo>
                      <a:lnTo>
                        <a:pt x="102" y="2"/>
                      </a:lnTo>
                    </a:path>
                  </a:pathLst>
                </a:cu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58" name="Freeform 32"/>
                <p:cNvSpPr>
                  <a:spLocks/>
                </p:cNvSpPr>
                <p:nvPr/>
              </p:nvSpPr>
              <p:spPr bwMode="auto">
                <a:xfrm>
                  <a:off x="3158" y="4224"/>
                  <a:ext cx="96" cy="2"/>
                </a:xfrm>
                <a:custGeom>
                  <a:avLst/>
                  <a:gdLst>
                    <a:gd name="T0" fmla="*/ 0 w 102"/>
                    <a:gd name="T1" fmla="*/ 0 h 2"/>
                    <a:gd name="T2" fmla="*/ 80 w 102"/>
                    <a:gd name="T3" fmla="*/ 2 h 2"/>
                    <a:gd name="T4" fmla="*/ 0 60000 65536"/>
                    <a:gd name="T5" fmla="*/ 0 60000 65536"/>
                    <a:gd name="T6" fmla="*/ 0 w 102"/>
                    <a:gd name="T7" fmla="*/ 0 h 2"/>
                    <a:gd name="T8" fmla="*/ 102 w 102"/>
                    <a:gd name="T9" fmla="*/ 2 h 2"/>
                  </a:gdLst>
                  <a:ahLst/>
                  <a:cxnLst>
                    <a:cxn ang="T4">
                      <a:pos x="T0" y="T1"/>
                    </a:cxn>
                    <a:cxn ang="T5">
                      <a:pos x="T2" y="T3"/>
                    </a:cxn>
                  </a:cxnLst>
                  <a:rect l="T6" t="T7" r="T8" b="T9"/>
                  <a:pathLst>
                    <a:path w="102" h="2">
                      <a:moveTo>
                        <a:pt x="0" y="0"/>
                      </a:moveTo>
                      <a:lnTo>
                        <a:pt x="102" y="2"/>
                      </a:lnTo>
                    </a:path>
                  </a:pathLst>
                </a:cu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59" name="Freeform 31"/>
                <p:cNvSpPr>
                  <a:spLocks/>
                </p:cNvSpPr>
                <p:nvPr/>
              </p:nvSpPr>
              <p:spPr bwMode="auto">
                <a:xfrm>
                  <a:off x="3158" y="3586"/>
                  <a:ext cx="96" cy="2"/>
                </a:xfrm>
                <a:custGeom>
                  <a:avLst/>
                  <a:gdLst>
                    <a:gd name="T0" fmla="*/ 0 w 102"/>
                    <a:gd name="T1" fmla="*/ 0 h 2"/>
                    <a:gd name="T2" fmla="*/ 80 w 102"/>
                    <a:gd name="T3" fmla="*/ 2 h 2"/>
                    <a:gd name="T4" fmla="*/ 0 60000 65536"/>
                    <a:gd name="T5" fmla="*/ 0 60000 65536"/>
                    <a:gd name="T6" fmla="*/ 0 w 102"/>
                    <a:gd name="T7" fmla="*/ 0 h 2"/>
                    <a:gd name="T8" fmla="*/ 102 w 102"/>
                    <a:gd name="T9" fmla="*/ 2 h 2"/>
                  </a:gdLst>
                  <a:ahLst/>
                  <a:cxnLst>
                    <a:cxn ang="T4">
                      <a:pos x="T0" y="T1"/>
                    </a:cxn>
                    <a:cxn ang="T5">
                      <a:pos x="T2" y="T3"/>
                    </a:cxn>
                  </a:cxnLst>
                  <a:rect l="T6" t="T7" r="T8" b="T9"/>
                  <a:pathLst>
                    <a:path w="102" h="2">
                      <a:moveTo>
                        <a:pt x="0" y="0"/>
                      </a:moveTo>
                      <a:lnTo>
                        <a:pt x="102" y="2"/>
                      </a:lnTo>
                    </a:path>
                  </a:pathLst>
                </a:cu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60" name="Freeform 30"/>
                <p:cNvSpPr>
                  <a:spLocks/>
                </p:cNvSpPr>
                <p:nvPr/>
              </p:nvSpPr>
              <p:spPr bwMode="auto">
                <a:xfrm>
                  <a:off x="3158" y="2946"/>
                  <a:ext cx="96" cy="2"/>
                </a:xfrm>
                <a:custGeom>
                  <a:avLst/>
                  <a:gdLst>
                    <a:gd name="T0" fmla="*/ 0 w 102"/>
                    <a:gd name="T1" fmla="*/ 0 h 2"/>
                    <a:gd name="T2" fmla="*/ 80 w 102"/>
                    <a:gd name="T3" fmla="*/ 2 h 2"/>
                    <a:gd name="T4" fmla="*/ 0 60000 65536"/>
                    <a:gd name="T5" fmla="*/ 0 60000 65536"/>
                    <a:gd name="T6" fmla="*/ 0 w 102"/>
                    <a:gd name="T7" fmla="*/ 0 h 2"/>
                    <a:gd name="T8" fmla="*/ 102 w 102"/>
                    <a:gd name="T9" fmla="*/ 2 h 2"/>
                  </a:gdLst>
                  <a:ahLst/>
                  <a:cxnLst>
                    <a:cxn ang="T4">
                      <a:pos x="T0" y="T1"/>
                    </a:cxn>
                    <a:cxn ang="T5">
                      <a:pos x="T2" y="T3"/>
                    </a:cxn>
                  </a:cxnLst>
                  <a:rect l="T6" t="T7" r="T8" b="T9"/>
                  <a:pathLst>
                    <a:path w="102" h="2">
                      <a:moveTo>
                        <a:pt x="0" y="0"/>
                      </a:moveTo>
                      <a:lnTo>
                        <a:pt x="102" y="2"/>
                      </a:lnTo>
                    </a:path>
                  </a:pathLst>
                </a:cu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61" name="Line 29"/>
                <p:cNvSpPr>
                  <a:spLocks noChangeShapeType="1"/>
                </p:cNvSpPr>
                <p:nvPr/>
              </p:nvSpPr>
              <p:spPr bwMode="auto">
                <a:xfrm>
                  <a:off x="4627" y="5341"/>
                  <a:ext cx="1" cy="159"/>
                </a:xfrm>
                <a:prstGeom prst="line">
                  <a:avLst/>
                </a:pr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62" name="Line 28"/>
                <p:cNvSpPr>
                  <a:spLocks noChangeShapeType="1"/>
                </p:cNvSpPr>
                <p:nvPr/>
              </p:nvSpPr>
              <p:spPr bwMode="auto">
                <a:xfrm>
                  <a:off x="6097" y="5341"/>
                  <a:ext cx="1" cy="159"/>
                </a:xfrm>
                <a:prstGeom prst="line">
                  <a:avLst/>
                </a:pr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63" name="Line 27"/>
                <p:cNvSpPr>
                  <a:spLocks noChangeShapeType="1"/>
                </p:cNvSpPr>
                <p:nvPr/>
              </p:nvSpPr>
              <p:spPr bwMode="auto">
                <a:xfrm>
                  <a:off x="7567" y="5341"/>
                  <a:ext cx="1" cy="159"/>
                </a:xfrm>
                <a:prstGeom prst="line">
                  <a:avLst/>
                </a:pr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64" name="Freeform 26"/>
                <p:cNvSpPr>
                  <a:spLocks/>
                </p:cNvSpPr>
                <p:nvPr/>
              </p:nvSpPr>
              <p:spPr bwMode="auto">
                <a:xfrm>
                  <a:off x="3158" y="4098"/>
                  <a:ext cx="5461" cy="1402"/>
                </a:xfrm>
                <a:custGeom>
                  <a:avLst/>
                  <a:gdLst>
                    <a:gd name="T0" fmla="*/ 0 w 5851"/>
                    <a:gd name="T1" fmla="*/ 1081 h 1529"/>
                    <a:gd name="T2" fmla="*/ 634 w 5851"/>
                    <a:gd name="T3" fmla="*/ 661 h 1529"/>
                    <a:gd name="T4" fmla="*/ 1492 w 5851"/>
                    <a:gd name="T5" fmla="*/ 293 h 1529"/>
                    <a:gd name="T6" fmla="*/ 2380 w 5851"/>
                    <a:gd name="T7" fmla="*/ 109 h 1529"/>
                    <a:gd name="T8" fmla="*/ 3366 w 5851"/>
                    <a:gd name="T9" fmla="*/ 28 h 1529"/>
                    <a:gd name="T10" fmla="*/ 4440 w 5851"/>
                    <a:gd name="T11" fmla="*/ 0 h 1529"/>
                    <a:gd name="T12" fmla="*/ 0 60000 65536"/>
                    <a:gd name="T13" fmla="*/ 0 60000 65536"/>
                    <a:gd name="T14" fmla="*/ 0 60000 65536"/>
                    <a:gd name="T15" fmla="*/ 0 60000 65536"/>
                    <a:gd name="T16" fmla="*/ 0 60000 65536"/>
                    <a:gd name="T17" fmla="*/ 0 60000 65536"/>
                    <a:gd name="T18" fmla="*/ 0 w 5851"/>
                    <a:gd name="T19" fmla="*/ 0 h 1529"/>
                    <a:gd name="T20" fmla="*/ 5851 w 5851"/>
                    <a:gd name="T21" fmla="*/ 1529 h 1529"/>
                  </a:gdLst>
                  <a:ahLst/>
                  <a:cxnLst>
                    <a:cxn ang="T12">
                      <a:pos x="T0" y="T1"/>
                    </a:cxn>
                    <a:cxn ang="T13">
                      <a:pos x="T2" y="T3"/>
                    </a:cxn>
                    <a:cxn ang="T14">
                      <a:pos x="T4" y="T5"/>
                    </a:cxn>
                    <a:cxn ang="T15">
                      <a:pos x="T6" y="T7"/>
                    </a:cxn>
                    <a:cxn ang="T16">
                      <a:pos x="T8" y="T9"/>
                    </a:cxn>
                    <a:cxn ang="T17">
                      <a:pos x="T10" y="T11"/>
                    </a:cxn>
                  </a:cxnLst>
                  <a:rect l="T18" t="T19" r="T20" b="T21"/>
                  <a:pathLst>
                    <a:path w="5851" h="1529">
                      <a:moveTo>
                        <a:pt x="0" y="1529"/>
                      </a:moveTo>
                      <a:cubicBezTo>
                        <a:pt x="139" y="1430"/>
                        <a:pt x="508" y="1121"/>
                        <a:pt x="836" y="935"/>
                      </a:cubicBezTo>
                      <a:cubicBezTo>
                        <a:pt x="1164" y="749"/>
                        <a:pt x="1583" y="545"/>
                        <a:pt x="1966" y="415"/>
                      </a:cubicBezTo>
                      <a:cubicBezTo>
                        <a:pt x="2349" y="285"/>
                        <a:pt x="2724" y="218"/>
                        <a:pt x="3136" y="155"/>
                      </a:cubicBezTo>
                      <a:cubicBezTo>
                        <a:pt x="3548" y="92"/>
                        <a:pt x="3984" y="66"/>
                        <a:pt x="4436" y="40"/>
                      </a:cubicBezTo>
                      <a:cubicBezTo>
                        <a:pt x="4888" y="14"/>
                        <a:pt x="5556" y="8"/>
                        <a:pt x="5851" y="0"/>
                      </a:cubicBezTo>
                    </a:path>
                  </a:pathLst>
                </a:custGeom>
                <a:noFill/>
                <a:ln w="19050">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65" name="Freeform 25"/>
                <p:cNvSpPr>
                  <a:spLocks/>
                </p:cNvSpPr>
                <p:nvPr/>
              </p:nvSpPr>
              <p:spPr bwMode="auto">
                <a:xfrm>
                  <a:off x="3864" y="2531"/>
                  <a:ext cx="4158" cy="2956"/>
                </a:xfrm>
                <a:custGeom>
                  <a:avLst/>
                  <a:gdLst>
                    <a:gd name="T0" fmla="*/ 0 w 4455"/>
                    <a:gd name="T1" fmla="*/ 2276 h 3225"/>
                    <a:gd name="T2" fmla="*/ 246 w 4455"/>
                    <a:gd name="T3" fmla="*/ 1719 h 3225"/>
                    <a:gd name="T4" fmla="*/ 649 w 4455"/>
                    <a:gd name="T5" fmla="*/ 1168 h 3225"/>
                    <a:gd name="T6" fmla="*/ 1123 w 4455"/>
                    <a:gd name="T7" fmla="*/ 770 h 3225"/>
                    <a:gd name="T8" fmla="*/ 1703 w 4455"/>
                    <a:gd name="T9" fmla="*/ 467 h 3225"/>
                    <a:gd name="T10" fmla="*/ 2534 w 4455"/>
                    <a:gd name="T11" fmla="*/ 194 h 3225"/>
                    <a:gd name="T12" fmla="*/ 3381 w 4455"/>
                    <a:gd name="T13" fmla="*/ 0 h 3225"/>
                    <a:gd name="T14" fmla="*/ 0 60000 65536"/>
                    <a:gd name="T15" fmla="*/ 0 60000 65536"/>
                    <a:gd name="T16" fmla="*/ 0 60000 65536"/>
                    <a:gd name="T17" fmla="*/ 0 60000 65536"/>
                    <a:gd name="T18" fmla="*/ 0 60000 65536"/>
                    <a:gd name="T19" fmla="*/ 0 60000 65536"/>
                    <a:gd name="T20" fmla="*/ 0 60000 65536"/>
                    <a:gd name="T21" fmla="*/ 0 w 4455"/>
                    <a:gd name="T22" fmla="*/ 0 h 3225"/>
                    <a:gd name="T23" fmla="*/ 4455 w 4455"/>
                    <a:gd name="T24" fmla="*/ 3225 h 32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55" h="3225">
                      <a:moveTo>
                        <a:pt x="0" y="3225"/>
                      </a:moveTo>
                      <a:cubicBezTo>
                        <a:pt x="53" y="3093"/>
                        <a:pt x="183" y="2697"/>
                        <a:pt x="325" y="2435"/>
                      </a:cubicBezTo>
                      <a:cubicBezTo>
                        <a:pt x="467" y="2173"/>
                        <a:pt x="663" y="1879"/>
                        <a:pt x="855" y="1655"/>
                      </a:cubicBezTo>
                      <a:cubicBezTo>
                        <a:pt x="1047" y="1431"/>
                        <a:pt x="1248" y="1256"/>
                        <a:pt x="1480" y="1090"/>
                      </a:cubicBezTo>
                      <a:cubicBezTo>
                        <a:pt x="1712" y="924"/>
                        <a:pt x="1935" y="796"/>
                        <a:pt x="2245" y="660"/>
                      </a:cubicBezTo>
                      <a:cubicBezTo>
                        <a:pt x="2555" y="524"/>
                        <a:pt x="2972" y="385"/>
                        <a:pt x="3340" y="275"/>
                      </a:cubicBezTo>
                      <a:cubicBezTo>
                        <a:pt x="3708" y="165"/>
                        <a:pt x="4223" y="57"/>
                        <a:pt x="4455" y="0"/>
                      </a:cubicBezTo>
                    </a:path>
                  </a:pathLst>
                </a:custGeom>
                <a:noFill/>
                <a:ln w="19050">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66" name="Freeform 24"/>
                <p:cNvSpPr>
                  <a:spLocks/>
                </p:cNvSpPr>
                <p:nvPr/>
              </p:nvSpPr>
              <p:spPr bwMode="auto">
                <a:xfrm>
                  <a:off x="3159" y="2471"/>
                  <a:ext cx="2977" cy="3016"/>
                </a:xfrm>
                <a:custGeom>
                  <a:avLst/>
                  <a:gdLst>
                    <a:gd name="T0" fmla="*/ 0 w 3190"/>
                    <a:gd name="T1" fmla="*/ 2324 h 3290"/>
                    <a:gd name="T2" fmla="*/ 395 w 3190"/>
                    <a:gd name="T3" fmla="*/ 1501 h 3290"/>
                    <a:gd name="T4" fmla="*/ 785 w 3190"/>
                    <a:gd name="T5" fmla="*/ 957 h 3290"/>
                    <a:gd name="T6" fmla="*/ 1332 w 3190"/>
                    <a:gd name="T7" fmla="*/ 477 h 3290"/>
                    <a:gd name="T8" fmla="*/ 1880 w 3190"/>
                    <a:gd name="T9" fmla="*/ 183 h 3290"/>
                    <a:gd name="T10" fmla="*/ 2420 w 3190"/>
                    <a:gd name="T11" fmla="*/ 0 h 3290"/>
                    <a:gd name="T12" fmla="*/ 0 60000 65536"/>
                    <a:gd name="T13" fmla="*/ 0 60000 65536"/>
                    <a:gd name="T14" fmla="*/ 0 60000 65536"/>
                    <a:gd name="T15" fmla="*/ 0 60000 65536"/>
                    <a:gd name="T16" fmla="*/ 0 60000 65536"/>
                    <a:gd name="T17" fmla="*/ 0 60000 65536"/>
                    <a:gd name="T18" fmla="*/ 0 w 3190"/>
                    <a:gd name="T19" fmla="*/ 0 h 3290"/>
                    <a:gd name="T20" fmla="*/ 3190 w 3190"/>
                    <a:gd name="T21" fmla="*/ 3290 h 3290"/>
                  </a:gdLst>
                  <a:ahLst/>
                  <a:cxnLst>
                    <a:cxn ang="T12">
                      <a:pos x="T0" y="T1"/>
                    </a:cxn>
                    <a:cxn ang="T13">
                      <a:pos x="T2" y="T3"/>
                    </a:cxn>
                    <a:cxn ang="T14">
                      <a:pos x="T4" y="T5"/>
                    </a:cxn>
                    <a:cxn ang="T15">
                      <a:pos x="T6" y="T7"/>
                    </a:cxn>
                    <a:cxn ang="T16">
                      <a:pos x="T8" y="T9"/>
                    </a:cxn>
                    <a:cxn ang="T17">
                      <a:pos x="T10" y="T11"/>
                    </a:cxn>
                  </a:cxnLst>
                  <a:rect l="T18" t="T19" r="T20" b="T21"/>
                  <a:pathLst>
                    <a:path w="3190" h="3290">
                      <a:moveTo>
                        <a:pt x="0" y="3290"/>
                      </a:moveTo>
                      <a:cubicBezTo>
                        <a:pt x="87" y="3096"/>
                        <a:pt x="348" y="2447"/>
                        <a:pt x="520" y="2125"/>
                      </a:cubicBezTo>
                      <a:cubicBezTo>
                        <a:pt x="692" y="1803"/>
                        <a:pt x="829" y="1597"/>
                        <a:pt x="1035" y="1355"/>
                      </a:cubicBezTo>
                      <a:cubicBezTo>
                        <a:pt x="1241" y="1113"/>
                        <a:pt x="1514" y="857"/>
                        <a:pt x="1755" y="675"/>
                      </a:cubicBezTo>
                      <a:cubicBezTo>
                        <a:pt x="1996" y="493"/>
                        <a:pt x="2241" y="372"/>
                        <a:pt x="2480" y="260"/>
                      </a:cubicBezTo>
                      <a:cubicBezTo>
                        <a:pt x="2719" y="148"/>
                        <a:pt x="3042" y="54"/>
                        <a:pt x="3190" y="0"/>
                      </a:cubicBezTo>
                    </a:path>
                  </a:pathLst>
                </a:custGeom>
                <a:noFill/>
                <a:ln w="19050">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67" name="Freeform 23"/>
                <p:cNvSpPr>
                  <a:spLocks/>
                </p:cNvSpPr>
                <p:nvPr/>
              </p:nvSpPr>
              <p:spPr bwMode="auto">
                <a:xfrm>
                  <a:off x="4629" y="3241"/>
                  <a:ext cx="3780" cy="2251"/>
                </a:xfrm>
                <a:custGeom>
                  <a:avLst/>
                  <a:gdLst>
                    <a:gd name="T0" fmla="*/ 0 w 4050"/>
                    <a:gd name="T1" fmla="*/ 1735 h 2455"/>
                    <a:gd name="T2" fmla="*/ 566 w 4050"/>
                    <a:gd name="T3" fmla="*/ 1495 h 2455"/>
                    <a:gd name="T4" fmla="*/ 990 w 4050"/>
                    <a:gd name="T5" fmla="*/ 1216 h 2455"/>
                    <a:gd name="T6" fmla="*/ 1563 w 4050"/>
                    <a:gd name="T7" fmla="*/ 520 h 2455"/>
                    <a:gd name="T8" fmla="*/ 2242 w 4050"/>
                    <a:gd name="T9" fmla="*/ 173 h 2455"/>
                    <a:gd name="T10" fmla="*/ 3073 w 4050"/>
                    <a:gd name="T11" fmla="*/ 0 h 2455"/>
                    <a:gd name="T12" fmla="*/ 0 60000 65536"/>
                    <a:gd name="T13" fmla="*/ 0 60000 65536"/>
                    <a:gd name="T14" fmla="*/ 0 60000 65536"/>
                    <a:gd name="T15" fmla="*/ 0 60000 65536"/>
                    <a:gd name="T16" fmla="*/ 0 60000 65536"/>
                    <a:gd name="T17" fmla="*/ 0 60000 65536"/>
                    <a:gd name="T18" fmla="*/ 0 w 4050"/>
                    <a:gd name="T19" fmla="*/ 0 h 2455"/>
                    <a:gd name="T20" fmla="*/ 4050 w 4050"/>
                    <a:gd name="T21" fmla="*/ 2455 h 2455"/>
                  </a:gdLst>
                  <a:ahLst/>
                  <a:cxnLst>
                    <a:cxn ang="T12">
                      <a:pos x="T0" y="T1"/>
                    </a:cxn>
                    <a:cxn ang="T13">
                      <a:pos x="T2" y="T3"/>
                    </a:cxn>
                    <a:cxn ang="T14">
                      <a:pos x="T4" y="T5"/>
                    </a:cxn>
                    <a:cxn ang="T15">
                      <a:pos x="T6" y="T7"/>
                    </a:cxn>
                    <a:cxn ang="T16">
                      <a:pos x="T8" y="T9"/>
                    </a:cxn>
                    <a:cxn ang="T17">
                      <a:pos x="T10" y="T11"/>
                    </a:cxn>
                  </a:cxnLst>
                  <a:rect l="T18" t="T19" r="T20" b="T21"/>
                  <a:pathLst>
                    <a:path w="4050" h="2455">
                      <a:moveTo>
                        <a:pt x="0" y="2455"/>
                      </a:moveTo>
                      <a:cubicBezTo>
                        <a:pt x="124" y="2398"/>
                        <a:pt x="528" y="2237"/>
                        <a:pt x="745" y="2115"/>
                      </a:cubicBezTo>
                      <a:cubicBezTo>
                        <a:pt x="962" y="1993"/>
                        <a:pt x="1086" y="1950"/>
                        <a:pt x="1305" y="1720"/>
                      </a:cubicBezTo>
                      <a:cubicBezTo>
                        <a:pt x="1524" y="1490"/>
                        <a:pt x="1785" y="981"/>
                        <a:pt x="2060" y="735"/>
                      </a:cubicBezTo>
                      <a:cubicBezTo>
                        <a:pt x="2335" y="489"/>
                        <a:pt x="2623" y="367"/>
                        <a:pt x="2955" y="245"/>
                      </a:cubicBezTo>
                      <a:cubicBezTo>
                        <a:pt x="3287" y="123"/>
                        <a:pt x="3822" y="51"/>
                        <a:pt x="4050" y="0"/>
                      </a:cubicBezTo>
                    </a:path>
                  </a:pathLst>
                </a:custGeom>
                <a:noFill/>
                <a:ln w="19050">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68" name="Freeform 22"/>
                <p:cNvSpPr>
                  <a:spLocks/>
                </p:cNvSpPr>
                <p:nvPr/>
              </p:nvSpPr>
              <p:spPr bwMode="auto">
                <a:xfrm>
                  <a:off x="5888" y="4664"/>
                  <a:ext cx="44" cy="39"/>
                </a:xfrm>
                <a:custGeom>
                  <a:avLst/>
                  <a:gdLst>
                    <a:gd name="T0" fmla="*/ 7 w 47"/>
                    <a:gd name="T1" fmla="*/ 5 h 42"/>
                    <a:gd name="T2" fmla="*/ 32 w 47"/>
                    <a:gd name="T3" fmla="*/ 6 h 42"/>
                    <a:gd name="T4" fmla="*/ 31 w 47"/>
                    <a:gd name="T5" fmla="*/ 28 h 42"/>
                    <a:gd name="T6" fmla="*/ 5 w 47"/>
                    <a:gd name="T7" fmla="*/ 27 h 42"/>
                    <a:gd name="T8" fmla="*/ 7 w 47"/>
                    <a:gd name="T9" fmla="*/ 5 h 42"/>
                    <a:gd name="T10" fmla="*/ 0 60000 65536"/>
                    <a:gd name="T11" fmla="*/ 0 60000 65536"/>
                    <a:gd name="T12" fmla="*/ 0 60000 65536"/>
                    <a:gd name="T13" fmla="*/ 0 60000 65536"/>
                    <a:gd name="T14" fmla="*/ 0 60000 65536"/>
                    <a:gd name="T15" fmla="*/ 0 w 47"/>
                    <a:gd name="T16" fmla="*/ 0 h 42"/>
                    <a:gd name="T17" fmla="*/ 47 w 47"/>
                    <a:gd name="T18" fmla="*/ 42 h 42"/>
                  </a:gdLst>
                  <a:ahLst/>
                  <a:cxnLst>
                    <a:cxn ang="T10">
                      <a:pos x="T0" y="T1"/>
                    </a:cxn>
                    <a:cxn ang="T11">
                      <a:pos x="T2" y="T3"/>
                    </a:cxn>
                    <a:cxn ang="T12">
                      <a:pos x="T4" y="T5"/>
                    </a:cxn>
                    <a:cxn ang="T13">
                      <a:pos x="T6" y="T7"/>
                    </a:cxn>
                    <a:cxn ang="T14">
                      <a:pos x="T8" y="T9"/>
                    </a:cxn>
                  </a:cxnLst>
                  <a:rect l="T15" t="T16" r="T17" b="T18"/>
                  <a:pathLst>
                    <a:path w="47" h="42">
                      <a:moveTo>
                        <a:pt x="9" y="5"/>
                      </a:moveTo>
                      <a:cubicBezTo>
                        <a:pt x="15" y="0"/>
                        <a:pt x="36" y="2"/>
                        <a:pt x="41" y="7"/>
                      </a:cubicBezTo>
                      <a:cubicBezTo>
                        <a:pt x="47" y="12"/>
                        <a:pt x="45" y="32"/>
                        <a:pt x="39" y="37"/>
                      </a:cubicBezTo>
                      <a:cubicBezTo>
                        <a:pt x="33" y="42"/>
                        <a:pt x="10" y="40"/>
                        <a:pt x="5" y="35"/>
                      </a:cubicBezTo>
                      <a:cubicBezTo>
                        <a:pt x="0" y="30"/>
                        <a:pt x="3" y="10"/>
                        <a:pt x="9" y="5"/>
                      </a:cubicBezTo>
                      <a:close/>
                    </a:path>
                  </a:pathLst>
                </a:custGeom>
                <a:solidFill>
                  <a:srgbClr val="000000"/>
                </a:solid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69" name="Freeform 21"/>
                <p:cNvSpPr>
                  <a:spLocks/>
                </p:cNvSpPr>
                <p:nvPr/>
              </p:nvSpPr>
              <p:spPr bwMode="auto">
                <a:xfrm>
                  <a:off x="5048" y="5302"/>
                  <a:ext cx="44" cy="39"/>
                </a:xfrm>
                <a:custGeom>
                  <a:avLst/>
                  <a:gdLst>
                    <a:gd name="T0" fmla="*/ 7 w 47"/>
                    <a:gd name="T1" fmla="*/ 5 h 42"/>
                    <a:gd name="T2" fmla="*/ 32 w 47"/>
                    <a:gd name="T3" fmla="*/ 6 h 42"/>
                    <a:gd name="T4" fmla="*/ 31 w 47"/>
                    <a:gd name="T5" fmla="*/ 28 h 42"/>
                    <a:gd name="T6" fmla="*/ 5 w 47"/>
                    <a:gd name="T7" fmla="*/ 27 h 42"/>
                    <a:gd name="T8" fmla="*/ 7 w 47"/>
                    <a:gd name="T9" fmla="*/ 5 h 42"/>
                    <a:gd name="T10" fmla="*/ 0 60000 65536"/>
                    <a:gd name="T11" fmla="*/ 0 60000 65536"/>
                    <a:gd name="T12" fmla="*/ 0 60000 65536"/>
                    <a:gd name="T13" fmla="*/ 0 60000 65536"/>
                    <a:gd name="T14" fmla="*/ 0 60000 65536"/>
                    <a:gd name="T15" fmla="*/ 0 w 47"/>
                    <a:gd name="T16" fmla="*/ 0 h 42"/>
                    <a:gd name="T17" fmla="*/ 47 w 47"/>
                    <a:gd name="T18" fmla="*/ 42 h 42"/>
                  </a:gdLst>
                  <a:ahLst/>
                  <a:cxnLst>
                    <a:cxn ang="T10">
                      <a:pos x="T0" y="T1"/>
                    </a:cxn>
                    <a:cxn ang="T11">
                      <a:pos x="T2" y="T3"/>
                    </a:cxn>
                    <a:cxn ang="T12">
                      <a:pos x="T4" y="T5"/>
                    </a:cxn>
                    <a:cxn ang="T13">
                      <a:pos x="T6" y="T7"/>
                    </a:cxn>
                    <a:cxn ang="T14">
                      <a:pos x="T8" y="T9"/>
                    </a:cxn>
                  </a:cxnLst>
                  <a:rect l="T15" t="T16" r="T17" b="T18"/>
                  <a:pathLst>
                    <a:path w="47" h="42">
                      <a:moveTo>
                        <a:pt x="9" y="5"/>
                      </a:moveTo>
                      <a:cubicBezTo>
                        <a:pt x="15" y="0"/>
                        <a:pt x="36" y="2"/>
                        <a:pt x="41" y="7"/>
                      </a:cubicBezTo>
                      <a:cubicBezTo>
                        <a:pt x="47" y="12"/>
                        <a:pt x="45" y="32"/>
                        <a:pt x="39" y="37"/>
                      </a:cubicBezTo>
                      <a:cubicBezTo>
                        <a:pt x="33" y="42"/>
                        <a:pt x="10" y="40"/>
                        <a:pt x="5" y="35"/>
                      </a:cubicBezTo>
                      <a:cubicBezTo>
                        <a:pt x="0" y="30"/>
                        <a:pt x="3" y="10"/>
                        <a:pt x="9" y="5"/>
                      </a:cubicBezTo>
                      <a:close/>
                    </a:path>
                  </a:pathLst>
                </a:custGeom>
                <a:solidFill>
                  <a:srgbClr val="000000"/>
                </a:solid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70" name="Freeform 20"/>
                <p:cNvSpPr>
                  <a:spLocks/>
                </p:cNvSpPr>
                <p:nvPr/>
              </p:nvSpPr>
              <p:spPr bwMode="auto">
                <a:xfrm>
                  <a:off x="8154" y="3267"/>
                  <a:ext cx="44" cy="39"/>
                </a:xfrm>
                <a:custGeom>
                  <a:avLst/>
                  <a:gdLst>
                    <a:gd name="T0" fmla="*/ 7 w 47"/>
                    <a:gd name="T1" fmla="*/ 5 h 42"/>
                    <a:gd name="T2" fmla="*/ 32 w 47"/>
                    <a:gd name="T3" fmla="*/ 6 h 42"/>
                    <a:gd name="T4" fmla="*/ 31 w 47"/>
                    <a:gd name="T5" fmla="*/ 28 h 42"/>
                    <a:gd name="T6" fmla="*/ 5 w 47"/>
                    <a:gd name="T7" fmla="*/ 27 h 42"/>
                    <a:gd name="T8" fmla="*/ 7 w 47"/>
                    <a:gd name="T9" fmla="*/ 5 h 42"/>
                    <a:gd name="T10" fmla="*/ 0 60000 65536"/>
                    <a:gd name="T11" fmla="*/ 0 60000 65536"/>
                    <a:gd name="T12" fmla="*/ 0 60000 65536"/>
                    <a:gd name="T13" fmla="*/ 0 60000 65536"/>
                    <a:gd name="T14" fmla="*/ 0 60000 65536"/>
                    <a:gd name="T15" fmla="*/ 0 w 47"/>
                    <a:gd name="T16" fmla="*/ 0 h 42"/>
                    <a:gd name="T17" fmla="*/ 47 w 47"/>
                    <a:gd name="T18" fmla="*/ 42 h 42"/>
                  </a:gdLst>
                  <a:ahLst/>
                  <a:cxnLst>
                    <a:cxn ang="T10">
                      <a:pos x="T0" y="T1"/>
                    </a:cxn>
                    <a:cxn ang="T11">
                      <a:pos x="T2" y="T3"/>
                    </a:cxn>
                    <a:cxn ang="T12">
                      <a:pos x="T4" y="T5"/>
                    </a:cxn>
                    <a:cxn ang="T13">
                      <a:pos x="T6" y="T7"/>
                    </a:cxn>
                    <a:cxn ang="T14">
                      <a:pos x="T8" y="T9"/>
                    </a:cxn>
                  </a:cxnLst>
                  <a:rect l="T15" t="T16" r="T17" b="T18"/>
                  <a:pathLst>
                    <a:path w="47" h="42">
                      <a:moveTo>
                        <a:pt x="9" y="5"/>
                      </a:moveTo>
                      <a:cubicBezTo>
                        <a:pt x="15" y="0"/>
                        <a:pt x="36" y="2"/>
                        <a:pt x="41" y="7"/>
                      </a:cubicBezTo>
                      <a:cubicBezTo>
                        <a:pt x="47" y="12"/>
                        <a:pt x="45" y="32"/>
                        <a:pt x="39" y="37"/>
                      </a:cubicBezTo>
                      <a:cubicBezTo>
                        <a:pt x="33" y="42"/>
                        <a:pt x="10" y="40"/>
                        <a:pt x="5" y="35"/>
                      </a:cubicBezTo>
                      <a:cubicBezTo>
                        <a:pt x="0" y="30"/>
                        <a:pt x="3" y="10"/>
                        <a:pt x="9" y="5"/>
                      </a:cubicBezTo>
                      <a:close/>
                    </a:path>
                  </a:pathLst>
                </a:custGeom>
                <a:solidFill>
                  <a:srgbClr val="000000"/>
                </a:solid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71" name="Freeform 19"/>
                <p:cNvSpPr>
                  <a:spLocks/>
                </p:cNvSpPr>
                <p:nvPr/>
              </p:nvSpPr>
              <p:spPr bwMode="auto">
                <a:xfrm>
                  <a:off x="6474" y="3905"/>
                  <a:ext cx="44" cy="39"/>
                </a:xfrm>
                <a:custGeom>
                  <a:avLst/>
                  <a:gdLst>
                    <a:gd name="T0" fmla="*/ 7 w 47"/>
                    <a:gd name="T1" fmla="*/ 5 h 42"/>
                    <a:gd name="T2" fmla="*/ 32 w 47"/>
                    <a:gd name="T3" fmla="*/ 6 h 42"/>
                    <a:gd name="T4" fmla="*/ 31 w 47"/>
                    <a:gd name="T5" fmla="*/ 28 h 42"/>
                    <a:gd name="T6" fmla="*/ 5 w 47"/>
                    <a:gd name="T7" fmla="*/ 27 h 42"/>
                    <a:gd name="T8" fmla="*/ 7 w 47"/>
                    <a:gd name="T9" fmla="*/ 5 h 42"/>
                    <a:gd name="T10" fmla="*/ 0 60000 65536"/>
                    <a:gd name="T11" fmla="*/ 0 60000 65536"/>
                    <a:gd name="T12" fmla="*/ 0 60000 65536"/>
                    <a:gd name="T13" fmla="*/ 0 60000 65536"/>
                    <a:gd name="T14" fmla="*/ 0 60000 65536"/>
                    <a:gd name="T15" fmla="*/ 0 w 47"/>
                    <a:gd name="T16" fmla="*/ 0 h 42"/>
                    <a:gd name="T17" fmla="*/ 47 w 47"/>
                    <a:gd name="T18" fmla="*/ 42 h 42"/>
                  </a:gdLst>
                  <a:ahLst/>
                  <a:cxnLst>
                    <a:cxn ang="T10">
                      <a:pos x="T0" y="T1"/>
                    </a:cxn>
                    <a:cxn ang="T11">
                      <a:pos x="T2" y="T3"/>
                    </a:cxn>
                    <a:cxn ang="T12">
                      <a:pos x="T4" y="T5"/>
                    </a:cxn>
                    <a:cxn ang="T13">
                      <a:pos x="T6" y="T7"/>
                    </a:cxn>
                    <a:cxn ang="T14">
                      <a:pos x="T8" y="T9"/>
                    </a:cxn>
                  </a:cxnLst>
                  <a:rect l="T15" t="T16" r="T17" b="T18"/>
                  <a:pathLst>
                    <a:path w="47" h="42">
                      <a:moveTo>
                        <a:pt x="9" y="5"/>
                      </a:moveTo>
                      <a:cubicBezTo>
                        <a:pt x="15" y="0"/>
                        <a:pt x="36" y="2"/>
                        <a:pt x="41" y="7"/>
                      </a:cubicBezTo>
                      <a:cubicBezTo>
                        <a:pt x="47" y="12"/>
                        <a:pt x="45" y="32"/>
                        <a:pt x="39" y="37"/>
                      </a:cubicBezTo>
                      <a:cubicBezTo>
                        <a:pt x="33" y="42"/>
                        <a:pt x="10" y="40"/>
                        <a:pt x="5" y="35"/>
                      </a:cubicBezTo>
                      <a:cubicBezTo>
                        <a:pt x="0" y="30"/>
                        <a:pt x="3" y="10"/>
                        <a:pt x="9" y="5"/>
                      </a:cubicBezTo>
                      <a:close/>
                    </a:path>
                  </a:pathLst>
                </a:custGeom>
                <a:solidFill>
                  <a:srgbClr val="000000"/>
                </a:solid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72" name="Freeform 18"/>
                <p:cNvSpPr>
                  <a:spLocks/>
                </p:cNvSpPr>
                <p:nvPr/>
              </p:nvSpPr>
              <p:spPr bwMode="auto">
                <a:xfrm>
                  <a:off x="6270" y="2948"/>
                  <a:ext cx="76" cy="43"/>
                </a:xfrm>
                <a:custGeom>
                  <a:avLst/>
                  <a:gdLst>
                    <a:gd name="T0" fmla="*/ 31 w 82"/>
                    <a:gd name="T1" fmla="*/ 0 h 47"/>
                    <a:gd name="T2" fmla="*/ 56 w 82"/>
                    <a:gd name="T3" fmla="*/ 28 h 47"/>
                    <a:gd name="T4" fmla="*/ 6 w 82"/>
                    <a:gd name="T5" fmla="*/ 28 h 47"/>
                    <a:gd name="T6" fmla="*/ 31 w 82"/>
                    <a:gd name="T7" fmla="*/ 0 h 47"/>
                    <a:gd name="T8" fmla="*/ 0 60000 65536"/>
                    <a:gd name="T9" fmla="*/ 0 60000 65536"/>
                    <a:gd name="T10" fmla="*/ 0 60000 65536"/>
                    <a:gd name="T11" fmla="*/ 0 60000 65536"/>
                    <a:gd name="T12" fmla="*/ 0 w 82"/>
                    <a:gd name="T13" fmla="*/ 0 h 47"/>
                    <a:gd name="T14" fmla="*/ 82 w 82"/>
                    <a:gd name="T15" fmla="*/ 47 h 47"/>
                  </a:gdLst>
                  <a:ahLst/>
                  <a:cxnLst>
                    <a:cxn ang="T8">
                      <a:pos x="T0" y="T1"/>
                    </a:cxn>
                    <a:cxn ang="T9">
                      <a:pos x="T2" y="T3"/>
                    </a:cxn>
                    <a:cxn ang="T10">
                      <a:pos x="T4" y="T5"/>
                    </a:cxn>
                    <a:cxn ang="T11">
                      <a:pos x="T6" y="T7"/>
                    </a:cxn>
                  </a:cxnLst>
                  <a:rect l="T12" t="T13" r="T14" b="T15"/>
                  <a:pathLst>
                    <a:path w="82" h="47">
                      <a:moveTo>
                        <a:pt x="42" y="0"/>
                      </a:moveTo>
                      <a:cubicBezTo>
                        <a:pt x="54" y="0"/>
                        <a:pt x="82" y="33"/>
                        <a:pt x="76" y="40"/>
                      </a:cubicBezTo>
                      <a:cubicBezTo>
                        <a:pt x="70" y="47"/>
                        <a:pt x="12" y="47"/>
                        <a:pt x="6" y="40"/>
                      </a:cubicBezTo>
                      <a:cubicBezTo>
                        <a:pt x="0" y="33"/>
                        <a:pt x="34" y="8"/>
                        <a:pt x="42" y="0"/>
                      </a:cubicBezTo>
                      <a:close/>
                    </a:path>
                  </a:pathLst>
                </a:cu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73" name="Freeform 17"/>
                <p:cNvSpPr>
                  <a:spLocks/>
                </p:cNvSpPr>
                <p:nvPr/>
              </p:nvSpPr>
              <p:spPr bwMode="auto">
                <a:xfrm>
                  <a:off x="3998" y="4978"/>
                  <a:ext cx="77" cy="44"/>
                </a:xfrm>
                <a:custGeom>
                  <a:avLst/>
                  <a:gdLst>
                    <a:gd name="T0" fmla="*/ 33 w 82"/>
                    <a:gd name="T1" fmla="*/ 0 h 47"/>
                    <a:gd name="T2" fmla="*/ 59 w 82"/>
                    <a:gd name="T3" fmla="*/ 31 h 47"/>
                    <a:gd name="T4" fmla="*/ 6 w 82"/>
                    <a:gd name="T5" fmla="*/ 31 h 47"/>
                    <a:gd name="T6" fmla="*/ 33 w 82"/>
                    <a:gd name="T7" fmla="*/ 0 h 47"/>
                    <a:gd name="T8" fmla="*/ 0 60000 65536"/>
                    <a:gd name="T9" fmla="*/ 0 60000 65536"/>
                    <a:gd name="T10" fmla="*/ 0 60000 65536"/>
                    <a:gd name="T11" fmla="*/ 0 60000 65536"/>
                    <a:gd name="T12" fmla="*/ 0 w 82"/>
                    <a:gd name="T13" fmla="*/ 0 h 47"/>
                    <a:gd name="T14" fmla="*/ 82 w 82"/>
                    <a:gd name="T15" fmla="*/ 47 h 47"/>
                  </a:gdLst>
                  <a:ahLst/>
                  <a:cxnLst>
                    <a:cxn ang="T8">
                      <a:pos x="T0" y="T1"/>
                    </a:cxn>
                    <a:cxn ang="T9">
                      <a:pos x="T2" y="T3"/>
                    </a:cxn>
                    <a:cxn ang="T10">
                      <a:pos x="T4" y="T5"/>
                    </a:cxn>
                    <a:cxn ang="T11">
                      <a:pos x="T6" y="T7"/>
                    </a:cxn>
                  </a:cxnLst>
                  <a:rect l="T12" t="T13" r="T14" b="T15"/>
                  <a:pathLst>
                    <a:path w="82" h="47">
                      <a:moveTo>
                        <a:pt x="42" y="0"/>
                      </a:moveTo>
                      <a:cubicBezTo>
                        <a:pt x="54" y="0"/>
                        <a:pt x="82" y="33"/>
                        <a:pt x="76" y="40"/>
                      </a:cubicBezTo>
                      <a:cubicBezTo>
                        <a:pt x="70" y="47"/>
                        <a:pt x="12" y="47"/>
                        <a:pt x="6" y="40"/>
                      </a:cubicBezTo>
                      <a:cubicBezTo>
                        <a:pt x="0" y="33"/>
                        <a:pt x="34" y="8"/>
                        <a:pt x="42" y="0"/>
                      </a:cubicBezTo>
                      <a:close/>
                    </a:path>
                  </a:pathLst>
                </a:cu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74" name="Freeform 16"/>
                <p:cNvSpPr>
                  <a:spLocks/>
                </p:cNvSpPr>
                <p:nvPr/>
              </p:nvSpPr>
              <p:spPr bwMode="auto">
                <a:xfrm>
                  <a:off x="4208" y="4500"/>
                  <a:ext cx="77" cy="43"/>
                </a:xfrm>
                <a:custGeom>
                  <a:avLst/>
                  <a:gdLst>
                    <a:gd name="T0" fmla="*/ 33 w 82"/>
                    <a:gd name="T1" fmla="*/ 0 h 47"/>
                    <a:gd name="T2" fmla="*/ 59 w 82"/>
                    <a:gd name="T3" fmla="*/ 28 h 47"/>
                    <a:gd name="T4" fmla="*/ 6 w 82"/>
                    <a:gd name="T5" fmla="*/ 28 h 47"/>
                    <a:gd name="T6" fmla="*/ 33 w 82"/>
                    <a:gd name="T7" fmla="*/ 0 h 47"/>
                    <a:gd name="T8" fmla="*/ 0 60000 65536"/>
                    <a:gd name="T9" fmla="*/ 0 60000 65536"/>
                    <a:gd name="T10" fmla="*/ 0 60000 65536"/>
                    <a:gd name="T11" fmla="*/ 0 60000 65536"/>
                    <a:gd name="T12" fmla="*/ 0 w 82"/>
                    <a:gd name="T13" fmla="*/ 0 h 47"/>
                    <a:gd name="T14" fmla="*/ 82 w 82"/>
                    <a:gd name="T15" fmla="*/ 47 h 47"/>
                  </a:gdLst>
                  <a:ahLst/>
                  <a:cxnLst>
                    <a:cxn ang="T8">
                      <a:pos x="T0" y="T1"/>
                    </a:cxn>
                    <a:cxn ang="T9">
                      <a:pos x="T2" y="T3"/>
                    </a:cxn>
                    <a:cxn ang="T10">
                      <a:pos x="T4" y="T5"/>
                    </a:cxn>
                    <a:cxn ang="T11">
                      <a:pos x="T6" y="T7"/>
                    </a:cxn>
                  </a:cxnLst>
                  <a:rect l="T12" t="T13" r="T14" b="T15"/>
                  <a:pathLst>
                    <a:path w="82" h="47">
                      <a:moveTo>
                        <a:pt x="42" y="0"/>
                      </a:moveTo>
                      <a:cubicBezTo>
                        <a:pt x="54" y="0"/>
                        <a:pt x="82" y="33"/>
                        <a:pt x="76" y="40"/>
                      </a:cubicBezTo>
                      <a:cubicBezTo>
                        <a:pt x="70" y="47"/>
                        <a:pt x="12" y="47"/>
                        <a:pt x="6" y="40"/>
                      </a:cubicBezTo>
                      <a:cubicBezTo>
                        <a:pt x="0" y="33"/>
                        <a:pt x="34" y="8"/>
                        <a:pt x="42" y="0"/>
                      </a:cubicBezTo>
                      <a:close/>
                    </a:path>
                  </a:pathLst>
                </a:cu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75" name="Freeform 15"/>
                <p:cNvSpPr>
                  <a:spLocks/>
                </p:cNvSpPr>
                <p:nvPr/>
              </p:nvSpPr>
              <p:spPr bwMode="auto">
                <a:xfrm>
                  <a:off x="7988" y="2470"/>
                  <a:ext cx="77" cy="43"/>
                </a:xfrm>
                <a:custGeom>
                  <a:avLst/>
                  <a:gdLst>
                    <a:gd name="T0" fmla="*/ 33 w 82"/>
                    <a:gd name="T1" fmla="*/ 0 h 47"/>
                    <a:gd name="T2" fmla="*/ 59 w 82"/>
                    <a:gd name="T3" fmla="*/ 28 h 47"/>
                    <a:gd name="T4" fmla="*/ 6 w 82"/>
                    <a:gd name="T5" fmla="*/ 28 h 47"/>
                    <a:gd name="T6" fmla="*/ 33 w 82"/>
                    <a:gd name="T7" fmla="*/ 0 h 47"/>
                    <a:gd name="T8" fmla="*/ 0 60000 65536"/>
                    <a:gd name="T9" fmla="*/ 0 60000 65536"/>
                    <a:gd name="T10" fmla="*/ 0 60000 65536"/>
                    <a:gd name="T11" fmla="*/ 0 60000 65536"/>
                    <a:gd name="T12" fmla="*/ 0 w 82"/>
                    <a:gd name="T13" fmla="*/ 0 h 47"/>
                    <a:gd name="T14" fmla="*/ 82 w 82"/>
                    <a:gd name="T15" fmla="*/ 47 h 47"/>
                  </a:gdLst>
                  <a:ahLst/>
                  <a:cxnLst>
                    <a:cxn ang="T8">
                      <a:pos x="T0" y="T1"/>
                    </a:cxn>
                    <a:cxn ang="T9">
                      <a:pos x="T2" y="T3"/>
                    </a:cxn>
                    <a:cxn ang="T10">
                      <a:pos x="T4" y="T5"/>
                    </a:cxn>
                    <a:cxn ang="T11">
                      <a:pos x="T6" y="T7"/>
                    </a:cxn>
                  </a:cxnLst>
                  <a:rect l="T12" t="T13" r="T14" b="T15"/>
                  <a:pathLst>
                    <a:path w="82" h="47">
                      <a:moveTo>
                        <a:pt x="42" y="0"/>
                      </a:moveTo>
                      <a:cubicBezTo>
                        <a:pt x="54" y="0"/>
                        <a:pt x="82" y="33"/>
                        <a:pt x="76" y="40"/>
                      </a:cubicBezTo>
                      <a:cubicBezTo>
                        <a:pt x="70" y="47"/>
                        <a:pt x="12" y="47"/>
                        <a:pt x="6" y="40"/>
                      </a:cubicBezTo>
                      <a:cubicBezTo>
                        <a:pt x="0" y="33"/>
                        <a:pt x="34" y="8"/>
                        <a:pt x="42" y="0"/>
                      </a:cubicBezTo>
                      <a:close/>
                    </a:path>
                  </a:pathLst>
                </a:cu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76" name="Freeform 14"/>
                <p:cNvSpPr>
                  <a:spLocks/>
                </p:cNvSpPr>
                <p:nvPr/>
              </p:nvSpPr>
              <p:spPr bwMode="auto">
                <a:xfrm>
                  <a:off x="4838" y="3862"/>
                  <a:ext cx="77" cy="43"/>
                </a:xfrm>
                <a:custGeom>
                  <a:avLst/>
                  <a:gdLst>
                    <a:gd name="T0" fmla="*/ 33 w 82"/>
                    <a:gd name="T1" fmla="*/ 0 h 47"/>
                    <a:gd name="T2" fmla="*/ 59 w 82"/>
                    <a:gd name="T3" fmla="*/ 28 h 47"/>
                    <a:gd name="T4" fmla="*/ 6 w 82"/>
                    <a:gd name="T5" fmla="*/ 28 h 47"/>
                    <a:gd name="T6" fmla="*/ 33 w 82"/>
                    <a:gd name="T7" fmla="*/ 0 h 47"/>
                    <a:gd name="T8" fmla="*/ 0 60000 65536"/>
                    <a:gd name="T9" fmla="*/ 0 60000 65536"/>
                    <a:gd name="T10" fmla="*/ 0 60000 65536"/>
                    <a:gd name="T11" fmla="*/ 0 60000 65536"/>
                    <a:gd name="T12" fmla="*/ 0 w 82"/>
                    <a:gd name="T13" fmla="*/ 0 h 47"/>
                    <a:gd name="T14" fmla="*/ 82 w 82"/>
                    <a:gd name="T15" fmla="*/ 47 h 47"/>
                  </a:gdLst>
                  <a:ahLst/>
                  <a:cxnLst>
                    <a:cxn ang="T8">
                      <a:pos x="T0" y="T1"/>
                    </a:cxn>
                    <a:cxn ang="T9">
                      <a:pos x="T2" y="T3"/>
                    </a:cxn>
                    <a:cxn ang="T10">
                      <a:pos x="T4" y="T5"/>
                    </a:cxn>
                    <a:cxn ang="T11">
                      <a:pos x="T6" y="T7"/>
                    </a:cxn>
                  </a:cxnLst>
                  <a:rect l="T12" t="T13" r="T14" b="T15"/>
                  <a:pathLst>
                    <a:path w="82" h="47">
                      <a:moveTo>
                        <a:pt x="42" y="0"/>
                      </a:moveTo>
                      <a:cubicBezTo>
                        <a:pt x="54" y="0"/>
                        <a:pt x="82" y="33"/>
                        <a:pt x="76" y="40"/>
                      </a:cubicBezTo>
                      <a:cubicBezTo>
                        <a:pt x="70" y="47"/>
                        <a:pt x="12" y="47"/>
                        <a:pt x="6" y="40"/>
                      </a:cubicBezTo>
                      <a:cubicBezTo>
                        <a:pt x="0" y="33"/>
                        <a:pt x="34" y="8"/>
                        <a:pt x="42" y="0"/>
                      </a:cubicBezTo>
                      <a:close/>
                    </a:path>
                  </a:pathLst>
                </a:cu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77" name="Freeform 13"/>
                <p:cNvSpPr>
                  <a:spLocks/>
                </p:cNvSpPr>
                <p:nvPr/>
              </p:nvSpPr>
              <p:spPr bwMode="auto">
                <a:xfrm>
                  <a:off x="5678" y="3267"/>
                  <a:ext cx="77" cy="43"/>
                </a:xfrm>
                <a:custGeom>
                  <a:avLst/>
                  <a:gdLst>
                    <a:gd name="T0" fmla="*/ 33 w 82"/>
                    <a:gd name="T1" fmla="*/ 0 h 47"/>
                    <a:gd name="T2" fmla="*/ 59 w 82"/>
                    <a:gd name="T3" fmla="*/ 28 h 47"/>
                    <a:gd name="T4" fmla="*/ 6 w 82"/>
                    <a:gd name="T5" fmla="*/ 28 h 47"/>
                    <a:gd name="T6" fmla="*/ 33 w 82"/>
                    <a:gd name="T7" fmla="*/ 0 h 47"/>
                    <a:gd name="T8" fmla="*/ 0 60000 65536"/>
                    <a:gd name="T9" fmla="*/ 0 60000 65536"/>
                    <a:gd name="T10" fmla="*/ 0 60000 65536"/>
                    <a:gd name="T11" fmla="*/ 0 60000 65536"/>
                    <a:gd name="T12" fmla="*/ 0 w 82"/>
                    <a:gd name="T13" fmla="*/ 0 h 47"/>
                    <a:gd name="T14" fmla="*/ 82 w 82"/>
                    <a:gd name="T15" fmla="*/ 47 h 47"/>
                  </a:gdLst>
                  <a:ahLst/>
                  <a:cxnLst>
                    <a:cxn ang="T8">
                      <a:pos x="T0" y="T1"/>
                    </a:cxn>
                    <a:cxn ang="T9">
                      <a:pos x="T2" y="T3"/>
                    </a:cxn>
                    <a:cxn ang="T10">
                      <a:pos x="T4" y="T5"/>
                    </a:cxn>
                    <a:cxn ang="T11">
                      <a:pos x="T6" y="T7"/>
                    </a:cxn>
                  </a:cxnLst>
                  <a:rect l="T12" t="T13" r="T14" b="T15"/>
                  <a:pathLst>
                    <a:path w="82" h="47">
                      <a:moveTo>
                        <a:pt x="42" y="0"/>
                      </a:moveTo>
                      <a:cubicBezTo>
                        <a:pt x="54" y="0"/>
                        <a:pt x="82" y="33"/>
                        <a:pt x="76" y="40"/>
                      </a:cubicBezTo>
                      <a:cubicBezTo>
                        <a:pt x="70" y="47"/>
                        <a:pt x="12" y="47"/>
                        <a:pt x="6" y="40"/>
                      </a:cubicBezTo>
                      <a:cubicBezTo>
                        <a:pt x="0" y="33"/>
                        <a:pt x="34" y="8"/>
                        <a:pt x="42" y="0"/>
                      </a:cubicBezTo>
                      <a:close/>
                    </a:path>
                  </a:pathLst>
                </a:cu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78" name="Freeform 12"/>
                <p:cNvSpPr>
                  <a:spLocks/>
                </p:cNvSpPr>
                <p:nvPr/>
              </p:nvSpPr>
              <p:spPr bwMode="auto">
                <a:xfrm>
                  <a:off x="4551" y="4601"/>
                  <a:ext cx="77" cy="43"/>
                </a:xfrm>
                <a:custGeom>
                  <a:avLst/>
                  <a:gdLst>
                    <a:gd name="T0" fmla="*/ 33 w 82"/>
                    <a:gd name="T1" fmla="*/ 0 h 47"/>
                    <a:gd name="T2" fmla="*/ 59 w 82"/>
                    <a:gd name="T3" fmla="*/ 28 h 47"/>
                    <a:gd name="T4" fmla="*/ 6 w 82"/>
                    <a:gd name="T5" fmla="*/ 28 h 47"/>
                    <a:gd name="T6" fmla="*/ 33 w 82"/>
                    <a:gd name="T7" fmla="*/ 0 h 47"/>
                    <a:gd name="T8" fmla="*/ 0 60000 65536"/>
                    <a:gd name="T9" fmla="*/ 0 60000 65536"/>
                    <a:gd name="T10" fmla="*/ 0 60000 65536"/>
                    <a:gd name="T11" fmla="*/ 0 60000 65536"/>
                    <a:gd name="T12" fmla="*/ 0 w 82"/>
                    <a:gd name="T13" fmla="*/ 0 h 47"/>
                    <a:gd name="T14" fmla="*/ 82 w 82"/>
                    <a:gd name="T15" fmla="*/ 47 h 47"/>
                  </a:gdLst>
                  <a:ahLst/>
                  <a:cxnLst>
                    <a:cxn ang="T8">
                      <a:pos x="T0" y="T1"/>
                    </a:cxn>
                    <a:cxn ang="T9">
                      <a:pos x="T2" y="T3"/>
                    </a:cxn>
                    <a:cxn ang="T10">
                      <a:pos x="T4" y="T5"/>
                    </a:cxn>
                    <a:cxn ang="T11">
                      <a:pos x="T6" y="T7"/>
                    </a:cxn>
                  </a:cxnLst>
                  <a:rect l="T12" t="T13" r="T14" b="T15"/>
                  <a:pathLst>
                    <a:path w="82" h="47">
                      <a:moveTo>
                        <a:pt x="42" y="0"/>
                      </a:moveTo>
                      <a:cubicBezTo>
                        <a:pt x="54" y="0"/>
                        <a:pt x="82" y="33"/>
                        <a:pt x="76" y="40"/>
                      </a:cubicBezTo>
                      <a:cubicBezTo>
                        <a:pt x="70" y="47"/>
                        <a:pt x="12" y="47"/>
                        <a:pt x="6" y="40"/>
                      </a:cubicBezTo>
                      <a:cubicBezTo>
                        <a:pt x="0" y="33"/>
                        <a:pt x="34" y="8"/>
                        <a:pt x="42" y="0"/>
                      </a:cubicBezTo>
                      <a:close/>
                    </a:path>
                  </a:pathLst>
                </a:custGeom>
                <a:solidFill>
                  <a:srgbClr val="000000"/>
                </a:solid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79" name="Freeform 11"/>
                <p:cNvSpPr>
                  <a:spLocks/>
                </p:cNvSpPr>
                <p:nvPr/>
              </p:nvSpPr>
              <p:spPr bwMode="auto">
                <a:xfrm>
                  <a:off x="6652" y="4181"/>
                  <a:ext cx="76" cy="43"/>
                </a:xfrm>
                <a:custGeom>
                  <a:avLst/>
                  <a:gdLst>
                    <a:gd name="T0" fmla="*/ 31 w 82"/>
                    <a:gd name="T1" fmla="*/ 0 h 47"/>
                    <a:gd name="T2" fmla="*/ 56 w 82"/>
                    <a:gd name="T3" fmla="*/ 28 h 47"/>
                    <a:gd name="T4" fmla="*/ 6 w 82"/>
                    <a:gd name="T5" fmla="*/ 28 h 47"/>
                    <a:gd name="T6" fmla="*/ 31 w 82"/>
                    <a:gd name="T7" fmla="*/ 0 h 47"/>
                    <a:gd name="T8" fmla="*/ 0 60000 65536"/>
                    <a:gd name="T9" fmla="*/ 0 60000 65536"/>
                    <a:gd name="T10" fmla="*/ 0 60000 65536"/>
                    <a:gd name="T11" fmla="*/ 0 60000 65536"/>
                    <a:gd name="T12" fmla="*/ 0 w 82"/>
                    <a:gd name="T13" fmla="*/ 0 h 47"/>
                    <a:gd name="T14" fmla="*/ 82 w 82"/>
                    <a:gd name="T15" fmla="*/ 47 h 47"/>
                  </a:gdLst>
                  <a:ahLst/>
                  <a:cxnLst>
                    <a:cxn ang="T8">
                      <a:pos x="T0" y="T1"/>
                    </a:cxn>
                    <a:cxn ang="T9">
                      <a:pos x="T2" y="T3"/>
                    </a:cxn>
                    <a:cxn ang="T10">
                      <a:pos x="T4" y="T5"/>
                    </a:cxn>
                    <a:cxn ang="T11">
                      <a:pos x="T6" y="T7"/>
                    </a:cxn>
                  </a:cxnLst>
                  <a:rect l="T12" t="T13" r="T14" b="T15"/>
                  <a:pathLst>
                    <a:path w="82" h="47">
                      <a:moveTo>
                        <a:pt x="42" y="0"/>
                      </a:moveTo>
                      <a:cubicBezTo>
                        <a:pt x="54" y="0"/>
                        <a:pt x="82" y="33"/>
                        <a:pt x="76" y="40"/>
                      </a:cubicBezTo>
                      <a:cubicBezTo>
                        <a:pt x="70" y="47"/>
                        <a:pt x="12" y="47"/>
                        <a:pt x="6" y="40"/>
                      </a:cubicBezTo>
                      <a:cubicBezTo>
                        <a:pt x="0" y="33"/>
                        <a:pt x="34" y="8"/>
                        <a:pt x="42" y="0"/>
                      </a:cubicBezTo>
                      <a:close/>
                    </a:path>
                  </a:pathLst>
                </a:custGeom>
                <a:solidFill>
                  <a:srgbClr val="000000"/>
                </a:solid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80" name="Freeform 10"/>
                <p:cNvSpPr>
                  <a:spLocks/>
                </p:cNvSpPr>
                <p:nvPr/>
              </p:nvSpPr>
              <p:spPr bwMode="auto">
                <a:xfrm>
                  <a:off x="8332" y="4065"/>
                  <a:ext cx="76" cy="43"/>
                </a:xfrm>
                <a:custGeom>
                  <a:avLst/>
                  <a:gdLst>
                    <a:gd name="T0" fmla="*/ 31 w 82"/>
                    <a:gd name="T1" fmla="*/ 0 h 47"/>
                    <a:gd name="T2" fmla="*/ 56 w 82"/>
                    <a:gd name="T3" fmla="*/ 28 h 47"/>
                    <a:gd name="T4" fmla="*/ 6 w 82"/>
                    <a:gd name="T5" fmla="*/ 28 h 47"/>
                    <a:gd name="T6" fmla="*/ 31 w 82"/>
                    <a:gd name="T7" fmla="*/ 0 h 47"/>
                    <a:gd name="T8" fmla="*/ 0 60000 65536"/>
                    <a:gd name="T9" fmla="*/ 0 60000 65536"/>
                    <a:gd name="T10" fmla="*/ 0 60000 65536"/>
                    <a:gd name="T11" fmla="*/ 0 60000 65536"/>
                    <a:gd name="T12" fmla="*/ 0 w 82"/>
                    <a:gd name="T13" fmla="*/ 0 h 47"/>
                    <a:gd name="T14" fmla="*/ 82 w 82"/>
                    <a:gd name="T15" fmla="*/ 47 h 47"/>
                  </a:gdLst>
                  <a:ahLst/>
                  <a:cxnLst>
                    <a:cxn ang="T8">
                      <a:pos x="T0" y="T1"/>
                    </a:cxn>
                    <a:cxn ang="T9">
                      <a:pos x="T2" y="T3"/>
                    </a:cxn>
                    <a:cxn ang="T10">
                      <a:pos x="T4" y="T5"/>
                    </a:cxn>
                    <a:cxn ang="T11">
                      <a:pos x="T6" y="T7"/>
                    </a:cxn>
                  </a:cxnLst>
                  <a:rect l="T12" t="T13" r="T14" b="T15"/>
                  <a:pathLst>
                    <a:path w="82" h="47">
                      <a:moveTo>
                        <a:pt x="42" y="0"/>
                      </a:moveTo>
                      <a:cubicBezTo>
                        <a:pt x="54" y="0"/>
                        <a:pt x="82" y="33"/>
                        <a:pt x="76" y="40"/>
                      </a:cubicBezTo>
                      <a:cubicBezTo>
                        <a:pt x="70" y="47"/>
                        <a:pt x="12" y="47"/>
                        <a:pt x="6" y="40"/>
                      </a:cubicBezTo>
                      <a:cubicBezTo>
                        <a:pt x="0" y="33"/>
                        <a:pt x="34" y="8"/>
                        <a:pt x="42" y="0"/>
                      </a:cubicBezTo>
                      <a:close/>
                    </a:path>
                  </a:pathLst>
                </a:custGeom>
                <a:solidFill>
                  <a:srgbClr val="000000"/>
                </a:solid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81" name="Freeform 9"/>
                <p:cNvSpPr>
                  <a:spLocks/>
                </p:cNvSpPr>
                <p:nvPr/>
              </p:nvSpPr>
              <p:spPr bwMode="auto">
                <a:xfrm>
                  <a:off x="3578" y="5138"/>
                  <a:ext cx="77" cy="43"/>
                </a:xfrm>
                <a:custGeom>
                  <a:avLst/>
                  <a:gdLst>
                    <a:gd name="T0" fmla="*/ 33 w 82"/>
                    <a:gd name="T1" fmla="*/ 0 h 47"/>
                    <a:gd name="T2" fmla="*/ 59 w 82"/>
                    <a:gd name="T3" fmla="*/ 28 h 47"/>
                    <a:gd name="T4" fmla="*/ 6 w 82"/>
                    <a:gd name="T5" fmla="*/ 28 h 47"/>
                    <a:gd name="T6" fmla="*/ 33 w 82"/>
                    <a:gd name="T7" fmla="*/ 0 h 47"/>
                    <a:gd name="T8" fmla="*/ 0 60000 65536"/>
                    <a:gd name="T9" fmla="*/ 0 60000 65536"/>
                    <a:gd name="T10" fmla="*/ 0 60000 65536"/>
                    <a:gd name="T11" fmla="*/ 0 60000 65536"/>
                    <a:gd name="T12" fmla="*/ 0 w 82"/>
                    <a:gd name="T13" fmla="*/ 0 h 47"/>
                    <a:gd name="T14" fmla="*/ 82 w 82"/>
                    <a:gd name="T15" fmla="*/ 47 h 47"/>
                  </a:gdLst>
                  <a:ahLst/>
                  <a:cxnLst>
                    <a:cxn ang="T8">
                      <a:pos x="T0" y="T1"/>
                    </a:cxn>
                    <a:cxn ang="T9">
                      <a:pos x="T2" y="T3"/>
                    </a:cxn>
                    <a:cxn ang="T10">
                      <a:pos x="T4" y="T5"/>
                    </a:cxn>
                    <a:cxn ang="T11">
                      <a:pos x="T6" y="T7"/>
                    </a:cxn>
                  </a:cxnLst>
                  <a:rect l="T12" t="T13" r="T14" b="T15"/>
                  <a:pathLst>
                    <a:path w="82" h="47">
                      <a:moveTo>
                        <a:pt x="42" y="0"/>
                      </a:moveTo>
                      <a:cubicBezTo>
                        <a:pt x="54" y="0"/>
                        <a:pt x="82" y="33"/>
                        <a:pt x="76" y="40"/>
                      </a:cubicBezTo>
                      <a:cubicBezTo>
                        <a:pt x="70" y="47"/>
                        <a:pt x="12" y="47"/>
                        <a:pt x="6" y="40"/>
                      </a:cubicBezTo>
                      <a:cubicBezTo>
                        <a:pt x="0" y="33"/>
                        <a:pt x="34" y="8"/>
                        <a:pt x="42" y="0"/>
                      </a:cubicBezTo>
                      <a:close/>
                    </a:path>
                  </a:pathLst>
                </a:custGeom>
                <a:solidFill>
                  <a:srgbClr val="000000"/>
                </a:solid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82" name="Freeform 8"/>
                <p:cNvSpPr>
                  <a:spLocks/>
                </p:cNvSpPr>
                <p:nvPr/>
              </p:nvSpPr>
              <p:spPr bwMode="auto">
                <a:xfrm>
                  <a:off x="5888" y="4224"/>
                  <a:ext cx="77" cy="43"/>
                </a:xfrm>
                <a:custGeom>
                  <a:avLst/>
                  <a:gdLst>
                    <a:gd name="T0" fmla="*/ 33 w 82"/>
                    <a:gd name="T1" fmla="*/ 0 h 47"/>
                    <a:gd name="T2" fmla="*/ 59 w 82"/>
                    <a:gd name="T3" fmla="*/ 28 h 47"/>
                    <a:gd name="T4" fmla="*/ 6 w 82"/>
                    <a:gd name="T5" fmla="*/ 28 h 47"/>
                    <a:gd name="T6" fmla="*/ 33 w 82"/>
                    <a:gd name="T7" fmla="*/ 0 h 47"/>
                    <a:gd name="T8" fmla="*/ 0 60000 65536"/>
                    <a:gd name="T9" fmla="*/ 0 60000 65536"/>
                    <a:gd name="T10" fmla="*/ 0 60000 65536"/>
                    <a:gd name="T11" fmla="*/ 0 60000 65536"/>
                    <a:gd name="T12" fmla="*/ 0 w 82"/>
                    <a:gd name="T13" fmla="*/ 0 h 47"/>
                    <a:gd name="T14" fmla="*/ 82 w 82"/>
                    <a:gd name="T15" fmla="*/ 47 h 47"/>
                  </a:gdLst>
                  <a:ahLst/>
                  <a:cxnLst>
                    <a:cxn ang="T8">
                      <a:pos x="T0" y="T1"/>
                    </a:cxn>
                    <a:cxn ang="T9">
                      <a:pos x="T2" y="T3"/>
                    </a:cxn>
                    <a:cxn ang="T10">
                      <a:pos x="T4" y="T5"/>
                    </a:cxn>
                    <a:cxn ang="T11">
                      <a:pos x="T6" y="T7"/>
                    </a:cxn>
                  </a:cxnLst>
                  <a:rect l="T12" t="T13" r="T14" b="T15"/>
                  <a:pathLst>
                    <a:path w="82" h="47">
                      <a:moveTo>
                        <a:pt x="42" y="0"/>
                      </a:moveTo>
                      <a:cubicBezTo>
                        <a:pt x="54" y="0"/>
                        <a:pt x="82" y="33"/>
                        <a:pt x="76" y="40"/>
                      </a:cubicBezTo>
                      <a:cubicBezTo>
                        <a:pt x="70" y="47"/>
                        <a:pt x="12" y="47"/>
                        <a:pt x="6" y="40"/>
                      </a:cubicBezTo>
                      <a:cubicBezTo>
                        <a:pt x="0" y="33"/>
                        <a:pt x="34" y="8"/>
                        <a:pt x="42" y="0"/>
                      </a:cubicBezTo>
                      <a:close/>
                    </a:path>
                  </a:pathLst>
                </a:custGeom>
                <a:solidFill>
                  <a:srgbClr val="000000"/>
                </a:solid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83" name="Freeform 7"/>
                <p:cNvSpPr>
                  <a:spLocks/>
                </p:cNvSpPr>
                <p:nvPr/>
              </p:nvSpPr>
              <p:spPr bwMode="auto">
                <a:xfrm>
                  <a:off x="6098" y="2470"/>
                  <a:ext cx="44" cy="38"/>
                </a:xfrm>
                <a:custGeom>
                  <a:avLst/>
                  <a:gdLst>
                    <a:gd name="T0" fmla="*/ 7 w 47"/>
                    <a:gd name="T1" fmla="*/ 5 h 42"/>
                    <a:gd name="T2" fmla="*/ 32 w 47"/>
                    <a:gd name="T3" fmla="*/ 5 h 42"/>
                    <a:gd name="T4" fmla="*/ 31 w 47"/>
                    <a:gd name="T5" fmla="*/ 24 h 42"/>
                    <a:gd name="T6" fmla="*/ 5 w 47"/>
                    <a:gd name="T7" fmla="*/ 24 h 42"/>
                    <a:gd name="T8" fmla="*/ 7 w 47"/>
                    <a:gd name="T9" fmla="*/ 5 h 42"/>
                    <a:gd name="T10" fmla="*/ 0 60000 65536"/>
                    <a:gd name="T11" fmla="*/ 0 60000 65536"/>
                    <a:gd name="T12" fmla="*/ 0 60000 65536"/>
                    <a:gd name="T13" fmla="*/ 0 60000 65536"/>
                    <a:gd name="T14" fmla="*/ 0 60000 65536"/>
                    <a:gd name="T15" fmla="*/ 0 w 47"/>
                    <a:gd name="T16" fmla="*/ 0 h 42"/>
                    <a:gd name="T17" fmla="*/ 47 w 47"/>
                    <a:gd name="T18" fmla="*/ 42 h 42"/>
                  </a:gdLst>
                  <a:ahLst/>
                  <a:cxnLst>
                    <a:cxn ang="T10">
                      <a:pos x="T0" y="T1"/>
                    </a:cxn>
                    <a:cxn ang="T11">
                      <a:pos x="T2" y="T3"/>
                    </a:cxn>
                    <a:cxn ang="T12">
                      <a:pos x="T4" y="T5"/>
                    </a:cxn>
                    <a:cxn ang="T13">
                      <a:pos x="T6" y="T7"/>
                    </a:cxn>
                    <a:cxn ang="T14">
                      <a:pos x="T8" y="T9"/>
                    </a:cxn>
                  </a:cxnLst>
                  <a:rect l="T15" t="T16" r="T17" b="T18"/>
                  <a:pathLst>
                    <a:path w="47" h="42">
                      <a:moveTo>
                        <a:pt x="9" y="5"/>
                      </a:moveTo>
                      <a:cubicBezTo>
                        <a:pt x="15" y="0"/>
                        <a:pt x="36" y="2"/>
                        <a:pt x="41" y="7"/>
                      </a:cubicBezTo>
                      <a:cubicBezTo>
                        <a:pt x="47" y="12"/>
                        <a:pt x="45" y="32"/>
                        <a:pt x="39" y="37"/>
                      </a:cubicBezTo>
                      <a:cubicBezTo>
                        <a:pt x="33" y="42"/>
                        <a:pt x="10" y="40"/>
                        <a:pt x="5" y="35"/>
                      </a:cubicBezTo>
                      <a:cubicBezTo>
                        <a:pt x="0" y="30"/>
                        <a:pt x="3" y="10"/>
                        <a:pt x="9" y="5"/>
                      </a:cubicBezTo>
                      <a:close/>
                    </a:path>
                  </a:pathLst>
                </a:cu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84" name="Freeform 6"/>
                <p:cNvSpPr>
                  <a:spLocks/>
                </p:cNvSpPr>
                <p:nvPr/>
              </p:nvSpPr>
              <p:spPr bwMode="auto">
                <a:xfrm>
                  <a:off x="3998" y="3867"/>
                  <a:ext cx="44" cy="38"/>
                </a:xfrm>
                <a:custGeom>
                  <a:avLst/>
                  <a:gdLst>
                    <a:gd name="T0" fmla="*/ 7 w 47"/>
                    <a:gd name="T1" fmla="*/ 5 h 42"/>
                    <a:gd name="T2" fmla="*/ 32 w 47"/>
                    <a:gd name="T3" fmla="*/ 5 h 42"/>
                    <a:gd name="T4" fmla="*/ 31 w 47"/>
                    <a:gd name="T5" fmla="*/ 24 h 42"/>
                    <a:gd name="T6" fmla="*/ 5 w 47"/>
                    <a:gd name="T7" fmla="*/ 24 h 42"/>
                    <a:gd name="T8" fmla="*/ 7 w 47"/>
                    <a:gd name="T9" fmla="*/ 5 h 42"/>
                    <a:gd name="T10" fmla="*/ 0 60000 65536"/>
                    <a:gd name="T11" fmla="*/ 0 60000 65536"/>
                    <a:gd name="T12" fmla="*/ 0 60000 65536"/>
                    <a:gd name="T13" fmla="*/ 0 60000 65536"/>
                    <a:gd name="T14" fmla="*/ 0 60000 65536"/>
                    <a:gd name="T15" fmla="*/ 0 w 47"/>
                    <a:gd name="T16" fmla="*/ 0 h 42"/>
                    <a:gd name="T17" fmla="*/ 47 w 47"/>
                    <a:gd name="T18" fmla="*/ 42 h 42"/>
                  </a:gdLst>
                  <a:ahLst/>
                  <a:cxnLst>
                    <a:cxn ang="T10">
                      <a:pos x="T0" y="T1"/>
                    </a:cxn>
                    <a:cxn ang="T11">
                      <a:pos x="T2" y="T3"/>
                    </a:cxn>
                    <a:cxn ang="T12">
                      <a:pos x="T4" y="T5"/>
                    </a:cxn>
                    <a:cxn ang="T13">
                      <a:pos x="T6" y="T7"/>
                    </a:cxn>
                    <a:cxn ang="T14">
                      <a:pos x="T8" y="T9"/>
                    </a:cxn>
                  </a:cxnLst>
                  <a:rect l="T15" t="T16" r="T17" b="T18"/>
                  <a:pathLst>
                    <a:path w="47" h="42">
                      <a:moveTo>
                        <a:pt x="9" y="5"/>
                      </a:moveTo>
                      <a:cubicBezTo>
                        <a:pt x="15" y="0"/>
                        <a:pt x="36" y="2"/>
                        <a:pt x="41" y="7"/>
                      </a:cubicBezTo>
                      <a:cubicBezTo>
                        <a:pt x="47" y="12"/>
                        <a:pt x="45" y="32"/>
                        <a:pt x="39" y="37"/>
                      </a:cubicBezTo>
                      <a:cubicBezTo>
                        <a:pt x="33" y="42"/>
                        <a:pt x="10" y="40"/>
                        <a:pt x="5" y="35"/>
                      </a:cubicBezTo>
                      <a:cubicBezTo>
                        <a:pt x="0" y="30"/>
                        <a:pt x="3" y="10"/>
                        <a:pt x="9" y="5"/>
                      </a:cubicBezTo>
                      <a:close/>
                    </a:path>
                  </a:pathLst>
                </a:cu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85" name="Freeform 5"/>
                <p:cNvSpPr>
                  <a:spLocks/>
                </p:cNvSpPr>
                <p:nvPr/>
              </p:nvSpPr>
              <p:spPr bwMode="auto">
                <a:xfrm>
                  <a:off x="4838" y="3069"/>
                  <a:ext cx="44" cy="39"/>
                </a:xfrm>
                <a:custGeom>
                  <a:avLst/>
                  <a:gdLst>
                    <a:gd name="T0" fmla="*/ 7 w 47"/>
                    <a:gd name="T1" fmla="*/ 5 h 42"/>
                    <a:gd name="T2" fmla="*/ 32 w 47"/>
                    <a:gd name="T3" fmla="*/ 6 h 42"/>
                    <a:gd name="T4" fmla="*/ 31 w 47"/>
                    <a:gd name="T5" fmla="*/ 28 h 42"/>
                    <a:gd name="T6" fmla="*/ 5 w 47"/>
                    <a:gd name="T7" fmla="*/ 27 h 42"/>
                    <a:gd name="T8" fmla="*/ 7 w 47"/>
                    <a:gd name="T9" fmla="*/ 5 h 42"/>
                    <a:gd name="T10" fmla="*/ 0 60000 65536"/>
                    <a:gd name="T11" fmla="*/ 0 60000 65536"/>
                    <a:gd name="T12" fmla="*/ 0 60000 65536"/>
                    <a:gd name="T13" fmla="*/ 0 60000 65536"/>
                    <a:gd name="T14" fmla="*/ 0 60000 65536"/>
                    <a:gd name="T15" fmla="*/ 0 w 47"/>
                    <a:gd name="T16" fmla="*/ 0 h 42"/>
                    <a:gd name="T17" fmla="*/ 47 w 47"/>
                    <a:gd name="T18" fmla="*/ 42 h 42"/>
                  </a:gdLst>
                  <a:ahLst/>
                  <a:cxnLst>
                    <a:cxn ang="T10">
                      <a:pos x="T0" y="T1"/>
                    </a:cxn>
                    <a:cxn ang="T11">
                      <a:pos x="T2" y="T3"/>
                    </a:cxn>
                    <a:cxn ang="T12">
                      <a:pos x="T4" y="T5"/>
                    </a:cxn>
                    <a:cxn ang="T13">
                      <a:pos x="T6" y="T7"/>
                    </a:cxn>
                    <a:cxn ang="T14">
                      <a:pos x="T8" y="T9"/>
                    </a:cxn>
                  </a:cxnLst>
                  <a:rect l="T15" t="T16" r="T17" b="T18"/>
                  <a:pathLst>
                    <a:path w="47" h="42">
                      <a:moveTo>
                        <a:pt x="9" y="5"/>
                      </a:moveTo>
                      <a:cubicBezTo>
                        <a:pt x="15" y="0"/>
                        <a:pt x="36" y="2"/>
                        <a:pt x="41" y="7"/>
                      </a:cubicBezTo>
                      <a:cubicBezTo>
                        <a:pt x="47" y="12"/>
                        <a:pt x="45" y="32"/>
                        <a:pt x="39" y="37"/>
                      </a:cubicBezTo>
                      <a:cubicBezTo>
                        <a:pt x="33" y="42"/>
                        <a:pt x="10" y="40"/>
                        <a:pt x="5" y="35"/>
                      </a:cubicBezTo>
                      <a:cubicBezTo>
                        <a:pt x="0" y="30"/>
                        <a:pt x="3" y="10"/>
                        <a:pt x="9" y="5"/>
                      </a:cubicBezTo>
                      <a:close/>
                    </a:path>
                  </a:pathLst>
                </a:cu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86" name="Freeform 4"/>
                <p:cNvSpPr>
                  <a:spLocks/>
                </p:cNvSpPr>
                <p:nvPr/>
              </p:nvSpPr>
              <p:spPr bwMode="auto">
                <a:xfrm>
                  <a:off x="3368" y="4983"/>
                  <a:ext cx="44" cy="39"/>
                </a:xfrm>
                <a:custGeom>
                  <a:avLst/>
                  <a:gdLst>
                    <a:gd name="T0" fmla="*/ 7 w 47"/>
                    <a:gd name="T1" fmla="*/ 5 h 42"/>
                    <a:gd name="T2" fmla="*/ 32 w 47"/>
                    <a:gd name="T3" fmla="*/ 6 h 42"/>
                    <a:gd name="T4" fmla="*/ 31 w 47"/>
                    <a:gd name="T5" fmla="*/ 28 h 42"/>
                    <a:gd name="T6" fmla="*/ 5 w 47"/>
                    <a:gd name="T7" fmla="*/ 27 h 42"/>
                    <a:gd name="T8" fmla="*/ 7 w 47"/>
                    <a:gd name="T9" fmla="*/ 5 h 42"/>
                    <a:gd name="T10" fmla="*/ 0 60000 65536"/>
                    <a:gd name="T11" fmla="*/ 0 60000 65536"/>
                    <a:gd name="T12" fmla="*/ 0 60000 65536"/>
                    <a:gd name="T13" fmla="*/ 0 60000 65536"/>
                    <a:gd name="T14" fmla="*/ 0 60000 65536"/>
                    <a:gd name="T15" fmla="*/ 0 w 47"/>
                    <a:gd name="T16" fmla="*/ 0 h 42"/>
                    <a:gd name="T17" fmla="*/ 47 w 47"/>
                    <a:gd name="T18" fmla="*/ 42 h 42"/>
                  </a:gdLst>
                  <a:ahLst/>
                  <a:cxnLst>
                    <a:cxn ang="T10">
                      <a:pos x="T0" y="T1"/>
                    </a:cxn>
                    <a:cxn ang="T11">
                      <a:pos x="T2" y="T3"/>
                    </a:cxn>
                    <a:cxn ang="T12">
                      <a:pos x="T4" y="T5"/>
                    </a:cxn>
                    <a:cxn ang="T13">
                      <a:pos x="T6" y="T7"/>
                    </a:cxn>
                    <a:cxn ang="T14">
                      <a:pos x="T8" y="T9"/>
                    </a:cxn>
                  </a:cxnLst>
                  <a:rect l="T15" t="T16" r="T17" b="T18"/>
                  <a:pathLst>
                    <a:path w="47" h="42">
                      <a:moveTo>
                        <a:pt x="9" y="5"/>
                      </a:moveTo>
                      <a:cubicBezTo>
                        <a:pt x="15" y="0"/>
                        <a:pt x="36" y="2"/>
                        <a:pt x="41" y="7"/>
                      </a:cubicBezTo>
                      <a:cubicBezTo>
                        <a:pt x="47" y="12"/>
                        <a:pt x="45" y="32"/>
                        <a:pt x="39" y="37"/>
                      </a:cubicBezTo>
                      <a:cubicBezTo>
                        <a:pt x="33" y="42"/>
                        <a:pt x="10" y="40"/>
                        <a:pt x="5" y="35"/>
                      </a:cubicBezTo>
                      <a:cubicBezTo>
                        <a:pt x="0" y="30"/>
                        <a:pt x="3" y="10"/>
                        <a:pt x="9" y="5"/>
                      </a:cubicBezTo>
                      <a:close/>
                    </a:path>
                  </a:pathLst>
                </a:cu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sp>
              <p:nvSpPr>
                <p:cNvPr id="87" name="Freeform 3"/>
                <p:cNvSpPr>
                  <a:spLocks/>
                </p:cNvSpPr>
                <p:nvPr/>
              </p:nvSpPr>
              <p:spPr bwMode="auto">
                <a:xfrm>
                  <a:off x="3578" y="4505"/>
                  <a:ext cx="44" cy="38"/>
                </a:xfrm>
                <a:custGeom>
                  <a:avLst/>
                  <a:gdLst>
                    <a:gd name="T0" fmla="*/ 7 w 47"/>
                    <a:gd name="T1" fmla="*/ 5 h 42"/>
                    <a:gd name="T2" fmla="*/ 32 w 47"/>
                    <a:gd name="T3" fmla="*/ 5 h 42"/>
                    <a:gd name="T4" fmla="*/ 31 w 47"/>
                    <a:gd name="T5" fmla="*/ 24 h 42"/>
                    <a:gd name="T6" fmla="*/ 5 w 47"/>
                    <a:gd name="T7" fmla="*/ 24 h 42"/>
                    <a:gd name="T8" fmla="*/ 7 w 47"/>
                    <a:gd name="T9" fmla="*/ 5 h 42"/>
                    <a:gd name="T10" fmla="*/ 0 60000 65536"/>
                    <a:gd name="T11" fmla="*/ 0 60000 65536"/>
                    <a:gd name="T12" fmla="*/ 0 60000 65536"/>
                    <a:gd name="T13" fmla="*/ 0 60000 65536"/>
                    <a:gd name="T14" fmla="*/ 0 60000 65536"/>
                    <a:gd name="T15" fmla="*/ 0 w 47"/>
                    <a:gd name="T16" fmla="*/ 0 h 42"/>
                    <a:gd name="T17" fmla="*/ 47 w 47"/>
                    <a:gd name="T18" fmla="*/ 42 h 42"/>
                  </a:gdLst>
                  <a:ahLst/>
                  <a:cxnLst>
                    <a:cxn ang="T10">
                      <a:pos x="T0" y="T1"/>
                    </a:cxn>
                    <a:cxn ang="T11">
                      <a:pos x="T2" y="T3"/>
                    </a:cxn>
                    <a:cxn ang="T12">
                      <a:pos x="T4" y="T5"/>
                    </a:cxn>
                    <a:cxn ang="T13">
                      <a:pos x="T6" y="T7"/>
                    </a:cxn>
                    <a:cxn ang="T14">
                      <a:pos x="T8" y="T9"/>
                    </a:cxn>
                  </a:cxnLst>
                  <a:rect l="T15" t="T16" r="T17" b="T18"/>
                  <a:pathLst>
                    <a:path w="47" h="42">
                      <a:moveTo>
                        <a:pt x="9" y="5"/>
                      </a:moveTo>
                      <a:cubicBezTo>
                        <a:pt x="15" y="0"/>
                        <a:pt x="36" y="2"/>
                        <a:pt x="41" y="7"/>
                      </a:cubicBezTo>
                      <a:cubicBezTo>
                        <a:pt x="47" y="12"/>
                        <a:pt x="45" y="32"/>
                        <a:pt x="39" y="37"/>
                      </a:cubicBezTo>
                      <a:cubicBezTo>
                        <a:pt x="33" y="42"/>
                        <a:pt x="10" y="40"/>
                        <a:pt x="5" y="35"/>
                      </a:cubicBezTo>
                      <a:cubicBezTo>
                        <a:pt x="0" y="30"/>
                        <a:pt x="3" y="10"/>
                        <a:pt x="9" y="5"/>
                      </a:cubicBezTo>
                      <a:close/>
                    </a:path>
                  </a:pathLst>
                </a:custGeom>
                <a:noFill/>
                <a:ln w="9525">
                  <a:solidFill>
                    <a:srgbClr val="000000"/>
                  </a:solidFill>
                  <a:round/>
                  <a:headEnd/>
                  <a:tailEnd/>
                </a:ln>
              </p:spPr>
              <p:txBody>
                <a:bodyPr/>
                <a:lstStyle/>
                <a:p>
                  <a:endParaRPr lang="zh-CN" altLang="en-US" b="1">
                    <a:latin typeface="Times New Roman" pitchFamily="18" charset="0"/>
                    <a:cs typeface="Times New Roman" pitchFamily="18" charset="0"/>
                  </a:endParaRPr>
                </a:p>
              </p:txBody>
            </p:sp>
          </p:grpSp>
        </p:grpSp>
        <p:sp>
          <p:nvSpPr>
            <p:cNvPr id="39" name="TextBox 77"/>
            <p:cNvSpPr txBox="1">
              <a:spLocks noChangeArrowheads="1"/>
            </p:cNvSpPr>
            <p:nvPr/>
          </p:nvSpPr>
          <p:spPr bwMode="auto">
            <a:xfrm rot="16200000">
              <a:off x="73383" y="3085207"/>
              <a:ext cx="1396288" cy="369362"/>
            </a:xfrm>
            <a:prstGeom prst="rect">
              <a:avLst/>
            </a:prstGeom>
            <a:noFill/>
            <a:ln w="9525">
              <a:noFill/>
              <a:miter lim="800000"/>
              <a:headEnd/>
              <a:tailEnd/>
            </a:ln>
          </p:spPr>
          <p:txBody>
            <a:bodyPr>
              <a:spAutoFit/>
            </a:bodyPr>
            <a:lstStyle/>
            <a:p>
              <a:r>
                <a:rPr lang="zh-CN" altLang="en-US" b="1">
                  <a:latin typeface="Times New Roman" pitchFamily="18" charset="0"/>
                  <a:cs typeface="Times New Roman" pitchFamily="18" charset="0"/>
                </a:rPr>
                <a:t>转化率，</a:t>
              </a:r>
              <a:r>
                <a:rPr lang="en-US" altLang="zh-CN" b="1">
                  <a:latin typeface="Times New Roman" pitchFamily="18" charset="0"/>
                  <a:cs typeface="Times New Roman" pitchFamily="18" charset="0"/>
                </a:rPr>
                <a:t>%</a:t>
              </a:r>
              <a:endParaRPr lang="zh-CN" altLang="en-US" b="1">
                <a:latin typeface="Times New Roman" pitchFamily="18" charset="0"/>
                <a:cs typeface="Times New Roman" pitchFamily="18" charset="0"/>
              </a:endParaRPr>
            </a:p>
          </p:txBody>
        </p:sp>
      </p:grpSp>
      <p:sp>
        <p:nvSpPr>
          <p:cNvPr id="88" name="TextBox 80"/>
          <p:cNvSpPr txBox="1">
            <a:spLocks noChangeArrowheads="1"/>
          </p:cNvSpPr>
          <p:nvPr/>
        </p:nvSpPr>
        <p:spPr bwMode="auto">
          <a:xfrm>
            <a:off x="238844" y="4862505"/>
            <a:ext cx="7429500" cy="870751"/>
          </a:xfrm>
          <a:prstGeom prst="rect">
            <a:avLst/>
          </a:prstGeom>
          <a:noFill/>
          <a:ln w="9525">
            <a:noFill/>
            <a:miter lim="800000"/>
            <a:headEnd/>
            <a:tailEnd/>
          </a:ln>
        </p:spPr>
        <p:txBody>
          <a:bodyPr>
            <a:spAutoFit/>
          </a:bodyPr>
          <a:lstStyle/>
          <a:p>
            <a:pPr indent="285750" algn="ctr" eaLnBrk="0" hangingPunct="0">
              <a:lnSpc>
                <a:spcPct val="150000"/>
              </a:lnSpc>
            </a:pPr>
            <a:r>
              <a:rPr lang="zh-CN" altLang="en-US" b="1" dirty="0">
                <a:latin typeface="Times New Roman" pitchFamily="18" charset="0"/>
                <a:cs typeface="Times New Roman" pitchFamily="18" charset="0"/>
              </a:rPr>
              <a:t>图</a:t>
            </a:r>
            <a:r>
              <a:rPr lang="en-US" altLang="zh-CN" b="1" dirty="0">
                <a:latin typeface="Times New Roman" pitchFamily="18" charset="0"/>
                <a:cs typeface="Times New Roman" pitchFamily="18" charset="0"/>
              </a:rPr>
              <a:t>2-5  </a:t>
            </a:r>
            <a:r>
              <a:rPr lang="zh-CN" altLang="en-US" b="1" dirty="0">
                <a:latin typeface="Times New Roman" pitchFamily="18" charset="0"/>
                <a:cs typeface="Times New Roman" pitchFamily="18" charset="0"/>
              </a:rPr>
              <a:t>不同化合物对苯乙烯热聚合的影响</a:t>
            </a:r>
            <a:endParaRPr lang="en-US" altLang="zh-CN" b="1" dirty="0">
              <a:latin typeface="Times New Roman" pitchFamily="18" charset="0"/>
              <a:cs typeface="Times New Roman" pitchFamily="18" charset="0"/>
            </a:endParaRPr>
          </a:p>
          <a:p>
            <a:pPr indent="285750" eaLnBrk="0" hangingPunct="0">
              <a:lnSpc>
                <a:spcPct val="150000"/>
              </a:lnSpc>
            </a:pPr>
            <a:r>
              <a:rPr lang="en-US" altLang="zh-CN" b="1" dirty="0">
                <a:latin typeface="Times New Roman" pitchFamily="18" charset="0"/>
                <a:cs typeface="Times New Roman" pitchFamily="18" charset="0"/>
              </a:rPr>
              <a:t>1.</a:t>
            </a:r>
            <a:r>
              <a:rPr lang="zh-CN" altLang="en-US" b="1" dirty="0">
                <a:latin typeface="Times New Roman" pitchFamily="18" charset="0"/>
                <a:cs typeface="Times New Roman" pitchFamily="18" charset="0"/>
              </a:rPr>
              <a:t>正常聚合  </a:t>
            </a:r>
            <a:r>
              <a:rPr lang="en-US" altLang="zh-CN" b="1" dirty="0">
                <a:latin typeface="Times New Roman" pitchFamily="18" charset="0"/>
                <a:cs typeface="Times New Roman" pitchFamily="18" charset="0"/>
              </a:rPr>
              <a:t>2.</a:t>
            </a:r>
            <a:r>
              <a:rPr lang="zh-CN" altLang="en-US" b="1" dirty="0">
                <a:latin typeface="Times New Roman" pitchFamily="18" charset="0"/>
                <a:cs typeface="Times New Roman" pitchFamily="18" charset="0"/>
              </a:rPr>
              <a:t>加入苯醌   </a:t>
            </a:r>
            <a:r>
              <a:rPr lang="en-US" altLang="zh-CN" b="1" dirty="0">
                <a:latin typeface="Times New Roman" pitchFamily="18" charset="0"/>
                <a:cs typeface="Times New Roman" pitchFamily="18" charset="0"/>
              </a:rPr>
              <a:t>3.</a:t>
            </a:r>
            <a:r>
              <a:rPr lang="zh-CN" altLang="en-US" b="1" dirty="0">
                <a:latin typeface="Times New Roman" pitchFamily="18" charset="0"/>
                <a:cs typeface="Times New Roman" pitchFamily="18" charset="0"/>
              </a:rPr>
              <a:t>加入硝基苯  </a:t>
            </a:r>
            <a:r>
              <a:rPr lang="en-US" altLang="zh-CN" b="1" dirty="0">
                <a:latin typeface="Times New Roman" pitchFamily="18" charset="0"/>
                <a:cs typeface="Times New Roman" pitchFamily="18" charset="0"/>
              </a:rPr>
              <a:t>4.</a:t>
            </a:r>
            <a:r>
              <a:rPr lang="zh-CN" altLang="en-US" b="1" dirty="0">
                <a:latin typeface="Times New Roman" pitchFamily="18" charset="0"/>
                <a:cs typeface="Times New Roman" pitchFamily="18" charset="0"/>
              </a:rPr>
              <a:t>加入亚硝基苯</a:t>
            </a:r>
          </a:p>
        </p:txBody>
      </p:sp>
      <p:sp>
        <p:nvSpPr>
          <p:cNvPr id="89" name="TextBox 81"/>
          <p:cNvSpPr txBox="1">
            <a:spLocks noChangeArrowheads="1"/>
          </p:cNvSpPr>
          <p:nvPr/>
        </p:nvSpPr>
        <p:spPr bwMode="auto">
          <a:xfrm>
            <a:off x="6516216" y="1772816"/>
            <a:ext cx="2428875" cy="2308324"/>
          </a:xfrm>
          <a:prstGeom prst="rect">
            <a:avLst/>
          </a:prstGeom>
          <a:solidFill>
            <a:srgbClr val="CCFFFF"/>
          </a:solidFill>
          <a:ln w="9525">
            <a:solidFill>
              <a:schemeClr val="tx1"/>
            </a:solidFill>
            <a:miter lim="800000"/>
            <a:headEnd/>
            <a:tailEnd/>
          </a:ln>
        </p:spPr>
        <p:txBody>
          <a:bodyPr>
            <a:spAutoFit/>
          </a:bodyPr>
          <a:lstStyle/>
          <a:p>
            <a:pPr indent="285750" eaLnBrk="0" hangingPunct="0">
              <a:lnSpc>
                <a:spcPct val="150000"/>
              </a:lnSpc>
            </a:pP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正常聚合  </a:t>
            </a:r>
            <a:endParaRPr lang="en-US" altLang="zh-CN" sz="2400" b="1" dirty="0">
              <a:latin typeface="Times New Roman" pitchFamily="18" charset="0"/>
              <a:cs typeface="Times New Roman" pitchFamily="18" charset="0"/>
            </a:endParaRPr>
          </a:p>
          <a:p>
            <a:pPr indent="285750" eaLnBrk="0" hangingPunct="0">
              <a:lnSpc>
                <a:spcPct val="150000"/>
              </a:lnSpc>
            </a:pPr>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阻聚   </a:t>
            </a:r>
            <a:endParaRPr lang="en-US" altLang="zh-CN" sz="2400" b="1" dirty="0">
              <a:latin typeface="Times New Roman" pitchFamily="18" charset="0"/>
              <a:cs typeface="Times New Roman" pitchFamily="18" charset="0"/>
            </a:endParaRPr>
          </a:p>
          <a:p>
            <a:pPr indent="285750" eaLnBrk="0" hangingPunct="0">
              <a:lnSpc>
                <a:spcPct val="150000"/>
              </a:lnSpc>
            </a:pPr>
            <a:r>
              <a:rPr lang="en-US" altLang="zh-CN" sz="2400" b="1"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缓聚</a:t>
            </a:r>
            <a:endParaRPr lang="en-US" altLang="zh-CN" sz="2400" b="1" dirty="0">
              <a:latin typeface="Times New Roman" pitchFamily="18" charset="0"/>
              <a:cs typeface="Times New Roman" pitchFamily="18" charset="0"/>
            </a:endParaRPr>
          </a:p>
          <a:p>
            <a:pPr indent="285750" eaLnBrk="0" hangingPunct="0">
              <a:lnSpc>
                <a:spcPct val="150000"/>
              </a:lnSpc>
            </a:pPr>
            <a:r>
              <a:rPr lang="en-US" altLang="zh-CN" sz="2400" b="1" dirty="0">
                <a:latin typeface="Times New Roman" pitchFamily="18" charset="0"/>
                <a:cs typeface="Times New Roman" pitchFamily="18" charset="0"/>
              </a:rPr>
              <a:t>4.</a:t>
            </a:r>
            <a:r>
              <a:rPr lang="zh-CN" altLang="en-US" sz="2400" b="1" dirty="0">
                <a:latin typeface="Times New Roman" pitchFamily="18" charset="0"/>
                <a:cs typeface="Times New Roman" pitchFamily="18" charset="0"/>
              </a:rPr>
              <a:t>阻聚</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缓聚</a:t>
            </a:r>
          </a:p>
        </p:txBody>
      </p:sp>
      <p:sp>
        <p:nvSpPr>
          <p:cNvPr id="91" name="Text Box 21"/>
          <p:cNvSpPr txBox="1">
            <a:spLocks noChangeArrowheads="1"/>
          </p:cNvSpPr>
          <p:nvPr/>
        </p:nvSpPr>
        <p:spPr bwMode="auto">
          <a:xfrm>
            <a:off x="179512" y="5733256"/>
            <a:ext cx="8748464" cy="943528"/>
          </a:xfrm>
          <a:prstGeom prst="rect">
            <a:avLst/>
          </a:prstGeom>
          <a:solidFill>
            <a:srgbClr val="CCFFFF"/>
          </a:solidFill>
          <a:ln w="9525">
            <a:solidFill>
              <a:schemeClr val="tx1"/>
            </a:solidFill>
            <a:miter lim="800000"/>
            <a:headEnd/>
            <a:tailEnd/>
          </a:ln>
          <a:effectLst/>
        </p:spPr>
        <p:txBody>
          <a:bodyPr wrap="square">
            <a:spAutoFit/>
          </a:bodyPr>
          <a:lstStyle/>
          <a:p>
            <a:pPr>
              <a:lnSpc>
                <a:spcPct val="150000"/>
              </a:lnSpc>
              <a:spcBef>
                <a:spcPct val="50000"/>
              </a:spcBef>
            </a:pPr>
            <a:r>
              <a:rPr kumimoji="1" lang="zh-CN" altLang="en-US" sz="2000" b="1" dirty="0">
                <a:solidFill>
                  <a:srgbClr val="0033CC"/>
                </a:solidFill>
                <a:latin typeface="+mn-ea"/>
              </a:rPr>
              <a:t>单体在贮存、运输过程中常</a:t>
            </a:r>
            <a:r>
              <a:rPr kumimoji="1" lang="zh-CN" altLang="en-US" sz="2000" b="1" dirty="0">
                <a:solidFill>
                  <a:srgbClr val="FF0000"/>
                </a:solidFill>
                <a:latin typeface="+mn-ea"/>
              </a:rPr>
              <a:t>加入阻聚剂以防止单体聚合</a:t>
            </a:r>
            <a:r>
              <a:rPr kumimoji="1" lang="zh-CN" altLang="en-US" sz="2000" b="1" dirty="0">
                <a:solidFill>
                  <a:srgbClr val="0033CC"/>
                </a:solidFill>
                <a:latin typeface="+mn-ea"/>
              </a:rPr>
              <a:t>，因此单体在聚合反应以前通常要先除去阻聚剂（通过蒸馏或萃取），否则需使用过量引发剂。</a:t>
            </a:r>
          </a:p>
        </p:txBody>
      </p:sp>
      <p:sp>
        <p:nvSpPr>
          <p:cNvPr id="92" name="右大括号 91"/>
          <p:cNvSpPr/>
          <p:nvPr/>
        </p:nvSpPr>
        <p:spPr>
          <a:xfrm rot="5400000">
            <a:off x="1259632" y="4077072"/>
            <a:ext cx="288032" cy="57606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TextBox 92"/>
          <p:cNvSpPr txBox="1"/>
          <p:nvPr/>
        </p:nvSpPr>
        <p:spPr>
          <a:xfrm>
            <a:off x="755576" y="4541058"/>
            <a:ext cx="1606530" cy="400110"/>
          </a:xfrm>
          <a:prstGeom prst="rect">
            <a:avLst/>
          </a:prstGeom>
          <a:solidFill>
            <a:srgbClr val="CCFFFF"/>
          </a:solidFill>
          <a:ln>
            <a:solidFill>
              <a:schemeClr val="tx1"/>
            </a:solidFill>
          </a:ln>
        </p:spPr>
        <p:txBody>
          <a:bodyPr wrap="none" rtlCol="0">
            <a:spAutoFit/>
          </a:bodyPr>
          <a:lstStyle/>
          <a:p>
            <a:r>
              <a:rPr lang="zh-CN" altLang="en-US" sz="2000" b="1" dirty="0">
                <a:solidFill>
                  <a:srgbClr val="FF0000"/>
                </a:solidFill>
                <a:latin typeface="Times New Roman" pitchFamily="18" charset="0"/>
                <a:cs typeface="Times New Roman" pitchFamily="18" charset="0"/>
              </a:rPr>
              <a:t>诱导期 </a:t>
            </a:r>
            <a:r>
              <a:rPr lang="en-US" altLang="zh-CN" sz="2000" b="1" dirty="0">
                <a:latin typeface="Times New Roman" pitchFamily="18" charset="0"/>
                <a:cs typeface="Times New Roman" pitchFamily="18" charset="0"/>
              </a:rPr>
              <a:t>(P42)</a:t>
            </a:r>
            <a:endParaRPr lang="zh-CN" alt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512922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214282" y="3857628"/>
            <a:ext cx="8748712" cy="2862322"/>
          </a:xfrm>
          <a:prstGeom prst="rect">
            <a:avLst/>
          </a:prstGeom>
          <a:noFill/>
          <a:ln w="9525">
            <a:noFill/>
            <a:miter lim="800000"/>
            <a:headEnd/>
            <a:tailEnd/>
          </a:ln>
        </p:spPr>
        <p:txBody>
          <a:bodyPr wrap="square">
            <a:spAutoFit/>
          </a:bodyPr>
          <a:lstStyle/>
          <a:p>
            <a:pPr>
              <a:lnSpc>
                <a:spcPct val="125000"/>
              </a:lnSpc>
            </a:pPr>
            <a:r>
              <a:rPr kumimoji="1" lang="en-US" altLang="zh-CN" sz="2400" b="1" dirty="0" err="1">
                <a:solidFill>
                  <a:srgbClr val="C00000"/>
                </a:solidFill>
                <a:latin typeface="Times New Roman" pitchFamily="18" charset="0"/>
                <a:cs typeface="Times New Roman" pitchFamily="18" charset="0"/>
              </a:rPr>
              <a:t>i</a:t>
            </a:r>
            <a:r>
              <a:rPr kumimoji="1" lang="en-US" altLang="zh-CN" sz="2400" b="1" dirty="0">
                <a:solidFill>
                  <a:srgbClr val="C00000"/>
                </a:solidFill>
                <a:latin typeface="Times New Roman" pitchFamily="18" charset="0"/>
                <a:cs typeface="Times New Roman" pitchFamily="18" charset="0"/>
              </a:rPr>
              <a:t>. </a:t>
            </a:r>
            <a:r>
              <a:rPr kumimoji="1" lang="zh-CN" altLang="en-US" sz="2400" b="1" dirty="0">
                <a:solidFill>
                  <a:srgbClr val="C00000"/>
                </a:solidFill>
                <a:latin typeface="Times New Roman" pitchFamily="18" charset="0"/>
                <a:cs typeface="Times New Roman" pitchFamily="18" charset="0"/>
              </a:rPr>
              <a:t>结构单元（</a:t>
            </a:r>
            <a:r>
              <a:rPr kumimoji="1" lang="en-US" altLang="zh-CN" sz="2400" b="1" dirty="0">
                <a:solidFill>
                  <a:srgbClr val="C00000"/>
                </a:solidFill>
                <a:latin typeface="Times New Roman" pitchFamily="18" charset="0"/>
                <a:cs typeface="Times New Roman" pitchFamily="18" charset="0"/>
              </a:rPr>
              <a:t>structure unit </a:t>
            </a:r>
            <a:r>
              <a:rPr kumimoji="1" lang="zh-CN" altLang="en-US" sz="2400" b="1" dirty="0">
                <a:solidFill>
                  <a:srgbClr val="C00000"/>
                </a:solidFill>
                <a:latin typeface="Times New Roman" pitchFamily="18" charset="0"/>
                <a:cs typeface="Times New Roman" pitchFamily="18" charset="0"/>
              </a:rPr>
              <a:t>）</a:t>
            </a:r>
            <a:r>
              <a:rPr kumimoji="1" lang="en-US" altLang="zh-CN" sz="2400" b="1" dirty="0">
                <a:solidFill>
                  <a:srgbClr val="4D0D4F"/>
                </a:solidFill>
                <a:latin typeface="Times New Roman" pitchFamily="18" charset="0"/>
                <a:cs typeface="Times New Roman" pitchFamily="18" charset="0"/>
              </a:rPr>
              <a:t>, </a:t>
            </a:r>
            <a:r>
              <a:rPr kumimoji="1" lang="zh-CN" altLang="en-US" sz="2400" b="1" dirty="0">
                <a:solidFill>
                  <a:srgbClr val="4D0D4F"/>
                </a:solidFill>
                <a:latin typeface="Times New Roman" pitchFamily="18" charset="0"/>
                <a:cs typeface="Times New Roman" pitchFamily="18" charset="0"/>
              </a:rPr>
              <a:t>由一种单体分子通过聚合进入重复单元的部分 </a:t>
            </a:r>
          </a:p>
          <a:p>
            <a:pPr>
              <a:lnSpc>
                <a:spcPct val="125000"/>
              </a:lnSpc>
            </a:pPr>
            <a:r>
              <a:rPr kumimoji="1" lang="en-US" altLang="zh-CN" sz="2400" b="1" dirty="0">
                <a:solidFill>
                  <a:srgbClr val="C00000"/>
                </a:solidFill>
                <a:latin typeface="Times New Roman" pitchFamily="18" charset="0"/>
                <a:cs typeface="Times New Roman" pitchFamily="18" charset="0"/>
              </a:rPr>
              <a:t>ii. </a:t>
            </a:r>
            <a:r>
              <a:rPr kumimoji="1" lang="zh-CN" altLang="en-US" sz="2400" b="1" dirty="0">
                <a:solidFill>
                  <a:srgbClr val="C00000"/>
                </a:solidFill>
                <a:latin typeface="Times New Roman" pitchFamily="18" charset="0"/>
                <a:cs typeface="Times New Roman" pitchFamily="18" charset="0"/>
              </a:rPr>
              <a:t>重复单元（ </a:t>
            </a:r>
            <a:r>
              <a:rPr kumimoji="1" lang="en-US" altLang="zh-CN" sz="2400" b="1" dirty="0">
                <a:solidFill>
                  <a:srgbClr val="C00000"/>
                </a:solidFill>
                <a:latin typeface="Times New Roman" pitchFamily="18" charset="0"/>
                <a:cs typeface="Times New Roman" pitchFamily="18" charset="0"/>
              </a:rPr>
              <a:t>repeating unit</a:t>
            </a:r>
            <a:r>
              <a:rPr kumimoji="1" lang="zh-CN" altLang="en-US" sz="2400" b="1" dirty="0">
                <a:solidFill>
                  <a:srgbClr val="C00000"/>
                </a:solidFill>
                <a:latin typeface="Times New Roman" pitchFamily="18" charset="0"/>
                <a:cs typeface="Times New Roman" pitchFamily="18" charset="0"/>
              </a:rPr>
              <a:t>）</a:t>
            </a:r>
            <a:r>
              <a:rPr kumimoji="1" lang="en-US" altLang="zh-CN" sz="2400" b="1" dirty="0">
                <a:solidFill>
                  <a:srgbClr val="4D0D4F"/>
                </a:solidFill>
                <a:latin typeface="Times New Roman" pitchFamily="18" charset="0"/>
                <a:cs typeface="Times New Roman" pitchFamily="18" charset="0"/>
              </a:rPr>
              <a:t>, </a:t>
            </a:r>
            <a:r>
              <a:rPr kumimoji="1" lang="zh-CN" altLang="en-US" sz="2400" b="1" dirty="0">
                <a:solidFill>
                  <a:srgbClr val="4D0D4F"/>
                </a:solidFill>
                <a:latin typeface="Times New Roman" pitchFamily="18" charset="0"/>
                <a:cs typeface="Times New Roman" pitchFamily="18" charset="0"/>
              </a:rPr>
              <a:t>高分子链中可重复的最小单位 </a:t>
            </a:r>
          </a:p>
          <a:p>
            <a:pPr>
              <a:lnSpc>
                <a:spcPct val="125000"/>
              </a:lnSpc>
            </a:pPr>
            <a:r>
              <a:rPr kumimoji="1" lang="en-US" altLang="zh-CN" sz="2400" b="1" dirty="0">
                <a:solidFill>
                  <a:srgbClr val="C00000"/>
                </a:solidFill>
                <a:latin typeface="Times New Roman" pitchFamily="18" charset="0"/>
                <a:cs typeface="Times New Roman" pitchFamily="18" charset="0"/>
              </a:rPr>
              <a:t>iii. </a:t>
            </a:r>
            <a:r>
              <a:rPr kumimoji="1" lang="zh-CN" altLang="en-US" sz="2400" b="1" dirty="0">
                <a:solidFill>
                  <a:srgbClr val="C00000"/>
                </a:solidFill>
                <a:latin typeface="Times New Roman" pitchFamily="18" charset="0"/>
                <a:cs typeface="Times New Roman" pitchFamily="18" charset="0"/>
              </a:rPr>
              <a:t>单体单元（</a:t>
            </a:r>
            <a:r>
              <a:rPr kumimoji="1" lang="en-US" altLang="zh-CN" sz="2400" b="1" dirty="0">
                <a:solidFill>
                  <a:srgbClr val="C00000"/>
                </a:solidFill>
                <a:latin typeface="Times New Roman" pitchFamily="18" charset="0"/>
                <a:cs typeface="Times New Roman" pitchFamily="18" charset="0"/>
              </a:rPr>
              <a:t>monomer unit</a:t>
            </a:r>
            <a:r>
              <a:rPr kumimoji="1" lang="zh-CN" altLang="en-US" sz="2400" b="1" dirty="0">
                <a:solidFill>
                  <a:srgbClr val="C00000"/>
                </a:solidFill>
                <a:latin typeface="Times New Roman" pitchFamily="18" charset="0"/>
                <a:cs typeface="Times New Roman" pitchFamily="18" charset="0"/>
              </a:rPr>
              <a:t>）</a:t>
            </a:r>
            <a:r>
              <a:rPr kumimoji="1" lang="en-US" altLang="zh-CN" sz="2400" b="1" dirty="0">
                <a:solidFill>
                  <a:srgbClr val="4D0D4F"/>
                </a:solidFill>
                <a:latin typeface="Times New Roman" pitchFamily="18" charset="0"/>
                <a:cs typeface="Times New Roman" pitchFamily="18" charset="0"/>
              </a:rPr>
              <a:t>, </a:t>
            </a:r>
            <a:r>
              <a:rPr kumimoji="1" lang="zh-CN" altLang="en-US" sz="2400" b="1" dirty="0">
                <a:solidFill>
                  <a:srgbClr val="4D0D4F"/>
                </a:solidFill>
                <a:latin typeface="Times New Roman" pitchFamily="18" charset="0"/>
                <a:cs typeface="Times New Roman" pitchFamily="18" charset="0"/>
              </a:rPr>
              <a:t>与单体组成相同，只是电子结构不同的重复单元 </a:t>
            </a:r>
          </a:p>
          <a:p>
            <a:pPr>
              <a:lnSpc>
                <a:spcPct val="125000"/>
              </a:lnSpc>
            </a:pPr>
            <a:r>
              <a:rPr kumimoji="1" lang="en-US" altLang="zh-CN" sz="2400" b="1" dirty="0">
                <a:solidFill>
                  <a:srgbClr val="C00000"/>
                </a:solidFill>
                <a:latin typeface="Times New Roman" pitchFamily="18" charset="0"/>
                <a:cs typeface="Times New Roman" pitchFamily="18" charset="0"/>
              </a:rPr>
              <a:t>iv. </a:t>
            </a:r>
            <a:r>
              <a:rPr kumimoji="1" lang="zh-CN" altLang="en-US" sz="2400" b="1" dirty="0">
                <a:solidFill>
                  <a:srgbClr val="C00000"/>
                </a:solidFill>
                <a:latin typeface="Times New Roman" pitchFamily="18" charset="0"/>
                <a:cs typeface="Times New Roman" pitchFamily="18" charset="0"/>
              </a:rPr>
              <a:t>链节（</a:t>
            </a:r>
            <a:r>
              <a:rPr kumimoji="1" lang="en-US" altLang="zh-CN" sz="2400" b="1" dirty="0">
                <a:solidFill>
                  <a:srgbClr val="C00000"/>
                </a:solidFill>
                <a:latin typeface="Times New Roman" pitchFamily="18" charset="0"/>
                <a:cs typeface="Times New Roman" pitchFamily="18" charset="0"/>
              </a:rPr>
              <a:t>chain element</a:t>
            </a:r>
            <a:r>
              <a:rPr kumimoji="1" lang="zh-CN" altLang="en-US" sz="2400" b="1" dirty="0">
                <a:solidFill>
                  <a:srgbClr val="C00000"/>
                </a:solidFill>
                <a:latin typeface="Times New Roman" pitchFamily="18" charset="0"/>
                <a:cs typeface="Times New Roman" pitchFamily="18" charset="0"/>
              </a:rPr>
              <a:t>）</a:t>
            </a:r>
            <a:r>
              <a:rPr kumimoji="1" lang="en-US" altLang="zh-CN" sz="2400" b="1" dirty="0">
                <a:solidFill>
                  <a:srgbClr val="C00000"/>
                </a:solidFill>
                <a:latin typeface="Times New Roman" pitchFamily="18" charset="0"/>
                <a:cs typeface="Times New Roman" pitchFamily="18" charset="0"/>
              </a:rPr>
              <a:t>, </a:t>
            </a:r>
            <a:r>
              <a:rPr kumimoji="1" lang="zh-CN" altLang="en-US" sz="2400" b="1" dirty="0">
                <a:solidFill>
                  <a:srgbClr val="4D0D4F"/>
                </a:solidFill>
                <a:latin typeface="Times New Roman" pitchFamily="18" charset="0"/>
                <a:cs typeface="Times New Roman" pitchFamily="18" charset="0"/>
              </a:rPr>
              <a:t>重复单元</a:t>
            </a:r>
          </a:p>
        </p:txBody>
      </p:sp>
      <p:sp>
        <p:nvSpPr>
          <p:cNvPr id="18" name="Rectangle 5"/>
          <p:cNvSpPr>
            <a:spLocks noChangeArrowheads="1"/>
          </p:cNvSpPr>
          <p:nvPr/>
        </p:nvSpPr>
        <p:spPr bwMode="auto">
          <a:xfrm>
            <a:off x="214282" y="1000108"/>
            <a:ext cx="1385872" cy="519113"/>
          </a:xfrm>
          <a:prstGeom prst="rect">
            <a:avLst/>
          </a:prstGeom>
          <a:solidFill>
            <a:srgbClr val="DEEE12"/>
          </a:solidFill>
          <a:ln w="9525">
            <a:noFill/>
            <a:miter lim="800000"/>
            <a:headEnd/>
            <a:tailEnd/>
          </a:ln>
        </p:spPr>
        <p:txBody>
          <a:bodyPr wrap="square">
            <a:spAutoFit/>
          </a:bodyPr>
          <a:lstStyle/>
          <a:p>
            <a:pPr algn="ctr"/>
            <a:r>
              <a:rPr kumimoji="1" lang="zh-CN" altLang="en-US" sz="2800" b="1" dirty="0">
                <a:solidFill>
                  <a:srgbClr val="0000CC"/>
                </a:solidFill>
                <a:latin typeface="Times New Roman" pitchFamily="18" charset="0"/>
                <a:cs typeface="Times New Roman" pitchFamily="18" charset="0"/>
              </a:rPr>
              <a:t>类型 </a:t>
            </a:r>
            <a:r>
              <a:rPr kumimoji="1" lang="en-US" altLang="zh-CN" sz="2800" b="1" dirty="0">
                <a:solidFill>
                  <a:srgbClr val="0000CC"/>
                </a:solidFill>
                <a:latin typeface="Times New Roman" pitchFamily="18" charset="0"/>
                <a:cs typeface="Times New Roman" pitchFamily="18" charset="0"/>
              </a:rPr>
              <a:t>2</a:t>
            </a:r>
            <a:r>
              <a:rPr kumimoji="1" lang="zh-CN" altLang="en-US" sz="2800" b="1" dirty="0">
                <a:solidFill>
                  <a:srgbClr val="0000CC"/>
                </a:solidFill>
                <a:latin typeface="Times New Roman" pitchFamily="18" charset="0"/>
                <a:cs typeface="Times New Roman" pitchFamily="18" charset="0"/>
              </a:rPr>
              <a:t>：</a:t>
            </a:r>
          </a:p>
        </p:txBody>
      </p:sp>
      <p:pic>
        <p:nvPicPr>
          <p:cNvPr id="19" name="Picture 32"/>
          <p:cNvPicPr>
            <a:picLocks noChangeAspect="1" noChangeArrowheads="1"/>
          </p:cNvPicPr>
          <p:nvPr/>
        </p:nvPicPr>
        <p:blipFill>
          <a:blip r:embed="rId3"/>
          <a:srcRect/>
          <a:stretch>
            <a:fillRect/>
          </a:stretch>
        </p:blipFill>
        <p:spPr bwMode="auto">
          <a:xfrm>
            <a:off x="798538" y="2357430"/>
            <a:ext cx="5113337" cy="696912"/>
          </a:xfrm>
          <a:prstGeom prst="rect">
            <a:avLst/>
          </a:prstGeom>
          <a:noFill/>
          <a:ln w="9525">
            <a:noFill/>
            <a:miter lim="800000"/>
            <a:headEnd/>
            <a:tailEnd/>
          </a:ln>
          <a:effectLst/>
        </p:spPr>
      </p:pic>
      <p:pic>
        <p:nvPicPr>
          <p:cNvPr id="20" name="Picture 43"/>
          <p:cNvPicPr>
            <a:picLocks noChangeAspect="1" noChangeArrowheads="1"/>
          </p:cNvPicPr>
          <p:nvPr/>
        </p:nvPicPr>
        <p:blipFill>
          <a:blip r:embed="rId4"/>
          <a:srcRect/>
          <a:stretch>
            <a:fillRect/>
          </a:stretch>
        </p:blipFill>
        <p:spPr bwMode="auto">
          <a:xfrm>
            <a:off x="1068404" y="1720849"/>
            <a:ext cx="5861050" cy="412750"/>
          </a:xfrm>
          <a:prstGeom prst="rect">
            <a:avLst/>
          </a:prstGeom>
          <a:noFill/>
          <a:ln w="9525">
            <a:noFill/>
            <a:miter lim="800000"/>
            <a:headEnd/>
            <a:tailEnd/>
          </a:ln>
          <a:effectLst/>
        </p:spPr>
      </p:pic>
      <p:pic>
        <p:nvPicPr>
          <p:cNvPr id="21" name="Picture 46"/>
          <p:cNvPicPr>
            <a:picLocks noChangeAspect="1" noChangeArrowheads="1"/>
          </p:cNvPicPr>
          <p:nvPr/>
        </p:nvPicPr>
        <p:blipFill>
          <a:blip r:embed="rId5"/>
          <a:srcRect/>
          <a:stretch>
            <a:fillRect/>
          </a:stretch>
        </p:blipFill>
        <p:spPr bwMode="auto">
          <a:xfrm>
            <a:off x="5983313" y="2449505"/>
            <a:ext cx="2232025" cy="449262"/>
          </a:xfrm>
          <a:prstGeom prst="rect">
            <a:avLst/>
          </a:prstGeom>
          <a:noFill/>
          <a:ln w="9525">
            <a:noFill/>
            <a:miter lim="800000"/>
            <a:headEnd/>
            <a:tailEnd/>
          </a:ln>
          <a:effectLst/>
        </p:spPr>
      </p:pic>
      <p:pic>
        <p:nvPicPr>
          <p:cNvPr id="24" name="Picture 5"/>
          <p:cNvPicPr>
            <a:picLocks noChangeAspect="1" noChangeArrowheads="1"/>
          </p:cNvPicPr>
          <p:nvPr/>
        </p:nvPicPr>
        <p:blipFill>
          <a:blip r:embed="rId6"/>
          <a:srcRect r="88176"/>
          <a:stretch>
            <a:fillRect/>
          </a:stretch>
        </p:blipFill>
        <p:spPr bwMode="auto">
          <a:xfrm>
            <a:off x="7000892" y="1643050"/>
            <a:ext cx="1000132" cy="654050"/>
          </a:xfrm>
          <a:prstGeom prst="rect">
            <a:avLst/>
          </a:prstGeom>
          <a:noFill/>
          <a:ln w="12700" cap="sq">
            <a:noFill/>
            <a:miter lim="800000"/>
            <a:headEnd/>
            <a:tailEnd/>
          </a:ln>
          <a:effectLst/>
        </p:spPr>
      </p:pic>
      <p:sp>
        <p:nvSpPr>
          <p:cNvPr id="25" name="TextBox 24"/>
          <p:cNvSpPr txBox="1"/>
          <p:nvPr/>
        </p:nvSpPr>
        <p:spPr>
          <a:xfrm>
            <a:off x="714348" y="1571612"/>
            <a:ext cx="401072" cy="584775"/>
          </a:xfrm>
          <a:prstGeom prst="rect">
            <a:avLst/>
          </a:prstGeom>
          <a:noFill/>
        </p:spPr>
        <p:txBody>
          <a:bodyPr wrap="none" rtlCol="0">
            <a:spAutoFit/>
          </a:bodyPr>
          <a:lstStyle/>
          <a:p>
            <a:r>
              <a:rPr lang="en-US" altLang="zh-CN" sz="3200" dirty="0"/>
              <a:t>n</a:t>
            </a:r>
            <a:endParaRPr lang="zh-CN" altLang="en-US" sz="3200" dirty="0"/>
          </a:p>
        </p:txBody>
      </p:sp>
      <p:sp>
        <p:nvSpPr>
          <p:cNvPr id="26" name="TextBox 25"/>
          <p:cNvSpPr txBox="1"/>
          <p:nvPr/>
        </p:nvSpPr>
        <p:spPr>
          <a:xfrm>
            <a:off x="3599424" y="1571612"/>
            <a:ext cx="401072" cy="584775"/>
          </a:xfrm>
          <a:prstGeom prst="rect">
            <a:avLst/>
          </a:prstGeom>
          <a:noFill/>
        </p:spPr>
        <p:txBody>
          <a:bodyPr wrap="none" rtlCol="0">
            <a:spAutoFit/>
          </a:bodyPr>
          <a:lstStyle/>
          <a:p>
            <a:r>
              <a:rPr lang="en-US" altLang="zh-CN" sz="3200" dirty="0"/>
              <a:t>n</a:t>
            </a:r>
            <a:endParaRPr lang="zh-CN" altLang="en-US" sz="3200" dirty="0"/>
          </a:p>
        </p:txBody>
      </p:sp>
      <p:cxnSp>
        <p:nvCxnSpPr>
          <p:cNvPr id="30" name="直接连接符 29"/>
          <p:cNvCxnSpPr/>
          <p:nvPr/>
        </p:nvCxnSpPr>
        <p:spPr>
          <a:xfrm rot="5400000">
            <a:off x="785786" y="3357562"/>
            <a:ext cx="714380" cy="1588"/>
          </a:xfrm>
          <a:prstGeom prst="line">
            <a:avLst/>
          </a:prstGeom>
          <a:ln w="28575">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4928396" y="3356768"/>
            <a:ext cx="714380" cy="1588"/>
          </a:xfrm>
          <a:prstGeom prst="line">
            <a:avLst/>
          </a:prstGeom>
          <a:ln w="28575">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rot="10800000">
            <a:off x="1131736" y="3143248"/>
            <a:ext cx="1440000" cy="1588"/>
          </a:xfrm>
          <a:prstGeom prst="straightConnector1">
            <a:avLst/>
          </a:prstGeom>
          <a:ln w="28575">
            <a:solidFill>
              <a:srgbClr val="660066"/>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00298" y="2928934"/>
            <a:ext cx="1217000" cy="400110"/>
          </a:xfrm>
          <a:prstGeom prst="rect">
            <a:avLst/>
          </a:prstGeom>
          <a:noFill/>
        </p:spPr>
        <p:txBody>
          <a:bodyPr wrap="none" rtlCol="0">
            <a:spAutoFit/>
          </a:bodyPr>
          <a:lstStyle/>
          <a:p>
            <a:r>
              <a:rPr lang="zh-CN" altLang="en-US" sz="2000" b="1" dirty="0">
                <a:solidFill>
                  <a:srgbClr val="0000CC"/>
                </a:solidFill>
                <a:effectLst>
                  <a:outerShdw blurRad="38100" dist="38100" dir="2700000" algn="tl">
                    <a:srgbClr val="000000">
                      <a:alpha val="43137"/>
                    </a:srgbClr>
                  </a:outerShdw>
                </a:effectLst>
              </a:rPr>
              <a:t>重复单元</a:t>
            </a:r>
          </a:p>
        </p:txBody>
      </p:sp>
      <p:cxnSp>
        <p:nvCxnSpPr>
          <p:cNvPr id="37" name="直接箭头连接符 36"/>
          <p:cNvCxnSpPr/>
          <p:nvPr/>
        </p:nvCxnSpPr>
        <p:spPr>
          <a:xfrm rot="10800000" flipH="1">
            <a:off x="3774942" y="3143248"/>
            <a:ext cx="1440000" cy="1588"/>
          </a:xfrm>
          <a:prstGeom prst="straightConnector1">
            <a:avLst/>
          </a:prstGeom>
          <a:ln w="28575">
            <a:solidFill>
              <a:srgbClr val="660066"/>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16200000" flipH="1">
            <a:off x="2945240" y="3516752"/>
            <a:ext cx="396000" cy="0"/>
          </a:xfrm>
          <a:prstGeom prst="line">
            <a:avLst/>
          </a:prstGeom>
          <a:ln w="28575">
            <a:solidFill>
              <a:srgbClr val="660066"/>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535178" y="3357562"/>
            <a:ext cx="1107996" cy="369332"/>
          </a:xfrm>
          <a:prstGeom prst="rect">
            <a:avLst/>
          </a:prstGeom>
          <a:noFill/>
          <a:ln>
            <a:noFill/>
          </a:ln>
        </p:spPr>
        <p:txBody>
          <a:bodyPr wrap="none" rtlCol="0">
            <a:spAutoFit/>
          </a:bodyPr>
          <a:lstStyle/>
          <a:p>
            <a:r>
              <a:rPr lang="zh-CN" altLang="en-US" b="1" dirty="0">
                <a:solidFill>
                  <a:srgbClr val="00B050"/>
                </a:solidFill>
              </a:rPr>
              <a:t>结构单元</a:t>
            </a:r>
          </a:p>
        </p:txBody>
      </p:sp>
      <p:cxnSp>
        <p:nvCxnSpPr>
          <p:cNvPr id="43" name="直接箭头连接符 42"/>
          <p:cNvCxnSpPr>
            <a:stCxn id="41" idx="3"/>
          </p:cNvCxnSpPr>
          <p:nvPr/>
        </p:nvCxnSpPr>
        <p:spPr>
          <a:xfrm>
            <a:off x="2643174" y="3542228"/>
            <a:ext cx="46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1142976" y="3533776"/>
            <a:ext cx="46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06880" y="3370262"/>
            <a:ext cx="1107996" cy="369332"/>
          </a:xfrm>
          <a:prstGeom prst="rect">
            <a:avLst/>
          </a:prstGeom>
          <a:noFill/>
          <a:ln>
            <a:noFill/>
          </a:ln>
        </p:spPr>
        <p:txBody>
          <a:bodyPr wrap="none" rtlCol="0">
            <a:spAutoFit/>
          </a:bodyPr>
          <a:lstStyle/>
          <a:p>
            <a:r>
              <a:rPr lang="zh-CN" altLang="en-US" b="1" dirty="0">
                <a:solidFill>
                  <a:srgbClr val="00B050"/>
                </a:solidFill>
              </a:rPr>
              <a:t>结构单元</a:t>
            </a:r>
          </a:p>
        </p:txBody>
      </p:sp>
      <p:cxnSp>
        <p:nvCxnSpPr>
          <p:cNvPr id="46" name="直接箭头连接符 45"/>
          <p:cNvCxnSpPr>
            <a:stCxn id="45" idx="3"/>
          </p:cNvCxnSpPr>
          <p:nvPr/>
        </p:nvCxnSpPr>
        <p:spPr>
          <a:xfrm>
            <a:off x="4714876" y="3554928"/>
            <a:ext cx="46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3214678" y="3546476"/>
            <a:ext cx="46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 name="Rectangle 1043"/>
          <p:cNvSpPr>
            <a:spLocks noChangeArrowheads="1"/>
          </p:cNvSpPr>
          <p:nvPr/>
        </p:nvSpPr>
        <p:spPr bwMode="auto">
          <a:xfrm>
            <a:off x="2071670" y="1000108"/>
            <a:ext cx="5667391" cy="57150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49" name="Text Box 1045"/>
          <p:cNvSpPr txBox="1">
            <a:spLocks noChangeArrowheads="1"/>
          </p:cNvSpPr>
          <p:nvPr/>
        </p:nvSpPr>
        <p:spPr bwMode="auto">
          <a:xfrm>
            <a:off x="2219332" y="1036619"/>
            <a:ext cx="5426069" cy="461665"/>
          </a:xfrm>
          <a:prstGeom prst="rect">
            <a:avLst/>
          </a:prstGeom>
          <a:noFill/>
          <a:ln w="9525">
            <a:noFill/>
            <a:miter lim="800000"/>
            <a:headEnd/>
            <a:tailEnd/>
          </a:ln>
          <a:effectLst/>
        </p:spPr>
        <p:txBody>
          <a:bodyPr wrap="square">
            <a:spAutoFit/>
          </a:bodyPr>
          <a:lstStyle/>
          <a:p>
            <a:pPr algn="ctr">
              <a:spcBef>
                <a:spcPct val="50000"/>
              </a:spcBef>
            </a:pPr>
            <a:r>
              <a:rPr kumimoji="1" lang="zh-CN" altLang="en-US" sz="2400" b="1" dirty="0">
                <a:effectLst>
                  <a:outerShdw blurRad="38100" dist="38100" dir="2700000" algn="tl">
                    <a:srgbClr val="C0C0C0"/>
                  </a:outerShdw>
                </a:effectLst>
                <a:latin typeface="Times New Roman" pitchFamily="18" charset="0"/>
                <a:ea typeface="楷体_GB2312" pitchFamily="49" charset="-122"/>
              </a:rPr>
              <a:t>结构单元 ≠ 重复单元（链节）</a:t>
            </a:r>
            <a:endParaRPr kumimoji="1" lang="zh-CN" altLang="en-US" sz="2400" b="1" dirty="0">
              <a:latin typeface="Times New Roman" pitchFamily="18" charset="0"/>
              <a:ea typeface="楷体_GB2312" pitchFamily="49" charset="-122"/>
            </a:endParaRPr>
          </a:p>
        </p:txBody>
      </p:sp>
      <p:grpSp>
        <p:nvGrpSpPr>
          <p:cNvPr id="62" name="组合 61"/>
          <p:cNvGrpSpPr/>
          <p:nvPr/>
        </p:nvGrpSpPr>
        <p:grpSpPr>
          <a:xfrm>
            <a:off x="142844" y="5500702"/>
            <a:ext cx="8786842" cy="430216"/>
            <a:chOff x="142844" y="5500702"/>
            <a:chExt cx="8786842" cy="430216"/>
          </a:xfrm>
        </p:grpSpPr>
        <p:cxnSp>
          <p:nvCxnSpPr>
            <p:cNvPr id="56" name="直接连接符 55"/>
            <p:cNvCxnSpPr/>
            <p:nvPr/>
          </p:nvCxnSpPr>
          <p:spPr>
            <a:xfrm>
              <a:off x="142844" y="5500702"/>
              <a:ext cx="878684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42844" y="5929330"/>
              <a:ext cx="2562244"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2" name="Rectangle 4" descr="밝은 수평선"/>
          <p:cNvSpPr>
            <a:spLocks noChangeArrowheads="1"/>
          </p:cNvSpPr>
          <p:nvPr/>
        </p:nvSpPr>
        <p:spPr bwMode="auto">
          <a:xfrm>
            <a:off x="0" y="1"/>
            <a:ext cx="9144000" cy="928670"/>
          </a:xfrm>
          <a:prstGeom prst="rect">
            <a:avLst/>
          </a:prstGeom>
          <a:blipFill>
            <a:blip r:embed="rId7"/>
            <a:tile tx="0" ty="0" sx="100000" sy="100000" flip="none" algn="tl"/>
          </a:blipFill>
          <a:ln w="9525">
            <a:noFill/>
            <a:miter lim="800000"/>
            <a:headEnd/>
            <a:tailEnd/>
          </a:ln>
        </p:spPr>
        <p:txBody>
          <a:bodyPr wrap="none" anchor="ctr"/>
          <a:lstStyle/>
          <a:p>
            <a:endParaRPr lang="zh-CN" altLang="zh-CN"/>
          </a:p>
        </p:txBody>
      </p:sp>
      <p:sp>
        <p:nvSpPr>
          <p:cNvPr id="3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sp>
        <p:nvSpPr>
          <p:cNvPr id="34" name="Rectangle 7"/>
          <p:cNvSpPr>
            <a:spLocks noChangeArrowheads="1"/>
          </p:cNvSpPr>
          <p:nvPr/>
        </p:nvSpPr>
        <p:spPr bwMode="auto">
          <a:xfrm>
            <a:off x="0" y="142852"/>
            <a:ext cx="3214710" cy="648997"/>
          </a:xfrm>
          <a:prstGeom prst="rect">
            <a:avLst/>
          </a:prstGeom>
          <a:noFill/>
          <a:ln>
            <a:noFill/>
            <a:headEnd/>
            <a:tailEnd/>
          </a:ln>
        </p:spPr>
        <p:style>
          <a:lnRef idx="3">
            <a:schemeClr val="lt1"/>
          </a:lnRef>
          <a:fillRef idx="1">
            <a:schemeClr val="accent6"/>
          </a:fillRef>
          <a:effectRef idx="1">
            <a:schemeClr val="accent6"/>
          </a:effectRef>
          <a:fontRef idx="minor">
            <a:schemeClr val="lt1"/>
          </a:fontRef>
        </p:style>
        <p:txBody>
          <a:bodyPr wrap="square" tIns="108000" bIns="108000">
            <a:spAutoFit/>
          </a:bodyPr>
          <a:lstStyle/>
          <a:p>
            <a:pPr algn="ctr"/>
            <a:r>
              <a:rPr kumimoji="1" lang="en-US" altLang="zh-CN"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 </a:t>
            </a:r>
            <a:r>
              <a:rPr kumimoji="1" lang="zh-CN" altLang="en-US"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分子链结构描述</a:t>
            </a:r>
          </a:p>
        </p:txBody>
      </p:sp>
    </p:spTree>
    <p:extLst>
      <p:ext uri="{BB962C8B-B14F-4D97-AF65-F5344CB8AC3E}">
        <p14:creationId xmlns:p14="http://schemas.microsoft.com/office/powerpoint/2010/main" val="345148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Horizontal)">
                                      <p:cBhvr>
                                        <p:cTn id="7" dur="500"/>
                                        <p:tgtEl>
                                          <p:spTgt spid="48"/>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barn(inHorizontal)">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barn(inHorizontal)">
                                      <p:cBhvr>
                                        <p:cTn id="15" dur="500"/>
                                        <p:tgtEl>
                                          <p:spTgt spid="6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linds(horizontal)">
                                      <p:cBhvr>
                                        <p:cTn id="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3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2"/>
          <p:cNvSpPr txBox="1">
            <a:spLocks noChangeArrowheads="1"/>
          </p:cNvSpPr>
          <p:nvPr/>
        </p:nvSpPr>
        <p:spPr bwMode="auto">
          <a:xfrm>
            <a:off x="285720" y="142852"/>
            <a:ext cx="3714776" cy="461665"/>
          </a:xfrm>
          <a:prstGeom prst="rect">
            <a:avLst/>
          </a:prstGeom>
          <a:solidFill>
            <a:srgbClr val="FFFF00"/>
          </a:solidFill>
        </p:spPr>
        <p:txBody>
          <a:bodyPr wrap="square">
            <a:spAutoFit/>
          </a:bodyPr>
          <a:lstStyle/>
          <a:p>
            <a:pPr>
              <a:spcBef>
                <a:spcPct val="50000"/>
              </a:spcBef>
            </a:pPr>
            <a:r>
              <a:rPr lang="en-US" altLang="zh-CN" sz="2400" b="1" dirty="0">
                <a:solidFill>
                  <a:srgbClr val="C00000"/>
                </a:solidFill>
                <a:latin typeface="Times New Roman" pitchFamily="18" charset="0"/>
                <a:cs typeface="Times New Roman" pitchFamily="18" charset="0"/>
              </a:rPr>
              <a:t>2.6.3 </a:t>
            </a:r>
            <a:r>
              <a:rPr lang="zh-CN" altLang="en-US" sz="2400" b="1" dirty="0">
                <a:solidFill>
                  <a:srgbClr val="C00000"/>
                </a:solidFill>
                <a:latin typeface="Times New Roman" pitchFamily="18" charset="0"/>
                <a:cs typeface="Times New Roman" pitchFamily="18" charset="0"/>
              </a:rPr>
              <a:t>有链转移时的聚合度</a:t>
            </a:r>
          </a:p>
        </p:txBody>
      </p:sp>
      <p:sp>
        <p:nvSpPr>
          <p:cNvPr id="5" name="Rectangle 4"/>
          <p:cNvSpPr>
            <a:spLocks noChangeArrowheads="1"/>
          </p:cNvSpPr>
          <p:nvPr/>
        </p:nvSpPr>
        <p:spPr bwMode="auto">
          <a:xfrm>
            <a:off x="357158" y="1428736"/>
            <a:ext cx="2350323" cy="461665"/>
          </a:xfrm>
          <a:prstGeom prst="rect">
            <a:avLst/>
          </a:prstGeom>
          <a:noFill/>
          <a:ln w="9525">
            <a:noFill/>
            <a:miter lim="800000"/>
            <a:headEnd/>
            <a:tailEnd/>
          </a:ln>
        </p:spPr>
        <p:txBody>
          <a:bodyPr wrap="none">
            <a:spAutoFit/>
          </a:bodyPr>
          <a:lstStyle/>
          <a:p>
            <a:r>
              <a:rPr lang="zh-CN" altLang="en-US" sz="2400" b="1" dirty="0">
                <a:solidFill>
                  <a:srgbClr val="990000"/>
                </a:solidFill>
                <a:latin typeface="+mn-ea"/>
              </a:rPr>
              <a:t>链转移反应定义</a:t>
            </a:r>
          </a:p>
        </p:txBody>
      </p:sp>
      <p:sp>
        <p:nvSpPr>
          <p:cNvPr id="6" name="Rectangle 5"/>
          <p:cNvSpPr>
            <a:spLocks noChangeArrowheads="1"/>
          </p:cNvSpPr>
          <p:nvPr/>
        </p:nvSpPr>
        <p:spPr bwMode="auto">
          <a:xfrm>
            <a:off x="474656" y="4500570"/>
            <a:ext cx="3168650" cy="461665"/>
          </a:xfrm>
          <a:prstGeom prst="rect">
            <a:avLst/>
          </a:prstGeom>
          <a:noFill/>
          <a:ln w="9525">
            <a:noFill/>
            <a:miter lim="800000"/>
            <a:headEnd/>
            <a:tailEnd/>
          </a:ln>
        </p:spPr>
        <p:txBody>
          <a:bodyPr>
            <a:spAutoFit/>
          </a:bodyPr>
          <a:lstStyle/>
          <a:p>
            <a:r>
              <a:rPr lang="zh-CN" altLang="en-US" sz="2400" b="1" dirty="0">
                <a:solidFill>
                  <a:srgbClr val="990000"/>
                </a:solidFill>
                <a:latin typeface="+mn-ea"/>
              </a:rPr>
              <a:t>链转移反应通式：   </a:t>
            </a:r>
          </a:p>
        </p:txBody>
      </p:sp>
      <p:graphicFrame>
        <p:nvGraphicFramePr>
          <p:cNvPr id="8" name="Object 7"/>
          <p:cNvGraphicFramePr>
            <a:graphicFrameLocks noChangeAspect="1"/>
          </p:cNvGraphicFramePr>
          <p:nvPr/>
        </p:nvGraphicFramePr>
        <p:xfrm>
          <a:off x="5285564" y="5929330"/>
          <a:ext cx="3144088" cy="714380"/>
        </p:xfrm>
        <a:graphic>
          <a:graphicData uri="http://schemas.openxmlformats.org/presentationml/2006/ole">
            <mc:AlternateContent xmlns:mc="http://schemas.openxmlformats.org/markup-compatibility/2006">
              <mc:Choice xmlns:v="urn:schemas-microsoft-com:vml" Requires="v">
                <p:oleObj spid="_x0000_s11379" r:id="rId4" imgW="1028700" imgH="228600" progId="Equation.3">
                  <p:embed/>
                </p:oleObj>
              </mc:Choice>
              <mc:Fallback>
                <p:oleObj r:id="rId4" imgW="1028700" imgH="228600" progId="Equation.3">
                  <p:embed/>
                  <p:pic>
                    <p:nvPicPr>
                      <p:cNvPr id="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5564" y="5929330"/>
                        <a:ext cx="3144088"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8"/>
          <p:cNvSpPr txBox="1">
            <a:spLocks noChangeArrowheads="1"/>
          </p:cNvSpPr>
          <p:nvPr/>
        </p:nvSpPr>
        <p:spPr bwMode="auto">
          <a:xfrm>
            <a:off x="1309707" y="2071678"/>
            <a:ext cx="5262557" cy="2123658"/>
          </a:xfrm>
          <a:prstGeom prst="rect">
            <a:avLst/>
          </a:prstGeom>
          <a:solidFill>
            <a:srgbClr val="FFFFCC"/>
          </a:solidFill>
          <a:ln w="9525">
            <a:solidFill>
              <a:schemeClr val="tx1"/>
            </a:solidFill>
            <a:miter lim="800000"/>
            <a:headEnd/>
            <a:tailEnd/>
          </a:ln>
        </p:spPr>
        <p:txBody>
          <a:bodyPr wrap="square">
            <a:spAutoFit/>
          </a:bodyPr>
          <a:lstStyle/>
          <a:p>
            <a:pPr>
              <a:spcBef>
                <a:spcPct val="50000"/>
              </a:spcBef>
              <a:buFontTx/>
              <a:buChar char="•"/>
            </a:pPr>
            <a:r>
              <a:rPr lang="en-US" altLang="zh-CN" sz="2400" b="1" dirty="0">
                <a:latin typeface="+mn-ea"/>
              </a:rPr>
              <a:t> </a:t>
            </a:r>
            <a:r>
              <a:rPr lang="zh-CN" altLang="en-US" sz="2400" b="1" dirty="0">
                <a:latin typeface="+mn-ea"/>
              </a:rPr>
              <a:t>链自由基与体系中某些分子作用</a:t>
            </a:r>
          </a:p>
          <a:p>
            <a:pPr>
              <a:spcBef>
                <a:spcPct val="50000"/>
              </a:spcBef>
              <a:buFontTx/>
              <a:buChar char="•"/>
            </a:pPr>
            <a:r>
              <a:rPr lang="zh-CN" altLang="en-US" sz="2400" b="1" dirty="0">
                <a:latin typeface="+mn-ea"/>
              </a:rPr>
              <a:t> 夺取分子中的氢或其它原子（团） </a:t>
            </a:r>
          </a:p>
          <a:p>
            <a:pPr>
              <a:spcBef>
                <a:spcPct val="50000"/>
              </a:spcBef>
              <a:buFontTx/>
              <a:buChar char="•"/>
            </a:pPr>
            <a:r>
              <a:rPr lang="zh-CN" altLang="en-US" sz="2400" b="1" dirty="0">
                <a:latin typeface="+mn-ea"/>
              </a:rPr>
              <a:t> 原链自由基失去活性并停止增长</a:t>
            </a:r>
          </a:p>
          <a:p>
            <a:pPr>
              <a:spcBef>
                <a:spcPct val="50000"/>
              </a:spcBef>
              <a:buFontTx/>
              <a:buChar char="•"/>
            </a:pPr>
            <a:r>
              <a:rPr lang="zh-CN" altLang="en-US" sz="2400" b="1" dirty="0">
                <a:latin typeface="+mn-ea"/>
              </a:rPr>
              <a:t> 生成一个新自由基且活性基本不变</a:t>
            </a:r>
          </a:p>
        </p:txBody>
      </p:sp>
      <p:sp>
        <p:nvSpPr>
          <p:cNvPr id="10" name="Text Box 11"/>
          <p:cNvSpPr txBox="1">
            <a:spLocks noChangeArrowheads="1"/>
          </p:cNvSpPr>
          <p:nvPr/>
        </p:nvSpPr>
        <p:spPr bwMode="auto">
          <a:xfrm>
            <a:off x="428596" y="785794"/>
            <a:ext cx="2786082" cy="461665"/>
          </a:xfrm>
          <a:prstGeom prst="rect">
            <a:avLst/>
          </a:prstGeom>
          <a:solidFill>
            <a:srgbClr val="CCFFFF"/>
          </a:solidFill>
          <a:ln w="9525" cap="sq">
            <a:solidFill>
              <a:schemeClr val="tx1"/>
            </a:solidFill>
            <a:miter lim="800000"/>
            <a:headEnd type="none" w="sm" len="sm"/>
            <a:tailEnd type="none" w="sm" len="sm"/>
          </a:ln>
        </p:spPr>
        <p:txBody>
          <a:bodyPr wrap="square" anchor="ctr">
            <a:spAutoFit/>
          </a:bodyPr>
          <a:lstStyle/>
          <a:p>
            <a:pPr algn="ctr">
              <a:spcBef>
                <a:spcPct val="50000"/>
              </a:spcBef>
            </a:pPr>
            <a:r>
              <a:rPr lang="en-US" altLang="zh-CN" sz="2400" b="1" dirty="0">
                <a:latin typeface="Times New Roman" pitchFamily="18" charset="0"/>
                <a:cs typeface="Times New Roman" pitchFamily="18" charset="0"/>
              </a:rPr>
              <a:t>1. </a:t>
            </a:r>
            <a:r>
              <a:rPr lang="zh-CN" altLang="en-US" sz="2400" b="1" dirty="0">
                <a:latin typeface="Times New Roman" pitchFamily="18" charset="0"/>
                <a:cs typeface="Times New Roman" pitchFamily="18" charset="0"/>
              </a:rPr>
              <a:t>链转移反应类型</a:t>
            </a:r>
          </a:p>
        </p:txBody>
      </p:sp>
      <p:sp>
        <p:nvSpPr>
          <p:cNvPr id="12" name="TextBox 11"/>
          <p:cNvSpPr txBox="1"/>
          <p:nvPr/>
        </p:nvSpPr>
        <p:spPr>
          <a:xfrm>
            <a:off x="653922" y="5211561"/>
            <a:ext cx="2170787" cy="646331"/>
          </a:xfrm>
          <a:prstGeom prst="rect">
            <a:avLst/>
          </a:prstGeom>
          <a:noFill/>
        </p:spPr>
        <p:txBody>
          <a:bodyPr wrap="none" rtlCol="0">
            <a:spAutoFit/>
          </a:bodyPr>
          <a:lstStyle/>
          <a:p>
            <a:r>
              <a:rPr lang="en-US" altLang="zh-CN" sz="3600" i="1" dirty="0" err="1">
                <a:latin typeface="Times New Roman" pitchFamily="18" charset="0"/>
                <a:cs typeface="Times New Roman" pitchFamily="18" charset="0"/>
              </a:rPr>
              <a:t>M</a:t>
            </a:r>
            <a:r>
              <a:rPr lang="en-US" altLang="zh-CN" sz="3600" baseline="-25000" dirty="0" err="1">
                <a:latin typeface="Times New Roman" pitchFamily="18" charset="0"/>
                <a:cs typeface="Times New Roman" pitchFamily="18" charset="0"/>
              </a:rPr>
              <a:t>n</a:t>
            </a:r>
            <a:r>
              <a:rPr lang="en-US" altLang="zh-CN" sz="2800" dirty="0">
                <a:latin typeface="Times New Roman" pitchFamily="18" charset="0"/>
                <a:cs typeface="Times New Roman" pitchFamily="18" charset="0"/>
              </a:rPr>
              <a:t>•</a:t>
            </a:r>
            <a:r>
              <a:rPr lang="en-US" altLang="zh-CN" sz="3600" dirty="0">
                <a:latin typeface="Times New Roman" pitchFamily="18" charset="0"/>
                <a:cs typeface="Times New Roman" pitchFamily="18" charset="0"/>
              </a:rPr>
              <a:t> + R-X</a:t>
            </a:r>
            <a:endParaRPr lang="zh-CN" altLang="en-US" sz="3600" dirty="0">
              <a:latin typeface="Times New Roman" pitchFamily="18" charset="0"/>
              <a:cs typeface="Times New Roman" pitchFamily="18" charset="0"/>
            </a:endParaRPr>
          </a:p>
        </p:txBody>
      </p:sp>
      <p:cxnSp>
        <p:nvCxnSpPr>
          <p:cNvPr id="14" name="直接箭头连接符 13"/>
          <p:cNvCxnSpPr/>
          <p:nvPr/>
        </p:nvCxnSpPr>
        <p:spPr>
          <a:xfrm flipV="1">
            <a:off x="2734243" y="5568751"/>
            <a:ext cx="77719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68500" y="5045531"/>
            <a:ext cx="489236" cy="523220"/>
          </a:xfrm>
          <a:prstGeom prst="rect">
            <a:avLst/>
          </a:prstGeom>
          <a:noFill/>
        </p:spPr>
        <p:txBody>
          <a:bodyPr wrap="none" rtlCol="0">
            <a:spAutoFit/>
          </a:bodyPr>
          <a:lstStyle/>
          <a:p>
            <a:r>
              <a:rPr lang="en-US" altLang="zh-CN" sz="2800" i="1" dirty="0" err="1">
                <a:latin typeface="Times New Roman" pitchFamily="18" charset="0"/>
                <a:cs typeface="Times New Roman" pitchFamily="18" charset="0"/>
              </a:rPr>
              <a:t>k</a:t>
            </a:r>
            <a:r>
              <a:rPr lang="en-US" altLang="zh-CN" sz="2800" baseline="-25000" dirty="0" err="1">
                <a:latin typeface="Times New Roman" pitchFamily="18" charset="0"/>
                <a:cs typeface="Times New Roman" pitchFamily="18" charset="0"/>
              </a:rPr>
              <a:t>tr</a:t>
            </a:r>
            <a:endParaRPr lang="en-US" altLang="zh-CN" sz="2800" baseline="-25000" dirty="0">
              <a:latin typeface="Times New Roman" pitchFamily="18" charset="0"/>
              <a:cs typeface="Times New Roman" pitchFamily="18" charset="0"/>
            </a:endParaRPr>
          </a:p>
        </p:txBody>
      </p:sp>
      <p:sp>
        <p:nvSpPr>
          <p:cNvPr id="19" name="TextBox 18"/>
          <p:cNvSpPr txBox="1"/>
          <p:nvPr/>
        </p:nvSpPr>
        <p:spPr>
          <a:xfrm>
            <a:off x="3574261" y="5211561"/>
            <a:ext cx="2016899" cy="646331"/>
          </a:xfrm>
          <a:prstGeom prst="rect">
            <a:avLst/>
          </a:prstGeom>
          <a:noFill/>
        </p:spPr>
        <p:txBody>
          <a:bodyPr wrap="none" rtlCol="0">
            <a:spAutoFit/>
          </a:bodyPr>
          <a:lstStyle/>
          <a:p>
            <a:r>
              <a:rPr lang="en-US" altLang="zh-CN" sz="3600" i="1" dirty="0" err="1">
                <a:latin typeface="Times New Roman" pitchFamily="18" charset="0"/>
                <a:cs typeface="Times New Roman" pitchFamily="18" charset="0"/>
              </a:rPr>
              <a:t>M</a:t>
            </a:r>
            <a:r>
              <a:rPr lang="en-US" altLang="zh-CN" sz="3600" baseline="-25000" dirty="0" err="1">
                <a:latin typeface="Times New Roman" pitchFamily="18" charset="0"/>
                <a:cs typeface="Times New Roman" pitchFamily="18" charset="0"/>
              </a:rPr>
              <a:t>n</a:t>
            </a:r>
            <a:r>
              <a:rPr lang="en-US" altLang="zh-CN" sz="3600" dirty="0" err="1">
                <a:latin typeface="Times New Roman" pitchFamily="18" charset="0"/>
                <a:cs typeface="Times New Roman" pitchFamily="18" charset="0"/>
              </a:rPr>
              <a:t>X</a:t>
            </a:r>
            <a:r>
              <a:rPr lang="en-US" altLang="zh-CN" sz="3600" dirty="0">
                <a:latin typeface="Times New Roman" pitchFamily="18" charset="0"/>
                <a:cs typeface="Times New Roman" pitchFamily="18" charset="0"/>
              </a:rPr>
              <a:t> + R</a:t>
            </a:r>
            <a:r>
              <a:rPr lang="en-US" altLang="zh-CN" sz="2800" dirty="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99727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8"/>
          <p:cNvGraphicFramePr>
            <a:graphicFrameLocks noChangeAspect="1"/>
          </p:cNvGraphicFramePr>
          <p:nvPr>
            <p:extLst>
              <p:ext uri="{D42A27DB-BD31-4B8C-83A1-F6EECF244321}">
                <p14:modId xmlns:p14="http://schemas.microsoft.com/office/powerpoint/2010/main" val="4230541625"/>
              </p:ext>
            </p:extLst>
          </p:nvPr>
        </p:nvGraphicFramePr>
        <p:xfrm>
          <a:off x="915962" y="3505661"/>
          <a:ext cx="7092950" cy="1423988"/>
        </p:xfrm>
        <a:graphic>
          <a:graphicData uri="http://schemas.openxmlformats.org/presentationml/2006/ole">
            <mc:AlternateContent xmlns:mc="http://schemas.openxmlformats.org/markup-compatibility/2006">
              <mc:Choice xmlns:v="urn:schemas-microsoft-com:vml" Requires="v">
                <p:oleObj spid="_x0000_s13542" name="Equation" r:id="rId4" imgW="2946240" imgH="634680" progId="">
                  <p:embed/>
                </p:oleObj>
              </mc:Choice>
              <mc:Fallback>
                <p:oleObj name="Equation" r:id="rId4" imgW="2946240" imgH="634680" progId="">
                  <p:embed/>
                  <p:pic>
                    <p:nvPicPr>
                      <p:cNvPr id="15"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962" y="3505661"/>
                        <a:ext cx="7092950" cy="1423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500034" y="142852"/>
            <a:ext cx="8215370" cy="2308324"/>
          </a:xfrm>
          <a:prstGeom prst="rect">
            <a:avLst/>
          </a:prstGeom>
        </p:spPr>
        <p:txBody>
          <a:bodyPr wrap="square">
            <a:spAutoFit/>
          </a:bodyPr>
          <a:lstStyle/>
          <a:p>
            <a:pPr>
              <a:lnSpc>
                <a:spcPct val="150000"/>
              </a:lnSpc>
              <a:buFont typeface="Wingdings" pitchFamily="2" charset="2"/>
              <a:buChar char="u"/>
            </a:pPr>
            <a:r>
              <a:rPr lang="zh-CN" altLang="en-US" sz="2400" b="1" dirty="0">
                <a:solidFill>
                  <a:srgbClr val="0000CC"/>
                </a:solidFill>
              </a:rPr>
              <a:t> 链转移反应是活性中心转移而非消失。链转移后，动力学链没有终止，它所消耗的单体数目，也属于该动力学链。</a:t>
            </a:r>
          </a:p>
          <a:p>
            <a:pPr>
              <a:lnSpc>
                <a:spcPct val="150000"/>
              </a:lnSpc>
              <a:buFont typeface="Wingdings" pitchFamily="2" charset="2"/>
              <a:buChar char="u"/>
            </a:pPr>
            <a:r>
              <a:rPr lang="zh-CN" altLang="en-US" sz="2400" b="1" dirty="0">
                <a:solidFill>
                  <a:srgbClr val="0000CC"/>
                </a:solidFill>
              </a:rPr>
              <a:t> 聚合度：每个大分子所结合的单体数，链转移后必然后生成一个死的大分子。</a:t>
            </a:r>
          </a:p>
        </p:txBody>
      </p:sp>
      <p:sp>
        <p:nvSpPr>
          <p:cNvPr id="9" name="矩形 8"/>
          <p:cNvSpPr/>
          <p:nvPr/>
        </p:nvSpPr>
        <p:spPr>
          <a:xfrm>
            <a:off x="3000364" y="2753021"/>
            <a:ext cx="4071966" cy="461665"/>
          </a:xfrm>
          <a:prstGeom prst="rect">
            <a:avLst/>
          </a:prstGeom>
          <a:ln>
            <a:solidFill>
              <a:schemeClr val="tx1"/>
            </a:solidFill>
          </a:ln>
        </p:spPr>
        <p:txBody>
          <a:bodyPr wrap="square">
            <a:spAutoFit/>
          </a:bodyPr>
          <a:lstStyle/>
          <a:p>
            <a:r>
              <a:rPr lang="zh-CN" altLang="en-US" sz="2400" b="1" dirty="0">
                <a:solidFill>
                  <a:srgbClr val="9A0000"/>
                </a:solidFill>
                <a:latin typeface="+mn-ea"/>
              </a:rPr>
              <a:t>链转移的结果使聚合度降低！</a:t>
            </a:r>
          </a:p>
        </p:txBody>
      </p:sp>
      <p:sp>
        <p:nvSpPr>
          <p:cNvPr id="10" name="左弧形箭头 9"/>
          <p:cNvSpPr/>
          <p:nvPr/>
        </p:nvSpPr>
        <p:spPr>
          <a:xfrm>
            <a:off x="3428992" y="2000240"/>
            <a:ext cx="357190" cy="714380"/>
          </a:xfrm>
          <a:prstGeom prst="curvedRightArrow">
            <a:avLst>
              <a:gd name="adj1" fmla="val 25000"/>
              <a:gd name="adj2" fmla="val 82256"/>
              <a:gd name="adj3" fmla="val 25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11" name="矩形 10"/>
          <p:cNvSpPr/>
          <p:nvPr/>
        </p:nvSpPr>
        <p:spPr>
          <a:xfrm>
            <a:off x="6000760" y="1924849"/>
            <a:ext cx="2500330" cy="707886"/>
          </a:xfrm>
          <a:prstGeom prst="rect">
            <a:avLst/>
          </a:prstGeom>
        </p:spPr>
        <p:txBody>
          <a:bodyPr wrap="square">
            <a:spAutoFit/>
          </a:bodyPr>
          <a:lstStyle/>
          <a:p>
            <a:r>
              <a:rPr lang="en-US" altLang="zh-CN" sz="2000" b="1" dirty="0">
                <a:latin typeface="Times New Roman" pitchFamily="18" charset="0"/>
                <a:cs typeface="Times New Roman" pitchFamily="18" charset="0"/>
              </a:rPr>
              <a:t>C</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D</a:t>
            </a:r>
            <a:r>
              <a:rPr lang="zh-CN" altLang="en-US" sz="2000" b="1" dirty="0">
                <a:latin typeface="Times New Roman" pitchFamily="18" charset="0"/>
                <a:cs typeface="Times New Roman" pitchFamily="18" charset="0"/>
              </a:rPr>
              <a:t>分别为偶合终止和歧化终止的分率</a:t>
            </a:r>
          </a:p>
        </p:txBody>
      </p:sp>
      <p:graphicFrame>
        <p:nvGraphicFramePr>
          <p:cNvPr id="31" name="Object 7"/>
          <p:cNvGraphicFramePr>
            <a:graphicFrameLocks noChangeAspect="1"/>
          </p:cNvGraphicFramePr>
          <p:nvPr>
            <p:extLst>
              <p:ext uri="{D42A27DB-BD31-4B8C-83A1-F6EECF244321}">
                <p14:modId xmlns:p14="http://schemas.microsoft.com/office/powerpoint/2010/main" val="764725650"/>
              </p:ext>
            </p:extLst>
          </p:nvPr>
        </p:nvGraphicFramePr>
        <p:xfrm>
          <a:off x="2496448" y="5220625"/>
          <a:ext cx="3112867" cy="1357322"/>
        </p:xfrm>
        <a:graphic>
          <a:graphicData uri="http://schemas.openxmlformats.org/presentationml/2006/ole">
            <mc:AlternateContent xmlns:mc="http://schemas.openxmlformats.org/markup-compatibility/2006">
              <mc:Choice xmlns:v="urn:schemas-microsoft-com:vml" Requires="v">
                <p:oleObj spid="_x0000_s13543" name="公式" r:id="rId6" imgW="1282680" imgH="558720" progId="Equation.3">
                  <p:embed/>
                </p:oleObj>
              </mc:Choice>
              <mc:Fallback>
                <p:oleObj name="公式" r:id="rId6" imgW="1282680" imgH="558720" progId="Equation.3">
                  <p:embed/>
                  <p:pic>
                    <p:nvPicPr>
                      <p:cNvPr id="3072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6448" y="5220625"/>
                        <a:ext cx="3112867" cy="135732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rgbClr val="FF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31857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571472" y="2000240"/>
            <a:ext cx="7929562" cy="1200329"/>
          </a:xfrm>
          <a:prstGeom prst="rect">
            <a:avLst/>
          </a:prstGeom>
          <a:solidFill>
            <a:srgbClr val="FFFFCC"/>
          </a:solidFill>
          <a:ln w="9525">
            <a:solidFill>
              <a:schemeClr val="tx1"/>
            </a:solidFill>
            <a:miter lim="800000"/>
            <a:headEnd/>
            <a:tailEnd/>
          </a:ln>
        </p:spPr>
        <p:txBody>
          <a:bodyPr>
            <a:spAutoFit/>
          </a:bodyPr>
          <a:lstStyle/>
          <a:p>
            <a:r>
              <a:rPr lang="zh-CN" altLang="en-US" sz="24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    由于链转移能力特别强，只需少量加入便可明显降低分子量，而且还可通过调节其用量来控制分子量，因此这类链转移剂（</a:t>
            </a:r>
            <a:r>
              <a:rPr lang="en-US" altLang="zh-CN" sz="24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Chain Transfer Agent</a:t>
            </a:r>
            <a:r>
              <a:rPr lang="zh-CN" altLang="en-US" sz="24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）又叫分子量调节剂。</a:t>
            </a:r>
          </a:p>
        </p:txBody>
      </p:sp>
      <p:sp>
        <p:nvSpPr>
          <p:cNvPr id="5" name="Text Box 6"/>
          <p:cNvSpPr txBox="1">
            <a:spLocks noChangeArrowheads="1"/>
          </p:cNvSpPr>
          <p:nvPr/>
        </p:nvSpPr>
        <p:spPr bwMode="auto">
          <a:xfrm>
            <a:off x="500034" y="714356"/>
            <a:ext cx="8143932" cy="1200329"/>
          </a:xfrm>
          <a:prstGeom prst="rect">
            <a:avLst/>
          </a:prstGeom>
          <a:noFill/>
          <a:ln w="28575" cap="sq">
            <a:noFill/>
            <a:miter lim="800000"/>
            <a:headEnd type="none" w="sm" len="sm"/>
            <a:tailEnd type="none" w="sm" len="sm"/>
          </a:ln>
        </p:spPr>
        <p:txBody>
          <a:bodyPr wrap="square" anchor="ctr">
            <a:spAutoFit/>
          </a:bodyPr>
          <a:lstStyle/>
          <a:p>
            <a:pPr>
              <a:lnSpc>
                <a:spcPct val="150000"/>
              </a:lnSpc>
              <a:spcBef>
                <a:spcPct val="30000"/>
              </a:spcBef>
            </a:pPr>
            <a:r>
              <a:rPr lang="zh-CN" altLang="en-US" sz="24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4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1</a:t>
            </a:r>
            <a:r>
              <a:rPr lang="zh-CN" altLang="en-US" sz="24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）具有适当链转移常数的可用于调节聚合物相对分子质量的小分子化合物</a:t>
            </a:r>
            <a:r>
              <a:rPr lang="en-US" altLang="zh-CN" sz="24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4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分子量调节剂。 </a:t>
            </a:r>
          </a:p>
        </p:txBody>
      </p:sp>
      <p:graphicFrame>
        <p:nvGraphicFramePr>
          <p:cNvPr id="6" name="Object 9"/>
          <p:cNvGraphicFramePr>
            <a:graphicFrameLocks noChangeAspect="1"/>
          </p:cNvGraphicFramePr>
          <p:nvPr/>
        </p:nvGraphicFramePr>
        <p:xfrm>
          <a:off x="357158" y="4286256"/>
          <a:ext cx="7786711" cy="1395369"/>
        </p:xfrm>
        <a:graphic>
          <a:graphicData uri="http://schemas.openxmlformats.org/presentationml/2006/ole">
            <mc:AlternateContent xmlns:mc="http://schemas.openxmlformats.org/markup-compatibility/2006">
              <mc:Choice xmlns:v="urn:schemas-microsoft-com:vml" Requires="v">
                <p:oleObj spid="_x0000_s99352" name="公式" r:id="rId4" imgW="3632040" imgH="698400" progId="Equation.3">
                  <p:embed/>
                </p:oleObj>
              </mc:Choice>
              <mc:Fallback>
                <p:oleObj name="公式" r:id="rId4" imgW="3632040" imgH="698400" progId="Equation.3">
                  <p:embed/>
                  <p:pic>
                    <p:nvPicPr>
                      <p:cNvPr id="6"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58" y="4286256"/>
                        <a:ext cx="7786711" cy="1395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11"/>
          <p:cNvSpPr>
            <a:spLocks noChangeArrowheads="1"/>
          </p:cNvSpPr>
          <p:nvPr/>
        </p:nvSpPr>
        <p:spPr bwMode="auto">
          <a:xfrm>
            <a:off x="6858016" y="4491054"/>
            <a:ext cx="1368425" cy="1223962"/>
          </a:xfrm>
          <a:prstGeom prst="ellipse">
            <a:avLst/>
          </a:prstGeom>
          <a:noFill/>
          <a:ln w="38100">
            <a:solidFill>
              <a:srgbClr val="FF0000"/>
            </a:solidFill>
            <a:round/>
            <a:headEnd/>
            <a:tailEnd/>
          </a:ln>
        </p:spPr>
        <p:txBody>
          <a:bodyPr wrap="none" anchor="ctr"/>
          <a:lstStyle/>
          <a:p>
            <a:endParaRPr lang="zh-CN" altLang="en-US"/>
          </a:p>
        </p:txBody>
      </p:sp>
      <p:sp>
        <p:nvSpPr>
          <p:cNvPr id="8" name="Text Box 11"/>
          <p:cNvSpPr txBox="1">
            <a:spLocks noChangeArrowheads="1"/>
          </p:cNvSpPr>
          <p:nvPr/>
        </p:nvSpPr>
        <p:spPr bwMode="auto">
          <a:xfrm>
            <a:off x="142868" y="181253"/>
            <a:ext cx="6429396" cy="461665"/>
          </a:xfrm>
          <a:prstGeom prst="rect">
            <a:avLst/>
          </a:prstGeom>
          <a:solidFill>
            <a:srgbClr val="CCFFFF"/>
          </a:solidFill>
          <a:ln w="9525" cap="sq">
            <a:solidFill>
              <a:schemeClr val="tx1"/>
            </a:solidFill>
            <a:miter lim="800000"/>
            <a:headEnd type="none" w="sm" len="sm"/>
            <a:tailEnd type="none" w="sm" len="sm"/>
          </a:ln>
        </p:spPr>
        <p:txBody>
          <a:bodyPr wrap="square" anchor="ctr">
            <a:spAutoFit/>
          </a:bodyPr>
          <a:lstStyle/>
          <a:p>
            <a:pPr algn="ctr">
              <a:spcBef>
                <a:spcPct val="50000"/>
              </a:spcBef>
            </a:pPr>
            <a:r>
              <a:rPr lang="en-US" altLang="zh-CN" sz="2400" b="1" dirty="0">
                <a:latin typeface="Times New Roman" pitchFamily="18" charset="0"/>
                <a:cs typeface="Times New Roman" pitchFamily="18" charset="0"/>
              </a:rPr>
              <a:t>6. </a:t>
            </a:r>
            <a:r>
              <a:rPr lang="zh-CN" altLang="en-US" sz="2400" b="1" dirty="0">
                <a:latin typeface="Times New Roman" pitchFamily="18" charset="0"/>
                <a:cs typeface="Times New Roman" pitchFamily="18" charset="0"/>
              </a:rPr>
              <a:t>向链转移剂（分子量调节剂）的转移反应</a:t>
            </a:r>
          </a:p>
        </p:txBody>
      </p:sp>
      <p:sp>
        <p:nvSpPr>
          <p:cNvPr id="11" name="Text Box 4"/>
          <p:cNvSpPr txBox="1">
            <a:spLocks noChangeArrowheads="1"/>
          </p:cNvSpPr>
          <p:nvPr/>
        </p:nvSpPr>
        <p:spPr bwMode="auto">
          <a:xfrm>
            <a:off x="1214440" y="6182045"/>
            <a:ext cx="6500832" cy="461665"/>
          </a:xfrm>
          <a:prstGeom prst="rect">
            <a:avLst/>
          </a:prstGeom>
          <a:solidFill>
            <a:srgbClr val="FFFF00"/>
          </a:solidFill>
          <a:ln w="9525">
            <a:noFill/>
            <a:miter lim="800000"/>
            <a:headEnd/>
            <a:tailEnd/>
          </a:ln>
        </p:spPr>
        <p:txBody>
          <a:bodyPr wrap="square">
            <a:spAutoFit/>
          </a:bodyPr>
          <a:lstStyle/>
          <a:p>
            <a:pPr algn="ctr">
              <a:spcBef>
                <a:spcPct val="50000"/>
              </a:spcBef>
            </a:pPr>
            <a:r>
              <a:rPr lang="zh-CN" altLang="en-US" sz="2400" b="1">
                <a:latin typeface="+mn-ea"/>
              </a:rPr>
              <a:t>一种特殊的溶剂，链转移常数的测定同溶剂</a:t>
            </a:r>
          </a:p>
        </p:txBody>
      </p:sp>
      <p:sp>
        <p:nvSpPr>
          <p:cNvPr id="12" name="矩形 11"/>
          <p:cNvSpPr/>
          <p:nvPr/>
        </p:nvSpPr>
        <p:spPr>
          <a:xfrm>
            <a:off x="785786" y="3500438"/>
            <a:ext cx="7143800" cy="461665"/>
          </a:xfrm>
          <a:prstGeom prst="rect">
            <a:avLst/>
          </a:prstGeom>
        </p:spPr>
        <p:txBody>
          <a:bodyPr wrap="square">
            <a:spAutoFit/>
          </a:bodyPr>
          <a:lstStyle/>
          <a:p>
            <a:pPr marL="342900" indent="-342900">
              <a:spcBef>
                <a:spcPct val="20000"/>
              </a:spcBef>
              <a:buClr>
                <a:schemeClr val="bg2"/>
              </a:buClr>
              <a:buSzPct val="75000"/>
              <a:buFont typeface="Wingdings" pitchFamily="2" charset="2"/>
              <a:buNone/>
            </a:pPr>
            <a:r>
              <a:rPr lang="zh-CN" altLang="en-US" sz="2400" b="1" dirty="0">
                <a:solidFill>
                  <a:srgbClr val="FF0000"/>
                </a:solidFill>
                <a:latin typeface="Times New Roman" pitchFamily="18" charset="0"/>
              </a:rPr>
              <a:t>脂肪族硫醇、四氯化碳等是最常用的分子量调节剂</a:t>
            </a:r>
          </a:p>
        </p:txBody>
      </p:sp>
    </p:spTree>
    <p:extLst>
      <p:ext uri="{BB962C8B-B14F-4D97-AF65-F5344CB8AC3E}">
        <p14:creationId xmlns:p14="http://schemas.microsoft.com/office/powerpoint/2010/main" val="122065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7"/>
          <p:cNvSpPr txBox="1">
            <a:spLocks noChangeArrowheads="1"/>
          </p:cNvSpPr>
          <p:nvPr/>
        </p:nvSpPr>
        <p:spPr bwMode="auto">
          <a:xfrm>
            <a:off x="3924300" y="285728"/>
            <a:ext cx="1081088" cy="519112"/>
          </a:xfrm>
          <a:prstGeom prst="rect">
            <a:avLst/>
          </a:prstGeom>
          <a:solidFill>
            <a:srgbClr val="FFFF00"/>
          </a:solidFill>
          <a:ln w="38100">
            <a:noFill/>
            <a:miter lim="800000"/>
            <a:headEnd/>
            <a:tailEnd/>
          </a:ln>
        </p:spPr>
        <p:txBody>
          <a:bodyPr>
            <a:spAutoFit/>
          </a:bodyPr>
          <a:lstStyle/>
          <a:p>
            <a:pPr algn="ctr">
              <a:spcBef>
                <a:spcPct val="50000"/>
              </a:spcBef>
            </a:pPr>
            <a:r>
              <a:rPr lang="zh-CN" altLang="en-US" sz="2800" b="1" dirty="0">
                <a:latin typeface="Times New Roman" pitchFamily="18" charset="0"/>
                <a:cs typeface="Times New Roman" pitchFamily="18" charset="0"/>
              </a:rPr>
              <a:t>小结</a:t>
            </a:r>
          </a:p>
        </p:txBody>
      </p:sp>
      <p:graphicFrame>
        <p:nvGraphicFramePr>
          <p:cNvPr id="10" name="Object 11"/>
          <p:cNvGraphicFramePr>
            <a:graphicFrameLocks noChangeAspect="1"/>
          </p:cNvGraphicFramePr>
          <p:nvPr>
            <p:extLst>
              <p:ext uri="{D42A27DB-BD31-4B8C-83A1-F6EECF244321}">
                <p14:modId xmlns:p14="http://schemas.microsoft.com/office/powerpoint/2010/main" val="3260365762"/>
              </p:ext>
            </p:extLst>
          </p:nvPr>
        </p:nvGraphicFramePr>
        <p:xfrm>
          <a:off x="1013483" y="1100121"/>
          <a:ext cx="7532712" cy="1512956"/>
        </p:xfrm>
        <a:graphic>
          <a:graphicData uri="http://schemas.openxmlformats.org/presentationml/2006/ole">
            <mc:AlternateContent xmlns:mc="http://schemas.openxmlformats.org/markup-compatibility/2006">
              <mc:Choice xmlns:v="urn:schemas-microsoft-com:vml" Requires="v">
                <p:oleObj spid="_x0000_s16829" name="公式" r:id="rId4" imgW="2946240" imgH="634680" progId="Equation.3">
                  <p:embed/>
                </p:oleObj>
              </mc:Choice>
              <mc:Fallback>
                <p:oleObj name="公式" r:id="rId4" imgW="2946240" imgH="634680" progId="Equation.3">
                  <p:embed/>
                  <p:pic>
                    <p:nvPicPr>
                      <p:cNvPr id="1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483" y="1100121"/>
                        <a:ext cx="7532712" cy="15129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6"/>
          <p:cNvGrpSpPr>
            <a:grpSpLocks/>
          </p:cNvGrpSpPr>
          <p:nvPr/>
        </p:nvGrpSpPr>
        <p:grpSpPr bwMode="auto">
          <a:xfrm>
            <a:off x="539750" y="4926016"/>
            <a:ext cx="1511300" cy="598488"/>
            <a:chOff x="340" y="2014"/>
            <a:chExt cx="952" cy="377"/>
          </a:xfrm>
        </p:grpSpPr>
        <p:sp>
          <p:nvSpPr>
            <p:cNvPr id="12" name="Text Box 12"/>
            <p:cNvSpPr txBox="1">
              <a:spLocks noChangeArrowheads="1"/>
            </p:cNvSpPr>
            <p:nvPr/>
          </p:nvSpPr>
          <p:spPr bwMode="auto">
            <a:xfrm>
              <a:off x="340" y="2024"/>
              <a:ext cx="952" cy="327"/>
            </a:xfrm>
            <a:prstGeom prst="rect">
              <a:avLst/>
            </a:prstGeom>
            <a:solidFill>
              <a:srgbClr val="FFFF00"/>
            </a:solidFill>
            <a:ln w="38100">
              <a:noFill/>
              <a:miter lim="800000"/>
              <a:headEnd/>
              <a:tailEnd/>
            </a:ln>
          </p:spPr>
          <p:txBody>
            <a:bodyPr>
              <a:spAutoFit/>
            </a:bodyPr>
            <a:lstStyle/>
            <a:p>
              <a:pPr>
                <a:spcBef>
                  <a:spcPct val="50000"/>
                </a:spcBef>
              </a:pPr>
              <a:r>
                <a:rPr lang="zh-CN" altLang="en-US" sz="2800" b="1">
                  <a:latin typeface="Times New Roman" pitchFamily="18" charset="0"/>
                  <a:cs typeface="Times New Roman" pitchFamily="18" charset="0"/>
                </a:rPr>
                <a:t>提高</a:t>
              </a:r>
            </a:p>
          </p:txBody>
        </p:sp>
        <p:graphicFrame>
          <p:nvGraphicFramePr>
            <p:cNvPr id="13" name="Object 15"/>
            <p:cNvGraphicFramePr>
              <a:graphicFrameLocks noChangeAspect="1"/>
            </p:cNvGraphicFramePr>
            <p:nvPr/>
          </p:nvGraphicFramePr>
          <p:xfrm>
            <a:off x="839" y="2014"/>
            <a:ext cx="398" cy="377"/>
          </p:xfrm>
          <a:graphic>
            <a:graphicData uri="http://schemas.openxmlformats.org/presentationml/2006/ole">
              <mc:AlternateContent xmlns:mc="http://schemas.openxmlformats.org/markup-compatibility/2006">
                <mc:Choice xmlns:v="urn:schemas-microsoft-com:vml" Requires="v">
                  <p:oleObj spid="_x0000_s16830" name="公式" r:id="rId6" imgW="241200" imgH="228600" progId="Equation.3">
                    <p:embed/>
                  </p:oleObj>
                </mc:Choice>
                <mc:Fallback>
                  <p:oleObj name="公式" r:id="rId6" imgW="241200" imgH="228600" progId="Equation.3">
                    <p:embed/>
                    <p:pic>
                      <p:nvPicPr>
                        <p:cNvPr id="13"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 y="2014"/>
                          <a:ext cx="398"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 name="Group 34"/>
          <p:cNvGrpSpPr>
            <a:grpSpLocks/>
          </p:cNvGrpSpPr>
          <p:nvPr/>
        </p:nvGrpSpPr>
        <p:grpSpPr bwMode="auto">
          <a:xfrm>
            <a:off x="2555875" y="4221159"/>
            <a:ext cx="5746751" cy="523874"/>
            <a:chOff x="1610" y="2659"/>
            <a:chExt cx="3620" cy="330"/>
          </a:xfrm>
        </p:grpSpPr>
        <p:sp>
          <p:nvSpPr>
            <p:cNvPr id="16" name="Rectangle 17"/>
            <p:cNvSpPr>
              <a:spLocks noChangeArrowheads="1"/>
            </p:cNvSpPr>
            <p:nvPr/>
          </p:nvSpPr>
          <p:spPr bwMode="auto">
            <a:xfrm>
              <a:off x="3651" y="2704"/>
              <a:ext cx="1579" cy="252"/>
            </a:xfrm>
            <a:prstGeom prst="rect">
              <a:avLst/>
            </a:prstGeom>
            <a:noFill/>
            <a:ln w="9525">
              <a:noFill/>
              <a:miter lim="800000"/>
              <a:headEnd/>
              <a:tailEnd/>
            </a:ln>
          </p:spPr>
          <p:txBody>
            <a:bodyPr wrap="none">
              <a:spAutoFit/>
            </a:bodyPr>
            <a:lstStyle/>
            <a:p>
              <a:r>
                <a:rPr lang="zh-CN" altLang="en-US" sz="2000" b="1" dirty="0">
                  <a:latin typeface="Times New Roman" pitchFamily="18" charset="0"/>
                  <a:cs typeface="Times New Roman" pitchFamily="18" charset="0"/>
                </a:rPr>
                <a:t>相对分子质量调节剂</a:t>
              </a:r>
            </a:p>
          </p:txBody>
        </p:sp>
        <p:sp>
          <p:nvSpPr>
            <p:cNvPr id="17" name="Rectangle 18"/>
            <p:cNvSpPr>
              <a:spLocks noChangeArrowheads="1"/>
            </p:cNvSpPr>
            <p:nvPr/>
          </p:nvSpPr>
          <p:spPr bwMode="auto">
            <a:xfrm>
              <a:off x="3107" y="2659"/>
              <a:ext cx="267" cy="330"/>
            </a:xfrm>
            <a:prstGeom prst="rect">
              <a:avLst/>
            </a:prstGeom>
            <a:noFill/>
            <a:ln w="9525">
              <a:noFill/>
              <a:miter lim="800000"/>
              <a:headEnd/>
              <a:tailEnd/>
            </a:ln>
          </p:spPr>
          <p:txBody>
            <a:bodyPr wrap="none">
              <a:spAutoFit/>
            </a:bodyPr>
            <a:lstStyle/>
            <a:p>
              <a:r>
                <a:rPr lang="en-US" altLang="zh-CN" sz="2800" b="1">
                  <a:latin typeface="Times New Roman" pitchFamily="18" charset="0"/>
                  <a:cs typeface="Times New Roman" pitchFamily="18" charset="0"/>
                </a:rPr>
                <a:t>T</a:t>
              </a:r>
            </a:p>
          </p:txBody>
        </p:sp>
        <p:sp>
          <p:nvSpPr>
            <p:cNvPr id="18" name="Rectangle 19"/>
            <p:cNvSpPr>
              <a:spLocks noChangeArrowheads="1"/>
            </p:cNvSpPr>
            <p:nvPr/>
          </p:nvSpPr>
          <p:spPr bwMode="auto">
            <a:xfrm>
              <a:off x="1610" y="2659"/>
              <a:ext cx="594" cy="330"/>
            </a:xfrm>
            <a:prstGeom prst="rect">
              <a:avLst/>
            </a:prstGeom>
            <a:noFill/>
            <a:ln w="9525">
              <a:noFill/>
              <a:miter lim="800000"/>
              <a:headEnd/>
              <a:tailEnd/>
            </a:ln>
          </p:spPr>
          <p:txBody>
            <a:bodyPr wrap="none">
              <a:spAutoFit/>
            </a:bodyPr>
            <a:lstStyle/>
            <a:p>
              <a:r>
                <a:rPr lang="en-US" altLang="zh-CN" sz="2800" b="1">
                  <a:latin typeface="Times New Roman" pitchFamily="18" charset="0"/>
                  <a:cs typeface="Times New Roman" pitchFamily="18" charset="0"/>
                </a:rPr>
                <a:t>[ M ]</a:t>
              </a:r>
            </a:p>
          </p:txBody>
        </p:sp>
        <p:sp>
          <p:nvSpPr>
            <p:cNvPr id="19" name="Rectangle 20"/>
            <p:cNvSpPr>
              <a:spLocks noChangeArrowheads="1"/>
            </p:cNvSpPr>
            <p:nvPr/>
          </p:nvSpPr>
          <p:spPr bwMode="auto">
            <a:xfrm>
              <a:off x="2381" y="2659"/>
              <a:ext cx="469" cy="330"/>
            </a:xfrm>
            <a:prstGeom prst="rect">
              <a:avLst/>
            </a:prstGeom>
            <a:noFill/>
            <a:ln w="9525">
              <a:noFill/>
              <a:miter lim="800000"/>
              <a:headEnd/>
              <a:tailEnd/>
            </a:ln>
          </p:spPr>
          <p:txBody>
            <a:bodyPr wrap="none">
              <a:spAutoFit/>
            </a:bodyPr>
            <a:lstStyle/>
            <a:p>
              <a:r>
                <a:rPr lang="en-US" altLang="zh-CN" sz="2800" b="1">
                  <a:latin typeface="Times New Roman" pitchFamily="18" charset="0"/>
                  <a:cs typeface="Times New Roman" pitchFamily="18" charset="0"/>
                </a:rPr>
                <a:t>[ I ]</a:t>
              </a:r>
            </a:p>
          </p:txBody>
        </p:sp>
      </p:grpSp>
      <p:graphicFrame>
        <p:nvGraphicFramePr>
          <p:cNvPr id="20" name="Object 21"/>
          <p:cNvGraphicFramePr>
            <a:graphicFrameLocks noChangeAspect="1"/>
          </p:cNvGraphicFramePr>
          <p:nvPr>
            <p:extLst>
              <p:ext uri="{D42A27DB-BD31-4B8C-83A1-F6EECF244321}">
                <p14:modId xmlns:p14="http://schemas.microsoft.com/office/powerpoint/2010/main" val="4054450167"/>
              </p:ext>
            </p:extLst>
          </p:nvPr>
        </p:nvGraphicFramePr>
        <p:xfrm>
          <a:off x="2207308" y="2436013"/>
          <a:ext cx="4248150" cy="1722437"/>
        </p:xfrm>
        <a:graphic>
          <a:graphicData uri="http://schemas.openxmlformats.org/presentationml/2006/ole">
            <mc:AlternateContent xmlns:mc="http://schemas.openxmlformats.org/markup-compatibility/2006">
              <mc:Choice xmlns:v="urn:schemas-microsoft-com:vml" Requires="v">
                <p:oleObj spid="_x0000_s16831" name="公式" r:id="rId8" imgW="1409400" imgH="571320" progId="Equation.3">
                  <p:embed/>
                </p:oleObj>
              </mc:Choice>
              <mc:Fallback>
                <p:oleObj name="公式" r:id="rId8" imgW="1409400" imgH="571320" progId="Equation.3">
                  <p:embed/>
                  <p:pic>
                    <p:nvPicPr>
                      <p:cNvPr id="2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7308" y="2436013"/>
                        <a:ext cx="4248150"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21" name="Text Box 23"/>
          <p:cNvSpPr txBox="1">
            <a:spLocks noChangeArrowheads="1"/>
          </p:cNvSpPr>
          <p:nvPr/>
        </p:nvSpPr>
        <p:spPr bwMode="auto">
          <a:xfrm>
            <a:off x="539750" y="5805488"/>
            <a:ext cx="1511300" cy="519112"/>
          </a:xfrm>
          <a:prstGeom prst="rect">
            <a:avLst/>
          </a:prstGeom>
          <a:solidFill>
            <a:srgbClr val="FFFF00"/>
          </a:solidFill>
          <a:ln w="38100">
            <a:noFill/>
            <a:miter lim="800000"/>
            <a:headEnd/>
            <a:tailEnd/>
          </a:ln>
        </p:spPr>
        <p:txBody>
          <a:bodyPr>
            <a:spAutoFit/>
          </a:bodyPr>
          <a:lstStyle/>
          <a:p>
            <a:pPr>
              <a:spcBef>
                <a:spcPct val="50000"/>
              </a:spcBef>
            </a:pPr>
            <a:r>
              <a:rPr lang="zh-CN" altLang="en-US" sz="2800" b="1">
                <a:latin typeface="Times New Roman" pitchFamily="18" charset="0"/>
                <a:cs typeface="Times New Roman" pitchFamily="18" charset="0"/>
              </a:rPr>
              <a:t>提高 </a:t>
            </a:r>
            <a:r>
              <a:rPr lang="en-US" altLang="zh-CN" sz="2800" b="1" i="1">
                <a:latin typeface="Times New Roman" pitchFamily="18" charset="0"/>
                <a:cs typeface="Times New Roman" pitchFamily="18" charset="0"/>
              </a:rPr>
              <a:t>R</a:t>
            </a:r>
          </a:p>
        </p:txBody>
      </p:sp>
      <p:sp>
        <p:nvSpPr>
          <p:cNvPr id="22" name="Line 25"/>
          <p:cNvSpPr>
            <a:spLocks noChangeShapeType="1"/>
          </p:cNvSpPr>
          <p:nvPr/>
        </p:nvSpPr>
        <p:spPr bwMode="auto">
          <a:xfrm flipV="1">
            <a:off x="2916238" y="5013325"/>
            <a:ext cx="0" cy="360363"/>
          </a:xfrm>
          <a:prstGeom prst="line">
            <a:avLst/>
          </a:prstGeom>
          <a:noFill/>
          <a:ln w="38100">
            <a:solidFill>
              <a:srgbClr val="800000"/>
            </a:solidFill>
            <a:round/>
            <a:headEnd/>
            <a:tailEnd type="triangle" w="med" len="med"/>
          </a:ln>
        </p:spPr>
        <p:txBody>
          <a:bodyPr/>
          <a:lstStyle/>
          <a:p>
            <a:endParaRPr lang="zh-CN" altLang="en-US" b="1">
              <a:latin typeface="Times New Roman" pitchFamily="18" charset="0"/>
              <a:cs typeface="Times New Roman" pitchFamily="18" charset="0"/>
            </a:endParaRPr>
          </a:p>
        </p:txBody>
      </p:sp>
      <p:sp>
        <p:nvSpPr>
          <p:cNvPr id="23" name="Line 26"/>
          <p:cNvSpPr>
            <a:spLocks noChangeShapeType="1"/>
          </p:cNvSpPr>
          <p:nvPr/>
        </p:nvSpPr>
        <p:spPr bwMode="auto">
          <a:xfrm flipV="1">
            <a:off x="2916238" y="5876925"/>
            <a:ext cx="0" cy="360363"/>
          </a:xfrm>
          <a:prstGeom prst="line">
            <a:avLst/>
          </a:prstGeom>
          <a:noFill/>
          <a:ln w="38100">
            <a:solidFill>
              <a:srgbClr val="800000"/>
            </a:solidFill>
            <a:round/>
            <a:headEnd/>
            <a:tailEnd type="triangle" w="med" len="med"/>
          </a:ln>
        </p:spPr>
        <p:txBody>
          <a:bodyPr/>
          <a:lstStyle/>
          <a:p>
            <a:endParaRPr lang="zh-CN" altLang="en-US" b="1">
              <a:latin typeface="Times New Roman" pitchFamily="18" charset="0"/>
              <a:cs typeface="Times New Roman" pitchFamily="18" charset="0"/>
            </a:endParaRPr>
          </a:p>
        </p:txBody>
      </p:sp>
      <p:sp>
        <p:nvSpPr>
          <p:cNvPr id="24" name="Line 27"/>
          <p:cNvSpPr>
            <a:spLocks noChangeShapeType="1"/>
          </p:cNvSpPr>
          <p:nvPr/>
        </p:nvSpPr>
        <p:spPr bwMode="auto">
          <a:xfrm flipV="1">
            <a:off x="5148263" y="5876925"/>
            <a:ext cx="0" cy="360363"/>
          </a:xfrm>
          <a:prstGeom prst="line">
            <a:avLst/>
          </a:prstGeom>
          <a:noFill/>
          <a:ln w="38100">
            <a:solidFill>
              <a:srgbClr val="800000"/>
            </a:solidFill>
            <a:round/>
            <a:headEnd/>
            <a:tailEnd type="triangle" w="med" len="med"/>
          </a:ln>
        </p:spPr>
        <p:txBody>
          <a:bodyPr/>
          <a:lstStyle/>
          <a:p>
            <a:endParaRPr lang="zh-CN" altLang="en-US" b="1">
              <a:latin typeface="Times New Roman" pitchFamily="18" charset="0"/>
              <a:cs typeface="Times New Roman" pitchFamily="18" charset="0"/>
            </a:endParaRPr>
          </a:p>
        </p:txBody>
      </p:sp>
      <p:sp>
        <p:nvSpPr>
          <p:cNvPr id="25" name="Line 28"/>
          <p:cNvSpPr>
            <a:spLocks noChangeShapeType="1"/>
          </p:cNvSpPr>
          <p:nvPr/>
        </p:nvSpPr>
        <p:spPr bwMode="auto">
          <a:xfrm>
            <a:off x="6877050" y="6021388"/>
            <a:ext cx="358775" cy="0"/>
          </a:xfrm>
          <a:prstGeom prst="line">
            <a:avLst/>
          </a:prstGeom>
          <a:noFill/>
          <a:ln w="38100">
            <a:solidFill>
              <a:srgbClr val="800000"/>
            </a:solidFill>
            <a:round/>
            <a:headEnd/>
            <a:tailEnd/>
          </a:ln>
        </p:spPr>
        <p:txBody>
          <a:bodyPr/>
          <a:lstStyle/>
          <a:p>
            <a:endParaRPr lang="zh-CN" altLang="en-US" b="1">
              <a:latin typeface="Times New Roman" pitchFamily="18" charset="0"/>
              <a:cs typeface="Times New Roman" pitchFamily="18" charset="0"/>
            </a:endParaRPr>
          </a:p>
        </p:txBody>
      </p:sp>
      <p:sp>
        <p:nvSpPr>
          <p:cNvPr id="26" name="Line 29"/>
          <p:cNvSpPr>
            <a:spLocks noChangeShapeType="1"/>
          </p:cNvSpPr>
          <p:nvPr/>
        </p:nvSpPr>
        <p:spPr bwMode="auto">
          <a:xfrm>
            <a:off x="4067175" y="5013325"/>
            <a:ext cx="0" cy="360363"/>
          </a:xfrm>
          <a:prstGeom prst="line">
            <a:avLst/>
          </a:prstGeom>
          <a:noFill/>
          <a:ln w="38100">
            <a:solidFill>
              <a:srgbClr val="000080"/>
            </a:solidFill>
            <a:round/>
            <a:headEnd/>
            <a:tailEnd type="triangle" w="med" len="med"/>
          </a:ln>
        </p:spPr>
        <p:txBody>
          <a:bodyPr/>
          <a:lstStyle/>
          <a:p>
            <a:endParaRPr lang="zh-CN" altLang="en-US" b="1">
              <a:latin typeface="Times New Roman" pitchFamily="18" charset="0"/>
              <a:cs typeface="Times New Roman" pitchFamily="18" charset="0"/>
            </a:endParaRPr>
          </a:p>
        </p:txBody>
      </p:sp>
      <p:sp>
        <p:nvSpPr>
          <p:cNvPr id="27" name="Line 30"/>
          <p:cNvSpPr>
            <a:spLocks noChangeShapeType="1"/>
          </p:cNvSpPr>
          <p:nvPr/>
        </p:nvSpPr>
        <p:spPr bwMode="auto">
          <a:xfrm>
            <a:off x="5148263" y="5013325"/>
            <a:ext cx="0" cy="360363"/>
          </a:xfrm>
          <a:prstGeom prst="line">
            <a:avLst/>
          </a:prstGeom>
          <a:noFill/>
          <a:ln w="38100">
            <a:solidFill>
              <a:srgbClr val="000080"/>
            </a:solidFill>
            <a:round/>
            <a:headEnd/>
            <a:tailEnd type="triangle" w="med" len="med"/>
          </a:ln>
        </p:spPr>
        <p:txBody>
          <a:bodyPr/>
          <a:lstStyle/>
          <a:p>
            <a:endParaRPr lang="zh-CN" altLang="en-US" b="1">
              <a:latin typeface="Times New Roman" pitchFamily="18" charset="0"/>
              <a:cs typeface="Times New Roman" pitchFamily="18" charset="0"/>
            </a:endParaRPr>
          </a:p>
        </p:txBody>
      </p:sp>
      <p:sp>
        <p:nvSpPr>
          <p:cNvPr id="28" name="Line 31"/>
          <p:cNvSpPr>
            <a:spLocks noChangeShapeType="1"/>
          </p:cNvSpPr>
          <p:nvPr/>
        </p:nvSpPr>
        <p:spPr bwMode="auto">
          <a:xfrm>
            <a:off x="7019925" y="5013325"/>
            <a:ext cx="0" cy="360363"/>
          </a:xfrm>
          <a:prstGeom prst="line">
            <a:avLst/>
          </a:prstGeom>
          <a:noFill/>
          <a:ln w="38100">
            <a:solidFill>
              <a:srgbClr val="000080"/>
            </a:solidFill>
            <a:round/>
            <a:headEnd/>
            <a:tailEnd type="triangle" w="med" len="med"/>
          </a:ln>
        </p:spPr>
        <p:txBody>
          <a:bodyPr/>
          <a:lstStyle/>
          <a:p>
            <a:endParaRPr lang="zh-CN" altLang="en-US" b="1">
              <a:latin typeface="Times New Roman" pitchFamily="18" charset="0"/>
              <a:cs typeface="Times New Roman" pitchFamily="18" charset="0"/>
            </a:endParaRPr>
          </a:p>
        </p:txBody>
      </p:sp>
      <p:sp>
        <p:nvSpPr>
          <p:cNvPr id="29" name="Line 32"/>
          <p:cNvSpPr>
            <a:spLocks noChangeShapeType="1"/>
          </p:cNvSpPr>
          <p:nvPr/>
        </p:nvSpPr>
        <p:spPr bwMode="auto">
          <a:xfrm flipV="1">
            <a:off x="4067175" y="5876925"/>
            <a:ext cx="0" cy="360363"/>
          </a:xfrm>
          <a:prstGeom prst="line">
            <a:avLst/>
          </a:prstGeom>
          <a:noFill/>
          <a:ln w="38100">
            <a:solidFill>
              <a:srgbClr val="800000"/>
            </a:solidFill>
            <a:round/>
            <a:headEnd/>
            <a:tailEnd type="triangle" w="med" len="med"/>
          </a:ln>
        </p:spPr>
        <p:txBody>
          <a:bodyPr/>
          <a:lstStyle/>
          <a:p>
            <a:endParaRPr lang="zh-CN" altLang="en-US" b="1">
              <a:latin typeface="Times New Roman" pitchFamily="18" charset="0"/>
              <a:cs typeface="Times New Roman" pitchFamily="18" charset="0"/>
            </a:endParaRPr>
          </a:p>
        </p:txBody>
      </p:sp>
      <p:graphicFrame>
        <p:nvGraphicFramePr>
          <p:cNvPr id="31" name="Object 7"/>
          <p:cNvGraphicFramePr>
            <a:graphicFrameLocks noChangeAspect="1"/>
          </p:cNvGraphicFramePr>
          <p:nvPr>
            <p:extLst>
              <p:ext uri="{D42A27DB-BD31-4B8C-83A1-F6EECF244321}">
                <p14:modId xmlns:p14="http://schemas.microsoft.com/office/powerpoint/2010/main" val="2263494534"/>
              </p:ext>
            </p:extLst>
          </p:nvPr>
        </p:nvGraphicFramePr>
        <p:xfrm>
          <a:off x="5500003" y="19894"/>
          <a:ext cx="3112867" cy="1357322"/>
        </p:xfrm>
        <a:graphic>
          <a:graphicData uri="http://schemas.openxmlformats.org/presentationml/2006/ole">
            <mc:AlternateContent xmlns:mc="http://schemas.openxmlformats.org/markup-compatibility/2006">
              <mc:Choice xmlns:v="urn:schemas-microsoft-com:vml" Requires="v">
                <p:oleObj spid="_x0000_s16832" name="公式" r:id="rId10" imgW="1282680" imgH="558720" progId="Equation.3">
                  <p:embed/>
                </p:oleObj>
              </mc:Choice>
              <mc:Fallback>
                <p:oleObj name="公式" r:id="rId10" imgW="1282680" imgH="558720" progId="Equation.3">
                  <p:embed/>
                  <p:pic>
                    <p:nvPicPr>
                      <p:cNvPr id="31"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00003" y="19894"/>
                        <a:ext cx="3112867" cy="135732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rgbClr val="FF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2933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strVal val="#ppt_w*0.70"/>
                                          </p:val>
                                        </p:tav>
                                        <p:tav tm="100000">
                                          <p:val>
                                            <p:strVal val="#ppt_w"/>
                                          </p:val>
                                        </p:tav>
                                      </p:tavLst>
                                    </p:anim>
                                    <p:anim calcmode="lin" valueType="num">
                                      <p:cBhvr>
                                        <p:cTn id="14" dur="1000" fill="hold"/>
                                        <p:tgtEl>
                                          <p:spTgt spid="11"/>
                                        </p:tgtEl>
                                        <p:attrNameLst>
                                          <p:attrName>ppt_h</p:attrName>
                                        </p:attrNameLst>
                                      </p:cBhvr>
                                      <p:tavLst>
                                        <p:tav tm="0">
                                          <p:val>
                                            <p:strVal val="#ppt_h"/>
                                          </p:val>
                                        </p:tav>
                                        <p:tav tm="100000">
                                          <p:val>
                                            <p:strVal val="#ppt_h"/>
                                          </p:val>
                                        </p:tav>
                                      </p:tavLst>
                                    </p:anim>
                                    <p:animEffect transition="in" filter="fade">
                                      <p:cBhvr>
                                        <p:cTn id="15" dur="1000"/>
                                        <p:tgtEl>
                                          <p:spTgt spid="11"/>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1000" fill="hold"/>
                                        <p:tgtEl>
                                          <p:spTgt spid="21"/>
                                        </p:tgtEl>
                                        <p:attrNameLst>
                                          <p:attrName>ppt_w</p:attrName>
                                        </p:attrNameLst>
                                      </p:cBhvr>
                                      <p:tavLst>
                                        <p:tav tm="0">
                                          <p:val>
                                            <p:strVal val="#ppt_w*0.70"/>
                                          </p:val>
                                        </p:tav>
                                        <p:tav tm="100000">
                                          <p:val>
                                            <p:strVal val="#ppt_w"/>
                                          </p:val>
                                        </p:tav>
                                      </p:tavLst>
                                    </p:anim>
                                    <p:anim calcmode="lin" valueType="num">
                                      <p:cBhvr>
                                        <p:cTn id="20" dur="1000" fill="hold"/>
                                        <p:tgtEl>
                                          <p:spTgt spid="21"/>
                                        </p:tgtEl>
                                        <p:attrNameLst>
                                          <p:attrName>ppt_h</p:attrName>
                                        </p:attrNameLst>
                                      </p:cBhvr>
                                      <p:tavLst>
                                        <p:tav tm="0">
                                          <p:val>
                                            <p:strVal val="#ppt_h"/>
                                          </p:val>
                                        </p:tav>
                                        <p:tav tm="100000">
                                          <p:val>
                                            <p:strVal val="#ppt_h"/>
                                          </p:val>
                                        </p:tav>
                                      </p:tavLst>
                                    </p:anim>
                                    <p:animEffect transition="in" filter="fade">
                                      <p:cBhvr>
                                        <p:cTn id="21" dur="10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slide(fromBottom)">
                                      <p:cBhvr>
                                        <p:cTn id="26" dur="1000"/>
                                        <p:tgtEl>
                                          <p:spTgt spid="22"/>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slide(fromBottom)">
                                      <p:cBhvr>
                                        <p:cTn id="29" dur="10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1"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slide(fromTop)">
                                      <p:cBhvr>
                                        <p:cTn id="34" dur="500"/>
                                        <p:tgtEl>
                                          <p:spTgt spid="26"/>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slide(fromBottom)">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slide(fromBottom)">
                                      <p:cBhvr>
                                        <p:cTn id="42" dur="500"/>
                                        <p:tgtEl>
                                          <p:spTgt spid="24"/>
                                        </p:tgtEl>
                                      </p:cBhvr>
                                    </p:animEffect>
                                  </p:childTnLst>
                                </p:cTn>
                              </p:par>
                              <p:par>
                                <p:cTn id="43" presetID="12" presetClass="entr" presetSubtype="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slide(fromTop)">
                                      <p:cBhvr>
                                        <p:cTn id="45" dur="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slide(fromLeft)">
                                      <p:cBhvr>
                                        <p:cTn id="50" dur="500"/>
                                        <p:tgtEl>
                                          <p:spTgt spid="25"/>
                                        </p:tgtEl>
                                      </p:cBhvr>
                                    </p:animEffect>
                                  </p:childTnLst>
                                </p:cTn>
                              </p:par>
                              <p:par>
                                <p:cTn id="51" presetID="12" presetClass="entr" presetSubtype="1"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slide(fromTop)">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495606" y="2564904"/>
            <a:ext cx="5956714" cy="1643074"/>
          </a:xfrm>
          <a:prstGeom prst="roundRect">
            <a:avLst/>
          </a:prstGeom>
          <a:solidFill>
            <a:srgbClr val="DEE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7"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3" name="TextBox 12"/>
          <p:cNvSpPr txBox="1"/>
          <p:nvPr/>
        </p:nvSpPr>
        <p:spPr>
          <a:xfrm>
            <a:off x="2151278" y="2922094"/>
            <a:ext cx="4706738" cy="1569660"/>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4800" b="1" spc="50" dirty="0">
                <a:ln w="11430"/>
                <a:solidFill>
                  <a:srgbClr val="0000CC"/>
                </a:solidFill>
                <a:effectLst>
                  <a:outerShdw blurRad="76200" dist="50800" dir="5400000" algn="tl" rotWithShape="0">
                    <a:srgbClr val="000000">
                      <a:alpha val="65000"/>
                    </a:srgbClr>
                  </a:outerShdw>
                </a:effectLst>
              </a:rPr>
              <a:t>第八章 聚合方法</a:t>
            </a:r>
            <a:endParaRPr lang="en-US" altLang="zh-CN" sz="4800" b="1" spc="50" dirty="0">
              <a:ln w="11430"/>
              <a:solidFill>
                <a:srgbClr val="0000CC"/>
              </a:solidFill>
              <a:effectLst>
                <a:outerShdw blurRad="76200" dist="50800" dir="5400000" algn="tl" rotWithShape="0">
                  <a:srgbClr val="000000">
                    <a:alpha val="65000"/>
                  </a:srgbClr>
                </a:outerShdw>
              </a:effectLst>
            </a:endParaRPr>
          </a:p>
          <a:p>
            <a:endParaRPr lang="zh-CN" altLang="en-US" sz="4800" b="1" spc="50" dirty="0">
              <a:ln w="11430"/>
              <a:solidFill>
                <a:srgbClr val="0000CC"/>
              </a:solidFill>
              <a:effectLst>
                <a:outerShdw blurRad="76200" dist="50800" dir="5400000" algn="tl" rotWithShape="0">
                  <a:srgbClr val="000000">
                    <a:alpha val="65000"/>
                  </a:srgbClr>
                </a:outerShdw>
              </a:effectLst>
            </a:endParaRPr>
          </a:p>
        </p:txBody>
      </p:sp>
      <p:pic>
        <p:nvPicPr>
          <p:cNvPr id="14" name="Picture 2" descr="c:\users\lycx\appdata\roaming\360se6\User Data\temp\u=4016498886,2050339530&amp;fm=21&amp;gp=0.jpg"/>
          <p:cNvPicPr>
            <a:picLocks noChangeAspect="1" noChangeArrowheads="1"/>
          </p:cNvPicPr>
          <p:nvPr/>
        </p:nvPicPr>
        <p:blipFill>
          <a:blip r:embed="rId4" cstate="print">
            <a:clrChange>
              <a:clrFrom>
                <a:srgbClr val="FFFFFF"/>
              </a:clrFrom>
              <a:clrTo>
                <a:srgbClr val="FFFFFF">
                  <a:alpha val="0"/>
                </a:srgbClr>
              </a:clrTo>
            </a:clrChange>
          </a:blip>
          <a:srcRect l="21654"/>
          <a:stretch>
            <a:fillRect/>
          </a:stretch>
        </p:blipFill>
        <p:spPr bwMode="auto">
          <a:xfrm>
            <a:off x="85719" y="-24"/>
            <a:ext cx="2843207" cy="819151"/>
          </a:xfrm>
          <a:prstGeom prst="rect">
            <a:avLst/>
          </a:prstGeom>
          <a:noFill/>
        </p:spPr>
      </p:pic>
      <p:pic>
        <p:nvPicPr>
          <p:cNvPr id="18" name="Picture 12" descr="Fig 14_1"/>
          <p:cNvPicPr>
            <a:picLocks noChangeAspect="1" noChangeArrowheads="1"/>
          </p:cNvPicPr>
          <p:nvPr/>
        </p:nvPicPr>
        <p:blipFill>
          <a:blip r:embed="rId5" cstate="print"/>
          <a:srcRect l="1033" t="54593" r="1859" b="17848"/>
          <a:stretch>
            <a:fillRect/>
          </a:stretch>
        </p:blipFill>
        <p:spPr bwMode="auto">
          <a:xfrm>
            <a:off x="1142976" y="5715016"/>
            <a:ext cx="6715172" cy="1000132"/>
          </a:xfrm>
          <a:prstGeom prst="rect">
            <a:avLst/>
          </a:prstGeom>
          <a:noFill/>
          <a:ln w="9525">
            <a:noFill/>
            <a:miter lim="800000"/>
            <a:headEnd/>
            <a:tailEnd/>
          </a:ln>
        </p:spPr>
      </p:pic>
    </p:spTree>
    <p:extLst>
      <p:ext uri="{BB962C8B-B14F-4D97-AF65-F5344CB8AC3E}">
        <p14:creationId xmlns:p14="http://schemas.microsoft.com/office/powerpoint/2010/main" val="1320955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966762" y="2254232"/>
            <a:ext cx="7162800" cy="1569660"/>
          </a:xfrm>
          <a:prstGeom prst="rect">
            <a:avLst/>
          </a:prstGeom>
          <a:solidFill>
            <a:srgbClr val="FFFF00"/>
          </a:solidFill>
          <a:ln w="38100">
            <a:noFill/>
            <a:miter lim="800000"/>
            <a:headEnd/>
            <a:tailEnd/>
          </a:ln>
        </p:spPr>
        <p:txBody>
          <a:bodyPr>
            <a:spAutoFit/>
          </a:bodyPr>
          <a:lstStyle/>
          <a:p>
            <a:pPr algn="ctr">
              <a:spcBef>
                <a:spcPct val="50000"/>
              </a:spcBef>
            </a:pPr>
            <a:r>
              <a:rPr lang="zh-CN" altLang="en-US" sz="2400" b="1" dirty="0">
                <a:solidFill>
                  <a:srgbClr val="990000"/>
                </a:solidFill>
                <a:latin typeface="宋体" pitchFamily="2" charset="-122"/>
                <a:ea typeface="宋体" pitchFamily="2" charset="-122"/>
              </a:rPr>
              <a:t>重点内容：</a:t>
            </a:r>
          </a:p>
          <a:p>
            <a:pPr>
              <a:spcBef>
                <a:spcPct val="50000"/>
              </a:spcBef>
            </a:pP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、四种聚合方法的基本组成及组分间的相容性</a:t>
            </a:r>
          </a:p>
          <a:p>
            <a:pPr>
              <a:spcBef>
                <a:spcPct val="50000"/>
              </a:spcBef>
            </a:pP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、乳液聚合的聚合场所、成核机理、聚合反应特征</a:t>
            </a:r>
            <a:endParaRPr lang="en-US" altLang="zh-CN" sz="2400" b="1" dirty="0">
              <a:latin typeface="宋体" pitchFamily="2" charset="-122"/>
              <a:ea typeface="宋体" pitchFamily="2" charset="-122"/>
            </a:endParaRPr>
          </a:p>
        </p:txBody>
      </p:sp>
    </p:spTree>
    <p:extLst>
      <p:ext uri="{BB962C8B-B14F-4D97-AF65-F5344CB8AC3E}">
        <p14:creationId xmlns:p14="http://schemas.microsoft.com/office/powerpoint/2010/main" val="2486974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939" name="Group 339"/>
          <p:cNvGraphicFramePr>
            <a:graphicFrameLocks noGrp="1"/>
          </p:cNvGraphicFramePr>
          <p:nvPr>
            <p:extLst>
              <p:ext uri="{D42A27DB-BD31-4B8C-83A1-F6EECF244321}">
                <p14:modId xmlns:p14="http://schemas.microsoft.com/office/powerpoint/2010/main" val="154522841"/>
              </p:ext>
            </p:extLst>
          </p:nvPr>
        </p:nvGraphicFramePr>
        <p:xfrm>
          <a:off x="0" y="908050"/>
          <a:ext cx="9144000" cy="5358448"/>
        </p:xfrm>
        <a:graphic>
          <a:graphicData uri="http://schemas.openxmlformats.org/drawingml/2006/table">
            <a:tbl>
              <a:tblPr/>
              <a:tblGrid>
                <a:gridCol w="1828800">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gridCol w="1512888">
                  <a:extLst>
                    <a:ext uri="{9D8B030D-6E8A-4147-A177-3AD203B41FA5}">
                      <a16:colId xmlns:a16="http://schemas.microsoft.com/office/drawing/2014/main" val="20002"/>
                    </a:ext>
                  </a:extLst>
                </a:gridCol>
                <a:gridCol w="2232025">
                  <a:extLst>
                    <a:ext uri="{9D8B030D-6E8A-4147-A177-3AD203B41FA5}">
                      <a16:colId xmlns:a16="http://schemas.microsoft.com/office/drawing/2014/main" val="20003"/>
                    </a:ext>
                  </a:extLst>
                </a:gridCol>
                <a:gridCol w="2411412">
                  <a:extLst>
                    <a:ext uri="{9D8B030D-6E8A-4147-A177-3AD203B41FA5}">
                      <a16:colId xmlns:a16="http://schemas.microsoft.com/office/drawing/2014/main" val="20004"/>
                    </a:ext>
                  </a:extLst>
                </a:gridCol>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聚合方法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本体聚合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溶液聚合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悬浮聚合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乳液聚合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主要配方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单体</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引发剂</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单体</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引发剂</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溶剂</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单体</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引发剂（溶于单体）</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分散剂</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分散介质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单体</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引发剂（溶于分散介质）</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乳化剂</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分散介质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聚合场所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单体中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溶液中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单体液滴中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（增容）胶束中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聚合机理</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服从一般聚合机理</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机理特殊，提高乳化剂或乳胶粒浓度可以同时提高</a:t>
                      </a:r>
                      <a:r>
                        <a:rPr kumimoji="1" lang="en-US" altLang="zh-CN" sz="1800" b="0" i="1" u="none" strike="noStrike" cap="none" normalizeH="0" baseline="0" dirty="0" err="1">
                          <a:ln>
                            <a:noFill/>
                          </a:ln>
                          <a:solidFill>
                            <a:srgbClr val="990000"/>
                          </a:solidFill>
                          <a:effectLst/>
                          <a:latin typeface="宋体" pitchFamily="2" charset="-122"/>
                          <a:ea typeface="宋体" pitchFamily="2" charset="-122"/>
                          <a:cs typeface="Times New Roman" pitchFamily="18" charset="0"/>
                        </a:rPr>
                        <a:t>R</a:t>
                      </a:r>
                      <a:r>
                        <a:rPr kumimoji="1" lang="en-US" altLang="zh-CN" sz="1800" b="0" i="0" u="none" strike="noStrike" cap="none" normalizeH="0" baseline="-25000" dirty="0" err="1">
                          <a:ln>
                            <a:noFill/>
                          </a:ln>
                          <a:solidFill>
                            <a:srgbClr val="990000"/>
                          </a:solidFill>
                          <a:effectLst/>
                          <a:latin typeface="宋体" pitchFamily="2" charset="-122"/>
                          <a:ea typeface="宋体" pitchFamily="2" charset="-122"/>
                          <a:cs typeface="Times New Roman" pitchFamily="18" charset="0"/>
                        </a:rPr>
                        <a:t>p</a:t>
                      </a: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和</a:t>
                      </a:r>
                      <a:r>
                        <a:rPr kumimoji="1" lang="en-US" altLang="zh-CN" sz="1800" b="0" i="1" u="none" strike="noStrike" cap="none" normalizeH="0" baseline="0" dirty="0" err="1">
                          <a:ln>
                            <a:noFill/>
                          </a:ln>
                          <a:solidFill>
                            <a:srgbClr val="990000"/>
                          </a:solidFill>
                          <a:effectLst/>
                          <a:latin typeface="宋体" pitchFamily="2" charset="-122"/>
                          <a:ea typeface="宋体" pitchFamily="2" charset="-122"/>
                          <a:cs typeface="Times New Roman" pitchFamily="18" charset="0"/>
                        </a:rPr>
                        <a:t>X</a:t>
                      </a:r>
                      <a:r>
                        <a:rPr kumimoji="1" lang="en-US" altLang="zh-CN" sz="1800" b="0" i="0" u="none" strike="noStrike" cap="none" normalizeH="0" baseline="-25000" dirty="0" err="1">
                          <a:ln>
                            <a:noFill/>
                          </a:ln>
                          <a:solidFill>
                            <a:srgbClr val="990000"/>
                          </a:solidFill>
                          <a:effectLst/>
                          <a:latin typeface="宋体" pitchFamily="2" charset="-122"/>
                          <a:ea typeface="宋体" pitchFamily="2" charset="-122"/>
                          <a:cs typeface="Times New Roman" pitchFamily="18" charset="0"/>
                        </a:rPr>
                        <a:t>n</a:t>
                      </a:r>
                      <a:endParaRPr kumimoji="1" lang="en-US" altLang="zh-CN" sz="1800" b="0" i="0" u="none" strike="noStrike" cap="none" normalizeH="0" baseline="-25000" dirty="0">
                        <a:ln>
                          <a:noFill/>
                        </a:ln>
                        <a:solidFill>
                          <a:srgbClr val="990000"/>
                        </a:solidFill>
                        <a:effectLst/>
                        <a:latin typeface="宋体" pitchFamily="2" charset="-122"/>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相对分子质量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较高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很高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聚合物纯度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较纯净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含溶剂</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含少量分散剂</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乳化剂难分离</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生产效率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散热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困难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容易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容易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990000"/>
                          </a:solidFill>
                          <a:effectLst/>
                          <a:latin typeface="宋体" pitchFamily="2" charset="-122"/>
                          <a:ea typeface="宋体" pitchFamily="2" charset="-122"/>
                          <a:cs typeface="Times New Roman" pitchFamily="18" charset="0"/>
                        </a:rPr>
                        <a:t>容易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后处理</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简单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以溶液使用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较容易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困难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分散度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较宽</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较窄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较宽</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8438" name="Rectangle 323"/>
          <p:cNvSpPr>
            <a:spLocks noChangeArrowheads="1"/>
          </p:cNvSpPr>
          <p:nvPr/>
        </p:nvSpPr>
        <p:spPr bwMode="auto">
          <a:xfrm>
            <a:off x="2428860" y="214290"/>
            <a:ext cx="4185761" cy="461665"/>
          </a:xfrm>
          <a:prstGeom prst="rect">
            <a:avLst/>
          </a:prstGeom>
          <a:noFill/>
          <a:ln w="9525">
            <a:noFill/>
            <a:miter lim="800000"/>
            <a:headEnd/>
            <a:tailEnd/>
          </a:ln>
        </p:spPr>
        <p:txBody>
          <a:bodyPr wrap="none">
            <a:spAutoFit/>
          </a:bodyPr>
          <a:lstStyle/>
          <a:p>
            <a:r>
              <a:rPr lang="zh-CN" altLang="en-US" sz="2400" dirty="0">
                <a:latin typeface="宋体" pitchFamily="2" charset="-122"/>
                <a:ea typeface="宋体" pitchFamily="2" charset="-122"/>
                <a:cs typeface="Times New Roman" pitchFamily="18" charset="0"/>
              </a:rPr>
              <a:t>四种聚合反应实施方法的比较</a:t>
            </a:r>
          </a:p>
        </p:txBody>
      </p:sp>
    </p:spTree>
    <p:extLst>
      <p:ext uri="{BB962C8B-B14F-4D97-AF65-F5344CB8AC3E}">
        <p14:creationId xmlns:p14="http://schemas.microsoft.com/office/powerpoint/2010/main" val="174106565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6"/>
          <p:cNvSpPr>
            <a:spLocks noChangeArrowheads="1"/>
          </p:cNvSpPr>
          <p:nvPr/>
        </p:nvSpPr>
        <p:spPr bwMode="auto">
          <a:xfrm>
            <a:off x="0" y="3186113"/>
            <a:ext cx="184731" cy="369332"/>
          </a:xfrm>
          <a:prstGeom prst="rect">
            <a:avLst/>
          </a:prstGeom>
          <a:noFill/>
          <a:ln w="9525">
            <a:noFill/>
            <a:miter lim="800000"/>
            <a:headEnd/>
            <a:tailEnd/>
          </a:ln>
        </p:spPr>
        <p:txBody>
          <a:bodyPr wrap="none" anchor="ctr">
            <a:spAutoFit/>
          </a:bodyPr>
          <a:lstStyle/>
          <a:p>
            <a:endParaRPr lang="zh-CN" altLang="en-US" dirty="0">
              <a:latin typeface="Times New Roman" pitchFamily="18" charset="0"/>
            </a:endParaRPr>
          </a:p>
        </p:txBody>
      </p:sp>
      <p:sp>
        <p:nvSpPr>
          <p:cNvPr id="2054" name="Rectangle 10"/>
          <p:cNvSpPr>
            <a:spLocks noChangeArrowheads="1"/>
          </p:cNvSpPr>
          <p:nvPr/>
        </p:nvSpPr>
        <p:spPr bwMode="auto">
          <a:xfrm>
            <a:off x="0" y="3200400"/>
            <a:ext cx="184731" cy="369332"/>
          </a:xfrm>
          <a:prstGeom prst="rect">
            <a:avLst/>
          </a:prstGeom>
          <a:noFill/>
          <a:ln w="9525">
            <a:noFill/>
            <a:miter lim="800000"/>
            <a:headEnd/>
            <a:tailEnd/>
          </a:ln>
        </p:spPr>
        <p:txBody>
          <a:bodyPr wrap="none" anchor="ctr">
            <a:spAutoFit/>
          </a:bodyPr>
          <a:lstStyle/>
          <a:p>
            <a:endParaRPr lang="zh-CN" altLang="en-US" dirty="0">
              <a:latin typeface="Times New Roman" pitchFamily="18" charset="0"/>
            </a:endParaRPr>
          </a:p>
        </p:txBody>
      </p:sp>
      <p:sp>
        <p:nvSpPr>
          <p:cNvPr id="2055" name="Rectangle 15"/>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dirty="0">
              <a:latin typeface="Times New Roman" pitchFamily="18" charset="0"/>
            </a:endParaRPr>
          </a:p>
        </p:txBody>
      </p:sp>
      <p:grpSp>
        <p:nvGrpSpPr>
          <p:cNvPr id="2" name="Group 12"/>
          <p:cNvGrpSpPr>
            <a:grpSpLocks/>
          </p:cNvGrpSpPr>
          <p:nvPr/>
        </p:nvGrpSpPr>
        <p:grpSpPr bwMode="auto">
          <a:xfrm>
            <a:off x="571472" y="3143248"/>
            <a:ext cx="7920037" cy="3154364"/>
            <a:chOff x="476" y="1958"/>
            <a:chExt cx="4989" cy="1987"/>
          </a:xfrm>
        </p:grpSpPr>
        <p:sp>
          <p:nvSpPr>
            <p:cNvPr id="2059" name="Rectangle 9"/>
            <p:cNvSpPr>
              <a:spLocks noChangeArrowheads="1"/>
            </p:cNvSpPr>
            <p:nvPr/>
          </p:nvSpPr>
          <p:spPr bwMode="auto">
            <a:xfrm>
              <a:off x="476" y="2478"/>
              <a:ext cx="3674" cy="353"/>
            </a:xfrm>
            <a:prstGeom prst="rect">
              <a:avLst/>
            </a:prstGeom>
            <a:noFill/>
            <a:ln w="9525">
              <a:noFill/>
              <a:miter lim="800000"/>
              <a:headEnd/>
              <a:tailEnd/>
            </a:ln>
          </p:spPr>
          <p:txBody>
            <a:bodyPr>
              <a:spAutoFit/>
            </a:bodyPr>
            <a:lstStyle/>
            <a:p>
              <a:pPr>
                <a:lnSpc>
                  <a:spcPct val="150000"/>
                </a:lnSpc>
              </a:pPr>
              <a:r>
                <a:rPr kumimoji="0" lang="zh-CN" altLang="en-US" sz="2400" dirty="0">
                  <a:latin typeface="宋体" pitchFamily="2" charset="-122"/>
                  <a:ea typeface="宋体" pitchFamily="2" charset="-122"/>
                </a:rPr>
                <a:t>反应速率和聚合度均与体系中乳胶粒有关</a:t>
              </a:r>
            </a:p>
          </p:txBody>
        </p:sp>
        <p:sp>
          <p:nvSpPr>
            <p:cNvPr id="2060" name="Rectangle 10"/>
            <p:cNvSpPr>
              <a:spLocks noChangeArrowheads="1"/>
            </p:cNvSpPr>
            <p:nvPr/>
          </p:nvSpPr>
          <p:spPr bwMode="auto">
            <a:xfrm>
              <a:off x="476" y="2840"/>
              <a:ext cx="4989" cy="1105"/>
            </a:xfrm>
            <a:prstGeom prst="rect">
              <a:avLst/>
            </a:prstGeom>
            <a:noFill/>
            <a:ln w="9525">
              <a:noFill/>
              <a:miter lim="800000"/>
              <a:headEnd/>
              <a:tailEnd/>
            </a:ln>
          </p:spPr>
          <p:txBody>
            <a:bodyPr>
              <a:spAutoFit/>
            </a:bodyPr>
            <a:lstStyle/>
            <a:p>
              <a:pPr>
                <a:lnSpc>
                  <a:spcPct val="150000"/>
                </a:lnSpc>
              </a:pPr>
              <a:r>
                <a:rPr kumimoji="0" lang="zh-CN" altLang="en-US" sz="2400" dirty="0">
                  <a:latin typeface="宋体" pitchFamily="2" charset="-122"/>
                  <a:ea typeface="宋体" pitchFamily="2" charset="-122"/>
                </a:rPr>
                <a:t>可以通过调节乳化剂浓度（或乳胶粒子数目），</a:t>
              </a:r>
              <a:r>
                <a:rPr kumimoji="0" lang="zh-CN" altLang="en-US" sz="2400" b="1" dirty="0">
                  <a:solidFill>
                    <a:srgbClr val="FF0000"/>
                  </a:solidFill>
                  <a:latin typeface="宋体" pitchFamily="2" charset="-122"/>
                  <a:ea typeface="宋体" pitchFamily="2" charset="-122"/>
                </a:rPr>
                <a:t>同时提高聚合反应速率和聚合度</a:t>
              </a:r>
              <a:r>
                <a:rPr kumimoji="0" lang="zh-CN" altLang="en-US" sz="2400" dirty="0">
                  <a:latin typeface="宋体" pitchFamily="2" charset="-122"/>
                  <a:ea typeface="宋体" pitchFamily="2" charset="-122"/>
                </a:rPr>
                <a:t>，这是其它自由基聚合方法实施方法所不能实现的。</a:t>
              </a:r>
            </a:p>
          </p:txBody>
        </p:sp>
        <p:sp>
          <p:nvSpPr>
            <p:cNvPr id="2061" name="Text Box 11"/>
            <p:cNvSpPr txBox="1">
              <a:spLocks noChangeArrowheads="1"/>
            </p:cNvSpPr>
            <p:nvPr/>
          </p:nvSpPr>
          <p:spPr bwMode="auto">
            <a:xfrm>
              <a:off x="521" y="1958"/>
              <a:ext cx="1667" cy="353"/>
            </a:xfrm>
            <a:prstGeom prst="rect">
              <a:avLst/>
            </a:prstGeom>
            <a:solidFill>
              <a:srgbClr val="FFFF00"/>
            </a:solidFill>
            <a:ln w="9525">
              <a:noFill/>
              <a:miter lim="800000"/>
              <a:headEnd/>
              <a:tailEnd/>
            </a:ln>
          </p:spPr>
          <p:txBody>
            <a:bodyPr wrap="none">
              <a:spAutoFit/>
            </a:bodyPr>
            <a:lstStyle/>
            <a:p>
              <a:pPr>
                <a:lnSpc>
                  <a:spcPct val="150000"/>
                </a:lnSpc>
              </a:pPr>
              <a:r>
                <a:rPr kumimoji="0" lang="zh-CN" altLang="en-US" sz="2400" dirty="0">
                  <a:solidFill>
                    <a:schemeClr val="accent2"/>
                  </a:solidFill>
                  <a:latin typeface="宋体" pitchFamily="2" charset="-122"/>
                  <a:ea typeface="宋体" pitchFamily="2" charset="-122"/>
                </a:rPr>
                <a:t>乳液聚合的特点：</a:t>
              </a:r>
            </a:p>
          </p:txBody>
        </p:sp>
      </p:grpSp>
      <p:graphicFrame>
        <p:nvGraphicFramePr>
          <p:cNvPr id="3" name="Object 5"/>
          <p:cNvGraphicFramePr>
            <a:graphicFrameLocks noChangeAspect="1"/>
          </p:cNvGraphicFramePr>
          <p:nvPr/>
        </p:nvGraphicFramePr>
        <p:xfrm>
          <a:off x="714348" y="928670"/>
          <a:ext cx="2933487" cy="1285884"/>
        </p:xfrm>
        <a:graphic>
          <a:graphicData uri="http://schemas.openxmlformats.org/presentationml/2006/ole">
            <mc:AlternateContent xmlns:mc="http://schemas.openxmlformats.org/markup-compatibility/2006">
              <mc:Choice xmlns:v="urn:schemas-microsoft-com:vml" Requires="v">
                <p:oleObj spid="_x0000_s17628" name="Equation" r:id="rId4" imgW="1079280" imgH="469800" progId="Equation.3">
                  <p:embed/>
                </p:oleObj>
              </mc:Choice>
              <mc:Fallback>
                <p:oleObj name="Equation" r:id="rId4" imgW="1079280" imgH="469800" progId="Equation.3">
                  <p:embed/>
                  <p:pic>
                    <p:nvPicPr>
                      <p:cNvPr id="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48" y="928670"/>
                        <a:ext cx="2933487" cy="1285884"/>
                      </a:xfrm>
                      <a:prstGeom prst="rect">
                        <a:avLst/>
                      </a:prstGeom>
                      <a:solidFill>
                        <a:srgbClr val="FFFF00"/>
                      </a:solidFill>
                    </p:spPr>
                  </p:pic>
                </p:oleObj>
              </mc:Fallback>
            </mc:AlternateContent>
          </a:graphicData>
        </a:graphic>
      </p:graphicFrame>
      <p:graphicFrame>
        <p:nvGraphicFramePr>
          <p:cNvPr id="4" name="Object 6"/>
          <p:cNvGraphicFramePr>
            <a:graphicFrameLocks noChangeAspect="1"/>
          </p:cNvGraphicFramePr>
          <p:nvPr/>
        </p:nvGraphicFramePr>
        <p:xfrm>
          <a:off x="4572000" y="928670"/>
          <a:ext cx="3313113" cy="1247775"/>
        </p:xfrm>
        <a:graphic>
          <a:graphicData uri="http://schemas.openxmlformats.org/presentationml/2006/ole">
            <mc:AlternateContent xmlns:mc="http://schemas.openxmlformats.org/markup-compatibility/2006">
              <mc:Choice xmlns:v="urn:schemas-microsoft-com:vml" Requires="v">
                <p:oleObj spid="_x0000_s17629" name="公式" r:id="rId6" imgW="1346040" imgH="507960" progId="Equation.3">
                  <p:embed/>
                </p:oleObj>
              </mc:Choice>
              <mc:Fallback>
                <p:oleObj name="公式" r:id="rId6" imgW="1346040" imgH="507960" progId="Equation.3">
                  <p:embed/>
                  <p:pic>
                    <p:nvPicPr>
                      <p:cNvPr id="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928670"/>
                        <a:ext cx="3313113" cy="1247775"/>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5600652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500034" y="280988"/>
            <a:ext cx="1980029" cy="523220"/>
          </a:xfrm>
          <a:prstGeom prst="rect">
            <a:avLst/>
          </a:prstGeom>
          <a:solidFill>
            <a:srgbClr val="FFFF00"/>
          </a:solidFill>
          <a:ln w="9525">
            <a:noFill/>
            <a:miter lim="800000"/>
            <a:headEnd/>
            <a:tailEnd/>
          </a:ln>
        </p:spPr>
        <p:txBody>
          <a:bodyPr wrap="none">
            <a:spAutoFit/>
          </a:bodyPr>
          <a:lstStyle/>
          <a:p>
            <a:r>
              <a:rPr kumimoji="0" lang="en-US" altLang="zh-CN" sz="2800" b="1" dirty="0">
                <a:latin typeface="Times New Roman" pitchFamily="18" charset="0"/>
                <a:ea typeface="宋体" pitchFamily="2" charset="-122"/>
                <a:cs typeface="Times New Roman" pitchFamily="18" charset="0"/>
              </a:rPr>
              <a:t>4</a:t>
            </a:r>
            <a:r>
              <a:rPr lang="en-US" altLang="zh-CN" sz="2800" b="1" dirty="0">
                <a:latin typeface="Times New Roman" pitchFamily="18" charset="0"/>
                <a:ea typeface="宋体" pitchFamily="2" charset="-122"/>
                <a:cs typeface="Times New Roman" pitchFamily="18" charset="0"/>
              </a:rPr>
              <a:t>. </a:t>
            </a:r>
            <a:r>
              <a:rPr kumimoji="0" lang="zh-CN" altLang="en-US" sz="2800" b="1" dirty="0">
                <a:latin typeface="Times New Roman" pitchFamily="18" charset="0"/>
                <a:ea typeface="宋体" pitchFamily="2" charset="-122"/>
                <a:cs typeface="Times New Roman" pitchFamily="18" charset="0"/>
              </a:rPr>
              <a:t>应用实例</a:t>
            </a:r>
          </a:p>
        </p:txBody>
      </p:sp>
      <p:sp>
        <p:nvSpPr>
          <p:cNvPr id="17411" name="Rectangle 3"/>
          <p:cNvSpPr>
            <a:spLocks noChangeArrowheads="1"/>
          </p:cNvSpPr>
          <p:nvPr/>
        </p:nvSpPr>
        <p:spPr bwMode="auto">
          <a:xfrm>
            <a:off x="2662238" y="1063625"/>
            <a:ext cx="4057521" cy="461665"/>
          </a:xfrm>
          <a:prstGeom prst="rect">
            <a:avLst/>
          </a:prstGeom>
          <a:solidFill>
            <a:srgbClr val="FFCCFF"/>
          </a:solidFill>
          <a:ln w="9525">
            <a:noFill/>
            <a:miter lim="800000"/>
            <a:headEnd/>
            <a:tailEnd/>
          </a:ln>
        </p:spPr>
        <p:txBody>
          <a:bodyPr wrap="none" anchor="ctr">
            <a:spAutoFit/>
          </a:bodyPr>
          <a:lstStyle/>
          <a:p>
            <a:pPr algn="ctr"/>
            <a:r>
              <a:rPr kumimoji="0" lang="zh-CN" altLang="en-US" sz="2400" dirty="0">
                <a:latin typeface="Times New Roman" pitchFamily="18" charset="0"/>
                <a:ea typeface="宋体" pitchFamily="2" charset="-122"/>
                <a:cs typeface="Times New Roman" pitchFamily="18" charset="0"/>
              </a:rPr>
              <a:t>表</a:t>
            </a:r>
            <a:r>
              <a:rPr kumimoji="0" lang="en-US" altLang="zh-CN" sz="2400" dirty="0">
                <a:latin typeface="Times New Roman" pitchFamily="18" charset="0"/>
                <a:ea typeface="宋体" pitchFamily="2" charset="-122"/>
                <a:cs typeface="Times New Roman" pitchFamily="18" charset="0"/>
              </a:rPr>
              <a:t>8-5 </a:t>
            </a:r>
            <a:r>
              <a:rPr kumimoji="0" lang="zh-CN" altLang="en-US" sz="2400" dirty="0">
                <a:latin typeface="Times New Roman" pitchFamily="18" charset="0"/>
                <a:ea typeface="宋体" pitchFamily="2" charset="-122"/>
                <a:cs typeface="Times New Roman" pitchFamily="18" charset="0"/>
              </a:rPr>
              <a:t>悬浮聚合工业生产实例</a:t>
            </a:r>
          </a:p>
        </p:txBody>
      </p:sp>
      <p:graphicFrame>
        <p:nvGraphicFramePr>
          <p:cNvPr id="24621" name="Group 45"/>
          <p:cNvGraphicFramePr>
            <a:graphicFrameLocks noGrp="1"/>
          </p:cNvGraphicFramePr>
          <p:nvPr/>
        </p:nvGraphicFramePr>
        <p:xfrm>
          <a:off x="755650" y="1708150"/>
          <a:ext cx="7631113" cy="4291966"/>
        </p:xfrm>
        <a:graphic>
          <a:graphicData uri="http://schemas.openxmlformats.org/drawingml/2006/table">
            <a:tbl>
              <a:tblPr/>
              <a:tblGrid>
                <a:gridCol w="1655763">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223962">
                  <a:extLst>
                    <a:ext uri="{9D8B030D-6E8A-4147-A177-3AD203B41FA5}">
                      <a16:colId xmlns:a16="http://schemas.microsoft.com/office/drawing/2014/main" val="20003"/>
                    </a:ext>
                  </a:extLst>
                </a:gridCol>
                <a:gridCol w="2014538">
                  <a:extLst>
                    <a:ext uri="{9D8B030D-6E8A-4147-A177-3AD203B41FA5}">
                      <a16:colId xmlns:a16="http://schemas.microsoft.com/office/drawing/2014/main" val="20004"/>
                    </a:ext>
                  </a:extLst>
                </a:gridCol>
              </a:tblGrid>
              <a:tr h="450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单体</a:t>
                      </a:r>
                    </a:p>
                  </a:txBody>
                  <a:tcPr horzOverflow="overflow">
                    <a:lnL cap="flat">
                      <a:noFill/>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引发剂</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悬浮剂</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分散介质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产物用途</a:t>
                      </a:r>
                    </a:p>
                  </a:txBody>
                  <a:tcPr horzOverflow="overflow">
                    <a:lnL w="12700" cap="flat" cmpd="sng" algn="ctr">
                      <a:solidFill>
                        <a:srgbClr val="000000"/>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1133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氯乙烯</a:t>
                      </a:r>
                    </a:p>
                  </a:txBody>
                  <a:tcPr anchor="ctr" horzOverflow="overflow">
                    <a:lnL cap="flat">
                      <a:noFill/>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过碳酸酯</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过氧化二月桂酰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羟丙基纤维素</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部分水解</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PVA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无离子水</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各种型材、电绝缘材料、薄膜</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8524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苯乙烯</a:t>
                      </a:r>
                    </a:p>
                  </a:txBody>
                  <a:tcPr anchor="ctr" horzOverflow="overflow">
                    <a:lnL cap="flat">
                      <a:noFill/>
                    </a:lnL>
                    <a:lnR w="1270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BPO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PVA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无离子水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珠状产品</a:t>
                      </a:r>
                    </a:p>
                  </a:txBody>
                  <a:tcPr anchor="ctr" horzOverflow="overflow">
                    <a:lnL w="12700" cap="flat" cmpd="sng" algn="ctr">
                      <a:solidFill>
                        <a:srgbClr val="000000"/>
                      </a:solidFill>
                      <a:prstDash val="solid"/>
                      <a:round/>
                      <a:headEnd type="none" w="med" len="med"/>
                      <a:tailEnd type="none" w="med" len="med"/>
                    </a:lnL>
                    <a:lnR cap="flat">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10541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甲基丙烯酸</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甲酯</a:t>
                      </a:r>
                    </a:p>
                  </a:txBody>
                  <a:tcPr anchor="ctr" horzOverflow="overflow">
                    <a:lnL cap="flat">
                      <a:noFill/>
                    </a:lnL>
                    <a:lnR w="1270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BPO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碱式</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碳酸镁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无离子水</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珠状产品</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3"/>
                  </a:ext>
                </a:extLst>
              </a:tr>
              <a:tr h="6238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丙烯酰胺</a:t>
                      </a:r>
                    </a:p>
                  </a:txBody>
                  <a:tcPr anchor="ctr" horzOverflow="overflow">
                    <a:lnL cap="flat">
                      <a:noFill/>
                    </a:lnL>
                    <a:lnR w="1270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过硫酸钾</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Span-60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庚烷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水处理剂</a:t>
                      </a:r>
                    </a:p>
                  </a:txBody>
                  <a:tcPr anchor="ctr" horzOverflow="overflow">
                    <a:lnL w="12700" cap="flat" cmpd="sng" algn="ctr">
                      <a:solidFill>
                        <a:srgbClr val="000000"/>
                      </a:solidFill>
                      <a:prstDash val="solid"/>
                      <a:round/>
                      <a:headEnd type="none" w="med" len="med"/>
                      <a:tailEnd type="none" w="med" len="med"/>
                    </a:lnL>
                    <a:lnR cap="flat">
                      <a:noFill/>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4"/>
                  </a:ext>
                </a:extLst>
              </a:tr>
            </a:tbl>
          </a:graphicData>
        </a:graphic>
      </p:graphicFrame>
      <p:sp>
        <p:nvSpPr>
          <p:cNvPr id="17448" name="Rectangle 44"/>
          <p:cNvSpPr>
            <a:spLocks noChangeArrowheads="1"/>
          </p:cNvSpPr>
          <p:nvPr/>
        </p:nvSpPr>
        <p:spPr bwMode="auto">
          <a:xfrm>
            <a:off x="3000364" y="357166"/>
            <a:ext cx="2954655" cy="461665"/>
          </a:xfrm>
          <a:prstGeom prst="rect">
            <a:avLst/>
          </a:prstGeom>
          <a:solidFill>
            <a:srgbClr val="FFFF00"/>
          </a:solidFill>
          <a:ln w="9525">
            <a:noFill/>
            <a:miter lim="800000"/>
            <a:headEnd/>
            <a:tailEnd/>
          </a:ln>
        </p:spPr>
        <p:txBody>
          <a:bodyPr wrap="none">
            <a:spAutoFit/>
          </a:bodyPr>
          <a:lstStyle/>
          <a:p>
            <a:r>
              <a:rPr kumimoji="0" lang="zh-CN" altLang="en-US" sz="2400" dirty="0">
                <a:latin typeface="Times New Roman" pitchFamily="18" charset="0"/>
                <a:ea typeface="宋体" pitchFamily="2" charset="-122"/>
                <a:cs typeface="Times New Roman" pitchFamily="18" charset="0"/>
              </a:rPr>
              <a:t>主要用于自由基聚合</a:t>
            </a:r>
          </a:p>
        </p:txBody>
      </p:sp>
      <p:sp>
        <p:nvSpPr>
          <p:cNvPr id="47" name="Rectangle 2"/>
          <p:cNvSpPr>
            <a:spLocks noChangeArrowheads="1"/>
          </p:cNvSpPr>
          <p:nvPr/>
        </p:nvSpPr>
        <p:spPr bwMode="auto">
          <a:xfrm>
            <a:off x="3000375" y="6143625"/>
            <a:ext cx="2339102" cy="523220"/>
          </a:xfrm>
          <a:prstGeom prst="rect">
            <a:avLst/>
          </a:prstGeom>
          <a:noFill/>
          <a:ln w="9525">
            <a:noFill/>
            <a:miter lim="800000"/>
            <a:headEnd/>
            <a:tailEnd/>
          </a:ln>
        </p:spPr>
        <p:txBody>
          <a:bodyPr wrap="none">
            <a:spAutoFit/>
          </a:bodyPr>
          <a:lstStyle/>
          <a:p>
            <a:r>
              <a:rPr kumimoji="0" lang="zh-CN" altLang="en-US" sz="2800" dirty="0">
                <a:solidFill>
                  <a:srgbClr val="C00000"/>
                </a:solidFill>
                <a:latin typeface="Times New Roman" pitchFamily="18" charset="0"/>
                <a:ea typeface="宋体" pitchFamily="2" charset="-122"/>
                <a:cs typeface="Times New Roman" pitchFamily="18" charset="0"/>
              </a:rPr>
              <a:t>反</a:t>
            </a:r>
            <a:r>
              <a:rPr lang="zh-CN" altLang="en-US" sz="2800" dirty="0">
                <a:solidFill>
                  <a:srgbClr val="C00000"/>
                </a:solidFill>
                <a:latin typeface="Times New Roman" pitchFamily="18" charset="0"/>
                <a:ea typeface="宋体" pitchFamily="2" charset="-122"/>
                <a:cs typeface="Times New Roman" pitchFamily="18" charset="0"/>
              </a:rPr>
              <a:t>相</a:t>
            </a:r>
            <a:r>
              <a:rPr kumimoji="0" lang="zh-CN" altLang="en-US" sz="2800" dirty="0">
                <a:solidFill>
                  <a:srgbClr val="C00000"/>
                </a:solidFill>
                <a:latin typeface="Times New Roman" pitchFamily="18" charset="0"/>
                <a:ea typeface="宋体" pitchFamily="2" charset="-122"/>
                <a:cs typeface="Times New Roman" pitchFamily="18" charset="0"/>
              </a:rPr>
              <a:t>悬浮聚合</a:t>
            </a:r>
          </a:p>
        </p:txBody>
      </p:sp>
    </p:spTree>
    <p:extLst>
      <p:ext uri="{BB962C8B-B14F-4D97-AF65-F5344CB8AC3E}">
        <p14:creationId xmlns:p14="http://schemas.microsoft.com/office/powerpoint/2010/main" val="41771154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2000"/>
                                        <p:tgtEl>
                                          <p:spTgt spid="47"/>
                                        </p:tgtEl>
                                      </p:cBhvr>
                                    </p:animEffect>
                                  </p:childTnLst>
                                </p:cTn>
                              </p:par>
                            </p:childTnLst>
                          </p:cTn>
                        </p:par>
                        <p:par>
                          <p:cTn id="8" fill="hold">
                            <p:stCondLst>
                              <p:cond delay="2000"/>
                            </p:stCondLst>
                            <p:childTnLst>
                              <p:par>
                                <p:cTn id="9" presetID="4" presetClass="emph" presetSubtype="2" fill="hold" grpId="1" nodeType="afterEffect">
                                  <p:stCondLst>
                                    <p:cond delay="0"/>
                                  </p:stCondLst>
                                  <p:childTnLst>
                                    <p:anim to="1.5" calcmode="lin" valueType="num">
                                      <p:cBhvr override="childStyle">
                                        <p:cTn id="10" dur="2000" fill="hold"/>
                                        <p:tgtEl>
                                          <p:spTgt spid="47"/>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ChangeArrowheads="1"/>
          </p:cNvSpPr>
          <p:nvPr/>
        </p:nvSpPr>
        <p:spPr bwMode="auto">
          <a:xfrm>
            <a:off x="1428750" y="1142984"/>
            <a:ext cx="6143625" cy="461665"/>
          </a:xfrm>
          <a:prstGeom prst="rect">
            <a:avLst/>
          </a:prstGeom>
          <a:noFill/>
          <a:ln w="9525">
            <a:noFill/>
            <a:miter lim="800000"/>
            <a:headEnd/>
            <a:tailEnd/>
          </a:ln>
        </p:spPr>
        <p:txBody>
          <a:bodyPr anchor="ctr">
            <a:spAutoFit/>
          </a:bodyPr>
          <a:lstStyle/>
          <a:p>
            <a:pPr algn="ctr" eaLnBrk="0" hangingPunct="0"/>
            <a:r>
              <a:rPr lang="zh-CN" sz="2400" dirty="0">
                <a:latin typeface="宋体" pitchFamily="2" charset="-122"/>
                <a:ea typeface="宋体" pitchFamily="2" charset="-122"/>
              </a:rPr>
              <a:t>表</a:t>
            </a:r>
            <a:r>
              <a:rPr lang="en-US" altLang="zh-CN" sz="2400" dirty="0">
                <a:latin typeface="宋体" pitchFamily="2" charset="-122"/>
                <a:ea typeface="宋体" pitchFamily="2" charset="-122"/>
              </a:rPr>
              <a:t>8-10  </a:t>
            </a:r>
            <a:r>
              <a:rPr lang="zh-CN" altLang="en-US" sz="2400" dirty="0">
                <a:latin typeface="宋体" pitchFamily="2" charset="-122"/>
                <a:ea typeface="宋体" pitchFamily="2" charset="-122"/>
              </a:rPr>
              <a:t>乳液聚合工业生产实例</a:t>
            </a:r>
          </a:p>
        </p:txBody>
      </p:sp>
      <p:graphicFrame>
        <p:nvGraphicFramePr>
          <p:cNvPr id="4" name="表格 3"/>
          <p:cNvGraphicFramePr>
            <a:graphicFrameLocks noGrp="1"/>
          </p:cNvGraphicFramePr>
          <p:nvPr/>
        </p:nvGraphicFramePr>
        <p:xfrm>
          <a:off x="115888" y="1876425"/>
          <a:ext cx="8929719" cy="4410076"/>
        </p:xfrm>
        <a:graphic>
          <a:graphicData uri="http://schemas.openxmlformats.org/drawingml/2006/table">
            <a:tbl>
              <a:tblPr/>
              <a:tblGrid>
                <a:gridCol w="1785944">
                  <a:extLst>
                    <a:ext uri="{9D8B030D-6E8A-4147-A177-3AD203B41FA5}">
                      <a16:colId xmlns:a16="http://schemas.microsoft.com/office/drawing/2014/main" val="20000"/>
                    </a:ext>
                  </a:extLst>
                </a:gridCol>
                <a:gridCol w="1785944">
                  <a:extLst>
                    <a:ext uri="{9D8B030D-6E8A-4147-A177-3AD203B41FA5}">
                      <a16:colId xmlns:a16="http://schemas.microsoft.com/office/drawing/2014/main" val="20001"/>
                    </a:ext>
                  </a:extLst>
                </a:gridCol>
                <a:gridCol w="1785944">
                  <a:extLst>
                    <a:ext uri="{9D8B030D-6E8A-4147-A177-3AD203B41FA5}">
                      <a16:colId xmlns:a16="http://schemas.microsoft.com/office/drawing/2014/main" val="20002"/>
                    </a:ext>
                  </a:extLst>
                </a:gridCol>
                <a:gridCol w="1357908">
                  <a:extLst>
                    <a:ext uri="{9D8B030D-6E8A-4147-A177-3AD203B41FA5}">
                      <a16:colId xmlns:a16="http://schemas.microsoft.com/office/drawing/2014/main" val="20003"/>
                    </a:ext>
                  </a:extLst>
                </a:gridCol>
                <a:gridCol w="2213979">
                  <a:extLst>
                    <a:ext uri="{9D8B030D-6E8A-4147-A177-3AD203B41FA5}">
                      <a16:colId xmlns:a16="http://schemas.microsoft.com/office/drawing/2014/main" val="20004"/>
                    </a:ext>
                  </a:extLst>
                </a:gridCol>
              </a:tblGrid>
              <a:tr h="447676">
                <a:tc>
                  <a:txBody>
                    <a:bodyPr/>
                    <a:lstStyle/>
                    <a:p>
                      <a:pPr algn="ctr">
                        <a:spcAft>
                          <a:spcPts val="0"/>
                        </a:spcAft>
                      </a:pPr>
                      <a:r>
                        <a:rPr lang="zh-CN" sz="2000" kern="100" dirty="0">
                          <a:latin typeface="宋体" pitchFamily="2" charset="-122"/>
                          <a:ea typeface="宋体" pitchFamily="2" charset="-122"/>
                          <a:cs typeface="Times New Roman"/>
                        </a:rPr>
                        <a:t>单体</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宋体" pitchFamily="2" charset="-122"/>
                          <a:ea typeface="宋体" pitchFamily="2" charset="-122"/>
                          <a:cs typeface="Times New Roman"/>
                        </a:rPr>
                        <a:t>引发剂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宋体" pitchFamily="2" charset="-122"/>
                          <a:ea typeface="宋体" pitchFamily="2" charset="-122"/>
                          <a:cs typeface="Times New Roman"/>
                        </a:rPr>
                        <a:t>乳化剂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宋体" pitchFamily="2" charset="-122"/>
                          <a:ea typeface="宋体" pitchFamily="2" charset="-122"/>
                          <a:cs typeface="Times New Roman"/>
                        </a:rPr>
                        <a:t>分散介质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宋体" pitchFamily="2" charset="-122"/>
                          <a:ea typeface="宋体" pitchFamily="2" charset="-122"/>
                          <a:cs typeface="Times New Roman"/>
                        </a:rPr>
                        <a:t>产物用途</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a:spcAft>
                          <a:spcPts val="0"/>
                        </a:spcAft>
                      </a:pPr>
                      <a:r>
                        <a:rPr lang="zh-CN" sz="2000" kern="100" dirty="0">
                          <a:latin typeface="宋体" pitchFamily="2" charset="-122"/>
                          <a:ea typeface="宋体" pitchFamily="2" charset="-122"/>
                          <a:cs typeface="Times New Roman"/>
                        </a:rPr>
                        <a:t>苯乙烯</a:t>
                      </a:r>
                      <a:r>
                        <a:rPr lang="en-US" sz="2000" kern="100" dirty="0">
                          <a:latin typeface="宋体" pitchFamily="2" charset="-122"/>
                          <a:ea typeface="宋体" pitchFamily="2" charset="-122"/>
                          <a:cs typeface="Times New Roman"/>
                        </a:rPr>
                        <a:t>-</a:t>
                      </a:r>
                      <a:r>
                        <a:rPr lang="zh-CN" sz="2000" kern="100" dirty="0">
                          <a:latin typeface="宋体" pitchFamily="2" charset="-122"/>
                          <a:ea typeface="宋体" pitchFamily="2" charset="-122"/>
                          <a:cs typeface="Times New Roman"/>
                        </a:rPr>
                        <a:t>丁二烯</a:t>
                      </a:r>
                      <a:endParaRPr lang="en-US" altLang="zh-CN" sz="2000" kern="100" dirty="0">
                        <a:latin typeface="宋体" pitchFamily="2" charset="-122"/>
                        <a:ea typeface="宋体" pitchFamily="2" charset="-122"/>
                        <a:cs typeface="Times New Roman"/>
                      </a:endParaRPr>
                    </a:p>
                    <a:p>
                      <a:pPr algn="just">
                        <a:spcAft>
                          <a:spcPts val="0"/>
                        </a:spcAft>
                      </a:pPr>
                      <a:endParaRPr lang="en-US" alt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丁二烯</a:t>
                      </a:r>
                      <a:r>
                        <a:rPr lang="en-US" sz="2000" kern="100" dirty="0">
                          <a:latin typeface="宋体" pitchFamily="2" charset="-122"/>
                          <a:ea typeface="宋体" pitchFamily="2" charset="-122"/>
                          <a:cs typeface="Times New Roman"/>
                        </a:rPr>
                        <a:t>-</a:t>
                      </a:r>
                      <a:r>
                        <a:rPr lang="zh-CN" sz="2000" kern="100" dirty="0">
                          <a:latin typeface="宋体" pitchFamily="2" charset="-122"/>
                          <a:ea typeface="宋体" pitchFamily="2" charset="-122"/>
                          <a:cs typeface="Times New Roman"/>
                        </a:rPr>
                        <a:t>丙烯腈</a:t>
                      </a:r>
                      <a:endParaRPr lang="en-US" altLang="zh-CN" sz="2000" kern="100" dirty="0">
                        <a:latin typeface="宋体" pitchFamily="2" charset="-122"/>
                        <a:ea typeface="宋体" pitchFamily="2" charset="-122"/>
                        <a:cs typeface="Times New Roman"/>
                      </a:endParaRP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氯丁二烯</a:t>
                      </a:r>
                      <a:endParaRPr lang="en-US" altLang="zh-CN" sz="2000" kern="100" dirty="0">
                        <a:latin typeface="宋体" pitchFamily="2" charset="-122"/>
                        <a:ea typeface="宋体" pitchFamily="2" charset="-122"/>
                        <a:cs typeface="Times New Roman"/>
                      </a:endParaRPr>
                    </a:p>
                    <a:p>
                      <a:pPr algn="just">
                        <a:spcAft>
                          <a:spcPts val="0"/>
                        </a:spcAft>
                      </a:pPr>
                      <a:endParaRPr lang="en-US" altLang="zh-CN" sz="2000" kern="100" dirty="0">
                        <a:latin typeface="宋体" pitchFamily="2" charset="-122"/>
                        <a:ea typeface="宋体" pitchFamily="2" charset="-122"/>
                        <a:cs typeface="Times New Roman"/>
                      </a:endParaRP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醋酸乙烯酯</a:t>
                      </a:r>
                      <a:endParaRPr lang="en-US" altLang="zh-CN" sz="2000" kern="100" dirty="0">
                        <a:latin typeface="宋体" pitchFamily="2" charset="-122"/>
                        <a:ea typeface="宋体" pitchFamily="2" charset="-122"/>
                        <a:cs typeface="Times New Roman"/>
                      </a:endParaRP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氯乙烯</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宋体" pitchFamily="2" charset="-122"/>
                          <a:ea typeface="宋体" pitchFamily="2" charset="-122"/>
                          <a:cs typeface="Times New Roman"/>
                        </a:rPr>
                        <a:t>对锰烷过氧化氢</a:t>
                      </a:r>
                      <a:r>
                        <a:rPr lang="en-US" sz="2000" kern="100" dirty="0">
                          <a:latin typeface="宋体" pitchFamily="2" charset="-122"/>
                          <a:ea typeface="宋体" pitchFamily="2" charset="-122"/>
                          <a:cs typeface="Times New Roman"/>
                        </a:rPr>
                        <a:t>-</a:t>
                      </a:r>
                      <a:r>
                        <a:rPr lang="zh-CN" sz="2000" kern="100" dirty="0">
                          <a:latin typeface="宋体" pitchFamily="2" charset="-122"/>
                          <a:ea typeface="宋体" pitchFamily="2" charset="-122"/>
                          <a:cs typeface="Times New Roman"/>
                        </a:rPr>
                        <a:t>硫酸亚铁</a:t>
                      </a:r>
                      <a:endParaRPr lang="en-US" altLang="zh-CN" sz="2000" kern="100" dirty="0">
                        <a:latin typeface="宋体" pitchFamily="2" charset="-122"/>
                        <a:ea typeface="宋体" pitchFamily="2" charset="-122"/>
                        <a:cs typeface="Times New Roman"/>
                      </a:endParaRPr>
                    </a:p>
                    <a:p>
                      <a:pPr algn="just">
                        <a:spcAft>
                          <a:spcPts val="0"/>
                        </a:spcAft>
                      </a:pPr>
                      <a:endParaRPr lang="en-US" alt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过硫酸钾</a:t>
                      </a:r>
                      <a:endParaRPr lang="en-US" altLang="zh-CN" sz="2000" kern="100" dirty="0">
                        <a:latin typeface="宋体" pitchFamily="2" charset="-122"/>
                        <a:ea typeface="宋体" pitchFamily="2" charset="-122"/>
                        <a:cs typeface="Times New Roman"/>
                      </a:endParaRPr>
                    </a:p>
                    <a:p>
                      <a:pPr algn="just">
                        <a:spcAft>
                          <a:spcPts val="0"/>
                        </a:spcAft>
                      </a:pPr>
                      <a:endParaRPr lang="en-US" altLang="zh-CN" sz="2000" kern="100" dirty="0">
                        <a:latin typeface="宋体" pitchFamily="2" charset="-122"/>
                        <a:ea typeface="宋体" pitchFamily="2" charset="-122"/>
                        <a:cs typeface="Times New Roman"/>
                      </a:endParaRP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过硫酸钾</a:t>
                      </a:r>
                      <a:endParaRPr lang="en-US" altLang="zh-CN" sz="2000" kern="100" dirty="0">
                        <a:latin typeface="宋体" pitchFamily="2" charset="-122"/>
                        <a:ea typeface="宋体" pitchFamily="2" charset="-122"/>
                        <a:cs typeface="Times New Roman"/>
                      </a:endParaRPr>
                    </a:p>
                    <a:p>
                      <a:pPr algn="just">
                        <a:spcAft>
                          <a:spcPts val="0"/>
                        </a:spcAft>
                      </a:pPr>
                      <a:endParaRPr lang="en-US" altLang="zh-CN" sz="2000" kern="100" dirty="0">
                        <a:latin typeface="宋体" pitchFamily="2" charset="-122"/>
                        <a:ea typeface="宋体" pitchFamily="2" charset="-122"/>
                        <a:cs typeface="Times New Roman"/>
                      </a:endParaRP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过硫酸钾</a:t>
                      </a:r>
                      <a:endParaRPr lang="en-US" altLang="zh-CN" sz="2000" kern="100" dirty="0">
                        <a:latin typeface="宋体" pitchFamily="2" charset="-122"/>
                        <a:ea typeface="宋体" pitchFamily="2" charset="-122"/>
                        <a:cs typeface="Times New Roman"/>
                      </a:endParaRP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过硫酸钾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宋体" pitchFamily="2" charset="-122"/>
                          <a:ea typeface="宋体" pitchFamily="2" charset="-122"/>
                          <a:cs typeface="Times New Roman"/>
                        </a:rPr>
                        <a:t>歧化松香酸钾</a:t>
                      </a:r>
                      <a:endParaRPr lang="en-US" altLang="zh-CN" sz="2000" kern="100" dirty="0">
                        <a:latin typeface="宋体" pitchFamily="2" charset="-122"/>
                        <a:ea typeface="宋体" pitchFamily="2" charset="-122"/>
                        <a:cs typeface="Times New Roman"/>
                      </a:endParaRPr>
                    </a:p>
                    <a:p>
                      <a:pPr algn="just">
                        <a:spcAft>
                          <a:spcPts val="0"/>
                        </a:spcAft>
                      </a:pPr>
                      <a:endParaRPr lang="en-US" altLang="zh-CN" sz="2000" kern="100" dirty="0">
                        <a:latin typeface="宋体" pitchFamily="2" charset="-122"/>
                        <a:ea typeface="宋体" pitchFamily="2" charset="-122"/>
                        <a:cs typeface="Times New Roman"/>
                      </a:endParaRP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二异丁基萘磺酸钠</a:t>
                      </a:r>
                      <a:endParaRPr lang="en-US" altLang="zh-CN" sz="2000" kern="100" dirty="0">
                        <a:latin typeface="宋体" pitchFamily="2" charset="-122"/>
                        <a:ea typeface="宋体" pitchFamily="2" charset="-122"/>
                        <a:cs typeface="Times New Roman"/>
                      </a:endParaRP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十二烷基苯磺酸钠</a:t>
                      </a:r>
                      <a:endParaRPr lang="en-US" altLang="zh-CN" sz="2000" kern="100" dirty="0">
                        <a:latin typeface="宋体" pitchFamily="2" charset="-122"/>
                        <a:ea typeface="宋体" pitchFamily="2" charset="-122"/>
                        <a:cs typeface="Times New Roman"/>
                      </a:endParaRP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en-US" sz="2000" kern="100" dirty="0">
                          <a:latin typeface="宋体" pitchFamily="2" charset="-122"/>
                          <a:ea typeface="宋体" pitchFamily="2" charset="-122"/>
                          <a:cs typeface="Times New Roman"/>
                        </a:rPr>
                        <a:t>OP-10</a:t>
                      </a: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十二烷基磺酸钠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宋体" pitchFamily="2" charset="-122"/>
                          <a:ea typeface="宋体" pitchFamily="2" charset="-122"/>
                          <a:cs typeface="Times New Roman"/>
                        </a:rPr>
                        <a:t>无离子水</a:t>
                      </a:r>
                      <a:endParaRPr lang="en-US" altLang="zh-CN" sz="2000" kern="100" dirty="0">
                        <a:latin typeface="宋体" pitchFamily="2" charset="-122"/>
                        <a:ea typeface="宋体" pitchFamily="2" charset="-122"/>
                        <a:cs typeface="Times New Roman"/>
                      </a:endParaRPr>
                    </a:p>
                    <a:p>
                      <a:pPr algn="just">
                        <a:spcAft>
                          <a:spcPts val="0"/>
                        </a:spcAft>
                      </a:pPr>
                      <a:endParaRPr lang="en-US" altLang="zh-CN" sz="2000" kern="100" dirty="0">
                        <a:latin typeface="宋体" pitchFamily="2" charset="-122"/>
                        <a:ea typeface="宋体" pitchFamily="2" charset="-122"/>
                        <a:cs typeface="Times New Roman"/>
                      </a:endParaRP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无离子水</a:t>
                      </a:r>
                      <a:endParaRPr lang="en-US" altLang="zh-CN" sz="2000" kern="100" dirty="0">
                        <a:latin typeface="宋体" pitchFamily="2" charset="-122"/>
                        <a:ea typeface="宋体" pitchFamily="2" charset="-122"/>
                        <a:cs typeface="Times New Roman"/>
                      </a:endParaRPr>
                    </a:p>
                    <a:p>
                      <a:pPr algn="just">
                        <a:spcAft>
                          <a:spcPts val="0"/>
                        </a:spcAft>
                      </a:pPr>
                      <a:endParaRPr lang="en-US" altLang="zh-CN" sz="2000" kern="100" dirty="0">
                        <a:latin typeface="宋体" pitchFamily="2" charset="-122"/>
                        <a:ea typeface="宋体" pitchFamily="2" charset="-122"/>
                        <a:cs typeface="Times New Roman"/>
                      </a:endParaRP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无离子水</a:t>
                      </a:r>
                      <a:endParaRPr lang="en-US" altLang="zh-CN" sz="2000" kern="100" dirty="0">
                        <a:latin typeface="宋体" pitchFamily="2" charset="-122"/>
                        <a:ea typeface="宋体" pitchFamily="2" charset="-122"/>
                        <a:cs typeface="Times New Roman"/>
                      </a:endParaRPr>
                    </a:p>
                    <a:p>
                      <a:pPr algn="just">
                        <a:spcAft>
                          <a:spcPts val="0"/>
                        </a:spcAft>
                      </a:pPr>
                      <a:endParaRPr lang="en-US" altLang="zh-CN" sz="2000" kern="100" dirty="0">
                        <a:latin typeface="宋体" pitchFamily="2" charset="-122"/>
                        <a:ea typeface="宋体" pitchFamily="2" charset="-122"/>
                        <a:cs typeface="Times New Roman"/>
                      </a:endParaRP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无离子水</a:t>
                      </a:r>
                      <a:endParaRPr lang="en-US" altLang="zh-CN" sz="2000" kern="100" dirty="0">
                        <a:latin typeface="宋体" pitchFamily="2" charset="-122"/>
                        <a:ea typeface="宋体" pitchFamily="2" charset="-122"/>
                        <a:cs typeface="Times New Roman"/>
                      </a:endParaRP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无离子水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宋体" pitchFamily="2" charset="-122"/>
                          <a:ea typeface="宋体" pitchFamily="2" charset="-122"/>
                          <a:cs typeface="Times New Roman"/>
                        </a:rPr>
                        <a:t>轮胎、工业橡胶制品</a:t>
                      </a:r>
                      <a:endParaRPr lang="en-US" altLang="zh-CN" sz="2000" kern="100" dirty="0">
                        <a:latin typeface="宋体" pitchFamily="2" charset="-122"/>
                        <a:ea typeface="宋体" pitchFamily="2" charset="-122"/>
                        <a:cs typeface="Times New Roman"/>
                      </a:endParaRPr>
                    </a:p>
                    <a:p>
                      <a:pPr algn="just">
                        <a:spcAft>
                          <a:spcPts val="0"/>
                        </a:spcAft>
                      </a:pPr>
                      <a:endParaRPr lang="en-US" alt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耐油橡胶制品</a:t>
                      </a:r>
                      <a:endParaRPr lang="en-US" altLang="zh-CN" sz="2000" kern="100" dirty="0">
                        <a:latin typeface="宋体" pitchFamily="2" charset="-122"/>
                        <a:ea typeface="宋体" pitchFamily="2" charset="-122"/>
                        <a:cs typeface="Times New Roman"/>
                      </a:endParaRPr>
                    </a:p>
                    <a:p>
                      <a:pPr algn="just">
                        <a:spcAft>
                          <a:spcPts val="0"/>
                        </a:spcAft>
                      </a:pPr>
                      <a:endParaRPr lang="en-US" altLang="zh-CN" sz="2000" kern="100" dirty="0">
                        <a:latin typeface="宋体" pitchFamily="2" charset="-122"/>
                        <a:ea typeface="宋体" pitchFamily="2" charset="-122"/>
                        <a:cs typeface="Times New Roman"/>
                      </a:endParaRP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电缆、耐油制品</a:t>
                      </a:r>
                      <a:endParaRPr lang="en-US" altLang="zh-CN" sz="2000" kern="100" dirty="0">
                        <a:latin typeface="宋体" pitchFamily="2" charset="-122"/>
                        <a:ea typeface="宋体" pitchFamily="2" charset="-122"/>
                        <a:cs typeface="Times New Roman"/>
                      </a:endParaRPr>
                    </a:p>
                    <a:p>
                      <a:pPr algn="just">
                        <a:spcAft>
                          <a:spcPts val="0"/>
                        </a:spcAft>
                      </a:pPr>
                      <a:endParaRPr lang="en-US" altLang="zh-CN" sz="2000" kern="100" dirty="0">
                        <a:latin typeface="宋体" pitchFamily="2" charset="-122"/>
                        <a:ea typeface="宋体" pitchFamily="2" charset="-122"/>
                        <a:cs typeface="Times New Roman"/>
                      </a:endParaRP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粘合剂</a:t>
                      </a:r>
                      <a:endParaRPr lang="en-US" altLang="zh-CN" sz="2000" kern="100" dirty="0">
                        <a:latin typeface="宋体" pitchFamily="2" charset="-122"/>
                        <a:ea typeface="宋体" pitchFamily="2" charset="-122"/>
                        <a:cs typeface="Times New Roman"/>
                      </a:endParaRPr>
                    </a:p>
                    <a:p>
                      <a:pPr algn="just">
                        <a:spcAft>
                          <a:spcPts val="0"/>
                        </a:spcAft>
                      </a:pPr>
                      <a:endParaRPr lang="zh-CN" sz="2000" kern="100" dirty="0">
                        <a:latin typeface="宋体" pitchFamily="2" charset="-122"/>
                        <a:ea typeface="宋体" pitchFamily="2" charset="-122"/>
                        <a:cs typeface="Times New Roman"/>
                      </a:endParaRPr>
                    </a:p>
                    <a:p>
                      <a:pPr algn="just">
                        <a:spcAft>
                          <a:spcPts val="0"/>
                        </a:spcAft>
                      </a:pPr>
                      <a:r>
                        <a:rPr lang="zh-CN" sz="2000" kern="100" dirty="0">
                          <a:latin typeface="宋体" pitchFamily="2" charset="-122"/>
                          <a:ea typeface="宋体" pitchFamily="2" charset="-122"/>
                          <a:cs typeface="Times New Roman"/>
                        </a:rPr>
                        <a:t>人造革、壁纸等</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3269" name="Rectangle 231"/>
          <p:cNvSpPr>
            <a:spLocks noChangeArrowheads="1"/>
          </p:cNvSpPr>
          <p:nvPr/>
        </p:nvSpPr>
        <p:spPr bwMode="auto">
          <a:xfrm>
            <a:off x="85993" y="357166"/>
            <a:ext cx="3057247" cy="523220"/>
          </a:xfrm>
          <a:prstGeom prst="rect">
            <a:avLst/>
          </a:prstGeom>
          <a:solidFill>
            <a:srgbClr val="FFFF00"/>
          </a:solidFill>
          <a:ln w="9525">
            <a:noFill/>
            <a:miter lim="800000"/>
            <a:headEnd/>
            <a:tailEnd/>
          </a:ln>
        </p:spPr>
        <p:txBody>
          <a:bodyPr wrap="none">
            <a:spAutoFit/>
          </a:bodyPr>
          <a:lstStyle/>
          <a:p>
            <a:r>
              <a:rPr kumimoji="0" lang="en-US" altLang="zh-CN" sz="2800" b="1" dirty="0">
                <a:latin typeface="Times New Roman" pitchFamily="18" charset="0"/>
                <a:ea typeface="宋体" pitchFamily="2" charset="-122"/>
                <a:cs typeface="Times New Roman" pitchFamily="18" charset="0"/>
              </a:rPr>
              <a:t>5. </a:t>
            </a:r>
            <a:r>
              <a:rPr kumimoji="0" lang="zh-CN" altLang="en-US" sz="2800" b="1" dirty="0">
                <a:latin typeface="Times New Roman" pitchFamily="18" charset="0"/>
                <a:ea typeface="宋体" pitchFamily="2" charset="-122"/>
                <a:cs typeface="Times New Roman" pitchFamily="18" charset="0"/>
              </a:rPr>
              <a:t>聚合反应的应用</a:t>
            </a:r>
          </a:p>
        </p:txBody>
      </p:sp>
      <p:sp>
        <p:nvSpPr>
          <p:cNvPr id="53272" name="Rectangle 98"/>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dirty="0">
              <a:latin typeface="Times New Roman" pitchFamily="18" charset="0"/>
            </a:endParaRPr>
          </a:p>
        </p:txBody>
      </p:sp>
    </p:spTree>
    <p:extLst>
      <p:ext uri="{BB962C8B-B14F-4D97-AF65-F5344CB8AC3E}">
        <p14:creationId xmlns:p14="http://schemas.microsoft.com/office/powerpoint/2010/main" val="28925072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5720" y="5410199"/>
            <a:ext cx="8643998" cy="1053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4" descr="밝은 수평선"/>
          <p:cNvSpPr>
            <a:spLocks noChangeArrowheads="1"/>
          </p:cNvSpPr>
          <p:nvPr/>
        </p:nvSpPr>
        <p:spPr bwMode="auto">
          <a:xfrm>
            <a:off x="0" y="1"/>
            <a:ext cx="9144000" cy="928670"/>
          </a:xfrm>
          <a:prstGeom prst="rect">
            <a:avLst/>
          </a:prstGeom>
          <a:blipFill>
            <a:blip r:embed="rId2"/>
            <a:tile tx="0" ty="0" sx="100000" sy="100000" flip="none" algn="tl"/>
          </a:blipFill>
          <a:ln w="9525">
            <a:noFill/>
            <a:miter lim="800000"/>
            <a:headEnd/>
            <a:tailEnd/>
          </a:ln>
        </p:spPr>
        <p:txBody>
          <a:bodyPr wrap="none" anchor="ctr"/>
          <a:lstStyle/>
          <a:p>
            <a:endParaRPr lang="zh-CN" altLang="zh-CN"/>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黑体" pitchFamily="49" charset="-122"/>
                <a:ea typeface="黑体" pitchFamily="49" charset="-122"/>
              </a:rPr>
              <a:t>1.2 </a:t>
            </a:r>
            <a:r>
              <a:rPr lang="zh-CN" altLang="en-US" sz="3600" b="1" dirty="0">
                <a:solidFill>
                  <a:srgbClr val="660066"/>
                </a:solidFill>
                <a:effectLst>
                  <a:outerShdw blurRad="38100" dist="38100" dir="2700000" algn="tl">
                    <a:srgbClr val="000000">
                      <a:alpha val="43137"/>
                    </a:srgbClr>
                  </a:outerShdw>
                </a:effectLst>
                <a:latin typeface="黑体" pitchFamily="49" charset="-122"/>
                <a:ea typeface="黑体" pitchFamily="49" charset="-122"/>
              </a:rPr>
              <a:t>聚合物的命名</a:t>
            </a:r>
          </a:p>
        </p:txBody>
      </p:sp>
      <p:sp>
        <p:nvSpPr>
          <p:cNvPr id="18" name="矩形 17"/>
          <p:cNvSpPr/>
          <p:nvPr/>
        </p:nvSpPr>
        <p:spPr>
          <a:xfrm>
            <a:off x="285720" y="1071546"/>
            <a:ext cx="8643998" cy="1384995"/>
          </a:xfrm>
          <a:prstGeom prst="rect">
            <a:avLst/>
          </a:prstGeom>
          <a:solidFill>
            <a:srgbClr val="F8FADE"/>
          </a:solidFill>
        </p:spPr>
        <p:txBody>
          <a:bodyPr wrap="square">
            <a:spAutoFit/>
          </a:bodyPr>
          <a:lstStyle/>
          <a:p>
            <a:pPr algn="just">
              <a:lnSpc>
                <a:spcPct val="150000"/>
              </a:lnSpc>
              <a:spcBef>
                <a:spcPct val="50000"/>
              </a:spcBef>
            </a:pPr>
            <a:r>
              <a:rPr kumimoji="1" lang="zh-CN" altLang="en-US" sz="2800" b="1" dirty="0">
                <a:solidFill>
                  <a:srgbClr val="0000CC"/>
                </a:solidFill>
                <a:effectLst>
                  <a:outerShdw blurRad="38100" dist="38100" dir="2700000" algn="tl">
                    <a:srgbClr val="000000">
                      <a:alpha val="43137"/>
                    </a:srgbClr>
                  </a:outerShdw>
                </a:effectLst>
                <a:latin typeface="+mn-ea"/>
              </a:rPr>
              <a:t>原则：既要表明聚合物的结构特征，又要反映其与原料单体的联系</a:t>
            </a:r>
          </a:p>
        </p:txBody>
      </p:sp>
      <p:sp>
        <p:nvSpPr>
          <p:cNvPr id="19" name="Text Box 2"/>
          <p:cNvSpPr txBox="1">
            <a:spLocks noChangeArrowheads="1"/>
          </p:cNvSpPr>
          <p:nvPr/>
        </p:nvSpPr>
        <p:spPr bwMode="auto">
          <a:xfrm>
            <a:off x="928662" y="2428868"/>
            <a:ext cx="7500938" cy="2677656"/>
          </a:xfrm>
          <a:prstGeom prst="rect">
            <a:avLst/>
          </a:prstGeom>
          <a:noFill/>
          <a:ln w="9525">
            <a:noFill/>
            <a:miter lim="800000"/>
            <a:headEnd/>
            <a:tailEnd/>
          </a:ln>
        </p:spPr>
        <p:txBody>
          <a:bodyPr>
            <a:spAutoFit/>
          </a:bodyPr>
          <a:lstStyle/>
          <a:p>
            <a:pPr>
              <a:spcBef>
                <a:spcPct val="50000"/>
              </a:spcBef>
            </a:pPr>
            <a:endParaRPr kumimoji="1" lang="en-US" altLang="zh-CN"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50000"/>
              </a:spcBef>
            </a:pPr>
            <a:r>
              <a:rPr kumimoji="1" lang="en-US" altLang="zh-CN"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1</a:t>
            </a:r>
            <a:r>
              <a:rPr kumimoji="1" lang="zh-CN" altLang="en-US"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、按单体来源命名   “聚”＋“单体名称”命名法</a:t>
            </a:r>
            <a:endParaRPr kumimoji="1" lang="en-US" altLang="zh-CN"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50000"/>
              </a:spcBef>
            </a:pPr>
            <a:r>
              <a:rPr kumimoji="1" lang="en-US" altLang="zh-CN"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2</a:t>
            </a:r>
            <a:r>
              <a:rPr kumimoji="1" lang="zh-CN" altLang="en-US"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、按聚合物的结构特征命名</a:t>
            </a:r>
            <a:endParaRPr kumimoji="1" lang="en-US" altLang="zh-CN"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50000"/>
              </a:spcBef>
            </a:pPr>
            <a:r>
              <a:rPr kumimoji="1" lang="en-US" altLang="zh-CN"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3</a:t>
            </a:r>
            <a:r>
              <a:rPr kumimoji="1" lang="zh-CN" altLang="en-US"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、按商品名称命名</a:t>
            </a:r>
            <a:endParaRPr kumimoji="1" lang="en-US" altLang="zh-CN"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50000"/>
              </a:spcBef>
            </a:pPr>
            <a:r>
              <a:rPr kumimoji="1" lang="en-US" altLang="zh-CN"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4</a:t>
            </a:r>
            <a:r>
              <a:rPr kumimoji="1" lang="zh-CN" altLang="en-US"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、英文缩写</a:t>
            </a:r>
          </a:p>
        </p:txBody>
      </p:sp>
      <p:sp>
        <p:nvSpPr>
          <p:cNvPr id="20"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sp>
        <p:nvSpPr>
          <p:cNvPr id="10" name="文本框 9"/>
          <p:cNvSpPr txBox="1"/>
          <p:nvPr/>
        </p:nvSpPr>
        <p:spPr>
          <a:xfrm>
            <a:off x="1179020" y="5664200"/>
            <a:ext cx="6750566"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3200" b="1" dirty="0">
                <a:solidFill>
                  <a:srgbClr val="FF0000"/>
                </a:solidFill>
              </a:rPr>
              <a:t>常见</a:t>
            </a:r>
            <a:r>
              <a:rPr lang="zh-CN" altLang="en-US" sz="3200" b="1" dirty="0">
                <a:solidFill>
                  <a:srgbClr val="0000CC"/>
                </a:solidFill>
              </a:rPr>
              <a:t>聚合物</a:t>
            </a:r>
            <a:r>
              <a:rPr lang="zh-CN" altLang="en-US" sz="3200" b="1" dirty="0"/>
              <a:t>的命名、来源、结构特征</a:t>
            </a:r>
          </a:p>
        </p:txBody>
      </p:sp>
    </p:spTree>
    <p:extLst>
      <p:ext uri="{BB962C8B-B14F-4D97-AF65-F5344CB8AC3E}">
        <p14:creationId xmlns:p14="http://schemas.microsoft.com/office/powerpoint/2010/main" val="2370680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495606" y="2740012"/>
            <a:ext cx="5956714" cy="1643074"/>
          </a:xfrm>
          <a:prstGeom prst="roundRect">
            <a:avLst/>
          </a:prstGeom>
          <a:solidFill>
            <a:srgbClr val="DEE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7"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3" name="TextBox 12"/>
          <p:cNvSpPr txBox="1"/>
          <p:nvPr/>
        </p:nvSpPr>
        <p:spPr>
          <a:xfrm>
            <a:off x="1543878" y="3123461"/>
            <a:ext cx="5957080"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4800" b="1" spc="50" dirty="0">
                <a:ln w="11430"/>
                <a:solidFill>
                  <a:srgbClr val="0000CC"/>
                </a:solidFill>
                <a:effectLst>
                  <a:outerShdw blurRad="76200" dist="50800" dir="5400000" algn="tl" rotWithShape="0">
                    <a:srgbClr val="000000">
                      <a:alpha val="65000"/>
                    </a:srgbClr>
                  </a:outerShdw>
                </a:effectLst>
              </a:rPr>
              <a:t>第三章 自由基共聚合</a:t>
            </a:r>
          </a:p>
        </p:txBody>
      </p:sp>
      <p:pic>
        <p:nvPicPr>
          <p:cNvPr id="14" name="Picture 2" descr="c:\users\lycx\appdata\roaming\360se6\User Data\temp\u=4016498886,2050339530&amp;fm=21&amp;gp=0.jpg"/>
          <p:cNvPicPr>
            <a:picLocks noChangeAspect="1" noChangeArrowheads="1"/>
          </p:cNvPicPr>
          <p:nvPr/>
        </p:nvPicPr>
        <p:blipFill>
          <a:blip r:embed="rId4" cstate="print">
            <a:clrChange>
              <a:clrFrom>
                <a:srgbClr val="FFFFFF"/>
              </a:clrFrom>
              <a:clrTo>
                <a:srgbClr val="FFFFFF">
                  <a:alpha val="0"/>
                </a:srgbClr>
              </a:clrTo>
            </a:clrChange>
          </a:blip>
          <a:srcRect l="21654"/>
          <a:stretch>
            <a:fillRect/>
          </a:stretch>
        </p:blipFill>
        <p:spPr bwMode="auto">
          <a:xfrm>
            <a:off x="85719" y="-24"/>
            <a:ext cx="2843207" cy="819151"/>
          </a:xfrm>
          <a:prstGeom prst="rect">
            <a:avLst/>
          </a:prstGeom>
          <a:noFill/>
        </p:spPr>
      </p:pic>
    </p:spTree>
    <p:extLst>
      <p:ext uri="{BB962C8B-B14F-4D97-AF65-F5344CB8AC3E}">
        <p14:creationId xmlns:p14="http://schemas.microsoft.com/office/powerpoint/2010/main" val="2615571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571500" y="684206"/>
            <a:ext cx="7786688" cy="3754874"/>
          </a:xfrm>
          <a:prstGeom prst="rect">
            <a:avLst/>
          </a:prstGeom>
          <a:solidFill>
            <a:srgbClr val="FFFF00"/>
          </a:solidFill>
          <a:ln w="9525">
            <a:noFill/>
            <a:miter lim="800000"/>
            <a:headEnd/>
            <a:tailEnd/>
          </a:ln>
        </p:spPr>
        <p:txBody>
          <a:bodyPr>
            <a:spAutoFit/>
          </a:bodyPr>
          <a:lstStyle/>
          <a:p>
            <a:pPr algn="ctr">
              <a:spcBef>
                <a:spcPct val="50000"/>
              </a:spcBef>
            </a:pPr>
            <a:r>
              <a:rPr lang="zh-CN" altLang="en-US" sz="2800" b="1" dirty="0">
                <a:latin typeface="宋体" pitchFamily="2" charset="-122"/>
                <a:ea typeface="宋体" pitchFamily="2" charset="-122"/>
              </a:rPr>
              <a:t>重点内容：</a:t>
            </a:r>
          </a:p>
          <a:p>
            <a:pPr>
              <a:spcBef>
                <a:spcPct val="50000"/>
              </a:spcBef>
            </a:pPr>
            <a:r>
              <a:rPr lang="en-US" altLang="zh-CN" sz="2800" b="1" dirty="0">
                <a:latin typeface="宋体" pitchFamily="2" charset="-122"/>
                <a:ea typeface="宋体" pitchFamily="2" charset="-122"/>
              </a:rPr>
              <a:t>1</a:t>
            </a:r>
            <a:r>
              <a:rPr lang="zh-CN" altLang="en-US" sz="2800" b="1" dirty="0">
                <a:latin typeface="宋体" pitchFamily="2" charset="-122"/>
                <a:ea typeface="宋体" pitchFamily="2" charset="-122"/>
              </a:rPr>
              <a:t>、二元共聚组成微分方程</a:t>
            </a:r>
            <a:endParaRPr lang="en-US" altLang="zh-CN" sz="2800" b="1" dirty="0">
              <a:latin typeface="宋体" pitchFamily="2" charset="-122"/>
              <a:ea typeface="宋体" pitchFamily="2" charset="-122"/>
            </a:endParaRPr>
          </a:p>
          <a:p>
            <a:pPr>
              <a:spcBef>
                <a:spcPct val="50000"/>
              </a:spcBef>
            </a:pPr>
            <a:r>
              <a:rPr lang="en-US" altLang="zh-CN" sz="2800" b="1" dirty="0">
                <a:latin typeface="宋体" pitchFamily="2" charset="-122"/>
                <a:ea typeface="宋体" pitchFamily="2" charset="-122"/>
              </a:rPr>
              <a:t>2</a:t>
            </a:r>
            <a:r>
              <a:rPr lang="zh-CN" altLang="en-US" sz="2800" b="1" dirty="0">
                <a:latin typeface="宋体" pitchFamily="2" charset="-122"/>
                <a:ea typeface="宋体" pitchFamily="2" charset="-122"/>
              </a:rPr>
              <a:t>、熟练掌握几种典型共聚组成曲线特点及画法</a:t>
            </a:r>
          </a:p>
          <a:p>
            <a:pPr>
              <a:spcBef>
                <a:spcPct val="50000"/>
              </a:spcBef>
            </a:pPr>
            <a:r>
              <a:rPr lang="en-US" altLang="zh-CN" sz="2800" b="1" dirty="0">
                <a:latin typeface="宋体" pitchFamily="2" charset="-122"/>
                <a:ea typeface="宋体" pitchFamily="2" charset="-122"/>
              </a:rPr>
              <a:t>3</a:t>
            </a:r>
            <a:r>
              <a:rPr lang="zh-CN" altLang="en-US" sz="2800" b="1" dirty="0">
                <a:latin typeface="宋体" pitchFamily="2" charset="-122"/>
                <a:ea typeface="宋体" pitchFamily="2" charset="-122"/>
              </a:rPr>
              <a:t>、单体与自由基相对活性判断标准</a:t>
            </a:r>
          </a:p>
          <a:p>
            <a:pPr>
              <a:spcBef>
                <a:spcPct val="50000"/>
              </a:spcBef>
            </a:pPr>
            <a:r>
              <a:rPr lang="en-US" altLang="zh-CN" sz="2800" b="1" dirty="0">
                <a:latin typeface="宋体" pitchFamily="2" charset="-122"/>
                <a:ea typeface="宋体" pitchFamily="2" charset="-122"/>
              </a:rPr>
              <a:t>4</a:t>
            </a:r>
            <a:r>
              <a:rPr lang="zh-CN" altLang="en-US" sz="2800" b="1" dirty="0">
                <a:latin typeface="宋体" pitchFamily="2" charset="-122"/>
                <a:ea typeface="宋体" pitchFamily="2" charset="-122"/>
              </a:rPr>
              <a:t>、</a:t>
            </a:r>
            <a:r>
              <a:rPr lang="en-US" altLang="zh-CN" sz="2800" b="1" i="1" dirty="0">
                <a:latin typeface="宋体" pitchFamily="2" charset="-122"/>
                <a:ea typeface="宋体" pitchFamily="2" charset="-122"/>
              </a:rPr>
              <a:t>Q</a:t>
            </a:r>
            <a:r>
              <a:rPr lang="zh-CN" altLang="en-US" sz="2800" b="1" i="1" dirty="0">
                <a:latin typeface="宋体" pitchFamily="2" charset="-122"/>
                <a:ea typeface="宋体" pitchFamily="2" charset="-122"/>
              </a:rPr>
              <a:t>、</a:t>
            </a:r>
            <a:r>
              <a:rPr lang="en-US" altLang="zh-CN" sz="2800" b="1" i="1" dirty="0">
                <a:latin typeface="宋体" pitchFamily="2" charset="-122"/>
                <a:ea typeface="宋体" pitchFamily="2" charset="-122"/>
              </a:rPr>
              <a:t>e</a:t>
            </a:r>
            <a:r>
              <a:rPr lang="zh-CN" altLang="en-US" sz="2800" b="1" dirty="0">
                <a:latin typeface="宋体" pitchFamily="2" charset="-122"/>
                <a:ea typeface="宋体" pitchFamily="2" charset="-122"/>
              </a:rPr>
              <a:t>值的应用及</a:t>
            </a:r>
            <a:r>
              <a:rPr lang="en-US" altLang="zh-CN" sz="2800" b="1" i="1" dirty="0">
                <a:latin typeface="宋体" pitchFamily="2" charset="-122"/>
                <a:ea typeface="宋体" pitchFamily="2" charset="-122"/>
              </a:rPr>
              <a:t>Q</a:t>
            </a:r>
            <a:r>
              <a:rPr lang="zh-CN" altLang="en-US" sz="2800" b="1" i="1" dirty="0">
                <a:latin typeface="宋体" pitchFamily="2" charset="-122"/>
                <a:ea typeface="宋体" pitchFamily="2" charset="-122"/>
              </a:rPr>
              <a:t>－</a:t>
            </a:r>
            <a:r>
              <a:rPr lang="en-US" altLang="zh-CN" sz="2800" b="1" i="1" dirty="0">
                <a:latin typeface="宋体" pitchFamily="2" charset="-122"/>
                <a:ea typeface="宋体" pitchFamily="2" charset="-122"/>
              </a:rPr>
              <a:t>e</a:t>
            </a:r>
            <a:r>
              <a:rPr lang="zh-CN" altLang="en-US" sz="2800" b="1" dirty="0">
                <a:latin typeface="宋体" pitchFamily="2" charset="-122"/>
                <a:ea typeface="宋体" pitchFamily="2" charset="-122"/>
              </a:rPr>
              <a:t>方程的不足</a:t>
            </a:r>
          </a:p>
          <a:p>
            <a:pPr>
              <a:spcBef>
                <a:spcPct val="50000"/>
              </a:spcBef>
            </a:pPr>
            <a:endParaRPr lang="zh-CN" altLang="en-US" sz="2800" dirty="0">
              <a:latin typeface="宋体" pitchFamily="2" charset="-122"/>
              <a:ea typeface="宋体" pitchFamily="2" charset="-122"/>
            </a:endParaRPr>
          </a:p>
        </p:txBody>
      </p:sp>
    </p:spTree>
    <p:extLst>
      <p:ext uri="{BB962C8B-B14F-4D97-AF65-F5344CB8AC3E}">
        <p14:creationId xmlns:p14="http://schemas.microsoft.com/office/powerpoint/2010/main" val="168638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2627313" y="1866900"/>
          <a:ext cx="4103687" cy="2681288"/>
        </p:xfrm>
        <a:graphic>
          <a:graphicData uri="http://schemas.openxmlformats.org/presentationml/2006/ole">
            <mc:AlternateContent xmlns:mc="http://schemas.openxmlformats.org/markup-compatibility/2006">
              <mc:Choice xmlns:v="urn:schemas-microsoft-com:vml" Requires="v">
                <p:oleObj spid="_x0000_s18642" name="公式" r:id="rId3" imgW="1282680" imgH="838080" progId="Equation.3">
                  <p:embed/>
                </p:oleObj>
              </mc:Choice>
              <mc:Fallback>
                <p:oleObj name="公式" r:id="rId3" imgW="1282680" imgH="838080" progId="Equation.3">
                  <p:embed/>
                  <p:pic>
                    <p:nvPicPr>
                      <p:cNvPr id="184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866900"/>
                        <a:ext cx="4103687" cy="2681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nvGraphicFramePr>
        <p:xfrm>
          <a:off x="1214438" y="4762500"/>
          <a:ext cx="5972175" cy="1381125"/>
        </p:xfrm>
        <a:graphic>
          <a:graphicData uri="http://schemas.openxmlformats.org/presentationml/2006/ole">
            <mc:AlternateContent xmlns:mc="http://schemas.openxmlformats.org/markup-compatibility/2006">
              <mc:Choice xmlns:v="urn:schemas-microsoft-com:vml" Requires="v">
                <p:oleObj spid="_x0000_s18643" name="公式" r:id="rId5" imgW="1866600" imgH="431640" progId="Equation.3">
                  <p:embed/>
                </p:oleObj>
              </mc:Choice>
              <mc:Fallback>
                <p:oleObj name="公式" r:id="rId5" imgW="1866600" imgH="431640" progId="Equation.3">
                  <p:embed/>
                  <p:pic>
                    <p:nvPicPr>
                      <p:cNvPr id="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4762500"/>
                        <a:ext cx="5972175" cy="138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9" name="Text Box 25"/>
          <p:cNvSpPr txBox="1">
            <a:spLocks noChangeArrowheads="1"/>
          </p:cNvSpPr>
          <p:nvPr/>
        </p:nvSpPr>
        <p:spPr bwMode="auto">
          <a:xfrm>
            <a:off x="1143000" y="1190625"/>
            <a:ext cx="6697663" cy="519113"/>
          </a:xfrm>
          <a:prstGeom prst="rect">
            <a:avLst/>
          </a:prstGeom>
          <a:noFill/>
          <a:ln w="9525">
            <a:noFill/>
            <a:miter lim="800000"/>
            <a:headEnd/>
            <a:tailEnd/>
          </a:ln>
        </p:spPr>
        <p:txBody>
          <a:bodyPr>
            <a:spAutoFit/>
          </a:bodyPr>
          <a:lstStyle/>
          <a:p>
            <a:pPr>
              <a:spcBef>
                <a:spcPct val="50000"/>
              </a:spcBef>
            </a:pPr>
            <a:r>
              <a:rPr lang="zh-CN" altLang="en-US" sz="2800" dirty="0">
                <a:solidFill>
                  <a:schemeClr val="accent2"/>
                </a:solidFill>
                <a:latin typeface="宋体" pitchFamily="2" charset="-122"/>
                <a:ea typeface="宋体" pitchFamily="2" charset="-122"/>
              </a:rPr>
              <a:t>以</a:t>
            </a:r>
            <a:r>
              <a:rPr lang="zh-CN" altLang="en-US" sz="2800" dirty="0">
                <a:solidFill>
                  <a:srgbClr val="C00000"/>
                </a:solidFill>
                <a:latin typeface="宋体" pitchFamily="2" charset="-122"/>
                <a:ea typeface="宋体" pitchFamily="2" charset="-122"/>
              </a:rPr>
              <a:t>摩尔浓度</a:t>
            </a:r>
            <a:r>
              <a:rPr lang="zh-CN" altLang="en-US" sz="2800" dirty="0">
                <a:solidFill>
                  <a:schemeClr val="accent2"/>
                </a:solidFill>
                <a:latin typeface="宋体" pitchFamily="2" charset="-122"/>
                <a:ea typeface="宋体" pitchFamily="2" charset="-122"/>
              </a:rPr>
              <a:t>表示的二元共聚组成微分方程</a:t>
            </a:r>
          </a:p>
        </p:txBody>
      </p:sp>
      <p:sp>
        <p:nvSpPr>
          <p:cNvPr id="8" name="矩形 14"/>
          <p:cNvSpPr>
            <a:spLocks noChangeArrowheads="1"/>
          </p:cNvSpPr>
          <p:nvPr/>
        </p:nvSpPr>
        <p:spPr bwMode="auto">
          <a:xfrm>
            <a:off x="142844" y="142852"/>
            <a:ext cx="6429420" cy="584775"/>
          </a:xfrm>
          <a:prstGeom prst="rect">
            <a:avLst/>
          </a:prstGeom>
          <a:solidFill>
            <a:srgbClr val="FFFF00"/>
          </a:solidFill>
          <a:ln w="9525">
            <a:noFill/>
            <a:miter lim="800000"/>
            <a:headEnd/>
            <a:tailEnd/>
          </a:ln>
        </p:spPr>
        <p:txBody>
          <a:bodyPr wrap="square">
            <a:spAutoFit/>
          </a:bodyPr>
          <a:lstStyle/>
          <a:p>
            <a:pPr eaLnBrk="0" hangingPunct="0">
              <a:spcBef>
                <a:spcPct val="50000"/>
              </a:spcBef>
            </a:pPr>
            <a:r>
              <a:rPr kumimoji="0" lang="en-US" altLang="zh-CN" sz="3200" dirty="0">
                <a:latin typeface="Times New Roman" pitchFamily="18" charset="0"/>
                <a:ea typeface="宋体" pitchFamily="2" charset="-122"/>
                <a:cs typeface="Times New Roman" pitchFamily="18" charset="0"/>
              </a:rPr>
              <a:t>3.2 </a:t>
            </a:r>
            <a:r>
              <a:rPr kumimoji="0" lang="zh-CN" altLang="en-US" sz="3200" dirty="0">
                <a:latin typeface="Times New Roman" pitchFamily="18" charset="0"/>
                <a:ea typeface="宋体" pitchFamily="2" charset="-122"/>
                <a:cs typeface="Times New Roman" pitchFamily="18" charset="0"/>
              </a:rPr>
              <a:t>共聚物组成 </a:t>
            </a:r>
            <a:r>
              <a:rPr kumimoji="0" lang="zh-CN" altLang="en-US" sz="2400" dirty="0">
                <a:latin typeface="Times New Roman" pitchFamily="18" charset="0"/>
                <a:ea typeface="宋体" pitchFamily="2" charset="-122"/>
                <a:cs typeface="Times New Roman" pitchFamily="18" charset="0"/>
              </a:rPr>
              <a:t>（</a:t>
            </a:r>
            <a:r>
              <a:rPr kumimoji="0" lang="en-US" altLang="zh-CN" sz="2400" dirty="0">
                <a:latin typeface="Times New Roman" pitchFamily="18" charset="0"/>
                <a:ea typeface="宋体" pitchFamily="2" charset="-122"/>
                <a:cs typeface="Times New Roman" pitchFamily="18" charset="0"/>
              </a:rPr>
              <a:t>copolymer composition</a:t>
            </a:r>
            <a:r>
              <a:rPr kumimoji="0" lang="zh-CN" altLang="en-US" sz="2400" dirty="0">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1973127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5"/>
          <p:cNvGraphicFramePr>
            <a:graphicFrameLocks noChangeAspect="1"/>
          </p:cNvGraphicFramePr>
          <p:nvPr/>
        </p:nvGraphicFramePr>
        <p:xfrm>
          <a:off x="1619250" y="1989138"/>
          <a:ext cx="5256213" cy="1752600"/>
        </p:xfrm>
        <a:graphic>
          <a:graphicData uri="http://schemas.openxmlformats.org/presentationml/2006/ole">
            <mc:AlternateContent xmlns:mc="http://schemas.openxmlformats.org/markup-compatibility/2006">
              <mc:Choice xmlns:v="urn:schemas-microsoft-com:vml" Requires="v">
                <p:oleObj spid="_x0000_s19770" r:id="rId3" imgW="1574800" imgH="482600" progId="Equation.3">
                  <p:embed/>
                </p:oleObj>
              </mc:Choice>
              <mc:Fallback>
                <p:oleObj r:id="rId3" imgW="1574800" imgH="482600" progId="Equation.3">
                  <p:embed/>
                  <p:pic>
                    <p:nvPicPr>
                      <p:cNvPr id="1945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989138"/>
                        <a:ext cx="5256213"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1" name="Text Box 6"/>
          <p:cNvSpPr txBox="1">
            <a:spLocks noChangeArrowheads="1"/>
          </p:cNvSpPr>
          <p:nvPr/>
        </p:nvSpPr>
        <p:spPr bwMode="auto">
          <a:xfrm>
            <a:off x="1285875" y="1195388"/>
            <a:ext cx="6697663" cy="519112"/>
          </a:xfrm>
          <a:prstGeom prst="rect">
            <a:avLst/>
          </a:prstGeom>
          <a:noFill/>
          <a:ln w="9525">
            <a:noFill/>
            <a:miter lim="800000"/>
            <a:headEnd/>
            <a:tailEnd/>
          </a:ln>
        </p:spPr>
        <p:txBody>
          <a:bodyPr>
            <a:spAutoFit/>
          </a:bodyPr>
          <a:lstStyle/>
          <a:p>
            <a:pPr>
              <a:spcBef>
                <a:spcPct val="50000"/>
              </a:spcBef>
            </a:pPr>
            <a:r>
              <a:rPr lang="zh-CN" altLang="en-US" sz="2800" dirty="0">
                <a:solidFill>
                  <a:schemeClr val="accent2"/>
                </a:solidFill>
                <a:latin typeface="宋体" pitchFamily="2" charset="-122"/>
                <a:ea typeface="宋体" pitchFamily="2" charset="-122"/>
              </a:rPr>
              <a:t>以</a:t>
            </a:r>
            <a:r>
              <a:rPr lang="zh-CN" altLang="en-US" sz="2800" dirty="0">
                <a:solidFill>
                  <a:srgbClr val="C00000"/>
                </a:solidFill>
                <a:latin typeface="宋体" pitchFamily="2" charset="-122"/>
                <a:ea typeface="宋体" pitchFamily="2" charset="-122"/>
              </a:rPr>
              <a:t>摩尔分率</a:t>
            </a:r>
            <a:r>
              <a:rPr lang="zh-CN" altLang="en-US" sz="2800" dirty="0">
                <a:solidFill>
                  <a:schemeClr val="accent2"/>
                </a:solidFill>
                <a:latin typeface="宋体" pitchFamily="2" charset="-122"/>
                <a:ea typeface="宋体" pitchFamily="2" charset="-122"/>
              </a:rPr>
              <a:t>表示的二元共聚组成微分方程</a:t>
            </a:r>
          </a:p>
        </p:txBody>
      </p:sp>
      <p:graphicFrame>
        <p:nvGraphicFramePr>
          <p:cNvPr id="19459" name="Object 7"/>
          <p:cNvGraphicFramePr>
            <a:graphicFrameLocks noChangeAspect="1"/>
          </p:cNvGraphicFramePr>
          <p:nvPr/>
        </p:nvGraphicFramePr>
        <p:xfrm>
          <a:off x="1331913" y="4508500"/>
          <a:ext cx="3457575" cy="1187450"/>
        </p:xfrm>
        <a:graphic>
          <a:graphicData uri="http://schemas.openxmlformats.org/presentationml/2006/ole">
            <mc:AlternateContent xmlns:mc="http://schemas.openxmlformats.org/markup-compatibility/2006">
              <mc:Choice xmlns:v="urn:schemas-microsoft-com:vml" Requires="v">
                <p:oleObj spid="_x0000_s19771" name="公式" r:id="rId5" imgW="1257120" imgH="431640" progId="Equation.3">
                  <p:embed/>
                </p:oleObj>
              </mc:Choice>
              <mc:Fallback>
                <p:oleObj name="公式" r:id="rId5" imgW="1257120" imgH="431640" progId="Equation.3">
                  <p:embed/>
                  <p:pic>
                    <p:nvPicPr>
                      <p:cNvPr id="1945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508500"/>
                        <a:ext cx="3457575"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8"/>
          <p:cNvGraphicFramePr>
            <a:graphicFrameLocks noChangeAspect="1"/>
          </p:cNvGraphicFramePr>
          <p:nvPr/>
        </p:nvGraphicFramePr>
        <p:xfrm>
          <a:off x="5651500" y="4508500"/>
          <a:ext cx="2933700" cy="1187450"/>
        </p:xfrm>
        <a:graphic>
          <a:graphicData uri="http://schemas.openxmlformats.org/presentationml/2006/ole">
            <mc:AlternateContent xmlns:mc="http://schemas.openxmlformats.org/markup-compatibility/2006">
              <mc:Choice xmlns:v="urn:schemas-microsoft-com:vml" Requires="v">
                <p:oleObj spid="_x0000_s19772" name="公式" r:id="rId7" imgW="1066680" imgH="431640" progId="Equation.3">
                  <p:embed/>
                </p:oleObj>
              </mc:Choice>
              <mc:Fallback>
                <p:oleObj name="公式" r:id="rId7" imgW="1066680" imgH="431640" progId="Equation.3">
                  <p:embed/>
                  <p:pic>
                    <p:nvPicPr>
                      <p:cNvPr id="1946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1500" y="4508500"/>
                        <a:ext cx="2933700"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14"/>
          <p:cNvSpPr>
            <a:spLocks noChangeArrowheads="1"/>
          </p:cNvSpPr>
          <p:nvPr/>
        </p:nvSpPr>
        <p:spPr bwMode="auto">
          <a:xfrm>
            <a:off x="142844" y="142852"/>
            <a:ext cx="6429420" cy="584775"/>
          </a:xfrm>
          <a:prstGeom prst="rect">
            <a:avLst/>
          </a:prstGeom>
          <a:solidFill>
            <a:srgbClr val="FFFF00"/>
          </a:solidFill>
          <a:ln w="9525">
            <a:noFill/>
            <a:miter lim="800000"/>
            <a:headEnd/>
            <a:tailEnd/>
          </a:ln>
        </p:spPr>
        <p:txBody>
          <a:bodyPr wrap="square">
            <a:spAutoFit/>
          </a:bodyPr>
          <a:lstStyle/>
          <a:p>
            <a:pPr eaLnBrk="0" hangingPunct="0">
              <a:spcBef>
                <a:spcPct val="50000"/>
              </a:spcBef>
            </a:pPr>
            <a:r>
              <a:rPr kumimoji="0" lang="en-US" altLang="zh-CN" sz="3200" dirty="0">
                <a:latin typeface="Times New Roman" pitchFamily="18" charset="0"/>
                <a:ea typeface="宋体" pitchFamily="2" charset="-122"/>
                <a:cs typeface="Times New Roman" pitchFamily="18" charset="0"/>
              </a:rPr>
              <a:t>3.2 </a:t>
            </a:r>
            <a:r>
              <a:rPr kumimoji="0" lang="zh-CN" altLang="en-US" sz="3200" dirty="0">
                <a:latin typeface="Times New Roman" pitchFamily="18" charset="0"/>
                <a:ea typeface="宋体" pitchFamily="2" charset="-122"/>
                <a:cs typeface="Times New Roman" pitchFamily="18" charset="0"/>
              </a:rPr>
              <a:t>共聚物组成 </a:t>
            </a:r>
            <a:r>
              <a:rPr kumimoji="0" lang="zh-CN" altLang="en-US" sz="2400" dirty="0">
                <a:latin typeface="Times New Roman" pitchFamily="18" charset="0"/>
                <a:ea typeface="宋体" pitchFamily="2" charset="-122"/>
                <a:cs typeface="Times New Roman" pitchFamily="18" charset="0"/>
              </a:rPr>
              <a:t>（</a:t>
            </a:r>
            <a:r>
              <a:rPr kumimoji="0" lang="en-US" altLang="zh-CN" sz="2400" dirty="0">
                <a:latin typeface="Times New Roman" pitchFamily="18" charset="0"/>
                <a:ea typeface="宋体" pitchFamily="2" charset="-122"/>
                <a:cs typeface="Times New Roman" pitchFamily="18" charset="0"/>
              </a:rPr>
              <a:t>copolymer composition</a:t>
            </a:r>
            <a:r>
              <a:rPr kumimoji="0" lang="zh-CN" altLang="en-US" sz="2400" dirty="0">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3153169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Text Box 22"/>
          <p:cNvSpPr txBox="1">
            <a:spLocks noChangeArrowheads="1"/>
          </p:cNvSpPr>
          <p:nvPr/>
        </p:nvSpPr>
        <p:spPr bwMode="auto">
          <a:xfrm>
            <a:off x="357158" y="1071546"/>
            <a:ext cx="5610225" cy="523875"/>
          </a:xfrm>
          <a:prstGeom prst="rect">
            <a:avLst/>
          </a:prstGeom>
          <a:noFill/>
          <a:ln w="9525">
            <a:noFill/>
            <a:miter lim="800000"/>
            <a:headEnd/>
            <a:tailEnd/>
          </a:ln>
        </p:spPr>
        <p:txBody>
          <a:bodyPr>
            <a:spAutoFit/>
          </a:bodyPr>
          <a:lstStyle/>
          <a:p>
            <a:pPr>
              <a:spcBef>
                <a:spcPct val="50000"/>
              </a:spcBef>
            </a:pPr>
            <a:r>
              <a:rPr lang="en-US" altLang="zh-CN" sz="2800" dirty="0">
                <a:latin typeface="Times New Roman" pitchFamily="18" charset="0"/>
                <a:ea typeface="宋体" pitchFamily="2" charset="-122"/>
                <a:cs typeface="Times New Roman" pitchFamily="18" charset="0"/>
              </a:rPr>
              <a:t>3.2.2 </a:t>
            </a:r>
            <a:r>
              <a:rPr lang="zh-CN" altLang="en-US" sz="2800" dirty="0">
                <a:latin typeface="Times New Roman" pitchFamily="18" charset="0"/>
                <a:ea typeface="宋体" pitchFamily="2" charset="-122"/>
                <a:cs typeface="Times New Roman" pitchFamily="18" charset="0"/>
              </a:rPr>
              <a:t>共聚物组成微分方程的讨论</a:t>
            </a:r>
          </a:p>
        </p:txBody>
      </p:sp>
      <p:sp>
        <p:nvSpPr>
          <p:cNvPr id="45062" name="Text Box 23"/>
          <p:cNvSpPr txBox="1">
            <a:spLocks noChangeArrowheads="1"/>
          </p:cNvSpPr>
          <p:nvPr/>
        </p:nvSpPr>
        <p:spPr bwMode="auto">
          <a:xfrm>
            <a:off x="254031" y="1928802"/>
            <a:ext cx="8675687" cy="3970318"/>
          </a:xfrm>
          <a:prstGeom prst="rect">
            <a:avLst/>
          </a:prstGeom>
          <a:noFill/>
          <a:ln w="9525">
            <a:noFill/>
            <a:miter lim="800000"/>
            <a:headEnd/>
            <a:tailEnd/>
          </a:ln>
        </p:spPr>
        <p:txBody>
          <a:bodyPr wrap="square">
            <a:spAutoFit/>
          </a:bodyPr>
          <a:lstStyle/>
          <a:p>
            <a:pPr algn="just">
              <a:lnSpc>
                <a:spcPct val="150000"/>
              </a:lnSpc>
              <a:spcBef>
                <a:spcPct val="50000"/>
              </a:spcBef>
            </a:pPr>
            <a:r>
              <a:rPr lang="zh-CN" altLang="en-US" sz="2400" dirty="0">
                <a:solidFill>
                  <a:srgbClr val="990033"/>
                </a:solidFill>
                <a:latin typeface="Times New Roman" pitchFamily="18" charset="0"/>
                <a:ea typeface="宋体" pitchFamily="2" charset="-122"/>
                <a:cs typeface="Times New Roman" pitchFamily="18" charset="0"/>
              </a:rPr>
              <a:t>（</a:t>
            </a:r>
            <a:r>
              <a:rPr lang="en-US" altLang="zh-CN" sz="2400" dirty="0">
                <a:solidFill>
                  <a:srgbClr val="990033"/>
                </a:solidFill>
                <a:latin typeface="Times New Roman" pitchFamily="18" charset="0"/>
                <a:ea typeface="宋体" pitchFamily="2" charset="-122"/>
                <a:cs typeface="Times New Roman" pitchFamily="18" charset="0"/>
              </a:rPr>
              <a:t>1</a:t>
            </a:r>
            <a:r>
              <a:rPr lang="zh-CN" altLang="en-US" sz="2400" dirty="0">
                <a:solidFill>
                  <a:srgbClr val="990033"/>
                </a:solidFill>
                <a:latin typeface="Times New Roman" pitchFamily="18" charset="0"/>
                <a:ea typeface="宋体" pitchFamily="2" charset="-122"/>
                <a:cs typeface="Times New Roman" pitchFamily="18" charset="0"/>
              </a:rPr>
              <a:t>）</a:t>
            </a:r>
            <a:r>
              <a:rPr kumimoji="0" lang="zh-CN" altLang="en-US" sz="2400" dirty="0">
                <a:solidFill>
                  <a:srgbClr val="990033"/>
                </a:solidFill>
                <a:latin typeface="Times New Roman" pitchFamily="18" charset="0"/>
                <a:ea typeface="宋体" pitchFamily="2" charset="-122"/>
                <a:cs typeface="Times New Roman" pitchFamily="18" charset="0"/>
              </a:rPr>
              <a:t>五个假设</a:t>
            </a:r>
            <a:r>
              <a:rPr kumimoji="0" lang="en-US" altLang="zh-CN" sz="2400" dirty="0">
                <a:solidFill>
                  <a:srgbClr val="990033"/>
                </a:solidFill>
                <a:latin typeface="Times New Roman" pitchFamily="18" charset="0"/>
                <a:ea typeface="宋体" pitchFamily="2" charset="-122"/>
                <a:cs typeface="Times New Roman" pitchFamily="18" charset="0"/>
              </a:rPr>
              <a:t>:</a:t>
            </a:r>
          </a:p>
          <a:p>
            <a:pPr algn="just">
              <a:lnSpc>
                <a:spcPct val="150000"/>
              </a:lnSpc>
            </a:pPr>
            <a:r>
              <a:rPr kumimoji="0" lang="en-US" altLang="zh-CN" sz="2400" dirty="0">
                <a:latin typeface="Times New Roman" pitchFamily="18" charset="0"/>
                <a:ea typeface="宋体" pitchFamily="2" charset="-122"/>
                <a:cs typeface="Times New Roman" pitchFamily="18" charset="0"/>
              </a:rPr>
              <a:t>① </a:t>
            </a:r>
            <a:r>
              <a:rPr kumimoji="0" lang="zh-CN" altLang="en-US" sz="2400" dirty="0">
                <a:latin typeface="Times New Roman" pitchFamily="18" charset="0"/>
                <a:ea typeface="宋体" pitchFamily="2" charset="-122"/>
                <a:cs typeface="Times New Roman" pitchFamily="18" charset="0"/>
              </a:rPr>
              <a:t>等活性：      活性中心活性与链长无关；</a:t>
            </a:r>
          </a:p>
          <a:p>
            <a:pPr algn="just">
              <a:lnSpc>
                <a:spcPct val="150000"/>
              </a:lnSpc>
            </a:pPr>
            <a:r>
              <a:rPr kumimoji="0" lang="zh-CN" altLang="en-US" sz="2400" dirty="0">
                <a:latin typeface="Times New Roman" pitchFamily="18" charset="0"/>
                <a:ea typeface="宋体" pitchFamily="2" charset="-122"/>
                <a:cs typeface="Times New Roman" pitchFamily="18" charset="0"/>
              </a:rPr>
              <a:t>② 无前末端效应：活性中心活性与前末端单元结构无关；</a:t>
            </a:r>
          </a:p>
          <a:p>
            <a:pPr algn="just">
              <a:lnSpc>
                <a:spcPct val="150000"/>
              </a:lnSpc>
            </a:pPr>
            <a:r>
              <a:rPr kumimoji="0" lang="zh-CN" altLang="en-US" sz="2400" dirty="0">
                <a:latin typeface="Times New Roman" pitchFamily="18" charset="0"/>
                <a:ea typeface="宋体" pitchFamily="2" charset="-122"/>
                <a:cs typeface="Times New Roman" pitchFamily="18" charset="0"/>
              </a:rPr>
              <a:t>③ 无解聚反应：  为不可逆聚合反应；</a:t>
            </a:r>
          </a:p>
          <a:p>
            <a:pPr algn="just">
              <a:lnSpc>
                <a:spcPct val="150000"/>
              </a:lnSpc>
            </a:pPr>
            <a:r>
              <a:rPr kumimoji="0" lang="zh-CN" altLang="en-US" sz="2400" dirty="0">
                <a:latin typeface="Times New Roman" pitchFamily="18" charset="0"/>
                <a:ea typeface="宋体" pitchFamily="2" charset="-122"/>
                <a:cs typeface="Times New Roman" pitchFamily="18" charset="0"/>
              </a:rPr>
              <a:t>④ 聚合度很大：  单体主要消耗在链增长，并决定链的共聚组成；</a:t>
            </a:r>
          </a:p>
          <a:p>
            <a:pPr algn="just">
              <a:lnSpc>
                <a:spcPct val="150000"/>
              </a:lnSpc>
            </a:pPr>
            <a:r>
              <a:rPr kumimoji="0" lang="zh-CN" altLang="en-US" sz="2400" dirty="0">
                <a:latin typeface="Times New Roman" pitchFamily="18" charset="0"/>
                <a:ea typeface="宋体" pitchFamily="2" charset="-122"/>
                <a:cs typeface="Times New Roman" pitchFamily="18" charset="0"/>
              </a:rPr>
              <a:t>⑤ 稳态：体系中两种活性中心浓度和活性中心总浓度不变，即引发速率和终止速率相等，两种活性中心相互转换速率相等。</a:t>
            </a:r>
          </a:p>
        </p:txBody>
      </p:sp>
      <p:sp>
        <p:nvSpPr>
          <p:cNvPr id="7" name="矩形 14"/>
          <p:cNvSpPr>
            <a:spLocks noChangeArrowheads="1"/>
          </p:cNvSpPr>
          <p:nvPr/>
        </p:nvSpPr>
        <p:spPr bwMode="auto">
          <a:xfrm>
            <a:off x="142844" y="142852"/>
            <a:ext cx="6429420" cy="584775"/>
          </a:xfrm>
          <a:prstGeom prst="rect">
            <a:avLst/>
          </a:prstGeom>
          <a:solidFill>
            <a:srgbClr val="FFFF00"/>
          </a:solidFill>
          <a:ln w="9525">
            <a:noFill/>
            <a:miter lim="800000"/>
            <a:headEnd/>
            <a:tailEnd/>
          </a:ln>
        </p:spPr>
        <p:txBody>
          <a:bodyPr wrap="square">
            <a:spAutoFit/>
          </a:bodyPr>
          <a:lstStyle/>
          <a:p>
            <a:pPr eaLnBrk="0" hangingPunct="0">
              <a:spcBef>
                <a:spcPct val="50000"/>
              </a:spcBef>
            </a:pPr>
            <a:r>
              <a:rPr kumimoji="0" lang="en-US" altLang="zh-CN" sz="3200" dirty="0">
                <a:latin typeface="Times New Roman" pitchFamily="18" charset="0"/>
                <a:ea typeface="宋体" pitchFamily="2" charset="-122"/>
                <a:cs typeface="Times New Roman" pitchFamily="18" charset="0"/>
              </a:rPr>
              <a:t>3.2 </a:t>
            </a:r>
            <a:r>
              <a:rPr kumimoji="0" lang="zh-CN" altLang="en-US" sz="3200" dirty="0">
                <a:latin typeface="Times New Roman" pitchFamily="18" charset="0"/>
                <a:ea typeface="宋体" pitchFamily="2" charset="-122"/>
                <a:cs typeface="Times New Roman" pitchFamily="18" charset="0"/>
              </a:rPr>
              <a:t>共聚物组成 </a:t>
            </a:r>
            <a:r>
              <a:rPr kumimoji="0" lang="zh-CN" altLang="en-US" sz="2400" dirty="0">
                <a:latin typeface="Times New Roman" pitchFamily="18" charset="0"/>
                <a:ea typeface="宋体" pitchFamily="2" charset="-122"/>
                <a:cs typeface="Times New Roman" pitchFamily="18" charset="0"/>
              </a:rPr>
              <a:t>（</a:t>
            </a:r>
            <a:r>
              <a:rPr kumimoji="0" lang="en-US" altLang="zh-CN" sz="2400" dirty="0">
                <a:latin typeface="Times New Roman" pitchFamily="18" charset="0"/>
                <a:ea typeface="宋体" pitchFamily="2" charset="-122"/>
                <a:cs typeface="Times New Roman" pitchFamily="18" charset="0"/>
              </a:rPr>
              <a:t>copolymer composition</a:t>
            </a:r>
            <a:r>
              <a:rPr kumimoji="0" lang="zh-CN" altLang="en-US" sz="2400" dirty="0">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2878867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 Box 93"/>
          <p:cNvSpPr txBox="1">
            <a:spLocks noChangeArrowheads="1"/>
          </p:cNvSpPr>
          <p:nvPr/>
        </p:nvSpPr>
        <p:spPr bwMode="auto">
          <a:xfrm>
            <a:off x="2643174" y="285728"/>
            <a:ext cx="2357454" cy="519113"/>
          </a:xfrm>
          <a:prstGeom prst="rect">
            <a:avLst/>
          </a:prstGeom>
          <a:solidFill>
            <a:srgbClr val="FFFF00"/>
          </a:solidFill>
          <a:ln w="9525">
            <a:noFill/>
            <a:miter lim="800000"/>
            <a:headEnd/>
            <a:tailEnd/>
          </a:ln>
        </p:spPr>
        <p:txBody>
          <a:bodyPr wrap="square">
            <a:spAutoFit/>
          </a:bodyPr>
          <a:lstStyle/>
          <a:p>
            <a:pPr algn="ctr">
              <a:spcBef>
                <a:spcPct val="50000"/>
              </a:spcBef>
            </a:pPr>
            <a:r>
              <a:rPr lang="zh-CN" altLang="en-US" sz="2800" b="1" dirty="0">
                <a:latin typeface="Times New Roman" pitchFamily="18" charset="0"/>
                <a:ea typeface="宋体" pitchFamily="2" charset="-122"/>
                <a:cs typeface="Times New Roman" pitchFamily="18" charset="0"/>
              </a:rPr>
              <a:t>小   结</a:t>
            </a:r>
          </a:p>
        </p:txBody>
      </p:sp>
      <p:pic>
        <p:nvPicPr>
          <p:cNvPr id="137218" name="Picture 2"/>
          <p:cNvPicPr>
            <a:picLocks noChangeAspect="1" noChangeArrowheads="1"/>
          </p:cNvPicPr>
          <p:nvPr/>
        </p:nvPicPr>
        <p:blipFill rotWithShape="1">
          <a:blip r:embed="rId2"/>
          <a:srcRect t="10976" r="29053" b="45073"/>
          <a:stretch/>
        </p:blipFill>
        <p:spPr bwMode="auto">
          <a:xfrm>
            <a:off x="27622" y="836712"/>
            <a:ext cx="6416586" cy="2574618"/>
          </a:xfrm>
          <a:prstGeom prst="rect">
            <a:avLst/>
          </a:prstGeom>
          <a:noFill/>
          <a:ln w="9525">
            <a:noFill/>
            <a:miter lim="800000"/>
            <a:headEnd/>
            <a:tailEnd/>
          </a:ln>
          <a:effectLst/>
        </p:spPr>
      </p:pic>
      <p:pic>
        <p:nvPicPr>
          <p:cNvPr id="16" name="Picture 2" descr="兲nØĈ"/>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79" y="2009990"/>
            <a:ext cx="3910637" cy="357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9"/>
          <p:cNvSpPr>
            <a:spLocks noChangeArrowheads="1"/>
          </p:cNvSpPr>
          <p:nvPr/>
        </p:nvSpPr>
        <p:spPr bwMode="auto">
          <a:xfrm>
            <a:off x="327403" y="4432356"/>
            <a:ext cx="39116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ea typeface="+mn-ea"/>
                <a:cs typeface="Times New Roman" panose="02020603050405020304" pitchFamily="18" charset="0"/>
              </a:rPr>
              <a:t>r</a:t>
            </a:r>
            <a:r>
              <a:rPr kumimoji="1" lang="en-US" altLang="zh-CN" sz="2400" b="1" i="0" u="none" strike="noStrike" kern="0" cap="none" spc="0" normalizeH="0" baseline="-25000" noProof="0" dirty="0">
                <a:ln>
                  <a:noFill/>
                </a:ln>
                <a:solidFill>
                  <a:srgbClr val="000000"/>
                </a:solidFill>
                <a:effectLst/>
                <a:uLnTx/>
                <a:uFillTx/>
                <a:ea typeface="+mn-ea"/>
                <a:cs typeface="Times New Roman" panose="02020603050405020304" pitchFamily="18" charset="0"/>
              </a:rPr>
              <a:t>1</a:t>
            </a:r>
            <a:r>
              <a:rPr kumimoji="1" lang="en-US" altLang="zh-CN" sz="2400" b="1" i="0"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a:t>
            </a:r>
            <a:r>
              <a:rPr kumimoji="1" lang="en-US" altLang="zh-CN" sz="2400" b="1" i="0" u="none" strike="noStrike" kern="0" cap="none" spc="0" normalizeH="0" baseline="0" noProof="0" dirty="0">
                <a:ln>
                  <a:noFill/>
                </a:ln>
                <a:solidFill>
                  <a:srgbClr val="000000"/>
                </a:solidFill>
                <a:effectLst/>
                <a:uLnTx/>
                <a:uFillTx/>
                <a:ea typeface="+mn-ea"/>
                <a:cs typeface="Times New Roman" panose="02020603050405020304" pitchFamily="18" charset="0"/>
              </a:rPr>
              <a:t>, </a:t>
            </a:r>
            <a:r>
              <a:rPr kumimoji="1" lang="zh-CN" altLang="en-US" sz="2400" b="1" i="0"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曲线向左上角靠拢；</a:t>
            </a:r>
          </a:p>
          <a:p>
            <a:pPr marL="0" marR="0" lvl="0" indent="0" defTabSz="91440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r</a:t>
            </a:r>
            <a:r>
              <a:rPr kumimoji="1" lang="en-US" altLang="zh-CN" sz="2400" b="1" i="0" u="none" strike="noStrike" kern="0" cap="none" spc="0" normalizeH="0" baseline="-25000" noProof="0" dirty="0">
                <a:ln>
                  <a:noFill/>
                </a:ln>
                <a:solidFill>
                  <a:srgbClr val="000000"/>
                </a:solidFill>
                <a:effectLst/>
                <a:uLnTx/>
                <a:uFillTx/>
                <a:ea typeface="+mn-ea"/>
                <a:cs typeface="Times New Roman" panose="02020603050405020304" pitchFamily="18" charset="0"/>
                <a:sym typeface="Symbol" panose="05050102010706020507" pitchFamily="18" charset="2"/>
              </a:rPr>
              <a:t>2</a:t>
            </a:r>
            <a:r>
              <a:rPr kumimoji="1" lang="en-US" altLang="zh-CN" sz="2400" b="1" i="0"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a:t>
            </a:r>
            <a:r>
              <a:rPr kumimoji="1" lang="en-US" altLang="zh-CN" sz="2400" b="1" i="0" u="none" strike="noStrike" kern="0" cap="none" spc="0" normalizeH="0" baseline="0" noProof="0" dirty="0">
                <a:ln>
                  <a:noFill/>
                </a:ln>
                <a:solidFill>
                  <a:srgbClr val="000000"/>
                </a:solidFill>
                <a:effectLst/>
                <a:uLnTx/>
                <a:uFillTx/>
                <a:ea typeface="+mn-ea"/>
                <a:cs typeface="Times New Roman" panose="02020603050405020304" pitchFamily="18" charset="0"/>
              </a:rPr>
              <a:t>, </a:t>
            </a:r>
            <a:r>
              <a:rPr kumimoji="1" lang="zh-CN" altLang="en-US" sz="2400" b="1" i="0"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曲线向右下角靠拢</a:t>
            </a:r>
          </a:p>
        </p:txBody>
      </p:sp>
      <p:sp>
        <p:nvSpPr>
          <p:cNvPr id="22" name="Text Box 12"/>
          <p:cNvSpPr txBox="1">
            <a:spLocks noChangeArrowheads="1"/>
          </p:cNvSpPr>
          <p:nvPr/>
        </p:nvSpPr>
        <p:spPr bwMode="auto">
          <a:xfrm>
            <a:off x="467544" y="3561977"/>
            <a:ext cx="2305050" cy="498475"/>
          </a:xfrm>
          <a:prstGeom prst="rect">
            <a:avLst/>
          </a:prstGeom>
          <a:solidFill>
            <a:srgbClr val="CC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1" lang="zh-CN" altLang="en-US" sz="2600" b="1" i="0" u="none" strike="noStrike" kern="0" cap="none" spc="0" normalizeH="0" baseline="0" noProof="0" dirty="0">
                <a:ln>
                  <a:noFill/>
                </a:ln>
                <a:solidFill>
                  <a:srgbClr val="000000"/>
                </a:solidFill>
                <a:effectLst/>
                <a:uLnTx/>
                <a:uFillTx/>
                <a:ea typeface="+mn-ea"/>
                <a:cs typeface="Times New Roman" panose="02020603050405020304" pitchFamily="18" charset="0"/>
              </a:rPr>
              <a:t>曲线变化趋势</a:t>
            </a:r>
          </a:p>
        </p:txBody>
      </p:sp>
      <p:sp>
        <p:nvSpPr>
          <p:cNvPr id="23" name="Rectangle 13"/>
          <p:cNvSpPr>
            <a:spLocks noChangeArrowheads="1"/>
          </p:cNvSpPr>
          <p:nvPr/>
        </p:nvSpPr>
        <p:spPr bwMode="auto">
          <a:xfrm>
            <a:off x="467544" y="5589240"/>
            <a:ext cx="2746375" cy="498475"/>
          </a:xfrm>
          <a:prstGeom prst="rect">
            <a:avLst/>
          </a:prstGeom>
          <a:solidFill>
            <a:srgbClr val="CC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1" lang="zh-CN" altLang="en-US" sz="2600" b="1" i="0" u="none" strike="noStrike" kern="0" cap="none" spc="0" normalizeH="0" baseline="0" noProof="0" dirty="0">
                <a:ln>
                  <a:noFill/>
                </a:ln>
                <a:solidFill>
                  <a:srgbClr val="000000"/>
                </a:solidFill>
                <a:effectLst/>
                <a:uLnTx/>
                <a:uFillTx/>
                <a:ea typeface="+mn-ea"/>
                <a:cs typeface="Times New Roman" panose="02020603050405020304" pitchFamily="18" charset="0"/>
              </a:rPr>
              <a:t>曲线表示的意义</a:t>
            </a:r>
          </a:p>
        </p:txBody>
      </p:sp>
      <p:sp>
        <p:nvSpPr>
          <p:cNvPr id="24" name="Rectangle 14"/>
          <p:cNvSpPr>
            <a:spLocks noChangeArrowheads="1"/>
          </p:cNvSpPr>
          <p:nvPr/>
        </p:nvSpPr>
        <p:spPr bwMode="auto">
          <a:xfrm>
            <a:off x="3779912" y="5615998"/>
            <a:ext cx="38163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ea typeface="+mn-ea"/>
                <a:cs typeface="Times New Roman" panose="02020603050405020304" pitchFamily="18" charset="0"/>
              </a:rPr>
              <a:t>随着两种单体竞聚率差别的增大，很难合成两种单体含量都较高的共聚物</a:t>
            </a:r>
          </a:p>
        </p:txBody>
      </p:sp>
    </p:spTree>
    <p:extLst>
      <p:ext uri="{BB962C8B-B14F-4D97-AF65-F5344CB8AC3E}">
        <p14:creationId xmlns:p14="http://schemas.microsoft.com/office/powerpoint/2010/main" val="420144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 Box 93"/>
          <p:cNvSpPr txBox="1">
            <a:spLocks noChangeArrowheads="1"/>
          </p:cNvSpPr>
          <p:nvPr/>
        </p:nvSpPr>
        <p:spPr bwMode="auto">
          <a:xfrm>
            <a:off x="2643174" y="285728"/>
            <a:ext cx="2357454" cy="519113"/>
          </a:xfrm>
          <a:prstGeom prst="rect">
            <a:avLst/>
          </a:prstGeom>
          <a:solidFill>
            <a:srgbClr val="FFFF00"/>
          </a:solidFill>
          <a:ln w="9525">
            <a:noFill/>
            <a:miter lim="800000"/>
            <a:headEnd/>
            <a:tailEnd/>
          </a:ln>
        </p:spPr>
        <p:txBody>
          <a:bodyPr wrap="square">
            <a:spAutoFit/>
          </a:bodyPr>
          <a:lstStyle/>
          <a:p>
            <a:pPr algn="ctr">
              <a:spcBef>
                <a:spcPct val="50000"/>
              </a:spcBef>
            </a:pPr>
            <a:r>
              <a:rPr lang="zh-CN" altLang="en-US" sz="2800" b="1" dirty="0">
                <a:latin typeface="Times New Roman" pitchFamily="18" charset="0"/>
                <a:ea typeface="宋体" pitchFamily="2" charset="-122"/>
                <a:cs typeface="Times New Roman" pitchFamily="18" charset="0"/>
              </a:rPr>
              <a:t>小   结</a:t>
            </a:r>
          </a:p>
        </p:txBody>
      </p:sp>
      <p:sp>
        <p:nvSpPr>
          <p:cNvPr id="5" name="Rectangle 8"/>
          <p:cNvSpPr>
            <a:spLocks noChangeArrowheads="1"/>
          </p:cNvSpPr>
          <p:nvPr/>
        </p:nvSpPr>
        <p:spPr bwMode="auto">
          <a:xfrm>
            <a:off x="3540720" y="5445224"/>
            <a:ext cx="3911600"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1" lang="en-US" altLang="zh-CN" sz="2400" b="1" i="1" u="none" strike="noStrike" kern="0" cap="none" spc="0" normalizeH="0" baseline="0" noProof="0" dirty="0">
                <a:ln>
                  <a:noFill/>
                </a:ln>
                <a:solidFill>
                  <a:srgbClr val="000000"/>
                </a:solidFill>
                <a:effectLst/>
                <a:uLnTx/>
                <a:uFillTx/>
                <a:ea typeface="+mn-ea"/>
                <a:cs typeface="Times New Roman" panose="02020603050405020304" pitchFamily="18" charset="0"/>
              </a:rPr>
              <a:t>r</a:t>
            </a:r>
            <a:r>
              <a:rPr kumimoji="1" lang="en-US" altLang="zh-CN" sz="2400" b="1" i="0" u="none" strike="noStrike" kern="0" cap="none" spc="0" normalizeH="0" baseline="-25000" noProof="0" dirty="0">
                <a:ln>
                  <a:noFill/>
                </a:ln>
                <a:solidFill>
                  <a:srgbClr val="000000"/>
                </a:solidFill>
                <a:effectLst/>
                <a:uLnTx/>
                <a:uFillTx/>
                <a:ea typeface="+mn-ea"/>
                <a:cs typeface="Times New Roman" panose="02020603050405020304" pitchFamily="18" charset="0"/>
              </a:rPr>
              <a:t>1</a:t>
            </a:r>
            <a:r>
              <a:rPr kumimoji="1" lang="en-US" altLang="zh-CN" sz="2400" b="1" i="0"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a:t>
            </a:r>
            <a:r>
              <a:rPr kumimoji="1" lang="en-US" altLang="zh-CN" sz="2400" b="1" i="0" u="none" strike="noStrike" kern="0" cap="none" spc="0" normalizeH="0" baseline="0" noProof="0" dirty="0">
                <a:ln>
                  <a:noFill/>
                </a:ln>
                <a:solidFill>
                  <a:srgbClr val="000000"/>
                </a:solidFill>
                <a:effectLst/>
                <a:uLnTx/>
                <a:uFillTx/>
                <a:ea typeface="+mn-ea"/>
                <a:cs typeface="Times New Roman" panose="02020603050405020304" pitchFamily="18" charset="0"/>
              </a:rPr>
              <a:t>, </a:t>
            </a:r>
            <a:r>
              <a:rPr kumimoji="1" lang="zh-CN" altLang="en-US" sz="2400" b="1" i="0"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曲线向左上角靠拢；</a:t>
            </a:r>
          </a:p>
          <a:p>
            <a:pPr marL="0" marR="0" lvl="0" indent="0" defTabSz="914400" eaLnBrk="1" fontAlgn="base" latinLnBrk="0" hangingPunct="1">
              <a:lnSpc>
                <a:spcPct val="100000"/>
              </a:lnSpc>
              <a:spcBef>
                <a:spcPct val="20000"/>
              </a:spcBef>
              <a:spcAft>
                <a:spcPct val="0"/>
              </a:spcAft>
              <a:buClrTx/>
              <a:buSzTx/>
              <a:buFontTx/>
              <a:buNone/>
              <a:tabLst/>
              <a:defRPr/>
            </a:pPr>
            <a:r>
              <a:rPr kumimoji="1" lang="en-US" altLang="zh-CN" sz="2400" b="1" i="1"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r</a:t>
            </a:r>
            <a:r>
              <a:rPr kumimoji="1" lang="en-US" altLang="zh-CN" sz="2400" b="1" i="0" u="none" strike="noStrike" kern="0" cap="none" spc="0" normalizeH="0" baseline="-25000" noProof="0" dirty="0">
                <a:ln>
                  <a:noFill/>
                </a:ln>
                <a:solidFill>
                  <a:srgbClr val="000000"/>
                </a:solidFill>
                <a:effectLst/>
                <a:uLnTx/>
                <a:uFillTx/>
                <a:ea typeface="+mn-ea"/>
                <a:cs typeface="Times New Roman" panose="02020603050405020304" pitchFamily="18" charset="0"/>
                <a:sym typeface="Symbol" panose="05050102010706020507" pitchFamily="18" charset="2"/>
              </a:rPr>
              <a:t>2</a:t>
            </a:r>
            <a:r>
              <a:rPr kumimoji="1" lang="en-US" altLang="zh-CN" sz="2400" b="1" i="0"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a:t>
            </a:r>
            <a:r>
              <a:rPr kumimoji="1" lang="en-US" altLang="zh-CN" sz="2400" b="1" i="0" u="none" strike="noStrike" kern="0" cap="none" spc="0" normalizeH="0" baseline="0" noProof="0" dirty="0">
                <a:ln>
                  <a:noFill/>
                </a:ln>
                <a:solidFill>
                  <a:srgbClr val="000000"/>
                </a:solidFill>
                <a:effectLst/>
                <a:uLnTx/>
                <a:uFillTx/>
                <a:ea typeface="+mn-ea"/>
                <a:cs typeface="Times New Roman" panose="02020603050405020304" pitchFamily="18" charset="0"/>
              </a:rPr>
              <a:t>, </a:t>
            </a:r>
            <a:r>
              <a:rPr kumimoji="1" lang="zh-CN" altLang="en-US" sz="2400" b="1" i="0"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曲线向右下角靠拢；</a:t>
            </a:r>
          </a:p>
          <a:p>
            <a:pPr marL="0" marR="0" lvl="0" indent="0" defTabSz="914400" eaLnBrk="1" fontAlgn="base" latinLnBrk="0" hangingPunct="1">
              <a:lnSpc>
                <a:spcPct val="100000"/>
              </a:lnSpc>
              <a:spcBef>
                <a:spcPct val="20000"/>
              </a:spcBef>
              <a:spcAft>
                <a:spcPct val="0"/>
              </a:spcAft>
              <a:buClrTx/>
              <a:buSzTx/>
              <a:buFontTx/>
              <a:buNone/>
              <a:tabLst/>
              <a:defRPr/>
            </a:pPr>
            <a:r>
              <a:rPr kumimoji="1" lang="en-US" altLang="zh-CN" sz="2400" b="1" i="1" u="none" strike="noStrike" kern="0" cap="none" spc="0" normalizeH="0" baseline="0" noProof="0" dirty="0">
                <a:ln>
                  <a:noFill/>
                </a:ln>
                <a:solidFill>
                  <a:srgbClr val="000000"/>
                </a:solidFill>
                <a:effectLst/>
                <a:uLnTx/>
                <a:uFillTx/>
                <a:ea typeface="+mn-ea"/>
                <a:cs typeface="Times New Roman" panose="02020603050405020304" pitchFamily="18" charset="0"/>
              </a:rPr>
              <a:t>r</a:t>
            </a:r>
            <a:r>
              <a:rPr kumimoji="1" lang="en-US" altLang="zh-CN" sz="2400" b="1" i="0" u="none" strike="noStrike" kern="0" cap="none" spc="0" normalizeH="0" baseline="-25000" noProof="0" dirty="0">
                <a:ln>
                  <a:noFill/>
                </a:ln>
                <a:solidFill>
                  <a:srgbClr val="000000"/>
                </a:solidFill>
                <a:effectLst/>
                <a:uLnTx/>
                <a:uFillTx/>
                <a:ea typeface="+mn-ea"/>
                <a:cs typeface="Times New Roman" panose="02020603050405020304" pitchFamily="18" charset="0"/>
              </a:rPr>
              <a:t>1</a:t>
            </a:r>
            <a:r>
              <a:rPr kumimoji="1" lang="en-US" altLang="zh-CN" sz="2400" b="1" i="0"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 </a:t>
            </a:r>
            <a:r>
              <a:rPr kumimoji="1" lang="zh-CN" altLang="en-US" sz="2400" b="1" i="0"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或 </a:t>
            </a:r>
            <a:r>
              <a:rPr kumimoji="1" lang="en-US" altLang="zh-CN" sz="2400" b="1" i="1"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r</a:t>
            </a:r>
            <a:r>
              <a:rPr kumimoji="1" lang="en-US" altLang="zh-CN" sz="2400" b="1" i="0" u="none" strike="noStrike" kern="0" cap="none" spc="0" normalizeH="0" baseline="-25000" noProof="0" dirty="0">
                <a:ln>
                  <a:noFill/>
                </a:ln>
                <a:solidFill>
                  <a:srgbClr val="000000"/>
                </a:solidFill>
                <a:effectLst/>
                <a:uLnTx/>
                <a:uFillTx/>
                <a:ea typeface="+mn-ea"/>
                <a:cs typeface="Times New Roman" panose="02020603050405020304" pitchFamily="18" charset="0"/>
                <a:sym typeface="Symbol" panose="05050102010706020507" pitchFamily="18" charset="2"/>
              </a:rPr>
              <a:t>2</a:t>
            </a:r>
            <a:r>
              <a:rPr kumimoji="1" lang="en-US" altLang="zh-CN" sz="2400" b="1" i="0"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→0,</a:t>
            </a:r>
            <a:r>
              <a:rPr kumimoji="1" lang="zh-CN" altLang="en-US" sz="2400" b="1" i="0"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曲线向</a:t>
            </a:r>
            <a:r>
              <a:rPr kumimoji="1" lang="en-US" altLang="zh-CN" sz="2400" b="1" i="0"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0/0</a:t>
            </a:r>
            <a:r>
              <a:rPr kumimoji="1" lang="zh-CN" altLang="en-US" sz="2400" b="1" i="0"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rPr>
              <a:t>靠拢</a:t>
            </a:r>
            <a:endParaRPr kumimoji="1" lang="en-US" altLang="en-US" sz="2400" b="1" i="0" u="none" strike="noStrike" kern="0" cap="none" spc="0" normalizeH="0" baseline="0" noProof="0" dirty="0">
              <a:ln>
                <a:noFill/>
              </a:ln>
              <a:solidFill>
                <a:srgbClr val="000000"/>
              </a:solidFill>
              <a:effectLst/>
              <a:uLnTx/>
              <a:uFillTx/>
              <a:ea typeface="+mn-ea"/>
              <a:cs typeface="Times New Roman" panose="02020603050405020304" pitchFamily="18" charset="0"/>
              <a:sym typeface="Symbol" panose="05050102010706020507" pitchFamily="18" charset="2"/>
            </a:endParaRPr>
          </a:p>
        </p:txBody>
      </p:sp>
      <p:sp>
        <p:nvSpPr>
          <p:cNvPr id="8" name="Text Box 11"/>
          <p:cNvSpPr txBox="1">
            <a:spLocks noChangeArrowheads="1"/>
          </p:cNvSpPr>
          <p:nvPr/>
        </p:nvSpPr>
        <p:spPr bwMode="auto">
          <a:xfrm>
            <a:off x="338124" y="5434172"/>
            <a:ext cx="2305050" cy="498475"/>
          </a:xfrm>
          <a:prstGeom prst="rect">
            <a:avLst/>
          </a:prstGeom>
          <a:solidFill>
            <a:srgbClr val="CC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1" lang="zh-CN" altLang="en-US" sz="2600" b="1" i="0" u="none" strike="noStrike" kern="0" cap="none" spc="0" normalizeH="0" baseline="0" noProof="0" dirty="0">
                <a:ln>
                  <a:noFill/>
                </a:ln>
                <a:solidFill>
                  <a:srgbClr val="000000"/>
                </a:solidFill>
                <a:effectLst/>
                <a:uLnTx/>
                <a:uFillTx/>
                <a:ea typeface="+mn-ea"/>
                <a:cs typeface="Times New Roman" panose="02020603050405020304" pitchFamily="18" charset="0"/>
              </a:rPr>
              <a:t>曲线变化趋势</a:t>
            </a:r>
          </a:p>
        </p:txBody>
      </p:sp>
      <p:sp>
        <p:nvSpPr>
          <p:cNvPr id="11" name="Rectangle 18"/>
          <p:cNvSpPr>
            <a:spLocks noChangeArrowheads="1"/>
          </p:cNvSpPr>
          <p:nvPr/>
        </p:nvSpPr>
        <p:spPr bwMode="blackWhite">
          <a:xfrm>
            <a:off x="179512" y="1093121"/>
            <a:ext cx="2901950" cy="40626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lIns="36000" rIns="36000" anchor="ctr" anchorCtr="1">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R="0" lvl="0" algn="ctr" defTabSz="914400" eaLnBrk="0" fontAlgn="base" latinLnBrk="0" hangingPunct="0">
              <a:lnSpc>
                <a:spcPct val="85000"/>
              </a:lnSpc>
              <a:spcBef>
                <a:spcPct val="10000"/>
              </a:spcBef>
              <a:spcAft>
                <a:spcPct val="0"/>
              </a:spcAft>
              <a:buClrTx/>
              <a:buSzTx/>
              <a:tabLst/>
              <a:defRPr/>
            </a:pPr>
            <a:r>
              <a:rPr kumimoji="0" lang="zh-CN" altLang="en-US" sz="2400" b="1" i="0" u="none" strike="noStrike" kern="0" cap="none" spc="0" normalizeH="0" baseline="0" noProof="0" dirty="0">
                <a:ln>
                  <a:noFill/>
                </a:ln>
                <a:uLnTx/>
                <a:uFillTx/>
                <a:ea typeface="宋体" panose="02010600030101010101" pitchFamily="2" charset="-122"/>
                <a:cs typeface="Times New Roman" panose="02020603050405020304" pitchFamily="18" charset="0"/>
                <a:sym typeface="Wingdings" panose="05000000000000000000" pitchFamily="2" charset="2"/>
              </a:rPr>
              <a:t> </a:t>
            </a:r>
            <a:r>
              <a:rPr kumimoji="0" lang="zh-CN" altLang="en-US" sz="2400" b="1" i="0" u="none" strike="noStrike" kern="0" cap="none" spc="0" normalizeH="0" baseline="0" noProof="0" dirty="0">
                <a:ln>
                  <a:noFill/>
                </a:ln>
                <a:uLnTx/>
                <a:uFillTx/>
                <a:latin typeface="Arial" panose="020B0604020202020204" pitchFamily="34" charset="0"/>
                <a:ea typeface="宋体" panose="02010600030101010101" pitchFamily="2" charset="-122"/>
              </a:rPr>
              <a:t>交替共聚 </a:t>
            </a:r>
            <a:r>
              <a:rPr kumimoji="0" lang="en-US" altLang="zh-CN" sz="2400" b="1" i="0" u="none" strike="noStrike" kern="0" cap="none" spc="0" normalizeH="0" baseline="0" noProof="0" dirty="0">
                <a:ln>
                  <a:noFill/>
                </a:ln>
                <a:uLnTx/>
                <a:uFillTx/>
                <a:latin typeface="Arial" panose="020B0604020202020204" pitchFamily="34" charset="0"/>
                <a:ea typeface="宋体" panose="02010600030101010101" pitchFamily="2" charset="-122"/>
              </a:rPr>
              <a:t>(</a:t>
            </a:r>
            <a:r>
              <a:rPr kumimoji="0" lang="en-US" altLang="zh-CN" sz="2400" b="1" i="1" u="none" strike="noStrike" kern="0" cap="none" spc="0" normalizeH="0" baseline="0" noProof="0" dirty="0">
                <a:ln>
                  <a:noFill/>
                </a:ln>
                <a:uLnTx/>
                <a:uFillTx/>
                <a:latin typeface="Arial" panose="020B0604020202020204" pitchFamily="34" charset="0"/>
                <a:ea typeface="宋体" panose="02010600030101010101" pitchFamily="2" charset="-122"/>
              </a:rPr>
              <a:t>r</a:t>
            </a:r>
            <a:r>
              <a:rPr kumimoji="0" lang="en-US" altLang="zh-CN" sz="2400" b="1" i="0" u="none" strike="noStrike" kern="0" cap="none" spc="0" normalizeH="0" baseline="-25000" noProof="0" dirty="0">
                <a:ln>
                  <a:noFill/>
                </a:ln>
                <a:uLnTx/>
                <a:uFillTx/>
                <a:latin typeface="Arial" panose="020B0604020202020204" pitchFamily="34" charset="0"/>
                <a:ea typeface="宋体" panose="02010600030101010101" pitchFamily="2" charset="-122"/>
              </a:rPr>
              <a:t>1</a:t>
            </a:r>
            <a:r>
              <a:rPr kumimoji="0" lang="en-US" altLang="zh-CN" sz="2400" b="1" i="1" u="none" strike="noStrike" kern="0" cap="none" spc="0" normalizeH="0" baseline="0" noProof="0" dirty="0">
                <a:ln>
                  <a:noFill/>
                </a:ln>
                <a:uLnTx/>
                <a:uFillTx/>
                <a:latin typeface="Arial" panose="020B0604020202020204" pitchFamily="34" charset="0"/>
                <a:ea typeface="宋体" panose="02010600030101010101" pitchFamily="2" charset="-122"/>
              </a:rPr>
              <a:t>r</a:t>
            </a:r>
            <a:r>
              <a:rPr kumimoji="0" lang="en-US" altLang="zh-CN" sz="2400" b="1" i="0" u="none" strike="noStrike" kern="0" cap="none" spc="0" normalizeH="0" baseline="-25000" noProof="0" dirty="0">
                <a:ln>
                  <a:noFill/>
                </a:ln>
                <a:uLnTx/>
                <a:uFillTx/>
                <a:latin typeface="Arial" panose="020B0604020202020204" pitchFamily="34" charset="0"/>
                <a:ea typeface="宋体" panose="02010600030101010101" pitchFamily="2" charset="-122"/>
              </a:rPr>
              <a:t>2 </a:t>
            </a:r>
            <a:r>
              <a:rPr kumimoji="0" lang="en-US" altLang="zh-CN" sz="2400" b="1" i="0" u="none" strike="noStrike" kern="0" cap="none" spc="0" normalizeH="0" baseline="0" noProof="0" dirty="0">
                <a:ln>
                  <a:noFill/>
                </a:ln>
                <a:uLnTx/>
                <a:uFillTx/>
                <a:latin typeface="Arial" panose="020B0604020202020204" pitchFamily="34" charset="0"/>
                <a:ea typeface="宋体" panose="02010600030101010101" pitchFamily="2" charset="-122"/>
              </a:rPr>
              <a:t>= 0)</a:t>
            </a:r>
          </a:p>
        </p:txBody>
      </p:sp>
      <p:pic>
        <p:nvPicPr>
          <p:cNvPr id="12" name="Picture 19" descr="䄺}½ŭ"/>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585" y="1174589"/>
            <a:ext cx="4531810"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stretch>
            <a:fillRect/>
          </a:stretch>
        </p:blipFill>
        <p:spPr>
          <a:xfrm>
            <a:off x="-36512" y="1462869"/>
            <a:ext cx="4596782" cy="3932261"/>
          </a:xfrm>
          <a:prstGeom prst="rect">
            <a:avLst/>
          </a:prstGeom>
        </p:spPr>
      </p:pic>
    </p:spTree>
    <p:extLst>
      <p:ext uri="{BB962C8B-B14F-4D97-AF65-F5344CB8AC3E}">
        <p14:creationId xmlns:p14="http://schemas.microsoft.com/office/powerpoint/2010/main" val="152526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90529" y="66675"/>
            <a:ext cx="8524875" cy="6791325"/>
            <a:chOff x="47653" y="66675"/>
            <a:chExt cx="8524875" cy="6791325"/>
          </a:xfrm>
        </p:grpSpPr>
        <p:pic>
          <p:nvPicPr>
            <p:cNvPr id="138243" name="Picture 3"/>
            <p:cNvPicPr>
              <a:picLocks noChangeAspect="1" noChangeArrowheads="1"/>
            </p:cNvPicPr>
            <p:nvPr/>
          </p:nvPicPr>
          <p:blipFill>
            <a:blip r:embed="rId3"/>
            <a:srcRect/>
            <a:stretch>
              <a:fillRect/>
            </a:stretch>
          </p:blipFill>
          <p:spPr bwMode="auto">
            <a:xfrm>
              <a:off x="47653" y="66675"/>
              <a:ext cx="8524875" cy="6791325"/>
            </a:xfrm>
            <a:prstGeom prst="rect">
              <a:avLst/>
            </a:prstGeom>
            <a:noFill/>
            <a:ln w="9525">
              <a:noFill/>
              <a:miter lim="800000"/>
              <a:headEnd/>
              <a:tailEnd/>
            </a:ln>
            <a:effectLst/>
          </p:spPr>
        </p:pic>
        <p:sp>
          <p:nvSpPr>
            <p:cNvPr id="6" name="TextBox 5"/>
            <p:cNvSpPr txBox="1"/>
            <p:nvPr/>
          </p:nvSpPr>
          <p:spPr>
            <a:xfrm>
              <a:off x="7358082" y="2428868"/>
              <a:ext cx="285752" cy="369332"/>
            </a:xfrm>
            <a:prstGeom prst="rect">
              <a:avLst/>
            </a:prstGeom>
            <a:solidFill>
              <a:schemeClr val="bg1"/>
            </a:solidFill>
          </p:spPr>
          <p:txBody>
            <a:bodyPr wrap="square" rtlCol="0">
              <a:spAutoFit/>
            </a:bodyPr>
            <a:lstStyle/>
            <a:p>
              <a:endParaRPr lang="zh-CN" altLang="en-US" dirty="0"/>
            </a:p>
          </p:txBody>
        </p:sp>
        <p:sp>
          <p:nvSpPr>
            <p:cNvPr id="7" name="TextBox 6"/>
            <p:cNvSpPr txBox="1"/>
            <p:nvPr/>
          </p:nvSpPr>
          <p:spPr>
            <a:xfrm>
              <a:off x="7643834" y="3702610"/>
              <a:ext cx="285752" cy="369332"/>
            </a:xfrm>
            <a:prstGeom prst="rect">
              <a:avLst/>
            </a:prstGeom>
            <a:solidFill>
              <a:schemeClr val="bg1"/>
            </a:solidFill>
          </p:spPr>
          <p:txBody>
            <a:bodyPr wrap="square" rtlCol="0">
              <a:spAutoFit/>
            </a:bodyPr>
            <a:lstStyle/>
            <a:p>
              <a:endParaRPr lang="zh-CN" altLang="en-US" dirty="0"/>
            </a:p>
          </p:txBody>
        </p:sp>
      </p:grpSp>
      <p:graphicFrame>
        <p:nvGraphicFramePr>
          <p:cNvPr id="9" name="Object 4"/>
          <p:cNvGraphicFramePr>
            <a:graphicFrameLocks noChangeAspect="1"/>
          </p:cNvGraphicFramePr>
          <p:nvPr>
            <p:extLst>
              <p:ext uri="{D42A27DB-BD31-4B8C-83A1-F6EECF244321}">
                <p14:modId xmlns:p14="http://schemas.microsoft.com/office/powerpoint/2010/main" val="1411896865"/>
              </p:ext>
            </p:extLst>
          </p:nvPr>
        </p:nvGraphicFramePr>
        <p:xfrm>
          <a:off x="3938588" y="1500189"/>
          <a:ext cx="2259012" cy="809514"/>
        </p:xfrm>
        <a:graphic>
          <a:graphicData uri="http://schemas.openxmlformats.org/presentationml/2006/ole">
            <mc:AlternateContent xmlns:mc="http://schemas.openxmlformats.org/markup-compatibility/2006">
              <mc:Choice xmlns:v="urn:schemas-microsoft-com:vml" Requires="v">
                <p:oleObj spid="_x0000_s20583" name="公式" r:id="rId4" imgW="1180588" imgH="431613" progId="Equation.3">
                  <p:embed/>
                </p:oleObj>
              </mc:Choice>
              <mc:Fallback>
                <p:oleObj name="公式" r:id="rId4" imgW="1180588" imgH="431613" progId="Equation.3">
                  <p:embed/>
                  <p:pic>
                    <p:nvPicPr>
                      <p:cNvPr id="10138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8588" y="1500189"/>
                        <a:ext cx="2259012" cy="809514"/>
                      </a:xfrm>
                      <a:prstGeom prst="rect">
                        <a:avLst/>
                      </a:prstGeom>
                      <a:noFill/>
                      <a:extLst/>
                    </p:spPr>
                  </p:pic>
                </p:oleObj>
              </mc:Fallback>
            </mc:AlternateContent>
          </a:graphicData>
        </a:graphic>
      </p:graphicFrame>
    </p:spTree>
    <p:extLst>
      <p:ext uri="{BB962C8B-B14F-4D97-AF65-F5344CB8AC3E}">
        <p14:creationId xmlns:p14="http://schemas.microsoft.com/office/powerpoint/2010/main" val="592941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282" y="935584"/>
            <a:ext cx="3000396" cy="5632311"/>
          </a:xfrm>
          <a:prstGeom prst="rect">
            <a:avLst/>
          </a:prstGeom>
          <a:solidFill>
            <a:srgbClr val="CCFFFF"/>
          </a:solidFill>
          <a:ln>
            <a:solidFill>
              <a:schemeClr val="tx1"/>
            </a:solidFill>
          </a:ln>
        </p:spPr>
        <p:txBody>
          <a:bodyPr wrap="square">
            <a:spAutoFit/>
          </a:bodyPr>
          <a:lstStyle/>
          <a:p>
            <a:pPr algn="just"/>
            <a:r>
              <a:rPr lang="zh-CN" altLang="en-US" b="1" dirty="0">
                <a:solidFill>
                  <a:srgbClr val="FF3300"/>
                </a:solidFill>
                <a:latin typeface="Times New Roman" pitchFamily="18" charset="0"/>
                <a:cs typeface="Times New Roman" pitchFamily="18" charset="0"/>
              </a:rPr>
              <a:t>（</a:t>
            </a:r>
            <a:r>
              <a:rPr lang="en-US" altLang="zh-CN" b="1" dirty="0">
                <a:solidFill>
                  <a:srgbClr val="FF3300"/>
                </a:solidFill>
                <a:latin typeface="Times New Roman" pitchFamily="18" charset="0"/>
                <a:cs typeface="Times New Roman" pitchFamily="18" charset="0"/>
              </a:rPr>
              <a:t>1</a:t>
            </a:r>
            <a:r>
              <a:rPr lang="zh-CN" altLang="en-US" b="1" dirty="0">
                <a:solidFill>
                  <a:srgbClr val="FF3300"/>
                </a:solidFill>
                <a:latin typeface="Times New Roman" pitchFamily="18" charset="0"/>
                <a:cs typeface="Times New Roman" pitchFamily="18" charset="0"/>
              </a:rPr>
              <a:t>）控制单体比例（恒比点）一次投料法 </a:t>
            </a:r>
          </a:p>
          <a:p>
            <a:pPr algn="just"/>
            <a:r>
              <a:rPr lang="zh-CN" altLang="en-US" b="1" dirty="0">
                <a:latin typeface="Times New Roman" pitchFamily="18" charset="0"/>
                <a:cs typeface="Times New Roman" pitchFamily="18" charset="0"/>
              </a:rPr>
              <a:t>    当二元共聚有恒比点时，若共聚物所需的组成与恒比共聚组成相等或非常接近，那就将两单体按所需的比例，一次投入。 </a:t>
            </a:r>
          </a:p>
          <a:p>
            <a:pPr algn="just"/>
            <a:r>
              <a:rPr lang="zh-CN" altLang="en-US" b="1" dirty="0">
                <a:solidFill>
                  <a:srgbClr val="FF3300"/>
                </a:solidFill>
                <a:latin typeface="Times New Roman" pitchFamily="18" charset="0"/>
                <a:cs typeface="Times New Roman" pitchFamily="18" charset="0"/>
              </a:rPr>
              <a:t>（</a:t>
            </a:r>
            <a:r>
              <a:rPr lang="en-US" altLang="zh-CN" b="1" dirty="0">
                <a:solidFill>
                  <a:srgbClr val="FF3300"/>
                </a:solidFill>
                <a:latin typeface="Times New Roman" pitchFamily="18" charset="0"/>
                <a:cs typeface="Times New Roman" pitchFamily="18" charset="0"/>
              </a:rPr>
              <a:t>2</a:t>
            </a:r>
            <a:r>
              <a:rPr lang="zh-CN" altLang="en-US" b="1" dirty="0">
                <a:solidFill>
                  <a:srgbClr val="FF3300"/>
                </a:solidFill>
                <a:latin typeface="Times New Roman" pitchFamily="18" charset="0"/>
                <a:cs typeface="Times New Roman" pitchFamily="18" charset="0"/>
              </a:rPr>
              <a:t>）控制聚合转化率的一次投料法</a:t>
            </a:r>
          </a:p>
          <a:p>
            <a:pPr algn="just"/>
            <a:r>
              <a:rPr lang="zh-CN" altLang="en-US" b="1" dirty="0">
                <a:latin typeface="Times New Roman" pitchFamily="18" charset="0"/>
                <a:cs typeface="Times New Roman" pitchFamily="18" charset="0"/>
              </a:rPr>
              <a:t>  根据聚物组成与转化率间的关系曲线，则可由控制转化率的方法来控制聚合物的组成分布。 </a:t>
            </a:r>
            <a:endParaRPr lang="en-US" altLang="zh-CN" b="1" dirty="0">
              <a:latin typeface="Times New Roman" pitchFamily="18" charset="0"/>
              <a:cs typeface="Times New Roman" pitchFamily="18" charset="0"/>
            </a:endParaRPr>
          </a:p>
          <a:p>
            <a:r>
              <a:rPr lang="zh-CN" altLang="en-US" b="1" dirty="0">
                <a:solidFill>
                  <a:srgbClr val="FF3300"/>
                </a:solidFill>
                <a:latin typeface="Times New Roman" pitchFamily="18" charset="0"/>
                <a:cs typeface="Times New Roman" pitchFamily="18" charset="0"/>
              </a:rPr>
              <a:t>（</a:t>
            </a:r>
            <a:r>
              <a:rPr lang="en-US" altLang="zh-CN" b="1" dirty="0">
                <a:solidFill>
                  <a:srgbClr val="FF3300"/>
                </a:solidFill>
                <a:latin typeface="Times New Roman" pitchFamily="18" charset="0"/>
                <a:cs typeface="Times New Roman" pitchFamily="18" charset="0"/>
              </a:rPr>
              <a:t>3</a:t>
            </a:r>
            <a:r>
              <a:rPr lang="zh-CN" altLang="en-US" b="1" dirty="0">
                <a:solidFill>
                  <a:srgbClr val="FF3300"/>
                </a:solidFill>
                <a:latin typeface="Times New Roman" pitchFamily="18" charset="0"/>
                <a:cs typeface="Times New Roman" pitchFamily="18" charset="0"/>
              </a:rPr>
              <a:t>）补加消耗快（活泼）的单体</a:t>
            </a:r>
          </a:p>
          <a:p>
            <a:r>
              <a:rPr lang="zh-CN" altLang="en-US" b="1" dirty="0">
                <a:latin typeface="Times New Roman" pitchFamily="18" charset="0"/>
                <a:cs typeface="Times New Roman" pitchFamily="18" charset="0"/>
              </a:rPr>
              <a:t>    通过分批或连续补加活性较大的单体，以保持体系在整个反应过程中单体组成基本恒定，便可得到组成分布较均一的共聚物。</a:t>
            </a:r>
          </a:p>
        </p:txBody>
      </p:sp>
      <p:pic>
        <p:nvPicPr>
          <p:cNvPr id="4" name="Picture 3" descr="6-9-2"/>
          <p:cNvPicPr>
            <a:picLocks noChangeAspect="1" noChangeArrowheads="1"/>
          </p:cNvPicPr>
          <p:nvPr/>
        </p:nvPicPr>
        <p:blipFill>
          <a:blip r:embed="rId2"/>
          <a:srcRect/>
          <a:stretch>
            <a:fillRect/>
          </a:stretch>
        </p:blipFill>
        <p:spPr bwMode="auto">
          <a:xfrm>
            <a:off x="3316099" y="935584"/>
            <a:ext cx="5675820" cy="5500726"/>
          </a:xfrm>
          <a:prstGeom prst="rect">
            <a:avLst/>
          </a:prstGeom>
          <a:noFill/>
        </p:spPr>
      </p:pic>
      <p:sp>
        <p:nvSpPr>
          <p:cNvPr id="5" name="Text Box 2"/>
          <p:cNvSpPr txBox="1">
            <a:spLocks noChangeArrowheads="1"/>
          </p:cNvSpPr>
          <p:nvPr/>
        </p:nvSpPr>
        <p:spPr bwMode="auto">
          <a:xfrm>
            <a:off x="357158" y="191136"/>
            <a:ext cx="4357718" cy="523220"/>
          </a:xfrm>
          <a:prstGeom prst="rect">
            <a:avLst/>
          </a:prstGeom>
          <a:solidFill>
            <a:srgbClr val="FFFF00"/>
          </a:solidFill>
          <a:ln w="9525">
            <a:noFill/>
            <a:miter lim="800000"/>
            <a:headEnd/>
            <a:tailEnd/>
          </a:ln>
        </p:spPr>
        <p:txBody>
          <a:bodyPr wrap="square">
            <a:spAutoFit/>
          </a:bodyPr>
          <a:lstStyle/>
          <a:p>
            <a:pPr>
              <a:spcBef>
                <a:spcPct val="50000"/>
              </a:spcBef>
            </a:pPr>
            <a:r>
              <a:rPr lang="en-US" altLang="zh-CN" sz="2800" dirty="0">
                <a:latin typeface="Times New Roman" pitchFamily="18" charset="0"/>
                <a:ea typeface="宋体" pitchFamily="2" charset="-122"/>
                <a:cs typeface="Times New Roman" pitchFamily="18" charset="0"/>
              </a:rPr>
              <a:t>3.2.5 </a:t>
            </a:r>
            <a:r>
              <a:rPr lang="zh-CN" altLang="en-US" sz="2800" dirty="0">
                <a:latin typeface="Times New Roman" pitchFamily="18" charset="0"/>
                <a:ea typeface="宋体" pitchFamily="2" charset="-122"/>
                <a:cs typeface="Times New Roman" pitchFamily="18" charset="0"/>
              </a:rPr>
              <a:t>共聚物组成的控制</a:t>
            </a:r>
          </a:p>
        </p:txBody>
      </p:sp>
    </p:spTree>
    <p:extLst>
      <p:ext uri="{BB962C8B-B14F-4D97-AF65-F5344CB8AC3E}">
        <p14:creationId xmlns:p14="http://schemas.microsoft.com/office/powerpoint/2010/main" val="33876779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495606" y="2204864"/>
            <a:ext cx="5956714" cy="1643074"/>
          </a:xfrm>
          <a:prstGeom prst="roundRect">
            <a:avLst/>
          </a:prstGeom>
          <a:solidFill>
            <a:srgbClr val="DEE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7"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3" name="TextBox 12"/>
          <p:cNvSpPr txBox="1"/>
          <p:nvPr/>
        </p:nvSpPr>
        <p:spPr>
          <a:xfrm>
            <a:off x="2123728" y="2636912"/>
            <a:ext cx="4706738"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4800" b="1" spc="50" dirty="0">
                <a:ln w="11430"/>
                <a:solidFill>
                  <a:srgbClr val="0000CC"/>
                </a:solidFill>
                <a:effectLst>
                  <a:outerShdw blurRad="76200" dist="50800" dir="5400000" algn="tl" rotWithShape="0">
                    <a:srgbClr val="000000">
                      <a:alpha val="65000"/>
                    </a:srgbClr>
                  </a:outerShdw>
                </a:effectLst>
              </a:rPr>
              <a:t>第四章 离子聚合</a:t>
            </a:r>
          </a:p>
        </p:txBody>
      </p:sp>
      <p:pic>
        <p:nvPicPr>
          <p:cNvPr id="14" name="Picture 2" descr="c:\users\lycx\appdata\roaming\360se6\User Data\temp\u=4016498886,2050339530&amp;fm=21&amp;gp=0.jpg"/>
          <p:cNvPicPr>
            <a:picLocks noChangeAspect="1" noChangeArrowheads="1"/>
          </p:cNvPicPr>
          <p:nvPr/>
        </p:nvPicPr>
        <p:blipFill>
          <a:blip r:embed="rId4" cstate="print">
            <a:clrChange>
              <a:clrFrom>
                <a:srgbClr val="FFFFFF"/>
              </a:clrFrom>
              <a:clrTo>
                <a:srgbClr val="FFFFFF">
                  <a:alpha val="0"/>
                </a:srgbClr>
              </a:clrTo>
            </a:clrChange>
          </a:blip>
          <a:srcRect l="21654"/>
          <a:stretch>
            <a:fillRect/>
          </a:stretch>
        </p:blipFill>
        <p:spPr bwMode="auto">
          <a:xfrm>
            <a:off x="85719" y="-24"/>
            <a:ext cx="2843207" cy="819151"/>
          </a:xfrm>
          <a:prstGeom prst="rect">
            <a:avLst/>
          </a:prstGeom>
          <a:noFill/>
        </p:spPr>
      </p:pic>
      <p:pic>
        <p:nvPicPr>
          <p:cNvPr id="18" name="Picture 12" descr="Fig 14_1"/>
          <p:cNvPicPr>
            <a:picLocks noChangeAspect="1" noChangeArrowheads="1"/>
          </p:cNvPicPr>
          <p:nvPr/>
        </p:nvPicPr>
        <p:blipFill>
          <a:blip r:embed="rId5" cstate="print"/>
          <a:srcRect l="1033" t="54593" r="1859" b="17848"/>
          <a:stretch>
            <a:fillRect/>
          </a:stretch>
        </p:blipFill>
        <p:spPr bwMode="auto">
          <a:xfrm>
            <a:off x="1142976" y="5715016"/>
            <a:ext cx="6715172" cy="1000132"/>
          </a:xfrm>
          <a:prstGeom prst="rect">
            <a:avLst/>
          </a:prstGeom>
          <a:noFill/>
          <a:ln w="9525">
            <a:noFill/>
            <a:miter lim="800000"/>
            <a:headEnd/>
            <a:tailEnd/>
          </a:ln>
        </p:spPr>
      </p:pic>
    </p:spTree>
    <p:extLst>
      <p:ext uri="{BB962C8B-B14F-4D97-AF65-F5344CB8AC3E}">
        <p14:creationId xmlns:p14="http://schemas.microsoft.com/office/powerpoint/2010/main" val="50161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a:tile tx="0" ty="0" sx="100000" sy="100000" flip="none" algn="tl"/>
          </a:blipFill>
          <a:ln w="9525">
            <a:noFill/>
            <a:miter lim="800000"/>
            <a:headEnd/>
            <a:tailEnd/>
          </a:ln>
        </p:spPr>
        <p:txBody>
          <a:bodyPr wrap="none" anchor="ctr"/>
          <a:lstStyle/>
          <a:p>
            <a:endParaRPr lang="zh-CN" altLang="zh-CN"/>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285720" y="139463"/>
            <a:ext cx="3894015"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黑体" pitchFamily="49" charset="-122"/>
                <a:ea typeface="黑体" pitchFamily="49" charset="-122"/>
              </a:rPr>
              <a:t>1.2 </a:t>
            </a:r>
            <a:r>
              <a:rPr lang="zh-CN" altLang="en-US" sz="3600" b="1" dirty="0">
                <a:solidFill>
                  <a:srgbClr val="660066"/>
                </a:solidFill>
                <a:effectLst>
                  <a:outerShdw blurRad="38100" dist="38100" dir="2700000" algn="tl">
                    <a:srgbClr val="000000">
                      <a:alpha val="43137"/>
                    </a:srgbClr>
                  </a:outerShdw>
                </a:effectLst>
                <a:latin typeface="黑体" pitchFamily="49" charset="-122"/>
                <a:ea typeface="黑体" pitchFamily="49" charset="-122"/>
              </a:rPr>
              <a:t>聚合物的命名</a:t>
            </a:r>
          </a:p>
        </p:txBody>
      </p:sp>
      <p:sp>
        <p:nvSpPr>
          <p:cNvPr id="17"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sp>
        <p:nvSpPr>
          <p:cNvPr id="24" name="Text Box 2"/>
          <p:cNvSpPr txBox="1">
            <a:spLocks noChangeArrowheads="1"/>
          </p:cNvSpPr>
          <p:nvPr/>
        </p:nvSpPr>
        <p:spPr bwMode="auto">
          <a:xfrm>
            <a:off x="1000125" y="1052513"/>
            <a:ext cx="2303463" cy="519112"/>
          </a:xfrm>
          <a:prstGeom prst="rect">
            <a:avLst/>
          </a:prstGeom>
          <a:noFill/>
          <a:ln w="9525">
            <a:noFill/>
            <a:miter lim="800000"/>
            <a:headEnd/>
            <a:tailEnd/>
          </a:ln>
        </p:spPr>
        <p:txBody>
          <a:bodyPr>
            <a:spAutoFit/>
          </a:bodyPr>
          <a:lstStyle/>
          <a:p>
            <a:pPr>
              <a:spcBef>
                <a:spcPct val="50000"/>
              </a:spcBef>
            </a:pPr>
            <a:r>
              <a:rPr kumimoji="1" lang="en-US" altLang="zh-CN" sz="28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4</a:t>
            </a:r>
            <a:r>
              <a:rPr kumimoji="1" lang="zh-CN" altLang="en-US" sz="28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、英文缩写</a:t>
            </a:r>
          </a:p>
        </p:txBody>
      </p:sp>
      <p:sp>
        <p:nvSpPr>
          <p:cNvPr id="28" name="Text Box 3"/>
          <p:cNvSpPr txBox="1">
            <a:spLocks noChangeArrowheads="1"/>
          </p:cNvSpPr>
          <p:nvPr/>
        </p:nvSpPr>
        <p:spPr bwMode="auto">
          <a:xfrm>
            <a:off x="3376613" y="1100138"/>
            <a:ext cx="3671887" cy="457200"/>
          </a:xfrm>
          <a:prstGeom prst="rect">
            <a:avLst/>
          </a:prstGeom>
          <a:noFill/>
          <a:ln w="9525">
            <a:noFill/>
            <a:miter lim="800000"/>
            <a:headEnd/>
            <a:tailEnd/>
          </a:ln>
        </p:spPr>
        <p:txBody>
          <a:bodyPr>
            <a:spAutoFit/>
          </a:bodyPr>
          <a:lstStyle/>
          <a:p>
            <a:pPr>
              <a:spcBef>
                <a:spcPct val="50000"/>
              </a:spcBef>
            </a:pPr>
            <a:r>
              <a:rPr kumimoji="1" lang="zh-CN" altLang="en-US"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见 </a:t>
            </a:r>
            <a:r>
              <a:rPr kumimoji="1" lang="en-US" altLang="zh-CN"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P9 </a:t>
            </a:r>
            <a:r>
              <a:rPr kumimoji="1" lang="zh-CN" altLang="en-US"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表 </a:t>
            </a:r>
            <a:r>
              <a:rPr kumimoji="1" lang="en-US" altLang="zh-CN"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1-8</a:t>
            </a:r>
            <a:endParaRPr kumimoji="1" lang="zh-CN" altLang="en-US" sz="2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1" name="Text Box 4"/>
          <p:cNvSpPr txBox="1">
            <a:spLocks noChangeArrowheads="1"/>
          </p:cNvSpPr>
          <p:nvPr/>
        </p:nvSpPr>
        <p:spPr bwMode="auto">
          <a:xfrm>
            <a:off x="1220788" y="6238875"/>
            <a:ext cx="6624637" cy="476250"/>
          </a:xfrm>
          <a:prstGeom prst="rect">
            <a:avLst/>
          </a:prstGeom>
          <a:noFill/>
          <a:ln w="19050">
            <a:solidFill>
              <a:srgbClr val="800000"/>
            </a:solidFill>
            <a:miter lim="800000"/>
            <a:headEnd/>
            <a:tailEnd/>
          </a:ln>
        </p:spPr>
        <p:txBody>
          <a:bodyPr>
            <a:spAutoFit/>
          </a:bodyPr>
          <a:lstStyle/>
          <a:p>
            <a:pPr>
              <a:spcBef>
                <a:spcPct val="50000"/>
              </a:spcBef>
            </a:pPr>
            <a:r>
              <a:rPr kumimoji="1" lang="en-US" altLang="zh-CN"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PE</a:t>
            </a:r>
            <a:r>
              <a:rPr kumimoji="1" lang="zh-CN" altLang="en-US"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a:t>
            </a:r>
            <a:r>
              <a:rPr kumimoji="1" lang="en-US" altLang="zh-CN"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PP</a:t>
            </a:r>
            <a:r>
              <a:rPr kumimoji="1" lang="zh-CN" altLang="en-US"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a:t>
            </a:r>
            <a:r>
              <a:rPr kumimoji="1" lang="en-US" altLang="zh-CN"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PS</a:t>
            </a:r>
            <a:r>
              <a:rPr kumimoji="1" lang="zh-CN" altLang="en-US"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a:t>
            </a:r>
            <a:r>
              <a:rPr kumimoji="1" lang="en-US" altLang="zh-CN"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PVC</a:t>
            </a:r>
            <a:r>
              <a:rPr kumimoji="1" lang="zh-CN" altLang="en-US"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a:t>
            </a:r>
            <a:r>
              <a:rPr kumimoji="1" lang="en-US" altLang="zh-CN"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PTFE</a:t>
            </a:r>
            <a:r>
              <a:rPr kumimoji="1" lang="zh-CN" altLang="en-US"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a:t>
            </a:r>
            <a:r>
              <a:rPr kumimoji="1" lang="en-US" altLang="zh-CN"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PVA</a:t>
            </a:r>
            <a:r>
              <a:rPr kumimoji="1" lang="zh-CN" altLang="en-US"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a:t>
            </a:r>
            <a:r>
              <a:rPr kumimoji="1" lang="en-US" altLang="zh-CN"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PB</a:t>
            </a:r>
            <a:r>
              <a:rPr kumimoji="1" lang="zh-CN" altLang="en-US"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a:t>
            </a:r>
            <a:r>
              <a:rPr kumimoji="1" lang="en-US" altLang="zh-CN"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PIp</a:t>
            </a:r>
          </a:p>
        </p:txBody>
      </p:sp>
      <p:graphicFrame>
        <p:nvGraphicFramePr>
          <p:cNvPr id="32" name="Object 5"/>
          <p:cNvGraphicFramePr>
            <a:graphicFrameLocks noChangeAspect="1"/>
          </p:cNvGraphicFramePr>
          <p:nvPr/>
        </p:nvGraphicFramePr>
        <p:xfrm>
          <a:off x="1111250" y="1816100"/>
          <a:ext cx="2016125" cy="1568450"/>
        </p:xfrm>
        <a:graphic>
          <a:graphicData uri="http://schemas.openxmlformats.org/presentationml/2006/ole">
            <mc:AlternateContent xmlns:mc="http://schemas.openxmlformats.org/markup-compatibility/2006">
              <mc:Choice xmlns:v="urn:schemas-microsoft-com:vml" Requires="v">
                <p:oleObj spid="_x0000_s3497" name="ISIS/Draw Sketch" r:id="rId5" imgW="1285560" imgH="1000080" progId="">
                  <p:embed/>
                </p:oleObj>
              </mc:Choice>
              <mc:Fallback>
                <p:oleObj name="ISIS/Draw Sketch" r:id="rId5" imgW="1285560" imgH="1000080" progId="">
                  <p:embed/>
                  <p:pic>
                    <p:nvPicPr>
                      <p:cNvPr id="32"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250" y="1816100"/>
                        <a:ext cx="201612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Object 6"/>
          <p:cNvGraphicFramePr>
            <a:graphicFrameLocks noChangeAspect="1"/>
          </p:cNvGraphicFramePr>
          <p:nvPr/>
        </p:nvGraphicFramePr>
        <p:xfrm>
          <a:off x="4532313" y="1816100"/>
          <a:ext cx="2233612" cy="1522413"/>
        </p:xfrm>
        <a:graphic>
          <a:graphicData uri="http://schemas.openxmlformats.org/presentationml/2006/ole">
            <mc:AlternateContent xmlns:mc="http://schemas.openxmlformats.org/markup-compatibility/2006">
              <mc:Choice xmlns:v="urn:schemas-microsoft-com:vml" Requires="v">
                <p:oleObj spid="_x0000_s3498" name="ISIS/Draw Sketch" r:id="rId7" imgW="1342800" imgH="914400" progId="">
                  <p:embed/>
                </p:oleObj>
              </mc:Choice>
              <mc:Fallback>
                <p:oleObj name="ISIS/Draw Sketch" r:id="rId7" imgW="1342800" imgH="914400" progId="">
                  <p:embed/>
                  <p:pic>
                    <p:nvPicPr>
                      <p:cNvPr id="33"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2313" y="1816100"/>
                        <a:ext cx="2233612"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Rectangle 7"/>
          <p:cNvSpPr>
            <a:spLocks noChangeArrowheads="1"/>
          </p:cNvSpPr>
          <p:nvPr/>
        </p:nvSpPr>
        <p:spPr bwMode="auto">
          <a:xfrm>
            <a:off x="3343275" y="2659063"/>
            <a:ext cx="1175322" cy="461665"/>
          </a:xfrm>
          <a:prstGeom prst="rect">
            <a:avLst/>
          </a:prstGeom>
          <a:noFill/>
          <a:ln w="9525">
            <a:noFill/>
            <a:miter lim="800000"/>
            <a:headEnd/>
            <a:tailEnd/>
          </a:ln>
        </p:spPr>
        <p:txBody>
          <a:bodyPr wrap="none">
            <a:spAutoFit/>
          </a:bodyPr>
          <a:lstStyle/>
          <a:p>
            <a:r>
              <a:rPr kumimoji="1" lang="en-US" altLang="zh-CN"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PMMA</a:t>
            </a:r>
          </a:p>
        </p:txBody>
      </p:sp>
      <p:sp>
        <p:nvSpPr>
          <p:cNvPr id="35" name="Rectangle 8"/>
          <p:cNvSpPr>
            <a:spLocks noChangeArrowheads="1"/>
          </p:cNvSpPr>
          <p:nvPr/>
        </p:nvSpPr>
        <p:spPr bwMode="auto">
          <a:xfrm>
            <a:off x="7269163" y="2587625"/>
            <a:ext cx="914417" cy="461665"/>
          </a:xfrm>
          <a:prstGeom prst="rect">
            <a:avLst/>
          </a:prstGeom>
          <a:noFill/>
          <a:ln w="9525">
            <a:noFill/>
            <a:miter lim="800000"/>
            <a:headEnd/>
            <a:tailEnd/>
          </a:ln>
        </p:spPr>
        <p:txBody>
          <a:bodyPr wrap="none">
            <a:spAutoFit/>
          </a:bodyPr>
          <a:lstStyle/>
          <a:p>
            <a:r>
              <a:rPr kumimoji="1" lang="en-US" altLang="zh-CN"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PVAc</a:t>
            </a:r>
          </a:p>
        </p:txBody>
      </p:sp>
      <p:sp>
        <p:nvSpPr>
          <p:cNvPr id="36" name="Rectangle 9"/>
          <p:cNvSpPr>
            <a:spLocks noChangeArrowheads="1"/>
          </p:cNvSpPr>
          <p:nvPr/>
        </p:nvSpPr>
        <p:spPr bwMode="auto">
          <a:xfrm>
            <a:off x="7340600" y="4560888"/>
            <a:ext cx="782587" cy="461665"/>
          </a:xfrm>
          <a:prstGeom prst="rect">
            <a:avLst/>
          </a:prstGeom>
          <a:noFill/>
          <a:ln w="9525">
            <a:noFill/>
            <a:miter lim="800000"/>
            <a:headEnd/>
            <a:tailEnd/>
          </a:ln>
        </p:spPr>
        <p:txBody>
          <a:bodyPr wrap="none">
            <a:spAutoFit/>
          </a:bodyPr>
          <a:lstStyle/>
          <a:p>
            <a:r>
              <a:rPr kumimoji="1" lang="en-US" altLang="zh-CN" sz="2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PET</a:t>
            </a:r>
          </a:p>
        </p:txBody>
      </p:sp>
      <p:graphicFrame>
        <p:nvGraphicFramePr>
          <p:cNvPr id="37" name="Object 10"/>
          <p:cNvGraphicFramePr>
            <a:graphicFrameLocks noChangeAspect="1"/>
          </p:cNvGraphicFramePr>
          <p:nvPr/>
        </p:nvGraphicFramePr>
        <p:xfrm>
          <a:off x="1076325" y="4149725"/>
          <a:ext cx="5688013" cy="1093788"/>
        </p:xfrm>
        <a:graphic>
          <a:graphicData uri="http://schemas.openxmlformats.org/presentationml/2006/ole">
            <mc:AlternateContent xmlns:mc="http://schemas.openxmlformats.org/markup-compatibility/2006">
              <mc:Choice xmlns:v="urn:schemas-microsoft-com:vml" Requires="v">
                <p:oleObj spid="_x0000_s3499" name="ISIS/Draw Sketch" r:id="rId9" imgW="3267000" imgH="628560" progId="">
                  <p:embed/>
                </p:oleObj>
              </mc:Choice>
              <mc:Fallback>
                <p:oleObj name="ISIS/Draw Sketch" r:id="rId9" imgW="3267000" imgH="628560" progId="">
                  <p:embed/>
                  <p:pic>
                    <p:nvPicPr>
                      <p:cNvPr id="37"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6325" y="4149725"/>
                        <a:ext cx="5688013" cy="10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Rectangle 11"/>
          <p:cNvSpPr>
            <a:spLocks noChangeArrowheads="1"/>
          </p:cNvSpPr>
          <p:nvPr/>
        </p:nvSpPr>
        <p:spPr bwMode="auto">
          <a:xfrm>
            <a:off x="1868488" y="5375275"/>
            <a:ext cx="4897437" cy="457200"/>
          </a:xfrm>
          <a:prstGeom prst="rect">
            <a:avLst/>
          </a:prstGeom>
          <a:noFill/>
          <a:ln w="9525">
            <a:noFill/>
            <a:miter lim="800000"/>
            <a:headEnd/>
            <a:tailEnd/>
          </a:ln>
        </p:spPr>
        <p:txBody>
          <a:bodyPr>
            <a:spAutoFit/>
          </a:bodyPr>
          <a:lstStyle/>
          <a:p>
            <a:r>
              <a:rPr kumimoji="1" lang="zh-CN" altLang="en-US" sz="2400" b="1">
                <a:solidFill>
                  <a:srgbClr val="009900"/>
                </a:solidFill>
                <a:effectLst>
                  <a:outerShdw blurRad="38100" dist="38100" dir="2700000" algn="tl">
                    <a:srgbClr val="000000">
                      <a:alpha val="43137"/>
                    </a:srgbClr>
                  </a:outerShdw>
                </a:effectLst>
                <a:latin typeface="Times New Roman" pitchFamily="18" charset="0"/>
                <a:cs typeface="Times New Roman" pitchFamily="18" charset="0"/>
              </a:rPr>
              <a:t>聚对苯二甲酸乙二（醇）酯、涤纶</a:t>
            </a:r>
          </a:p>
        </p:txBody>
      </p:sp>
      <p:sp>
        <p:nvSpPr>
          <p:cNvPr id="39" name="Rectangle 12"/>
          <p:cNvSpPr>
            <a:spLocks noChangeArrowheads="1"/>
          </p:cNvSpPr>
          <p:nvPr/>
        </p:nvSpPr>
        <p:spPr bwMode="auto">
          <a:xfrm>
            <a:off x="1111250" y="3471863"/>
            <a:ext cx="2665413" cy="457200"/>
          </a:xfrm>
          <a:prstGeom prst="rect">
            <a:avLst/>
          </a:prstGeom>
          <a:noFill/>
          <a:ln w="9525">
            <a:noFill/>
            <a:miter lim="800000"/>
            <a:headEnd/>
            <a:tailEnd/>
          </a:ln>
        </p:spPr>
        <p:txBody>
          <a:bodyPr>
            <a:spAutoFit/>
          </a:bodyPr>
          <a:lstStyle/>
          <a:p>
            <a:r>
              <a:rPr kumimoji="1" lang="zh-CN" altLang="en-US" sz="2400" b="1">
                <a:solidFill>
                  <a:srgbClr val="009900"/>
                </a:solidFill>
                <a:effectLst>
                  <a:outerShdw blurRad="38100" dist="38100" dir="2700000" algn="tl">
                    <a:srgbClr val="000000">
                      <a:alpha val="43137"/>
                    </a:srgbClr>
                  </a:outerShdw>
                </a:effectLst>
                <a:latin typeface="Times New Roman" pitchFamily="18" charset="0"/>
                <a:cs typeface="Times New Roman" pitchFamily="18" charset="0"/>
              </a:rPr>
              <a:t>聚甲基丙烯酸甲酯</a:t>
            </a:r>
          </a:p>
        </p:txBody>
      </p:sp>
      <p:sp>
        <p:nvSpPr>
          <p:cNvPr id="40" name="Rectangle 13"/>
          <p:cNvSpPr>
            <a:spLocks noChangeArrowheads="1"/>
          </p:cNvSpPr>
          <p:nvPr/>
        </p:nvSpPr>
        <p:spPr bwMode="auto">
          <a:xfrm>
            <a:off x="4714875" y="3471863"/>
            <a:ext cx="2089150" cy="457200"/>
          </a:xfrm>
          <a:prstGeom prst="rect">
            <a:avLst/>
          </a:prstGeom>
          <a:noFill/>
          <a:ln w="9525">
            <a:noFill/>
            <a:miter lim="800000"/>
            <a:headEnd/>
            <a:tailEnd/>
          </a:ln>
        </p:spPr>
        <p:txBody>
          <a:bodyPr>
            <a:spAutoFit/>
          </a:bodyPr>
          <a:lstStyle/>
          <a:p>
            <a:r>
              <a:rPr kumimoji="1" lang="zh-CN" altLang="en-US" sz="2400" b="1">
                <a:solidFill>
                  <a:srgbClr val="009900"/>
                </a:solidFill>
                <a:effectLst>
                  <a:outerShdw blurRad="38100" dist="38100" dir="2700000" algn="tl">
                    <a:srgbClr val="000000">
                      <a:alpha val="43137"/>
                    </a:srgbClr>
                  </a:outerShdw>
                </a:effectLst>
                <a:latin typeface="Times New Roman" pitchFamily="18" charset="0"/>
                <a:cs typeface="Times New Roman" pitchFamily="18" charset="0"/>
              </a:rPr>
              <a:t>聚醋酸乙烯酯</a:t>
            </a:r>
          </a:p>
        </p:txBody>
      </p:sp>
    </p:spTree>
    <p:extLst>
      <p:ext uri="{BB962C8B-B14F-4D97-AF65-F5344CB8AC3E}">
        <p14:creationId xmlns:p14="http://schemas.microsoft.com/office/powerpoint/2010/main" val="2341468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187624" y="959768"/>
            <a:ext cx="6705600" cy="3785652"/>
          </a:xfrm>
          <a:prstGeom prst="rect">
            <a:avLst/>
          </a:prstGeom>
          <a:solidFill>
            <a:srgbClr val="FFFF99"/>
          </a:solidFill>
          <a:ln w="38100">
            <a:noFill/>
            <a:miter lim="800000"/>
            <a:headEnd/>
            <a:tailEnd/>
          </a:ln>
        </p:spPr>
        <p:txBody>
          <a:bodyPr>
            <a:spAutoFit/>
          </a:bodyPr>
          <a:lstStyle/>
          <a:p>
            <a:pPr algn="ctr">
              <a:spcBef>
                <a:spcPct val="50000"/>
              </a:spcBef>
            </a:pPr>
            <a:r>
              <a:rPr lang="zh-CN" altLang="en-US" sz="2400" b="1" dirty="0">
                <a:solidFill>
                  <a:srgbClr val="993300"/>
                </a:solidFill>
                <a:latin typeface="宋体" panose="02010600030101010101" pitchFamily="2" charset="-122"/>
                <a:ea typeface="宋体" panose="02010600030101010101" pitchFamily="2" charset="-122"/>
              </a:rPr>
              <a:t>重点内容：</a:t>
            </a:r>
            <a:endParaRPr lang="zh-CN" altLang="en-US" sz="2400" b="1" dirty="0">
              <a:latin typeface="宋体" panose="02010600030101010101" pitchFamily="2" charset="-122"/>
              <a:ea typeface="宋体" panose="02010600030101010101" pitchFamily="2" charset="-122"/>
            </a:endParaRPr>
          </a:p>
          <a:p>
            <a:pPr>
              <a:spcBef>
                <a:spcPct val="50000"/>
              </a:spcBef>
            </a:pP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、离子对的主要形式及影响因素</a:t>
            </a:r>
          </a:p>
          <a:p>
            <a:pPr>
              <a:spcBef>
                <a:spcPct val="50000"/>
              </a:spcBef>
            </a:pP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、阴离子聚合特征及活性阴离子聚合</a:t>
            </a:r>
            <a:endParaRPr lang="en-US" altLang="zh-CN" sz="2400" b="1" dirty="0">
              <a:latin typeface="宋体" panose="02010600030101010101" pitchFamily="2" charset="-122"/>
              <a:ea typeface="宋体" panose="02010600030101010101" pitchFamily="2" charset="-122"/>
            </a:endParaRPr>
          </a:p>
          <a:p>
            <a:pPr>
              <a:spcBef>
                <a:spcPct val="50000"/>
              </a:spcBef>
            </a:pP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、阴离子聚合聚合度计算方法</a:t>
            </a:r>
            <a:endParaRPr lang="en-US" altLang="zh-CN" sz="2400" b="1" dirty="0">
              <a:latin typeface="宋体" panose="02010600030101010101" pitchFamily="2" charset="-122"/>
              <a:ea typeface="宋体" panose="02010600030101010101" pitchFamily="2" charset="-122"/>
            </a:endParaRPr>
          </a:p>
          <a:p>
            <a:pPr>
              <a:spcBef>
                <a:spcPct val="50000"/>
              </a:spcBef>
            </a:pP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、阳离子聚合反应的单体、引发剂及引发反应</a:t>
            </a:r>
            <a:endParaRPr lang="en-US" altLang="zh-CN" sz="2400" b="1" dirty="0">
              <a:latin typeface="宋体" pitchFamily="2" charset="-122"/>
              <a:ea typeface="宋体" pitchFamily="2" charset="-122"/>
            </a:endParaRPr>
          </a:p>
          <a:p>
            <a:pPr>
              <a:spcBef>
                <a:spcPct val="50000"/>
              </a:spcBef>
            </a:pPr>
            <a:r>
              <a:rPr lang="en-US" altLang="zh-CN" sz="2400" b="1" dirty="0">
                <a:latin typeface="宋体" pitchFamily="2" charset="-122"/>
                <a:ea typeface="宋体" pitchFamily="2" charset="-122"/>
              </a:rPr>
              <a:t>5</a:t>
            </a:r>
            <a:r>
              <a:rPr lang="zh-CN" altLang="en-US" sz="2400" b="1" dirty="0">
                <a:latin typeface="宋体" pitchFamily="2" charset="-122"/>
                <a:ea typeface="宋体" pitchFamily="2" charset="-122"/>
              </a:rPr>
              <a:t>、阳离子聚合特征</a:t>
            </a:r>
            <a:endParaRPr lang="en-US" altLang="zh-CN" sz="2400" b="1" dirty="0">
              <a:latin typeface="宋体" pitchFamily="2" charset="-122"/>
              <a:ea typeface="宋体" pitchFamily="2" charset="-122"/>
            </a:endParaRPr>
          </a:p>
          <a:p>
            <a:pPr>
              <a:spcBef>
                <a:spcPct val="50000"/>
              </a:spcBef>
            </a:pPr>
            <a:r>
              <a:rPr lang="en-US" altLang="zh-CN" sz="2400" b="1" dirty="0">
                <a:latin typeface="宋体" pitchFamily="2" charset="-122"/>
                <a:ea typeface="宋体" pitchFamily="2" charset="-122"/>
              </a:rPr>
              <a:t>6</a:t>
            </a:r>
            <a:r>
              <a:rPr lang="zh-CN" altLang="en-US" sz="2400" b="1" dirty="0">
                <a:latin typeface="宋体" pitchFamily="2" charset="-122"/>
                <a:ea typeface="宋体" pitchFamily="2" charset="-122"/>
              </a:rPr>
              <a:t>、离子聚合活性中心存在的主要形式                           </a:t>
            </a:r>
          </a:p>
        </p:txBody>
      </p:sp>
    </p:spTree>
    <p:extLst>
      <p:ext uri="{BB962C8B-B14F-4D97-AF65-F5344CB8AC3E}">
        <p14:creationId xmlns:p14="http://schemas.microsoft.com/office/powerpoint/2010/main" val="3530280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1520" y="2967335"/>
            <a:ext cx="8712968" cy="1152128"/>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8" name="矩形 117"/>
          <p:cNvSpPr/>
          <p:nvPr/>
        </p:nvSpPr>
        <p:spPr>
          <a:xfrm>
            <a:off x="539552" y="5040560"/>
            <a:ext cx="8280920" cy="1196752"/>
          </a:xfrm>
          <a:prstGeom prst="rect">
            <a:avLst/>
          </a:prstGeom>
          <a:solidFill>
            <a:srgbClr val="F8FAD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2400" b="1" u="sng" dirty="0">
                <a:solidFill>
                  <a:srgbClr val="FF0000"/>
                </a:solidFill>
                <a:latin typeface="宋体"/>
              </a:rPr>
              <a:t>抗衡离子</a:t>
            </a:r>
            <a:r>
              <a:rPr lang="zh-CN" altLang="en-US" sz="2400" b="1" dirty="0">
                <a:solidFill>
                  <a:prstClr val="black"/>
                </a:solidFill>
                <a:latin typeface="宋体"/>
              </a:rPr>
              <a:t>和</a:t>
            </a:r>
            <a:r>
              <a:rPr lang="zh-CN" altLang="en-US" sz="2400" b="1" u="sng" dirty="0">
                <a:solidFill>
                  <a:srgbClr val="FF0000"/>
                </a:solidFill>
                <a:latin typeface="宋体"/>
              </a:rPr>
              <a:t>离子对</a:t>
            </a:r>
            <a:r>
              <a:rPr lang="zh-CN" altLang="en-US" sz="2400" b="1" dirty="0">
                <a:solidFill>
                  <a:prstClr val="black"/>
                </a:solidFill>
                <a:latin typeface="宋体"/>
              </a:rPr>
              <a:t>的存在对</a:t>
            </a:r>
            <a:r>
              <a:rPr lang="zh-CN" altLang="en-US" sz="2400" b="1" u="sng" dirty="0">
                <a:solidFill>
                  <a:srgbClr val="FF0000"/>
                </a:solidFill>
                <a:latin typeface="宋体"/>
              </a:rPr>
              <a:t>链增长</a:t>
            </a:r>
            <a:r>
              <a:rPr lang="zh-CN" altLang="en-US" sz="2400" b="1" dirty="0">
                <a:solidFill>
                  <a:prstClr val="black"/>
                </a:solidFill>
                <a:latin typeface="宋体"/>
              </a:rPr>
              <a:t>反应存在影响，不仅影响单体</a:t>
            </a:r>
            <a:r>
              <a:rPr lang="zh-CN" altLang="en-US" sz="2400" b="1" u="sng" dirty="0">
                <a:solidFill>
                  <a:srgbClr val="FF0000"/>
                </a:solidFill>
                <a:latin typeface="宋体"/>
              </a:rPr>
              <a:t>聚合速度</a:t>
            </a:r>
            <a:r>
              <a:rPr lang="zh-CN" altLang="en-US" sz="2400" b="1" dirty="0">
                <a:solidFill>
                  <a:prstClr val="black"/>
                </a:solidFill>
                <a:latin typeface="宋体"/>
              </a:rPr>
              <a:t>，聚合物的</a:t>
            </a:r>
            <a:r>
              <a:rPr lang="zh-CN" altLang="en-US" sz="2400" b="1" u="sng" dirty="0">
                <a:solidFill>
                  <a:srgbClr val="FF0000"/>
                </a:solidFill>
                <a:latin typeface="宋体"/>
              </a:rPr>
              <a:t>立体构型</a:t>
            </a:r>
            <a:r>
              <a:rPr lang="zh-CN" altLang="en-US" sz="2400" b="1" dirty="0">
                <a:solidFill>
                  <a:prstClr val="black"/>
                </a:solidFill>
                <a:latin typeface="宋体"/>
              </a:rPr>
              <a:t>有时也受到影响，合适的反应条件相可以制备立构规整的聚合物。</a:t>
            </a:r>
            <a:endParaRPr lang="zh-CN" altLang="en-US" sz="2400" dirty="0"/>
          </a:p>
        </p:txBody>
      </p:sp>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285720" y="139463"/>
            <a:ext cx="4358886"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4.1.3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活性中心状态</a:t>
            </a:r>
          </a:p>
        </p:txBody>
      </p:sp>
      <p:graphicFrame>
        <p:nvGraphicFramePr>
          <p:cNvPr id="226306" name="Object 3"/>
          <p:cNvGraphicFramePr>
            <a:graphicFrameLocks noChangeAspect="1"/>
          </p:cNvGraphicFramePr>
          <p:nvPr/>
        </p:nvGraphicFramePr>
        <p:xfrm>
          <a:off x="588568" y="3124609"/>
          <a:ext cx="8120062" cy="827088"/>
        </p:xfrm>
        <a:graphic>
          <a:graphicData uri="http://schemas.openxmlformats.org/presentationml/2006/ole">
            <mc:AlternateContent xmlns:mc="http://schemas.openxmlformats.org/markup-compatibility/2006">
              <mc:Choice xmlns:v="urn:schemas-microsoft-com:vml" Requires="v">
                <p:oleObj spid="_x0000_s27742" name="ISIS/Draw Sketch" r:id="rId5" imgW="3786048" imgH="377715" progId="">
                  <p:embed/>
                </p:oleObj>
              </mc:Choice>
              <mc:Fallback>
                <p:oleObj name="ISIS/Draw Sketch" r:id="rId5" imgW="3786048" imgH="377715" progId="">
                  <p:embed/>
                  <p:pic>
                    <p:nvPicPr>
                      <p:cNvPr id="22630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568" y="3124609"/>
                        <a:ext cx="8120062"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矩形 27"/>
          <p:cNvSpPr/>
          <p:nvPr/>
        </p:nvSpPr>
        <p:spPr>
          <a:xfrm>
            <a:off x="395536" y="1220559"/>
            <a:ext cx="8280920" cy="1200329"/>
          </a:xfrm>
          <a:prstGeom prst="rect">
            <a:avLst/>
          </a:prstGeom>
        </p:spPr>
        <p:txBody>
          <a:bodyPr wrap="square">
            <a:spAutoFit/>
          </a:bodyPr>
          <a:lstStyle/>
          <a:p>
            <a:pPr>
              <a:lnSpc>
                <a:spcPct val="150000"/>
              </a:lnSpc>
            </a:pPr>
            <a:r>
              <a:rPr lang="zh-CN" altLang="en-US" sz="2400" b="1" dirty="0">
                <a:latin typeface="+mn-ea"/>
              </a:rPr>
              <a:t>在活性中心近旁存在一个带相反电荷的离子，称为抗衡离子，当活性中心和抗衡离子间距离小于临界值时称作离子对。</a:t>
            </a:r>
          </a:p>
        </p:txBody>
      </p:sp>
      <p:sp>
        <p:nvSpPr>
          <p:cNvPr id="37" name="矩形 36"/>
          <p:cNvSpPr/>
          <p:nvPr/>
        </p:nvSpPr>
        <p:spPr>
          <a:xfrm>
            <a:off x="35496" y="4191471"/>
            <a:ext cx="1731564" cy="461665"/>
          </a:xfrm>
          <a:prstGeom prst="rect">
            <a:avLst/>
          </a:prstGeom>
        </p:spPr>
        <p:txBody>
          <a:bodyPr wrap="none">
            <a:spAutoFit/>
          </a:bodyPr>
          <a:lstStyle/>
          <a:p>
            <a:r>
              <a:rPr lang="zh-CN" altLang="en-US" sz="2400" b="1" dirty="0">
                <a:latin typeface="宋体"/>
              </a:rPr>
              <a:t>共价化合物</a:t>
            </a:r>
            <a:endParaRPr lang="zh-CN" altLang="en-US" dirty="0"/>
          </a:p>
        </p:txBody>
      </p:sp>
      <p:sp>
        <p:nvSpPr>
          <p:cNvPr id="44" name="矩形 43"/>
          <p:cNvSpPr/>
          <p:nvPr/>
        </p:nvSpPr>
        <p:spPr>
          <a:xfrm>
            <a:off x="2192364" y="4191471"/>
            <a:ext cx="1731564" cy="461665"/>
          </a:xfrm>
          <a:prstGeom prst="rect">
            <a:avLst/>
          </a:prstGeom>
        </p:spPr>
        <p:txBody>
          <a:bodyPr wrap="none">
            <a:spAutoFit/>
          </a:bodyPr>
          <a:lstStyle/>
          <a:p>
            <a:r>
              <a:rPr lang="zh-CN" altLang="en-US" sz="2400" b="1" dirty="0">
                <a:solidFill>
                  <a:srgbClr val="0000CC"/>
                </a:solidFill>
                <a:latin typeface="宋体"/>
              </a:rPr>
              <a:t>紧密离子对</a:t>
            </a:r>
            <a:endParaRPr lang="zh-CN" altLang="en-US" dirty="0">
              <a:solidFill>
                <a:srgbClr val="0000CC"/>
              </a:solidFill>
            </a:endParaRPr>
          </a:p>
        </p:txBody>
      </p:sp>
      <p:sp>
        <p:nvSpPr>
          <p:cNvPr id="45" name="矩形 44"/>
          <p:cNvSpPr/>
          <p:nvPr/>
        </p:nvSpPr>
        <p:spPr>
          <a:xfrm>
            <a:off x="4568628" y="4191471"/>
            <a:ext cx="1731564" cy="461665"/>
          </a:xfrm>
          <a:prstGeom prst="rect">
            <a:avLst/>
          </a:prstGeom>
        </p:spPr>
        <p:txBody>
          <a:bodyPr wrap="none">
            <a:spAutoFit/>
          </a:bodyPr>
          <a:lstStyle/>
          <a:p>
            <a:r>
              <a:rPr lang="zh-CN" altLang="en-US" sz="2400" b="1" dirty="0">
                <a:solidFill>
                  <a:schemeClr val="accent2">
                    <a:lumMod val="75000"/>
                  </a:schemeClr>
                </a:solidFill>
                <a:latin typeface="宋体"/>
              </a:rPr>
              <a:t>疏松离子对</a:t>
            </a:r>
            <a:endParaRPr lang="zh-CN" altLang="en-US" dirty="0">
              <a:solidFill>
                <a:schemeClr val="accent2">
                  <a:lumMod val="75000"/>
                </a:schemeClr>
              </a:solidFill>
            </a:endParaRPr>
          </a:p>
        </p:txBody>
      </p:sp>
      <p:sp>
        <p:nvSpPr>
          <p:cNvPr id="46" name="矩形 45"/>
          <p:cNvSpPr/>
          <p:nvPr/>
        </p:nvSpPr>
        <p:spPr>
          <a:xfrm>
            <a:off x="7254272" y="4191471"/>
            <a:ext cx="1422184" cy="461665"/>
          </a:xfrm>
          <a:prstGeom prst="rect">
            <a:avLst/>
          </a:prstGeom>
        </p:spPr>
        <p:txBody>
          <a:bodyPr wrap="none">
            <a:spAutoFit/>
          </a:bodyPr>
          <a:lstStyle/>
          <a:p>
            <a:r>
              <a:rPr lang="zh-CN" altLang="en-US" sz="2400" b="1" dirty="0">
                <a:solidFill>
                  <a:srgbClr val="FF0000"/>
                </a:solidFill>
                <a:latin typeface="宋体"/>
              </a:rPr>
              <a:t>自由离子</a:t>
            </a:r>
            <a:endParaRPr lang="zh-CN" altLang="en-US" dirty="0">
              <a:solidFill>
                <a:srgbClr val="FF0000"/>
              </a:solidFill>
            </a:endParaRPr>
          </a:p>
        </p:txBody>
      </p:sp>
    </p:spTree>
    <p:extLst>
      <p:ext uri="{BB962C8B-B14F-4D97-AF65-F5344CB8AC3E}">
        <p14:creationId xmlns:p14="http://schemas.microsoft.com/office/powerpoint/2010/main" val="697199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endParaRPr lang="zh-CN" altLang="zh-CN"/>
          </a:p>
        </p:txBody>
      </p:sp>
      <p:sp>
        <p:nvSpPr>
          <p:cNvPr id="17"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sp>
        <p:nvSpPr>
          <p:cNvPr id="18" name="TextBox 17"/>
          <p:cNvSpPr txBox="1"/>
          <p:nvPr/>
        </p:nvSpPr>
        <p:spPr>
          <a:xfrm>
            <a:off x="285720" y="139463"/>
            <a:ext cx="4822154"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4.2.4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阴离子聚合机理</a:t>
            </a:r>
          </a:p>
        </p:txBody>
      </p:sp>
      <p:sp>
        <p:nvSpPr>
          <p:cNvPr id="19" name="Rectangle 2"/>
          <p:cNvSpPr txBox="1">
            <a:spLocks noChangeArrowheads="1"/>
          </p:cNvSpPr>
          <p:nvPr/>
        </p:nvSpPr>
        <p:spPr>
          <a:xfrm>
            <a:off x="467544" y="1196752"/>
            <a:ext cx="3600400" cy="432048"/>
          </a:xfrm>
          <a:prstGeom prst="rect">
            <a:avLst/>
          </a:prstGeom>
        </p:spPr>
        <p:txBody>
          <a:bodyPr>
            <a:normAutofit fontScale="92500"/>
          </a:bodyPr>
          <a:lstStyle/>
          <a:p>
            <a:pPr marR="0" lvl="0" algn="l" defTabSz="914400" rtl="0" eaLnBrk="1" fontAlgn="auto" latinLnBrk="0" hangingPunct="1">
              <a:lnSpc>
                <a:spcPct val="90000"/>
              </a:lnSpc>
              <a:spcBef>
                <a:spcPct val="20000"/>
              </a:spcBef>
              <a:spcAft>
                <a:spcPts val="0"/>
              </a:spcAft>
              <a:buClrTx/>
              <a:buSzTx/>
              <a:buFont typeface="Monotype Sorts" pitchFamily="2" charset="2"/>
              <a:buNone/>
              <a:tabLst>
                <a:tab pos="960438" algn="l"/>
              </a:tabLst>
              <a:defRPr/>
            </a:pPr>
            <a:r>
              <a:rPr kumimoji="0" lang="zh-CN" altLang="en-US" sz="2400" b="1" i="0" u="none" strike="noStrike" kern="1200" cap="none" spc="0" normalizeH="0" baseline="0" noProof="0" dirty="0">
                <a:ln>
                  <a:noFill/>
                </a:ln>
                <a:solidFill>
                  <a:srgbClr val="0000CC"/>
                </a:solidFill>
                <a:effectLst/>
                <a:uLnTx/>
                <a:uFillTx/>
                <a:latin typeface="+mn-lt"/>
                <a:ea typeface="+mn-ea"/>
                <a:cs typeface="+mn-cs"/>
              </a:rPr>
              <a:t>聚合速率与聚合物立体构型</a:t>
            </a:r>
          </a:p>
        </p:txBody>
      </p:sp>
      <p:sp>
        <p:nvSpPr>
          <p:cNvPr id="9" name="Rectangle 10"/>
          <p:cNvSpPr>
            <a:spLocks noChangeArrowheads="1"/>
          </p:cNvSpPr>
          <p:nvPr/>
        </p:nvSpPr>
        <p:spPr bwMode="auto">
          <a:xfrm>
            <a:off x="1043608" y="4720793"/>
            <a:ext cx="6480720" cy="580415"/>
          </a:xfrm>
          <a:prstGeom prst="rect">
            <a:avLst/>
          </a:prstGeom>
          <a:solidFill>
            <a:schemeClr val="accent5">
              <a:lumMod val="20000"/>
              <a:lumOff val="80000"/>
            </a:schemeClr>
          </a:solidFill>
          <a:ln w="9525">
            <a:noFill/>
            <a:miter lim="800000"/>
            <a:headEnd/>
            <a:tailEnd/>
          </a:ln>
        </p:spPr>
        <p:txBody>
          <a:bodyPr wrap="square">
            <a:spAutoFit/>
          </a:bodyPr>
          <a:lstStyle/>
          <a:p>
            <a:pPr algn="ctr">
              <a:lnSpc>
                <a:spcPct val="150000"/>
              </a:lnSpc>
            </a:pPr>
            <a:r>
              <a:rPr lang="zh-CN" altLang="en-US" sz="2400" b="1" dirty="0">
                <a:solidFill>
                  <a:srgbClr val="C00000"/>
                </a:solidFill>
                <a:latin typeface="Arial" pitchFamily="34" charset="0"/>
                <a:ea typeface="楷体_GB2312" pitchFamily="49" charset="-122"/>
                <a:cs typeface="Arial" pitchFamily="34" charset="0"/>
              </a:rPr>
              <a:t>对聚合物链立体结构的控制能力</a:t>
            </a:r>
            <a:endParaRPr lang="en-US" altLang="zh-CN" sz="2400" b="1" dirty="0">
              <a:solidFill>
                <a:srgbClr val="C00000"/>
              </a:solidFill>
              <a:latin typeface="Arial" pitchFamily="34" charset="0"/>
              <a:ea typeface="楷体_GB2312" pitchFamily="49" charset="-122"/>
              <a:cs typeface="Arial" pitchFamily="34" charset="0"/>
            </a:endParaRPr>
          </a:p>
        </p:txBody>
      </p:sp>
      <p:graphicFrame>
        <p:nvGraphicFramePr>
          <p:cNvPr id="10" name="Object 3"/>
          <p:cNvGraphicFramePr>
            <a:graphicFrameLocks noChangeAspect="1"/>
          </p:cNvGraphicFramePr>
          <p:nvPr/>
        </p:nvGraphicFramePr>
        <p:xfrm>
          <a:off x="1547664" y="2416537"/>
          <a:ext cx="5616624" cy="2449865"/>
        </p:xfrm>
        <a:graphic>
          <a:graphicData uri="http://schemas.openxmlformats.org/presentationml/2006/ole">
            <mc:AlternateContent xmlns:mc="http://schemas.openxmlformats.org/markup-compatibility/2006">
              <mc:Choice xmlns:v="urn:schemas-microsoft-com:vml" Requires="v">
                <p:oleObj spid="_x0000_s28765" name="CS ChemDraw Drawing" r:id="rId4" imgW="3788370" imgH="1653037" progId="ChemDraw.Document.6.0">
                  <p:embed/>
                </p:oleObj>
              </mc:Choice>
              <mc:Fallback>
                <p:oleObj name="CS ChemDraw Drawing" r:id="rId4" imgW="3788370" imgH="1653037" progId="ChemDraw.Document.6.0">
                  <p:embed/>
                  <p:pic>
                    <p:nvPicPr>
                      <p:cNvPr id="1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2416537"/>
                        <a:ext cx="5616624" cy="2449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a:spLocks noChangeArrowheads="1"/>
          </p:cNvSpPr>
          <p:nvPr/>
        </p:nvSpPr>
        <p:spPr bwMode="auto">
          <a:xfrm>
            <a:off x="3516268" y="4043104"/>
            <a:ext cx="1415772" cy="461665"/>
          </a:xfrm>
          <a:prstGeom prst="rect">
            <a:avLst/>
          </a:prstGeom>
          <a:solidFill>
            <a:schemeClr val="accent5">
              <a:lumMod val="20000"/>
              <a:lumOff val="80000"/>
            </a:schemeClr>
          </a:solidFill>
          <a:ln w="9525">
            <a:noFill/>
            <a:miter lim="800000"/>
            <a:headEnd/>
            <a:tailEnd/>
          </a:ln>
        </p:spPr>
        <p:txBody>
          <a:bodyPr wrap="none">
            <a:spAutoFit/>
          </a:bodyPr>
          <a:lstStyle/>
          <a:p>
            <a:r>
              <a:rPr lang="zh-CN" altLang="en-US" sz="2400" b="1" dirty="0">
                <a:solidFill>
                  <a:srgbClr val="C00000"/>
                </a:solidFill>
                <a:latin typeface="Arial" pitchFamily="34" charset="0"/>
                <a:ea typeface="楷体_GB2312" pitchFamily="49" charset="-122"/>
                <a:cs typeface="Arial" pitchFamily="34" charset="0"/>
              </a:rPr>
              <a:t>聚合速率</a:t>
            </a:r>
            <a:endParaRPr lang="en-US" altLang="zh-CN" sz="2400" b="1" dirty="0">
              <a:solidFill>
                <a:srgbClr val="C00000"/>
              </a:solidFill>
              <a:latin typeface="Arial" pitchFamily="34" charset="0"/>
              <a:ea typeface="楷体_GB2312" pitchFamily="49" charset="-122"/>
              <a:cs typeface="Arial" pitchFamily="34" charset="0"/>
            </a:endParaRPr>
          </a:p>
        </p:txBody>
      </p:sp>
      <p:sp>
        <p:nvSpPr>
          <p:cNvPr id="12" name="矩形 11"/>
          <p:cNvSpPr/>
          <p:nvPr/>
        </p:nvSpPr>
        <p:spPr>
          <a:xfrm>
            <a:off x="611560" y="5397023"/>
            <a:ext cx="8064896" cy="1200329"/>
          </a:xfrm>
          <a:prstGeom prst="rect">
            <a:avLst/>
          </a:prstGeom>
          <a:solidFill>
            <a:srgbClr val="CCFFFF"/>
          </a:solidFill>
          <a:ln>
            <a:solidFill>
              <a:schemeClr val="tx1"/>
            </a:solidFill>
          </a:ln>
        </p:spPr>
        <p:txBody>
          <a:bodyPr wrap="square">
            <a:spAutoFit/>
          </a:bodyPr>
          <a:lstStyle/>
          <a:p>
            <a:r>
              <a:rPr lang="zh-CN" altLang="en-US" sz="2400" b="1" dirty="0">
                <a:latin typeface="宋体" panose="02010600030101010101" pitchFamily="2" charset="-122"/>
                <a:ea typeface="宋体" panose="02010600030101010101" pitchFamily="2" charset="-122"/>
              </a:rPr>
              <a:t>紧离子对有利于单体定向配位，</a:t>
            </a:r>
            <a:r>
              <a:rPr lang="zh-CN" altLang="en-US" sz="2400" b="1" dirty="0">
                <a:solidFill>
                  <a:srgbClr val="0000CC"/>
                </a:solidFill>
                <a:latin typeface="宋体" panose="02010600030101010101" pitchFamily="2" charset="-122"/>
                <a:ea typeface="宋体" panose="02010600030101010101" pitchFamily="2" charset="-122"/>
              </a:rPr>
              <a:t>形成立构规整聚合物</a:t>
            </a:r>
            <a:r>
              <a:rPr lang="zh-CN" altLang="en-US" sz="2400" b="1" dirty="0">
                <a:latin typeface="宋体" panose="02010600030101010101" pitchFamily="2" charset="-122"/>
                <a:ea typeface="宋体" panose="02010600030101010101" pitchFamily="2" charset="-122"/>
              </a:rPr>
              <a:t>，但</a:t>
            </a:r>
            <a:r>
              <a:rPr lang="zh-CN" altLang="en-US" sz="2400" b="1" dirty="0">
                <a:solidFill>
                  <a:srgbClr val="FF0000"/>
                </a:solidFill>
                <a:latin typeface="宋体" panose="02010600030101010101" pitchFamily="2" charset="-122"/>
                <a:ea typeface="宋体" panose="02010600030101010101" pitchFamily="2" charset="-122"/>
              </a:rPr>
              <a:t>聚合速率较低</a:t>
            </a:r>
            <a:r>
              <a:rPr lang="zh-CN" altLang="en-US" sz="2400" b="1" dirty="0">
                <a:latin typeface="宋体" panose="02010600030101010101" pitchFamily="2" charset="-122"/>
                <a:ea typeface="宋体" panose="02010600030101010101" pitchFamily="2" charset="-122"/>
              </a:rPr>
              <a:t>；松离子对和自由离子</a:t>
            </a:r>
            <a:r>
              <a:rPr lang="zh-CN" altLang="en-US" sz="2400" b="1" dirty="0">
                <a:solidFill>
                  <a:srgbClr val="FF0000"/>
                </a:solidFill>
                <a:latin typeface="宋体" panose="02010600030101010101" pitchFamily="2" charset="-122"/>
                <a:ea typeface="宋体" panose="02010600030101010101" pitchFamily="2" charset="-122"/>
              </a:rPr>
              <a:t>聚合速率较高</a:t>
            </a:r>
            <a:r>
              <a:rPr lang="zh-CN" altLang="en-US" sz="2400" b="1" dirty="0">
                <a:latin typeface="宋体" panose="02010600030101010101" pitchFamily="2" charset="-122"/>
                <a:ea typeface="宋体" panose="02010600030101010101" pitchFamily="2" charset="-122"/>
              </a:rPr>
              <a:t>，却失去定向能力。</a:t>
            </a:r>
          </a:p>
        </p:txBody>
      </p:sp>
      <p:sp>
        <p:nvSpPr>
          <p:cNvPr id="13" name="Line 9"/>
          <p:cNvSpPr>
            <a:spLocks noChangeShapeType="1"/>
          </p:cNvSpPr>
          <p:nvPr/>
        </p:nvSpPr>
        <p:spPr bwMode="auto">
          <a:xfrm flipV="1">
            <a:off x="2051720" y="2250495"/>
            <a:ext cx="5040288" cy="22026"/>
          </a:xfrm>
          <a:prstGeom prst="line">
            <a:avLst/>
          </a:prstGeom>
          <a:noFill/>
          <a:ln w="38100">
            <a:solidFill>
              <a:srgbClr val="000080"/>
            </a:solidFill>
            <a:round/>
            <a:headEnd/>
            <a:tailEnd type="stealth" w="lg" len="lg"/>
          </a:ln>
        </p:spPr>
        <p:txBody>
          <a:bodyPr/>
          <a:lstStyle/>
          <a:p>
            <a:endParaRPr lang="zh-CN" altLang="en-US"/>
          </a:p>
        </p:txBody>
      </p:sp>
      <p:sp>
        <p:nvSpPr>
          <p:cNvPr id="14" name="Rectangle 10"/>
          <p:cNvSpPr>
            <a:spLocks noChangeArrowheads="1"/>
          </p:cNvSpPr>
          <p:nvPr/>
        </p:nvSpPr>
        <p:spPr bwMode="auto">
          <a:xfrm>
            <a:off x="2915816" y="1815207"/>
            <a:ext cx="1415772" cy="461665"/>
          </a:xfrm>
          <a:prstGeom prst="rect">
            <a:avLst/>
          </a:prstGeom>
          <a:noFill/>
          <a:ln w="9525">
            <a:noFill/>
            <a:miter lim="800000"/>
            <a:headEnd/>
            <a:tailEnd/>
          </a:ln>
        </p:spPr>
        <p:txBody>
          <a:bodyPr wrap="none">
            <a:spAutoFit/>
          </a:bodyPr>
          <a:lstStyle/>
          <a:p>
            <a:r>
              <a:rPr lang="zh-CN" altLang="en-US" sz="2400" b="0" dirty="0">
                <a:solidFill>
                  <a:srgbClr val="0000CC"/>
                </a:solidFill>
                <a:latin typeface="Arial" pitchFamily="34" charset="0"/>
                <a:ea typeface="楷体_GB2312" pitchFamily="49" charset="-122"/>
                <a:cs typeface="Arial" pitchFamily="34" charset="0"/>
              </a:rPr>
              <a:t>溶剂极性</a:t>
            </a:r>
            <a:endParaRPr lang="en-US" altLang="zh-CN" sz="2400" b="0" dirty="0">
              <a:solidFill>
                <a:srgbClr val="0000CC"/>
              </a:solidFill>
              <a:latin typeface="Arial" pitchFamily="34" charset="0"/>
              <a:ea typeface="楷体_GB2312" pitchFamily="49" charset="-122"/>
              <a:cs typeface="Arial" pitchFamily="34" charset="0"/>
            </a:endParaRPr>
          </a:p>
        </p:txBody>
      </p:sp>
      <p:sp>
        <p:nvSpPr>
          <p:cNvPr id="21" name="Line 16"/>
          <p:cNvSpPr>
            <a:spLocks noChangeShapeType="1"/>
          </p:cNvSpPr>
          <p:nvPr/>
        </p:nvSpPr>
        <p:spPr bwMode="auto">
          <a:xfrm flipV="1">
            <a:off x="4355976" y="1772741"/>
            <a:ext cx="173" cy="432123"/>
          </a:xfrm>
          <a:prstGeom prst="line">
            <a:avLst/>
          </a:prstGeom>
          <a:noFill/>
          <a:ln w="38100">
            <a:solidFill>
              <a:srgbClr val="800000"/>
            </a:solidFill>
            <a:round/>
            <a:headEnd/>
            <a:tailEnd type="stealth" w="lg" len="lg"/>
          </a:ln>
        </p:spPr>
        <p:txBody>
          <a:bodyPr/>
          <a:lstStyle/>
          <a:p>
            <a:endParaRPr lang="zh-CN" altLang="en-US"/>
          </a:p>
        </p:txBody>
      </p:sp>
    </p:spTree>
    <p:extLst>
      <p:ext uri="{BB962C8B-B14F-4D97-AF65-F5344CB8AC3E}">
        <p14:creationId xmlns:p14="http://schemas.microsoft.com/office/powerpoint/2010/main" val="318095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endParaRPr lang="zh-CN" altLang="zh-CN"/>
          </a:p>
        </p:txBody>
      </p:sp>
      <p:sp>
        <p:nvSpPr>
          <p:cNvPr id="17"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sp>
        <p:nvSpPr>
          <p:cNvPr id="18" name="TextBox 17"/>
          <p:cNvSpPr txBox="1"/>
          <p:nvPr/>
        </p:nvSpPr>
        <p:spPr>
          <a:xfrm>
            <a:off x="285720" y="139463"/>
            <a:ext cx="4822154"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4.2.5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活性阴离子聚合</a:t>
            </a:r>
          </a:p>
        </p:txBody>
      </p:sp>
      <p:sp>
        <p:nvSpPr>
          <p:cNvPr id="27" name="矩形 26"/>
          <p:cNvSpPr/>
          <p:nvPr/>
        </p:nvSpPr>
        <p:spPr>
          <a:xfrm>
            <a:off x="251520" y="947394"/>
            <a:ext cx="6192688" cy="609398"/>
          </a:xfrm>
          <a:prstGeom prst="rect">
            <a:avLst/>
          </a:prstGeom>
        </p:spPr>
        <p:txBody>
          <a:bodyPr wrap="square">
            <a:spAutoFit/>
          </a:bodyPr>
          <a:lstStyle/>
          <a:p>
            <a:pPr marL="342900" lvl="0" indent="-342900">
              <a:lnSpc>
                <a:spcPct val="120000"/>
              </a:lnSpc>
              <a:spcBef>
                <a:spcPct val="20000"/>
              </a:spcBef>
              <a:defRPr/>
            </a:pPr>
            <a:r>
              <a:rPr lang="zh-CN" altLang="en-US" sz="2800" b="1" dirty="0">
                <a:solidFill>
                  <a:srgbClr val="FF0000"/>
                </a:solidFill>
                <a:latin typeface="Times New Roman" pitchFamily="18" charset="0"/>
              </a:rPr>
              <a:t>（</a:t>
            </a:r>
            <a:r>
              <a:rPr lang="en-US" altLang="zh-CN" sz="2800" b="1" dirty="0">
                <a:solidFill>
                  <a:srgbClr val="FF0000"/>
                </a:solidFill>
                <a:latin typeface="Times New Roman" pitchFamily="18" charset="0"/>
              </a:rPr>
              <a:t>5</a:t>
            </a:r>
            <a:r>
              <a:rPr lang="zh-CN" altLang="en-US" sz="2800" b="1" dirty="0">
                <a:solidFill>
                  <a:srgbClr val="FF0000"/>
                </a:solidFill>
                <a:latin typeface="Times New Roman" pitchFamily="18" charset="0"/>
              </a:rPr>
              <a:t>）</a:t>
            </a:r>
            <a:r>
              <a:rPr lang="zh-CN" altLang="en-US" sz="2800" b="1" dirty="0">
                <a:solidFill>
                  <a:srgbClr val="FF0000"/>
                </a:solidFill>
              </a:rPr>
              <a:t>聚合度</a:t>
            </a:r>
          </a:p>
        </p:txBody>
      </p:sp>
      <p:sp>
        <p:nvSpPr>
          <p:cNvPr id="7" name="Rectangle 3"/>
          <p:cNvSpPr>
            <a:spLocks noChangeArrowheads="1"/>
          </p:cNvSpPr>
          <p:nvPr/>
        </p:nvSpPr>
        <p:spPr bwMode="auto">
          <a:xfrm>
            <a:off x="817563" y="4213869"/>
            <a:ext cx="1584325" cy="457200"/>
          </a:xfrm>
          <a:prstGeom prst="rect">
            <a:avLst/>
          </a:prstGeom>
          <a:solidFill>
            <a:srgbClr val="FFFF99"/>
          </a:solidFill>
          <a:ln w="38100">
            <a:noFill/>
            <a:miter lim="800000"/>
            <a:headEnd/>
            <a:tailEnd/>
          </a:ln>
        </p:spPr>
        <p:txBody>
          <a:bodyPr>
            <a:spAutoFit/>
          </a:bodyPr>
          <a:lstStyle/>
          <a:p>
            <a:r>
              <a:rPr lang="zh-CN" altLang="en-US" sz="2400" b="0" dirty="0">
                <a:solidFill>
                  <a:srgbClr val="C00000"/>
                </a:solidFill>
                <a:latin typeface="宋体" panose="02010600030101010101" pitchFamily="2" charset="-122"/>
                <a:ea typeface="宋体" panose="02010600030101010101" pitchFamily="2" charset="-122"/>
              </a:rPr>
              <a:t>必要条件</a:t>
            </a:r>
          </a:p>
        </p:txBody>
      </p:sp>
      <p:grpSp>
        <p:nvGrpSpPr>
          <p:cNvPr id="8" name="Group 5"/>
          <p:cNvGrpSpPr>
            <a:grpSpLocks/>
          </p:cNvGrpSpPr>
          <p:nvPr/>
        </p:nvGrpSpPr>
        <p:grpSpPr bwMode="auto">
          <a:xfrm>
            <a:off x="3058939" y="1484213"/>
            <a:ext cx="2305050" cy="1104900"/>
            <a:chOff x="1927" y="890"/>
            <a:chExt cx="1452" cy="696"/>
          </a:xfrm>
        </p:grpSpPr>
        <p:sp>
          <p:nvSpPr>
            <p:cNvPr id="9" name="Line 6"/>
            <p:cNvSpPr>
              <a:spLocks noChangeShapeType="1"/>
            </p:cNvSpPr>
            <p:nvPr/>
          </p:nvSpPr>
          <p:spPr bwMode="auto">
            <a:xfrm>
              <a:off x="1927" y="1253"/>
              <a:ext cx="1452" cy="0"/>
            </a:xfrm>
            <a:prstGeom prst="line">
              <a:avLst/>
            </a:prstGeom>
            <a:noFill/>
            <a:ln w="28575">
              <a:solidFill>
                <a:schemeClr val="tx1"/>
              </a:solidFill>
              <a:round/>
              <a:headEnd/>
              <a:tailEnd/>
            </a:ln>
          </p:spPr>
          <p:txBody>
            <a:bodyPr/>
            <a:lstStyle/>
            <a:p>
              <a:endParaRPr lang="zh-CN" altLang="en-US"/>
            </a:p>
          </p:txBody>
        </p:sp>
        <p:sp>
          <p:nvSpPr>
            <p:cNvPr id="10" name="Text Box 7"/>
            <p:cNvSpPr txBox="1">
              <a:spLocks noChangeArrowheads="1"/>
            </p:cNvSpPr>
            <p:nvPr/>
          </p:nvSpPr>
          <p:spPr bwMode="auto">
            <a:xfrm>
              <a:off x="2154" y="890"/>
              <a:ext cx="953" cy="288"/>
            </a:xfrm>
            <a:prstGeom prst="rect">
              <a:avLst/>
            </a:prstGeom>
            <a:noFill/>
            <a:ln w="9525">
              <a:noFill/>
              <a:miter lim="800000"/>
              <a:headEnd/>
              <a:tailEnd/>
            </a:ln>
          </p:spPr>
          <p:txBody>
            <a:bodyPr>
              <a:spAutoFit/>
            </a:bodyPr>
            <a:lstStyle/>
            <a:p>
              <a:pPr>
                <a:spcBef>
                  <a:spcPct val="50000"/>
                </a:spcBef>
              </a:pPr>
              <a:r>
                <a:rPr lang="zh-CN" altLang="en-US" sz="2400" b="0" dirty="0">
                  <a:latin typeface="宋体" panose="02010600030101010101" pitchFamily="2" charset="-122"/>
                  <a:ea typeface="宋体" panose="02010600030101010101" pitchFamily="2" charset="-122"/>
                </a:rPr>
                <a:t>单体浓度</a:t>
              </a:r>
            </a:p>
          </p:txBody>
        </p:sp>
        <p:sp>
          <p:nvSpPr>
            <p:cNvPr id="11" name="Text Box 8"/>
            <p:cNvSpPr txBox="1">
              <a:spLocks noChangeArrowheads="1"/>
            </p:cNvSpPr>
            <p:nvPr/>
          </p:nvSpPr>
          <p:spPr bwMode="auto">
            <a:xfrm>
              <a:off x="2018" y="1298"/>
              <a:ext cx="1315" cy="288"/>
            </a:xfrm>
            <a:prstGeom prst="rect">
              <a:avLst/>
            </a:prstGeom>
            <a:noFill/>
            <a:ln w="9525">
              <a:noFill/>
              <a:miter lim="800000"/>
              <a:headEnd/>
              <a:tailEnd/>
            </a:ln>
          </p:spPr>
          <p:txBody>
            <a:bodyPr>
              <a:spAutoFit/>
            </a:bodyPr>
            <a:lstStyle/>
            <a:p>
              <a:pPr>
                <a:spcBef>
                  <a:spcPct val="50000"/>
                </a:spcBef>
              </a:pPr>
              <a:r>
                <a:rPr lang="zh-CN" altLang="en-US" sz="2400" b="0" dirty="0">
                  <a:latin typeface="宋体" panose="02010600030101010101" pitchFamily="2" charset="-122"/>
                  <a:ea typeface="宋体" panose="02010600030101010101" pitchFamily="2" charset="-122"/>
                </a:rPr>
                <a:t>大分子链浓度</a:t>
              </a:r>
            </a:p>
          </p:txBody>
        </p:sp>
      </p:grpSp>
      <p:grpSp>
        <p:nvGrpSpPr>
          <p:cNvPr id="12" name="Group 9"/>
          <p:cNvGrpSpPr>
            <a:grpSpLocks/>
          </p:cNvGrpSpPr>
          <p:nvPr/>
        </p:nvGrpSpPr>
        <p:grpSpPr bwMode="auto">
          <a:xfrm>
            <a:off x="5435426" y="1484213"/>
            <a:ext cx="2520950" cy="1104900"/>
            <a:chOff x="3424" y="890"/>
            <a:chExt cx="1588" cy="696"/>
          </a:xfrm>
        </p:grpSpPr>
        <p:sp>
          <p:nvSpPr>
            <p:cNvPr id="13" name="Line 10"/>
            <p:cNvSpPr>
              <a:spLocks noChangeShapeType="1"/>
            </p:cNvSpPr>
            <p:nvPr/>
          </p:nvSpPr>
          <p:spPr bwMode="auto">
            <a:xfrm>
              <a:off x="3787" y="1253"/>
              <a:ext cx="1180" cy="0"/>
            </a:xfrm>
            <a:prstGeom prst="line">
              <a:avLst/>
            </a:prstGeom>
            <a:noFill/>
            <a:ln w="28575">
              <a:solidFill>
                <a:schemeClr val="tx1"/>
              </a:solidFill>
              <a:round/>
              <a:headEnd/>
              <a:tailEnd/>
            </a:ln>
          </p:spPr>
          <p:txBody>
            <a:bodyPr/>
            <a:lstStyle/>
            <a:p>
              <a:endParaRPr lang="zh-CN" altLang="en-US"/>
            </a:p>
          </p:txBody>
        </p:sp>
        <p:sp>
          <p:nvSpPr>
            <p:cNvPr id="14" name="Text Box 11"/>
            <p:cNvSpPr txBox="1">
              <a:spLocks noChangeArrowheads="1"/>
            </p:cNvSpPr>
            <p:nvPr/>
          </p:nvSpPr>
          <p:spPr bwMode="auto">
            <a:xfrm>
              <a:off x="4014" y="890"/>
              <a:ext cx="953" cy="288"/>
            </a:xfrm>
            <a:prstGeom prst="rect">
              <a:avLst/>
            </a:prstGeom>
            <a:noFill/>
            <a:ln w="9525">
              <a:noFill/>
              <a:miter lim="800000"/>
              <a:headEnd/>
              <a:tailEnd/>
            </a:ln>
          </p:spPr>
          <p:txBody>
            <a:bodyPr>
              <a:spAutoFit/>
            </a:bodyPr>
            <a:lstStyle/>
            <a:p>
              <a:pPr>
                <a:spcBef>
                  <a:spcPct val="50000"/>
                </a:spcBef>
              </a:pPr>
              <a:r>
                <a:rPr lang="en-US" altLang="zh-CN" sz="2400" b="0">
                  <a:latin typeface="Arial" pitchFamily="34" charset="0"/>
                  <a:ea typeface="楷体_GB2312" pitchFamily="49" charset="-122"/>
                </a:rPr>
                <a:t>[ M ]</a:t>
              </a:r>
            </a:p>
          </p:txBody>
        </p:sp>
        <p:sp>
          <p:nvSpPr>
            <p:cNvPr id="15" name="Text Box 12"/>
            <p:cNvSpPr txBox="1">
              <a:spLocks noChangeArrowheads="1"/>
            </p:cNvSpPr>
            <p:nvPr/>
          </p:nvSpPr>
          <p:spPr bwMode="auto">
            <a:xfrm>
              <a:off x="3969" y="1298"/>
              <a:ext cx="1043" cy="288"/>
            </a:xfrm>
            <a:prstGeom prst="rect">
              <a:avLst/>
            </a:prstGeom>
            <a:noFill/>
            <a:ln w="9525">
              <a:noFill/>
              <a:miter lim="800000"/>
              <a:headEnd/>
              <a:tailEnd/>
            </a:ln>
          </p:spPr>
          <p:txBody>
            <a:bodyPr>
              <a:spAutoFit/>
            </a:bodyPr>
            <a:lstStyle/>
            <a:p>
              <a:pPr>
                <a:spcBef>
                  <a:spcPct val="50000"/>
                </a:spcBef>
              </a:pPr>
              <a:r>
                <a:rPr lang="en-US" altLang="zh-CN" sz="2400" b="0" dirty="0">
                  <a:latin typeface="Arial" pitchFamily="34" charset="0"/>
                  <a:ea typeface="楷体_GB2312" pitchFamily="49" charset="-122"/>
                </a:rPr>
                <a:t>[ M</a:t>
              </a:r>
              <a:r>
                <a:rPr lang="en-US" altLang="zh-CN" sz="3200" b="0" baseline="30000" dirty="0">
                  <a:solidFill>
                    <a:srgbClr val="FF3300"/>
                  </a:solidFill>
                  <a:latin typeface="Arial" pitchFamily="34" charset="0"/>
                  <a:ea typeface="楷体_GB2312" pitchFamily="49" charset="-122"/>
                </a:rPr>
                <a:t>-</a:t>
              </a:r>
              <a:r>
                <a:rPr lang="en-US" altLang="zh-CN" sz="2400" b="0" baseline="30000" dirty="0">
                  <a:latin typeface="Arial" pitchFamily="34" charset="0"/>
                  <a:ea typeface="楷体_GB2312" pitchFamily="49" charset="-122"/>
                </a:rPr>
                <a:t> </a:t>
              </a:r>
              <a:r>
                <a:rPr lang="en-US" altLang="zh-CN" sz="2400" b="0" dirty="0">
                  <a:latin typeface="Arial" pitchFamily="34" charset="0"/>
                  <a:ea typeface="楷体_GB2312" pitchFamily="49" charset="-122"/>
                </a:rPr>
                <a:t>] / n</a:t>
              </a:r>
            </a:p>
          </p:txBody>
        </p:sp>
        <p:sp>
          <p:nvSpPr>
            <p:cNvPr id="19" name="Text Box 13"/>
            <p:cNvSpPr txBox="1">
              <a:spLocks noChangeArrowheads="1"/>
            </p:cNvSpPr>
            <p:nvPr/>
          </p:nvSpPr>
          <p:spPr bwMode="auto">
            <a:xfrm>
              <a:off x="3424" y="1117"/>
              <a:ext cx="272" cy="288"/>
            </a:xfrm>
            <a:prstGeom prst="rect">
              <a:avLst/>
            </a:prstGeom>
            <a:noFill/>
            <a:ln w="9525">
              <a:noFill/>
              <a:miter lim="800000"/>
              <a:headEnd/>
              <a:tailEnd/>
            </a:ln>
          </p:spPr>
          <p:txBody>
            <a:bodyPr>
              <a:spAutoFit/>
            </a:bodyPr>
            <a:lstStyle/>
            <a:p>
              <a:pPr>
                <a:spcBef>
                  <a:spcPct val="50000"/>
                </a:spcBef>
              </a:pPr>
              <a:r>
                <a:rPr lang="en-US" altLang="zh-CN" sz="2400" b="0">
                  <a:latin typeface="Arial" pitchFamily="34" charset="0"/>
                </a:rPr>
                <a:t>=</a:t>
              </a:r>
            </a:p>
          </p:txBody>
        </p:sp>
      </p:grpSp>
      <p:sp>
        <p:nvSpPr>
          <p:cNvPr id="20" name="Rectangle 14"/>
          <p:cNvSpPr>
            <a:spLocks noChangeArrowheads="1"/>
          </p:cNvSpPr>
          <p:nvPr/>
        </p:nvSpPr>
        <p:spPr bwMode="auto">
          <a:xfrm>
            <a:off x="2484438" y="4099757"/>
            <a:ext cx="5329237" cy="1554272"/>
          </a:xfrm>
          <a:prstGeom prst="rect">
            <a:avLst/>
          </a:prstGeom>
          <a:noFill/>
          <a:ln w="9525">
            <a:noFill/>
            <a:miter lim="800000"/>
            <a:headEnd/>
            <a:tailEnd/>
          </a:ln>
        </p:spPr>
        <p:txBody>
          <a:bodyPr>
            <a:spAutoFit/>
          </a:bodyPr>
          <a:lstStyle/>
          <a:p>
            <a:pPr>
              <a:spcBef>
                <a:spcPts val="600"/>
              </a:spcBef>
            </a:pPr>
            <a:r>
              <a:rPr lang="zh-CN" altLang="en-US" sz="2000" b="0" dirty="0">
                <a:solidFill>
                  <a:srgbClr val="C00000"/>
                </a:solidFill>
                <a:latin typeface="宋体" panose="02010600030101010101" pitchFamily="2" charset="-122"/>
                <a:ea typeface="宋体" panose="02010600030101010101" pitchFamily="2" charset="-122"/>
              </a:rPr>
              <a:t>引发剂全部、迅速地转变为活性中心</a:t>
            </a:r>
          </a:p>
          <a:p>
            <a:pPr>
              <a:spcBef>
                <a:spcPts val="600"/>
              </a:spcBef>
            </a:pPr>
            <a:r>
              <a:rPr lang="zh-CN" altLang="en-US" sz="2000" b="0" dirty="0">
                <a:solidFill>
                  <a:srgbClr val="C00000"/>
                </a:solidFill>
                <a:latin typeface="宋体" panose="02010600030101010101" pitchFamily="2" charset="-122"/>
                <a:ea typeface="宋体" panose="02010600030101010101" pitchFamily="2" charset="-122"/>
              </a:rPr>
              <a:t>无链转移和链终止反应</a:t>
            </a:r>
          </a:p>
          <a:p>
            <a:pPr>
              <a:spcBef>
                <a:spcPts val="600"/>
              </a:spcBef>
            </a:pPr>
            <a:r>
              <a:rPr lang="zh-CN" altLang="en-US" sz="2000" b="0" dirty="0">
                <a:solidFill>
                  <a:srgbClr val="C00000"/>
                </a:solidFill>
                <a:latin typeface="宋体" panose="02010600030101010101" pitchFamily="2" charset="-122"/>
                <a:ea typeface="宋体" panose="02010600030101010101" pitchFamily="2" charset="-122"/>
              </a:rPr>
              <a:t>链解聚反应没有或很慢</a:t>
            </a:r>
          </a:p>
          <a:p>
            <a:pPr>
              <a:spcBef>
                <a:spcPts val="600"/>
              </a:spcBef>
            </a:pPr>
            <a:r>
              <a:rPr lang="zh-CN" altLang="en-US" sz="2000" b="0" dirty="0">
                <a:solidFill>
                  <a:srgbClr val="C00000"/>
                </a:solidFill>
                <a:latin typeface="宋体" panose="02010600030101010101" pitchFamily="2" charset="-122"/>
                <a:ea typeface="宋体" panose="02010600030101010101" pitchFamily="2" charset="-122"/>
              </a:rPr>
              <a:t>体系中各种试剂能有效混合</a:t>
            </a:r>
          </a:p>
        </p:txBody>
      </p:sp>
      <p:graphicFrame>
        <p:nvGraphicFramePr>
          <p:cNvPr id="21" name="Object 15"/>
          <p:cNvGraphicFramePr>
            <a:graphicFrameLocks noChangeAspect="1"/>
          </p:cNvGraphicFramePr>
          <p:nvPr/>
        </p:nvGraphicFramePr>
        <p:xfrm>
          <a:off x="1761951" y="1412776"/>
          <a:ext cx="1122363" cy="917575"/>
        </p:xfrm>
        <a:graphic>
          <a:graphicData uri="http://schemas.openxmlformats.org/presentationml/2006/ole">
            <mc:AlternateContent xmlns:mc="http://schemas.openxmlformats.org/markup-compatibility/2006">
              <mc:Choice xmlns:v="urn:schemas-microsoft-com:vml" Requires="v">
                <p:oleObj spid="_x0000_s30813" name="公式" r:id="rId4" imgW="368300" imgH="279400" progId="Equation.3">
                  <p:embed/>
                </p:oleObj>
              </mc:Choice>
              <mc:Fallback>
                <p:oleObj name="公式" r:id="rId4" imgW="368300" imgH="279400" progId="Equation.3">
                  <p:embed/>
                  <p:pic>
                    <p:nvPicPr>
                      <p:cNvPr id="21"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1951" y="1412776"/>
                        <a:ext cx="1122363"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6"/>
          <p:cNvSpPr>
            <a:spLocks noChangeArrowheads="1"/>
          </p:cNvSpPr>
          <p:nvPr/>
        </p:nvSpPr>
        <p:spPr bwMode="auto">
          <a:xfrm>
            <a:off x="539552" y="2598003"/>
            <a:ext cx="8532812" cy="830997"/>
          </a:xfrm>
          <a:prstGeom prst="rect">
            <a:avLst/>
          </a:prstGeom>
          <a:noFill/>
          <a:ln w="38100">
            <a:noFill/>
            <a:miter lim="800000"/>
            <a:headEnd/>
            <a:tailEnd/>
          </a:ln>
        </p:spPr>
        <p:txBody>
          <a:bodyPr>
            <a:spAutoFit/>
          </a:bodyPr>
          <a:lstStyle/>
          <a:p>
            <a:r>
              <a:rPr lang="en-US" altLang="zh-CN" sz="2400" b="0" dirty="0">
                <a:latin typeface="宋体" panose="02010600030101010101" pitchFamily="2" charset="-122"/>
                <a:ea typeface="宋体" panose="02010600030101010101" pitchFamily="2" charset="-122"/>
              </a:rPr>
              <a:t>[M]:</a:t>
            </a:r>
            <a:r>
              <a:rPr lang="zh-CN" altLang="en-US" sz="2400" b="0" dirty="0">
                <a:latin typeface="宋体" panose="02010600030101010101" pitchFamily="2" charset="-122"/>
                <a:ea typeface="宋体" panose="02010600030101010101" pitchFamily="2" charset="-122"/>
              </a:rPr>
              <a:t>单体浓度；</a:t>
            </a:r>
            <a:r>
              <a:rPr lang="en-US" altLang="zh-CN" sz="2400" b="0" dirty="0">
                <a:latin typeface="宋体" panose="02010600030101010101" pitchFamily="2" charset="-122"/>
                <a:ea typeface="宋体" panose="02010600030101010101" pitchFamily="2" charset="-122"/>
              </a:rPr>
              <a:t>[M</a:t>
            </a:r>
            <a:r>
              <a:rPr lang="en-US" altLang="zh-CN" sz="2400" b="0" baseline="3000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a:t>
            </a:r>
            <a:r>
              <a:rPr lang="zh-CN" altLang="en-US" sz="2400" b="0" dirty="0">
                <a:latin typeface="宋体" panose="02010600030101010101" pitchFamily="2" charset="-122"/>
                <a:ea typeface="宋体" panose="02010600030101010101" pitchFamily="2" charset="-122"/>
              </a:rPr>
              <a:t>引发剂浓度； </a:t>
            </a:r>
            <a:r>
              <a:rPr lang="en-US" altLang="zh-CN" sz="2400" b="0" dirty="0">
                <a:latin typeface="宋体" panose="02010600030101010101" pitchFamily="2" charset="-122"/>
                <a:ea typeface="宋体" panose="02010600030101010101" pitchFamily="2" charset="-122"/>
              </a:rPr>
              <a:t>n</a:t>
            </a:r>
            <a:r>
              <a:rPr lang="zh-CN" altLang="en-US" sz="2400" b="0" dirty="0">
                <a:latin typeface="宋体" panose="02010600030101010101" pitchFamily="2" charset="-122"/>
                <a:ea typeface="宋体" panose="02010600030101010101" pitchFamily="2" charset="-122"/>
              </a:rPr>
              <a:t>：单阴离子或双阴离子</a:t>
            </a:r>
            <a:endParaRPr lang="en-US" altLang="zh-CN" sz="2400" b="0" dirty="0">
              <a:latin typeface="宋体" panose="02010600030101010101" pitchFamily="2" charset="-122"/>
              <a:ea typeface="宋体" panose="02010600030101010101" pitchFamily="2" charset="-122"/>
            </a:endParaRPr>
          </a:p>
          <a:p>
            <a:endParaRPr lang="zh-CN" altLang="en-US" sz="2400" b="0" dirty="0">
              <a:latin typeface="宋体" panose="02010600030101010101" pitchFamily="2" charset="-122"/>
              <a:ea typeface="宋体" panose="02010600030101010101" pitchFamily="2" charset="-122"/>
            </a:endParaRPr>
          </a:p>
        </p:txBody>
      </p:sp>
      <p:sp>
        <p:nvSpPr>
          <p:cNvPr id="23" name="Text Box 3"/>
          <p:cNvSpPr txBox="1">
            <a:spLocks noChangeArrowheads="1"/>
          </p:cNvSpPr>
          <p:nvPr/>
        </p:nvSpPr>
        <p:spPr bwMode="auto">
          <a:xfrm>
            <a:off x="611188" y="5725368"/>
            <a:ext cx="7921625" cy="1016000"/>
          </a:xfrm>
          <a:prstGeom prst="rect">
            <a:avLst/>
          </a:prstGeom>
          <a:noFill/>
          <a:ln w="9525">
            <a:solidFill>
              <a:schemeClr val="tx1"/>
            </a:solidFill>
            <a:miter lim="800000"/>
            <a:headEnd/>
            <a:tailEnd/>
          </a:ln>
        </p:spPr>
        <p:txBody>
          <a:bodyPr>
            <a:spAutoFit/>
          </a:bodyPr>
          <a:lstStyle/>
          <a:p>
            <a:pPr>
              <a:spcBef>
                <a:spcPct val="50000"/>
              </a:spcBef>
            </a:pPr>
            <a:r>
              <a:rPr lang="en-US" altLang="zh-CN" sz="2400" b="0" dirty="0" err="1">
                <a:latin typeface="Times New Roman" pitchFamily="18" charset="0"/>
                <a:ea typeface="宋体" panose="02010600030101010101" pitchFamily="2" charset="-122"/>
                <a:cs typeface="Times New Roman" pitchFamily="18" charset="0"/>
              </a:rPr>
              <a:t>BuLi</a:t>
            </a:r>
            <a:r>
              <a:rPr lang="zh-CN" altLang="en-US" sz="2400" b="0" dirty="0">
                <a:latin typeface="Times New Roman" pitchFamily="18" charset="0"/>
                <a:ea typeface="宋体" panose="02010600030101010101" pitchFamily="2" charset="-122"/>
                <a:cs typeface="Times New Roman" pitchFamily="18" charset="0"/>
              </a:rPr>
              <a:t>引发</a:t>
            </a:r>
            <a:r>
              <a:rPr lang="en-US" altLang="zh-CN" sz="2400" b="0" dirty="0">
                <a:latin typeface="Times New Roman" pitchFamily="18" charset="0"/>
                <a:ea typeface="宋体" panose="02010600030101010101" pitchFamily="2" charset="-122"/>
                <a:cs typeface="Times New Roman" pitchFamily="18" charset="0"/>
              </a:rPr>
              <a:t>St </a:t>
            </a:r>
            <a:r>
              <a:rPr lang="zh-CN" altLang="en-US" sz="2400" b="0" dirty="0">
                <a:latin typeface="Times New Roman" pitchFamily="18" charset="0"/>
                <a:ea typeface="宋体" panose="02010600030101010101" pitchFamily="2" charset="-122"/>
                <a:cs typeface="Times New Roman" pitchFamily="18" charset="0"/>
              </a:rPr>
              <a:t>聚合，</a:t>
            </a:r>
            <a:r>
              <a:rPr lang="en-US" altLang="zh-CN" sz="2400" b="0" dirty="0">
                <a:latin typeface="Times New Roman" pitchFamily="18" charset="0"/>
                <a:ea typeface="宋体" panose="02010600030101010101" pitchFamily="2" charset="-122"/>
                <a:cs typeface="Times New Roman" pitchFamily="18" charset="0"/>
              </a:rPr>
              <a:t>[ </a:t>
            </a:r>
            <a:r>
              <a:rPr lang="en-US" altLang="zh-CN" sz="2400" b="0" dirty="0" err="1">
                <a:latin typeface="Times New Roman" pitchFamily="18" charset="0"/>
                <a:ea typeface="宋体" panose="02010600030101010101" pitchFamily="2" charset="-122"/>
                <a:cs typeface="Times New Roman" pitchFamily="18" charset="0"/>
              </a:rPr>
              <a:t>BuLi</a:t>
            </a:r>
            <a:r>
              <a:rPr lang="en-US" altLang="zh-CN" sz="2400" b="0" dirty="0">
                <a:latin typeface="Times New Roman" pitchFamily="18" charset="0"/>
                <a:ea typeface="宋体" panose="02010600030101010101" pitchFamily="2" charset="-122"/>
                <a:cs typeface="Times New Roman" pitchFamily="18" charset="0"/>
              </a:rPr>
              <a:t> ] = 1×10</a:t>
            </a:r>
            <a:r>
              <a:rPr lang="en-US" altLang="zh-CN" sz="2400" b="0" baseline="30000" dirty="0">
                <a:latin typeface="Times New Roman" pitchFamily="18" charset="0"/>
                <a:ea typeface="宋体" panose="02010600030101010101" pitchFamily="2" charset="-122"/>
                <a:cs typeface="Times New Roman" pitchFamily="18" charset="0"/>
              </a:rPr>
              <a:t>-3</a:t>
            </a:r>
            <a:r>
              <a:rPr lang="en-US" altLang="zh-CN" sz="2400" b="0" dirty="0">
                <a:latin typeface="Times New Roman" pitchFamily="18" charset="0"/>
                <a:ea typeface="宋体" panose="02010600030101010101" pitchFamily="2" charset="-122"/>
                <a:cs typeface="Times New Roman" pitchFamily="18" charset="0"/>
              </a:rPr>
              <a:t> </a:t>
            </a:r>
            <a:r>
              <a:rPr lang="en-US" altLang="zh-CN" sz="2400" b="0" dirty="0" err="1">
                <a:latin typeface="Times New Roman" pitchFamily="18" charset="0"/>
                <a:ea typeface="宋体" panose="02010600030101010101" pitchFamily="2" charset="-122"/>
                <a:cs typeface="Times New Roman" pitchFamily="18" charset="0"/>
              </a:rPr>
              <a:t>mol</a:t>
            </a:r>
            <a:r>
              <a:rPr lang="en-US" altLang="zh-CN" sz="2400" b="0" dirty="0">
                <a:latin typeface="Times New Roman" pitchFamily="18" charset="0"/>
                <a:ea typeface="宋体" panose="02010600030101010101" pitchFamily="2" charset="-122"/>
                <a:cs typeface="Times New Roman" pitchFamily="18" charset="0"/>
              </a:rPr>
              <a:t>/L, </a:t>
            </a:r>
          </a:p>
          <a:p>
            <a:pPr>
              <a:spcBef>
                <a:spcPct val="50000"/>
              </a:spcBef>
            </a:pPr>
            <a:r>
              <a:rPr lang="en-US" altLang="zh-CN" sz="2400" b="0" dirty="0">
                <a:latin typeface="Times New Roman" pitchFamily="18" charset="0"/>
                <a:ea typeface="宋体" panose="02010600030101010101" pitchFamily="2" charset="-122"/>
                <a:cs typeface="Times New Roman" pitchFamily="18" charset="0"/>
              </a:rPr>
              <a:t>[St] = 1 mol/L, </a:t>
            </a:r>
            <a:r>
              <a:rPr lang="zh-CN" altLang="en-US" sz="2400" b="0" dirty="0">
                <a:latin typeface="Times New Roman" pitchFamily="18" charset="0"/>
                <a:ea typeface="宋体" panose="02010600030101010101" pitchFamily="2" charset="-122"/>
                <a:cs typeface="Times New Roman" pitchFamily="18" charset="0"/>
              </a:rPr>
              <a:t>试计算：聚合物的相对分子质量是多少？</a:t>
            </a:r>
          </a:p>
        </p:txBody>
      </p:sp>
      <p:sp>
        <p:nvSpPr>
          <p:cNvPr id="35" name="Rectangle 17"/>
          <p:cNvSpPr>
            <a:spLocks noChangeArrowheads="1"/>
          </p:cNvSpPr>
          <p:nvPr/>
        </p:nvSpPr>
        <p:spPr bwMode="auto">
          <a:xfrm>
            <a:off x="1654447" y="3141985"/>
            <a:ext cx="1103313" cy="457200"/>
          </a:xfrm>
          <a:prstGeom prst="rect">
            <a:avLst/>
          </a:prstGeom>
          <a:solidFill>
            <a:schemeClr val="bg1"/>
          </a:solidFill>
          <a:ln w="9525" algn="ctr">
            <a:noFill/>
            <a:miter lim="800000"/>
            <a:headEnd/>
            <a:tailEnd/>
          </a:ln>
          <a:effectLst/>
        </p:spPr>
        <p:txBody>
          <a:bodyPr wrap="none">
            <a:spAutoFit/>
          </a:bodyPr>
          <a:lstStyle/>
          <a:p>
            <a:pPr marL="342900" indent="-342900">
              <a:buFontTx/>
              <a:buNone/>
            </a:pPr>
            <a:r>
              <a:rPr lang="zh-CN" altLang="en-US" sz="2400" b="1">
                <a:solidFill>
                  <a:srgbClr val="FF3300"/>
                </a:solidFill>
              </a:rPr>
              <a:t>丁基锂</a:t>
            </a:r>
          </a:p>
        </p:txBody>
      </p:sp>
      <p:sp>
        <p:nvSpPr>
          <p:cNvPr id="36" name="Rectangle 18"/>
          <p:cNvSpPr>
            <a:spLocks noChangeArrowheads="1"/>
          </p:cNvSpPr>
          <p:nvPr/>
        </p:nvSpPr>
        <p:spPr bwMode="auto">
          <a:xfrm>
            <a:off x="1811610" y="3687415"/>
            <a:ext cx="796925" cy="457200"/>
          </a:xfrm>
          <a:prstGeom prst="rect">
            <a:avLst/>
          </a:prstGeom>
          <a:solidFill>
            <a:schemeClr val="bg1"/>
          </a:solidFill>
          <a:ln w="9525" algn="ctr">
            <a:noFill/>
            <a:miter lim="800000"/>
            <a:headEnd/>
            <a:tailEnd/>
          </a:ln>
          <a:effectLst/>
        </p:spPr>
        <p:txBody>
          <a:bodyPr wrap="none">
            <a:spAutoFit/>
          </a:bodyPr>
          <a:lstStyle/>
          <a:p>
            <a:pPr marL="342900" indent="-342900">
              <a:buFontTx/>
              <a:buNone/>
            </a:pPr>
            <a:r>
              <a:rPr lang="zh-CN" altLang="en-US" sz="2400" b="1">
                <a:solidFill>
                  <a:srgbClr val="FF3300"/>
                </a:solidFill>
              </a:rPr>
              <a:t>萘锂</a:t>
            </a:r>
          </a:p>
        </p:txBody>
      </p:sp>
      <p:sp>
        <p:nvSpPr>
          <p:cNvPr id="37" name="AutoShape 19"/>
          <p:cNvSpPr>
            <a:spLocks noChangeArrowheads="1"/>
          </p:cNvSpPr>
          <p:nvPr/>
        </p:nvSpPr>
        <p:spPr bwMode="auto">
          <a:xfrm rot="5400000">
            <a:off x="3136379" y="3033241"/>
            <a:ext cx="215900" cy="576263"/>
          </a:xfrm>
          <a:prstGeom prst="upArrow">
            <a:avLst>
              <a:gd name="adj1" fmla="val 50000"/>
              <a:gd name="adj2" fmla="val 66728"/>
            </a:avLst>
          </a:prstGeom>
          <a:solidFill>
            <a:srgbClr val="00CCFF"/>
          </a:solidFill>
          <a:ln w="9525" algn="ctr">
            <a:solidFill>
              <a:srgbClr val="CCFFFF"/>
            </a:solidFill>
            <a:miter lim="800000"/>
            <a:headEnd/>
            <a:tailEnd/>
          </a:ln>
          <a:effectLst/>
        </p:spPr>
        <p:txBody>
          <a:bodyPr wrap="none" anchor="ctr"/>
          <a:lstStyle/>
          <a:p>
            <a:endParaRPr lang="zh-CN" altLang="en-US">
              <a:solidFill>
                <a:srgbClr val="0000CC"/>
              </a:solidFill>
            </a:endParaRPr>
          </a:p>
        </p:txBody>
      </p:sp>
      <p:sp>
        <p:nvSpPr>
          <p:cNvPr id="38" name="Freeform 20"/>
          <p:cNvSpPr>
            <a:spLocks/>
          </p:cNvSpPr>
          <p:nvPr/>
        </p:nvSpPr>
        <p:spPr bwMode="auto">
          <a:xfrm>
            <a:off x="3748360" y="3286448"/>
            <a:ext cx="1841500" cy="114300"/>
          </a:xfrm>
          <a:custGeom>
            <a:avLst/>
            <a:gdLst>
              <a:gd name="T0" fmla="*/ 0 w 1160"/>
              <a:gd name="T1" fmla="*/ 2147483647 h 72"/>
              <a:gd name="T2" fmla="*/ 2147483647 w 1160"/>
              <a:gd name="T3" fmla="*/ 2147483647 h 72"/>
              <a:gd name="T4" fmla="*/ 2147483647 w 1160"/>
              <a:gd name="T5" fmla="*/ 2147483647 h 72"/>
              <a:gd name="T6" fmla="*/ 2147483647 w 1160"/>
              <a:gd name="T7" fmla="*/ 0 h 72"/>
              <a:gd name="T8" fmla="*/ 2147483647 w 1160"/>
              <a:gd name="T9" fmla="*/ 2147483647 h 72"/>
              <a:gd name="T10" fmla="*/ 2147483647 w 1160"/>
              <a:gd name="T11" fmla="*/ 2147483647 h 72"/>
              <a:gd name="T12" fmla="*/ 2147483647 w 1160"/>
              <a:gd name="T13" fmla="*/ 2147483647 h 72"/>
              <a:gd name="T14" fmla="*/ 2147483647 w 1160"/>
              <a:gd name="T15" fmla="*/ 2147483647 h 72"/>
              <a:gd name="T16" fmla="*/ 2147483647 w 1160"/>
              <a:gd name="T17" fmla="*/ 2147483647 h 72"/>
              <a:gd name="T18" fmla="*/ 2147483647 w 1160"/>
              <a:gd name="T19" fmla="*/ 2147483647 h 72"/>
              <a:gd name="T20" fmla="*/ 2147483647 w 1160"/>
              <a:gd name="T21" fmla="*/ 2147483647 h 72"/>
              <a:gd name="T22" fmla="*/ 2147483647 w 1160"/>
              <a:gd name="T23" fmla="*/ 2147483647 h 72"/>
              <a:gd name="T24" fmla="*/ 2147483647 w 1160"/>
              <a:gd name="T25" fmla="*/ 2147483647 h 72"/>
              <a:gd name="T26" fmla="*/ 2147483647 w 1160"/>
              <a:gd name="T27" fmla="*/ 2147483647 h 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160" h="72">
                <a:moveTo>
                  <a:pt x="0" y="57"/>
                </a:moveTo>
                <a:cubicBezTo>
                  <a:pt x="20" y="50"/>
                  <a:pt x="90" y="20"/>
                  <a:pt x="117" y="22"/>
                </a:cubicBezTo>
                <a:cubicBezTo>
                  <a:pt x="144" y="24"/>
                  <a:pt x="141" y="72"/>
                  <a:pt x="163" y="68"/>
                </a:cubicBezTo>
                <a:cubicBezTo>
                  <a:pt x="185" y="64"/>
                  <a:pt x="211" y="0"/>
                  <a:pt x="249" y="0"/>
                </a:cubicBezTo>
                <a:cubicBezTo>
                  <a:pt x="287" y="0"/>
                  <a:pt x="358" y="64"/>
                  <a:pt x="389" y="68"/>
                </a:cubicBezTo>
                <a:cubicBezTo>
                  <a:pt x="420" y="72"/>
                  <a:pt x="412" y="22"/>
                  <a:pt x="435" y="22"/>
                </a:cubicBezTo>
                <a:cubicBezTo>
                  <a:pt x="458" y="22"/>
                  <a:pt x="495" y="68"/>
                  <a:pt x="525" y="68"/>
                </a:cubicBezTo>
                <a:cubicBezTo>
                  <a:pt x="555" y="68"/>
                  <a:pt x="586" y="22"/>
                  <a:pt x="616" y="22"/>
                </a:cubicBezTo>
                <a:cubicBezTo>
                  <a:pt x="646" y="22"/>
                  <a:pt x="677" y="68"/>
                  <a:pt x="707" y="68"/>
                </a:cubicBezTo>
                <a:cubicBezTo>
                  <a:pt x="737" y="68"/>
                  <a:pt x="768" y="22"/>
                  <a:pt x="798" y="22"/>
                </a:cubicBezTo>
                <a:cubicBezTo>
                  <a:pt x="828" y="22"/>
                  <a:pt x="858" y="68"/>
                  <a:pt x="888" y="68"/>
                </a:cubicBezTo>
                <a:cubicBezTo>
                  <a:pt x="918" y="68"/>
                  <a:pt x="949" y="22"/>
                  <a:pt x="979" y="22"/>
                </a:cubicBezTo>
                <a:cubicBezTo>
                  <a:pt x="1009" y="22"/>
                  <a:pt x="1040" y="68"/>
                  <a:pt x="1070" y="68"/>
                </a:cubicBezTo>
                <a:cubicBezTo>
                  <a:pt x="1100" y="68"/>
                  <a:pt x="1145" y="30"/>
                  <a:pt x="1160" y="22"/>
                </a:cubicBezTo>
              </a:path>
            </a:pathLst>
          </a:custGeom>
          <a:noFill/>
          <a:ln w="63500" cap="flat" cmpd="sng">
            <a:solidFill>
              <a:schemeClr val="tx1"/>
            </a:solidFill>
            <a:prstDash val="solid"/>
            <a:round/>
            <a:headEnd type="none" w="med" len="med"/>
            <a:tailEnd type="none" w="med" len="med"/>
          </a:ln>
          <a:effectLst/>
        </p:spPr>
        <p:txBody>
          <a:bodyPr/>
          <a:lstStyle/>
          <a:p>
            <a:endParaRPr lang="zh-CN" altLang="en-US">
              <a:solidFill>
                <a:srgbClr val="0000CC"/>
              </a:solidFill>
            </a:endParaRPr>
          </a:p>
        </p:txBody>
      </p:sp>
      <p:sp>
        <p:nvSpPr>
          <p:cNvPr id="39" name="AutoShape 21"/>
          <p:cNvSpPr>
            <a:spLocks noChangeArrowheads="1"/>
          </p:cNvSpPr>
          <p:nvPr/>
        </p:nvSpPr>
        <p:spPr bwMode="auto">
          <a:xfrm rot="5400000">
            <a:off x="3136379" y="3578671"/>
            <a:ext cx="215900" cy="576263"/>
          </a:xfrm>
          <a:prstGeom prst="upArrow">
            <a:avLst>
              <a:gd name="adj1" fmla="val 50000"/>
              <a:gd name="adj2" fmla="val 66728"/>
            </a:avLst>
          </a:prstGeom>
          <a:solidFill>
            <a:srgbClr val="00CCFF"/>
          </a:solidFill>
          <a:ln w="9525" algn="ctr">
            <a:solidFill>
              <a:srgbClr val="CCFFFF"/>
            </a:solidFill>
            <a:miter lim="800000"/>
            <a:headEnd/>
            <a:tailEnd/>
          </a:ln>
          <a:effectLst/>
        </p:spPr>
        <p:txBody>
          <a:bodyPr wrap="none" anchor="ctr"/>
          <a:lstStyle/>
          <a:p>
            <a:endParaRPr lang="zh-CN" altLang="en-US">
              <a:solidFill>
                <a:srgbClr val="0000CC"/>
              </a:solidFill>
            </a:endParaRPr>
          </a:p>
        </p:txBody>
      </p:sp>
      <p:sp>
        <p:nvSpPr>
          <p:cNvPr id="40" name="Rectangle 23"/>
          <p:cNvSpPr>
            <a:spLocks noChangeArrowheads="1"/>
          </p:cNvSpPr>
          <p:nvPr/>
        </p:nvSpPr>
        <p:spPr bwMode="auto">
          <a:xfrm>
            <a:off x="5548585" y="3068960"/>
            <a:ext cx="718466" cy="461665"/>
          </a:xfrm>
          <a:prstGeom prst="rect">
            <a:avLst/>
          </a:prstGeom>
          <a:noFill/>
          <a:ln w="9525" algn="ctr">
            <a:noFill/>
            <a:miter lim="800000"/>
            <a:headEnd/>
            <a:tailEnd/>
          </a:ln>
          <a:effectLst/>
        </p:spPr>
        <p:txBody>
          <a:bodyPr wrap="none">
            <a:spAutoFit/>
          </a:bodyPr>
          <a:lstStyle/>
          <a:p>
            <a:pPr marL="342900" indent="-342900">
              <a:buFontTx/>
              <a:buNone/>
            </a:pPr>
            <a:r>
              <a:rPr lang="en-US" altLang="zh-CN" sz="2400" b="1">
                <a:solidFill>
                  <a:srgbClr val="0000CC"/>
                </a:solidFill>
              </a:rPr>
              <a:t>C</a:t>
            </a:r>
            <a:r>
              <a:rPr lang="en-US" altLang="zh-CN" sz="2400" b="1" baseline="30000">
                <a:solidFill>
                  <a:srgbClr val="0000CC"/>
                </a:solidFill>
              </a:rPr>
              <a:t>-+</a:t>
            </a:r>
            <a:r>
              <a:rPr lang="en-US" altLang="zh-CN" sz="2400" b="1">
                <a:solidFill>
                  <a:srgbClr val="0000CC"/>
                </a:solidFill>
              </a:rPr>
              <a:t>Li</a:t>
            </a:r>
          </a:p>
        </p:txBody>
      </p:sp>
      <p:sp>
        <p:nvSpPr>
          <p:cNvPr id="41" name="Freeform 24"/>
          <p:cNvSpPr>
            <a:spLocks/>
          </p:cNvSpPr>
          <p:nvPr/>
        </p:nvSpPr>
        <p:spPr bwMode="auto">
          <a:xfrm>
            <a:off x="4251597" y="3831878"/>
            <a:ext cx="1841500" cy="114300"/>
          </a:xfrm>
          <a:custGeom>
            <a:avLst/>
            <a:gdLst>
              <a:gd name="T0" fmla="*/ 0 w 1160"/>
              <a:gd name="T1" fmla="*/ 2147483647 h 72"/>
              <a:gd name="T2" fmla="*/ 2147483647 w 1160"/>
              <a:gd name="T3" fmla="*/ 2147483647 h 72"/>
              <a:gd name="T4" fmla="*/ 2147483647 w 1160"/>
              <a:gd name="T5" fmla="*/ 2147483647 h 72"/>
              <a:gd name="T6" fmla="*/ 2147483647 w 1160"/>
              <a:gd name="T7" fmla="*/ 0 h 72"/>
              <a:gd name="T8" fmla="*/ 2147483647 w 1160"/>
              <a:gd name="T9" fmla="*/ 2147483647 h 72"/>
              <a:gd name="T10" fmla="*/ 2147483647 w 1160"/>
              <a:gd name="T11" fmla="*/ 2147483647 h 72"/>
              <a:gd name="T12" fmla="*/ 2147483647 w 1160"/>
              <a:gd name="T13" fmla="*/ 2147483647 h 72"/>
              <a:gd name="T14" fmla="*/ 2147483647 w 1160"/>
              <a:gd name="T15" fmla="*/ 2147483647 h 72"/>
              <a:gd name="T16" fmla="*/ 2147483647 w 1160"/>
              <a:gd name="T17" fmla="*/ 2147483647 h 72"/>
              <a:gd name="T18" fmla="*/ 2147483647 w 1160"/>
              <a:gd name="T19" fmla="*/ 2147483647 h 72"/>
              <a:gd name="T20" fmla="*/ 2147483647 w 1160"/>
              <a:gd name="T21" fmla="*/ 2147483647 h 72"/>
              <a:gd name="T22" fmla="*/ 2147483647 w 1160"/>
              <a:gd name="T23" fmla="*/ 2147483647 h 72"/>
              <a:gd name="T24" fmla="*/ 2147483647 w 1160"/>
              <a:gd name="T25" fmla="*/ 2147483647 h 72"/>
              <a:gd name="T26" fmla="*/ 2147483647 w 1160"/>
              <a:gd name="T27" fmla="*/ 2147483647 h 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160" h="72">
                <a:moveTo>
                  <a:pt x="0" y="57"/>
                </a:moveTo>
                <a:cubicBezTo>
                  <a:pt x="20" y="50"/>
                  <a:pt x="90" y="20"/>
                  <a:pt x="117" y="22"/>
                </a:cubicBezTo>
                <a:cubicBezTo>
                  <a:pt x="144" y="24"/>
                  <a:pt x="141" y="72"/>
                  <a:pt x="163" y="68"/>
                </a:cubicBezTo>
                <a:cubicBezTo>
                  <a:pt x="185" y="64"/>
                  <a:pt x="211" y="0"/>
                  <a:pt x="249" y="0"/>
                </a:cubicBezTo>
                <a:cubicBezTo>
                  <a:pt x="287" y="0"/>
                  <a:pt x="358" y="64"/>
                  <a:pt x="389" y="68"/>
                </a:cubicBezTo>
                <a:cubicBezTo>
                  <a:pt x="420" y="72"/>
                  <a:pt x="412" y="22"/>
                  <a:pt x="435" y="22"/>
                </a:cubicBezTo>
                <a:cubicBezTo>
                  <a:pt x="458" y="22"/>
                  <a:pt x="495" y="68"/>
                  <a:pt x="525" y="68"/>
                </a:cubicBezTo>
                <a:cubicBezTo>
                  <a:pt x="555" y="68"/>
                  <a:pt x="586" y="22"/>
                  <a:pt x="616" y="22"/>
                </a:cubicBezTo>
                <a:cubicBezTo>
                  <a:pt x="646" y="22"/>
                  <a:pt x="677" y="68"/>
                  <a:pt x="707" y="68"/>
                </a:cubicBezTo>
                <a:cubicBezTo>
                  <a:pt x="737" y="68"/>
                  <a:pt x="768" y="22"/>
                  <a:pt x="798" y="22"/>
                </a:cubicBezTo>
                <a:cubicBezTo>
                  <a:pt x="828" y="22"/>
                  <a:pt x="858" y="68"/>
                  <a:pt x="888" y="68"/>
                </a:cubicBezTo>
                <a:cubicBezTo>
                  <a:pt x="918" y="68"/>
                  <a:pt x="949" y="22"/>
                  <a:pt x="979" y="22"/>
                </a:cubicBezTo>
                <a:cubicBezTo>
                  <a:pt x="1009" y="22"/>
                  <a:pt x="1040" y="68"/>
                  <a:pt x="1070" y="68"/>
                </a:cubicBezTo>
                <a:cubicBezTo>
                  <a:pt x="1100" y="68"/>
                  <a:pt x="1145" y="30"/>
                  <a:pt x="1160" y="22"/>
                </a:cubicBezTo>
              </a:path>
            </a:pathLst>
          </a:custGeom>
          <a:noFill/>
          <a:ln w="63500" cap="flat" cmpd="sng">
            <a:solidFill>
              <a:schemeClr val="tx1"/>
            </a:solidFill>
            <a:prstDash val="solid"/>
            <a:round/>
            <a:headEnd type="none" w="med" len="med"/>
            <a:tailEnd type="none" w="med" len="med"/>
          </a:ln>
          <a:effectLst/>
        </p:spPr>
        <p:txBody>
          <a:bodyPr/>
          <a:lstStyle/>
          <a:p>
            <a:endParaRPr lang="zh-CN" altLang="en-US">
              <a:solidFill>
                <a:srgbClr val="0000CC"/>
              </a:solidFill>
            </a:endParaRPr>
          </a:p>
        </p:txBody>
      </p:sp>
      <p:sp>
        <p:nvSpPr>
          <p:cNvPr id="42" name="Rectangle 25"/>
          <p:cNvSpPr>
            <a:spLocks noChangeArrowheads="1"/>
          </p:cNvSpPr>
          <p:nvPr/>
        </p:nvSpPr>
        <p:spPr bwMode="auto">
          <a:xfrm>
            <a:off x="5980385" y="3687415"/>
            <a:ext cx="718466" cy="461665"/>
          </a:xfrm>
          <a:prstGeom prst="rect">
            <a:avLst/>
          </a:prstGeom>
          <a:noFill/>
          <a:ln w="9525" algn="ctr">
            <a:noFill/>
            <a:miter lim="800000"/>
            <a:headEnd/>
            <a:tailEnd/>
          </a:ln>
          <a:effectLst/>
        </p:spPr>
        <p:txBody>
          <a:bodyPr wrap="none">
            <a:spAutoFit/>
          </a:bodyPr>
          <a:lstStyle/>
          <a:p>
            <a:pPr marL="342900" indent="-342900">
              <a:buFontTx/>
              <a:buNone/>
            </a:pPr>
            <a:r>
              <a:rPr lang="en-US" altLang="zh-CN" sz="2400" b="1">
                <a:solidFill>
                  <a:srgbClr val="0000CC"/>
                </a:solidFill>
              </a:rPr>
              <a:t>C</a:t>
            </a:r>
            <a:r>
              <a:rPr lang="en-US" altLang="zh-CN" sz="2400" b="1" baseline="30000">
                <a:solidFill>
                  <a:srgbClr val="0000CC"/>
                </a:solidFill>
              </a:rPr>
              <a:t>-+</a:t>
            </a:r>
            <a:r>
              <a:rPr lang="en-US" altLang="zh-CN" sz="2400" b="1">
                <a:solidFill>
                  <a:srgbClr val="0000CC"/>
                </a:solidFill>
              </a:rPr>
              <a:t>Li</a:t>
            </a:r>
          </a:p>
        </p:txBody>
      </p:sp>
      <p:sp>
        <p:nvSpPr>
          <p:cNvPr id="43" name="Rectangle 26"/>
          <p:cNvSpPr>
            <a:spLocks noChangeArrowheads="1"/>
          </p:cNvSpPr>
          <p:nvPr/>
        </p:nvSpPr>
        <p:spPr bwMode="auto">
          <a:xfrm>
            <a:off x="3459435" y="3687415"/>
            <a:ext cx="718466" cy="461665"/>
          </a:xfrm>
          <a:prstGeom prst="rect">
            <a:avLst/>
          </a:prstGeom>
          <a:noFill/>
          <a:ln w="9525" algn="ctr">
            <a:noFill/>
            <a:miter lim="800000"/>
            <a:headEnd/>
            <a:tailEnd/>
          </a:ln>
          <a:effectLst/>
        </p:spPr>
        <p:txBody>
          <a:bodyPr wrap="none">
            <a:spAutoFit/>
          </a:bodyPr>
          <a:lstStyle/>
          <a:p>
            <a:pPr marL="342900" indent="-342900">
              <a:buFontTx/>
              <a:buNone/>
            </a:pPr>
            <a:r>
              <a:rPr lang="en-US" altLang="zh-CN" sz="2400" b="1">
                <a:solidFill>
                  <a:srgbClr val="0000CC"/>
                </a:solidFill>
              </a:rPr>
              <a:t>Li</a:t>
            </a:r>
            <a:r>
              <a:rPr lang="en-US" altLang="zh-CN" sz="2400" b="1" baseline="30000">
                <a:solidFill>
                  <a:srgbClr val="0000CC"/>
                </a:solidFill>
              </a:rPr>
              <a:t>+-</a:t>
            </a:r>
            <a:r>
              <a:rPr lang="en-US" altLang="zh-CN" sz="2400" b="1">
                <a:solidFill>
                  <a:srgbClr val="0000CC"/>
                </a:solidFill>
              </a:rPr>
              <a:t>C</a:t>
            </a:r>
          </a:p>
        </p:txBody>
      </p:sp>
      <p:sp>
        <p:nvSpPr>
          <p:cNvPr id="44" name="Rectangle 27"/>
          <p:cNvSpPr>
            <a:spLocks noChangeArrowheads="1"/>
          </p:cNvSpPr>
          <p:nvPr/>
        </p:nvSpPr>
        <p:spPr bwMode="auto">
          <a:xfrm>
            <a:off x="7059885" y="3068960"/>
            <a:ext cx="679450" cy="457200"/>
          </a:xfrm>
          <a:prstGeom prst="rect">
            <a:avLst/>
          </a:prstGeom>
          <a:noFill/>
          <a:ln w="9525" algn="ctr">
            <a:noFill/>
            <a:miter lim="800000"/>
            <a:headEnd/>
            <a:tailEnd/>
          </a:ln>
          <a:effectLst/>
        </p:spPr>
        <p:txBody>
          <a:bodyPr wrap="none">
            <a:spAutoFit/>
          </a:bodyPr>
          <a:lstStyle/>
          <a:p>
            <a:pPr marL="342900" indent="-342900">
              <a:buFontTx/>
              <a:buNone/>
            </a:pPr>
            <a:r>
              <a:rPr lang="en-US" altLang="zh-CN" sz="2400" b="1" i="1">
                <a:solidFill>
                  <a:srgbClr val="FF0000"/>
                </a:solidFill>
              </a:rPr>
              <a:t>n=1</a:t>
            </a:r>
          </a:p>
        </p:txBody>
      </p:sp>
      <p:sp>
        <p:nvSpPr>
          <p:cNvPr id="45" name="Rectangle 28"/>
          <p:cNvSpPr>
            <a:spLocks noChangeArrowheads="1"/>
          </p:cNvSpPr>
          <p:nvPr/>
        </p:nvSpPr>
        <p:spPr bwMode="auto">
          <a:xfrm>
            <a:off x="7132910" y="3641378"/>
            <a:ext cx="679450" cy="457200"/>
          </a:xfrm>
          <a:prstGeom prst="rect">
            <a:avLst/>
          </a:prstGeom>
          <a:noFill/>
          <a:ln w="9525" algn="ctr">
            <a:noFill/>
            <a:miter lim="800000"/>
            <a:headEnd/>
            <a:tailEnd/>
          </a:ln>
          <a:effectLst/>
        </p:spPr>
        <p:txBody>
          <a:bodyPr>
            <a:spAutoFit/>
          </a:bodyPr>
          <a:lstStyle/>
          <a:p>
            <a:pPr marL="342900" indent="-342900">
              <a:buFontTx/>
              <a:buNone/>
            </a:pPr>
            <a:r>
              <a:rPr lang="en-US" altLang="zh-CN" sz="2400" b="1" i="1">
                <a:solidFill>
                  <a:srgbClr val="FF0000"/>
                </a:solidFill>
              </a:rPr>
              <a:t>n=2</a:t>
            </a:r>
          </a:p>
        </p:txBody>
      </p:sp>
    </p:spTree>
    <p:extLst>
      <p:ext uri="{BB962C8B-B14F-4D97-AF65-F5344CB8AC3E}">
        <p14:creationId xmlns:p14="http://schemas.microsoft.com/office/powerpoint/2010/main" val="627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left)">
                                      <p:cBhvr>
                                        <p:cTn id="19" dur="5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500"/>
                                        <p:tgtEl>
                                          <p:spTgt spid="3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left)">
                                      <p:cBhvr>
                                        <p:cTn id="30" dur="500"/>
                                        <p:tgtEl>
                                          <p:spTgt spid="4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500"/>
                                        <p:tgtEl>
                                          <p:spTgt spid="4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left)">
                                      <p:cBhvr>
                                        <p:cTn id="36" dur="500"/>
                                        <p:tgtEl>
                                          <p:spTgt spid="4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left)">
                                      <p:cBhvr>
                                        <p:cTn id="3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p:bldP spid="41" grpId="0" animBg="1"/>
      <p:bldP spid="42" grpId="0"/>
      <p:bldP spid="43" grpId="0"/>
      <p:bldP spid="44" grpId="0"/>
      <p:bldP spid="4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7"/>
          <p:cNvSpPr txBox="1">
            <a:spLocks noChangeArrowheads="1"/>
          </p:cNvSpPr>
          <p:nvPr/>
        </p:nvSpPr>
        <p:spPr bwMode="auto">
          <a:xfrm>
            <a:off x="107504" y="5517232"/>
            <a:ext cx="8928000" cy="1188000"/>
          </a:xfrm>
          <a:prstGeom prst="rect">
            <a:avLst/>
          </a:prstGeom>
          <a:solidFill>
            <a:srgbClr val="CCFFFF"/>
          </a:solidFill>
          <a:ln w="19050">
            <a:solidFill>
              <a:schemeClr val="tx1"/>
            </a:solidFill>
            <a:miter lim="800000"/>
            <a:headEnd/>
            <a:tailEnd/>
          </a:ln>
        </p:spPr>
        <p:txBody>
          <a:bodyPr wrap="square">
            <a:spAutoFit/>
          </a:bodyPr>
          <a:lstStyle/>
          <a:p>
            <a:pPr>
              <a:lnSpc>
                <a:spcPct val="150000"/>
              </a:lnSpc>
            </a:pPr>
            <a:r>
              <a:rPr lang="zh-CN" altLang="en-US" sz="2400" b="1" dirty="0">
                <a:effectLst>
                  <a:outerShdw blurRad="38100" dist="38100" dir="2700000" algn="tl">
                    <a:srgbClr val="000000">
                      <a:alpha val="43137"/>
                    </a:srgbClr>
                  </a:outerShdw>
                </a:effectLst>
                <a:latin typeface="Arial" pitchFamily="34" charset="0"/>
                <a:ea typeface="宋体" panose="02010600030101010101" pitchFamily="2" charset="-122"/>
                <a:cs typeface="Arial" pitchFamily="34" charset="0"/>
              </a:rPr>
              <a:t>引发剂</a:t>
            </a:r>
            <a:r>
              <a:rPr lang="zh-CN" altLang="en-US" sz="2400" b="1" u="sng" dirty="0">
                <a:solidFill>
                  <a:srgbClr val="FF0000"/>
                </a:solidFill>
                <a:effectLst>
                  <a:outerShdw blurRad="38100" dist="38100" dir="2700000" algn="tl">
                    <a:srgbClr val="000000">
                      <a:alpha val="43137"/>
                    </a:srgbClr>
                  </a:outerShdw>
                </a:effectLst>
                <a:latin typeface="Arial" pitchFamily="34" charset="0"/>
                <a:ea typeface="宋体" panose="02010600030101010101" pitchFamily="2" charset="-122"/>
                <a:cs typeface="Arial" pitchFamily="34" charset="0"/>
              </a:rPr>
              <a:t>电子转移</a:t>
            </a:r>
            <a:r>
              <a:rPr lang="zh-CN" altLang="en-US" sz="2400" b="1" dirty="0">
                <a:effectLst>
                  <a:outerShdw blurRad="38100" dist="38100" dir="2700000" algn="tl">
                    <a:srgbClr val="000000">
                      <a:alpha val="43137"/>
                    </a:srgbClr>
                  </a:outerShdw>
                </a:effectLst>
                <a:latin typeface="Arial" pitchFamily="34" charset="0"/>
                <a:ea typeface="宋体" panose="02010600030101010101" pitchFamily="2" charset="-122"/>
                <a:cs typeface="Arial" pitchFamily="34" charset="0"/>
              </a:rPr>
              <a:t>给多环芳烃形成自由基阴离子；其可以溶解在</a:t>
            </a:r>
            <a:r>
              <a:rPr lang="zh-CN" altLang="en-US" sz="2400" b="1" u="sng" dirty="0">
                <a:solidFill>
                  <a:srgbClr val="FF0000"/>
                </a:solidFill>
                <a:effectLst>
                  <a:outerShdw blurRad="38100" dist="38100" dir="2700000" algn="tl">
                    <a:srgbClr val="000000">
                      <a:alpha val="43137"/>
                    </a:srgbClr>
                  </a:outerShdw>
                </a:effectLst>
                <a:latin typeface="Arial" pitchFamily="34" charset="0"/>
                <a:ea typeface="宋体" panose="02010600030101010101" pitchFamily="2" charset="-122"/>
                <a:cs typeface="Arial" pitchFamily="34" charset="0"/>
              </a:rPr>
              <a:t>极性溶剂中，</a:t>
            </a:r>
            <a:r>
              <a:rPr lang="zh-CN" altLang="en-US" sz="2400" b="1" u="sng" dirty="0">
                <a:effectLst>
                  <a:outerShdw blurRad="38100" dist="38100" dir="2700000" algn="tl">
                    <a:srgbClr val="000000">
                      <a:alpha val="43137"/>
                    </a:srgbClr>
                  </a:outerShdw>
                </a:effectLst>
                <a:latin typeface="Arial" pitchFamily="34" charset="0"/>
                <a:ea typeface="宋体" panose="02010600030101010101" pitchFamily="2" charset="-122"/>
                <a:cs typeface="Arial" pitchFamily="34" charset="0"/>
              </a:rPr>
              <a:t>可以和单体均相混合，</a:t>
            </a:r>
            <a:r>
              <a:rPr lang="zh-CN" altLang="en-US" sz="2400" b="1" u="sng" dirty="0">
                <a:solidFill>
                  <a:srgbClr val="FF0000"/>
                </a:solidFill>
                <a:effectLst>
                  <a:outerShdw blurRad="38100" dist="38100" dir="2700000" algn="tl">
                    <a:srgbClr val="000000">
                      <a:alpha val="43137"/>
                    </a:srgbClr>
                  </a:outerShdw>
                </a:effectLst>
                <a:latin typeface="Arial" pitchFamily="34" charset="0"/>
                <a:ea typeface="宋体" panose="02010600030101010101" pitchFamily="2" charset="-122"/>
                <a:cs typeface="Arial" pitchFamily="34" charset="0"/>
              </a:rPr>
              <a:t>反应是均相反应</a:t>
            </a:r>
            <a:r>
              <a:rPr lang="zh-CN" altLang="en-US" sz="2400" b="1" dirty="0">
                <a:effectLst>
                  <a:outerShdw blurRad="38100" dist="38100" dir="2700000" algn="tl">
                    <a:srgbClr val="000000">
                      <a:alpha val="43137"/>
                    </a:srgbClr>
                  </a:outerShdw>
                </a:effectLst>
                <a:latin typeface="Arial" pitchFamily="34" charset="0"/>
                <a:ea typeface="宋体" panose="02010600030101010101" pitchFamily="2" charset="-122"/>
                <a:cs typeface="Arial" pitchFamily="34" charset="0"/>
              </a:rPr>
              <a:t>，</a:t>
            </a:r>
            <a:r>
              <a:rPr lang="zh-CN" altLang="en-US" sz="2400" b="1" u="sng" dirty="0">
                <a:solidFill>
                  <a:srgbClr val="FF0000"/>
                </a:solidFill>
                <a:effectLst>
                  <a:outerShdw blurRad="38100" dist="38100" dir="2700000" algn="tl">
                    <a:srgbClr val="000000">
                      <a:alpha val="43137"/>
                    </a:srgbClr>
                  </a:outerShdw>
                </a:effectLst>
                <a:latin typeface="Arial" pitchFamily="34" charset="0"/>
                <a:ea typeface="宋体" panose="02010600030101010101" pitchFamily="2" charset="-122"/>
                <a:cs typeface="Arial" pitchFamily="34" charset="0"/>
              </a:rPr>
              <a:t>引发效率高</a:t>
            </a:r>
            <a:r>
              <a:rPr lang="zh-CN" altLang="en-US" sz="2400" b="1" dirty="0">
                <a:effectLst>
                  <a:outerShdw blurRad="38100" dist="38100" dir="2700000" algn="tl">
                    <a:srgbClr val="000000">
                      <a:alpha val="43137"/>
                    </a:srgbClr>
                  </a:outerShdw>
                </a:effectLst>
                <a:latin typeface="Arial" pitchFamily="34" charset="0"/>
                <a:ea typeface="宋体" panose="02010600030101010101" pitchFamily="2" charset="-122"/>
                <a:cs typeface="Arial" pitchFamily="34" charset="0"/>
              </a:rPr>
              <a:t>。</a:t>
            </a:r>
          </a:p>
        </p:txBody>
      </p:sp>
      <p:graphicFrame>
        <p:nvGraphicFramePr>
          <p:cNvPr id="273413" name="Object 5"/>
          <p:cNvGraphicFramePr>
            <a:graphicFrameLocks noChangeAspect="1"/>
          </p:cNvGraphicFramePr>
          <p:nvPr/>
        </p:nvGraphicFramePr>
        <p:xfrm>
          <a:off x="2051050" y="1005058"/>
          <a:ext cx="5113338" cy="4438650"/>
        </p:xfrm>
        <a:graphic>
          <a:graphicData uri="http://schemas.openxmlformats.org/presentationml/2006/ole">
            <mc:AlternateContent xmlns:mc="http://schemas.openxmlformats.org/markup-compatibility/2006">
              <mc:Choice xmlns:v="urn:schemas-microsoft-com:vml" Requires="v">
                <p:oleObj spid="_x0000_s102414" name="CS ChemDraw Drawing" r:id="rId3" imgW="2581200" imgH="2434806" progId="ChemDraw.Document.6.0">
                  <p:embed/>
                </p:oleObj>
              </mc:Choice>
              <mc:Fallback>
                <p:oleObj name="CS ChemDraw Drawing" r:id="rId3" imgW="2581200" imgH="2434806" progId="ChemDraw.Document.6.0">
                  <p:embed/>
                  <p:pic>
                    <p:nvPicPr>
                      <p:cNvPr id="27341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005058"/>
                        <a:ext cx="5113338"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矩形 11"/>
          <p:cNvSpPr/>
          <p:nvPr/>
        </p:nvSpPr>
        <p:spPr>
          <a:xfrm>
            <a:off x="2267744" y="2362580"/>
            <a:ext cx="649537" cy="369332"/>
          </a:xfrm>
          <a:prstGeom prst="rect">
            <a:avLst/>
          </a:prstGeom>
        </p:spPr>
        <p:txBody>
          <a:bodyPr wrap="none">
            <a:spAutoFit/>
          </a:bodyPr>
          <a:lstStyle/>
          <a:p>
            <a:r>
              <a:rPr lang="zh-CN" altLang="en-US" b="1" u="sng" dirty="0">
                <a:solidFill>
                  <a:srgbClr val="FF0000"/>
                </a:solidFill>
                <a:latin typeface="Arial" pitchFamily="34" charset="0"/>
                <a:ea typeface="宋体" panose="02010600030101010101" pitchFamily="2" charset="-122"/>
                <a:cs typeface="Arial" pitchFamily="34" charset="0"/>
              </a:rPr>
              <a:t>电子</a:t>
            </a:r>
            <a:endParaRPr lang="zh-CN" altLang="en-US" b="1" dirty="0"/>
          </a:p>
        </p:txBody>
      </p:sp>
      <p:sp>
        <p:nvSpPr>
          <p:cNvPr id="13" name="矩形 12"/>
          <p:cNvSpPr/>
          <p:nvPr/>
        </p:nvSpPr>
        <p:spPr>
          <a:xfrm>
            <a:off x="2051720" y="2866636"/>
            <a:ext cx="1167307" cy="369332"/>
          </a:xfrm>
          <a:prstGeom prst="rect">
            <a:avLst/>
          </a:prstGeom>
        </p:spPr>
        <p:txBody>
          <a:bodyPr wrap="none">
            <a:spAutoFit/>
          </a:bodyPr>
          <a:lstStyle/>
          <a:p>
            <a:r>
              <a:rPr lang="zh-CN" altLang="en-US" b="1" u="sng" dirty="0">
                <a:solidFill>
                  <a:srgbClr val="FF0000"/>
                </a:solidFill>
              </a:rPr>
              <a:t>离子电荷</a:t>
            </a:r>
            <a:r>
              <a:rPr lang="zh-CN" altLang="en-US" b="1" dirty="0"/>
              <a:t> </a:t>
            </a:r>
          </a:p>
        </p:txBody>
      </p:sp>
      <p:sp>
        <p:nvSpPr>
          <p:cNvPr id="14" name="矩形 13"/>
          <p:cNvSpPr/>
          <p:nvPr/>
        </p:nvSpPr>
        <p:spPr>
          <a:xfrm>
            <a:off x="1979712" y="4162780"/>
            <a:ext cx="1338828" cy="369332"/>
          </a:xfrm>
          <a:prstGeom prst="rect">
            <a:avLst/>
          </a:prstGeom>
        </p:spPr>
        <p:txBody>
          <a:bodyPr wrap="none">
            <a:spAutoFit/>
          </a:bodyPr>
          <a:lstStyle/>
          <a:p>
            <a:r>
              <a:rPr lang="zh-CN" altLang="en-US" b="1" u="sng" dirty="0">
                <a:solidFill>
                  <a:srgbClr val="FF0000"/>
                </a:solidFill>
              </a:rPr>
              <a:t>自由基偶合</a:t>
            </a:r>
          </a:p>
        </p:txBody>
      </p:sp>
      <p:sp>
        <p:nvSpPr>
          <p:cNvPr id="15" name="矩形 14"/>
          <p:cNvSpPr/>
          <p:nvPr/>
        </p:nvSpPr>
        <p:spPr>
          <a:xfrm>
            <a:off x="2123728" y="4738844"/>
            <a:ext cx="1107996" cy="369332"/>
          </a:xfrm>
          <a:prstGeom prst="rect">
            <a:avLst/>
          </a:prstGeom>
        </p:spPr>
        <p:txBody>
          <a:bodyPr wrap="none">
            <a:spAutoFit/>
          </a:bodyPr>
          <a:lstStyle/>
          <a:p>
            <a:r>
              <a:rPr lang="zh-CN" altLang="en-US" b="1" u="sng" dirty="0">
                <a:solidFill>
                  <a:srgbClr val="FF0000"/>
                </a:solidFill>
              </a:rPr>
              <a:t>双阴离子</a:t>
            </a:r>
          </a:p>
        </p:txBody>
      </p:sp>
      <p:sp>
        <p:nvSpPr>
          <p:cNvPr id="16" name="Rectangle 4" descr="밝은 수평선"/>
          <p:cNvSpPr>
            <a:spLocks noChangeArrowheads="1"/>
          </p:cNvSpPr>
          <p:nvPr/>
        </p:nvSpPr>
        <p:spPr bwMode="auto">
          <a:xfrm>
            <a:off x="0" y="1"/>
            <a:ext cx="9144000" cy="928670"/>
          </a:xfrm>
          <a:prstGeom prst="rect">
            <a:avLst/>
          </a:prstGeom>
          <a:blipFill>
            <a:blip r:embed="rId5" cstate="print"/>
            <a:tile tx="0" ty="0" sx="100000" sy="100000" flip="none" algn="tl"/>
          </a:blipFill>
          <a:ln w="9525">
            <a:noFill/>
            <a:miter lim="800000"/>
            <a:headEnd/>
            <a:tailEnd/>
          </a:ln>
        </p:spPr>
        <p:txBody>
          <a:bodyPr wrap="none" anchor="ctr"/>
          <a:lstStyle/>
          <a:p>
            <a:endParaRPr lang="zh-CN" altLang="zh-CN"/>
          </a:p>
        </p:txBody>
      </p:sp>
      <p:sp>
        <p:nvSpPr>
          <p:cNvPr id="17"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sp>
        <p:nvSpPr>
          <p:cNvPr id="18" name="TextBox 17"/>
          <p:cNvSpPr txBox="1"/>
          <p:nvPr/>
        </p:nvSpPr>
        <p:spPr>
          <a:xfrm>
            <a:off x="285720" y="139463"/>
            <a:ext cx="6211957"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4.2.2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阴离子聚合的引发体系</a:t>
            </a:r>
          </a:p>
        </p:txBody>
      </p:sp>
    </p:spTree>
    <p:extLst>
      <p:ext uri="{BB962C8B-B14F-4D97-AF65-F5344CB8AC3E}">
        <p14:creationId xmlns:p14="http://schemas.microsoft.com/office/powerpoint/2010/main" val="4243615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endParaRPr lang="zh-CN" altLang="zh-CN"/>
          </a:p>
        </p:txBody>
      </p:sp>
      <p:sp>
        <p:nvSpPr>
          <p:cNvPr id="17"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sp>
        <p:nvSpPr>
          <p:cNvPr id="18" name="TextBox 17"/>
          <p:cNvSpPr txBox="1"/>
          <p:nvPr/>
        </p:nvSpPr>
        <p:spPr>
          <a:xfrm>
            <a:off x="285720" y="139463"/>
            <a:ext cx="6211957"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4.2.2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阴离子聚合的引发体系</a:t>
            </a:r>
          </a:p>
        </p:txBody>
      </p:sp>
      <p:sp>
        <p:nvSpPr>
          <p:cNvPr id="19" name="Text Box 5"/>
          <p:cNvSpPr txBox="1">
            <a:spLocks noChangeArrowheads="1"/>
          </p:cNvSpPr>
          <p:nvPr/>
        </p:nvSpPr>
        <p:spPr bwMode="auto">
          <a:xfrm>
            <a:off x="216024" y="1628800"/>
            <a:ext cx="8676456" cy="707886"/>
          </a:xfrm>
          <a:prstGeom prst="rect">
            <a:avLst/>
          </a:prstGeom>
          <a:noFill/>
          <a:ln w="9525">
            <a:solidFill>
              <a:srgbClr val="0000CC"/>
            </a:solidFill>
            <a:miter lim="800000"/>
            <a:headEnd/>
            <a:tailEnd/>
          </a:ln>
          <a:effectLst/>
        </p:spPr>
        <p:txBody>
          <a:bodyPr wrap="square">
            <a:spAutoFit/>
          </a:bodyPr>
          <a:lstStyle/>
          <a:p>
            <a:r>
              <a:rPr lang="zh-CN" altLang="en-US" sz="2000" b="1" dirty="0">
                <a:solidFill>
                  <a:srgbClr val="FF0000"/>
                </a:solidFill>
                <a:latin typeface="Times New Roman" pitchFamily="18" charset="0"/>
                <a:cs typeface="Times New Roman" pitchFamily="18" charset="0"/>
              </a:rPr>
              <a:t>（</a:t>
            </a:r>
            <a:r>
              <a:rPr lang="en-US" altLang="zh-CN" sz="2000" b="1" dirty="0">
                <a:solidFill>
                  <a:srgbClr val="FF0000"/>
                </a:solidFill>
                <a:latin typeface="Times New Roman" pitchFamily="18" charset="0"/>
                <a:cs typeface="Times New Roman" pitchFamily="18" charset="0"/>
              </a:rPr>
              <a:t>1</a:t>
            </a:r>
            <a:r>
              <a:rPr lang="zh-CN" altLang="en-US" sz="2000" b="1" dirty="0">
                <a:solidFill>
                  <a:srgbClr val="FF0000"/>
                </a:solidFill>
                <a:latin typeface="Times New Roman" pitchFamily="18" charset="0"/>
                <a:cs typeface="Times New Roman" pitchFamily="18" charset="0"/>
              </a:rPr>
              <a:t>）有机金属化合物：</a:t>
            </a:r>
            <a:r>
              <a:rPr lang="zh-CN" altLang="en-US" sz="2000" b="1" dirty="0">
                <a:solidFill>
                  <a:srgbClr val="0000CC"/>
                </a:solidFill>
                <a:latin typeface="Times New Roman" pitchFamily="18" charset="0"/>
                <a:ea typeface="楷体_GB2312" pitchFamily="49" charset="-122"/>
                <a:cs typeface="Times New Roman" pitchFamily="18" charset="0"/>
              </a:rPr>
              <a:t>有机金属化合物（</a:t>
            </a:r>
            <a:r>
              <a:rPr lang="en-US" altLang="zh-CN" sz="2000" b="1" dirty="0" err="1">
                <a:solidFill>
                  <a:srgbClr val="0000CC"/>
                </a:solidFill>
                <a:latin typeface="Times New Roman" pitchFamily="18" charset="0"/>
                <a:ea typeface="楷体_GB2312" pitchFamily="49" charset="-122"/>
                <a:cs typeface="Times New Roman" pitchFamily="18" charset="0"/>
              </a:rPr>
              <a:t>MtR</a:t>
            </a:r>
            <a:r>
              <a:rPr lang="zh-CN" altLang="en-US" sz="2000" b="1" dirty="0">
                <a:solidFill>
                  <a:srgbClr val="0000CC"/>
                </a:solidFill>
                <a:latin typeface="Times New Roman" pitchFamily="18" charset="0"/>
                <a:ea typeface="楷体_GB2312" pitchFamily="49" charset="-122"/>
                <a:cs typeface="Times New Roman" pitchFamily="18" charset="0"/>
              </a:rPr>
              <a:t>）、格氏试剂（</a:t>
            </a:r>
            <a:r>
              <a:rPr lang="en-US" altLang="zh-CN" sz="2000" b="1" dirty="0" err="1">
                <a:solidFill>
                  <a:srgbClr val="0000CC"/>
                </a:solidFill>
                <a:latin typeface="Times New Roman" pitchFamily="18" charset="0"/>
                <a:ea typeface="楷体_GB2312" pitchFamily="49" charset="-122"/>
                <a:cs typeface="Times New Roman" pitchFamily="18" charset="0"/>
              </a:rPr>
              <a:t>RMgX</a:t>
            </a:r>
            <a:r>
              <a:rPr lang="en-US" altLang="zh-CN" sz="2000" b="1" dirty="0">
                <a:solidFill>
                  <a:srgbClr val="0000CC"/>
                </a:solidFill>
                <a:latin typeface="Times New Roman" pitchFamily="18" charset="0"/>
                <a:ea typeface="楷体_GB2312" pitchFamily="49" charset="-122"/>
                <a:cs typeface="Times New Roman" pitchFamily="18" charset="0"/>
              </a:rPr>
              <a:t>)</a:t>
            </a:r>
            <a:r>
              <a:rPr lang="zh-CN" altLang="en-US" sz="2000" b="1" dirty="0">
                <a:solidFill>
                  <a:srgbClr val="0000CC"/>
                </a:solidFill>
                <a:latin typeface="Times New Roman" pitchFamily="18" charset="0"/>
                <a:ea typeface="楷体_GB2312" pitchFamily="49" charset="-122"/>
                <a:cs typeface="Times New Roman" pitchFamily="18" charset="0"/>
              </a:rPr>
              <a:t> 、金属氨基化合物（</a:t>
            </a:r>
            <a:r>
              <a:rPr lang="en-US" altLang="zh-CN" sz="2000" b="1" dirty="0">
                <a:solidFill>
                  <a:srgbClr val="0000CC"/>
                </a:solidFill>
                <a:latin typeface="Times New Roman" pitchFamily="18" charset="0"/>
                <a:ea typeface="楷体_GB2312" pitchFamily="49" charset="-122"/>
                <a:cs typeface="Times New Roman" pitchFamily="18" charset="0"/>
              </a:rPr>
              <a:t>MtNH</a:t>
            </a:r>
            <a:r>
              <a:rPr lang="en-US" altLang="zh-CN" sz="2000" b="1" baseline="-25000" dirty="0">
                <a:solidFill>
                  <a:srgbClr val="0000CC"/>
                </a:solidFill>
                <a:latin typeface="Times New Roman" pitchFamily="18" charset="0"/>
                <a:ea typeface="楷体_GB2312" pitchFamily="49" charset="-122"/>
                <a:cs typeface="Times New Roman" pitchFamily="18" charset="0"/>
              </a:rPr>
              <a:t>2</a:t>
            </a:r>
            <a:r>
              <a:rPr lang="zh-CN" altLang="en-US" sz="2000" b="1" dirty="0">
                <a:solidFill>
                  <a:srgbClr val="0000CC"/>
                </a:solidFill>
                <a:latin typeface="Times New Roman" pitchFamily="18" charset="0"/>
                <a:ea typeface="楷体_GB2312" pitchFamily="49" charset="-122"/>
                <a:cs typeface="Times New Roman" pitchFamily="18" charset="0"/>
              </a:rPr>
              <a:t>）、烷氧阴离子（</a:t>
            </a:r>
            <a:r>
              <a:rPr lang="en-US" altLang="zh-CN" sz="2000" b="1" dirty="0">
                <a:solidFill>
                  <a:srgbClr val="0000CC"/>
                </a:solidFill>
                <a:latin typeface="Times New Roman" pitchFamily="18" charset="0"/>
                <a:ea typeface="楷体_GB2312" pitchFamily="49" charset="-122"/>
                <a:cs typeface="Times New Roman" pitchFamily="18" charset="0"/>
              </a:rPr>
              <a:t>RO</a:t>
            </a:r>
            <a:r>
              <a:rPr lang="en-US" altLang="zh-CN" sz="2000" b="1" baseline="30000" dirty="0">
                <a:solidFill>
                  <a:srgbClr val="0000CC"/>
                </a:solidFill>
                <a:latin typeface="Times New Roman" pitchFamily="18" charset="0"/>
                <a:ea typeface="楷体_GB2312" pitchFamily="49" charset="-122"/>
                <a:cs typeface="Times New Roman" pitchFamily="18" charset="0"/>
              </a:rPr>
              <a:t>-</a:t>
            </a:r>
            <a:r>
              <a:rPr lang="zh-CN" altLang="en-US" sz="2000" b="1" dirty="0">
                <a:solidFill>
                  <a:srgbClr val="0000CC"/>
                </a:solidFill>
                <a:latin typeface="Times New Roman" pitchFamily="18" charset="0"/>
                <a:ea typeface="楷体_GB2312" pitchFamily="49" charset="-122"/>
                <a:cs typeface="Times New Roman" pitchFamily="18" charset="0"/>
              </a:rPr>
              <a:t>、</a:t>
            </a:r>
            <a:r>
              <a:rPr lang="en-US" altLang="zh-CN" sz="2000" b="1" dirty="0" err="1">
                <a:solidFill>
                  <a:srgbClr val="0000CC"/>
                </a:solidFill>
                <a:latin typeface="Times New Roman" pitchFamily="18" charset="0"/>
                <a:ea typeface="楷体_GB2312" pitchFamily="49" charset="-122"/>
                <a:cs typeface="Times New Roman" pitchFamily="18" charset="0"/>
              </a:rPr>
              <a:t>PhO</a:t>
            </a:r>
            <a:r>
              <a:rPr lang="en-US" altLang="zh-CN" sz="2000" b="1" baseline="30000" dirty="0">
                <a:solidFill>
                  <a:srgbClr val="0000CC"/>
                </a:solidFill>
                <a:latin typeface="Times New Roman" pitchFamily="18" charset="0"/>
                <a:ea typeface="楷体_GB2312" pitchFamily="49" charset="-122"/>
                <a:cs typeface="Times New Roman" pitchFamily="18" charset="0"/>
              </a:rPr>
              <a:t>-</a:t>
            </a:r>
            <a:r>
              <a:rPr lang="zh-CN" altLang="en-US" sz="2000" b="1" dirty="0">
                <a:solidFill>
                  <a:srgbClr val="0000CC"/>
                </a:solidFill>
                <a:latin typeface="Times New Roman" pitchFamily="18" charset="0"/>
                <a:ea typeface="楷体_GB2312" pitchFamily="49" charset="-122"/>
                <a:cs typeface="Times New Roman" pitchFamily="18" charset="0"/>
              </a:rPr>
              <a:t>）等</a:t>
            </a:r>
            <a:endParaRPr lang="zh-CN" altLang="en-US" sz="2000" b="1" dirty="0">
              <a:solidFill>
                <a:srgbClr val="FF0000"/>
              </a:solidFill>
              <a:latin typeface="Times New Roman" pitchFamily="18" charset="0"/>
              <a:cs typeface="Times New Roman" pitchFamily="18" charset="0"/>
            </a:endParaRPr>
          </a:p>
        </p:txBody>
      </p:sp>
      <p:sp>
        <p:nvSpPr>
          <p:cNvPr id="8" name="Text Box 5"/>
          <p:cNvSpPr txBox="1">
            <a:spLocks noChangeArrowheads="1"/>
          </p:cNvSpPr>
          <p:nvPr/>
        </p:nvSpPr>
        <p:spPr bwMode="auto">
          <a:xfrm>
            <a:off x="107504" y="1023119"/>
            <a:ext cx="3672408" cy="461665"/>
          </a:xfrm>
          <a:prstGeom prst="rect">
            <a:avLst/>
          </a:prstGeom>
          <a:solidFill>
            <a:srgbClr val="FFFF00"/>
          </a:solidFill>
          <a:ln w="9525">
            <a:noFill/>
            <a:miter lim="800000"/>
            <a:headEnd/>
            <a:tailEnd/>
          </a:ln>
          <a:effectLst/>
        </p:spPr>
        <p:txBody>
          <a:bodyPr wrap="square">
            <a:spAutoFit/>
          </a:bodyPr>
          <a:lstStyle/>
          <a:p>
            <a:pPr>
              <a:spcBef>
                <a:spcPct val="50000"/>
              </a:spcBef>
            </a:pPr>
            <a:r>
              <a:rPr lang="en-US" altLang="zh-CN" sz="2400" b="1" dirty="0">
                <a:solidFill>
                  <a:srgbClr val="0000CC"/>
                </a:solidFill>
                <a:latin typeface="+mj-ea"/>
                <a:ea typeface="+mj-ea"/>
                <a:cs typeface="楷体_GB2312"/>
              </a:rPr>
              <a:t>4.2.2.2 </a:t>
            </a:r>
            <a:r>
              <a:rPr lang="zh-CN" altLang="en-US" sz="2400" b="1" dirty="0">
                <a:solidFill>
                  <a:srgbClr val="0000CC"/>
                </a:solidFill>
                <a:latin typeface="+mj-ea"/>
                <a:ea typeface="+mj-ea"/>
                <a:cs typeface="楷体_GB2312"/>
              </a:rPr>
              <a:t>阴离子加成引发</a:t>
            </a:r>
          </a:p>
        </p:txBody>
      </p:sp>
      <p:graphicFrame>
        <p:nvGraphicFramePr>
          <p:cNvPr id="13" name="Object 8"/>
          <p:cNvGraphicFramePr>
            <a:graphicFrameLocks noChangeAspect="1"/>
          </p:cNvGraphicFramePr>
          <p:nvPr>
            <p:extLst/>
          </p:nvPr>
        </p:nvGraphicFramePr>
        <p:xfrm>
          <a:off x="3137272" y="2852936"/>
          <a:ext cx="4648200" cy="3505200"/>
        </p:xfrm>
        <a:graphic>
          <a:graphicData uri="http://schemas.openxmlformats.org/presentationml/2006/ole">
            <mc:AlternateContent xmlns:mc="http://schemas.openxmlformats.org/markup-compatibility/2006">
              <mc:Choice xmlns:v="urn:schemas-microsoft-com:vml" Requires="v">
                <p:oleObj spid="_x0000_s103438" name="ISIS/Draw Sketch" r:id="rId4" imgW="3096751" imgH="2439248" progId="">
                  <p:embed/>
                </p:oleObj>
              </mc:Choice>
              <mc:Fallback>
                <p:oleObj name="ISIS/Draw Sketch" r:id="rId4" imgW="3096751" imgH="2439248" progId="">
                  <p:embed/>
                  <p:pic>
                    <p:nvPicPr>
                      <p:cNvPr id="13"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7272" y="2852936"/>
                        <a:ext cx="4648200" cy="350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9"/>
          <p:cNvSpPr txBox="1">
            <a:spLocks noChangeArrowheads="1"/>
          </p:cNvSpPr>
          <p:nvPr/>
        </p:nvSpPr>
        <p:spPr bwMode="auto">
          <a:xfrm>
            <a:off x="1260053" y="3280633"/>
            <a:ext cx="1655763" cy="461665"/>
          </a:xfrm>
          <a:prstGeom prst="rect">
            <a:avLst/>
          </a:prstGeom>
          <a:solidFill>
            <a:srgbClr val="FFFF99"/>
          </a:solidFill>
          <a:ln w="28575">
            <a:noFill/>
            <a:miter lim="800000"/>
            <a:headEnd/>
            <a:tailEnd/>
          </a:ln>
        </p:spPr>
        <p:txBody>
          <a:bodyPr>
            <a:spAutoFit/>
          </a:bodyPr>
          <a:lstStyle/>
          <a:p>
            <a:pPr>
              <a:spcBef>
                <a:spcPct val="50000"/>
              </a:spcBef>
            </a:pPr>
            <a:r>
              <a:rPr lang="zh-CN" altLang="en-US" sz="2400" b="1" dirty="0">
                <a:solidFill>
                  <a:srgbClr val="660066"/>
                </a:solidFill>
                <a:latin typeface="Segoe UI" pitchFamily="34" charset="0"/>
              </a:rPr>
              <a:t>引发过程：</a:t>
            </a:r>
            <a:endParaRPr lang="en-US" altLang="zh-CN" sz="2400" b="1" dirty="0">
              <a:solidFill>
                <a:srgbClr val="660066"/>
              </a:solidFill>
              <a:latin typeface="Segoe UI" pitchFamily="34" charset="0"/>
            </a:endParaRPr>
          </a:p>
        </p:txBody>
      </p:sp>
      <p:sp>
        <p:nvSpPr>
          <p:cNvPr id="15" name="Text Box 10"/>
          <p:cNvSpPr txBox="1">
            <a:spLocks noChangeArrowheads="1"/>
          </p:cNvSpPr>
          <p:nvPr/>
        </p:nvSpPr>
        <p:spPr bwMode="auto">
          <a:xfrm>
            <a:off x="179512" y="5733256"/>
            <a:ext cx="4896544" cy="1015663"/>
          </a:xfrm>
          <a:prstGeom prst="rect">
            <a:avLst/>
          </a:prstGeom>
          <a:solidFill>
            <a:srgbClr val="CCFFFF"/>
          </a:solidFill>
          <a:ln w="9525">
            <a:noFill/>
            <a:miter lim="800000"/>
            <a:headEnd/>
            <a:tailEnd/>
          </a:ln>
        </p:spPr>
        <p:txBody>
          <a:bodyPr wrap="square">
            <a:spAutoFit/>
          </a:bodyPr>
          <a:lstStyle/>
          <a:p>
            <a:pPr>
              <a:lnSpc>
                <a:spcPct val="150000"/>
              </a:lnSpc>
              <a:spcBef>
                <a:spcPct val="50000"/>
              </a:spcBef>
            </a:pPr>
            <a:r>
              <a:rPr lang="zh-CN" altLang="en-US" sz="2000" b="1" dirty="0">
                <a:solidFill>
                  <a:srgbClr val="660066"/>
                </a:solidFill>
                <a:latin typeface="Arial" pitchFamily="34" charset="0"/>
              </a:rPr>
              <a:t>正丁基锂是最常用的阴离子聚合引发剂其可以溶解在非极性溶剂中</a:t>
            </a:r>
            <a:endParaRPr lang="en-US" altLang="zh-CN" sz="2000" b="1" dirty="0">
              <a:solidFill>
                <a:srgbClr val="660066"/>
              </a:solidFill>
              <a:latin typeface="Arial" pitchFamily="34" charset="0"/>
            </a:endParaRPr>
          </a:p>
        </p:txBody>
      </p:sp>
      <p:sp>
        <p:nvSpPr>
          <p:cNvPr id="2" name="矩形 1"/>
          <p:cNvSpPr/>
          <p:nvPr/>
        </p:nvSpPr>
        <p:spPr>
          <a:xfrm>
            <a:off x="323528" y="2463279"/>
            <a:ext cx="4945585"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楷体_GB2312" pitchFamily="49" charset="-122"/>
              </a:rPr>
              <a:t>a. </a:t>
            </a:r>
            <a:r>
              <a:rPr kumimoji="1" lang="zh-CN" altLang="en-US" sz="24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楷体_GB2312" pitchFamily="49" charset="-122"/>
              </a:rPr>
              <a:t>金属烷基化合物 </a:t>
            </a:r>
            <a:r>
              <a:rPr kumimoji="1" lang="en-US" altLang="zh-CN" sz="2400" b="1" i="0" u="none" strike="noStrike" kern="0" cap="none" spc="0" normalizeH="0" baseline="0" noProof="0" dirty="0">
                <a:ln>
                  <a:noFill/>
                </a:ln>
                <a:solidFill>
                  <a:srgbClr val="660066"/>
                </a:solidFill>
                <a:effectLst>
                  <a:outerShdw blurRad="38100" dist="38100" dir="2700000" algn="tl">
                    <a:srgbClr val="000000">
                      <a:alpha val="43137"/>
                    </a:srgbClr>
                  </a:outerShdw>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dirty="0" err="1">
                <a:ln>
                  <a:noFill/>
                </a:ln>
                <a:solidFill>
                  <a:srgbClr val="660066"/>
                </a:solidFill>
                <a:effectLst>
                  <a:outerShdw blurRad="38100" dist="38100" dir="2700000" algn="tl">
                    <a:srgbClr val="000000">
                      <a:alpha val="43137"/>
                    </a:srgbClr>
                  </a:outerShdw>
                </a:effectLst>
                <a:uLnTx/>
                <a:uFillTx/>
                <a:latin typeface="Times New Roman" panose="02020603050405020304" pitchFamily="18" charset="0"/>
                <a:ea typeface="楷体_GB2312" pitchFamily="49" charset="-122"/>
              </a:rPr>
              <a:t>RLi</a:t>
            </a:r>
            <a:r>
              <a:rPr kumimoji="1" lang="en-US" altLang="zh-CN" sz="2400" b="1" i="0" u="none" strike="noStrike" kern="0" cap="none" spc="0" normalizeH="0" baseline="0" noProof="0" dirty="0">
                <a:ln>
                  <a:noFill/>
                </a:ln>
                <a:solidFill>
                  <a:srgbClr val="660066"/>
                </a:solidFill>
                <a:effectLst>
                  <a:outerShdw blurRad="38100" dist="38100" dir="2700000" algn="tl">
                    <a:srgbClr val="000000">
                      <a:alpha val="43137"/>
                    </a:srgbClr>
                  </a:outerShdw>
                </a:effectLst>
                <a:uLnTx/>
                <a:uFillTx/>
                <a:latin typeface="Times New Roman" panose="02020603050405020304" pitchFamily="18" charset="0"/>
                <a:ea typeface="楷体_GB2312" pitchFamily="49" charset="-122"/>
              </a:rPr>
              <a:t> </a:t>
            </a:r>
            <a:r>
              <a:rPr kumimoji="1" lang="zh-CN" altLang="en-US" sz="2400" b="1" i="0" u="none" strike="noStrike" kern="0" cap="none" spc="0" normalizeH="0" baseline="0" noProof="0" dirty="0">
                <a:ln>
                  <a:noFill/>
                </a:ln>
                <a:solidFill>
                  <a:srgbClr val="660066"/>
                </a:solidFill>
                <a:effectLst>
                  <a:outerShdw blurRad="38100" dist="38100" dir="2700000" algn="tl">
                    <a:srgbClr val="000000">
                      <a:alpha val="43137"/>
                    </a:srgbClr>
                  </a:outerShdw>
                </a:effectLst>
                <a:uLnTx/>
                <a:uFillTx/>
                <a:latin typeface="Times New Roman" panose="02020603050405020304" pitchFamily="18" charset="0"/>
                <a:ea typeface="楷体_GB2312" pitchFamily="49" charset="-122"/>
              </a:rPr>
              <a:t>最常用</a:t>
            </a:r>
            <a:endParaRPr kumimoji="0" lang="zh-CN" altLang="en-US" sz="1800" b="0" i="0" u="none" strike="noStrike" kern="0" cap="none" spc="0" normalizeH="0" baseline="0" noProof="0" dirty="0">
              <a:ln>
                <a:noFill/>
              </a:ln>
              <a:solidFill>
                <a:srgbClr val="660066"/>
              </a:solidFill>
              <a:effectLst>
                <a:outerShdw blurRad="38100" dist="38100" dir="2700000" algn="tl">
                  <a:srgbClr val="000000">
                    <a:alpha val="43137"/>
                  </a:srgbClr>
                </a:outerShdw>
              </a:effectLst>
              <a:uLnTx/>
              <a:uFillTx/>
            </a:endParaRPr>
          </a:p>
        </p:txBody>
      </p:sp>
    </p:spTree>
    <p:extLst>
      <p:ext uri="{BB962C8B-B14F-4D97-AF65-F5344CB8AC3E}">
        <p14:creationId xmlns:p14="http://schemas.microsoft.com/office/powerpoint/2010/main" val="190611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17"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sp>
        <p:nvSpPr>
          <p:cNvPr id="18" name="TextBox 17"/>
          <p:cNvSpPr txBox="1"/>
          <p:nvPr/>
        </p:nvSpPr>
        <p:spPr>
          <a:xfrm>
            <a:off x="285720" y="139463"/>
            <a:ext cx="4822154"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4.2.5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活性阴离子聚合</a:t>
            </a:r>
          </a:p>
        </p:txBody>
      </p:sp>
      <p:sp>
        <p:nvSpPr>
          <p:cNvPr id="5" name="Text Box 16"/>
          <p:cNvSpPr txBox="1">
            <a:spLocks noChangeArrowheads="1"/>
          </p:cNvSpPr>
          <p:nvPr/>
        </p:nvSpPr>
        <p:spPr bwMode="auto">
          <a:xfrm>
            <a:off x="467544" y="5642084"/>
            <a:ext cx="3290887" cy="523220"/>
          </a:xfrm>
          <a:prstGeom prst="rect">
            <a:avLst/>
          </a:prstGeom>
          <a:noFill/>
          <a:ln w="19050">
            <a:solidFill>
              <a:srgbClr val="0000FF"/>
            </a:solidFill>
            <a:miter lim="800000"/>
            <a:headEnd/>
            <a:tailEnd/>
          </a:ln>
        </p:spPr>
        <p:txBody>
          <a:bodyPr>
            <a:spAutoFit/>
          </a:bodyPr>
          <a:lstStyle/>
          <a:p>
            <a:pPr algn="ctr">
              <a:spcBef>
                <a:spcPct val="50000"/>
              </a:spcBef>
            </a:pPr>
            <a:r>
              <a:rPr lang="zh-CN" altLang="en-US" sz="2800" b="1" dirty="0">
                <a:solidFill>
                  <a:srgbClr val="0000CC"/>
                </a:solidFill>
                <a:latin typeface="宋体" panose="02010600030101010101" pitchFamily="2" charset="-122"/>
                <a:ea typeface="宋体" panose="02010600030101010101" pitchFamily="2" charset="-122"/>
              </a:rPr>
              <a:t>活性聚合</a:t>
            </a:r>
            <a:endParaRPr lang="en-US" altLang="zh-CN" sz="2800" b="1" dirty="0">
              <a:solidFill>
                <a:srgbClr val="0000CC"/>
              </a:solidFill>
              <a:latin typeface="宋体" panose="02010600030101010101" pitchFamily="2" charset="-122"/>
              <a:ea typeface="宋体" panose="02010600030101010101" pitchFamily="2" charset="-122"/>
            </a:endParaRPr>
          </a:p>
        </p:txBody>
      </p:sp>
      <p:sp>
        <p:nvSpPr>
          <p:cNvPr id="6" name="Text Box 10"/>
          <p:cNvSpPr txBox="1">
            <a:spLocks noChangeArrowheads="1"/>
          </p:cNvSpPr>
          <p:nvPr/>
        </p:nvSpPr>
        <p:spPr bwMode="auto">
          <a:xfrm>
            <a:off x="1405159" y="2448325"/>
            <a:ext cx="1440160" cy="2462213"/>
          </a:xfrm>
          <a:prstGeom prst="rect">
            <a:avLst/>
          </a:prstGeom>
          <a:noFill/>
          <a:ln w="19050">
            <a:solidFill>
              <a:schemeClr val="tx1"/>
            </a:solidFill>
            <a:miter lim="800000"/>
            <a:headEnd/>
            <a:tailEnd/>
          </a:ln>
        </p:spPr>
        <p:txBody>
          <a:bodyPr wrap="square">
            <a:spAutoFit/>
          </a:bodyPr>
          <a:lstStyle/>
          <a:p>
            <a:pPr>
              <a:spcBef>
                <a:spcPct val="50000"/>
              </a:spcBef>
            </a:pPr>
            <a:r>
              <a:rPr lang="zh-CN" altLang="en-US" sz="2800" b="1" dirty="0">
                <a:latin typeface="宋体" panose="02010600030101010101" pitchFamily="2" charset="-122"/>
                <a:ea typeface="宋体" panose="02010600030101010101" pitchFamily="2" charset="-122"/>
              </a:rPr>
              <a:t>快引发</a:t>
            </a:r>
            <a:endParaRPr lang="en-US" altLang="zh-CN" sz="2800" b="1" dirty="0">
              <a:latin typeface="宋体" panose="02010600030101010101" pitchFamily="2" charset="-122"/>
              <a:ea typeface="宋体" panose="02010600030101010101" pitchFamily="2" charset="-122"/>
            </a:endParaRPr>
          </a:p>
          <a:p>
            <a:pPr>
              <a:spcBef>
                <a:spcPct val="50000"/>
              </a:spcBef>
            </a:pPr>
            <a:r>
              <a:rPr lang="zh-CN" altLang="en-US" sz="2800" b="1" dirty="0">
                <a:latin typeface="宋体" panose="02010600030101010101" pitchFamily="2" charset="-122"/>
                <a:ea typeface="宋体" panose="02010600030101010101" pitchFamily="2" charset="-122"/>
              </a:rPr>
              <a:t>慢增长</a:t>
            </a:r>
            <a:endParaRPr lang="en-US" altLang="zh-CN" sz="2800" b="1" dirty="0">
              <a:latin typeface="宋体" panose="02010600030101010101" pitchFamily="2" charset="-122"/>
              <a:ea typeface="宋体" panose="02010600030101010101" pitchFamily="2" charset="-122"/>
            </a:endParaRPr>
          </a:p>
          <a:p>
            <a:pPr>
              <a:spcBef>
                <a:spcPct val="50000"/>
              </a:spcBef>
            </a:pPr>
            <a:r>
              <a:rPr lang="zh-CN" altLang="en-US" sz="2800" b="1" dirty="0">
                <a:latin typeface="宋体" panose="02010600030101010101" pitchFamily="2" charset="-122"/>
                <a:ea typeface="宋体" panose="02010600030101010101" pitchFamily="2" charset="-122"/>
              </a:rPr>
              <a:t>无终止</a:t>
            </a:r>
            <a:endParaRPr lang="en-US" altLang="zh-CN" sz="2800" b="1" dirty="0">
              <a:latin typeface="宋体" panose="02010600030101010101" pitchFamily="2" charset="-122"/>
              <a:ea typeface="宋体" panose="02010600030101010101" pitchFamily="2" charset="-122"/>
            </a:endParaRPr>
          </a:p>
          <a:p>
            <a:pPr>
              <a:spcBef>
                <a:spcPct val="50000"/>
              </a:spcBef>
            </a:pPr>
            <a:r>
              <a:rPr lang="zh-CN" altLang="en-US" sz="2800" b="1" dirty="0">
                <a:latin typeface="宋体" panose="02010600030101010101" pitchFamily="2" charset="-122"/>
                <a:ea typeface="宋体" panose="02010600030101010101" pitchFamily="2" charset="-122"/>
              </a:rPr>
              <a:t>无转移</a:t>
            </a:r>
            <a:endParaRPr lang="en-US" altLang="zh-CN" sz="2800" b="1" dirty="0">
              <a:latin typeface="宋体" panose="02010600030101010101" pitchFamily="2" charset="-122"/>
              <a:ea typeface="宋体" panose="02010600030101010101" pitchFamily="2" charset="-122"/>
            </a:endParaRPr>
          </a:p>
        </p:txBody>
      </p:sp>
      <p:sp>
        <p:nvSpPr>
          <p:cNvPr id="7" name="下箭头 7"/>
          <p:cNvSpPr>
            <a:spLocks noChangeArrowheads="1"/>
          </p:cNvSpPr>
          <p:nvPr/>
        </p:nvSpPr>
        <p:spPr bwMode="auto">
          <a:xfrm>
            <a:off x="1932931" y="4954697"/>
            <a:ext cx="360363" cy="687387"/>
          </a:xfrm>
          <a:prstGeom prst="downArrow">
            <a:avLst>
              <a:gd name="adj1" fmla="val 5620"/>
              <a:gd name="adj2" fmla="val 32675"/>
            </a:avLst>
          </a:prstGeom>
          <a:solidFill>
            <a:srgbClr val="0000FF"/>
          </a:solidFill>
          <a:ln w="9525" algn="ctr">
            <a:solidFill>
              <a:schemeClr val="tx1"/>
            </a:solidFill>
            <a:round/>
            <a:headEnd/>
            <a:tailEnd/>
          </a:ln>
        </p:spPr>
        <p:txBody>
          <a:bodyPr/>
          <a:lstStyle/>
          <a:p>
            <a:endParaRPr lang="zh-CN" altLang="en-US"/>
          </a:p>
        </p:txBody>
      </p:sp>
      <p:sp>
        <p:nvSpPr>
          <p:cNvPr id="8" name="Text Box 16"/>
          <p:cNvSpPr txBox="1">
            <a:spLocks noChangeArrowheads="1"/>
          </p:cNvSpPr>
          <p:nvPr/>
        </p:nvSpPr>
        <p:spPr bwMode="auto">
          <a:xfrm>
            <a:off x="539552" y="1052736"/>
            <a:ext cx="3290887" cy="523220"/>
          </a:xfrm>
          <a:prstGeom prst="rect">
            <a:avLst/>
          </a:prstGeom>
          <a:noFill/>
          <a:ln w="19050">
            <a:solidFill>
              <a:srgbClr val="0000FF"/>
            </a:solidFill>
            <a:miter lim="800000"/>
            <a:headEnd/>
            <a:tailEnd/>
          </a:ln>
        </p:spPr>
        <p:txBody>
          <a:bodyPr>
            <a:spAutoFit/>
          </a:bodyPr>
          <a:lstStyle/>
          <a:p>
            <a:pPr algn="ctr">
              <a:spcBef>
                <a:spcPct val="50000"/>
              </a:spcBef>
            </a:pPr>
            <a:r>
              <a:rPr lang="zh-CN" altLang="en-US" sz="2800" b="1" dirty="0">
                <a:solidFill>
                  <a:srgbClr val="0000CC"/>
                </a:solidFill>
                <a:latin typeface="宋体" panose="02010600030101010101" pitchFamily="2" charset="-122"/>
                <a:ea typeface="宋体" panose="02010600030101010101" pitchFamily="2" charset="-122"/>
              </a:rPr>
              <a:t>阴离子聚合特点</a:t>
            </a:r>
            <a:endParaRPr lang="en-US" altLang="zh-CN" sz="2800" b="1" dirty="0">
              <a:solidFill>
                <a:srgbClr val="0000CC"/>
              </a:solidFill>
              <a:latin typeface="宋体" panose="02010600030101010101" pitchFamily="2" charset="-122"/>
              <a:ea typeface="宋体" panose="02010600030101010101" pitchFamily="2" charset="-122"/>
            </a:endParaRPr>
          </a:p>
        </p:txBody>
      </p:sp>
      <p:sp>
        <p:nvSpPr>
          <p:cNvPr id="9" name="Text Box 16"/>
          <p:cNvSpPr txBox="1">
            <a:spLocks noChangeArrowheads="1"/>
          </p:cNvSpPr>
          <p:nvPr/>
        </p:nvSpPr>
        <p:spPr bwMode="auto">
          <a:xfrm>
            <a:off x="755576" y="1804754"/>
            <a:ext cx="2786831" cy="400110"/>
          </a:xfrm>
          <a:prstGeom prst="rect">
            <a:avLst/>
          </a:prstGeom>
          <a:noFill/>
          <a:ln w="19050">
            <a:solidFill>
              <a:srgbClr val="0000FF"/>
            </a:solidFill>
            <a:miter lim="800000"/>
            <a:headEnd/>
            <a:tailEnd/>
          </a:ln>
        </p:spPr>
        <p:txBody>
          <a:bodyPr wrap="square">
            <a:spAutoFit/>
          </a:bodyPr>
          <a:lstStyle/>
          <a:p>
            <a:pPr algn="ctr">
              <a:spcBef>
                <a:spcPct val="50000"/>
              </a:spcBef>
            </a:pPr>
            <a:r>
              <a:rPr lang="zh-CN" altLang="en-US" sz="2000" b="1" dirty="0">
                <a:solidFill>
                  <a:srgbClr val="FF0000"/>
                </a:solidFill>
                <a:latin typeface="宋体" panose="02010600030101010101" pitchFamily="2" charset="-122"/>
                <a:ea typeface="宋体" panose="02010600030101010101" pitchFamily="2" charset="-122"/>
              </a:rPr>
              <a:t>一些单体的阴离子聚合</a:t>
            </a:r>
            <a:endParaRPr lang="en-US" altLang="zh-CN" sz="2000" b="1" dirty="0">
              <a:solidFill>
                <a:srgbClr val="FF0000"/>
              </a:solidFill>
              <a:latin typeface="宋体" panose="02010600030101010101" pitchFamily="2" charset="-122"/>
              <a:ea typeface="宋体" panose="02010600030101010101" pitchFamily="2" charset="-122"/>
            </a:endParaRPr>
          </a:p>
        </p:txBody>
      </p:sp>
      <p:sp>
        <p:nvSpPr>
          <p:cNvPr id="10" name="矩形 9"/>
          <p:cNvSpPr/>
          <p:nvPr/>
        </p:nvSpPr>
        <p:spPr>
          <a:xfrm>
            <a:off x="3779912" y="2924944"/>
            <a:ext cx="4932040" cy="1754326"/>
          </a:xfrm>
          <a:prstGeom prst="rect">
            <a:avLst/>
          </a:prstGeom>
          <a:solidFill>
            <a:srgbClr val="CCFFFF"/>
          </a:solidFill>
        </p:spPr>
        <p:txBody>
          <a:bodyPr wrap="square">
            <a:spAutoFit/>
          </a:bodyPr>
          <a:lstStyle/>
          <a:p>
            <a:pPr algn="just">
              <a:lnSpc>
                <a:spcPct val="150000"/>
              </a:lnSpc>
            </a:pPr>
            <a:r>
              <a:rPr lang="zh-CN" altLang="en-US" sz="2400" b="1" dirty="0">
                <a:solidFill>
                  <a:srgbClr val="0000CC"/>
                </a:solidFill>
                <a:latin typeface="宋体" panose="02010600030101010101" pitchFamily="2" charset="-122"/>
                <a:ea typeface="宋体" panose="02010600030101010101" pitchFamily="2" charset="-122"/>
              </a:rPr>
              <a:t>定义：没有链终止和链转移的聚合反应，称做活性聚合。</a:t>
            </a:r>
            <a:r>
              <a:rPr lang="en-US" altLang="zh-CN" sz="2400" b="1" dirty="0">
                <a:solidFill>
                  <a:srgbClr val="0000CC"/>
                </a:solidFill>
                <a:latin typeface="Arial" pitchFamily="34" charset="0"/>
                <a:ea typeface="楷体_GB2312" pitchFamily="49" charset="-122"/>
              </a:rPr>
              <a:t> (Living anionic polymerization)</a:t>
            </a:r>
            <a:endParaRPr lang="zh-CN" altLang="en-US" sz="2400" b="1" dirty="0">
              <a:solidFill>
                <a:srgbClr val="0000CC"/>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853386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endParaRPr lang="zh-CN" altLang="zh-CN"/>
          </a:p>
        </p:txBody>
      </p:sp>
      <p:sp>
        <p:nvSpPr>
          <p:cNvPr id="17"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sp>
        <p:nvSpPr>
          <p:cNvPr id="18" name="TextBox 17"/>
          <p:cNvSpPr txBox="1"/>
          <p:nvPr/>
        </p:nvSpPr>
        <p:spPr>
          <a:xfrm>
            <a:off x="285720" y="139463"/>
            <a:ext cx="7601761"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4.2.6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阴离子聚合的典型工业化品种</a:t>
            </a:r>
          </a:p>
        </p:txBody>
      </p:sp>
      <p:sp>
        <p:nvSpPr>
          <p:cNvPr id="13" name="Rectangle 4"/>
          <p:cNvSpPr>
            <a:spLocks noChangeArrowheads="1"/>
          </p:cNvSpPr>
          <p:nvPr/>
        </p:nvSpPr>
        <p:spPr bwMode="auto">
          <a:xfrm>
            <a:off x="135707" y="954062"/>
            <a:ext cx="4897437" cy="457200"/>
          </a:xfrm>
          <a:prstGeom prst="rect">
            <a:avLst/>
          </a:prstGeom>
          <a:noFill/>
          <a:ln w="9525">
            <a:noFill/>
            <a:miter lim="800000"/>
            <a:headEnd/>
            <a:tailEnd/>
          </a:ln>
        </p:spPr>
        <p:txBody>
          <a:bodyPr>
            <a:spAutoFit/>
          </a:bodyPr>
          <a:lstStyle/>
          <a:p>
            <a:r>
              <a:rPr lang="zh-CN" altLang="en-US" sz="2400" b="1" dirty="0">
                <a:solidFill>
                  <a:srgbClr val="006600"/>
                </a:solidFill>
                <a:latin typeface="Times New Roman" pitchFamily="18" charset="0"/>
                <a:ea typeface="宋体" panose="02010600030101010101" pitchFamily="2" charset="-122"/>
                <a:cs typeface="Times New Roman" pitchFamily="18" charset="0"/>
              </a:rPr>
              <a:t>（</a:t>
            </a:r>
            <a:r>
              <a:rPr lang="en-US" altLang="zh-CN" sz="2400" b="1" dirty="0">
                <a:solidFill>
                  <a:srgbClr val="006600"/>
                </a:solidFill>
                <a:latin typeface="Times New Roman" pitchFamily="18" charset="0"/>
                <a:ea typeface="宋体" panose="02010600030101010101" pitchFamily="2" charset="-122"/>
                <a:cs typeface="Times New Roman" pitchFamily="18" charset="0"/>
              </a:rPr>
              <a:t>1</a:t>
            </a:r>
            <a:r>
              <a:rPr lang="zh-CN" altLang="en-US" sz="2400" b="1" dirty="0">
                <a:solidFill>
                  <a:srgbClr val="006600"/>
                </a:solidFill>
                <a:latin typeface="Times New Roman" pitchFamily="18" charset="0"/>
                <a:ea typeface="宋体" panose="02010600030101010101" pitchFamily="2" charset="-122"/>
                <a:cs typeface="Times New Roman" pitchFamily="18" charset="0"/>
              </a:rPr>
              <a:t>）热塑性弹性体 </a:t>
            </a:r>
            <a:r>
              <a:rPr lang="en-US" altLang="zh-CN" sz="2400" b="1" dirty="0">
                <a:solidFill>
                  <a:srgbClr val="006600"/>
                </a:solidFill>
                <a:latin typeface="Times New Roman" pitchFamily="18" charset="0"/>
                <a:ea typeface="宋体" panose="02010600030101010101" pitchFamily="2" charset="-122"/>
                <a:cs typeface="Times New Roman" pitchFamily="18" charset="0"/>
              </a:rPr>
              <a:t>SBS</a:t>
            </a:r>
          </a:p>
        </p:txBody>
      </p:sp>
      <p:sp>
        <p:nvSpPr>
          <p:cNvPr id="14" name="Rectangle 5"/>
          <p:cNvSpPr>
            <a:spLocks noChangeArrowheads="1"/>
          </p:cNvSpPr>
          <p:nvPr/>
        </p:nvSpPr>
        <p:spPr bwMode="auto">
          <a:xfrm>
            <a:off x="2088232" y="1396256"/>
            <a:ext cx="2663825" cy="1570037"/>
          </a:xfrm>
          <a:prstGeom prst="rect">
            <a:avLst/>
          </a:prstGeom>
          <a:noFill/>
          <a:ln w="9525">
            <a:noFill/>
            <a:miter lim="800000"/>
            <a:headEnd/>
            <a:tailEnd/>
          </a:ln>
        </p:spPr>
        <p:txBody>
          <a:bodyPr>
            <a:spAutoFit/>
          </a:bodyPr>
          <a:lstStyle/>
          <a:p>
            <a:r>
              <a:rPr lang="zh-CN" altLang="en-US" sz="2400" b="1" dirty="0">
                <a:solidFill>
                  <a:srgbClr val="006600"/>
                </a:solidFill>
                <a:latin typeface="Times New Roman" pitchFamily="18" charset="0"/>
                <a:ea typeface="宋体" panose="02010600030101010101" pitchFamily="2" charset="-122"/>
                <a:cs typeface="Times New Roman" pitchFamily="18" charset="0"/>
              </a:rPr>
              <a:t>引发剂：</a:t>
            </a:r>
            <a:r>
              <a:rPr lang="en-US" altLang="zh-CN" sz="2400" b="1" dirty="0">
                <a:solidFill>
                  <a:srgbClr val="006600"/>
                </a:solidFill>
                <a:latin typeface="Times New Roman" pitchFamily="18" charset="0"/>
                <a:ea typeface="宋体" panose="02010600030101010101" pitchFamily="2" charset="-122"/>
                <a:cs typeface="Times New Roman" pitchFamily="18" charset="0"/>
              </a:rPr>
              <a:t>n-</a:t>
            </a:r>
            <a:r>
              <a:rPr lang="en-US" altLang="zh-CN" sz="2400" b="1" dirty="0" err="1">
                <a:solidFill>
                  <a:srgbClr val="006600"/>
                </a:solidFill>
                <a:latin typeface="Times New Roman" pitchFamily="18" charset="0"/>
                <a:ea typeface="宋体" panose="02010600030101010101" pitchFamily="2" charset="-122"/>
                <a:cs typeface="Times New Roman" pitchFamily="18" charset="0"/>
              </a:rPr>
              <a:t>BuLi</a:t>
            </a:r>
            <a:endParaRPr lang="en-US" altLang="zh-CN" sz="2400" b="1" dirty="0">
              <a:solidFill>
                <a:srgbClr val="006600"/>
              </a:solidFill>
              <a:latin typeface="Times New Roman" pitchFamily="18" charset="0"/>
              <a:ea typeface="宋体" panose="02010600030101010101" pitchFamily="2" charset="-122"/>
              <a:cs typeface="Times New Roman" pitchFamily="18" charset="0"/>
            </a:endParaRPr>
          </a:p>
          <a:p>
            <a:r>
              <a:rPr lang="zh-CN" altLang="en-US" sz="2400" b="1" dirty="0">
                <a:solidFill>
                  <a:srgbClr val="006600"/>
                </a:solidFill>
                <a:latin typeface="Times New Roman" pitchFamily="18" charset="0"/>
                <a:ea typeface="宋体" panose="02010600030101010101" pitchFamily="2" charset="-122"/>
                <a:cs typeface="Times New Roman" pitchFamily="18" charset="0"/>
              </a:rPr>
              <a:t>单体：</a:t>
            </a:r>
            <a:r>
              <a:rPr lang="en-US" altLang="zh-CN" sz="2400" b="1" dirty="0">
                <a:solidFill>
                  <a:srgbClr val="006600"/>
                </a:solidFill>
                <a:latin typeface="Times New Roman" pitchFamily="18" charset="0"/>
                <a:ea typeface="宋体" panose="02010600030101010101" pitchFamily="2" charset="-122"/>
                <a:cs typeface="Times New Roman" pitchFamily="18" charset="0"/>
              </a:rPr>
              <a:t>St</a:t>
            </a:r>
            <a:r>
              <a:rPr lang="zh-CN" altLang="en-US" sz="2400" b="1" dirty="0">
                <a:solidFill>
                  <a:srgbClr val="006600"/>
                </a:solidFill>
                <a:latin typeface="Times New Roman" pitchFamily="18" charset="0"/>
                <a:ea typeface="宋体" panose="02010600030101010101" pitchFamily="2" charset="-122"/>
                <a:cs typeface="Times New Roman" pitchFamily="18" charset="0"/>
              </a:rPr>
              <a:t>、</a:t>
            </a:r>
            <a:r>
              <a:rPr lang="en-US" altLang="zh-CN" sz="2400" b="1" dirty="0" err="1">
                <a:solidFill>
                  <a:srgbClr val="006600"/>
                </a:solidFill>
                <a:latin typeface="Times New Roman" pitchFamily="18" charset="0"/>
                <a:ea typeface="宋体" panose="02010600030101010101" pitchFamily="2" charset="-122"/>
                <a:cs typeface="Times New Roman" pitchFamily="18" charset="0"/>
              </a:rPr>
              <a:t>Bd</a:t>
            </a:r>
            <a:endParaRPr lang="en-US" altLang="zh-CN" sz="2400" b="1" dirty="0">
              <a:solidFill>
                <a:srgbClr val="006600"/>
              </a:solidFill>
              <a:latin typeface="Times New Roman" pitchFamily="18" charset="0"/>
              <a:ea typeface="宋体" panose="02010600030101010101" pitchFamily="2" charset="-122"/>
              <a:cs typeface="Times New Roman" pitchFamily="18" charset="0"/>
            </a:endParaRPr>
          </a:p>
          <a:p>
            <a:r>
              <a:rPr lang="zh-CN" altLang="en-US" sz="2400" b="1" dirty="0">
                <a:solidFill>
                  <a:srgbClr val="800000"/>
                </a:solidFill>
                <a:latin typeface="Times New Roman" pitchFamily="18" charset="0"/>
                <a:ea typeface="宋体" panose="02010600030101010101" pitchFamily="2" charset="-122"/>
                <a:cs typeface="Times New Roman" pitchFamily="18" charset="0"/>
              </a:rPr>
              <a:t>溶剂：环己烷</a:t>
            </a:r>
          </a:p>
          <a:p>
            <a:r>
              <a:rPr lang="zh-CN" altLang="en-US" sz="2400" b="1" dirty="0">
                <a:solidFill>
                  <a:srgbClr val="006600"/>
                </a:solidFill>
                <a:latin typeface="Times New Roman" pitchFamily="18" charset="0"/>
                <a:ea typeface="宋体" panose="02010600030101010101" pitchFamily="2" charset="-122"/>
                <a:cs typeface="Times New Roman" pitchFamily="18" charset="0"/>
              </a:rPr>
              <a:t>添加剂：</a:t>
            </a:r>
            <a:r>
              <a:rPr lang="en-US" altLang="zh-CN" sz="2400" b="1" dirty="0">
                <a:solidFill>
                  <a:srgbClr val="006600"/>
                </a:solidFill>
                <a:latin typeface="Times New Roman" pitchFamily="18" charset="0"/>
                <a:ea typeface="宋体" panose="02010600030101010101" pitchFamily="2" charset="-122"/>
                <a:cs typeface="Times New Roman" pitchFamily="18" charset="0"/>
              </a:rPr>
              <a:t>THF</a:t>
            </a:r>
          </a:p>
        </p:txBody>
      </p:sp>
      <p:sp>
        <p:nvSpPr>
          <p:cNvPr id="15" name="Rectangle 6"/>
          <p:cNvSpPr>
            <a:spLocks noChangeArrowheads="1"/>
          </p:cNvSpPr>
          <p:nvPr/>
        </p:nvSpPr>
        <p:spPr bwMode="auto">
          <a:xfrm>
            <a:off x="605234" y="1556792"/>
            <a:ext cx="1152525" cy="466725"/>
          </a:xfrm>
          <a:prstGeom prst="rect">
            <a:avLst/>
          </a:prstGeom>
          <a:noFill/>
          <a:ln w="9525">
            <a:solidFill>
              <a:srgbClr val="800000"/>
            </a:solidFill>
            <a:miter lim="800000"/>
            <a:headEnd/>
            <a:tailEnd/>
          </a:ln>
        </p:spPr>
        <p:txBody>
          <a:bodyPr>
            <a:spAutoFit/>
          </a:bodyPr>
          <a:lstStyle/>
          <a:p>
            <a:r>
              <a:rPr lang="zh-CN" altLang="en-US" sz="2400" b="1" dirty="0">
                <a:solidFill>
                  <a:srgbClr val="800000"/>
                </a:solidFill>
                <a:latin typeface="Times New Roman" pitchFamily="18" charset="0"/>
                <a:ea typeface="宋体" panose="02010600030101010101" pitchFamily="2" charset="-122"/>
                <a:cs typeface="Times New Roman" pitchFamily="18" charset="0"/>
              </a:rPr>
              <a:t>组分：</a:t>
            </a:r>
          </a:p>
        </p:txBody>
      </p:sp>
      <p:sp>
        <p:nvSpPr>
          <p:cNvPr id="19" name="Rectangle 7"/>
          <p:cNvSpPr>
            <a:spLocks noChangeArrowheads="1"/>
          </p:cNvSpPr>
          <p:nvPr/>
        </p:nvSpPr>
        <p:spPr bwMode="auto">
          <a:xfrm>
            <a:off x="4949279" y="1692699"/>
            <a:ext cx="1152525" cy="466725"/>
          </a:xfrm>
          <a:prstGeom prst="rect">
            <a:avLst/>
          </a:prstGeom>
          <a:noFill/>
          <a:ln w="9525">
            <a:solidFill>
              <a:srgbClr val="800000"/>
            </a:solidFill>
            <a:miter lim="800000"/>
            <a:headEnd/>
            <a:tailEnd/>
          </a:ln>
        </p:spPr>
        <p:txBody>
          <a:bodyPr>
            <a:spAutoFit/>
          </a:bodyPr>
          <a:lstStyle/>
          <a:p>
            <a:r>
              <a:rPr lang="zh-CN" altLang="en-US" sz="2400" b="1" dirty="0">
                <a:solidFill>
                  <a:srgbClr val="800000"/>
                </a:solidFill>
                <a:latin typeface="Times New Roman" pitchFamily="18" charset="0"/>
                <a:ea typeface="宋体" panose="02010600030101010101" pitchFamily="2" charset="-122"/>
                <a:cs typeface="Times New Roman" pitchFamily="18" charset="0"/>
              </a:rPr>
              <a:t>工艺：</a:t>
            </a:r>
          </a:p>
        </p:txBody>
      </p:sp>
      <p:sp>
        <p:nvSpPr>
          <p:cNvPr id="20" name="Rectangle 8"/>
          <p:cNvSpPr>
            <a:spLocks noChangeArrowheads="1"/>
          </p:cNvSpPr>
          <p:nvPr/>
        </p:nvSpPr>
        <p:spPr bwMode="auto">
          <a:xfrm>
            <a:off x="6299026" y="1692020"/>
            <a:ext cx="3097212" cy="830262"/>
          </a:xfrm>
          <a:prstGeom prst="rect">
            <a:avLst/>
          </a:prstGeom>
          <a:noFill/>
          <a:ln w="9525">
            <a:noFill/>
            <a:miter lim="800000"/>
            <a:headEnd/>
            <a:tailEnd/>
          </a:ln>
        </p:spPr>
        <p:txBody>
          <a:bodyPr>
            <a:spAutoFit/>
          </a:bodyPr>
          <a:lstStyle/>
          <a:p>
            <a:r>
              <a:rPr lang="zh-CN" altLang="en-US" sz="2400" b="1" dirty="0">
                <a:solidFill>
                  <a:srgbClr val="006600"/>
                </a:solidFill>
                <a:latin typeface="Times New Roman" pitchFamily="18" charset="0"/>
                <a:ea typeface="宋体" panose="02010600030101010101" pitchFamily="2" charset="-122"/>
                <a:cs typeface="Times New Roman" pitchFamily="18" charset="0"/>
              </a:rPr>
              <a:t>温度：</a:t>
            </a:r>
            <a:r>
              <a:rPr lang="en-US" altLang="zh-CN" sz="2400" b="1" dirty="0">
                <a:solidFill>
                  <a:srgbClr val="006600"/>
                </a:solidFill>
                <a:latin typeface="Times New Roman" pitchFamily="18" charset="0"/>
                <a:ea typeface="宋体" panose="02010600030101010101" pitchFamily="2" charset="-122"/>
                <a:cs typeface="Times New Roman" pitchFamily="18" charset="0"/>
              </a:rPr>
              <a:t>50℃</a:t>
            </a:r>
            <a:r>
              <a:rPr lang="zh-CN" altLang="en-US" sz="2400" b="1" dirty="0">
                <a:solidFill>
                  <a:srgbClr val="006600"/>
                </a:solidFill>
                <a:latin typeface="Times New Roman" pitchFamily="18" charset="0"/>
                <a:ea typeface="宋体" panose="02010600030101010101" pitchFamily="2" charset="-122"/>
                <a:cs typeface="Times New Roman" pitchFamily="18" charset="0"/>
              </a:rPr>
              <a:t>－</a:t>
            </a:r>
            <a:r>
              <a:rPr lang="en-US" altLang="zh-CN" sz="2400" b="1" dirty="0">
                <a:solidFill>
                  <a:srgbClr val="006600"/>
                </a:solidFill>
                <a:latin typeface="Times New Roman" pitchFamily="18" charset="0"/>
                <a:ea typeface="宋体" panose="02010600030101010101" pitchFamily="2" charset="-122"/>
                <a:cs typeface="Times New Roman" pitchFamily="18" charset="0"/>
              </a:rPr>
              <a:t>60℃</a:t>
            </a:r>
          </a:p>
          <a:p>
            <a:r>
              <a:rPr lang="zh-CN" altLang="en-US" sz="2400" b="1" dirty="0">
                <a:solidFill>
                  <a:srgbClr val="006600"/>
                </a:solidFill>
                <a:latin typeface="Times New Roman" pitchFamily="18" charset="0"/>
                <a:ea typeface="宋体" panose="02010600030101010101" pitchFamily="2" charset="-122"/>
                <a:cs typeface="Times New Roman" pitchFamily="18" charset="0"/>
              </a:rPr>
              <a:t>三步加料法</a:t>
            </a:r>
          </a:p>
        </p:txBody>
      </p:sp>
      <p:sp>
        <p:nvSpPr>
          <p:cNvPr id="22" name="Rectangle 10"/>
          <p:cNvSpPr>
            <a:spLocks noChangeArrowheads="1"/>
          </p:cNvSpPr>
          <p:nvPr/>
        </p:nvSpPr>
        <p:spPr bwMode="auto">
          <a:xfrm>
            <a:off x="5033144" y="1068133"/>
            <a:ext cx="3744912" cy="466725"/>
          </a:xfrm>
          <a:prstGeom prst="rect">
            <a:avLst/>
          </a:prstGeom>
          <a:noFill/>
          <a:ln w="9525">
            <a:solidFill>
              <a:srgbClr val="800000"/>
            </a:solidFill>
            <a:miter lim="800000"/>
            <a:headEnd/>
            <a:tailEnd/>
          </a:ln>
        </p:spPr>
        <p:txBody>
          <a:bodyPr>
            <a:spAutoFit/>
          </a:bodyPr>
          <a:lstStyle/>
          <a:p>
            <a:r>
              <a:rPr lang="zh-CN" altLang="en-US" sz="2400" b="1" dirty="0">
                <a:solidFill>
                  <a:srgbClr val="800000"/>
                </a:solidFill>
                <a:latin typeface="Times New Roman" pitchFamily="18" charset="0"/>
                <a:ea typeface="宋体" panose="02010600030101010101" pitchFamily="2" charset="-122"/>
                <a:cs typeface="Times New Roman" pitchFamily="18" charset="0"/>
              </a:rPr>
              <a:t>反应实施方法：溶液聚合</a:t>
            </a:r>
          </a:p>
        </p:txBody>
      </p:sp>
      <p:graphicFrame>
        <p:nvGraphicFramePr>
          <p:cNvPr id="24" name="Object 8"/>
          <p:cNvGraphicFramePr>
            <a:graphicFrameLocks noChangeAspect="1"/>
          </p:cNvGraphicFramePr>
          <p:nvPr>
            <p:extLst>
              <p:ext uri="{D42A27DB-BD31-4B8C-83A1-F6EECF244321}">
                <p14:modId xmlns:p14="http://schemas.microsoft.com/office/powerpoint/2010/main" val="2851621948"/>
              </p:ext>
            </p:extLst>
          </p:nvPr>
        </p:nvGraphicFramePr>
        <p:xfrm>
          <a:off x="1081385" y="3085157"/>
          <a:ext cx="7148996" cy="3521964"/>
        </p:xfrm>
        <a:graphic>
          <a:graphicData uri="http://schemas.openxmlformats.org/presentationml/2006/ole">
            <mc:AlternateContent xmlns:mc="http://schemas.openxmlformats.org/markup-compatibility/2006">
              <mc:Choice xmlns:v="urn:schemas-microsoft-com:vml" Requires="v">
                <p:oleObj spid="_x0000_s32856" name="ISIS/Draw Sketch" r:id="rId4" imgW="6459301" imgH="3184503" progId="ISISServer">
                  <p:embed/>
                </p:oleObj>
              </mc:Choice>
              <mc:Fallback>
                <p:oleObj name="ISIS/Draw Sketch" r:id="rId4" imgW="6459301" imgH="3184503" progId="ISISServer">
                  <p:embed/>
                  <p:pic>
                    <p:nvPicPr>
                      <p:cNvPr id="2355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385" y="3085157"/>
                        <a:ext cx="7148996" cy="3521964"/>
                      </a:xfrm>
                      <a:prstGeom prst="rect">
                        <a:avLst/>
                      </a:prstGeom>
                      <a:solidFill>
                        <a:schemeClr val="bg1"/>
                      </a:solidFill>
                      <a:ln>
                        <a:noFill/>
                      </a:ln>
                      <a:effectLst/>
                    </p:spPr>
                  </p:pic>
                </p:oleObj>
              </mc:Fallback>
            </mc:AlternateContent>
          </a:graphicData>
        </a:graphic>
      </p:graphicFrame>
      <p:sp>
        <p:nvSpPr>
          <p:cNvPr id="2" name="矩形 1"/>
          <p:cNvSpPr/>
          <p:nvPr/>
        </p:nvSpPr>
        <p:spPr>
          <a:xfrm>
            <a:off x="4930506" y="6356653"/>
            <a:ext cx="595035" cy="369332"/>
          </a:xfrm>
          <a:prstGeom prst="rect">
            <a:avLst/>
          </a:prstGeom>
        </p:spPr>
        <p:txBody>
          <a:bodyPr wrap="none">
            <a:spAutoFit/>
          </a:bodyPr>
          <a:lstStyle/>
          <a:p>
            <a:r>
              <a:rPr lang="en-US" altLang="zh-CN" b="1" dirty="0">
                <a:solidFill>
                  <a:srgbClr val="006600"/>
                </a:solidFill>
                <a:latin typeface="Times New Roman" pitchFamily="18" charset="0"/>
                <a:ea typeface="宋体" panose="02010600030101010101" pitchFamily="2" charset="-122"/>
                <a:cs typeface="Times New Roman" pitchFamily="18" charset="0"/>
              </a:rPr>
              <a:t>SBS</a:t>
            </a:r>
          </a:p>
        </p:txBody>
      </p:sp>
    </p:spTree>
    <p:extLst>
      <p:ext uri="{BB962C8B-B14F-4D97-AF65-F5344CB8AC3E}">
        <p14:creationId xmlns:p14="http://schemas.microsoft.com/office/powerpoint/2010/main" val="2332333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endParaRPr lang="zh-CN" altLang="zh-CN"/>
          </a:p>
        </p:txBody>
      </p:sp>
      <p:sp>
        <p:nvSpPr>
          <p:cNvPr id="17"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sp>
        <p:nvSpPr>
          <p:cNvPr id="18" name="TextBox 17"/>
          <p:cNvSpPr txBox="1"/>
          <p:nvPr/>
        </p:nvSpPr>
        <p:spPr>
          <a:xfrm>
            <a:off x="285720" y="139463"/>
            <a:ext cx="7601761"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4.2.6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阴离子聚合的典型工业化品种</a:t>
            </a:r>
          </a:p>
        </p:txBody>
      </p:sp>
      <p:sp>
        <p:nvSpPr>
          <p:cNvPr id="13" name="Rectangle 4"/>
          <p:cNvSpPr>
            <a:spLocks noChangeArrowheads="1"/>
          </p:cNvSpPr>
          <p:nvPr/>
        </p:nvSpPr>
        <p:spPr bwMode="auto">
          <a:xfrm>
            <a:off x="787028" y="980728"/>
            <a:ext cx="4897437" cy="457200"/>
          </a:xfrm>
          <a:prstGeom prst="rect">
            <a:avLst/>
          </a:prstGeom>
          <a:noFill/>
          <a:ln w="9525">
            <a:noFill/>
            <a:miter lim="800000"/>
            <a:headEnd/>
            <a:tailEnd/>
          </a:ln>
        </p:spPr>
        <p:txBody>
          <a:bodyPr>
            <a:spAutoFit/>
          </a:bodyPr>
          <a:lstStyle/>
          <a:p>
            <a:r>
              <a:rPr lang="zh-CN" altLang="en-US" sz="2400" b="1" dirty="0">
                <a:solidFill>
                  <a:srgbClr val="006600"/>
                </a:solidFill>
                <a:latin typeface="Times New Roman" pitchFamily="18" charset="0"/>
                <a:ea typeface="宋体" panose="02010600030101010101" pitchFamily="2" charset="-122"/>
                <a:cs typeface="Times New Roman" pitchFamily="18" charset="0"/>
              </a:rPr>
              <a:t>（</a:t>
            </a:r>
            <a:r>
              <a:rPr lang="en-US" altLang="zh-CN" sz="2400" b="1" dirty="0">
                <a:solidFill>
                  <a:srgbClr val="006600"/>
                </a:solidFill>
                <a:latin typeface="Times New Roman" pitchFamily="18" charset="0"/>
                <a:ea typeface="宋体" panose="02010600030101010101" pitchFamily="2" charset="-122"/>
                <a:cs typeface="Times New Roman" pitchFamily="18" charset="0"/>
              </a:rPr>
              <a:t>1</a:t>
            </a:r>
            <a:r>
              <a:rPr lang="zh-CN" altLang="en-US" sz="2400" b="1" dirty="0">
                <a:solidFill>
                  <a:srgbClr val="006600"/>
                </a:solidFill>
                <a:latin typeface="Times New Roman" pitchFamily="18" charset="0"/>
                <a:ea typeface="宋体" panose="02010600030101010101" pitchFamily="2" charset="-122"/>
                <a:cs typeface="Times New Roman" pitchFamily="18" charset="0"/>
              </a:rPr>
              <a:t>）热塑性弹性体</a:t>
            </a:r>
            <a:r>
              <a:rPr lang="en-US" altLang="zh-CN" sz="2400" b="1" dirty="0">
                <a:solidFill>
                  <a:srgbClr val="006600"/>
                </a:solidFill>
                <a:latin typeface="Times New Roman" pitchFamily="18" charset="0"/>
                <a:ea typeface="宋体" panose="02010600030101010101" pitchFamily="2" charset="-122"/>
                <a:cs typeface="Times New Roman" pitchFamily="18" charset="0"/>
              </a:rPr>
              <a:t>SBS</a:t>
            </a:r>
            <a:r>
              <a:rPr lang="zh-CN" altLang="en-US" sz="2400" b="1" dirty="0">
                <a:solidFill>
                  <a:srgbClr val="006600"/>
                </a:solidFill>
                <a:latin typeface="Times New Roman" pitchFamily="18" charset="0"/>
                <a:ea typeface="宋体" panose="02010600030101010101" pitchFamily="2" charset="-122"/>
                <a:cs typeface="Times New Roman" pitchFamily="18" charset="0"/>
              </a:rPr>
              <a:t>，</a:t>
            </a:r>
            <a:r>
              <a:rPr lang="en-US" altLang="zh-CN" sz="2400" b="1" dirty="0">
                <a:solidFill>
                  <a:srgbClr val="006600"/>
                </a:solidFill>
                <a:latin typeface="Times New Roman" pitchFamily="18" charset="0"/>
                <a:ea typeface="宋体" panose="02010600030101010101" pitchFamily="2" charset="-122"/>
                <a:cs typeface="Times New Roman" pitchFamily="18" charset="0"/>
              </a:rPr>
              <a:t>SIS</a:t>
            </a:r>
          </a:p>
        </p:txBody>
      </p:sp>
      <p:sp>
        <p:nvSpPr>
          <p:cNvPr id="14" name="Rectangle 5"/>
          <p:cNvSpPr>
            <a:spLocks noChangeArrowheads="1"/>
          </p:cNvSpPr>
          <p:nvPr/>
        </p:nvSpPr>
        <p:spPr bwMode="auto">
          <a:xfrm>
            <a:off x="2088232" y="1561356"/>
            <a:ext cx="2663825" cy="1570037"/>
          </a:xfrm>
          <a:prstGeom prst="rect">
            <a:avLst/>
          </a:prstGeom>
          <a:noFill/>
          <a:ln w="9525">
            <a:noFill/>
            <a:miter lim="800000"/>
            <a:headEnd/>
            <a:tailEnd/>
          </a:ln>
        </p:spPr>
        <p:txBody>
          <a:bodyPr>
            <a:spAutoFit/>
          </a:bodyPr>
          <a:lstStyle/>
          <a:p>
            <a:r>
              <a:rPr lang="zh-CN" altLang="en-US" sz="2400" b="1" dirty="0">
                <a:solidFill>
                  <a:srgbClr val="006600"/>
                </a:solidFill>
                <a:latin typeface="Times New Roman" pitchFamily="18" charset="0"/>
                <a:ea typeface="宋体" panose="02010600030101010101" pitchFamily="2" charset="-122"/>
                <a:cs typeface="Times New Roman" pitchFamily="18" charset="0"/>
              </a:rPr>
              <a:t>引发剂：</a:t>
            </a:r>
            <a:r>
              <a:rPr lang="en-US" altLang="zh-CN" sz="2400" b="1" dirty="0">
                <a:solidFill>
                  <a:srgbClr val="006600"/>
                </a:solidFill>
                <a:latin typeface="Times New Roman" pitchFamily="18" charset="0"/>
                <a:ea typeface="宋体" panose="02010600030101010101" pitchFamily="2" charset="-122"/>
                <a:cs typeface="Times New Roman" pitchFamily="18" charset="0"/>
              </a:rPr>
              <a:t>n-</a:t>
            </a:r>
            <a:r>
              <a:rPr lang="en-US" altLang="zh-CN" sz="2400" b="1" dirty="0" err="1">
                <a:solidFill>
                  <a:srgbClr val="006600"/>
                </a:solidFill>
                <a:latin typeface="Times New Roman" pitchFamily="18" charset="0"/>
                <a:ea typeface="宋体" panose="02010600030101010101" pitchFamily="2" charset="-122"/>
                <a:cs typeface="Times New Roman" pitchFamily="18" charset="0"/>
              </a:rPr>
              <a:t>BuLi</a:t>
            </a:r>
            <a:endParaRPr lang="en-US" altLang="zh-CN" sz="2400" b="1" dirty="0">
              <a:solidFill>
                <a:srgbClr val="006600"/>
              </a:solidFill>
              <a:latin typeface="Times New Roman" pitchFamily="18" charset="0"/>
              <a:ea typeface="宋体" panose="02010600030101010101" pitchFamily="2" charset="-122"/>
              <a:cs typeface="Times New Roman" pitchFamily="18" charset="0"/>
            </a:endParaRPr>
          </a:p>
          <a:p>
            <a:r>
              <a:rPr lang="zh-CN" altLang="en-US" sz="2400" b="1" dirty="0">
                <a:solidFill>
                  <a:srgbClr val="006600"/>
                </a:solidFill>
                <a:latin typeface="Times New Roman" pitchFamily="18" charset="0"/>
                <a:ea typeface="宋体" panose="02010600030101010101" pitchFamily="2" charset="-122"/>
                <a:cs typeface="Times New Roman" pitchFamily="18" charset="0"/>
              </a:rPr>
              <a:t>单体：</a:t>
            </a:r>
            <a:r>
              <a:rPr lang="en-US" altLang="zh-CN" sz="2400" b="1" dirty="0">
                <a:solidFill>
                  <a:srgbClr val="006600"/>
                </a:solidFill>
                <a:latin typeface="Times New Roman" pitchFamily="18" charset="0"/>
                <a:ea typeface="宋体" panose="02010600030101010101" pitchFamily="2" charset="-122"/>
                <a:cs typeface="Times New Roman" pitchFamily="18" charset="0"/>
              </a:rPr>
              <a:t>St</a:t>
            </a:r>
            <a:r>
              <a:rPr lang="zh-CN" altLang="en-US" sz="2400" b="1" dirty="0">
                <a:solidFill>
                  <a:srgbClr val="006600"/>
                </a:solidFill>
                <a:latin typeface="Times New Roman" pitchFamily="18" charset="0"/>
                <a:ea typeface="宋体" panose="02010600030101010101" pitchFamily="2" charset="-122"/>
                <a:cs typeface="Times New Roman" pitchFamily="18" charset="0"/>
              </a:rPr>
              <a:t>、</a:t>
            </a:r>
            <a:r>
              <a:rPr lang="en-US" altLang="zh-CN" sz="2400" b="1" dirty="0" err="1">
                <a:solidFill>
                  <a:srgbClr val="006600"/>
                </a:solidFill>
                <a:latin typeface="Times New Roman" pitchFamily="18" charset="0"/>
                <a:ea typeface="宋体" panose="02010600030101010101" pitchFamily="2" charset="-122"/>
                <a:cs typeface="Times New Roman" pitchFamily="18" charset="0"/>
              </a:rPr>
              <a:t>Bd</a:t>
            </a:r>
            <a:endParaRPr lang="en-US" altLang="zh-CN" sz="2400" b="1" dirty="0">
              <a:solidFill>
                <a:srgbClr val="006600"/>
              </a:solidFill>
              <a:latin typeface="Times New Roman" pitchFamily="18" charset="0"/>
              <a:ea typeface="宋体" panose="02010600030101010101" pitchFamily="2" charset="-122"/>
              <a:cs typeface="Times New Roman" pitchFamily="18" charset="0"/>
            </a:endParaRPr>
          </a:p>
          <a:p>
            <a:r>
              <a:rPr lang="zh-CN" altLang="en-US" sz="2400" b="1" dirty="0">
                <a:solidFill>
                  <a:srgbClr val="800000"/>
                </a:solidFill>
                <a:latin typeface="Times New Roman" pitchFamily="18" charset="0"/>
                <a:ea typeface="宋体" panose="02010600030101010101" pitchFamily="2" charset="-122"/>
                <a:cs typeface="Times New Roman" pitchFamily="18" charset="0"/>
              </a:rPr>
              <a:t>溶剂：环己烷</a:t>
            </a:r>
          </a:p>
          <a:p>
            <a:r>
              <a:rPr lang="zh-CN" altLang="en-US" sz="2400" b="1" dirty="0">
                <a:solidFill>
                  <a:srgbClr val="006600"/>
                </a:solidFill>
                <a:latin typeface="Times New Roman" pitchFamily="18" charset="0"/>
                <a:ea typeface="宋体" panose="02010600030101010101" pitchFamily="2" charset="-122"/>
                <a:cs typeface="Times New Roman" pitchFamily="18" charset="0"/>
              </a:rPr>
              <a:t>添加剂：</a:t>
            </a:r>
            <a:r>
              <a:rPr lang="en-US" altLang="zh-CN" sz="2400" b="1" dirty="0">
                <a:solidFill>
                  <a:srgbClr val="006600"/>
                </a:solidFill>
                <a:latin typeface="Times New Roman" pitchFamily="18" charset="0"/>
                <a:ea typeface="宋体" panose="02010600030101010101" pitchFamily="2" charset="-122"/>
                <a:cs typeface="Times New Roman" pitchFamily="18" charset="0"/>
              </a:rPr>
              <a:t>THF</a:t>
            </a:r>
          </a:p>
        </p:txBody>
      </p:sp>
      <p:sp>
        <p:nvSpPr>
          <p:cNvPr id="15" name="Rectangle 6"/>
          <p:cNvSpPr>
            <a:spLocks noChangeArrowheads="1"/>
          </p:cNvSpPr>
          <p:nvPr/>
        </p:nvSpPr>
        <p:spPr bwMode="auto">
          <a:xfrm>
            <a:off x="605234" y="1556792"/>
            <a:ext cx="1152525" cy="466725"/>
          </a:xfrm>
          <a:prstGeom prst="rect">
            <a:avLst/>
          </a:prstGeom>
          <a:noFill/>
          <a:ln w="9525">
            <a:solidFill>
              <a:srgbClr val="800000"/>
            </a:solidFill>
            <a:miter lim="800000"/>
            <a:headEnd/>
            <a:tailEnd/>
          </a:ln>
        </p:spPr>
        <p:txBody>
          <a:bodyPr>
            <a:spAutoFit/>
          </a:bodyPr>
          <a:lstStyle/>
          <a:p>
            <a:r>
              <a:rPr lang="zh-CN" altLang="en-US" sz="2400" b="1" dirty="0">
                <a:solidFill>
                  <a:srgbClr val="800000"/>
                </a:solidFill>
                <a:latin typeface="Times New Roman" pitchFamily="18" charset="0"/>
                <a:ea typeface="宋体" panose="02010600030101010101" pitchFamily="2" charset="-122"/>
                <a:cs typeface="Times New Roman" pitchFamily="18" charset="0"/>
              </a:rPr>
              <a:t>组分：</a:t>
            </a:r>
          </a:p>
        </p:txBody>
      </p:sp>
      <p:sp>
        <p:nvSpPr>
          <p:cNvPr id="19" name="Rectangle 7"/>
          <p:cNvSpPr>
            <a:spLocks noChangeArrowheads="1"/>
          </p:cNvSpPr>
          <p:nvPr/>
        </p:nvSpPr>
        <p:spPr bwMode="auto">
          <a:xfrm>
            <a:off x="648096" y="3345657"/>
            <a:ext cx="1152525" cy="466725"/>
          </a:xfrm>
          <a:prstGeom prst="rect">
            <a:avLst/>
          </a:prstGeom>
          <a:noFill/>
          <a:ln w="9525">
            <a:solidFill>
              <a:srgbClr val="800000"/>
            </a:solidFill>
            <a:miter lim="800000"/>
            <a:headEnd/>
            <a:tailEnd/>
          </a:ln>
        </p:spPr>
        <p:txBody>
          <a:bodyPr>
            <a:spAutoFit/>
          </a:bodyPr>
          <a:lstStyle/>
          <a:p>
            <a:r>
              <a:rPr lang="zh-CN" altLang="en-US" sz="2400" b="1" dirty="0">
                <a:solidFill>
                  <a:srgbClr val="800000"/>
                </a:solidFill>
                <a:latin typeface="Times New Roman" pitchFamily="18" charset="0"/>
                <a:ea typeface="宋体" panose="02010600030101010101" pitchFamily="2" charset="-122"/>
                <a:cs typeface="Times New Roman" pitchFamily="18" charset="0"/>
              </a:rPr>
              <a:t>工艺：</a:t>
            </a:r>
          </a:p>
        </p:txBody>
      </p:sp>
      <p:sp>
        <p:nvSpPr>
          <p:cNvPr id="20" name="Rectangle 8"/>
          <p:cNvSpPr>
            <a:spLocks noChangeArrowheads="1"/>
          </p:cNvSpPr>
          <p:nvPr/>
        </p:nvSpPr>
        <p:spPr bwMode="auto">
          <a:xfrm>
            <a:off x="2160240" y="3217540"/>
            <a:ext cx="3097212" cy="830262"/>
          </a:xfrm>
          <a:prstGeom prst="rect">
            <a:avLst/>
          </a:prstGeom>
          <a:noFill/>
          <a:ln w="9525">
            <a:noFill/>
            <a:miter lim="800000"/>
            <a:headEnd/>
            <a:tailEnd/>
          </a:ln>
        </p:spPr>
        <p:txBody>
          <a:bodyPr>
            <a:spAutoFit/>
          </a:bodyPr>
          <a:lstStyle/>
          <a:p>
            <a:r>
              <a:rPr lang="zh-CN" altLang="en-US" sz="2400" b="1" dirty="0">
                <a:solidFill>
                  <a:srgbClr val="006600"/>
                </a:solidFill>
                <a:latin typeface="Times New Roman" pitchFamily="18" charset="0"/>
                <a:ea typeface="宋体" panose="02010600030101010101" pitchFamily="2" charset="-122"/>
                <a:cs typeface="Times New Roman" pitchFamily="18" charset="0"/>
              </a:rPr>
              <a:t>温度：</a:t>
            </a:r>
            <a:r>
              <a:rPr lang="en-US" altLang="zh-CN" sz="2400" b="1" dirty="0">
                <a:solidFill>
                  <a:srgbClr val="006600"/>
                </a:solidFill>
                <a:latin typeface="Times New Roman" pitchFamily="18" charset="0"/>
                <a:ea typeface="宋体" panose="02010600030101010101" pitchFamily="2" charset="-122"/>
                <a:cs typeface="Times New Roman" pitchFamily="18" charset="0"/>
              </a:rPr>
              <a:t>50℃</a:t>
            </a:r>
            <a:r>
              <a:rPr lang="zh-CN" altLang="en-US" sz="2400" b="1" dirty="0">
                <a:solidFill>
                  <a:srgbClr val="006600"/>
                </a:solidFill>
                <a:latin typeface="Times New Roman" pitchFamily="18" charset="0"/>
                <a:ea typeface="宋体" panose="02010600030101010101" pitchFamily="2" charset="-122"/>
                <a:cs typeface="Times New Roman" pitchFamily="18" charset="0"/>
              </a:rPr>
              <a:t>－</a:t>
            </a:r>
            <a:r>
              <a:rPr lang="en-US" altLang="zh-CN" sz="2400" b="1" dirty="0">
                <a:solidFill>
                  <a:srgbClr val="006600"/>
                </a:solidFill>
                <a:latin typeface="Times New Roman" pitchFamily="18" charset="0"/>
                <a:ea typeface="宋体" panose="02010600030101010101" pitchFamily="2" charset="-122"/>
                <a:cs typeface="Times New Roman" pitchFamily="18" charset="0"/>
              </a:rPr>
              <a:t>60℃</a:t>
            </a:r>
          </a:p>
          <a:p>
            <a:r>
              <a:rPr lang="zh-CN" altLang="en-US" sz="2400" b="1" dirty="0">
                <a:solidFill>
                  <a:srgbClr val="006600"/>
                </a:solidFill>
                <a:latin typeface="Times New Roman" pitchFamily="18" charset="0"/>
                <a:ea typeface="宋体" panose="02010600030101010101" pitchFamily="2" charset="-122"/>
                <a:cs typeface="Times New Roman" pitchFamily="18" charset="0"/>
              </a:rPr>
              <a:t>三步加料法</a:t>
            </a:r>
          </a:p>
        </p:txBody>
      </p:sp>
      <p:sp>
        <p:nvSpPr>
          <p:cNvPr id="21" name="Rectangle 9"/>
          <p:cNvSpPr>
            <a:spLocks noChangeArrowheads="1"/>
          </p:cNvSpPr>
          <p:nvPr/>
        </p:nvSpPr>
        <p:spPr bwMode="auto">
          <a:xfrm>
            <a:off x="5580112" y="3717032"/>
            <a:ext cx="2664295" cy="830997"/>
          </a:xfrm>
          <a:prstGeom prst="rect">
            <a:avLst/>
          </a:prstGeom>
          <a:noFill/>
          <a:ln w="9525">
            <a:solidFill>
              <a:srgbClr val="800000"/>
            </a:solidFill>
            <a:miter lim="800000"/>
            <a:headEnd/>
            <a:tailEnd/>
          </a:ln>
        </p:spPr>
        <p:txBody>
          <a:bodyPr wrap="square">
            <a:spAutoFit/>
          </a:bodyPr>
          <a:lstStyle/>
          <a:p>
            <a:r>
              <a:rPr lang="zh-CN" altLang="en-US" sz="2400" b="1" dirty="0">
                <a:solidFill>
                  <a:srgbClr val="800000"/>
                </a:solidFill>
                <a:latin typeface="Times New Roman" pitchFamily="18" charset="0"/>
                <a:ea typeface="宋体" panose="02010600030101010101" pitchFamily="2" charset="-122"/>
                <a:cs typeface="Times New Roman" pitchFamily="18" charset="0"/>
              </a:rPr>
              <a:t>扩展：二步法合成</a:t>
            </a:r>
            <a:r>
              <a:rPr lang="en-US" altLang="zh-CN" sz="2400" b="1" dirty="0">
                <a:solidFill>
                  <a:srgbClr val="800000"/>
                </a:solidFill>
                <a:latin typeface="Times New Roman" pitchFamily="18" charset="0"/>
                <a:ea typeface="宋体" panose="02010600030101010101" pitchFamily="2" charset="-122"/>
                <a:cs typeface="Times New Roman" pitchFamily="18" charset="0"/>
              </a:rPr>
              <a:t>SBS(P152)</a:t>
            </a:r>
          </a:p>
        </p:txBody>
      </p:sp>
      <p:sp>
        <p:nvSpPr>
          <p:cNvPr id="22" name="Rectangle 10"/>
          <p:cNvSpPr>
            <a:spLocks noChangeArrowheads="1"/>
          </p:cNvSpPr>
          <p:nvPr/>
        </p:nvSpPr>
        <p:spPr bwMode="auto">
          <a:xfrm>
            <a:off x="4931544" y="1849388"/>
            <a:ext cx="3744912" cy="466725"/>
          </a:xfrm>
          <a:prstGeom prst="rect">
            <a:avLst/>
          </a:prstGeom>
          <a:noFill/>
          <a:ln w="9525">
            <a:solidFill>
              <a:srgbClr val="800000"/>
            </a:solidFill>
            <a:miter lim="800000"/>
            <a:headEnd/>
            <a:tailEnd/>
          </a:ln>
        </p:spPr>
        <p:txBody>
          <a:bodyPr>
            <a:spAutoFit/>
          </a:bodyPr>
          <a:lstStyle/>
          <a:p>
            <a:r>
              <a:rPr lang="zh-CN" altLang="en-US" sz="2400" b="1" dirty="0">
                <a:solidFill>
                  <a:srgbClr val="800000"/>
                </a:solidFill>
                <a:latin typeface="Times New Roman" pitchFamily="18" charset="0"/>
                <a:ea typeface="宋体" panose="02010600030101010101" pitchFamily="2" charset="-122"/>
                <a:cs typeface="Times New Roman" pitchFamily="18" charset="0"/>
              </a:rPr>
              <a:t>反应实施方法：溶液聚合</a:t>
            </a:r>
          </a:p>
        </p:txBody>
      </p:sp>
      <p:graphicFrame>
        <p:nvGraphicFramePr>
          <p:cNvPr id="12" name="Object 10"/>
          <p:cNvGraphicFramePr>
            <a:graphicFrameLocks noChangeAspect="1"/>
          </p:cNvGraphicFramePr>
          <p:nvPr/>
        </p:nvGraphicFramePr>
        <p:xfrm>
          <a:off x="1187624" y="4725144"/>
          <a:ext cx="5832648" cy="1517538"/>
        </p:xfrm>
        <a:graphic>
          <a:graphicData uri="http://schemas.openxmlformats.org/presentationml/2006/ole">
            <mc:AlternateContent xmlns:mc="http://schemas.openxmlformats.org/markup-compatibility/2006">
              <mc:Choice xmlns:v="urn:schemas-microsoft-com:vml" Requires="v">
                <p:oleObj spid="_x0000_s104462" name="CS ChemDraw Drawing" r:id="rId4" imgW="3436620" imgH="896620" progId="ChemDraw.Document.6.0">
                  <p:embed/>
                </p:oleObj>
              </mc:Choice>
              <mc:Fallback>
                <p:oleObj name="CS ChemDraw Drawing" r:id="rId4" imgW="3436620" imgH="896620" progId="ChemDraw.Document.6.0">
                  <p:embed/>
                  <p:pic>
                    <p:nvPicPr>
                      <p:cNvPr id="1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725144"/>
                        <a:ext cx="5832648" cy="1517538"/>
                      </a:xfrm>
                      <a:prstGeom prst="rect">
                        <a:avLst/>
                      </a:prstGeom>
                      <a:solidFill>
                        <a:schemeClr val="bg1"/>
                      </a:solidFill>
                    </p:spPr>
                  </p:pic>
                </p:oleObj>
              </mc:Fallback>
            </mc:AlternateContent>
          </a:graphicData>
        </a:graphic>
      </p:graphicFrame>
      <p:sp>
        <p:nvSpPr>
          <p:cNvPr id="23" name="Text Box 11"/>
          <p:cNvSpPr txBox="1">
            <a:spLocks noChangeArrowheads="1"/>
          </p:cNvSpPr>
          <p:nvPr/>
        </p:nvSpPr>
        <p:spPr bwMode="auto">
          <a:xfrm>
            <a:off x="322263" y="6338887"/>
            <a:ext cx="8642350" cy="519113"/>
          </a:xfrm>
          <a:prstGeom prst="rect">
            <a:avLst/>
          </a:prstGeom>
          <a:noFill/>
          <a:ln w="9525">
            <a:noFill/>
            <a:miter lim="800000"/>
            <a:headEnd/>
            <a:tailEnd/>
          </a:ln>
          <a:effectLst/>
        </p:spPr>
        <p:txBody>
          <a:bodyPr>
            <a:spAutoFit/>
          </a:bodyPr>
          <a:lstStyle/>
          <a:p>
            <a:pPr algn="l">
              <a:spcBef>
                <a:spcPct val="50000"/>
              </a:spcBef>
              <a:buFontTx/>
              <a:buNone/>
            </a:pPr>
            <a:r>
              <a:rPr lang="en-US" altLang="zh-CN" b="1" dirty="0">
                <a:solidFill>
                  <a:srgbClr val="FF6600"/>
                </a:solidFill>
              </a:rPr>
              <a:t>■</a:t>
            </a:r>
            <a:r>
              <a:rPr lang="zh-CN" altLang="en-US" sz="2400" b="1" dirty="0">
                <a:solidFill>
                  <a:srgbClr val="FF0066"/>
                </a:solidFill>
              </a:rPr>
              <a:t>阴离子聚合中的偶联剂：</a:t>
            </a:r>
            <a:r>
              <a:rPr lang="en-US" altLang="zh-CN" sz="2400" b="1" dirty="0">
                <a:solidFill>
                  <a:srgbClr val="FF0066"/>
                </a:solidFill>
              </a:rPr>
              <a:t>SiCl</a:t>
            </a:r>
            <a:r>
              <a:rPr lang="en-US" altLang="zh-CN" sz="2400" b="1" baseline="-25000" dirty="0">
                <a:solidFill>
                  <a:srgbClr val="FF0066"/>
                </a:solidFill>
              </a:rPr>
              <a:t>4</a:t>
            </a:r>
            <a:r>
              <a:rPr lang="en-US" altLang="zh-CN" sz="2400" b="1" dirty="0">
                <a:solidFill>
                  <a:srgbClr val="FF0066"/>
                </a:solidFill>
              </a:rPr>
              <a:t>  SnCl</a:t>
            </a:r>
            <a:r>
              <a:rPr lang="en-US" altLang="zh-CN" sz="2400" b="1" baseline="-25000" dirty="0">
                <a:solidFill>
                  <a:srgbClr val="FF0066"/>
                </a:solidFill>
              </a:rPr>
              <a:t>4</a:t>
            </a:r>
            <a:r>
              <a:rPr lang="en-US" altLang="zh-CN" sz="2400" b="1" dirty="0">
                <a:solidFill>
                  <a:srgbClr val="FF0066"/>
                </a:solidFill>
              </a:rPr>
              <a:t>  BrCH</a:t>
            </a:r>
            <a:r>
              <a:rPr lang="en-US" altLang="zh-CN" sz="2400" b="1" baseline="-20000" dirty="0">
                <a:solidFill>
                  <a:srgbClr val="FF0066"/>
                </a:solidFill>
              </a:rPr>
              <a:t>2</a:t>
            </a:r>
            <a:r>
              <a:rPr lang="en-US" altLang="zh-CN" sz="2400" b="1" dirty="0">
                <a:solidFill>
                  <a:srgbClr val="FF0066"/>
                </a:solidFill>
              </a:rPr>
              <a:t>C</a:t>
            </a:r>
            <a:r>
              <a:rPr lang="en-US" altLang="zh-CN" sz="2400" b="1" baseline="-20000" dirty="0">
                <a:solidFill>
                  <a:srgbClr val="FF0066"/>
                </a:solidFill>
              </a:rPr>
              <a:t>6</a:t>
            </a:r>
            <a:r>
              <a:rPr lang="en-US" altLang="zh-CN" sz="2400" b="1" dirty="0">
                <a:solidFill>
                  <a:srgbClr val="FF0066"/>
                </a:solidFill>
              </a:rPr>
              <a:t>H</a:t>
            </a:r>
            <a:r>
              <a:rPr lang="en-US" altLang="zh-CN" sz="2400" b="1" baseline="-25000" dirty="0">
                <a:solidFill>
                  <a:srgbClr val="FF0066"/>
                </a:solidFill>
              </a:rPr>
              <a:t>4</a:t>
            </a:r>
            <a:r>
              <a:rPr lang="en-US" altLang="zh-CN" sz="2400" b="1" dirty="0">
                <a:solidFill>
                  <a:srgbClr val="FF0066"/>
                </a:solidFill>
              </a:rPr>
              <a:t>CH</a:t>
            </a:r>
            <a:r>
              <a:rPr lang="en-US" altLang="zh-CN" sz="2400" b="1" baseline="-25000" dirty="0">
                <a:solidFill>
                  <a:srgbClr val="FF0066"/>
                </a:solidFill>
              </a:rPr>
              <a:t>2</a:t>
            </a:r>
            <a:r>
              <a:rPr lang="en-US" altLang="zh-CN" sz="2400" b="1" dirty="0">
                <a:solidFill>
                  <a:srgbClr val="FF0066"/>
                </a:solidFill>
              </a:rPr>
              <a:t>Br</a:t>
            </a:r>
            <a:r>
              <a:rPr lang="zh-CN" altLang="en-US" sz="2400" b="1" dirty="0">
                <a:solidFill>
                  <a:srgbClr val="FF0066"/>
                </a:solidFill>
              </a:rPr>
              <a:t>等</a:t>
            </a:r>
            <a:endParaRPr lang="zh-CN" altLang="en-US" sz="2400" b="1" dirty="0">
              <a:solidFill>
                <a:schemeClr val="bg1"/>
              </a:solidFill>
            </a:endParaRPr>
          </a:p>
        </p:txBody>
      </p:sp>
    </p:spTree>
    <p:extLst>
      <p:ext uri="{BB962C8B-B14F-4D97-AF65-F5344CB8AC3E}">
        <p14:creationId xmlns:p14="http://schemas.microsoft.com/office/powerpoint/2010/main" val="39932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8" name="TextBox 17"/>
          <p:cNvSpPr txBox="1"/>
          <p:nvPr/>
        </p:nvSpPr>
        <p:spPr>
          <a:xfrm>
            <a:off x="220167" y="139463"/>
            <a:ext cx="6211957"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4.3.2 </a:t>
            </a:r>
            <a:r>
              <a:rPr lang="zh-CN" altLang="en-US"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阳离子聚合的引发体系</a:t>
            </a:r>
          </a:p>
        </p:txBody>
      </p:sp>
      <p:sp>
        <p:nvSpPr>
          <p:cNvPr id="10" name="Text Box 4"/>
          <p:cNvSpPr txBox="1">
            <a:spLocks noChangeArrowheads="1"/>
          </p:cNvSpPr>
          <p:nvPr/>
        </p:nvSpPr>
        <p:spPr bwMode="auto">
          <a:xfrm>
            <a:off x="971550" y="981075"/>
            <a:ext cx="7129463" cy="1815882"/>
          </a:xfrm>
          <a:prstGeom prst="rect">
            <a:avLst/>
          </a:prstGeom>
          <a:noFill/>
          <a:ln w="9525">
            <a:noFill/>
            <a:miter lim="800000"/>
            <a:headEnd/>
            <a:tailEnd/>
          </a:ln>
        </p:spPr>
        <p:txBody>
          <a:bodyPr>
            <a:spAutoFit/>
          </a:bodyPr>
          <a:lstStyle/>
          <a:p>
            <a:pPr>
              <a:spcBef>
                <a:spcPct val="50000"/>
              </a:spcBef>
            </a:pP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）质子酸</a:t>
            </a:r>
          </a:p>
          <a:p>
            <a:pPr>
              <a:spcBef>
                <a:spcPts val="2400"/>
              </a:spcBef>
            </a:pPr>
            <a:r>
              <a:rPr lang="zh-CN" altLang="en-US" sz="2400" b="1" dirty="0">
                <a:latin typeface="Times New Roman" pitchFamily="18" charset="0"/>
                <a:ea typeface="宋体" pitchFamily="2" charset="-122"/>
                <a:cs typeface="Times New Roman" pitchFamily="18" charset="0"/>
              </a:rPr>
              <a:t>  </a:t>
            </a:r>
            <a:r>
              <a:rPr lang="en-US" altLang="zh-CN" sz="2400" b="1" dirty="0">
                <a:latin typeface="Times New Roman" pitchFamily="18" charset="0"/>
                <a:ea typeface="宋体" pitchFamily="2" charset="-122"/>
                <a:cs typeface="Times New Roman" pitchFamily="18" charset="0"/>
              </a:rPr>
              <a:t>a. </a:t>
            </a:r>
            <a:r>
              <a:rPr lang="zh-CN" altLang="en-US" sz="2400" b="1" dirty="0">
                <a:latin typeface="Times New Roman" pitchFamily="18" charset="0"/>
                <a:ea typeface="宋体" pitchFamily="2" charset="-122"/>
                <a:cs typeface="Times New Roman" pitchFamily="18" charset="0"/>
              </a:rPr>
              <a:t>种类   </a:t>
            </a:r>
            <a:r>
              <a:rPr lang="en-US" altLang="zh-CN" sz="2400" b="1" dirty="0">
                <a:solidFill>
                  <a:srgbClr val="A50021"/>
                </a:solidFill>
                <a:latin typeface="Times New Roman" pitchFamily="18" charset="0"/>
                <a:ea typeface="宋体" pitchFamily="2" charset="-122"/>
                <a:cs typeface="Times New Roman" pitchFamily="18" charset="0"/>
              </a:rPr>
              <a:t>HClO</a:t>
            </a:r>
            <a:r>
              <a:rPr lang="en-US" altLang="zh-CN" sz="2400" b="1" baseline="-25000" dirty="0">
                <a:solidFill>
                  <a:srgbClr val="A50021"/>
                </a:solidFill>
                <a:latin typeface="Times New Roman" pitchFamily="18" charset="0"/>
                <a:ea typeface="宋体" pitchFamily="2" charset="-122"/>
                <a:cs typeface="Times New Roman" pitchFamily="18" charset="0"/>
              </a:rPr>
              <a:t>4</a:t>
            </a:r>
            <a:r>
              <a:rPr lang="en-US" altLang="zh-CN" sz="2400" b="1" dirty="0">
                <a:solidFill>
                  <a:srgbClr val="A50021"/>
                </a:solidFill>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  H</a:t>
            </a:r>
            <a:r>
              <a:rPr lang="en-US" altLang="zh-CN" sz="2400" b="1" baseline="-25000" dirty="0">
                <a:latin typeface="Times New Roman" pitchFamily="18" charset="0"/>
                <a:ea typeface="宋体" pitchFamily="2" charset="-122"/>
                <a:cs typeface="Times New Roman" pitchFamily="18" charset="0"/>
              </a:rPr>
              <a:t>2</a:t>
            </a:r>
            <a:r>
              <a:rPr lang="en-US" altLang="zh-CN" sz="2400" b="1" dirty="0">
                <a:latin typeface="Times New Roman" pitchFamily="18" charset="0"/>
                <a:ea typeface="宋体" pitchFamily="2" charset="-122"/>
                <a:cs typeface="Times New Roman" pitchFamily="18" charset="0"/>
              </a:rPr>
              <a:t>SO</a:t>
            </a:r>
            <a:r>
              <a:rPr lang="en-US" altLang="zh-CN" sz="2400" b="1" baseline="-25000" dirty="0">
                <a:latin typeface="Times New Roman" pitchFamily="18" charset="0"/>
                <a:ea typeface="宋体" pitchFamily="2" charset="-122"/>
                <a:cs typeface="Times New Roman" pitchFamily="18" charset="0"/>
              </a:rPr>
              <a:t>4</a:t>
            </a:r>
            <a:r>
              <a:rPr lang="en-US" altLang="zh-CN" sz="2400" b="1" dirty="0">
                <a:latin typeface="Times New Roman" pitchFamily="18" charset="0"/>
                <a:ea typeface="宋体" pitchFamily="2" charset="-122"/>
                <a:cs typeface="Times New Roman" pitchFamily="18" charset="0"/>
              </a:rPr>
              <a:t>,  H</a:t>
            </a:r>
            <a:r>
              <a:rPr lang="en-US" altLang="zh-CN" sz="2400" b="1" baseline="-25000" dirty="0">
                <a:latin typeface="Times New Roman" pitchFamily="18" charset="0"/>
                <a:ea typeface="宋体" pitchFamily="2" charset="-122"/>
                <a:cs typeface="Times New Roman" pitchFamily="18" charset="0"/>
              </a:rPr>
              <a:t>3</a:t>
            </a:r>
            <a:r>
              <a:rPr lang="en-US" altLang="zh-CN" sz="2400" b="1" dirty="0">
                <a:latin typeface="Times New Roman" pitchFamily="18" charset="0"/>
                <a:ea typeface="宋体" pitchFamily="2" charset="-122"/>
                <a:cs typeface="Times New Roman" pitchFamily="18" charset="0"/>
              </a:rPr>
              <a:t>PO</a:t>
            </a:r>
            <a:r>
              <a:rPr lang="en-US" altLang="zh-CN" sz="2400" b="1" baseline="-25000" dirty="0">
                <a:latin typeface="Times New Roman" pitchFamily="18" charset="0"/>
                <a:ea typeface="宋体" pitchFamily="2" charset="-122"/>
                <a:cs typeface="Times New Roman" pitchFamily="18" charset="0"/>
              </a:rPr>
              <a:t>4</a:t>
            </a:r>
            <a:r>
              <a:rPr lang="en-US" altLang="zh-CN" sz="2400" b="1" dirty="0">
                <a:latin typeface="Times New Roman" pitchFamily="18" charset="0"/>
                <a:ea typeface="宋体" pitchFamily="2" charset="-122"/>
                <a:cs typeface="Times New Roman" pitchFamily="18" charset="0"/>
              </a:rPr>
              <a:t>, Cl</a:t>
            </a:r>
            <a:r>
              <a:rPr lang="en-US" altLang="zh-CN" sz="2400" b="1" baseline="-25000" dirty="0">
                <a:latin typeface="Times New Roman" pitchFamily="18" charset="0"/>
                <a:ea typeface="宋体" pitchFamily="2" charset="-122"/>
                <a:cs typeface="Times New Roman" pitchFamily="18" charset="0"/>
              </a:rPr>
              <a:t>3</a:t>
            </a:r>
            <a:r>
              <a:rPr lang="en-US" altLang="zh-CN" sz="2400" b="1" dirty="0">
                <a:latin typeface="Times New Roman" pitchFamily="18" charset="0"/>
                <a:ea typeface="宋体" pitchFamily="2" charset="-122"/>
                <a:cs typeface="Times New Roman" pitchFamily="18" charset="0"/>
              </a:rPr>
              <a:t>CCOOH</a:t>
            </a:r>
          </a:p>
          <a:p>
            <a:pPr>
              <a:spcBef>
                <a:spcPts val="2400"/>
              </a:spcBef>
            </a:pPr>
            <a:r>
              <a:rPr lang="en-US" altLang="zh-CN" sz="2400" dirty="0">
                <a:latin typeface="Times New Roman" pitchFamily="18" charset="0"/>
                <a:ea typeface="宋体" pitchFamily="2" charset="-122"/>
                <a:cs typeface="Times New Roman" pitchFamily="18" charset="0"/>
              </a:rPr>
              <a:t>  </a:t>
            </a:r>
            <a:r>
              <a:rPr lang="en-US" altLang="zh-CN" sz="2400" b="1" dirty="0">
                <a:latin typeface="Times New Roman" pitchFamily="18" charset="0"/>
                <a:ea typeface="宋体" pitchFamily="2" charset="-122"/>
                <a:cs typeface="Times New Roman" pitchFamily="18" charset="0"/>
              </a:rPr>
              <a:t>b. </a:t>
            </a:r>
            <a:r>
              <a:rPr lang="zh-CN" altLang="en-US" sz="2400" b="1" dirty="0">
                <a:latin typeface="Times New Roman" pitchFamily="18" charset="0"/>
                <a:ea typeface="宋体" pitchFamily="2" charset="-122"/>
                <a:cs typeface="Times New Roman" pitchFamily="18" charset="0"/>
              </a:rPr>
              <a:t>活性</a:t>
            </a:r>
          </a:p>
        </p:txBody>
      </p:sp>
      <p:sp>
        <p:nvSpPr>
          <p:cNvPr id="11" name="Rectangle 5"/>
          <p:cNvSpPr>
            <a:spLocks noChangeArrowheads="1"/>
          </p:cNvSpPr>
          <p:nvPr/>
        </p:nvSpPr>
        <p:spPr bwMode="auto">
          <a:xfrm>
            <a:off x="2878650" y="2131825"/>
            <a:ext cx="5109091" cy="830997"/>
          </a:xfrm>
          <a:prstGeom prst="rect">
            <a:avLst/>
          </a:prstGeom>
          <a:noFill/>
          <a:ln w="9525">
            <a:noFill/>
            <a:miter lim="800000"/>
            <a:headEnd/>
            <a:tailEnd/>
          </a:ln>
        </p:spPr>
        <p:txBody>
          <a:bodyPr wrap="none">
            <a:spAutoFit/>
          </a:bodyPr>
          <a:lstStyle/>
          <a:p>
            <a:r>
              <a:rPr lang="zh-CN" altLang="en-US" sz="2400" dirty="0">
                <a:solidFill>
                  <a:srgbClr val="C00000"/>
                </a:solidFill>
                <a:latin typeface="Times New Roman" pitchFamily="18" charset="0"/>
                <a:ea typeface="宋体" pitchFamily="2" charset="-122"/>
                <a:cs typeface="Times New Roman" pitchFamily="18" charset="0"/>
              </a:rPr>
              <a:t>提供质子的能力</a:t>
            </a:r>
          </a:p>
          <a:p>
            <a:r>
              <a:rPr lang="zh-CN" altLang="en-US" sz="2400" dirty="0">
                <a:solidFill>
                  <a:srgbClr val="C00000"/>
                </a:solidFill>
                <a:latin typeface="Times New Roman" pitchFamily="18" charset="0"/>
                <a:ea typeface="宋体" pitchFamily="2" charset="-122"/>
                <a:cs typeface="Times New Roman" pitchFamily="18" charset="0"/>
              </a:rPr>
              <a:t>酸根的亲核能力（亲核性不能太强）</a:t>
            </a:r>
          </a:p>
        </p:txBody>
      </p:sp>
      <p:grpSp>
        <p:nvGrpSpPr>
          <p:cNvPr id="12" name="Group 6"/>
          <p:cNvGrpSpPr>
            <a:grpSpLocks/>
          </p:cNvGrpSpPr>
          <p:nvPr/>
        </p:nvGrpSpPr>
        <p:grpSpPr bwMode="auto">
          <a:xfrm>
            <a:off x="2252925" y="3272475"/>
            <a:ext cx="4464050" cy="1068388"/>
            <a:chOff x="0" y="0"/>
            <a:chExt cx="2812" cy="673"/>
          </a:xfrm>
        </p:grpSpPr>
        <p:graphicFrame>
          <p:nvGraphicFramePr>
            <p:cNvPr id="13" name="Object 7"/>
            <p:cNvGraphicFramePr>
              <a:graphicFrameLocks noChangeAspect="1"/>
            </p:cNvGraphicFramePr>
            <p:nvPr/>
          </p:nvGraphicFramePr>
          <p:xfrm>
            <a:off x="0" y="0"/>
            <a:ext cx="2812" cy="673"/>
          </p:xfrm>
          <a:graphic>
            <a:graphicData uri="http://schemas.openxmlformats.org/presentationml/2006/ole">
              <mc:AlternateContent xmlns:mc="http://schemas.openxmlformats.org/markup-compatibility/2006">
                <mc:Choice xmlns:v="urn:schemas-microsoft-com:vml" Requires="v">
                  <p:oleObj spid="_x0000_s34901" r:id="rId5" imgW="3102610" imgH="744220" progId="">
                    <p:embed/>
                  </p:oleObj>
                </mc:Choice>
                <mc:Fallback>
                  <p:oleObj r:id="rId5" imgW="3102610" imgH="744220" progId="">
                    <p:embed/>
                    <p:pic>
                      <p:nvPicPr>
                        <p:cNvPr id="1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2" cy="67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8"/>
            <p:cNvSpPr txBox="1">
              <a:spLocks noChangeArrowheads="1"/>
            </p:cNvSpPr>
            <p:nvPr/>
          </p:nvSpPr>
          <p:spPr bwMode="auto">
            <a:xfrm>
              <a:off x="46" y="90"/>
              <a:ext cx="181" cy="291"/>
            </a:xfrm>
            <a:prstGeom prst="rect">
              <a:avLst/>
            </a:prstGeom>
            <a:noFill/>
            <a:ln w="9525">
              <a:noFill/>
              <a:miter lim="800000"/>
              <a:headEnd/>
              <a:tailEnd/>
            </a:ln>
          </p:spPr>
          <p:txBody>
            <a:bodyPr>
              <a:spAutoFit/>
            </a:bodyPr>
            <a:lstStyle/>
            <a:p>
              <a:pPr>
                <a:spcBef>
                  <a:spcPct val="50000"/>
                </a:spcBef>
              </a:pPr>
              <a:r>
                <a:rPr lang="en-US" altLang="zh-CN" sz="2400" b="1">
                  <a:solidFill>
                    <a:srgbClr val="FF0000"/>
                  </a:solidFill>
                  <a:latin typeface="Times New Roman" pitchFamily="18" charset="0"/>
                  <a:ea typeface="宋体" pitchFamily="2" charset="-122"/>
                  <a:cs typeface="Times New Roman" pitchFamily="18" charset="0"/>
                </a:rPr>
                <a:t>+</a:t>
              </a:r>
            </a:p>
          </p:txBody>
        </p:sp>
        <p:sp>
          <p:nvSpPr>
            <p:cNvPr id="15" name="Text Box 9"/>
            <p:cNvSpPr txBox="1">
              <a:spLocks noChangeArrowheads="1"/>
            </p:cNvSpPr>
            <p:nvPr/>
          </p:nvSpPr>
          <p:spPr bwMode="auto">
            <a:xfrm>
              <a:off x="409" y="145"/>
              <a:ext cx="272" cy="288"/>
            </a:xfrm>
            <a:prstGeom prst="rect">
              <a:avLst/>
            </a:prstGeom>
            <a:noFill/>
            <a:ln w="9525">
              <a:noFill/>
              <a:miter lim="800000"/>
              <a:headEnd/>
              <a:tailEnd/>
            </a:ln>
          </p:spPr>
          <p:txBody>
            <a:bodyPr>
              <a:spAutoFit/>
            </a:bodyPr>
            <a:lstStyle/>
            <a:p>
              <a:pPr>
                <a:spcBef>
                  <a:spcPct val="50000"/>
                </a:spcBef>
              </a:pPr>
              <a:r>
                <a:rPr lang="en-US" altLang="zh-CN" sz="2400" dirty="0">
                  <a:latin typeface="Times New Roman" pitchFamily="18" charset="0"/>
                  <a:ea typeface="宋体" pitchFamily="2" charset="-122"/>
                  <a:cs typeface="Times New Roman" pitchFamily="18" charset="0"/>
                </a:rPr>
                <a:t>+</a:t>
              </a:r>
            </a:p>
          </p:txBody>
        </p:sp>
      </p:grpSp>
      <p:sp>
        <p:nvSpPr>
          <p:cNvPr id="16" name="Text Box 10"/>
          <p:cNvSpPr txBox="1">
            <a:spLocks noChangeArrowheads="1"/>
          </p:cNvSpPr>
          <p:nvPr/>
        </p:nvSpPr>
        <p:spPr bwMode="auto">
          <a:xfrm>
            <a:off x="2519393" y="4724400"/>
            <a:ext cx="4033837" cy="1570038"/>
          </a:xfrm>
          <a:prstGeom prst="rect">
            <a:avLst/>
          </a:prstGeom>
          <a:noFill/>
          <a:ln w="9525">
            <a:solidFill>
              <a:srgbClr val="000000"/>
            </a:solidFill>
            <a:miter lim="800000"/>
            <a:headEnd/>
            <a:tailEnd/>
          </a:ln>
        </p:spPr>
        <p:txBody>
          <a:bodyPr>
            <a:spAutoFit/>
          </a:bodyPr>
          <a:lstStyle/>
          <a:p>
            <a:pPr>
              <a:spcBef>
                <a:spcPct val="50000"/>
              </a:spcBef>
            </a:pPr>
            <a:r>
              <a:rPr lang="en-US" altLang="zh-CN" sz="2400" b="1" dirty="0">
                <a:solidFill>
                  <a:srgbClr val="A50021"/>
                </a:solidFill>
                <a:latin typeface="Times New Roman" pitchFamily="18" charset="0"/>
                <a:ea typeface="宋体" pitchFamily="2" charset="-122"/>
                <a:cs typeface="Times New Roman" pitchFamily="18" charset="0"/>
              </a:rPr>
              <a:t>HClO</a:t>
            </a:r>
            <a:r>
              <a:rPr lang="en-US" altLang="zh-CN" sz="2400" b="1" baseline="-25000" dirty="0">
                <a:solidFill>
                  <a:srgbClr val="A50021"/>
                </a:solidFill>
                <a:latin typeface="Times New Roman" pitchFamily="18" charset="0"/>
                <a:ea typeface="宋体" pitchFamily="2" charset="-122"/>
                <a:cs typeface="Times New Roman" pitchFamily="18" charset="0"/>
              </a:rPr>
              <a:t>4</a:t>
            </a:r>
            <a:r>
              <a:rPr lang="en-US" altLang="zh-CN" sz="2400" b="1" dirty="0">
                <a:solidFill>
                  <a:srgbClr val="A50021"/>
                </a:solidFill>
                <a:latin typeface="Times New Roman" pitchFamily="18" charset="0"/>
                <a:ea typeface="宋体" pitchFamily="2" charset="-122"/>
                <a:cs typeface="Times New Roman" pitchFamily="18" charset="0"/>
              </a:rPr>
              <a:t> </a:t>
            </a:r>
            <a:r>
              <a:rPr lang="zh-CN" altLang="en-US" sz="2400" b="1" dirty="0">
                <a:solidFill>
                  <a:srgbClr val="A50021"/>
                </a:solidFill>
                <a:latin typeface="Times New Roman" pitchFamily="18" charset="0"/>
                <a:ea typeface="宋体" pitchFamily="2" charset="-122"/>
                <a:cs typeface="Times New Roman" pitchFamily="18" charset="0"/>
              </a:rPr>
              <a:t>： 最常使用</a:t>
            </a:r>
          </a:p>
          <a:p>
            <a:pPr>
              <a:spcBef>
                <a:spcPct val="50000"/>
              </a:spcBef>
            </a:pPr>
            <a:r>
              <a:rPr lang="en-US" altLang="zh-CN" sz="2400" b="1" dirty="0">
                <a:latin typeface="Times New Roman" pitchFamily="18" charset="0"/>
                <a:ea typeface="宋体" pitchFamily="2" charset="-122"/>
                <a:cs typeface="Times New Roman" pitchFamily="18" charset="0"/>
              </a:rPr>
              <a:t>H</a:t>
            </a:r>
            <a:r>
              <a:rPr lang="en-US" altLang="zh-CN" sz="2400" b="1" baseline="-25000" dirty="0">
                <a:latin typeface="Times New Roman" pitchFamily="18" charset="0"/>
                <a:ea typeface="宋体" pitchFamily="2" charset="-122"/>
                <a:cs typeface="Times New Roman" pitchFamily="18" charset="0"/>
              </a:rPr>
              <a:t>2</a:t>
            </a:r>
            <a:r>
              <a:rPr lang="en-US" altLang="zh-CN" sz="2400" b="1" dirty="0">
                <a:latin typeface="Times New Roman" pitchFamily="18" charset="0"/>
                <a:ea typeface="宋体" pitchFamily="2" charset="-122"/>
                <a:cs typeface="Times New Roman" pitchFamily="18" charset="0"/>
              </a:rPr>
              <a:t>SO</a:t>
            </a:r>
            <a:r>
              <a:rPr lang="en-US" altLang="zh-CN" sz="2400" b="1" baseline="-25000" dirty="0">
                <a:latin typeface="Times New Roman" pitchFamily="18" charset="0"/>
                <a:ea typeface="宋体" pitchFamily="2" charset="-122"/>
                <a:cs typeface="Times New Roman" pitchFamily="18" charset="0"/>
              </a:rPr>
              <a:t>4</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H</a:t>
            </a:r>
            <a:r>
              <a:rPr lang="en-US" altLang="zh-CN" sz="2400" b="1" baseline="-25000" dirty="0">
                <a:latin typeface="Times New Roman" pitchFamily="18" charset="0"/>
                <a:ea typeface="宋体" pitchFamily="2" charset="-122"/>
                <a:cs typeface="Times New Roman" pitchFamily="18" charset="0"/>
              </a:rPr>
              <a:t>3</a:t>
            </a:r>
            <a:r>
              <a:rPr lang="en-US" altLang="zh-CN" sz="2400" b="1" dirty="0">
                <a:latin typeface="Times New Roman" pitchFamily="18" charset="0"/>
                <a:ea typeface="宋体" pitchFamily="2" charset="-122"/>
                <a:cs typeface="Times New Roman" pitchFamily="18" charset="0"/>
              </a:rPr>
              <a:t>PO</a:t>
            </a:r>
            <a:r>
              <a:rPr lang="en-US" altLang="zh-CN" sz="2400" b="1" baseline="-25000" dirty="0">
                <a:latin typeface="Times New Roman" pitchFamily="18" charset="0"/>
                <a:ea typeface="宋体" pitchFamily="2" charset="-122"/>
                <a:cs typeface="Times New Roman" pitchFamily="18" charset="0"/>
              </a:rPr>
              <a:t>4</a:t>
            </a:r>
            <a:r>
              <a:rPr lang="zh-CN" altLang="en-US" sz="2400" b="1" dirty="0">
                <a:latin typeface="Times New Roman" pitchFamily="18" charset="0"/>
                <a:ea typeface="宋体" pitchFamily="2" charset="-122"/>
                <a:cs typeface="Times New Roman" pitchFamily="18" charset="0"/>
              </a:rPr>
              <a:t>：低聚物</a:t>
            </a:r>
          </a:p>
          <a:p>
            <a:pPr>
              <a:spcBef>
                <a:spcPct val="50000"/>
              </a:spcBef>
            </a:pPr>
            <a:r>
              <a:rPr lang="en-US" altLang="zh-CN" sz="2400" b="1" dirty="0">
                <a:latin typeface="Times New Roman" pitchFamily="18" charset="0"/>
                <a:ea typeface="宋体" pitchFamily="2" charset="-122"/>
                <a:cs typeface="Times New Roman" pitchFamily="18" charset="0"/>
              </a:rPr>
              <a:t>HCl</a:t>
            </a:r>
            <a:r>
              <a:rPr lang="zh-CN" altLang="en-US" sz="2400" b="1" dirty="0">
                <a:latin typeface="Times New Roman" pitchFamily="18" charset="0"/>
                <a:ea typeface="宋体" pitchFamily="2" charset="-122"/>
                <a:cs typeface="Times New Roman" pitchFamily="18" charset="0"/>
              </a:rPr>
              <a:t>：不能使用</a:t>
            </a:r>
          </a:p>
        </p:txBody>
      </p:sp>
      <p:sp>
        <p:nvSpPr>
          <p:cNvPr id="17" name="左大括号 16"/>
          <p:cNvSpPr/>
          <p:nvPr/>
        </p:nvSpPr>
        <p:spPr>
          <a:xfrm>
            <a:off x="2615151" y="2322856"/>
            <a:ext cx="216024" cy="504056"/>
          </a:xfrm>
          <a:prstGeom prst="leftBrace">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Times New Roman" pitchFamily="18" charset="0"/>
              <a:cs typeface="Times New Roman" pitchFamily="18" charset="0"/>
            </a:endParaRPr>
          </a:p>
        </p:txBody>
      </p:sp>
    </p:spTree>
    <p:extLst>
      <p:ext uri="{BB962C8B-B14F-4D97-AF65-F5344CB8AC3E}">
        <p14:creationId xmlns:p14="http://schemas.microsoft.com/office/powerpoint/2010/main" val="98518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Right)">
                                      <p:cBhvr>
                                        <p:cTn id="1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6"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827088" y="620688"/>
            <a:ext cx="2376487" cy="457200"/>
          </a:xfrm>
          <a:prstGeom prst="rect">
            <a:avLst/>
          </a:prstGeom>
          <a:noFill/>
          <a:ln w="38100">
            <a:noFill/>
            <a:miter lim="800000"/>
            <a:headEnd/>
            <a:tailEnd/>
          </a:ln>
        </p:spPr>
        <p:txBody>
          <a:bodyPr>
            <a:spAutoFit/>
          </a:bodyPr>
          <a:lstStyle/>
          <a:p>
            <a:r>
              <a:rPr kumimoji="1" lang="zh-CN" altLang="en-US" sz="2400">
                <a:solidFill>
                  <a:srgbClr val="6600CC"/>
                </a:solidFill>
                <a:latin typeface="黑体" pitchFamily="49" charset="-122"/>
                <a:ea typeface="黑体" pitchFamily="49" charset="-122"/>
              </a:rPr>
              <a:t>聚己二酰己二胺</a:t>
            </a:r>
          </a:p>
        </p:txBody>
      </p:sp>
      <p:sp>
        <p:nvSpPr>
          <p:cNvPr id="12" name="Rectangle 3"/>
          <p:cNvSpPr>
            <a:spLocks noChangeArrowheads="1"/>
          </p:cNvSpPr>
          <p:nvPr/>
        </p:nvSpPr>
        <p:spPr bwMode="auto">
          <a:xfrm>
            <a:off x="4859338" y="620688"/>
            <a:ext cx="1800225" cy="476250"/>
          </a:xfrm>
          <a:prstGeom prst="rect">
            <a:avLst/>
          </a:prstGeom>
          <a:noFill/>
          <a:ln w="19050">
            <a:solidFill>
              <a:srgbClr val="800000"/>
            </a:solidFill>
            <a:miter lim="800000"/>
            <a:headEnd/>
            <a:tailEnd/>
          </a:ln>
        </p:spPr>
        <p:txBody>
          <a:bodyPr>
            <a:spAutoFit/>
          </a:bodyPr>
          <a:lstStyle/>
          <a:p>
            <a:pPr algn="ctr"/>
            <a:r>
              <a:rPr kumimoji="1" lang="zh-CN" altLang="en-US" sz="2400" dirty="0">
                <a:solidFill>
                  <a:srgbClr val="800000"/>
                </a:solidFill>
                <a:latin typeface="黑体" pitchFamily="49" charset="-122"/>
                <a:ea typeface="黑体" pitchFamily="49" charset="-122"/>
              </a:rPr>
              <a:t>尼龙－</a:t>
            </a:r>
            <a:r>
              <a:rPr kumimoji="1" lang="en-US" altLang="zh-CN" sz="2400" dirty="0">
                <a:solidFill>
                  <a:srgbClr val="800000"/>
                </a:solidFill>
                <a:latin typeface="黑体" pitchFamily="49" charset="-122"/>
                <a:ea typeface="黑体" pitchFamily="49" charset="-122"/>
              </a:rPr>
              <a:t>66</a:t>
            </a:r>
          </a:p>
        </p:txBody>
      </p:sp>
      <p:sp>
        <p:nvSpPr>
          <p:cNvPr id="13" name="Line 4"/>
          <p:cNvSpPr>
            <a:spLocks noChangeShapeType="1"/>
          </p:cNvSpPr>
          <p:nvPr/>
        </p:nvSpPr>
        <p:spPr bwMode="auto">
          <a:xfrm>
            <a:off x="3275013" y="836588"/>
            <a:ext cx="1368425" cy="0"/>
          </a:xfrm>
          <a:prstGeom prst="line">
            <a:avLst/>
          </a:prstGeom>
          <a:noFill/>
          <a:ln w="19050">
            <a:solidFill>
              <a:srgbClr val="6600CC"/>
            </a:solidFill>
            <a:round/>
            <a:headEnd/>
            <a:tailEnd type="stealth" w="lg" len="lg"/>
          </a:ln>
        </p:spPr>
        <p:txBody>
          <a:bodyPr/>
          <a:lstStyle/>
          <a:p>
            <a:endParaRPr lang="zh-CN" altLang="en-US"/>
          </a:p>
        </p:txBody>
      </p:sp>
      <p:graphicFrame>
        <p:nvGraphicFramePr>
          <p:cNvPr id="14" name="Object 5"/>
          <p:cNvGraphicFramePr>
            <a:graphicFrameLocks noChangeAspect="1"/>
          </p:cNvGraphicFramePr>
          <p:nvPr>
            <p:extLst/>
          </p:nvPr>
        </p:nvGraphicFramePr>
        <p:xfrm>
          <a:off x="1042988" y="1147738"/>
          <a:ext cx="6119812" cy="388938"/>
        </p:xfrm>
        <a:graphic>
          <a:graphicData uri="http://schemas.openxmlformats.org/presentationml/2006/ole">
            <mc:AlternateContent xmlns:mc="http://schemas.openxmlformats.org/markup-compatibility/2006">
              <mc:Choice xmlns:v="urn:schemas-microsoft-com:vml" Requires="v">
                <p:oleObj spid="_x0000_s86128" name="ISIS/Draw Sketch" r:id="rId3" imgW="4171680" imgH="266400" progId="">
                  <p:embed/>
                </p:oleObj>
              </mc:Choice>
              <mc:Fallback>
                <p:oleObj name="ISIS/Draw Sketch" r:id="rId3" imgW="4171680" imgH="266400" progId="">
                  <p:embed/>
                  <p:pic>
                    <p:nvPicPr>
                      <p:cNvPr id="1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147738"/>
                        <a:ext cx="6119812"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nvPr>
        </p:nvGraphicFramePr>
        <p:xfrm>
          <a:off x="1619250" y="1579538"/>
          <a:ext cx="6119813" cy="874713"/>
        </p:xfrm>
        <a:graphic>
          <a:graphicData uri="http://schemas.openxmlformats.org/presentationml/2006/ole">
            <mc:AlternateContent xmlns:mc="http://schemas.openxmlformats.org/markup-compatibility/2006">
              <mc:Choice xmlns:v="urn:schemas-microsoft-com:vml" Requires="v">
                <p:oleObj spid="_x0000_s86129" name="ISIS/Draw Sketch" r:id="rId5" imgW="4143240" imgH="590400" progId="">
                  <p:embed/>
                </p:oleObj>
              </mc:Choice>
              <mc:Fallback>
                <p:oleObj name="ISIS/Draw Sketch" r:id="rId5" imgW="4143240" imgH="590400" progId="">
                  <p:embed/>
                  <p:pic>
                    <p:nvPicPr>
                      <p:cNvPr id="1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1579538"/>
                        <a:ext cx="6119813"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 name="Group 7"/>
          <p:cNvGrpSpPr>
            <a:grpSpLocks/>
          </p:cNvGrpSpPr>
          <p:nvPr/>
        </p:nvGrpSpPr>
        <p:grpSpPr bwMode="auto">
          <a:xfrm>
            <a:off x="827088" y="2432273"/>
            <a:ext cx="7199313" cy="1954213"/>
            <a:chOff x="476" y="1661"/>
            <a:chExt cx="4535" cy="1231"/>
          </a:xfrm>
        </p:grpSpPr>
        <p:sp>
          <p:nvSpPr>
            <p:cNvPr id="17" name="Rectangle 8"/>
            <p:cNvSpPr>
              <a:spLocks noChangeArrowheads="1"/>
            </p:cNvSpPr>
            <p:nvPr/>
          </p:nvSpPr>
          <p:spPr bwMode="auto">
            <a:xfrm>
              <a:off x="476" y="1661"/>
              <a:ext cx="1497" cy="288"/>
            </a:xfrm>
            <a:prstGeom prst="rect">
              <a:avLst/>
            </a:prstGeom>
            <a:noFill/>
            <a:ln w="38100">
              <a:noFill/>
              <a:miter lim="800000"/>
              <a:headEnd/>
              <a:tailEnd/>
            </a:ln>
          </p:spPr>
          <p:txBody>
            <a:bodyPr>
              <a:spAutoFit/>
            </a:bodyPr>
            <a:lstStyle/>
            <a:p>
              <a:r>
                <a:rPr kumimoji="1" lang="zh-CN" altLang="en-US" sz="2400">
                  <a:solidFill>
                    <a:srgbClr val="6600CC"/>
                  </a:solidFill>
                  <a:latin typeface="黑体" pitchFamily="49" charset="-122"/>
                  <a:ea typeface="黑体" pitchFamily="49" charset="-122"/>
                </a:rPr>
                <a:t>聚癸二酰癸二胺</a:t>
              </a:r>
            </a:p>
          </p:txBody>
        </p:sp>
        <p:sp>
          <p:nvSpPr>
            <p:cNvPr id="18" name="Rectangle 9"/>
            <p:cNvSpPr>
              <a:spLocks noChangeArrowheads="1"/>
            </p:cNvSpPr>
            <p:nvPr/>
          </p:nvSpPr>
          <p:spPr bwMode="auto">
            <a:xfrm>
              <a:off x="3016" y="1661"/>
              <a:ext cx="1225" cy="300"/>
            </a:xfrm>
            <a:prstGeom prst="rect">
              <a:avLst/>
            </a:prstGeom>
            <a:noFill/>
            <a:ln w="19050">
              <a:solidFill>
                <a:srgbClr val="800000"/>
              </a:solidFill>
              <a:miter lim="800000"/>
              <a:headEnd/>
              <a:tailEnd/>
            </a:ln>
          </p:spPr>
          <p:txBody>
            <a:bodyPr>
              <a:spAutoFit/>
            </a:bodyPr>
            <a:lstStyle/>
            <a:p>
              <a:pPr algn="ctr"/>
              <a:r>
                <a:rPr kumimoji="1" lang="zh-CN" altLang="en-US" sz="2400">
                  <a:solidFill>
                    <a:srgbClr val="800000"/>
                  </a:solidFill>
                  <a:latin typeface="黑体" pitchFamily="49" charset="-122"/>
                  <a:ea typeface="黑体" pitchFamily="49" charset="-122"/>
                </a:rPr>
                <a:t>尼龙－</a:t>
              </a:r>
              <a:r>
                <a:rPr kumimoji="1" lang="en-US" altLang="zh-CN" sz="2400">
                  <a:solidFill>
                    <a:srgbClr val="800000"/>
                  </a:solidFill>
                  <a:latin typeface="黑体" pitchFamily="49" charset="-122"/>
                  <a:ea typeface="黑体" pitchFamily="49" charset="-122"/>
                </a:rPr>
                <a:t>1010</a:t>
              </a:r>
            </a:p>
          </p:txBody>
        </p:sp>
        <p:sp>
          <p:nvSpPr>
            <p:cNvPr id="19" name="Line 10"/>
            <p:cNvSpPr>
              <a:spLocks noChangeShapeType="1"/>
            </p:cNvSpPr>
            <p:nvPr/>
          </p:nvSpPr>
          <p:spPr bwMode="auto">
            <a:xfrm>
              <a:off x="2064" y="1797"/>
              <a:ext cx="862" cy="0"/>
            </a:xfrm>
            <a:prstGeom prst="line">
              <a:avLst/>
            </a:prstGeom>
            <a:noFill/>
            <a:ln w="19050">
              <a:solidFill>
                <a:srgbClr val="6600CC"/>
              </a:solidFill>
              <a:round/>
              <a:headEnd/>
              <a:tailEnd type="stealth" w="lg" len="lg"/>
            </a:ln>
          </p:spPr>
          <p:txBody>
            <a:bodyPr/>
            <a:lstStyle/>
            <a:p>
              <a:endParaRPr lang="zh-CN" altLang="en-US"/>
            </a:p>
          </p:txBody>
        </p:sp>
        <p:graphicFrame>
          <p:nvGraphicFramePr>
            <p:cNvPr id="20" name="Object 11"/>
            <p:cNvGraphicFramePr>
              <a:graphicFrameLocks noChangeAspect="1"/>
            </p:cNvGraphicFramePr>
            <p:nvPr/>
          </p:nvGraphicFramePr>
          <p:xfrm>
            <a:off x="793" y="2070"/>
            <a:ext cx="3855" cy="245"/>
          </p:xfrm>
          <a:graphic>
            <a:graphicData uri="http://schemas.openxmlformats.org/presentationml/2006/ole">
              <mc:AlternateContent xmlns:mc="http://schemas.openxmlformats.org/markup-compatibility/2006">
                <mc:Choice xmlns:v="urn:schemas-microsoft-com:vml" Requires="v">
                  <p:oleObj spid="_x0000_s86130" name="ISIS/Draw Sketch" r:id="rId7" imgW="4171680" imgH="266400" progId="">
                    <p:embed/>
                  </p:oleObj>
                </mc:Choice>
                <mc:Fallback>
                  <p:oleObj name="ISIS/Draw Sketch" r:id="rId7" imgW="4171680" imgH="266400" progId="">
                    <p:embed/>
                    <p:pic>
                      <p:nvPicPr>
                        <p:cNvPr id="2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 y="2070"/>
                          <a:ext cx="3855"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12"/>
            <p:cNvGraphicFramePr>
              <a:graphicFrameLocks noChangeAspect="1"/>
            </p:cNvGraphicFramePr>
            <p:nvPr/>
          </p:nvGraphicFramePr>
          <p:xfrm>
            <a:off x="1156" y="2341"/>
            <a:ext cx="3855" cy="551"/>
          </p:xfrm>
          <a:graphic>
            <a:graphicData uri="http://schemas.openxmlformats.org/presentationml/2006/ole">
              <mc:AlternateContent xmlns:mc="http://schemas.openxmlformats.org/markup-compatibility/2006">
                <mc:Choice xmlns:v="urn:schemas-microsoft-com:vml" Requires="v">
                  <p:oleObj spid="_x0000_s86131" name="ISIS/Draw Sketch" r:id="rId9" imgW="4143240" imgH="590400" progId="">
                    <p:embed/>
                  </p:oleObj>
                </mc:Choice>
                <mc:Fallback>
                  <p:oleObj name="ISIS/Draw Sketch" r:id="rId9" imgW="4143240" imgH="590400" progId="">
                    <p:embed/>
                    <p:pic>
                      <p:nvPicPr>
                        <p:cNvPr id="21"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6" y="2341"/>
                          <a:ext cx="3855" cy="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 name="Group 13"/>
          <p:cNvGrpSpPr>
            <a:grpSpLocks/>
          </p:cNvGrpSpPr>
          <p:nvPr/>
        </p:nvGrpSpPr>
        <p:grpSpPr bwMode="auto">
          <a:xfrm>
            <a:off x="827088" y="4241825"/>
            <a:ext cx="6121400" cy="1517650"/>
            <a:chOff x="476" y="3039"/>
            <a:chExt cx="3856" cy="956"/>
          </a:xfrm>
        </p:grpSpPr>
        <p:sp>
          <p:nvSpPr>
            <p:cNvPr id="23" name="Rectangle 14"/>
            <p:cNvSpPr>
              <a:spLocks noChangeArrowheads="1"/>
            </p:cNvSpPr>
            <p:nvPr/>
          </p:nvSpPr>
          <p:spPr bwMode="auto">
            <a:xfrm>
              <a:off x="476" y="3039"/>
              <a:ext cx="1179" cy="288"/>
            </a:xfrm>
            <a:prstGeom prst="rect">
              <a:avLst/>
            </a:prstGeom>
            <a:noFill/>
            <a:ln w="38100">
              <a:noFill/>
              <a:miter lim="800000"/>
              <a:headEnd/>
              <a:tailEnd/>
            </a:ln>
          </p:spPr>
          <p:txBody>
            <a:bodyPr>
              <a:spAutoFit/>
            </a:bodyPr>
            <a:lstStyle/>
            <a:p>
              <a:r>
                <a:rPr kumimoji="1" lang="zh-CN" altLang="en-US" sz="2400">
                  <a:solidFill>
                    <a:srgbClr val="6600CC"/>
                  </a:solidFill>
                  <a:latin typeface="黑体" pitchFamily="49" charset="-122"/>
                  <a:ea typeface="黑体" pitchFamily="49" charset="-122"/>
                </a:rPr>
                <a:t>聚己内酰胺</a:t>
              </a:r>
            </a:p>
          </p:txBody>
        </p:sp>
        <p:sp>
          <p:nvSpPr>
            <p:cNvPr id="25" name="Rectangle 15"/>
            <p:cNvSpPr>
              <a:spLocks noChangeArrowheads="1"/>
            </p:cNvSpPr>
            <p:nvPr/>
          </p:nvSpPr>
          <p:spPr bwMode="auto">
            <a:xfrm>
              <a:off x="2699" y="3085"/>
              <a:ext cx="1633" cy="300"/>
            </a:xfrm>
            <a:prstGeom prst="rect">
              <a:avLst/>
            </a:prstGeom>
            <a:noFill/>
            <a:ln w="19050">
              <a:solidFill>
                <a:srgbClr val="800000"/>
              </a:solidFill>
              <a:miter lim="800000"/>
              <a:headEnd/>
              <a:tailEnd/>
            </a:ln>
          </p:spPr>
          <p:txBody>
            <a:bodyPr>
              <a:spAutoFit/>
            </a:bodyPr>
            <a:lstStyle/>
            <a:p>
              <a:pPr algn="ctr"/>
              <a:r>
                <a:rPr kumimoji="1" lang="zh-CN" altLang="en-US" sz="2400" dirty="0">
                  <a:solidFill>
                    <a:srgbClr val="800000"/>
                  </a:solidFill>
                  <a:latin typeface="黑体" pitchFamily="49" charset="-122"/>
                  <a:ea typeface="黑体" pitchFamily="49" charset="-122"/>
                </a:rPr>
                <a:t>尼龙－</a:t>
              </a:r>
              <a:r>
                <a:rPr kumimoji="1" lang="en-US" altLang="zh-CN" sz="2400" dirty="0">
                  <a:solidFill>
                    <a:srgbClr val="800000"/>
                  </a:solidFill>
                  <a:latin typeface="黑体" pitchFamily="49" charset="-122"/>
                  <a:ea typeface="黑体" pitchFamily="49" charset="-122"/>
                </a:rPr>
                <a:t>6</a:t>
              </a:r>
              <a:r>
                <a:rPr kumimoji="1" lang="zh-CN" altLang="en-US" sz="2400" dirty="0">
                  <a:solidFill>
                    <a:srgbClr val="800000"/>
                  </a:solidFill>
                  <a:latin typeface="黑体" pitchFamily="49" charset="-122"/>
                  <a:ea typeface="黑体" pitchFamily="49" charset="-122"/>
                </a:rPr>
                <a:t>（锦纶）</a:t>
              </a:r>
            </a:p>
          </p:txBody>
        </p:sp>
        <p:sp>
          <p:nvSpPr>
            <p:cNvPr id="26" name="Line 16"/>
            <p:cNvSpPr>
              <a:spLocks noChangeShapeType="1"/>
            </p:cNvSpPr>
            <p:nvPr/>
          </p:nvSpPr>
          <p:spPr bwMode="auto">
            <a:xfrm>
              <a:off x="1656" y="3176"/>
              <a:ext cx="862" cy="0"/>
            </a:xfrm>
            <a:prstGeom prst="line">
              <a:avLst/>
            </a:prstGeom>
            <a:noFill/>
            <a:ln w="19050">
              <a:solidFill>
                <a:srgbClr val="6600CC"/>
              </a:solidFill>
              <a:round/>
              <a:headEnd/>
              <a:tailEnd type="stealth" w="lg" len="lg"/>
            </a:ln>
          </p:spPr>
          <p:txBody>
            <a:bodyPr/>
            <a:lstStyle/>
            <a:p>
              <a:endParaRPr lang="zh-CN" altLang="en-US"/>
            </a:p>
          </p:txBody>
        </p:sp>
        <p:graphicFrame>
          <p:nvGraphicFramePr>
            <p:cNvPr id="27" name="Object 17"/>
            <p:cNvGraphicFramePr>
              <a:graphicFrameLocks noChangeAspect="1"/>
            </p:cNvGraphicFramePr>
            <p:nvPr>
              <p:extLst/>
            </p:nvPr>
          </p:nvGraphicFramePr>
          <p:xfrm>
            <a:off x="1020" y="3395"/>
            <a:ext cx="2858" cy="600"/>
          </p:xfrm>
          <a:graphic>
            <a:graphicData uri="http://schemas.openxmlformats.org/presentationml/2006/ole">
              <mc:AlternateContent xmlns:mc="http://schemas.openxmlformats.org/markup-compatibility/2006">
                <mc:Choice xmlns:v="urn:schemas-microsoft-com:vml" Requires="v">
                  <p:oleObj spid="_x0000_s86132" name="ISIS/Draw Sketch" r:id="rId11" imgW="3028680" imgH="666720" progId="">
                    <p:embed/>
                  </p:oleObj>
                </mc:Choice>
                <mc:Fallback>
                  <p:oleObj name="ISIS/Draw Sketch" r:id="rId11" imgW="3028680" imgH="666720" progId="">
                    <p:embed/>
                    <p:pic>
                      <p:nvPicPr>
                        <p:cNvPr id="27"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0" y="3395"/>
                          <a:ext cx="2858" cy="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9" name="矩形 28"/>
          <p:cNvSpPr/>
          <p:nvPr/>
        </p:nvSpPr>
        <p:spPr>
          <a:xfrm>
            <a:off x="467544" y="5710288"/>
            <a:ext cx="8143932" cy="923330"/>
          </a:xfrm>
          <a:prstGeom prst="rect">
            <a:avLst/>
          </a:prstGeom>
        </p:spPr>
        <p:txBody>
          <a:bodyPr wrap="square">
            <a:spAutoFit/>
          </a:bodyPr>
          <a:lstStyle/>
          <a:p>
            <a:r>
              <a:rPr lang="zh-CN" altLang="en-US" b="1" dirty="0">
                <a:effectLst>
                  <a:outerShdw blurRad="38100" dist="38100" dir="2700000" algn="tl">
                    <a:srgbClr val="000000">
                      <a:alpha val="43137"/>
                    </a:srgbClr>
                  </a:outerShdw>
                </a:effectLst>
              </a:rPr>
              <a:t>尼龙的品种很多，常以数字作后缀，以示区别。其中第一个数字表示二元胺的碳原子数，第二个数字表示二元酸的碳原子数，只附一个数字表示内酰胺或氨基酸的碳原子数。</a:t>
            </a:r>
          </a:p>
        </p:txBody>
      </p:sp>
      <p:sp>
        <p:nvSpPr>
          <p:cNvPr id="3" name="矩形 2"/>
          <p:cNvSpPr/>
          <p:nvPr/>
        </p:nvSpPr>
        <p:spPr>
          <a:xfrm>
            <a:off x="242769" y="87015"/>
            <a:ext cx="5262979" cy="461665"/>
          </a:xfrm>
          <a:prstGeom prst="rect">
            <a:avLst/>
          </a:prstGeom>
        </p:spPr>
        <p:txBody>
          <a:bodyPr wrap="none">
            <a:spAutoFit/>
          </a:bodyPr>
          <a:lstStyle/>
          <a:p>
            <a:r>
              <a:rPr kumimoji="1" lang="zh-CN" altLang="en-US" sz="2400" dirty="0">
                <a:solidFill>
                  <a:srgbClr val="800000"/>
                </a:solidFill>
                <a:latin typeface="黑体" pitchFamily="49" charset="-122"/>
                <a:ea typeface="黑体" pitchFamily="49" charset="-122"/>
              </a:rPr>
              <a:t>锦纶：聚酰胺纤维（国外尼龙</a:t>
            </a:r>
            <a:r>
              <a:rPr kumimoji="1" lang="en-US" altLang="zh-CN" sz="2400" dirty="0">
                <a:solidFill>
                  <a:srgbClr val="800000"/>
                </a:solidFill>
                <a:latin typeface="黑体" pitchFamily="49" charset="-122"/>
                <a:ea typeface="黑体" pitchFamily="49" charset="-122"/>
              </a:rPr>
              <a:t>nylon</a:t>
            </a:r>
            <a:r>
              <a:rPr kumimoji="1" lang="zh-CN" altLang="en-US" sz="2400" dirty="0">
                <a:solidFill>
                  <a:srgbClr val="800000"/>
                </a:solidFill>
                <a:latin typeface="黑体" pitchFamily="49" charset="-122"/>
                <a:ea typeface="黑体" pitchFamily="49" charset="-122"/>
              </a:rPr>
              <a:t>）</a:t>
            </a:r>
            <a:endParaRPr lang="zh-CN" altLang="en-US" dirty="0"/>
          </a:p>
        </p:txBody>
      </p:sp>
    </p:spTree>
    <p:extLst>
      <p:ext uri="{BB962C8B-B14F-4D97-AF65-F5344CB8AC3E}">
        <p14:creationId xmlns:p14="http://schemas.microsoft.com/office/powerpoint/2010/main" val="24226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1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arn(inVertic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4"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5"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8" name="TextBox 17"/>
          <p:cNvSpPr txBox="1"/>
          <p:nvPr/>
        </p:nvSpPr>
        <p:spPr>
          <a:xfrm>
            <a:off x="220167" y="139463"/>
            <a:ext cx="6211957"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4.3.2 </a:t>
            </a:r>
            <a:r>
              <a:rPr lang="zh-CN" altLang="en-US"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阳离子聚合的引发体系</a:t>
            </a:r>
          </a:p>
        </p:txBody>
      </p:sp>
      <p:sp>
        <p:nvSpPr>
          <p:cNvPr id="8" name="Rectangle 6"/>
          <p:cNvSpPr>
            <a:spLocks noChangeArrowheads="1"/>
          </p:cNvSpPr>
          <p:nvPr/>
        </p:nvSpPr>
        <p:spPr bwMode="auto">
          <a:xfrm>
            <a:off x="112018" y="980728"/>
            <a:ext cx="4171950" cy="457200"/>
          </a:xfrm>
          <a:prstGeom prst="rect">
            <a:avLst/>
          </a:prstGeom>
          <a:noFill/>
          <a:ln w="9525">
            <a:noFill/>
            <a:miter lim="800000"/>
            <a:headEnd/>
            <a:tailEnd/>
          </a:ln>
        </p:spPr>
        <p:txBody>
          <a:bodyPr wrap="none">
            <a:spAutoFit/>
          </a:bodyPr>
          <a:lstStyle/>
          <a:p>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2</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Lewis</a:t>
            </a:r>
            <a:r>
              <a:rPr lang="zh-CN" altLang="en-US" sz="2400" b="1" dirty="0">
                <a:latin typeface="Times New Roman" pitchFamily="18" charset="0"/>
                <a:ea typeface="宋体" pitchFamily="2" charset="-122"/>
                <a:cs typeface="Times New Roman" pitchFamily="18" charset="0"/>
              </a:rPr>
              <a:t>酸－助引发剂体系</a:t>
            </a:r>
          </a:p>
        </p:txBody>
      </p:sp>
      <p:graphicFrame>
        <p:nvGraphicFramePr>
          <p:cNvPr id="9" name="Object 9"/>
          <p:cNvGraphicFramePr>
            <a:graphicFrameLocks noChangeAspect="1"/>
          </p:cNvGraphicFramePr>
          <p:nvPr/>
        </p:nvGraphicFramePr>
        <p:xfrm>
          <a:off x="4300376" y="4458899"/>
          <a:ext cx="1223963" cy="457200"/>
        </p:xfrm>
        <a:graphic>
          <a:graphicData uri="http://schemas.openxmlformats.org/presentationml/2006/ole">
            <mc:AlternateContent xmlns:mc="http://schemas.openxmlformats.org/markup-compatibility/2006">
              <mc:Choice xmlns:v="urn:schemas-microsoft-com:vml" Requires="v">
                <p:oleObj spid="_x0000_s36262" r:id="rId6" imgW="785753" imgH="300175" progId="">
                  <p:embed/>
                </p:oleObj>
              </mc:Choice>
              <mc:Fallback>
                <p:oleObj r:id="rId6" imgW="785753" imgH="300175" progId="">
                  <p:embed/>
                  <p:pic>
                    <p:nvPicPr>
                      <p:cNvPr id="9"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0376" y="4458899"/>
                        <a:ext cx="1223963" cy="457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0"/>
          <p:cNvGraphicFramePr>
            <a:graphicFrameLocks noChangeAspect="1"/>
          </p:cNvGraphicFramePr>
          <p:nvPr/>
        </p:nvGraphicFramePr>
        <p:xfrm>
          <a:off x="4291359" y="4853996"/>
          <a:ext cx="1368425" cy="460375"/>
        </p:xfrm>
        <a:graphic>
          <a:graphicData uri="http://schemas.openxmlformats.org/presentationml/2006/ole">
            <mc:AlternateContent xmlns:mc="http://schemas.openxmlformats.org/markup-compatibility/2006">
              <mc:Choice xmlns:v="urn:schemas-microsoft-com:vml" Requires="v">
                <p:oleObj spid="_x0000_s36263" r:id="rId8" imgW="871459" imgH="300590" progId="">
                  <p:embed/>
                </p:oleObj>
              </mc:Choice>
              <mc:Fallback>
                <p:oleObj r:id="rId8" imgW="871459" imgH="300590" progId="">
                  <p:embed/>
                  <p:pic>
                    <p:nvPicPr>
                      <p:cNvPr id="1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1359" y="4853996"/>
                        <a:ext cx="1368425" cy="4603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4278659" y="5210930"/>
          <a:ext cx="1393825" cy="449262"/>
        </p:xfrm>
        <a:graphic>
          <a:graphicData uri="http://schemas.openxmlformats.org/presentationml/2006/ole">
            <mc:AlternateContent xmlns:mc="http://schemas.openxmlformats.org/markup-compatibility/2006">
              <mc:Choice xmlns:v="urn:schemas-microsoft-com:vml" Requires="v">
                <p:oleObj spid="_x0000_s36264" r:id="rId10" imgW="909355" imgH="300175" progId="">
                  <p:embed/>
                </p:oleObj>
              </mc:Choice>
              <mc:Fallback>
                <p:oleObj r:id="rId10" imgW="909355" imgH="300175" progId="">
                  <p:embed/>
                  <p:pic>
                    <p:nvPicPr>
                      <p:cNvPr id="11"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78659" y="5210930"/>
                        <a:ext cx="1393825" cy="449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2"/>
          <p:cNvGraphicFramePr>
            <a:graphicFrameLocks noChangeAspect="1"/>
          </p:cNvGraphicFramePr>
          <p:nvPr/>
        </p:nvGraphicFramePr>
        <p:xfrm>
          <a:off x="4299868" y="5539225"/>
          <a:ext cx="1800225" cy="461962"/>
        </p:xfrm>
        <a:graphic>
          <a:graphicData uri="http://schemas.openxmlformats.org/presentationml/2006/ole">
            <mc:AlternateContent xmlns:mc="http://schemas.openxmlformats.org/markup-compatibility/2006">
              <mc:Choice xmlns:v="urn:schemas-microsoft-com:vml" Requires="v">
                <p:oleObj spid="_x0000_s36265" r:id="rId12" imgW="1147110" imgH="301006" progId="">
                  <p:embed/>
                </p:oleObj>
              </mc:Choice>
              <mc:Fallback>
                <p:oleObj r:id="rId12" imgW="1147110" imgH="301006" progId="">
                  <p:embed/>
                  <p:pic>
                    <p:nvPicPr>
                      <p:cNvPr id="12"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9868" y="5539225"/>
                        <a:ext cx="1800225" cy="4619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3"/>
          <p:cNvSpPr>
            <a:spLocks noChangeArrowheads="1"/>
          </p:cNvSpPr>
          <p:nvPr/>
        </p:nvSpPr>
        <p:spPr bwMode="auto">
          <a:xfrm>
            <a:off x="2195736" y="6284168"/>
            <a:ext cx="5032375" cy="457200"/>
          </a:xfrm>
          <a:prstGeom prst="rect">
            <a:avLst/>
          </a:prstGeom>
          <a:noFill/>
          <a:ln w="9525">
            <a:noFill/>
            <a:miter lim="800000"/>
            <a:headEnd/>
            <a:tailEnd/>
          </a:ln>
        </p:spPr>
        <p:txBody>
          <a:bodyPr>
            <a:spAutoFit/>
          </a:bodyPr>
          <a:lstStyle/>
          <a:p>
            <a:r>
              <a:rPr lang="zh-CN" altLang="en-US" sz="2400" b="1" dirty="0">
                <a:solidFill>
                  <a:srgbClr val="C00000"/>
                </a:solidFill>
                <a:latin typeface="Times New Roman" pitchFamily="18" charset="0"/>
                <a:ea typeface="宋体" pitchFamily="2" charset="-122"/>
                <a:cs typeface="Times New Roman" pitchFamily="18" charset="0"/>
              </a:rPr>
              <a:t>主引发剂和助引发剂的作用及身份？</a:t>
            </a:r>
          </a:p>
        </p:txBody>
      </p:sp>
      <p:sp>
        <p:nvSpPr>
          <p:cNvPr id="14" name="Rectangle 15"/>
          <p:cNvSpPr>
            <a:spLocks noChangeArrowheads="1"/>
          </p:cNvSpPr>
          <p:nvPr/>
        </p:nvSpPr>
        <p:spPr bwMode="auto">
          <a:xfrm>
            <a:off x="2339752" y="2003356"/>
            <a:ext cx="6912768" cy="1569660"/>
          </a:xfrm>
          <a:prstGeom prst="rect">
            <a:avLst/>
          </a:prstGeom>
          <a:noFill/>
          <a:ln w="9525">
            <a:noFill/>
            <a:miter lim="800000"/>
            <a:headEnd/>
            <a:tailEnd/>
          </a:ln>
        </p:spPr>
        <p:txBody>
          <a:bodyPr wrap="square">
            <a:spAutoFit/>
          </a:bodyPr>
          <a:lstStyle/>
          <a:p>
            <a:r>
              <a:rPr lang="en-US" altLang="zh-CN" sz="2400" b="1" dirty="0">
                <a:latin typeface="Times New Roman" pitchFamily="18" charset="0"/>
                <a:ea typeface="宋体" pitchFamily="2" charset="-122"/>
                <a:cs typeface="Times New Roman" pitchFamily="18" charset="0"/>
              </a:rPr>
              <a:t>a. </a:t>
            </a:r>
            <a:r>
              <a:rPr lang="zh-CN" altLang="en-US" sz="2400" b="1" dirty="0">
                <a:latin typeface="Times New Roman" pitchFamily="18" charset="0"/>
                <a:ea typeface="宋体" pitchFamily="2" charset="-122"/>
                <a:cs typeface="Times New Roman" pitchFamily="18" charset="0"/>
              </a:rPr>
              <a:t>种类  </a:t>
            </a:r>
            <a:r>
              <a:rPr lang="en-US" altLang="zh-CN" sz="2400" b="1" dirty="0">
                <a:latin typeface="Times New Roman" pitchFamily="18" charset="0"/>
                <a:cs typeface="Times New Roman" pitchFamily="18" charset="0"/>
              </a:rPr>
              <a:t>BF</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AlCl</a:t>
            </a:r>
            <a:r>
              <a:rPr lang="en-US" altLang="zh-CN" sz="2400" b="1" baseline="-25000"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TiCl</a:t>
            </a:r>
            <a:r>
              <a:rPr lang="en-US" altLang="zh-CN" sz="2400" b="1" baseline="-25000" dirty="0">
                <a:latin typeface="Times New Roman" pitchFamily="18" charset="0"/>
                <a:cs typeface="Times New Roman" pitchFamily="18" charset="0"/>
              </a:rPr>
              <a:t>4</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SnCl</a:t>
            </a:r>
            <a:r>
              <a:rPr lang="en-US" altLang="zh-CN" sz="2400" b="1" baseline="-25000" dirty="0">
                <a:latin typeface="Times New Roman" pitchFamily="18" charset="0"/>
                <a:cs typeface="Times New Roman" pitchFamily="18" charset="0"/>
              </a:rPr>
              <a:t>4</a:t>
            </a:r>
            <a:r>
              <a:rPr lang="en-US" altLang="zh-CN" sz="2400" b="1" dirty="0">
                <a:latin typeface="Times New Roman" pitchFamily="18" charset="0"/>
                <a:cs typeface="Times New Roman" pitchFamily="18" charset="0"/>
              </a:rPr>
              <a:t> </a:t>
            </a:r>
            <a:r>
              <a:rPr lang="zh-CN" altLang="en-US" sz="2400" b="1" dirty="0">
                <a:latin typeface="Times New Roman" pitchFamily="18" charset="0"/>
                <a:ea typeface="宋体" pitchFamily="2" charset="-122"/>
                <a:cs typeface="Times New Roman" pitchFamily="18" charset="0"/>
              </a:rPr>
              <a:t>等</a:t>
            </a:r>
            <a:endParaRPr lang="en-US" altLang="zh-CN" sz="2400" b="1" dirty="0">
              <a:latin typeface="Times New Roman" pitchFamily="18" charset="0"/>
              <a:ea typeface="宋体" pitchFamily="2" charset="-122"/>
              <a:cs typeface="Times New Roman" pitchFamily="18" charset="0"/>
            </a:endParaRPr>
          </a:p>
          <a:p>
            <a:pPr>
              <a:spcBef>
                <a:spcPct val="50000"/>
              </a:spcBef>
            </a:pPr>
            <a:r>
              <a:rPr lang="en-US" altLang="zh-CN" sz="2400" b="1" dirty="0">
                <a:latin typeface="Times New Roman" pitchFamily="18" charset="0"/>
                <a:ea typeface="宋体" pitchFamily="2" charset="-122"/>
                <a:cs typeface="Times New Roman" pitchFamily="18" charset="0"/>
              </a:rPr>
              <a:t>b. </a:t>
            </a:r>
            <a:r>
              <a:rPr lang="zh-CN" altLang="en-US" sz="2400" b="1" dirty="0">
                <a:latin typeface="Times New Roman" pitchFamily="18" charset="0"/>
                <a:ea typeface="宋体" pitchFamily="2" charset="-122"/>
                <a:cs typeface="Times New Roman" pitchFamily="18" charset="0"/>
              </a:rPr>
              <a:t>助引发剂的种类       </a:t>
            </a:r>
          </a:p>
          <a:p>
            <a:pPr>
              <a:spcBef>
                <a:spcPct val="50000"/>
              </a:spcBef>
            </a:pPr>
            <a:r>
              <a:rPr lang="en-US" altLang="zh-CN" sz="2400" b="1" dirty="0" err="1">
                <a:latin typeface="Times New Roman" pitchFamily="18" charset="0"/>
                <a:ea typeface="宋体" pitchFamily="2" charset="-122"/>
                <a:cs typeface="Times New Roman" pitchFamily="18" charset="0"/>
              </a:rPr>
              <a:t>HCl</a:t>
            </a:r>
            <a:r>
              <a:rPr lang="zh-CN" altLang="en-US"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HAc</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C</a:t>
            </a:r>
            <a:r>
              <a:rPr lang="en-US" altLang="zh-CN" sz="2400" b="1" baseline="-25000" dirty="0">
                <a:latin typeface="Times New Roman" pitchFamily="18" charset="0"/>
                <a:ea typeface="宋体" pitchFamily="2" charset="-122"/>
                <a:cs typeface="Times New Roman" pitchFamily="18" charset="0"/>
              </a:rPr>
              <a:t>6</a:t>
            </a:r>
            <a:r>
              <a:rPr lang="en-US" altLang="zh-CN" sz="2400" b="1" dirty="0">
                <a:latin typeface="Times New Roman" pitchFamily="18" charset="0"/>
                <a:ea typeface="宋体" pitchFamily="2" charset="-122"/>
                <a:cs typeface="Times New Roman" pitchFamily="18" charset="0"/>
              </a:rPr>
              <a:t>H</a:t>
            </a:r>
            <a:r>
              <a:rPr lang="en-US" altLang="zh-CN" sz="2400" b="1" baseline="-25000" dirty="0">
                <a:latin typeface="Times New Roman" pitchFamily="18" charset="0"/>
                <a:ea typeface="宋体" pitchFamily="2" charset="-122"/>
                <a:cs typeface="Times New Roman" pitchFamily="18" charset="0"/>
              </a:rPr>
              <a:t>5</a:t>
            </a:r>
            <a:r>
              <a:rPr lang="en-US" altLang="zh-CN" sz="2400" b="1" dirty="0">
                <a:latin typeface="Times New Roman" pitchFamily="18" charset="0"/>
                <a:ea typeface="宋体" pitchFamily="2" charset="-122"/>
                <a:cs typeface="Times New Roman" pitchFamily="18" charset="0"/>
              </a:rPr>
              <a:t>OH</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H</a:t>
            </a:r>
            <a:r>
              <a:rPr lang="en-US" altLang="zh-CN" sz="2400" b="1" baseline="-25000" dirty="0">
                <a:latin typeface="Times New Roman" pitchFamily="18" charset="0"/>
                <a:ea typeface="宋体" pitchFamily="2" charset="-122"/>
                <a:cs typeface="Times New Roman" pitchFamily="18" charset="0"/>
              </a:rPr>
              <a:t>2</a:t>
            </a:r>
            <a:r>
              <a:rPr lang="en-US" altLang="zh-CN" sz="2400" b="1" dirty="0">
                <a:latin typeface="Times New Roman" pitchFamily="18" charset="0"/>
                <a:ea typeface="宋体" pitchFamily="2" charset="-122"/>
                <a:cs typeface="Times New Roman" pitchFamily="18" charset="0"/>
              </a:rPr>
              <a:t>O</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CH</a:t>
            </a:r>
            <a:r>
              <a:rPr lang="en-US" altLang="zh-CN" sz="2400" b="1" baseline="-25000" dirty="0">
                <a:latin typeface="Times New Roman" pitchFamily="18" charset="0"/>
                <a:ea typeface="宋体" pitchFamily="2" charset="-122"/>
                <a:cs typeface="Times New Roman" pitchFamily="18" charset="0"/>
              </a:rPr>
              <a:t>3</a:t>
            </a:r>
            <a:r>
              <a:rPr lang="en-US" altLang="zh-CN" sz="2400" b="1" dirty="0">
                <a:latin typeface="Times New Roman" pitchFamily="18" charset="0"/>
                <a:ea typeface="宋体" pitchFamily="2" charset="-122"/>
                <a:cs typeface="Times New Roman" pitchFamily="18" charset="0"/>
              </a:rPr>
              <a:t>OH</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(C</a:t>
            </a:r>
            <a:r>
              <a:rPr lang="en-US" altLang="zh-CN" sz="2400" b="1" baseline="-25000" dirty="0">
                <a:latin typeface="Times New Roman" pitchFamily="18" charset="0"/>
                <a:ea typeface="宋体" pitchFamily="2" charset="-122"/>
                <a:cs typeface="Times New Roman" pitchFamily="18" charset="0"/>
              </a:rPr>
              <a:t>2</a:t>
            </a:r>
            <a:r>
              <a:rPr lang="en-US" altLang="zh-CN" sz="2400" b="1" dirty="0">
                <a:latin typeface="Times New Roman" pitchFamily="18" charset="0"/>
                <a:ea typeface="宋体" pitchFamily="2" charset="-122"/>
                <a:cs typeface="Times New Roman" pitchFamily="18" charset="0"/>
              </a:rPr>
              <a:t>H</a:t>
            </a:r>
            <a:r>
              <a:rPr lang="en-US" altLang="zh-CN" sz="2400" b="1" baseline="-25000" dirty="0">
                <a:latin typeface="Times New Roman" pitchFamily="18" charset="0"/>
                <a:ea typeface="宋体" pitchFamily="2" charset="-122"/>
                <a:cs typeface="Times New Roman" pitchFamily="18" charset="0"/>
              </a:rPr>
              <a:t>5</a:t>
            </a:r>
            <a:r>
              <a:rPr lang="en-US" altLang="zh-CN" sz="2400" b="1" dirty="0">
                <a:latin typeface="Times New Roman" pitchFamily="18" charset="0"/>
                <a:ea typeface="宋体" pitchFamily="2" charset="-122"/>
                <a:cs typeface="Times New Roman" pitchFamily="18" charset="0"/>
              </a:rPr>
              <a:t>)</a:t>
            </a:r>
            <a:r>
              <a:rPr lang="en-US" altLang="zh-CN" sz="2400" b="1" baseline="-25000" dirty="0">
                <a:latin typeface="Times New Roman" pitchFamily="18" charset="0"/>
                <a:ea typeface="宋体" pitchFamily="2" charset="-122"/>
                <a:cs typeface="Times New Roman" pitchFamily="18" charset="0"/>
              </a:rPr>
              <a:t>2</a:t>
            </a:r>
            <a:r>
              <a:rPr lang="en-US" altLang="zh-CN" sz="2400" b="1" dirty="0">
                <a:latin typeface="Times New Roman" pitchFamily="18" charset="0"/>
                <a:ea typeface="宋体" pitchFamily="2" charset="-122"/>
                <a:cs typeface="Times New Roman" pitchFamily="18" charset="0"/>
              </a:rPr>
              <a:t>O</a:t>
            </a:r>
            <a:endParaRPr lang="zh-CN" altLang="en-US" sz="2400" b="1" dirty="0">
              <a:latin typeface="Times New Roman" pitchFamily="18" charset="0"/>
              <a:cs typeface="Times New Roman" pitchFamily="18" charset="0"/>
            </a:endParaRPr>
          </a:p>
        </p:txBody>
      </p:sp>
      <p:sp>
        <p:nvSpPr>
          <p:cNvPr id="15" name="Rectangle 13"/>
          <p:cNvSpPr>
            <a:spLocks noChangeArrowheads="1"/>
          </p:cNvSpPr>
          <p:nvPr/>
        </p:nvSpPr>
        <p:spPr bwMode="auto">
          <a:xfrm>
            <a:off x="2483768" y="3933056"/>
            <a:ext cx="4129088" cy="457200"/>
          </a:xfrm>
          <a:prstGeom prst="rect">
            <a:avLst/>
          </a:prstGeom>
          <a:noFill/>
          <a:ln w="9525">
            <a:noFill/>
            <a:miter lim="800000"/>
            <a:headEnd/>
            <a:tailEnd/>
          </a:ln>
        </p:spPr>
        <p:txBody>
          <a:bodyPr>
            <a:spAutoFit/>
          </a:bodyPr>
          <a:lstStyle/>
          <a:p>
            <a:r>
              <a:rPr lang="zh-CN" altLang="en-US" sz="2400" b="1" dirty="0">
                <a:solidFill>
                  <a:srgbClr val="C00000"/>
                </a:solidFill>
                <a:latin typeface="Times New Roman" pitchFamily="18" charset="0"/>
                <a:ea typeface="宋体" pitchFamily="2" charset="-122"/>
                <a:cs typeface="Times New Roman" pitchFamily="18" charset="0"/>
              </a:rPr>
              <a:t>写出下列引发体系的反应式：</a:t>
            </a:r>
          </a:p>
        </p:txBody>
      </p:sp>
      <p:sp>
        <p:nvSpPr>
          <p:cNvPr id="17" name="AutoShape 2"/>
          <p:cNvSpPr>
            <a:spLocks noChangeArrowheads="1"/>
          </p:cNvSpPr>
          <p:nvPr/>
        </p:nvSpPr>
        <p:spPr bwMode="auto">
          <a:xfrm>
            <a:off x="-36512" y="1672352"/>
            <a:ext cx="2520132" cy="648147"/>
          </a:xfrm>
          <a:prstGeom prst="cloudCallout">
            <a:avLst>
              <a:gd name="adj1" fmla="val 28111"/>
              <a:gd name="adj2" fmla="val 135171"/>
            </a:avLst>
          </a:prstGeom>
          <a:solidFill>
            <a:schemeClr val="bg1"/>
          </a:solidFill>
          <a:ln w="9525">
            <a:solidFill>
              <a:schemeClr val="tx1"/>
            </a:solidFill>
            <a:round/>
            <a:headEnd/>
            <a:tailEnd/>
          </a:ln>
          <a:effectLst/>
        </p:spPr>
        <p:txBody>
          <a:bodyPr/>
          <a:lstStyle/>
          <a:p>
            <a:pPr algn="ctr"/>
            <a:r>
              <a:rPr kumimoji="1" lang="en-US" altLang="zh-CN" sz="2400" dirty="0">
                <a:latin typeface="Times New Roman" pitchFamily="18" charset="0"/>
                <a:ea typeface="MingLiU" pitchFamily="49" charset="-120"/>
                <a:cs typeface="Times New Roman" pitchFamily="18" charset="0"/>
              </a:rPr>
              <a:t>  </a:t>
            </a:r>
            <a:r>
              <a:rPr kumimoji="1" lang="en-US" altLang="zh-CN" sz="2400" b="1" dirty="0">
                <a:solidFill>
                  <a:srgbClr val="FF0000"/>
                </a:solidFill>
                <a:latin typeface="Times New Roman" pitchFamily="18" charset="0"/>
                <a:ea typeface="MingLiU" pitchFamily="49" charset="-120"/>
                <a:cs typeface="Times New Roman" pitchFamily="18" charset="0"/>
              </a:rPr>
              <a:t>Lewis</a:t>
            </a:r>
            <a:r>
              <a:rPr kumimoji="1" lang="zh-CN" altLang="en-US" sz="2400" b="1" dirty="0">
                <a:solidFill>
                  <a:srgbClr val="FF0000"/>
                </a:solidFill>
                <a:latin typeface="Times New Roman" pitchFamily="18" charset="0"/>
                <a:ea typeface="MingLiU" pitchFamily="49" charset="-120"/>
                <a:cs typeface="Times New Roman" pitchFamily="18" charset="0"/>
              </a:rPr>
              <a:t>酸</a:t>
            </a:r>
            <a:endParaRPr kumimoji="1" lang="zh-CN" altLang="en-US" sz="2400" b="1" dirty="0">
              <a:solidFill>
                <a:srgbClr val="FF0000"/>
              </a:solidFill>
              <a:latin typeface="Times New Roman" pitchFamily="18" charset="0"/>
              <a:cs typeface="Times New Roman" pitchFamily="18" charset="0"/>
            </a:endParaRPr>
          </a:p>
        </p:txBody>
      </p:sp>
      <p:sp>
        <p:nvSpPr>
          <p:cNvPr id="20" name="Rectangle 4"/>
          <p:cNvSpPr>
            <a:spLocks noChangeArrowheads="1"/>
          </p:cNvSpPr>
          <p:nvPr/>
        </p:nvSpPr>
        <p:spPr bwMode="auto">
          <a:xfrm>
            <a:off x="827584" y="2752472"/>
            <a:ext cx="1422184" cy="830997"/>
          </a:xfrm>
          <a:prstGeom prst="rect">
            <a:avLst/>
          </a:prstGeom>
          <a:noFill/>
          <a:ln w="9525">
            <a:noFill/>
            <a:miter lim="800000"/>
            <a:headEnd/>
            <a:tailEnd/>
          </a:ln>
          <a:effectLst/>
        </p:spPr>
        <p:txBody>
          <a:bodyPr wrap="none">
            <a:spAutoFit/>
          </a:bodyPr>
          <a:lstStyle/>
          <a:p>
            <a:r>
              <a:rPr kumimoji="1" lang="zh-CN" altLang="en-US" sz="2400" b="1" dirty="0">
                <a:solidFill>
                  <a:srgbClr val="FF0000"/>
                </a:solidFill>
                <a:latin typeface="Times New Roman" pitchFamily="18" charset="0"/>
                <a:cs typeface="Times New Roman" pitchFamily="18" charset="0"/>
              </a:rPr>
              <a:t>电子受体</a:t>
            </a:r>
            <a:endParaRPr kumimoji="1" lang="en-US" altLang="zh-CN" sz="2400" b="1" dirty="0">
              <a:solidFill>
                <a:srgbClr val="FF0000"/>
              </a:solidFill>
              <a:latin typeface="Times New Roman" pitchFamily="18" charset="0"/>
              <a:cs typeface="Times New Roman" pitchFamily="18" charset="0"/>
            </a:endParaRPr>
          </a:p>
          <a:p>
            <a:r>
              <a:rPr kumimoji="1" lang="zh-CN" altLang="en-US" sz="2400" b="1" dirty="0">
                <a:solidFill>
                  <a:srgbClr val="FF0000"/>
                </a:solidFill>
                <a:latin typeface="Times New Roman" pitchFamily="18" charset="0"/>
                <a:cs typeface="Times New Roman" pitchFamily="18" charset="0"/>
              </a:rPr>
              <a:t>亲电试剂</a:t>
            </a:r>
          </a:p>
        </p:txBody>
      </p:sp>
      <p:grpSp>
        <p:nvGrpSpPr>
          <p:cNvPr id="21" name="组合 20"/>
          <p:cNvGrpSpPr/>
          <p:nvPr/>
        </p:nvGrpSpPr>
        <p:grpSpPr>
          <a:xfrm>
            <a:off x="179512" y="3871366"/>
            <a:ext cx="8772525" cy="2293938"/>
            <a:chOff x="179512" y="3871366"/>
            <a:chExt cx="8772525" cy="2293938"/>
          </a:xfrm>
        </p:grpSpPr>
        <p:graphicFrame>
          <p:nvGraphicFramePr>
            <p:cNvPr id="7174" name="Object 6"/>
            <p:cNvGraphicFramePr>
              <a:graphicFrameLocks noChangeAspect="1"/>
            </p:cNvGraphicFramePr>
            <p:nvPr/>
          </p:nvGraphicFramePr>
          <p:xfrm>
            <a:off x="179512" y="3871366"/>
            <a:ext cx="8772525" cy="2293938"/>
          </p:xfrm>
          <a:graphic>
            <a:graphicData uri="http://schemas.openxmlformats.org/presentationml/2006/ole">
              <mc:AlternateContent xmlns:mc="http://schemas.openxmlformats.org/markup-compatibility/2006">
                <mc:Choice xmlns:v="urn:schemas-microsoft-com:vml" Requires="v">
                  <p:oleObj spid="_x0000_s36266" name="Document" r:id="rId14" imgW="5029200" imgH="1314360" progId="">
                    <p:embed/>
                  </p:oleObj>
                </mc:Choice>
                <mc:Fallback>
                  <p:oleObj name="Document" r:id="rId14" imgW="5029200" imgH="1314360" progId="">
                    <p:embed/>
                    <p:pic>
                      <p:nvPicPr>
                        <p:cNvPr id="7174"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9512" y="3871366"/>
                          <a:ext cx="8772525" cy="2293938"/>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angle 25"/>
            <p:cNvSpPr>
              <a:spLocks noChangeArrowheads="1"/>
            </p:cNvSpPr>
            <p:nvPr/>
          </p:nvSpPr>
          <p:spPr bwMode="blackWhite">
            <a:xfrm>
              <a:off x="6084168" y="3933056"/>
              <a:ext cx="2449512" cy="406265"/>
            </a:xfrm>
            <a:prstGeom prst="rect">
              <a:avLst/>
            </a:prstGeom>
            <a:noFill/>
            <a:ln w="9525">
              <a:noFill/>
              <a:miter lim="800000"/>
              <a:headEnd/>
              <a:tailEnd/>
            </a:ln>
            <a:effectLst/>
          </p:spPr>
          <p:txBody>
            <a:bodyPr wrap="square">
              <a:spAutoFit/>
            </a:bodyPr>
            <a:lstStyle/>
            <a:p>
              <a:pPr>
                <a:lnSpc>
                  <a:spcPct val="85000"/>
                </a:lnSpc>
                <a:spcBef>
                  <a:spcPct val="10000"/>
                </a:spcBef>
                <a:buFontTx/>
                <a:buNone/>
              </a:pPr>
              <a:r>
                <a:rPr kumimoji="1" lang="en-US" altLang="zh-CN" sz="2400" b="1" dirty="0">
                  <a:solidFill>
                    <a:srgbClr val="FF3300"/>
                  </a:solidFill>
                  <a:latin typeface="Times New Roman" pitchFamily="18" charset="0"/>
                </a:rPr>
                <a:t>I. </a:t>
              </a:r>
              <a:r>
                <a:rPr kumimoji="1" lang="zh-CN" altLang="en-US" sz="2400" b="1" dirty="0">
                  <a:solidFill>
                    <a:srgbClr val="FF3300"/>
                  </a:solidFill>
                  <a:latin typeface="Times New Roman" pitchFamily="18" charset="0"/>
                </a:rPr>
                <a:t>产生质子</a:t>
              </a:r>
            </a:p>
          </p:txBody>
        </p:sp>
      </p:grpSp>
    </p:spTree>
    <p:extLst>
      <p:ext uri="{BB962C8B-B14F-4D97-AF65-F5344CB8AC3E}">
        <p14:creationId xmlns:p14="http://schemas.microsoft.com/office/powerpoint/2010/main" val="16184495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4"/>
          <a:stretch>
            <a:fillRect/>
          </a:stretch>
        </p:blipFill>
        <p:spPr>
          <a:xfrm>
            <a:off x="755576" y="2276872"/>
            <a:ext cx="7394284" cy="1931537"/>
          </a:xfrm>
          <a:prstGeom prst="rect">
            <a:avLst/>
          </a:prstGeom>
          <a:ln>
            <a:solidFill>
              <a:schemeClr val="tx1"/>
            </a:solidFill>
          </a:ln>
        </p:spPr>
      </p:pic>
      <p:sp>
        <p:nvSpPr>
          <p:cNvPr id="6" name="Rectangle 4" descr="밝은 수평선"/>
          <p:cNvSpPr>
            <a:spLocks noChangeArrowheads="1"/>
          </p:cNvSpPr>
          <p:nvPr/>
        </p:nvSpPr>
        <p:spPr bwMode="auto">
          <a:xfrm>
            <a:off x="0" y="1"/>
            <a:ext cx="9144000" cy="928670"/>
          </a:xfrm>
          <a:prstGeom prst="rect">
            <a:avLst/>
          </a:prstGeom>
          <a:blipFill>
            <a:blip r:embed="rId5"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6"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8" name="TextBox 17"/>
          <p:cNvSpPr txBox="1"/>
          <p:nvPr/>
        </p:nvSpPr>
        <p:spPr>
          <a:xfrm>
            <a:off x="220167" y="139463"/>
            <a:ext cx="6211957"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4.3.2 </a:t>
            </a:r>
            <a:r>
              <a:rPr lang="zh-CN" altLang="en-US"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阳离子聚合的引发体系</a:t>
            </a:r>
          </a:p>
        </p:txBody>
      </p:sp>
      <p:graphicFrame>
        <p:nvGraphicFramePr>
          <p:cNvPr id="9" name="Object 9"/>
          <p:cNvGraphicFramePr>
            <a:graphicFrameLocks noChangeAspect="1"/>
          </p:cNvGraphicFramePr>
          <p:nvPr>
            <p:extLst/>
          </p:nvPr>
        </p:nvGraphicFramePr>
        <p:xfrm>
          <a:off x="827584" y="1639769"/>
          <a:ext cx="1223963" cy="457200"/>
        </p:xfrm>
        <a:graphic>
          <a:graphicData uri="http://schemas.openxmlformats.org/presentationml/2006/ole">
            <mc:AlternateContent xmlns:mc="http://schemas.openxmlformats.org/markup-compatibility/2006">
              <mc:Choice xmlns:v="urn:schemas-microsoft-com:vml" Requires="v">
                <p:oleObj spid="_x0000_s105522" r:id="rId7" imgW="785753" imgH="300175" progId="">
                  <p:embed/>
                </p:oleObj>
              </mc:Choice>
              <mc:Fallback>
                <p:oleObj r:id="rId7" imgW="785753" imgH="300175" progId="">
                  <p:embed/>
                  <p:pic>
                    <p:nvPicPr>
                      <p:cNvPr id="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584" y="1639769"/>
                        <a:ext cx="1223963" cy="457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0"/>
          <p:cNvGraphicFramePr>
            <a:graphicFrameLocks noChangeAspect="1"/>
          </p:cNvGraphicFramePr>
          <p:nvPr>
            <p:extLst/>
          </p:nvPr>
        </p:nvGraphicFramePr>
        <p:xfrm>
          <a:off x="2555776" y="1672481"/>
          <a:ext cx="1368425" cy="460375"/>
        </p:xfrm>
        <a:graphic>
          <a:graphicData uri="http://schemas.openxmlformats.org/presentationml/2006/ole">
            <mc:AlternateContent xmlns:mc="http://schemas.openxmlformats.org/markup-compatibility/2006">
              <mc:Choice xmlns:v="urn:schemas-microsoft-com:vml" Requires="v">
                <p:oleObj spid="_x0000_s105523" r:id="rId9" imgW="871459" imgH="300590" progId="">
                  <p:embed/>
                </p:oleObj>
              </mc:Choice>
              <mc:Fallback>
                <p:oleObj r:id="rId9" imgW="871459" imgH="300590" progId="">
                  <p:embed/>
                  <p:pic>
                    <p:nvPicPr>
                      <p:cNvPr id="1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776" y="1672481"/>
                        <a:ext cx="1368425" cy="4603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nvPr>
        </p:nvGraphicFramePr>
        <p:xfrm>
          <a:off x="4266281" y="1672481"/>
          <a:ext cx="1393825" cy="449262"/>
        </p:xfrm>
        <a:graphic>
          <a:graphicData uri="http://schemas.openxmlformats.org/presentationml/2006/ole">
            <mc:AlternateContent xmlns:mc="http://schemas.openxmlformats.org/markup-compatibility/2006">
              <mc:Choice xmlns:v="urn:schemas-microsoft-com:vml" Requires="v">
                <p:oleObj spid="_x0000_s105524" r:id="rId11" imgW="909355" imgH="300175" progId="">
                  <p:embed/>
                </p:oleObj>
              </mc:Choice>
              <mc:Fallback>
                <p:oleObj r:id="rId11" imgW="909355" imgH="300175" progId="">
                  <p:embed/>
                  <p:pic>
                    <p:nvPicPr>
                      <p:cNvPr id="11"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6281" y="1672481"/>
                        <a:ext cx="1393825" cy="449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nvPr>
        </p:nvGraphicFramePr>
        <p:xfrm>
          <a:off x="6075566" y="1630558"/>
          <a:ext cx="1800225" cy="461962"/>
        </p:xfrm>
        <a:graphic>
          <a:graphicData uri="http://schemas.openxmlformats.org/presentationml/2006/ole">
            <mc:AlternateContent xmlns:mc="http://schemas.openxmlformats.org/markup-compatibility/2006">
              <mc:Choice xmlns:v="urn:schemas-microsoft-com:vml" Requires="v">
                <p:oleObj spid="_x0000_s105525" r:id="rId13" imgW="1147110" imgH="301006" progId="">
                  <p:embed/>
                </p:oleObj>
              </mc:Choice>
              <mc:Fallback>
                <p:oleObj r:id="rId13" imgW="1147110" imgH="301006" progId="">
                  <p:embed/>
                  <p:pic>
                    <p:nvPicPr>
                      <p:cNvPr id="12"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75566" y="1630558"/>
                        <a:ext cx="1800225" cy="4619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3"/>
          <p:cNvSpPr>
            <a:spLocks noChangeArrowheads="1"/>
          </p:cNvSpPr>
          <p:nvPr/>
        </p:nvSpPr>
        <p:spPr bwMode="auto">
          <a:xfrm>
            <a:off x="2195736" y="6284168"/>
            <a:ext cx="5032375" cy="457200"/>
          </a:xfrm>
          <a:prstGeom prst="rect">
            <a:avLst/>
          </a:prstGeom>
          <a:noFill/>
          <a:ln w="9525">
            <a:noFill/>
            <a:miter lim="800000"/>
            <a:headEnd/>
            <a:tailEnd/>
          </a:ln>
        </p:spPr>
        <p:txBody>
          <a:bodyPr>
            <a:spAutoFit/>
          </a:bodyPr>
          <a:lstStyle/>
          <a:p>
            <a:r>
              <a:rPr lang="zh-CN" altLang="en-US" sz="2400" b="1" dirty="0">
                <a:solidFill>
                  <a:srgbClr val="C00000"/>
                </a:solidFill>
                <a:latin typeface="Times New Roman" pitchFamily="18" charset="0"/>
                <a:ea typeface="宋体" pitchFamily="2" charset="-122"/>
                <a:cs typeface="Times New Roman" pitchFamily="18" charset="0"/>
              </a:rPr>
              <a:t>主引发剂和助引发剂的作用及身份？</a:t>
            </a:r>
          </a:p>
        </p:txBody>
      </p:sp>
      <p:sp>
        <p:nvSpPr>
          <p:cNvPr id="15" name="Rectangle 13"/>
          <p:cNvSpPr>
            <a:spLocks noChangeArrowheads="1"/>
          </p:cNvSpPr>
          <p:nvPr/>
        </p:nvSpPr>
        <p:spPr bwMode="auto">
          <a:xfrm>
            <a:off x="2388174" y="1067690"/>
            <a:ext cx="4129088" cy="457200"/>
          </a:xfrm>
          <a:prstGeom prst="rect">
            <a:avLst/>
          </a:prstGeom>
          <a:noFill/>
          <a:ln w="9525">
            <a:noFill/>
            <a:miter lim="800000"/>
            <a:headEnd/>
            <a:tailEnd/>
          </a:ln>
        </p:spPr>
        <p:txBody>
          <a:bodyPr>
            <a:spAutoFit/>
          </a:bodyPr>
          <a:lstStyle/>
          <a:p>
            <a:r>
              <a:rPr lang="zh-CN" altLang="en-US" sz="2400" b="1" dirty="0">
                <a:solidFill>
                  <a:srgbClr val="C00000"/>
                </a:solidFill>
                <a:latin typeface="Times New Roman" pitchFamily="18" charset="0"/>
                <a:ea typeface="宋体" pitchFamily="2" charset="-122"/>
                <a:cs typeface="Times New Roman" pitchFamily="18" charset="0"/>
              </a:rPr>
              <a:t>写出下列引发体系的反应式：</a:t>
            </a:r>
          </a:p>
        </p:txBody>
      </p:sp>
      <p:sp>
        <p:nvSpPr>
          <p:cNvPr id="19" name="Rectangle 25"/>
          <p:cNvSpPr>
            <a:spLocks noChangeArrowheads="1"/>
          </p:cNvSpPr>
          <p:nvPr/>
        </p:nvSpPr>
        <p:spPr bwMode="blackWhite">
          <a:xfrm>
            <a:off x="6043314" y="2389254"/>
            <a:ext cx="2449512" cy="406265"/>
          </a:xfrm>
          <a:prstGeom prst="rect">
            <a:avLst/>
          </a:prstGeom>
          <a:noFill/>
          <a:ln w="9525">
            <a:noFill/>
            <a:miter lim="800000"/>
            <a:headEnd/>
            <a:tailEnd/>
          </a:ln>
          <a:effectLst/>
        </p:spPr>
        <p:txBody>
          <a:bodyPr wrap="square">
            <a:spAutoFit/>
          </a:bodyPr>
          <a:lstStyle/>
          <a:p>
            <a:pPr>
              <a:lnSpc>
                <a:spcPct val="85000"/>
              </a:lnSpc>
              <a:spcBef>
                <a:spcPct val="10000"/>
              </a:spcBef>
              <a:buFontTx/>
              <a:buNone/>
            </a:pPr>
            <a:r>
              <a:rPr kumimoji="1" lang="en-US" altLang="zh-CN" sz="2400" b="1" dirty="0">
                <a:solidFill>
                  <a:srgbClr val="FF3300"/>
                </a:solidFill>
                <a:latin typeface="Times New Roman" pitchFamily="18" charset="0"/>
              </a:rPr>
              <a:t>I. </a:t>
            </a:r>
            <a:r>
              <a:rPr kumimoji="1" lang="zh-CN" altLang="en-US" sz="2400" b="1" dirty="0">
                <a:solidFill>
                  <a:srgbClr val="FF3300"/>
                </a:solidFill>
                <a:latin typeface="Times New Roman" pitchFamily="18" charset="0"/>
              </a:rPr>
              <a:t>产生质子</a:t>
            </a:r>
          </a:p>
        </p:txBody>
      </p:sp>
      <p:pic>
        <p:nvPicPr>
          <p:cNvPr id="7" name="图片 6"/>
          <p:cNvPicPr>
            <a:picLocks noChangeAspect="1"/>
          </p:cNvPicPr>
          <p:nvPr/>
        </p:nvPicPr>
        <p:blipFill>
          <a:blip r:embed="rId15">
            <a:biLevel thresh="50000"/>
          </a:blip>
          <a:stretch>
            <a:fillRect/>
          </a:stretch>
        </p:blipFill>
        <p:spPr>
          <a:xfrm>
            <a:off x="583303" y="4347429"/>
            <a:ext cx="8165161" cy="1817875"/>
          </a:xfrm>
          <a:prstGeom prst="rect">
            <a:avLst/>
          </a:prstGeom>
          <a:ln>
            <a:solidFill>
              <a:schemeClr val="tx1"/>
            </a:solidFill>
          </a:ln>
        </p:spPr>
      </p:pic>
      <p:sp>
        <p:nvSpPr>
          <p:cNvPr id="25" name="Rectangle 25"/>
          <p:cNvSpPr>
            <a:spLocks noChangeArrowheads="1"/>
          </p:cNvSpPr>
          <p:nvPr/>
        </p:nvSpPr>
        <p:spPr bwMode="blackWhite">
          <a:xfrm>
            <a:off x="1064864" y="5565277"/>
            <a:ext cx="2449512" cy="406265"/>
          </a:xfrm>
          <a:prstGeom prst="rect">
            <a:avLst/>
          </a:prstGeom>
          <a:noFill/>
          <a:ln w="9525">
            <a:noFill/>
            <a:miter lim="800000"/>
            <a:headEnd/>
            <a:tailEnd/>
          </a:ln>
          <a:effectLst/>
        </p:spPr>
        <p:txBody>
          <a:bodyPr wrap="square">
            <a:spAutoFit/>
          </a:bodyPr>
          <a:lstStyle/>
          <a:p>
            <a:pPr>
              <a:lnSpc>
                <a:spcPct val="85000"/>
              </a:lnSpc>
              <a:spcBef>
                <a:spcPct val="10000"/>
              </a:spcBef>
              <a:buFontTx/>
              <a:buNone/>
            </a:pPr>
            <a:r>
              <a:rPr kumimoji="1" lang="en-US" altLang="zh-CN" sz="2400" b="1" dirty="0">
                <a:solidFill>
                  <a:srgbClr val="FF3300"/>
                </a:solidFill>
                <a:latin typeface="Times New Roman" pitchFamily="18" charset="0"/>
              </a:rPr>
              <a:t>II. </a:t>
            </a:r>
            <a:r>
              <a:rPr kumimoji="1" lang="zh-CN" altLang="en-US" sz="2400" b="1" dirty="0">
                <a:solidFill>
                  <a:srgbClr val="FF3300"/>
                </a:solidFill>
                <a:latin typeface="Times New Roman" pitchFamily="18" charset="0"/>
              </a:rPr>
              <a:t>产生碳阳离子</a:t>
            </a:r>
          </a:p>
        </p:txBody>
      </p:sp>
      <p:sp>
        <p:nvSpPr>
          <p:cNvPr id="26" name="文本框 25"/>
          <p:cNvSpPr txBox="1"/>
          <p:nvPr/>
        </p:nvSpPr>
        <p:spPr>
          <a:xfrm>
            <a:off x="228590" y="1083457"/>
            <a:ext cx="1571264" cy="461665"/>
          </a:xfrm>
          <a:prstGeom prst="rect">
            <a:avLst/>
          </a:prstGeom>
          <a:noFill/>
        </p:spPr>
        <p:txBody>
          <a:bodyPr wrap="none" rtlCol="0">
            <a:spAutoFit/>
          </a:bodyPr>
          <a:lstStyle/>
          <a:p>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）反应</a:t>
            </a:r>
          </a:p>
        </p:txBody>
      </p:sp>
    </p:spTree>
    <p:extLst>
      <p:ext uri="{BB962C8B-B14F-4D97-AF65-F5344CB8AC3E}">
        <p14:creationId xmlns:p14="http://schemas.microsoft.com/office/powerpoint/2010/main" val="17653175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285720" y="139463"/>
            <a:ext cx="6211957"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4.3.2 </a:t>
            </a:r>
            <a:r>
              <a:rPr lang="zh-CN" altLang="en-US"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阳离子聚合的引发体系</a:t>
            </a:r>
          </a:p>
        </p:txBody>
      </p:sp>
      <p:graphicFrame>
        <p:nvGraphicFramePr>
          <p:cNvPr id="9" name="Object 3"/>
          <p:cNvGraphicFramePr>
            <a:graphicFrameLocks noChangeAspect="1"/>
          </p:cNvGraphicFramePr>
          <p:nvPr/>
        </p:nvGraphicFramePr>
        <p:xfrm>
          <a:off x="2532856" y="1052736"/>
          <a:ext cx="4343400" cy="584200"/>
        </p:xfrm>
        <a:graphic>
          <a:graphicData uri="http://schemas.openxmlformats.org/presentationml/2006/ole">
            <mc:AlternateContent xmlns:mc="http://schemas.openxmlformats.org/markup-compatibility/2006">
              <mc:Choice xmlns:v="urn:schemas-microsoft-com:vml" Requires="v">
                <p:oleObj spid="_x0000_s106522" r:id="rId5" imgW="2410460" imgH="327660" progId="ChemDraw.Document.6.0">
                  <p:embed/>
                </p:oleObj>
              </mc:Choice>
              <mc:Fallback>
                <p:oleObj r:id="rId5" imgW="2410460" imgH="327660" progId="ChemDraw.Document.6.0">
                  <p:embed/>
                  <p:pic>
                    <p:nvPicPr>
                      <p:cNvPr id="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2856" y="1052736"/>
                        <a:ext cx="4343400" cy="584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4"/>
          <p:cNvGraphicFramePr>
            <a:graphicFrameLocks noChangeAspect="1"/>
          </p:cNvGraphicFramePr>
          <p:nvPr/>
        </p:nvGraphicFramePr>
        <p:xfrm>
          <a:off x="1652736" y="1750318"/>
          <a:ext cx="5943600" cy="1390650"/>
        </p:xfrm>
        <a:graphic>
          <a:graphicData uri="http://schemas.openxmlformats.org/presentationml/2006/ole">
            <mc:AlternateContent xmlns:mc="http://schemas.openxmlformats.org/markup-compatibility/2006">
              <mc:Choice xmlns:v="urn:schemas-microsoft-com:vml" Requires="v">
                <p:oleObj spid="_x0000_s106523" r:id="rId7" imgW="3619500" imgH="845820" progId="ChemDraw.Document.6.0">
                  <p:embed/>
                </p:oleObj>
              </mc:Choice>
              <mc:Fallback>
                <p:oleObj r:id="rId7" imgW="3619500" imgH="845820" progId="ChemDraw.Document.6.0">
                  <p:embed/>
                  <p:pic>
                    <p:nvPicPr>
                      <p:cNvPr id="1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2736" y="1750318"/>
                        <a:ext cx="5943600" cy="139065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5"/>
          <p:cNvSpPr txBox="1">
            <a:spLocks noChangeArrowheads="1"/>
          </p:cNvSpPr>
          <p:nvPr/>
        </p:nvSpPr>
        <p:spPr bwMode="auto">
          <a:xfrm>
            <a:off x="719193" y="3251800"/>
            <a:ext cx="7848872" cy="3176254"/>
          </a:xfrm>
          <a:prstGeom prst="rect">
            <a:avLst/>
          </a:prstGeom>
          <a:noFill/>
          <a:ln w="9525">
            <a:noFill/>
            <a:miter lim="800000"/>
            <a:headEnd/>
            <a:tailEnd/>
          </a:ln>
          <a:effectLst/>
        </p:spPr>
        <p:txBody>
          <a:bodyPr wrap="square">
            <a:spAutoFit/>
          </a:bodyPr>
          <a:lstStyle/>
          <a:p>
            <a:pPr>
              <a:lnSpc>
                <a:spcPct val="110000"/>
              </a:lnSpc>
              <a:spcBef>
                <a:spcPct val="50000"/>
              </a:spcBef>
            </a:pPr>
            <a:r>
              <a:rPr kumimoji="1" lang="zh-CN" altLang="en-US" sz="2400" b="1" dirty="0">
                <a:solidFill>
                  <a:srgbClr val="FF3300"/>
                </a:solidFill>
                <a:latin typeface="Times New Roman" pitchFamily="18" charset="0"/>
                <a:cs typeface="Times New Roman" pitchFamily="18" charset="0"/>
              </a:rPr>
              <a:t>引发活性取决于向单体提供质子或</a:t>
            </a:r>
            <a:r>
              <a:rPr kumimoji="1" lang="en-US" altLang="zh-CN" sz="2400" b="1" dirty="0">
                <a:solidFill>
                  <a:srgbClr val="FF3300"/>
                </a:solidFill>
                <a:latin typeface="Times New Roman" pitchFamily="18" charset="0"/>
                <a:cs typeface="Times New Roman" pitchFamily="18" charset="0"/>
              </a:rPr>
              <a:t>R</a:t>
            </a:r>
            <a:r>
              <a:rPr kumimoji="1" lang="en-US" altLang="zh-CN" sz="2400" b="1" baseline="30000" dirty="0">
                <a:solidFill>
                  <a:srgbClr val="FF3300"/>
                </a:solidFill>
                <a:latin typeface="Times New Roman" pitchFamily="18" charset="0"/>
                <a:cs typeface="Times New Roman" pitchFamily="18" charset="0"/>
              </a:rPr>
              <a:t>+</a:t>
            </a:r>
            <a:r>
              <a:rPr kumimoji="1" lang="zh-CN" altLang="en-US" sz="2400" b="1" dirty="0">
                <a:solidFill>
                  <a:srgbClr val="FF3300"/>
                </a:solidFill>
                <a:latin typeface="Times New Roman" pitchFamily="18" charset="0"/>
                <a:cs typeface="Times New Roman" pitchFamily="18" charset="0"/>
              </a:rPr>
              <a:t>的能力。</a:t>
            </a:r>
          </a:p>
          <a:p>
            <a:pPr>
              <a:spcBef>
                <a:spcPts val="600"/>
              </a:spcBef>
              <a:buClr>
                <a:schemeClr val="hlink"/>
              </a:buClr>
              <a:buFont typeface="Wingdings" pitchFamily="2" charset="2"/>
              <a:buChar char="Ø"/>
            </a:pPr>
            <a:r>
              <a:rPr kumimoji="1" lang="zh-CN" altLang="en-US"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ea typeface="宋体" pitchFamily="2" charset="-122"/>
                <a:cs typeface="Times New Roman" pitchFamily="18" charset="0"/>
              </a:rPr>
              <a:t>主引发剂：与其接受电子的能力和酸性强弱有关。</a:t>
            </a:r>
          </a:p>
          <a:p>
            <a:pPr>
              <a:spcBef>
                <a:spcPts val="600"/>
              </a:spcBef>
            </a:pPr>
            <a:r>
              <a:rPr kumimoji="1" lang="zh-CN" altLang="en-US" sz="2400" b="1" dirty="0">
                <a:solidFill>
                  <a:srgbClr val="000000"/>
                </a:solidFill>
                <a:latin typeface="Times New Roman" pitchFamily="18" charset="0"/>
                <a:ea typeface="宋体" pitchFamily="2" charset="-122"/>
                <a:cs typeface="Times New Roman" pitchFamily="18" charset="0"/>
              </a:rPr>
              <a:t>  活性次序：</a:t>
            </a:r>
            <a:r>
              <a:rPr kumimoji="1" lang="zh-CN" altLang="en-US" sz="2400" b="1" dirty="0">
                <a:latin typeface="Times New Roman" pitchFamily="18" charset="0"/>
                <a:ea typeface="宋体" pitchFamily="2" charset="-122"/>
                <a:cs typeface="Times New Roman" pitchFamily="18" charset="0"/>
              </a:rPr>
              <a:t> </a:t>
            </a:r>
            <a:r>
              <a:rPr kumimoji="1" lang="en-US" altLang="zh-CN" sz="2400" b="1" dirty="0">
                <a:solidFill>
                  <a:srgbClr val="000000"/>
                </a:solidFill>
                <a:latin typeface="Times New Roman" pitchFamily="18" charset="0"/>
                <a:ea typeface="宋体" pitchFamily="2" charset="-122"/>
                <a:cs typeface="Times New Roman" pitchFamily="18" charset="0"/>
              </a:rPr>
              <a:t>BF</a:t>
            </a:r>
            <a:r>
              <a:rPr kumimoji="1" lang="en-US" altLang="zh-CN" sz="2400" b="1" baseline="-30000" dirty="0">
                <a:solidFill>
                  <a:srgbClr val="000000"/>
                </a:solidFill>
                <a:latin typeface="Times New Roman" pitchFamily="18" charset="0"/>
                <a:ea typeface="宋体" pitchFamily="2" charset="-122"/>
                <a:cs typeface="Times New Roman" pitchFamily="18" charset="0"/>
              </a:rPr>
              <a:t>3</a:t>
            </a:r>
            <a:r>
              <a:rPr kumimoji="1" lang="en-US" altLang="zh-CN" sz="2400" b="1" dirty="0">
                <a:solidFill>
                  <a:srgbClr val="000000"/>
                </a:solidFill>
                <a:latin typeface="Times New Roman" pitchFamily="18" charset="0"/>
                <a:ea typeface="宋体" pitchFamily="2" charset="-122"/>
                <a:cs typeface="Times New Roman" pitchFamily="18" charset="0"/>
              </a:rPr>
              <a:t>&gt;AlCl</a:t>
            </a:r>
            <a:r>
              <a:rPr kumimoji="1" lang="en-US" altLang="zh-CN" sz="2400" b="1" baseline="-30000" dirty="0">
                <a:solidFill>
                  <a:srgbClr val="000000"/>
                </a:solidFill>
                <a:latin typeface="Times New Roman" pitchFamily="18" charset="0"/>
                <a:ea typeface="宋体" pitchFamily="2" charset="-122"/>
                <a:cs typeface="Times New Roman" pitchFamily="18" charset="0"/>
              </a:rPr>
              <a:t>3</a:t>
            </a:r>
            <a:r>
              <a:rPr kumimoji="1" lang="en-US" altLang="zh-CN" sz="2400" b="1" dirty="0">
                <a:solidFill>
                  <a:srgbClr val="000000"/>
                </a:solidFill>
                <a:latin typeface="Times New Roman" pitchFamily="18" charset="0"/>
                <a:ea typeface="宋体" pitchFamily="2" charset="-122"/>
                <a:cs typeface="Times New Roman" pitchFamily="18" charset="0"/>
              </a:rPr>
              <a:t>&gt;TiCl</a:t>
            </a:r>
            <a:r>
              <a:rPr kumimoji="1" lang="en-US" altLang="zh-CN" sz="2400" b="1" baseline="-30000" dirty="0">
                <a:solidFill>
                  <a:srgbClr val="000000"/>
                </a:solidFill>
                <a:latin typeface="Times New Roman" pitchFamily="18" charset="0"/>
                <a:ea typeface="宋体" pitchFamily="2" charset="-122"/>
                <a:cs typeface="Times New Roman" pitchFamily="18" charset="0"/>
              </a:rPr>
              <a:t>4</a:t>
            </a:r>
            <a:r>
              <a:rPr kumimoji="1" lang="en-US" altLang="zh-CN" sz="2400" b="1" dirty="0">
                <a:solidFill>
                  <a:srgbClr val="000000"/>
                </a:solidFill>
                <a:latin typeface="Times New Roman" pitchFamily="18" charset="0"/>
                <a:ea typeface="宋体" pitchFamily="2" charset="-122"/>
                <a:cs typeface="Times New Roman" pitchFamily="18" charset="0"/>
              </a:rPr>
              <a:t>&gt;SnCl</a:t>
            </a:r>
            <a:r>
              <a:rPr kumimoji="1" lang="en-US" altLang="zh-CN" sz="2400" b="1" baseline="-30000" dirty="0">
                <a:solidFill>
                  <a:srgbClr val="000000"/>
                </a:solidFill>
                <a:latin typeface="Times New Roman" pitchFamily="18" charset="0"/>
                <a:ea typeface="宋体" pitchFamily="2" charset="-122"/>
                <a:cs typeface="Times New Roman" pitchFamily="18" charset="0"/>
              </a:rPr>
              <a:t>4</a:t>
            </a:r>
            <a:endParaRPr kumimoji="1" lang="en-US" altLang="zh-CN" sz="2400" b="1" dirty="0">
              <a:latin typeface="Times New Roman" pitchFamily="18" charset="0"/>
              <a:ea typeface="宋体" pitchFamily="2" charset="-122"/>
              <a:cs typeface="Times New Roman" pitchFamily="18" charset="0"/>
            </a:endParaRPr>
          </a:p>
          <a:p>
            <a:pPr>
              <a:spcBef>
                <a:spcPts val="600"/>
              </a:spcBef>
            </a:pPr>
            <a:r>
              <a:rPr kumimoji="1" lang="en-US" altLang="zh-CN" sz="2400" b="1" dirty="0">
                <a:solidFill>
                  <a:srgbClr val="000000"/>
                </a:solidFill>
                <a:latin typeface="Times New Roman" pitchFamily="18" charset="0"/>
                <a:ea typeface="宋体" pitchFamily="2" charset="-122"/>
                <a:cs typeface="Times New Roman" pitchFamily="18" charset="0"/>
              </a:rPr>
              <a:t>              AlCl</a:t>
            </a:r>
            <a:r>
              <a:rPr kumimoji="1" lang="en-US" altLang="zh-CN" sz="2400" b="1" baseline="-30000" dirty="0">
                <a:solidFill>
                  <a:srgbClr val="000000"/>
                </a:solidFill>
                <a:latin typeface="Times New Roman" pitchFamily="18" charset="0"/>
                <a:ea typeface="宋体" pitchFamily="2" charset="-122"/>
                <a:cs typeface="Times New Roman" pitchFamily="18" charset="0"/>
              </a:rPr>
              <a:t>3</a:t>
            </a:r>
            <a:r>
              <a:rPr kumimoji="1" lang="en-US" altLang="zh-CN" sz="2400" b="1" dirty="0">
                <a:solidFill>
                  <a:srgbClr val="000000"/>
                </a:solidFill>
                <a:latin typeface="Times New Roman" pitchFamily="18" charset="0"/>
                <a:ea typeface="宋体" pitchFamily="2" charset="-122"/>
                <a:cs typeface="Times New Roman" pitchFamily="18" charset="0"/>
              </a:rPr>
              <a:t>&gt;AlRCl</a:t>
            </a:r>
            <a:r>
              <a:rPr kumimoji="1" lang="en-US" altLang="zh-CN" sz="2400" b="1" baseline="-30000" dirty="0">
                <a:solidFill>
                  <a:srgbClr val="000000"/>
                </a:solidFill>
                <a:latin typeface="Times New Roman" pitchFamily="18" charset="0"/>
                <a:ea typeface="宋体" pitchFamily="2" charset="-122"/>
                <a:cs typeface="Times New Roman" pitchFamily="18" charset="0"/>
              </a:rPr>
              <a:t>2</a:t>
            </a:r>
            <a:r>
              <a:rPr kumimoji="1" lang="en-US" altLang="zh-CN" sz="2400" b="1" dirty="0">
                <a:solidFill>
                  <a:srgbClr val="000000"/>
                </a:solidFill>
                <a:latin typeface="Times New Roman" pitchFamily="18" charset="0"/>
                <a:ea typeface="宋体" pitchFamily="2" charset="-122"/>
                <a:cs typeface="Times New Roman" pitchFamily="18" charset="0"/>
              </a:rPr>
              <a:t>&gt;AlR</a:t>
            </a:r>
            <a:r>
              <a:rPr kumimoji="1" lang="en-US" altLang="zh-CN" sz="2400" b="1" baseline="-30000" dirty="0">
                <a:solidFill>
                  <a:srgbClr val="000000"/>
                </a:solidFill>
                <a:latin typeface="Times New Roman" pitchFamily="18" charset="0"/>
                <a:ea typeface="宋体" pitchFamily="2" charset="-122"/>
                <a:cs typeface="Times New Roman" pitchFamily="18" charset="0"/>
              </a:rPr>
              <a:t>2</a:t>
            </a:r>
            <a:r>
              <a:rPr kumimoji="1" lang="en-US" altLang="zh-CN" sz="2400" b="1" dirty="0">
                <a:solidFill>
                  <a:srgbClr val="000000"/>
                </a:solidFill>
                <a:latin typeface="Times New Roman" pitchFamily="18" charset="0"/>
                <a:ea typeface="宋体" pitchFamily="2" charset="-122"/>
                <a:cs typeface="Times New Roman" pitchFamily="18" charset="0"/>
              </a:rPr>
              <a:t>Cl&gt;AlR</a:t>
            </a:r>
            <a:r>
              <a:rPr kumimoji="1" lang="en-US" altLang="zh-CN" sz="2400" b="1" baseline="-30000" dirty="0">
                <a:solidFill>
                  <a:srgbClr val="000000"/>
                </a:solidFill>
                <a:latin typeface="Times New Roman" pitchFamily="18" charset="0"/>
                <a:ea typeface="宋体" pitchFamily="2" charset="-122"/>
                <a:cs typeface="Times New Roman" pitchFamily="18" charset="0"/>
              </a:rPr>
              <a:t>3</a:t>
            </a:r>
            <a:endParaRPr kumimoji="1" lang="en-US" altLang="zh-CN" sz="2400" b="1" dirty="0">
              <a:latin typeface="Times New Roman" pitchFamily="18" charset="0"/>
              <a:ea typeface="宋体" pitchFamily="2" charset="-122"/>
              <a:cs typeface="Times New Roman" pitchFamily="18" charset="0"/>
            </a:endParaRPr>
          </a:p>
          <a:p>
            <a:pPr>
              <a:spcBef>
                <a:spcPts val="600"/>
              </a:spcBef>
              <a:buClr>
                <a:schemeClr val="hlink"/>
              </a:buClr>
              <a:buFont typeface="Wingdings" pitchFamily="2" charset="2"/>
              <a:buChar char="Ø"/>
            </a:pPr>
            <a:r>
              <a:rPr kumimoji="1" lang="en-US" altLang="zh-CN" sz="2400" b="1" dirty="0">
                <a:solidFill>
                  <a:srgbClr val="000000"/>
                </a:solidFill>
                <a:latin typeface="Times New Roman" pitchFamily="18" charset="0"/>
                <a:ea typeface="宋体" pitchFamily="2" charset="-122"/>
                <a:cs typeface="Times New Roman" pitchFamily="18" charset="0"/>
              </a:rPr>
              <a:t> </a:t>
            </a:r>
            <a:r>
              <a:rPr kumimoji="1" lang="zh-CN" altLang="en-US" sz="2400" b="1" dirty="0">
                <a:solidFill>
                  <a:srgbClr val="000000"/>
                </a:solidFill>
                <a:latin typeface="Times New Roman" pitchFamily="18" charset="0"/>
                <a:ea typeface="宋体" pitchFamily="2" charset="-122"/>
                <a:cs typeface="Times New Roman" pitchFamily="18" charset="0"/>
              </a:rPr>
              <a:t>共引发剂：活性次序一般也即酸根强弱次序。</a:t>
            </a:r>
            <a:endParaRPr kumimoji="1" lang="en-US" altLang="zh-CN" sz="2400" b="1" dirty="0">
              <a:solidFill>
                <a:srgbClr val="000000"/>
              </a:solidFill>
              <a:latin typeface="Times New Roman" pitchFamily="18" charset="0"/>
              <a:ea typeface="宋体" pitchFamily="2" charset="-122"/>
              <a:cs typeface="Times New Roman" pitchFamily="18" charset="0"/>
            </a:endParaRPr>
          </a:p>
          <a:p>
            <a:pPr marL="342900" lvl="0" indent="-342900">
              <a:spcBef>
                <a:spcPts val="600"/>
              </a:spcBef>
              <a:buSzPct val="65000"/>
              <a:defRPr/>
            </a:pPr>
            <a:r>
              <a:rPr lang="zh-CN" altLang="en-US" sz="2400" b="1" dirty="0">
                <a:effectLst>
                  <a:outerShdw blurRad="38100" dist="38100" dir="2700000" algn="tl">
                    <a:srgbClr val="C0C0C0"/>
                  </a:outerShdw>
                </a:effectLst>
                <a:latin typeface="Times New Roman" pitchFamily="18" charset="0"/>
                <a:ea typeface="宋体" pitchFamily="2" charset="-122"/>
                <a:cs typeface="Times New Roman" pitchFamily="18" charset="0"/>
              </a:rPr>
              <a:t>  如</a:t>
            </a:r>
            <a:r>
              <a:rPr lang="zh-CN" altLang="en-US" sz="2400" b="1" dirty="0">
                <a:solidFill>
                  <a:srgbClr val="0066FF"/>
                </a:solidFill>
                <a:effectLst>
                  <a:outerShdw blurRad="38100" dist="38100" dir="2700000" algn="tl">
                    <a:srgbClr val="C0C0C0"/>
                  </a:outerShdw>
                </a:effectLst>
                <a:latin typeface="Times New Roman" pitchFamily="18" charset="0"/>
                <a:ea typeface="宋体" pitchFamily="2" charset="-122"/>
                <a:cs typeface="Times New Roman" pitchFamily="18" charset="0"/>
              </a:rPr>
              <a:t>异丁烯</a:t>
            </a:r>
            <a:r>
              <a:rPr lang="zh-CN" altLang="en-US" sz="2400" b="1" dirty="0">
                <a:effectLst>
                  <a:outerShdw blurRad="38100" dist="38100" dir="2700000" algn="tl">
                    <a:srgbClr val="C0C0C0"/>
                  </a:outerShdw>
                </a:effectLst>
                <a:latin typeface="Times New Roman" pitchFamily="18" charset="0"/>
                <a:ea typeface="宋体" pitchFamily="2" charset="-122"/>
                <a:cs typeface="Times New Roman" pitchFamily="18" charset="0"/>
              </a:rPr>
              <a:t>聚合，</a:t>
            </a:r>
            <a:r>
              <a:rPr lang="en-US" altLang="zh-CN" sz="2400" b="1" dirty="0">
                <a:solidFill>
                  <a:srgbClr val="0066FF"/>
                </a:solidFill>
                <a:effectLst>
                  <a:outerShdw blurRad="38100" dist="38100" dir="2700000" algn="tl">
                    <a:srgbClr val="C0C0C0"/>
                  </a:outerShdw>
                </a:effectLst>
                <a:latin typeface="Times New Roman" pitchFamily="18" charset="0"/>
                <a:ea typeface="宋体" pitchFamily="2" charset="-122"/>
                <a:cs typeface="Times New Roman" pitchFamily="18" charset="0"/>
              </a:rPr>
              <a:t>BF</a:t>
            </a:r>
            <a:r>
              <a:rPr lang="en-US" altLang="zh-CN" sz="2400" b="1" baseline="-25000" dirty="0">
                <a:solidFill>
                  <a:srgbClr val="0066FF"/>
                </a:solidFill>
                <a:effectLst>
                  <a:outerShdw blurRad="38100" dist="38100" dir="2700000" algn="tl">
                    <a:srgbClr val="C0C0C0"/>
                  </a:outerShdw>
                </a:effectLst>
                <a:latin typeface="Times New Roman" pitchFamily="18" charset="0"/>
                <a:ea typeface="宋体" pitchFamily="2" charset="-122"/>
                <a:cs typeface="Times New Roman" pitchFamily="18" charset="0"/>
              </a:rPr>
              <a:t>3</a:t>
            </a:r>
            <a:r>
              <a:rPr lang="zh-CN" altLang="zh-CN" sz="2400" b="1" dirty="0">
                <a:effectLst>
                  <a:outerShdw blurRad="38100" dist="38100" dir="2700000" algn="tl">
                    <a:srgbClr val="C0C0C0"/>
                  </a:outerShdw>
                </a:effectLst>
                <a:latin typeface="Times New Roman" pitchFamily="18" charset="0"/>
                <a:ea typeface="宋体" pitchFamily="2" charset="-122"/>
                <a:cs typeface="Times New Roman" pitchFamily="18" charset="0"/>
              </a:rPr>
              <a:t>为引发剂，共引发剂的活性：</a:t>
            </a:r>
          </a:p>
          <a:p>
            <a:pPr marL="342900" lvl="0" indent="-342900">
              <a:spcBef>
                <a:spcPts val="600"/>
              </a:spcBef>
              <a:buSzPct val="65000"/>
              <a:defRPr/>
            </a:pPr>
            <a:r>
              <a:rPr lang="zh-CN" altLang="zh-CN" sz="2400" b="1" dirty="0">
                <a:effectLst>
                  <a:outerShdw blurRad="38100" dist="38100" dir="2700000" algn="tl">
                    <a:srgbClr val="C0C0C0"/>
                  </a:outerShdw>
                </a:effectLst>
                <a:latin typeface="Times New Roman" pitchFamily="18" charset="0"/>
                <a:ea typeface="宋体" pitchFamily="2" charset="-122"/>
                <a:cs typeface="Times New Roman" pitchFamily="18" charset="0"/>
              </a:rPr>
              <a:t>       水 ：乙酸 ：甲醇＝ 50 ：1. 5 ：1</a:t>
            </a:r>
            <a:endParaRPr kumimoji="1" lang="zh-CN" altLang="en-US" sz="2400" b="1" dirty="0">
              <a:latin typeface="Times New Roman" pitchFamily="18" charset="0"/>
              <a:ea typeface="宋体" pitchFamily="2" charset="-122"/>
              <a:cs typeface="Times New Roman" pitchFamily="18" charset="0"/>
            </a:endParaRPr>
          </a:p>
        </p:txBody>
      </p:sp>
      <p:sp>
        <p:nvSpPr>
          <p:cNvPr id="15" name="Rectangle 25"/>
          <p:cNvSpPr>
            <a:spLocks noChangeArrowheads="1"/>
          </p:cNvSpPr>
          <p:nvPr/>
        </p:nvSpPr>
        <p:spPr bwMode="blackWhite">
          <a:xfrm>
            <a:off x="0" y="1209519"/>
            <a:ext cx="2449512" cy="406265"/>
          </a:xfrm>
          <a:prstGeom prst="rect">
            <a:avLst/>
          </a:prstGeom>
          <a:noFill/>
          <a:ln w="9525">
            <a:noFill/>
            <a:miter lim="800000"/>
            <a:headEnd/>
            <a:tailEnd/>
          </a:ln>
          <a:effectLst/>
        </p:spPr>
        <p:txBody>
          <a:bodyPr wrap="square">
            <a:spAutoFit/>
          </a:bodyPr>
          <a:lstStyle/>
          <a:p>
            <a:pPr>
              <a:lnSpc>
                <a:spcPct val="85000"/>
              </a:lnSpc>
              <a:spcBef>
                <a:spcPct val="10000"/>
              </a:spcBef>
              <a:buFontTx/>
              <a:buNone/>
            </a:pPr>
            <a:r>
              <a:rPr kumimoji="1" lang="en-US" altLang="zh-CN" sz="2400" b="1" dirty="0">
                <a:solidFill>
                  <a:srgbClr val="FF3300"/>
                </a:solidFill>
                <a:latin typeface="Times New Roman" pitchFamily="18" charset="0"/>
              </a:rPr>
              <a:t>II. </a:t>
            </a:r>
            <a:r>
              <a:rPr kumimoji="1" lang="zh-CN" altLang="en-US" sz="2400" b="1" dirty="0">
                <a:solidFill>
                  <a:srgbClr val="FF3300"/>
                </a:solidFill>
                <a:latin typeface="Times New Roman" pitchFamily="18" charset="0"/>
              </a:rPr>
              <a:t>产生碳阳离子</a:t>
            </a:r>
          </a:p>
        </p:txBody>
      </p:sp>
    </p:spTree>
    <p:extLst>
      <p:ext uri="{BB962C8B-B14F-4D97-AF65-F5344CB8AC3E}">
        <p14:creationId xmlns:p14="http://schemas.microsoft.com/office/powerpoint/2010/main" val="32781289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285720" y="139463"/>
            <a:ext cx="6211957"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4.3.2 </a:t>
            </a:r>
            <a:r>
              <a:rPr lang="zh-CN" altLang="en-US"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阳离子聚合的引发体系</a:t>
            </a:r>
          </a:p>
        </p:txBody>
      </p:sp>
      <p:sp>
        <p:nvSpPr>
          <p:cNvPr id="15" name="Rectangle 9"/>
          <p:cNvSpPr>
            <a:spLocks noChangeArrowheads="1"/>
          </p:cNvSpPr>
          <p:nvPr/>
        </p:nvSpPr>
        <p:spPr bwMode="auto">
          <a:xfrm>
            <a:off x="575567" y="3513497"/>
            <a:ext cx="8316913" cy="3039422"/>
          </a:xfrm>
          <a:prstGeom prst="rect">
            <a:avLst/>
          </a:prstGeom>
          <a:noFill/>
          <a:ln w="9525" algn="ctr">
            <a:solidFill>
              <a:schemeClr val="tx1"/>
            </a:solidFill>
            <a:miter lim="800000"/>
            <a:headEnd/>
            <a:tailEnd/>
          </a:ln>
          <a:effectLst/>
        </p:spPr>
        <p:txBody>
          <a:bodyPr anchor="ctr">
            <a:spAutoFit/>
          </a:bodyPr>
          <a:lstStyle/>
          <a:p>
            <a:pPr algn="l">
              <a:lnSpc>
                <a:spcPct val="114000"/>
              </a:lnSpc>
              <a:buFontTx/>
              <a:buNone/>
            </a:pPr>
            <a:r>
              <a:rPr kumimoji="0" lang="en-GB" altLang="zh-CN" sz="2400" b="1" dirty="0">
                <a:solidFill>
                  <a:srgbClr val="0000CC"/>
                </a:solidFill>
                <a:latin typeface="Times New Roman" pitchFamily="18" charset="0"/>
                <a:cs typeface="Times New Roman" pitchFamily="18" charset="0"/>
              </a:rPr>
              <a:t>■</a:t>
            </a:r>
            <a:r>
              <a:rPr lang="zh-CN" altLang="en-US" sz="2400" b="1" dirty="0">
                <a:solidFill>
                  <a:srgbClr val="0000CC"/>
                </a:solidFill>
                <a:latin typeface="Times New Roman" pitchFamily="18" charset="0"/>
                <a:cs typeface="Times New Roman" pitchFamily="18" charset="0"/>
              </a:rPr>
              <a:t>痕量水 </a:t>
            </a:r>
            <a:r>
              <a:rPr lang="en-US" altLang="zh-CN" sz="2400" b="1" dirty="0">
                <a:solidFill>
                  <a:srgbClr val="0000CC"/>
                </a:solidFill>
                <a:latin typeface="Times New Roman" pitchFamily="18" charset="0"/>
                <a:cs typeface="Times New Roman" pitchFamily="18" charset="0"/>
              </a:rPr>
              <a:t>[H</a:t>
            </a:r>
            <a:r>
              <a:rPr lang="en-US" altLang="zh-CN" sz="2400" b="1" baseline="-25000" dirty="0">
                <a:solidFill>
                  <a:srgbClr val="0000CC"/>
                </a:solidFill>
                <a:latin typeface="Times New Roman" pitchFamily="18" charset="0"/>
                <a:cs typeface="Times New Roman" pitchFamily="18" charset="0"/>
              </a:rPr>
              <a:t>2</a:t>
            </a:r>
            <a:r>
              <a:rPr lang="en-US" altLang="zh-CN" sz="2400" b="1" dirty="0">
                <a:solidFill>
                  <a:srgbClr val="0000CC"/>
                </a:solidFill>
                <a:latin typeface="Times New Roman" pitchFamily="18" charset="0"/>
                <a:cs typeface="Times New Roman" pitchFamily="18" charset="0"/>
              </a:rPr>
              <a:t>O]=10</a:t>
            </a:r>
            <a:r>
              <a:rPr lang="en-US" altLang="zh-CN" sz="2400" b="1" baseline="30000" dirty="0">
                <a:solidFill>
                  <a:srgbClr val="0000CC"/>
                </a:solidFill>
                <a:latin typeface="Times New Roman" pitchFamily="18" charset="0"/>
                <a:cs typeface="Times New Roman" pitchFamily="18" charset="0"/>
              </a:rPr>
              <a:t>-11</a:t>
            </a:r>
            <a:r>
              <a:rPr lang="en-US" altLang="zh-CN" sz="2400" b="1" dirty="0">
                <a:solidFill>
                  <a:srgbClr val="0000CC"/>
                </a:solidFill>
                <a:latin typeface="Times New Roman" pitchFamily="18" charset="0"/>
                <a:cs typeface="Times New Roman" pitchFamily="18" charset="0"/>
              </a:rPr>
              <a:t>mol/L  </a:t>
            </a:r>
            <a:r>
              <a:rPr lang="zh-CN" altLang="en-US" sz="2400" b="1" dirty="0">
                <a:solidFill>
                  <a:srgbClr val="0000CC"/>
                </a:solidFill>
                <a:latin typeface="Times New Roman" pitchFamily="18" charset="0"/>
                <a:cs typeface="Times New Roman" pitchFamily="18" charset="0"/>
              </a:rPr>
              <a:t>引发聚合</a:t>
            </a:r>
          </a:p>
          <a:p>
            <a:pPr algn="l">
              <a:lnSpc>
                <a:spcPct val="114000"/>
              </a:lnSpc>
              <a:buFontTx/>
              <a:buNone/>
            </a:pPr>
            <a:r>
              <a:rPr kumimoji="0" lang="en-GB" altLang="zh-CN" sz="2400" b="1" dirty="0">
                <a:solidFill>
                  <a:srgbClr val="0000CC"/>
                </a:solidFill>
                <a:latin typeface="Times New Roman" pitchFamily="18" charset="0"/>
                <a:cs typeface="Times New Roman" pitchFamily="18" charset="0"/>
              </a:rPr>
              <a:t>■</a:t>
            </a:r>
            <a:r>
              <a:rPr lang="zh-CN" altLang="en-US" sz="2400" b="1" dirty="0">
                <a:solidFill>
                  <a:srgbClr val="0000CC"/>
                </a:solidFill>
                <a:latin typeface="Times New Roman" pitchFamily="18" charset="0"/>
                <a:cs typeface="Times New Roman" pitchFamily="18" charset="0"/>
              </a:rPr>
              <a:t>适量水  </a:t>
            </a:r>
            <a:r>
              <a:rPr lang="en-US" altLang="zh-CN" sz="2400" b="1" dirty="0">
                <a:solidFill>
                  <a:srgbClr val="0000CC"/>
                </a:solidFill>
                <a:latin typeface="Times New Roman" pitchFamily="18" charset="0"/>
                <a:cs typeface="Times New Roman" pitchFamily="18" charset="0"/>
              </a:rPr>
              <a:t>[H</a:t>
            </a:r>
            <a:r>
              <a:rPr lang="en-US" altLang="zh-CN" sz="2400" b="1" baseline="-25000" dirty="0">
                <a:solidFill>
                  <a:srgbClr val="0000CC"/>
                </a:solidFill>
                <a:latin typeface="Times New Roman" pitchFamily="18" charset="0"/>
                <a:cs typeface="Times New Roman" pitchFamily="18" charset="0"/>
              </a:rPr>
              <a:t>2</a:t>
            </a:r>
            <a:r>
              <a:rPr lang="en-US" altLang="zh-CN" sz="2400" b="1" dirty="0">
                <a:solidFill>
                  <a:srgbClr val="0000CC"/>
                </a:solidFill>
                <a:latin typeface="Times New Roman" pitchFamily="18" charset="0"/>
                <a:cs typeface="Times New Roman" pitchFamily="18" charset="0"/>
              </a:rPr>
              <a:t>O]/[ SnCl</a:t>
            </a:r>
            <a:r>
              <a:rPr lang="en-US" altLang="zh-CN" sz="2400" b="1" baseline="-25000" dirty="0">
                <a:solidFill>
                  <a:srgbClr val="0000CC"/>
                </a:solidFill>
                <a:latin typeface="Times New Roman" pitchFamily="18" charset="0"/>
                <a:cs typeface="Times New Roman" pitchFamily="18" charset="0"/>
              </a:rPr>
              <a:t>4</a:t>
            </a:r>
            <a:r>
              <a:rPr lang="en-US" altLang="zh-CN" sz="2400" b="1" dirty="0">
                <a:solidFill>
                  <a:srgbClr val="0000CC"/>
                </a:solidFill>
                <a:latin typeface="Times New Roman" pitchFamily="18" charset="0"/>
                <a:cs typeface="Times New Roman" pitchFamily="18" charset="0"/>
              </a:rPr>
              <a:t>]</a:t>
            </a:r>
          </a:p>
          <a:p>
            <a:pPr algn="l">
              <a:lnSpc>
                <a:spcPct val="114000"/>
              </a:lnSpc>
              <a:buFontTx/>
              <a:buNone/>
            </a:pPr>
            <a:r>
              <a:rPr lang="en-US" altLang="zh-CN" sz="2400" b="1" dirty="0">
                <a:solidFill>
                  <a:srgbClr val="0000CC"/>
                </a:solidFill>
                <a:latin typeface="Times New Roman" pitchFamily="18" charset="0"/>
                <a:cs typeface="Times New Roman" pitchFamily="18" charset="0"/>
              </a:rPr>
              <a:t>                   </a:t>
            </a:r>
            <a:r>
              <a:rPr lang="zh-CN" altLang="en-US" sz="2400" b="1" dirty="0">
                <a:solidFill>
                  <a:srgbClr val="0000CC"/>
                </a:solidFill>
                <a:latin typeface="Times New Roman" pitchFamily="18" charset="0"/>
                <a:cs typeface="Times New Roman" pitchFamily="18" charset="0"/>
              </a:rPr>
              <a:t>最佳比</a:t>
            </a:r>
            <a:r>
              <a:rPr lang="en-US" altLang="zh-CN" sz="2400" b="1" dirty="0">
                <a:solidFill>
                  <a:srgbClr val="0000CC"/>
                </a:solidFill>
                <a:latin typeface="Times New Roman" pitchFamily="18" charset="0"/>
                <a:cs typeface="Times New Roman" pitchFamily="18" charset="0"/>
              </a:rPr>
              <a:t>0.02       CCl</a:t>
            </a:r>
            <a:r>
              <a:rPr lang="en-US" altLang="zh-CN" sz="2400" b="1" baseline="-25000" dirty="0">
                <a:solidFill>
                  <a:srgbClr val="0000CC"/>
                </a:solidFill>
                <a:latin typeface="Times New Roman" pitchFamily="18" charset="0"/>
                <a:cs typeface="Times New Roman" pitchFamily="18" charset="0"/>
              </a:rPr>
              <a:t>4</a:t>
            </a:r>
            <a:r>
              <a:rPr lang="zh-CN" altLang="en-US" sz="2400" b="1" dirty="0">
                <a:solidFill>
                  <a:srgbClr val="0000CC"/>
                </a:solidFill>
                <a:latin typeface="Times New Roman" pitchFamily="18" charset="0"/>
                <a:cs typeface="Times New Roman" pitchFamily="18" charset="0"/>
              </a:rPr>
              <a:t>溶剂                              </a:t>
            </a:r>
            <a:r>
              <a:rPr lang="en-US" altLang="zh-CN" sz="2400" b="1" i="1" dirty="0" err="1">
                <a:solidFill>
                  <a:srgbClr val="0000CC"/>
                </a:solidFill>
                <a:latin typeface="Times New Roman" pitchFamily="18" charset="0"/>
                <a:cs typeface="Times New Roman" pitchFamily="18" charset="0"/>
              </a:rPr>
              <a:t>R</a:t>
            </a:r>
            <a:r>
              <a:rPr lang="en-US" altLang="zh-CN" sz="2400" b="1" baseline="-25000" dirty="0" err="1">
                <a:solidFill>
                  <a:srgbClr val="0000CC"/>
                </a:solidFill>
                <a:latin typeface="Times New Roman" pitchFamily="18" charset="0"/>
                <a:cs typeface="Times New Roman" pitchFamily="18" charset="0"/>
              </a:rPr>
              <a:t>p</a:t>
            </a:r>
            <a:r>
              <a:rPr lang="zh-CN" altLang="en-US" sz="2400" b="1" dirty="0">
                <a:solidFill>
                  <a:srgbClr val="0000CC"/>
                </a:solidFill>
                <a:latin typeface="Times New Roman" pitchFamily="18" charset="0"/>
                <a:cs typeface="Times New Roman" pitchFamily="18" charset="0"/>
              </a:rPr>
              <a:t>最大</a:t>
            </a:r>
          </a:p>
          <a:p>
            <a:pPr algn="l">
              <a:lnSpc>
                <a:spcPct val="114000"/>
              </a:lnSpc>
              <a:buFontTx/>
              <a:buNone/>
            </a:pPr>
            <a:r>
              <a:rPr lang="zh-CN" altLang="en-US" sz="2400" b="1" dirty="0">
                <a:solidFill>
                  <a:srgbClr val="0000CC"/>
                </a:solidFill>
                <a:latin typeface="Times New Roman" pitchFamily="18" charset="0"/>
                <a:cs typeface="Times New Roman" pitchFamily="18" charset="0"/>
              </a:rPr>
              <a:t>                   最佳比</a:t>
            </a:r>
            <a:r>
              <a:rPr lang="en-US" altLang="zh-CN" sz="2400" b="1" dirty="0">
                <a:solidFill>
                  <a:srgbClr val="0000CC"/>
                </a:solidFill>
                <a:latin typeface="Times New Roman" pitchFamily="18" charset="0"/>
                <a:cs typeface="Times New Roman" pitchFamily="18" charset="0"/>
              </a:rPr>
              <a:t>1.0         30%</a:t>
            </a:r>
            <a:r>
              <a:rPr lang="zh-CN" altLang="en-US" sz="2400" b="1" dirty="0">
                <a:solidFill>
                  <a:srgbClr val="0000CC"/>
                </a:solidFill>
                <a:latin typeface="Times New Roman" pitchFamily="18" charset="0"/>
                <a:cs typeface="Times New Roman" pitchFamily="18" charset="0"/>
              </a:rPr>
              <a:t>硝基苯</a:t>
            </a:r>
            <a:r>
              <a:rPr lang="en-US" altLang="zh-CN" sz="2400" b="1" dirty="0">
                <a:solidFill>
                  <a:srgbClr val="0000CC"/>
                </a:solidFill>
                <a:latin typeface="Times New Roman" pitchFamily="18" charset="0"/>
                <a:cs typeface="Times New Roman" pitchFamily="18" charset="0"/>
              </a:rPr>
              <a:t>+70%CCl</a:t>
            </a:r>
            <a:r>
              <a:rPr lang="en-US" altLang="zh-CN" sz="2400" b="1" baseline="-25000" dirty="0">
                <a:solidFill>
                  <a:srgbClr val="0000CC"/>
                </a:solidFill>
                <a:latin typeface="Times New Roman" pitchFamily="18" charset="0"/>
                <a:cs typeface="Times New Roman" pitchFamily="18" charset="0"/>
              </a:rPr>
              <a:t>4 </a:t>
            </a:r>
            <a:r>
              <a:rPr lang="en-US" altLang="zh-CN" sz="2400" b="1" dirty="0">
                <a:solidFill>
                  <a:srgbClr val="0000CC"/>
                </a:solidFill>
                <a:latin typeface="Times New Roman" pitchFamily="18" charset="0"/>
                <a:cs typeface="Times New Roman" pitchFamily="18" charset="0"/>
              </a:rPr>
              <a:t>       </a:t>
            </a:r>
            <a:r>
              <a:rPr lang="en-US" altLang="zh-CN" sz="2400" b="1" i="1" dirty="0" err="1">
                <a:solidFill>
                  <a:srgbClr val="0000CC"/>
                </a:solidFill>
                <a:latin typeface="Times New Roman" pitchFamily="18" charset="0"/>
                <a:cs typeface="Times New Roman" pitchFamily="18" charset="0"/>
              </a:rPr>
              <a:t>R</a:t>
            </a:r>
            <a:r>
              <a:rPr lang="en-US" altLang="zh-CN" sz="2400" b="1" baseline="-25000" dirty="0" err="1">
                <a:solidFill>
                  <a:srgbClr val="0000CC"/>
                </a:solidFill>
                <a:latin typeface="Times New Roman" pitchFamily="18" charset="0"/>
                <a:cs typeface="Times New Roman" pitchFamily="18" charset="0"/>
              </a:rPr>
              <a:t>p</a:t>
            </a:r>
            <a:r>
              <a:rPr lang="zh-CN" altLang="en-US" sz="2400" b="1" dirty="0">
                <a:solidFill>
                  <a:srgbClr val="0000CC"/>
                </a:solidFill>
                <a:latin typeface="Times New Roman" pitchFamily="18" charset="0"/>
                <a:cs typeface="Times New Roman" pitchFamily="18" charset="0"/>
              </a:rPr>
              <a:t>最大</a:t>
            </a:r>
          </a:p>
          <a:p>
            <a:pPr algn="l">
              <a:lnSpc>
                <a:spcPct val="114000"/>
              </a:lnSpc>
              <a:buFontTx/>
              <a:buNone/>
            </a:pPr>
            <a:r>
              <a:rPr kumimoji="0" lang="en-GB" altLang="zh-CN" sz="2400" b="1" dirty="0">
                <a:solidFill>
                  <a:srgbClr val="0000CC"/>
                </a:solidFill>
                <a:latin typeface="Times New Roman" pitchFamily="18" charset="0"/>
                <a:cs typeface="Times New Roman" pitchFamily="18" charset="0"/>
              </a:rPr>
              <a:t>■</a:t>
            </a:r>
            <a:r>
              <a:rPr lang="zh-CN" altLang="en-US" sz="2400" b="1" dirty="0">
                <a:solidFill>
                  <a:srgbClr val="0000CC"/>
                </a:solidFill>
                <a:latin typeface="Times New Roman" pitchFamily="18" charset="0"/>
                <a:cs typeface="Times New Roman" pitchFamily="18" charset="0"/>
              </a:rPr>
              <a:t>过量水  </a:t>
            </a:r>
            <a:r>
              <a:rPr lang="en-US" altLang="zh-CN" sz="2400" b="1" dirty="0">
                <a:solidFill>
                  <a:srgbClr val="0000CC"/>
                </a:solidFill>
                <a:latin typeface="Times New Roman" pitchFamily="18" charset="0"/>
                <a:cs typeface="Times New Roman" pitchFamily="18" charset="0"/>
              </a:rPr>
              <a:t>SnCl</a:t>
            </a:r>
            <a:r>
              <a:rPr lang="en-US" altLang="zh-CN" sz="2400" b="1" baseline="-25000" dirty="0">
                <a:solidFill>
                  <a:srgbClr val="0000CC"/>
                </a:solidFill>
                <a:latin typeface="Times New Roman" pitchFamily="18" charset="0"/>
                <a:cs typeface="Times New Roman" pitchFamily="18" charset="0"/>
              </a:rPr>
              <a:t>4</a:t>
            </a:r>
            <a:r>
              <a:rPr lang="en-US" altLang="zh-CN" sz="2400" b="1" dirty="0">
                <a:solidFill>
                  <a:srgbClr val="0000CC"/>
                </a:solidFill>
                <a:latin typeface="Times New Roman" pitchFamily="18" charset="0"/>
                <a:cs typeface="Times New Roman" pitchFamily="18" charset="0"/>
              </a:rPr>
              <a:t>+ H</a:t>
            </a:r>
            <a:r>
              <a:rPr lang="en-US" altLang="zh-CN" sz="2400" b="1" baseline="-25000" dirty="0">
                <a:solidFill>
                  <a:srgbClr val="0000CC"/>
                </a:solidFill>
                <a:latin typeface="Times New Roman" pitchFamily="18" charset="0"/>
                <a:cs typeface="Times New Roman" pitchFamily="18" charset="0"/>
              </a:rPr>
              <a:t>2</a:t>
            </a:r>
            <a:r>
              <a:rPr lang="en-US" altLang="zh-CN" sz="2400" b="1" dirty="0">
                <a:solidFill>
                  <a:srgbClr val="0000CC"/>
                </a:solidFill>
                <a:latin typeface="Times New Roman" pitchFamily="18" charset="0"/>
                <a:cs typeface="Times New Roman" pitchFamily="18" charset="0"/>
              </a:rPr>
              <a:t>O</a:t>
            </a:r>
            <a:r>
              <a:rPr lang="en-US" altLang="zh-CN" sz="2400" b="1" dirty="0">
                <a:solidFill>
                  <a:srgbClr val="0000CC"/>
                </a:solidFill>
                <a:latin typeface="Times New Roman" pitchFamily="18" charset="0"/>
                <a:cs typeface="Times New Roman" pitchFamily="18" charset="0"/>
                <a:sym typeface="Symbol" pitchFamily="18" charset="2"/>
              </a:rPr>
              <a:t></a:t>
            </a:r>
            <a:r>
              <a:rPr lang="en-US" altLang="zh-CN" sz="2400" b="1" dirty="0">
                <a:solidFill>
                  <a:srgbClr val="0000CC"/>
                </a:solidFill>
                <a:latin typeface="Times New Roman" pitchFamily="18" charset="0"/>
                <a:cs typeface="Times New Roman" pitchFamily="18" charset="0"/>
              </a:rPr>
              <a:t>Sn-OH+HCl</a:t>
            </a:r>
            <a:endParaRPr lang="en-US" altLang="zh-CN" sz="2400" b="1" dirty="0">
              <a:solidFill>
                <a:srgbClr val="0000CC"/>
              </a:solidFill>
              <a:latin typeface="Times New Roman" pitchFamily="18" charset="0"/>
              <a:cs typeface="Times New Roman" pitchFamily="18" charset="0"/>
              <a:sym typeface="Symbol" pitchFamily="18" charset="2"/>
            </a:endParaRPr>
          </a:p>
          <a:p>
            <a:pPr algn="l">
              <a:lnSpc>
                <a:spcPct val="114000"/>
              </a:lnSpc>
              <a:buFontTx/>
              <a:buNone/>
            </a:pPr>
            <a:r>
              <a:rPr lang="en-US" altLang="zh-CN" sz="2400" b="1" dirty="0">
                <a:solidFill>
                  <a:srgbClr val="0000CC"/>
                </a:solidFill>
                <a:latin typeface="Times New Roman" pitchFamily="18" charset="0"/>
                <a:cs typeface="Times New Roman" pitchFamily="18" charset="0"/>
                <a:sym typeface="Symbol" pitchFamily="18" charset="2"/>
              </a:rPr>
              <a:t>SnCl</a:t>
            </a:r>
            <a:r>
              <a:rPr lang="en-US" altLang="zh-CN" sz="2400" b="1" baseline="-25000" dirty="0">
                <a:solidFill>
                  <a:srgbClr val="0000CC"/>
                </a:solidFill>
                <a:latin typeface="Times New Roman" pitchFamily="18" charset="0"/>
                <a:cs typeface="Times New Roman" pitchFamily="18" charset="0"/>
                <a:sym typeface="Symbol" pitchFamily="18" charset="2"/>
              </a:rPr>
              <a:t>4</a:t>
            </a:r>
            <a:r>
              <a:rPr lang="en-US" altLang="zh-CN" sz="2400" b="1" dirty="0">
                <a:solidFill>
                  <a:srgbClr val="0000CC"/>
                </a:solidFill>
                <a:latin typeface="Times New Roman" pitchFamily="18" charset="0"/>
                <a:cs typeface="Times New Roman" pitchFamily="18" charset="0"/>
                <a:sym typeface="Symbol" pitchFamily="18" charset="2"/>
              </a:rPr>
              <a:t>+2H</a:t>
            </a:r>
            <a:r>
              <a:rPr lang="en-US" altLang="zh-CN" sz="2400" b="1" baseline="-25000" dirty="0">
                <a:solidFill>
                  <a:srgbClr val="0000CC"/>
                </a:solidFill>
                <a:latin typeface="Times New Roman" pitchFamily="18" charset="0"/>
                <a:cs typeface="Times New Roman" pitchFamily="18" charset="0"/>
                <a:sym typeface="Symbol" pitchFamily="18" charset="2"/>
              </a:rPr>
              <a:t>2</a:t>
            </a:r>
            <a:r>
              <a:rPr lang="en-US" altLang="zh-CN" sz="2400" b="1" dirty="0">
                <a:solidFill>
                  <a:srgbClr val="0000CC"/>
                </a:solidFill>
                <a:latin typeface="Times New Roman" pitchFamily="18" charset="0"/>
                <a:cs typeface="Times New Roman" pitchFamily="18" charset="0"/>
                <a:sym typeface="Symbol" pitchFamily="18" charset="2"/>
              </a:rPr>
              <a:t>O</a:t>
            </a:r>
            <a:r>
              <a:rPr lang="en-US" altLang="zh-CN" sz="2400" b="1" dirty="0">
                <a:solidFill>
                  <a:srgbClr val="0000CC"/>
                </a:solidFill>
                <a:latin typeface="Times New Roman" pitchFamily="18" charset="0"/>
                <a:cs typeface="Times New Roman" pitchFamily="18" charset="0"/>
              </a:rPr>
              <a:t>[ H</a:t>
            </a:r>
            <a:r>
              <a:rPr lang="en-US" altLang="zh-CN" sz="2400" b="1" baseline="-25000" dirty="0">
                <a:solidFill>
                  <a:srgbClr val="0000CC"/>
                </a:solidFill>
                <a:latin typeface="Times New Roman" pitchFamily="18" charset="0"/>
                <a:cs typeface="Times New Roman" pitchFamily="18" charset="0"/>
                <a:sym typeface="Symbol" pitchFamily="18" charset="2"/>
              </a:rPr>
              <a:t>3</a:t>
            </a:r>
            <a:r>
              <a:rPr lang="en-US" altLang="zh-CN" sz="2400" b="1" dirty="0">
                <a:solidFill>
                  <a:srgbClr val="0000CC"/>
                </a:solidFill>
                <a:latin typeface="Times New Roman" pitchFamily="18" charset="0"/>
                <a:cs typeface="Times New Roman" pitchFamily="18" charset="0"/>
                <a:sym typeface="Symbol" pitchFamily="18" charset="2"/>
              </a:rPr>
              <a:t>O]</a:t>
            </a:r>
            <a:r>
              <a:rPr lang="en-US" altLang="zh-CN" sz="2400" b="1" baseline="30000" dirty="0">
                <a:solidFill>
                  <a:srgbClr val="0000CC"/>
                </a:solidFill>
                <a:latin typeface="Times New Roman" pitchFamily="18" charset="0"/>
                <a:cs typeface="Times New Roman" pitchFamily="18" charset="0"/>
                <a:sym typeface="Symbol" pitchFamily="18" charset="2"/>
              </a:rPr>
              <a:t>+</a:t>
            </a:r>
            <a:r>
              <a:rPr lang="en-US" altLang="zh-CN" sz="2400" b="1" dirty="0">
                <a:solidFill>
                  <a:srgbClr val="0000CC"/>
                </a:solidFill>
                <a:latin typeface="Times New Roman" pitchFamily="18" charset="0"/>
                <a:cs typeface="Times New Roman" pitchFamily="18" charset="0"/>
                <a:sym typeface="Symbol" pitchFamily="18" charset="2"/>
              </a:rPr>
              <a:t>[ SnCl</a:t>
            </a:r>
            <a:r>
              <a:rPr lang="en-US" altLang="zh-CN" sz="2400" b="1" baseline="-25000" dirty="0">
                <a:solidFill>
                  <a:srgbClr val="0000CC"/>
                </a:solidFill>
                <a:latin typeface="Times New Roman" pitchFamily="18" charset="0"/>
                <a:cs typeface="Times New Roman" pitchFamily="18" charset="0"/>
                <a:sym typeface="Symbol" pitchFamily="18" charset="2"/>
              </a:rPr>
              <a:t>4</a:t>
            </a:r>
            <a:r>
              <a:rPr lang="en-US" altLang="zh-CN" sz="2400" b="1" dirty="0">
                <a:solidFill>
                  <a:srgbClr val="0000CC"/>
                </a:solidFill>
                <a:latin typeface="Times New Roman" pitchFamily="18" charset="0"/>
                <a:cs typeface="Times New Roman" pitchFamily="18" charset="0"/>
                <a:sym typeface="Symbol" pitchFamily="18" charset="2"/>
              </a:rPr>
              <a:t> OH]</a:t>
            </a:r>
            <a:r>
              <a:rPr lang="en-US" altLang="zh-CN" sz="2400" b="1" baseline="30000" dirty="0">
                <a:solidFill>
                  <a:srgbClr val="0000CC"/>
                </a:solidFill>
                <a:latin typeface="Times New Roman" pitchFamily="18" charset="0"/>
                <a:cs typeface="Times New Roman" pitchFamily="18" charset="0"/>
                <a:sym typeface="Symbol" pitchFamily="18" charset="2"/>
              </a:rPr>
              <a:t>—</a:t>
            </a:r>
            <a:r>
              <a:rPr lang="zh-CN" altLang="en-US" sz="2400" b="1" dirty="0">
                <a:solidFill>
                  <a:srgbClr val="0000CC"/>
                </a:solidFill>
                <a:latin typeface="Times New Roman" pitchFamily="18" charset="0"/>
                <a:cs typeface="Times New Roman" pitchFamily="18" charset="0"/>
                <a:sym typeface="Symbol" pitchFamily="18" charset="2"/>
              </a:rPr>
              <a:t>氧翁离子</a:t>
            </a:r>
            <a:r>
              <a:rPr lang="en-US" altLang="zh-CN" sz="2400" b="1" dirty="0">
                <a:solidFill>
                  <a:srgbClr val="0000CC"/>
                </a:solidFill>
                <a:latin typeface="Times New Roman" pitchFamily="18" charset="0"/>
                <a:cs typeface="Times New Roman" pitchFamily="18" charset="0"/>
                <a:sym typeface="Symbol" pitchFamily="18" charset="2"/>
              </a:rPr>
              <a:t>.</a:t>
            </a:r>
            <a:r>
              <a:rPr lang="zh-CN" altLang="en-US" sz="2400" b="1" dirty="0">
                <a:solidFill>
                  <a:srgbClr val="0000CC"/>
                </a:solidFill>
                <a:latin typeface="Times New Roman" pitchFamily="18" charset="0"/>
                <a:cs typeface="Times New Roman" pitchFamily="18" charset="0"/>
                <a:sym typeface="Symbol" pitchFamily="18" charset="2"/>
              </a:rPr>
              <a:t>不能引发</a:t>
            </a:r>
          </a:p>
          <a:p>
            <a:pPr algn="l">
              <a:lnSpc>
                <a:spcPct val="114000"/>
              </a:lnSpc>
              <a:buFontTx/>
              <a:buNone/>
            </a:pPr>
            <a:r>
              <a:rPr lang="zh-CN" altLang="en-US" sz="2400" b="1" dirty="0">
                <a:solidFill>
                  <a:srgbClr val="0000CC"/>
                </a:solidFill>
                <a:latin typeface="Times New Roman" pitchFamily="18" charset="0"/>
                <a:cs typeface="Times New Roman" pitchFamily="18" charset="0"/>
                <a:sym typeface="Symbol" pitchFamily="18" charset="2"/>
              </a:rPr>
              <a:t></a:t>
            </a:r>
            <a:r>
              <a:rPr lang="zh-CN" altLang="en-US" sz="2400" b="1" dirty="0">
                <a:solidFill>
                  <a:srgbClr val="0000CC"/>
                </a:solidFill>
                <a:latin typeface="Times New Roman" pitchFamily="18" charset="0"/>
                <a:cs typeface="Times New Roman" pitchFamily="18" charset="0"/>
              </a:rPr>
              <a:t> </a:t>
            </a:r>
            <a:r>
              <a:rPr lang="en-US" altLang="zh-CN" sz="2400" b="1" dirty="0">
                <a:solidFill>
                  <a:srgbClr val="0000CC"/>
                </a:solidFill>
                <a:latin typeface="Times New Roman" pitchFamily="18" charset="0"/>
                <a:cs typeface="Times New Roman" pitchFamily="18" charset="0"/>
              </a:rPr>
              <a:t>CH</a:t>
            </a:r>
            <a:r>
              <a:rPr lang="en-US" altLang="zh-CN" sz="2400" b="1" baseline="-25000" dirty="0">
                <a:solidFill>
                  <a:srgbClr val="0000CC"/>
                </a:solidFill>
                <a:latin typeface="Times New Roman" pitchFamily="18" charset="0"/>
                <a:cs typeface="Times New Roman" pitchFamily="18" charset="0"/>
                <a:sym typeface="Symbol" pitchFamily="18" charset="2"/>
              </a:rPr>
              <a:t>2</a:t>
            </a:r>
            <a:r>
              <a:rPr lang="en-US" altLang="zh-CN" sz="2400" b="1" dirty="0">
                <a:solidFill>
                  <a:srgbClr val="0000CC"/>
                </a:solidFill>
                <a:latin typeface="Times New Roman" pitchFamily="18" charset="0"/>
                <a:cs typeface="Times New Roman" pitchFamily="18" charset="0"/>
                <a:sym typeface="Symbol" pitchFamily="18" charset="2"/>
              </a:rPr>
              <a:t>-(CH</a:t>
            </a:r>
            <a:r>
              <a:rPr lang="en-US" altLang="zh-CN" sz="2400" b="1" baseline="-25000" dirty="0">
                <a:solidFill>
                  <a:srgbClr val="0000CC"/>
                </a:solidFill>
                <a:latin typeface="Times New Roman" pitchFamily="18" charset="0"/>
                <a:cs typeface="Times New Roman" pitchFamily="18" charset="0"/>
                <a:sym typeface="Symbol" pitchFamily="18" charset="2"/>
              </a:rPr>
              <a:t>3</a:t>
            </a:r>
            <a:r>
              <a:rPr lang="en-US" altLang="zh-CN" sz="2400" b="1" dirty="0">
                <a:solidFill>
                  <a:srgbClr val="0000CC"/>
                </a:solidFill>
                <a:latin typeface="Times New Roman" pitchFamily="18" charset="0"/>
                <a:cs typeface="Times New Roman" pitchFamily="18" charset="0"/>
                <a:sym typeface="Symbol" pitchFamily="18" charset="2"/>
              </a:rPr>
              <a:t>) </a:t>
            </a:r>
            <a:r>
              <a:rPr lang="en-US" altLang="zh-CN" sz="2400" b="1" baseline="-25000" dirty="0">
                <a:solidFill>
                  <a:srgbClr val="0000CC"/>
                </a:solidFill>
                <a:latin typeface="Times New Roman" pitchFamily="18" charset="0"/>
                <a:cs typeface="Times New Roman" pitchFamily="18" charset="0"/>
                <a:sym typeface="Symbol" pitchFamily="18" charset="2"/>
              </a:rPr>
              <a:t>2</a:t>
            </a:r>
            <a:r>
              <a:rPr lang="en-US" altLang="zh-CN" sz="2400" b="1" dirty="0">
                <a:solidFill>
                  <a:srgbClr val="0000CC"/>
                </a:solidFill>
                <a:latin typeface="Times New Roman" pitchFamily="18" charset="0"/>
                <a:cs typeface="Times New Roman" pitchFamily="18" charset="0"/>
                <a:sym typeface="Symbol" pitchFamily="18" charset="2"/>
              </a:rPr>
              <a:t>C </a:t>
            </a:r>
            <a:r>
              <a:rPr lang="en-US" altLang="zh-CN" sz="2400" b="1" baseline="30000" dirty="0">
                <a:solidFill>
                  <a:srgbClr val="0000CC"/>
                </a:solidFill>
                <a:latin typeface="Times New Roman" pitchFamily="18" charset="0"/>
                <a:cs typeface="Times New Roman" pitchFamily="18" charset="0"/>
                <a:sym typeface="Symbol" pitchFamily="18" charset="2"/>
              </a:rPr>
              <a:t>+</a:t>
            </a:r>
            <a:r>
              <a:rPr lang="en-US" altLang="zh-CN" sz="2400" b="1" dirty="0">
                <a:solidFill>
                  <a:srgbClr val="0000CC"/>
                </a:solidFill>
                <a:latin typeface="Times New Roman" pitchFamily="18" charset="0"/>
                <a:cs typeface="Times New Roman" pitchFamily="18" charset="0"/>
                <a:sym typeface="Symbol" pitchFamily="18" charset="2"/>
              </a:rPr>
              <a:t> [ SnCl</a:t>
            </a:r>
            <a:r>
              <a:rPr lang="en-US" altLang="zh-CN" sz="2400" b="1" baseline="-25000" dirty="0">
                <a:solidFill>
                  <a:srgbClr val="0000CC"/>
                </a:solidFill>
                <a:latin typeface="Times New Roman" pitchFamily="18" charset="0"/>
                <a:cs typeface="Times New Roman" pitchFamily="18" charset="0"/>
                <a:sym typeface="Symbol" pitchFamily="18" charset="2"/>
              </a:rPr>
              <a:t>4</a:t>
            </a:r>
            <a:r>
              <a:rPr lang="en-US" altLang="zh-CN" sz="2400" b="1" dirty="0">
                <a:solidFill>
                  <a:srgbClr val="0000CC"/>
                </a:solidFill>
                <a:latin typeface="Times New Roman" pitchFamily="18" charset="0"/>
                <a:cs typeface="Times New Roman" pitchFamily="18" charset="0"/>
                <a:sym typeface="Symbol" pitchFamily="18" charset="2"/>
              </a:rPr>
              <a:t> OH]</a:t>
            </a:r>
            <a:r>
              <a:rPr lang="en-US" altLang="zh-CN" sz="2400" b="1" baseline="30000" dirty="0">
                <a:solidFill>
                  <a:srgbClr val="0000CC"/>
                </a:solidFill>
                <a:latin typeface="Times New Roman" pitchFamily="18" charset="0"/>
                <a:cs typeface="Times New Roman" pitchFamily="18" charset="0"/>
                <a:sym typeface="Symbol" pitchFamily="18" charset="2"/>
              </a:rPr>
              <a:t>—</a:t>
            </a:r>
            <a:r>
              <a:rPr lang="en-US" altLang="zh-CN" sz="2400" b="1" dirty="0">
                <a:solidFill>
                  <a:srgbClr val="0000CC"/>
                </a:solidFill>
                <a:latin typeface="Times New Roman" pitchFamily="18" charset="0"/>
                <a:cs typeface="Times New Roman" pitchFamily="18" charset="0"/>
                <a:sym typeface="Symbol" pitchFamily="18" charset="2"/>
              </a:rPr>
              <a:t>+ H</a:t>
            </a:r>
            <a:r>
              <a:rPr lang="en-US" altLang="zh-CN" sz="2400" b="1" baseline="-25000" dirty="0">
                <a:solidFill>
                  <a:srgbClr val="0000CC"/>
                </a:solidFill>
                <a:latin typeface="Times New Roman" pitchFamily="18" charset="0"/>
                <a:cs typeface="Times New Roman" pitchFamily="18" charset="0"/>
                <a:sym typeface="Symbol" pitchFamily="18" charset="2"/>
              </a:rPr>
              <a:t>2</a:t>
            </a:r>
            <a:r>
              <a:rPr lang="en-US" altLang="zh-CN" sz="2400" b="1" dirty="0">
                <a:solidFill>
                  <a:srgbClr val="0000CC"/>
                </a:solidFill>
                <a:latin typeface="Times New Roman" pitchFamily="18" charset="0"/>
                <a:cs typeface="Times New Roman" pitchFamily="18" charset="0"/>
                <a:sym typeface="Symbol" pitchFamily="18" charset="2"/>
              </a:rPr>
              <a:t>O</a:t>
            </a:r>
            <a:r>
              <a:rPr lang="zh-CN" altLang="en-US" sz="2400" b="1" dirty="0">
                <a:solidFill>
                  <a:srgbClr val="0000CC"/>
                </a:solidFill>
                <a:latin typeface="Times New Roman" pitchFamily="18" charset="0"/>
                <a:cs typeface="Times New Roman" pitchFamily="18" charset="0"/>
              </a:rPr>
              <a:t>终止</a:t>
            </a:r>
          </a:p>
        </p:txBody>
      </p:sp>
      <p:sp>
        <p:nvSpPr>
          <p:cNvPr id="17" name="Text Box 6"/>
          <p:cNvSpPr txBox="1">
            <a:spLocks noChangeArrowheads="1"/>
          </p:cNvSpPr>
          <p:nvPr/>
        </p:nvSpPr>
        <p:spPr bwMode="auto">
          <a:xfrm>
            <a:off x="216024" y="1602666"/>
            <a:ext cx="8820472" cy="1684244"/>
          </a:xfrm>
          <a:prstGeom prst="rect">
            <a:avLst/>
          </a:prstGeom>
          <a:noFill/>
          <a:ln w="9525">
            <a:noFill/>
            <a:miter lim="800000"/>
            <a:headEnd/>
            <a:tailEnd/>
          </a:ln>
          <a:effectLst/>
        </p:spPr>
        <p:txBody>
          <a:bodyPr wrap="square">
            <a:spAutoFit/>
          </a:bodyPr>
          <a:lstStyle/>
          <a:p>
            <a:pPr algn="just">
              <a:lnSpc>
                <a:spcPct val="150000"/>
              </a:lnSpc>
              <a:spcBef>
                <a:spcPct val="50000"/>
              </a:spcBef>
            </a:pPr>
            <a:r>
              <a:rPr lang="en-US" altLang="zh-CN" sz="2400" b="1" dirty="0">
                <a:latin typeface="Times New Roman" pitchFamily="18" charset="0"/>
                <a:ea typeface="宋体" pitchFamily="2" charset="-122"/>
                <a:cs typeface="Times New Roman" pitchFamily="18" charset="0"/>
              </a:rPr>
              <a:t>    </a:t>
            </a:r>
            <a:r>
              <a:rPr lang="zh-CN" altLang="en-US" sz="2400" b="1" dirty="0">
                <a:solidFill>
                  <a:srgbClr val="FF0000"/>
                </a:solidFill>
                <a:latin typeface="Times New Roman" pitchFamily="18" charset="0"/>
                <a:ea typeface="宋体" pitchFamily="2" charset="-122"/>
                <a:cs typeface="Times New Roman" pitchFamily="18" charset="0"/>
              </a:rPr>
              <a:t>必须注意</a:t>
            </a:r>
            <a:r>
              <a:rPr lang="zh-CN" altLang="en-US" sz="2400" b="1" dirty="0">
                <a:latin typeface="Times New Roman" pitchFamily="18" charset="0"/>
                <a:ea typeface="宋体" pitchFamily="2" charset="-122"/>
                <a:cs typeface="Times New Roman" pitchFamily="18" charset="0"/>
              </a:rPr>
              <a:t>，作为引发剂的质子给体如水、醇等的用量必须严格控制，过量会使聚合变慢甚至无法进行，并导致分子量下降。究其原因，一是使</a:t>
            </a:r>
            <a:r>
              <a:rPr lang="en-US" altLang="zh-CN" sz="2400" b="1" dirty="0">
                <a:latin typeface="Times New Roman" pitchFamily="18" charset="0"/>
                <a:ea typeface="宋体" pitchFamily="2" charset="-122"/>
                <a:cs typeface="Times New Roman" pitchFamily="18" charset="0"/>
              </a:rPr>
              <a:t>Lewis</a:t>
            </a:r>
            <a:r>
              <a:rPr lang="zh-CN" altLang="en-US" sz="2400" b="1" dirty="0">
                <a:latin typeface="Times New Roman" pitchFamily="18" charset="0"/>
                <a:ea typeface="宋体" pitchFamily="2" charset="-122"/>
                <a:cs typeface="Times New Roman" pitchFamily="18" charset="0"/>
              </a:rPr>
              <a:t>酸毒化失活，以</a:t>
            </a:r>
            <a:r>
              <a:rPr lang="en-US" altLang="zh-CN" sz="2400" b="1" dirty="0">
                <a:solidFill>
                  <a:srgbClr val="0000CC"/>
                </a:solidFill>
                <a:latin typeface="Times New Roman" pitchFamily="18" charset="0"/>
                <a:cs typeface="Times New Roman" pitchFamily="18" charset="0"/>
              </a:rPr>
              <a:t>SnCl</a:t>
            </a:r>
            <a:r>
              <a:rPr lang="en-US" altLang="zh-CN" sz="2400" b="1" baseline="-25000" dirty="0">
                <a:solidFill>
                  <a:srgbClr val="0000CC"/>
                </a:solidFill>
                <a:latin typeface="Times New Roman" pitchFamily="18" charset="0"/>
                <a:cs typeface="Times New Roman" pitchFamily="18" charset="0"/>
              </a:rPr>
              <a:t>4</a:t>
            </a:r>
            <a:r>
              <a:rPr lang="en-US" altLang="zh-CN" sz="2400" b="1" dirty="0">
                <a:solidFill>
                  <a:srgbClr val="0000CC"/>
                </a:solidFill>
                <a:latin typeface="Times New Roman" pitchFamily="18" charset="0"/>
                <a:cs typeface="Times New Roman" pitchFamily="18" charset="0"/>
              </a:rPr>
              <a:t>-H</a:t>
            </a:r>
            <a:r>
              <a:rPr lang="en-US" altLang="zh-CN" sz="2400" b="1" baseline="-25000" dirty="0">
                <a:solidFill>
                  <a:srgbClr val="0000CC"/>
                </a:solidFill>
                <a:latin typeface="Times New Roman" pitchFamily="18" charset="0"/>
                <a:cs typeface="Times New Roman" pitchFamily="18" charset="0"/>
              </a:rPr>
              <a:t>2</a:t>
            </a:r>
            <a:r>
              <a:rPr lang="en-US" altLang="zh-CN" sz="2400" b="1" dirty="0">
                <a:solidFill>
                  <a:srgbClr val="0000CC"/>
                </a:solidFill>
                <a:latin typeface="Times New Roman" pitchFamily="18" charset="0"/>
                <a:cs typeface="Times New Roman" pitchFamily="18" charset="0"/>
              </a:rPr>
              <a:t>O</a:t>
            </a:r>
            <a:r>
              <a:rPr lang="zh-CN" altLang="en-US" sz="2400" b="1" dirty="0">
                <a:solidFill>
                  <a:srgbClr val="0000CC"/>
                </a:solidFill>
                <a:latin typeface="Times New Roman" pitchFamily="18" charset="0"/>
                <a:cs typeface="Times New Roman" pitchFamily="18" charset="0"/>
              </a:rPr>
              <a:t>引发</a:t>
            </a:r>
            <a:r>
              <a:rPr lang="en-US" altLang="zh-CN" sz="2400" b="1" dirty="0">
                <a:solidFill>
                  <a:srgbClr val="0000CC"/>
                </a:solidFill>
                <a:latin typeface="Times New Roman" pitchFamily="18" charset="0"/>
                <a:cs typeface="Times New Roman" pitchFamily="18" charset="0"/>
              </a:rPr>
              <a:t>St</a:t>
            </a:r>
            <a:r>
              <a:rPr lang="zh-CN" altLang="en-US" sz="2400" b="1" dirty="0">
                <a:solidFill>
                  <a:srgbClr val="0000CC"/>
                </a:solidFill>
                <a:latin typeface="Times New Roman" pitchFamily="18" charset="0"/>
                <a:cs typeface="Times New Roman" pitchFamily="18" charset="0"/>
              </a:rPr>
              <a:t>为例</a:t>
            </a:r>
            <a:r>
              <a:rPr lang="zh-CN" altLang="en-US" sz="2400" b="1" dirty="0">
                <a:latin typeface="Times New Roman" pitchFamily="18" charset="0"/>
                <a:ea typeface="宋体" pitchFamily="2" charset="-122"/>
                <a:cs typeface="Times New Roman" pitchFamily="18" charset="0"/>
              </a:rPr>
              <a:t>：</a:t>
            </a:r>
            <a:r>
              <a:rPr lang="zh-CN" altLang="en-US" sz="2400" dirty="0">
                <a:latin typeface="Times New Roman" pitchFamily="18" charset="0"/>
                <a:ea typeface="宋体" pitchFamily="2" charset="-122"/>
                <a:cs typeface="Times New Roman" pitchFamily="18" charset="0"/>
              </a:rPr>
              <a:t> </a:t>
            </a:r>
          </a:p>
        </p:txBody>
      </p:sp>
      <p:sp>
        <p:nvSpPr>
          <p:cNvPr id="18" name="Rectangle 8"/>
          <p:cNvSpPr>
            <a:spLocks noChangeArrowheads="1"/>
          </p:cNvSpPr>
          <p:nvPr/>
        </p:nvSpPr>
        <p:spPr bwMode="blackWhite">
          <a:xfrm>
            <a:off x="3347864" y="1054477"/>
            <a:ext cx="1944216" cy="646331"/>
          </a:xfrm>
          <a:prstGeom prst="rect">
            <a:avLst/>
          </a:prstGeom>
          <a:noFill/>
          <a:ln w="28575">
            <a:solidFill>
              <a:schemeClr val="tx1"/>
            </a:solidFill>
            <a:miter lim="800000"/>
            <a:headEnd/>
            <a:tailEnd/>
          </a:ln>
          <a:effectLst/>
        </p:spPr>
        <p:txBody>
          <a:bodyPr wrap="square" anchor="ctr" anchorCtr="1">
            <a:spAutoFit/>
          </a:bodyPr>
          <a:lstStyle/>
          <a:p>
            <a:pPr algn="just">
              <a:lnSpc>
                <a:spcPct val="150000"/>
              </a:lnSpc>
              <a:spcBef>
                <a:spcPct val="50000"/>
              </a:spcBef>
              <a:buFontTx/>
              <a:buNone/>
            </a:pPr>
            <a:r>
              <a:rPr lang="zh-CN" altLang="en-US" sz="2400" b="1" dirty="0">
                <a:solidFill>
                  <a:srgbClr val="0000CC"/>
                </a:solidFill>
                <a:latin typeface="宋体" pitchFamily="2" charset="-122"/>
                <a:ea typeface="宋体" pitchFamily="2" charset="-122"/>
              </a:rPr>
              <a:t>配比</a:t>
            </a:r>
            <a:r>
              <a:rPr lang="en-US" altLang="zh-CN" sz="2400" b="1" dirty="0">
                <a:solidFill>
                  <a:srgbClr val="0000CC"/>
                </a:solidFill>
                <a:latin typeface="宋体" pitchFamily="2" charset="-122"/>
                <a:ea typeface="宋体" pitchFamily="2" charset="-122"/>
              </a:rPr>
              <a:t>—</a:t>
            </a:r>
            <a:r>
              <a:rPr lang="zh-CN" altLang="en-US" sz="2400" b="1" dirty="0">
                <a:solidFill>
                  <a:srgbClr val="0000CC"/>
                </a:solidFill>
                <a:latin typeface="宋体" pitchFamily="2" charset="-122"/>
                <a:ea typeface="宋体" pitchFamily="2" charset="-122"/>
              </a:rPr>
              <a:t>适量</a:t>
            </a:r>
          </a:p>
        </p:txBody>
      </p:sp>
    </p:spTree>
    <p:extLst>
      <p:ext uri="{BB962C8B-B14F-4D97-AF65-F5344CB8AC3E}">
        <p14:creationId xmlns:p14="http://schemas.microsoft.com/office/powerpoint/2010/main" val="15966109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64753"/>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8" name="TextBox 7"/>
          <p:cNvSpPr txBox="1"/>
          <p:nvPr/>
        </p:nvSpPr>
        <p:spPr>
          <a:xfrm>
            <a:off x="285720" y="146185"/>
            <a:ext cx="5748690"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4.3.3 </a:t>
            </a:r>
            <a:r>
              <a:rPr lang="zh-CN" altLang="en-US"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影响阳离子聚合因素</a:t>
            </a:r>
          </a:p>
        </p:txBody>
      </p:sp>
      <p:sp>
        <p:nvSpPr>
          <p:cNvPr id="15" name="Rectangle 3"/>
          <p:cNvSpPr txBox="1">
            <a:spLocks noChangeArrowheads="1"/>
          </p:cNvSpPr>
          <p:nvPr/>
        </p:nvSpPr>
        <p:spPr>
          <a:xfrm>
            <a:off x="395536" y="987450"/>
            <a:ext cx="4257675" cy="641350"/>
          </a:xfrm>
          <a:prstGeom prst="rect">
            <a:avLst/>
          </a:prstGeom>
        </p:spPr>
        <p:txBody>
          <a:bodyPr/>
          <a:lstStyle/>
          <a:p>
            <a:pPr>
              <a:spcBef>
                <a:spcPct val="20000"/>
              </a:spcBef>
            </a:pPr>
            <a:r>
              <a:rPr lang="zh-CN" altLang="en-US" sz="2400" b="1" dirty="0">
                <a:solidFill>
                  <a:srgbClr val="800000"/>
                </a:solidFill>
                <a:effectLst>
                  <a:outerShdw blurRad="38100" dist="38100" dir="2700000" algn="tl">
                    <a:srgbClr val="C0C0C0"/>
                  </a:outerShdw>
                </a:effectLst>
                <a:latin typeface="宋体" pitchFamily="2" charset="-122"/>
                <a:ea typeface="宋体" pitchFamily="2" charset="-122"/>
                <a:cs typeface="楷体_GB2312"/>
              </a:rPr>
              <a:t>（</a:t>
            </a:r>
            <a:r>
              <a:rPr lang="en-US" altLang="zh-CN" sz="2400" b="1" dirty="0">
                <a:solidFill>
                  <a:srgbClr val="800000"/>
                </a:solidFill>
                <a:effectLst>
                  <a:outerShdw blurRad="38100" dist="38100" dir="2700000" algn="tl">
                    <a:srgbClr val="C0C0C0"/>
                  </a:outerShdw>
                </a:effectLst>
                <a:latin typeface="宋体" pitchFamily="2" charset="-122"/>
                <a:ea typeface="宋体" pitchFamily="2" charset="-122"/>
                <a:cs typeface="楷体_GB2312"/>
              </a:rPr>
              <a:t>3</a:t>
            </a:r>
            <a:r>
              <a:rPr lang="zh-CN" altLang="en-US" sz="2400" b="1" dirty="0">
                <a:solidFill>
                  <a:srgbClr val="800000"/>
                </a:solidFill>
                <a:effectLst>
                  <a:outerShdw blurRad="38100" dist="38100" dir="2700000" algn="tl">
                    <a:srgbClr val="C0C0C0"/>
                  </a:outerShdw>
                </a:effectLst>
                <a:latin typeface="宋体" pitchFamily="2" charset="-122"/>
                <a:ea typeface="宋体" pitchFamily="2" charset="-122"/>
                <a:cs typeface="楷体_GB2312"/>
              </a:rPr>
              <a:t>）温度的影响</a:t>
            </a:r>
            <a:endParaRPr lang="zh-CN" altLang="en-US" sz="2400" dirty="0">
              <a:solidFill>
                <a:srgbClr val="800000"/>
              </a:solidFill>
              <a:effectLst>
                <a:outerShdw blurRad="38100" dist="38100" dir="2700000" algn="tl">
                  <a:srgbClr val="C0C0C0"/>
                </a:outerShdw>
              </a:effectLst>
              <a:latin typeface="宋体" pitchFamily="2" charset="-122"/>
              <a:ea typeface="宋体" pitchFamily="2" charset="-122"/>
            </a:endParaRPr>
          </a:p>
        </p:txBody>
      </p:sp>
      <p:sp>
        <p:nvSpPr>
          <p:cNvPr id="16" name="Rectangle 3"/>
          <p:cNvSpPr txBox="1">
            <a:spLocks noChangeArrowheads="1"/>
          </p:cNvSpPr>
          <p:nvPr/>
        </p:nvSpPr>
        <p:spPr>
          <a:xfrm>
            <a:off x="1907704" y="4509120"/>
            <a:ext cx="5688632" cy="115212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itchFamily="2" charset="-122"/>
                <a:ea typeface="宋体" pitchFamily="2" charset="-122"/>
                <a:cs typeface="楷体_GB2312"/>
              </a:rPr>
              <a:t>综合活化能为正值时，温度降低，聚合速率减小</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itchFamily="2" charset="-122"/>
                <a:ea typeface="宋体" pitchFamily="2" charset="-122"/>
                <a:cs typeface="楷体_GB2312"/>
              </a:rPr>
              <a:t>综合活化能为负值时，温度降低，聚合速率加快</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itchFamily="2" charset="-122"/>
                <a:ea typeface="宋体" pitchFamily="2" charset="-122"/>
                <a:cs typeface="楷体_GB2312"/>
              </a:rPr>
              <a:t>综合活化能的绝对值较小，温度影响也较小</a:t>
            </a:r>
            <a:endParaRPr kumimoji="0" lang="zh-CN" altLang="en-US" sz="2000" b="1" i="0" u="none" strike="noStrike" kern="1200" cap="none" spc="0" normalizeH="0" baseline="0" noProof="0" dirty="0">
              <a:ln>
                <a:noFill/>
              </a:ln>
              <a:solidFill>
                <a:schemeClr val="tx1"/>
              </a:solidFill>
              <a:effectLst/>
              <a:uLnTx/>
              <a:uFillTx/>
              <a:latin typeface="宋体" pitchFamily="2" charset="-122"/>
              <a:ea typeface="宋体" pitchFamily="2" charset="-122"/>
              <a:cs typeface="楷体_GB2312"/>
            </a:endParaRPr>
          </a:p>
        </p:txBody>
      </p:sp>
      <p:sp>
        <p:nvSpPr>
          <p:cNvPr id="17" name="Text Box 17"/>
          <p:cNvSpPr txBox="1">
            <a:spLocks noChangeArrowheads="1"/>
          </p:cNvSpPr>
          <p:nvPr/>
        </p:nvSpPr>
        <p:spPr bwMode="auto">
          <a:xfrm>
            <a:off x="1979712" y="5733256"/>
            <a:ext cx="5328592" cy="1015663"/>
          </a:xfrm>
          <a:prstGeom prst="rect">
            <a:avLst/>
          </a:prstGeom>
          <a:noFill/>
          <a:ln w="12700" cap="sq">
            <a:noFill/>
            <a:miter lim="800000"/>
            <a:headEnd type="none" w="sm" len="sm"/>
            <a:tailEnd type="none" w="sm" len="sm"/>
          </a:ln>
          <a:effectLst/>
        </p:spPr>
        <p:txBody>
          <a:bodyPr wrap="square">
            <a:spAutoFit/>
          </a:bodyPr>
          <a:lstStyle/>
          <a:p>
            <a:pPr>
              <a:lnSpc>
                <a:spcPct val="150000"/>
              </a:lnSpc>
            </a:pPr>
            <a:r>
              <a:rPr kumimoji="1" lang="zh-CN" altLang="zh-CN" sz="2000" b="1" dirty="0">
                <a:solidFill>
                  <a:srgbClr val="0000FF"/>
                </a:solidFill>
                <a:effectLst>
                  <a:outerShdw blurRad="38100" dist="38100" dir="2700000" algn="tl">
                    <a:srgbClr val="C0C0C0"/>
                  </a:outerShdw>
                </a:effectLst>
                <a:latin typeface="宋体" pitchFamily="2" charset="-122"/>
                <a:ea typeface="宋体" pitchFamily="2" charset="-122"/>
                <a:cs typeface="楷体_GB2312"/>
              </a:rPr>
              <a:t>聚合度随温度降低而增大</a:t>
            </a:r>
          </a:p>
          <a:p>
            <a:pPr>
              <a:lnSpc>
                <a:spcPct val="150000"/>
              </a:lnSpc>
            </a:pPr>
            <a:r>
              <a:rPr kumimoji="1" lang="zh-CN" altLang="zh-CN" sz="2000" b="1" dirty="0">
                <a:solidFill>
                  <a:srgbClr val="0000FF"/>
                </a:solidFill>
                <a:effectLst>
                  <a:outerShdw blurRad="38100" dist="38100" dir="2700000" algn="tl">
                    <a:srgbClr val="C0C0C0"/>
                  </a:outerShdw>
                </a:effectLst>
                <a:latin typeface="宋体" pitchFamily="2" charset="-122"/>
                <a:ea typeface="宋体" pitchFamily="2" charset="-122"/>
                <a:cs typeface="楷体_GB2312"/>
              </a:rPr>
              <a:t>阳离子聚合在</a:t>
            </a:r>
            <a:r>
              <a:rPr kumimoji="1" lang="zh-CN" altLang="zh-CN" sz="2000" b="1" dirty="0">
                <a:solidFill>
                  <a:srgbClr val="FF0000"/>
                </a:solidFill>
                <a:effectLst>
                  <a:outerShdw blurRad="38100" dist="38100" dir="2700000" algn="tl">
                    <a:srgbClr val="C0C0C0"/>
                  </a:outerShdw>
                </a:effectLst>
                <a:latin typeface="宋体" pitchFamily="2" charset="-122"/>
                <a:ea typeface="宋体" pitchFamily="2" charset="-122"/>
                <a:cs typeface="楷体_GB2312"/>
              </a:rPr>
              <a:t>较低温度</a:t>
            </a:r>
            <a:r>
              <a:rPr kumimoji="1" lang="zh-CN" altLang="zh-CN" sz="2000" b="1" dirty="0">
                <a:solidFill>
                  <a:srgbClr val="0000FF"/>
                </a:solidFill>
                <a:effectLst>
                  <a:outerShdw blurRad="38100" dist="38100" dir="2700000" algn="tl">
                    <a:srgbClr val="C0C0C0"/>
                  </a:outerShdw>
                </a:effectLst>
                <a:latin typeface="宋体" pitchFamily="2" charset="-122"/>
                <a:ea typeface="宋体" pitchFamily="2" charset="-122"/>
                <a:cs typeface="楷体_GB2312"/>
              </a:rPr>
              <a:t>下进行聚合的原因</a:t>
            </a:r>
            <a:endParaRPr kumimoji="1" lang="zh-CN" altLang="en-US" sz="2000" b="1" dirty="0">
              <a:solidFill>
                <a:srgbClr val="0000FF"/>
              </a:solidFill>
              <a:effectLst/>
              <a:latin typeface="宋体" pitchFamily="2" charset="-122"/>
              <a:ea typeface="宋体" pitchFamily="2" charset="-122"/>
              <a:cs typeface="楷体_GB2312"/>
            </a:endParaRPr>
          </a:p>
        </p:txBody>
      </p:sp>
      <p:sp>
        <p:nvSpPr>
          <p:cNvPr id="18" name="矩形 17"/>
          <p:cNvSpPr/>
          <p:nvPr/>
        </p:nvSpPr>
        <p:spPr>
          <a:xfrm>
            <a:off x="0" y="4869160"/>
            <a:ext cx="1731564" cy="461665"/>
          </a:xfrm>
          <a:prstGeom prst="rect">
            <a:avLst/>
          </a:prstGeom>
        </p:spPr>
        <p:txBody>
          <a:bodyPr wrap="none">
            <a:spAutoFit/>
          </a:bodyPr>
          <a:lstStyle/>
          <a:p>
            <a:r>
              <a:rPr kumimoji="1" lang="zh-CN" altLang="en-US" sz="2400" b="1" dirty="0">
                <a:solidFill>
                  <a:srgbClr val="FF0000"/>
                </a:solidFill>
                <a:latin typeface="宋体" pitchFamily="2" charset="-122"/>
                <a:ea typeface="宋体" pitchFamily="2" charset="-122"/>
                <a:cs typeface="楷体_GB2312"/>
              </a:rPr>
              <a:t>对聚合速率</a:t>
            </a:r>
            <a:endParaRPr lang="zh-CN" altLang="en-US" sz="2400" dirty="0">
              <a:solidFill>
                <a:srgbClr val="FF0000"/>
              </a:solidFill>
            </a:endParaRPr>
          </a:p>
        </p:txBody>
      </p:sp>
      <p:sp>
        <p:nvSpPr>
          <p:cNvPr id="19" name="矩形 18"/>
          <p:cNvSpPr/>
          <p:nvPr/>
        </p:nvSpPr>
        <p:spPr>
          <a:xfrm>
            <a:off x="251520" y="5949280"/>
            <a:ext cx="1422184" cy="461665"/>
          </a:xfrm>
          <a:prstGeom prst="rect">
            <a:avLst/>
          </a:prstGeom>
        </p:spPr>
        <p:txBody>
          <a:bodyPr wrap="none">
            <a:spAutoFit/>
          </a:bodyPr>
          <a:lstStyle/>
          <a:p>
            <a:r>
              <a:rPr kumimoji="1" lang="zh-CN" altLang="en-US" sz="2400" b="1" dirty="0">
                <a:solidFill>
                  <a:srgbClr val="0000FF"/>
                </a:solidFill>
                <a:latin typeface="宋体" pitchFamily="2" charset="-122"/>
                <a:ea typeface="宋体" pitchFamily="2" charset="-122"/>
                <a:cs typeface="楷体_GB2312"/>
              </a:rPr>
              <a:t>对聚合度</a:t>
            </a:r>
            <a:endParaRPr lang="zh-CN" altLang="en-US" sz="2400" dirty="0">
              <a:solidFill>
                <a:srgbClr val="0000FF"/>
              </a:solidFill>
            </a:endParaRPr>
          </a:p>
        </p:txBody>
      </p:sp>
      <p:sp>
        <p:nvSpPr>
          <p:cNvPr id="38" name="Line 43"/>
          <p:cNvSpPr>
            <a:spLocks noChangeShapeType="1"/>
          </p:cNvSpPr>
          <p:nvPr/>
        </p:nvSpPr>
        <p:spPr bwMode="auto">
          <a:xfrm>
            <a:off x="9144000" y="-330002"/>
            <a:ext cx="0" cy="3182938"/>
          </a:xfrm>
          <a:prstGeom prst="line">
            <a:avLst/>
          </a:prstGeom>
          <a:noFill/>
          <a:ln w="28575" cap="sq">
            <a:solidFill>
              <a:schemeClr val="tx1"/>
            </a:solidFill>
            <a:round/>
            <a:headEnd/>
            <a:tailEnd/>
          </a:ln>
          <a:effectLst/>
        </p:spPr>
        <p:txBody>
          <a:bodyPr/>
          <a:lstStyle/>
          <a:p>
            <a:endParaRPr lang="zh-CN" altLang="en-US" sz="2400" b="1">
              <a:latin typeface="Times New Roman" pitchFamily="18" charset="0"/>
              <a:cs typeface="Times New Roman" pitchFamily="18" charset="0"/>
            </a:endParaRPr>
          </a:p>
        </p:txBody>
      </p:sp>
      <p:grpSp>
        <p:nvGrpSpPr>
          <p:cNvPr id="39" name="组合 38"/>
          <p:cNvGrpSpPr>
            <a:grpSpLocks noChangeAspect="1"/>
          </p:cNvGrpSpPr>
          <p:nvPr/>
        </p:nvGrpSpPr>
        <p:grpSpPr>
          <a:xfrm>
            <a:off x="562430" y="1556792"/>
            <a:ext cx="7825994" cy="2800985"/>
            <a:chOff x="250825" y="2060575"/>
            <a:chExt cx="8893175" cy="3182938"/>
          </a:xfrm>
        </p:grpSpPr>
        <p:sp>
          <p:nvSpPr>
            <p:cNvPr id="40" name="Rectangle 35"/>
            <p:cNvSpPr>
              <a:spLocks noChangeArrowheads="1"/>
            </p:cNvSpPr>
            <p:nvPr/>
          </p:nvSpPr>
          <p:spPr bwMode="auto">
            <a:xfrm>
              <a:off x="6130925" y="4513263"/>
              <a:ext cx="3013075" cy="730250"/>
            </a:xfrm>
            <a:prstGeom prst="rect">
              <a:avLst/>
            </a:prstGeom>
            <a:solidFill>
              <a:schemeClr val="bg1"/>
            </a:solidFill>
            <a:ln w="9525" algn="ctr">
              <a:noFill/>
              <a:miter lim="800000"/>
              <a:headEnd/>
              <a:tailEnd/>
            </a:ln>
            <a:effectLst/>
          </p:spPr>
          <p:txBody>
            <a:bodyPr/>
            <a:lstStyle/>
            <a:p>
              <a:pPr algn="ctr">
                <a:buFontTx/>
                <a:buNone/>
              </a:pPr>
              <a:r>
                <a:rPr lang="en-US" altLang="zh-CN" sz="2400" b="1" dirty="0">
                  <a:solidFill>
                    <a:schemeClr val="tx1"/>
                  </a:solidFill>
                  <a:latin typeface="Times New Roman" pitchFamily="18" charset="0"/>
                  <a:ea typeface="宋体" charset="-122"/>
                  <a:cs typeface="Times New Roman" pitchFamily="18" charset="0"/>
                </a:rPr>
                <a:t>T</a:t>
              </a:r>
              <a:r>
                <a:rPr lang="zh-CN" altLang="en-US" sz="2400" b="1" baseline="-25000" dirty="0">
                  <a:solidFill>
                    <a:schemeClr val="tx1"/>
                  </a:solidFill>
                  <a:latin typeface="Times New Roman" pitchFamily="18" charset="0"/>
                  <a:ea typeface="宋体" charset="-122"/>
                  <a:cs typeface="Times New Roman" pitchFamily="18" charset="0"/>
                </a:rPr>
                <a:t>反</a:t>
              </a:r>
              <a:r>
                <a:rPr lang="zh-CN" altLang="en-US" sz="2400" b="1" dirty="0">
                  <a:solidFill>
                    <a:schemeClr val="tx1"/>
                  </a:solidFill>
                  <a:latin typeface="Times New Roman" pitchFamily="18" charset="0"/>
                  <a:ea typeface="宋体" charset="-122"/>
                  <a:cs typeface="Times New Roman" pitchFamily="18" charset="0"/>
                </a:rPr>
                <a:t> </a:t>
              </a:r>
              <a:r>
                <a:rPr kumimoji="0" lang="zh-CN" altLang="en-US" sz="2400" b="1" dirty="0">
                  <a:solidFill>
                    <a:schemeClr val="tx1"/>
                  </a:solidFill>
                  <a:latin typeface="Times New Roman" pitchFamily="18" charset="0"/>
                  <a:ea typeface="宋体" charset="-122"/>
                  <a:cs typeface="Times New Roman" pitchFamily="18" charset="0"/>
                </a:rPr>
                <a:t>↑</a:t>
              </a:r>
              <a:r>
                <a:rPr lang="zh-CN" altLang="en-US" sz="2400" b="1" dirty="0">
                  <a:solidFill>
                    <a:schemeClr val="tx1"/>
                  </a:solidFill>
                  <a:latin typeface="Times New Roman" pitchFamily="18" charset="0"/>
                  <a:ea typeface="宋体" charset="-122"/>
                  <a:cs typeface="Times New Roman" pitchFamily="18" charset="0"/>
                </a:rPr>
                <a:t>，</a:t>
              </a:r>
              <a:r>
                <a:rPr lang="en-US" altLang="zh-CN" sz="2400" b="1" i="1" dirty="0" err="1">
                  <a:solidFill>
                    <a:schemeClr val="tx1"/>
                  </a:solidFill>
                  <a:latin typeface="Times New Roman" pitchFamily="18" charset="0"/>
                  <a:ea typeface="宋体" charset="-122"/>
                  <a:cs typeface="Times New Roman" pitchFamily="18" charset="0"/>
                </a:rPr>
                <a:t>R</a:t>
              </a:r>
              <a:r>
                <a:rPr lang="en-US" altLang="zh-CN" sz="2400" b="1" baseline="-25000" dirty="0" err="1">
                  <a:solidFill>
                    <a:schemeClr val="tx1"/>
                  </a:solidFill>
                  <a:latin typeface="Times New Roman" pitchFamily="18" charset="0"/>
                  <a:ea typeface="宋体" charset="-122"/>
                  <a:cs typeface="Times New Roman" pitchFamily="18" charset="0"/>
                </a:rPr>
                <a:t>p</a:t>
              </a:r>
              <a:r>
                <a:rPr lang="en-US" altLang="zh-CN" sz="2400" b="1" baseline="-25000" dirty="0">
                  <a:solidFill>
                    <a:schemeClr val="tx1"/>
                  </a:solidFill>
                  <a:latin typeface="Times New Roman" pitchFamily="18" charset="0"/>
                  <a:ea typeface="宋体" charset="-122"/>
                  <a:cs typeface="Times New Roman" pitchFamily="18" charset="0"/>
                </a:rPr>
                <a:t> </a:t>
              </a:r>
              <a:r>
                <a:rPr kumimoji="0" lang="en-US" altLang="zh-CN" sz="2400" b="1" dirty="0">
                  <a:solidFill>
                    <a:schemeClr val="tx1"/>
                  </a:solidFill>
                  <a:latin typeface="Times New Roman" pitchFamily="18" charset="0"/>
                  <a:ea typeface="宋体" charset="-122"/>
                  <a:cs typeface="Times New Roman" pitchFamily="18" charset="0"/>
                </a:rPr>
                <a:t>↑</a:t>
              </a:r>
              <a:r>
                <a:rPr lang="en-US" altLang="zh-CN" sz="2400" b="1" dirty="0">
                  <a:solidFill>
                    <a:schemeClr val="tx1"/>
                  </a:solidFill>
                  <a:latin typeface="Times New Roman" pitchFamily="18" charset="0"/>
                  <a:ea typeface="宋体" charset="-122"/>
                  <a:cs typeface="Times New Roman" pitchFamily="18" charset="0"/>
                </a:rPr>
                <a:t>, </a:t>
              </a:r>
              <a:r>
                <a:rPr lang="en-US" altLang="zh-CN" sz="2400" b="1" i="1" dirty="0" err="1">
                  <a:solidFill>
                    <a:schemeClr val="tx1"/>
                  </a:solidFill>
                  <a:latin typeface="Times New Roman" pitchFamily="18" charset="0"/>
                  <a:ea typeface="宋体" charset="-122"/>
                  <a:cs typeface="Times New Roman" pitchFamily="18" charset="0"/>
                </a:rPr>
                <a:t>X</a:t>
              </a:r>
              <a:r>
                <a:rPr lang="en-US" altLang="zh-CN" sz="2400" b="1" baseline="-25000" dirty="0" err="1">
                  <a:solidFill>
                    <a:schemeClr val="tx1"/>
                  </a:solidFill>
                  <a:latin typeface="Times New Roman" pitchFamily="18" charset="0"/>
                  <a:ea typeface="宋体" charset="-122"/>
                  <a:cs typeface="Times New Roman" pitchFamily="18" charset="0"/>
                </a:rPr>
                <a:t>n</a:t>
              </a:r>
              <a:r>
                <a:rPr lang="en-US" altLang="zh-CN" sz="2400" b="1" baseline="-25000" dirty="0">
                  <a:solidFill>
                    <a:schemeClr val="tx1"/>
                  </a:solidFill>
                  <a:latin typeface="Times New Roman" pitchFamily="18" charset="0"/>
                  <a:ea typeface="宋体" charset="-122"/>
                  <a:cs typeface="Times New Roman" pitchFamily="18" charset="0"/>
                </a:rPr>
                <a:t> </a:t>
              </a:r>
              <a:r>
                <a:rPr lang="en-US" altLang="zh-CN" sz="2400" b="1" dirty="0">
                  <a:solidFill>
                    <a:schemeClr val="tx1"/>
                  </a:solidFill>
                  <a:latin typeface="Times New Roman" pitchFamily="18" charset="0"/>
                  <a:ea typeface="宋体" charset="-122"/>
                  <a:cs typeface="Times New Roman" pitchFamily="18" charset="0"/>
                </a:rPr>
                <a:t>↓</a:t>
              </a:r>
            </a:p>
          </p:txBody>
        </p:sp>
        <p:sp>
          <p:nvSpPr>
            <p:cNvPr id="41" name="Rectangle 34"/>
            <p:cNvSpPr>
              <a:spLocks noChangeArrowheads="1"/>
            </p:cNvSpPr>
            <p:nvPr/>
          </p:nvSpPr>
          <p:spPr bwMode="auto">
            <a:xfrm>
              <a:off x="250825" y="4513263"/>
              <a:ext cx="5880100" cy="730250"/>
            </a:xfrm>
            <a:prstGeom prst="rect">
              <a:avLst/>
            </a:prstGeom>
            <a:solidFill>
              <a:schemeClr val="bg1"/>
            </a:solidFill>
            <a:ln w="9525" algn="ctr">
              <a:noFill/>
              <a:miter lim="800000"/>
              <a:headEnd/>
              <a:tailEnd/>
            </a:ln>
            <a:effectLst/>
          </p:spPr>
          <p:txBody>
            <a:bodyPr/>
            <a:lstStyle/>
            <a:p>
              <a:pPr algn="ctr">
                <a:buFontTx/>
                <a:buNone/>
              </a:pPr>
              <a:r>
                <a:rPr lang="en-US" altLang="zh-CN" sz="2400" b="1" i="1" dirty="0">
                  <a:solidFill>
                    <a:schemeClr val="tx1"/>
                  </a:solidFill>
                  <a:latin typeface="Times New Roman" pitchFamily="18" charset="0"/>
                  <a:ea typeface="宋体" charset="-122"/>
                  <a:cs typeface="Times New Roman" pitchFamily="18" charset="0"/>
                </a:rPr>
                <a:t>E</a:t>
              </a:r>
              <a:r>
                <a:rPr lang="en-US" altLang="zh-CN" sz="2400" b="1" baseline="-25000" dirty="0">
                  <a:solidFill>
                    <a:schemeClr val="tx1"/>
                  </a:solidFill>
                  <a:latin typeface="Times New Roman" pitchFamily="18" charset="0"/>
                  <a:ea typeface="宋体" charset="-122"/>
                  <a:cs typeface="Times New Roman" pitchFamily="18" charset="0"/>
                </a:rPr>
                <a:t>R</a:t>
              </a:r>
              <a:r>
                <a:rPr lang="en-US" altLang="zh-CN" sz="2400" b="1" dirty="0">
                  <a:solidFill>
                    <a:schemeClr val="tx1"/>
                  </a:solidFill>
                  <a:latin typeface="Times New Roman" pitchFamily="18" charset="0"/>
                  <a:ea typeface="宋体" charset="-122"/>
                  <a:cs typeface="Times New Roman" pitchFamily="18" charset="0"/>
                </a:rPr>
                <a:t> &lt; 0 </a:t>
              </a:r>
              <a:r>
                <a:rPr lang="zh-CN" altLang="en-US" sz="2400" b="1" dirty="0">
                  <a:solidFill>
                    <a:schemeClr val="tx1"/>
                  </a:solidFill>
                  <a:latin typeface="Times New Roman" pitchFamily="18" charset="0"/>
                  <a:ea typeface="宋体" charset="-122"/>
                  <a:cs typeface="Times New Roman" pitchFamily="18" charset="0"/>
                </a:rPr>
                <a:t>时，</a:t>
              </a:r>
              <a:r>
                <a:rPr lang="en-US" altLang="zh-CN" sz="2400" b="1" dirty="0">
                  <a:solidFill>
                    <a:schemeClr val="tx1"/>
                  </a:solidFill>
                  <a:latin typeface="Times New Roman" pitchFamily="18" charset="0"/>
                  <a:ea typeface="宋体" charset="-122"/>
                  <a:cs typeface="Times New Roman" pitchFamily="18" charset="0"/>
                </a:rPr>
                <a:t>T</a:t>
              </a:r>
              <a:r>
                <a:rPr lang="zh-CN" altLang="en-US" sz="2400" b="1" baseline="-25000" dirty="0">
                  <a:solidFill>
                    <a:schemeClr val="tx1"/>
                  </a:solidFill>
                  <a:latin typeface="Times New Roman" pitchFamily="18" charset="0"/>
                  <a:ea typeface="宋体" charset="-122"/>
                  <a:cs typeface="Times New Roman" pitchFamily="18" charset="0"/>
                </a:rPr>
                <a:t>反</a:t>
              </a:r>
              <a:r>
                <a:rPr lang="zh-CN" altLang="en-US" sz="2400" b="1" dirty="0">
                  <a:solidFill>
                    <a:schemeClr val="tx1"/>
                  </a:solidFill>
                  <a:latin typeface="Times New Roman" pitchFamily="18" charset="0"/>
                  <a:ea typeface="宋体" charset="-122"/>
                  <a:cs typeface="Times New Roman" pitchFamily="18" charset="0"/>
                </a:rPr>
                <a:t> ↓，</a:t>
              </a:r>
              <a:r>
                <a:rPr lang="en-US" altLang="zh-CN" sz="2400" b="1" i="1" dirty="0" err="1">
                  <a:solidFill>
                    <a:schemeClr val="tx1"/>
                  </a:solidFill>
                  <a:latin typeface="Times New Roman" pitchFamily="18" charset="0"/>
                  <a:ea typeface="宋体" charset="-122"/>
                  <a:cs typeface="Times New Roman" pitchFamily="18" charset="0"/>
                </a:rPr>
                <a:t>R</a:t>
              </a:r>
              <a:r>
                <a:rPr lang="en-US" altLang="zh-CN" sz="2400" b="1" baseline="-25000" dirty="0" err="1">
                  <a:solidFill>
                    <a:schemeClr val="tx1"/>
                  </a:solidFill>
                  <a:latin typeface="Times New Roman" pitchFamily="18" charset="0"/>
                  <a:ea typeface="宋体" charset="-122"/>
                  <a:cs typeface="Times New Roman" pitchFamily="18" charset="0"/>
                </a:rPr>
                <a:t>p</a:t>
              </a:r>
              <a:r>
                <a:rPr lang="en-US" altLang="zh-CN" sz="2400" b="1" baseline="-25000" dirty="0">
                  <a:solidFill>
                    <a:schemeClr val="tx1"/>
                  </a:solidFill>
                  <a:latin typeface="Times New Roman" pitchFamily="18" charset="0"/>
                  <a:ea typeface="宋体" charset="-122"/>
                  <a:cs typeface="Times New Roman" pitchFamily="18" charset="0"/>
                </a:rPr>
                <a:t> </a:t>
              </a:r>
              <a:r>
                <a:rPr kumimoji="0" lang="en-US" altLang="zh-CN" sz="2400" b="1" dirty="0">
                  <a:solidFill>
                    <a:schemeClr val="tx1"/>
                  </a:solidFill>
                  <a:latin typeface="Times New Roman" pitchFamily="18" charset="0"/>
                  <a:ea typeface="宋体" charset="-122"/>
                  <a:cs typeface="Times New Roman" pitchFamily="18" charset="0"/>
                </a:rPr>
                <a:t>↑</a:t>
              </a:r>
              <a:r>
                <a:rPr lang="en-US" altLang="zh-CN" sz="2400" b="1" dirty="0">
                  <a:solidFill>
                    <a:schemeClr val="tx1"/>
                  </a:solidFill>
                  <a:latin typeface="Times New Roman" pitchFamily="18" charset="0"/>
                  <a:ea typeface="宋体" charset="-122"/>
                  <a:cs typeface="Times New Roman" pitchFamily="18" charset="0"/>
                </a:rPr>
                <a:t>, </a:t>
              </a:r>
              <a:r>
                <a:rPr lang="en-US" altLang="zh-CN" sz="2400" b="1" i="1" dirty="0" err="1">
                  <a:solidFill>
                    <a:schemeClr val="tx1"/>
                  </a:solidFill>
                  <a:latin typeface="Times New Roman" pitchFamily="18" charset="0"/>
                  <a:ea typeface="宋体" charset="-122"/>
                  <a:cs typeface="Times New Roman" pitchFamily="18" charset="0"/>
                </a:rPr>
                <a:t>X</a:t>
              </a:r>
              <a:r>
                <a:rPr lang="en-US" altLang="zh-CN" sz="2400" b="1" baseline="-25000" dirty="0" err="1">
                  <a:solidFill>
                    <a:schemeClr val="tx1"/>
                  </a:solidFill>
                  <a:latin typeface="Times New Roman" pitchFamily="18" charset="0"/>
                  <a:ea typeface="宋体" charset="-122"/>
                  <a:cs typeface="Times New Roman" pitchFamily="18" charset="0"/>
                </a:rPr>
                <a:t>n</a:t>
              </a:r>
              <a:r>
                <a:rPr kumimoji="0" lang="en-US" altLang="zh-CN" sz="2400" b="1" dirty="0">
                  <a:solidFill>
                    <a:schemeClr val="tx1"/>
                  </a:solidFill>
                  <a:latin typeface="Times New Roman" pitchFamily="18" charset="0"/>
                  <a:ea typeface="宋体" charset="-122"/>
                  <a:cs typeface="Times New Roman" pitchFamily="18" charset="0"/>
                </a:rPr>
                <a:t>↑</a:t>
              </a:r>
            </a:p>
          </p:txBody>
        </p:sp>
        <p:sp>
          <p:nvSpPr>
            <p:cNvPr id="42" name="Rectangle 33"/>
            <p:cNvSpPr>
              <a:spLocks noChangeArrowheads="1"/>
            </p:cNvSpPr>
            <p:nvPr/>
          </p:nvSpPr>
          <p:spPr bwMode="auto">
            <a:xfrm>
              <a:off x="6130925" y="3619500"/>
              <a:ext cx="3013075" cy="893763"/>
            </a:xfrm>
            <a:prstGeom prst="rect">
              <a:avLst/>
            </a:prstGeom>
            <a:solidFill>
              <a:srgbClr val="FF9900"/>
            </a:solidFill>
            <a:ln w="9525" algn="ctr">
              <a:noFill/>
              <a:miter lim="800000"/>
              <a:headEnd/>
              <a:tailEnd/>
            </a:ln>
            <a:effectLst/>
          </p:spPr>
          <p:txBody>
            <a:bodyPr/>
            <a:lstStyle/>
            <a:p>
              <a:pPr algn="ctr">
                <a:spcBef>
                  <a:spcPct val="50000"/>
                </a:spcBef>
                <a:buFontTx/>
                <a:buNone/>
              </a:pPr>
              <a:r>
                <a:rPr lang="en-US" altLang="zh-CN" sz="2400" b="1">
                  <a:solidFill>
                    <a:schemeClr val="tx1"/>
                  </a:solidFill>
                  <a:latin typeface="Times New Roman" pitchFamily="18" charset="0"/>
                  <a:ea typeface="宋体" charset="-122"/>
                  <a:cs typeface="Times New Roman" pitchFamily="18" charset="0"/>
                </a:rPr>
                <a:t>-41kJ/mol</a:t>
              </a:r>
            </a:p>
            <a:p>
              <a:pPr algn="ctr">
                <a:buFontTx/>
                <a:buNone/>
              </a:pPr>
              <a:endParaRPr lang="en-US" altLang="zh-CN" sz="2400" b="1">
                <a:solidFill>
                  <a:schemeClr val="tx1"/>
                </a:solidFill>
                <a:latin typeface="Times New Roman" pitchFamily="18" charset="0"/>
                <a:ea typeface="宋体" charset="-122"/>
                <a:cs typeface="Times New Roman" pitchFamily="18" charset="0"/>
              </a:endParaRPr>
            </a:p>
          </p:txBody>
        </p:sp>
        <p:sp>
          <p:nvSpPr>
            <p:cNvPr id="43" name="Rectangle 32"/>
            <p:cNvSpPr>
              <a:spLocks noChangeArrowheads="1"/>
            </p:cNvSpPr>
            <p:nvPr/>
          </p:nvSpPr>
          <p:spPr bwMode="auto">
            <a:xfrm>
              <a:off x="250825" y="3619500"/>
              <a:ext cx="5880100" cy="893763"/>
            </a:xfrm>
            <a:prstGeom prst="rect">
              <a:avLst/>
            </a:prstGeom>
            <a:solidFill>
              <a:srgbClr val="FF9900"/>
            </a:solidFill>
            <a:ln w="9525" algn="ctr">
              <a:noFill/>
              <a:miter lim="800000"/>
              <a:headEnd/>
              <a:tailEnd/>
            </a:ln>
            <a:effectLst/>
          </p:spPr>
          <p:txBody>
            <a:bodyPr/>
            <a:lstStyle/>
            <a:p>
              <a:pPr algn="ctr">
                <a:buFontTx/>
                <a:buNone/>
              </a:pPr>
              <a:r>
                <a:rPr lang="en-US" altLang="zh-CN" sz="2400" b="1" i="1" dirty="0" err="1">
                  <a:solidFill>
                    <a:schemeClr val="tx1"/>
                  </a:solidFill>
                  <a:latin typeface="Times New Roman" pitchFamily="18" charset="0"/>
                  <a:ea typeface="宋体" charset="-122"/>
                  <a:cs typeface="Times New Roman" pitchFamily="18" charset="0"/>
                </a:rPr>
                <a:t>E</a:t>
              </a:r>
              <a:r>
                <a:rPr lang="en-US" altLang="zh-CN" sz="2400" b="1" i="1" baseline="-25000" dirty="0" err="1">
                  <a:solidFill>
                    <a:schemeClr val="tx1"/>
                  </a:solidFill>
                  <a:latin typeface="Times New Roman" pitchFamily="18" charset="0"/>
                  <a:ea typeface="宋体" charset="-122"/>
                  <a:cs typeface="Times New Roman" pitchFamily="18" charset="0"/>
                </a:rPr>
                <a:t>X</a:t>
              </a:r>
              <a:r>
                <a:rPr lang="en-US" altLang="zh-CN" sz="2400" b="1" baseline="-50000" dirty="0" err="1">
                  <a:solidFill>
                    <a:schemeClr val="tx1"/>
                  </a:solidFill>
                  <a:latin typeface="Times New Roman" pitchFamily="18" charset="0"/>
                  <a:ea typeface="宋体" charset="-122"/>
                  <a:cs typeface="Times New Roman" pitchFamily="18" charset="0"/>
                </a:rPr>
                <a:t>n</a:t>
              </a:r>
              <a:r>
                <a:rPr lang="en-US" altLang="zh-CN" sz="2400" b="1" dirty="0">
                  <a:solidFill>
                    <a:schemeClr val="tx1"/>
                  </a:solidFill>
                  <a:latin typeface="Times New Roman" pitchFamily="18" charset="0"/>
                  <a:ea typeface="宋体" charset="-122"/>
                  <a:cs typeface="Times New Roman" pitchFamily="18" charset="0"/>
                </a:rPr>
                <a:t> = </a:t>
              </a:r>
              <a:r>
                <a:rPr lang="en-US" altLang="zh-CN" sz="2400" b="1" i="1" dirty="0" err="1">
                  <a:solidFill>
                    <a:schemeClr val="tx1"/>
                  </a:solidFill>
                  <a:latin typeface="Times New Roman" pitchFamily="18" charset="0"/>
                  <a:ea typeface="宋体" charset="-122"/>
                  <a:cs typeface="Times New Roman" pitchFamily="18" charset="0"/>
                </a:rPr>
                <a:t>E</a:t>
              </a:r>
              <a:r>
                <a:rPr lang="en-US" altLang="zh-CN" sz="2400" b="1" baseline="-25000" dirty="0" err="1">
                  <a:solidFill>
                    <a:schemeClr val="tx1"/>
                  </a:solidFill>
                  <a:latin typeface="Times New Roman" pitchFamily="18" charset="0"/>
                  <a:ea typeface="宋体" charset="-122"/>
                  <a:cs typeface="Times New Roman" pitchFamily="18" charset="0"/>
                </a:rPr>
                <a:t>p</a:t>
              </a:r>
              <a:r>
                <a:rPr lang="en-US" altLang="zh-CN" sz="2400" b="1" dirty="0">
                  <a:solidFill>
                    <a:schemeClr val="tx1"/>
                  </a:solidFill>
                  <a:latin typeface="Times New Roman" pitchFamily="18" charset="0"/>
                  <a:ea typeface="宋体" charset="-122"/>
                  <a:cs typeface="Times New Roman" pitchFamily="18" charset="0"/>
                </a:rPr>
                <a:t> – </a:t>
              </a:r>
              <a:r>
                <a:rPr lang="en-US" altLang="zh-CN" sz="2400" b="1" i="1" dirty="0">
                  <a:solidFill>
                    <a:schemeClr val="tx1"/>
                  </a:solidFill>
                  <a:latin typeface="Times New Roman" pitchFamily="18" charset="0"/>
                  <a:ea typeface="宋体" charset="-122"/>
                  <a:cs typeface="Times New Roman" pitchFamily="18" charset="0"/>
                </a:rPr>
                <a:t>E</a:t>
              </a:r>
              <a:r>
                <a:rPr lang="en-US" altLang="zh-CN" sz="2400" b="1" baseline="-25000" dirty="0">
                  <a:solidFill>
                    <a:schemeClr val="tx1"/>
                  </a:solidFill>
                  <a:latin typeface="Times New Roman" pitchFamily="18" charset="0"/>
                  <a:ea typeface="宋体" charset="-122"/>
                  <a:cs typeface="Times New Roman" pitchFamily="18" charset="0"/>
                </a:rPr>
                <a:t>t</a:t>
              </a:r>
              <a:r>
                <a:rPr lang="en-US" altLang="zh-CN" sz="2400" b="1" dirty="0">
                  <a:solidFill>
                    <a:schemeClr val="tx1"/>
                  </a:solidFill>
                  <a:latin typeface="Times New Roman" pitchFamily="18" charset="0"/>
                  <a:ea typeface="宋体" charset="-122"/>
                  <a:cs typeface="Times New Roman" pitchFamily="18" charset="0"/>
                </a:rPr>
                <a:t>  </a:t>
              </a:r>
              <a:r>
                <a:rPr lang="zh-CN" altLang="en-US" sz="2400" b="1" dirty="0">
                  <a:solidFill>
                    <a:schemeClr val="tx1"/>
                  </a:solidFill>
                  <a:latin typeface="Times New Roman" pitchFamily="18" charset="0"/>
                  <a:ea typeface="宋体" charset="-122"/>
                  <a:cs typeface="Times New Roman" pitchFamily="18" charset="0"/>
                </a:rPr>
                <a:t>或 </a:t>
              </a:r>
              <a:r>
                <a:rPr lang="en-US" altLang="zh-CN" sz="2400" b="1" i="1" dirty="0" err="1">
                  <a:solidFill>
                    <a:schemeClr val="tx1"/>
                  </a:solidFill>
                  <a:latin typeface="Times New Roman" pitchFamily="18" charset="0"/>
                  <a:ea typeface="宋体" charset="-122"/>
                  <a:cs typeface="Times New Roman" pitchFamily="18" charset="0"/>
                </a:rPr>
                <a:t>E</a:t>
              </a:r>
              <a:r>
                <a:rPr lang="en-US" altLang="zh-CN" sz="2400" b="1" baseline="-25000" dirty="0" err="1">
                  <a:solidFill>
                    <a:schemeClr val="tx1"/>
                  </a:solidFill>
                  <a:latin typeface="Times New Roman" pitchFamily="18" charset="0"/>
                  <a:ea typeface="宋体" charset="-122"/>
                  <a:cs typeface="Times New Roman" pitchFamily="18" charset="0"/>
                </a:rPr>
                <a:t>p</a:t>
              </a:r>
              <a:r>
                <a:rPr lang="en-US" altLang="zh-CN" sz="2400" b="1" dirty="0">
                  <a:solidFill>
                    <a:schemeClr val="tx1"/>
                  </a:solidFill>
                  <a:latin typeface="Times New Roman" pitchFamily="18" charset="0"/>
                  <a:ea typeface="宋体" charset="-122"/>
                  <a:cs typeface="Times New Roman" pitchFamily="18" charset="0"/>
                </a:rPr>
                <a:t> – </a:t>
              </a:r>
              <a:r>
                <a:rPr lang="en-US" altLang="zh-CN" sz="2400" b="1" i="1" dirty="0" err="1">
                  <a:solidFill>
                    <a:schemeClr val="tx1"/>
                  </a:solidFill>
                  <a:latin typeface="Times New Roman" pitchFamily="18" charset="0"/>
                  <a:ea typeface="宋体" charset="-122"/>
                  <a:cs typeface="Times New Roman" pitchFamily="18" charset="0"/>
                </a:rPr>
                <a:t>E</a:t>
              </a:r>
              <a:r>
                <a:rPr lang="en-US" altLang="zh-CN" sz="2400" b="1" baseline="-25000" dirty="0" err="1">
                  <a:solidFill>
                    <a:schemeClr val="tx1"/>
                  </a:solidFill>
                  <a:latin typeface="Times New Roman" pitchFamily="18" charset="0"/>
                  <a:ea typeface="宋体" charset="-122"/>
                  <a:cs typeface="Times New Roman" pitchFamily="18" charset="0"/>
                </a:rPr>
                <a:t>tr</a:t>
              </a:r>
              <a:r>
                <a:rPr lang="en-US" altLang="zh-CN" sz="2400" b="1" dirty="0">
                  <a:solidFill>
                    <a:schemeClr val="tx1"/>
                  </a:solidFill>
                  <a:latin typeface="Times New Roman" pitchFamily="18" charset="0"/>
                  <a:ea typeface="宋体" charset="-122"/>
                  <a:cs typeface="Times New Roman" pitchFamily="18" charset="0"/>
                </a:rPr>
                <a:t> =-12.5 </a:t>
              </a:r>
              <a:r>
                <a:rPr lang="zh-CN" altLang="en-US" sz="2400" b="1" dirty="0">
                  <a:solidFill>
                    <a:schemeClr val="tx1"/>
                  </a:solidFill>
                  <a:latin typeface="Times New Roman" pitchFamily="18" charset="0"/>
                  <a:ea typeface="宋体" charset="-122"/>
                  <a:cs typeface="Times New Roman" pitchFamily="18" charset="0"/>
                </a:rPr>
                <a:t>～ </a:t>
              </a:r>
              <a:r>
                <a:rPr lang="en-US" altLang="zh-CN" sz="2400" b="1" dirty="0">
                  <a:solidFill>
                    <a:schemeClr val="tx1"/>
                  </a:solidFill>
                  <a:latin typeface="Times New Roman" pitchFamily="18" charset="0"/>
                  <a:ea typeface="宋体" charset="-122"/>
                  <a:cs typeface="Times New Roman" pitchFamily="18" charset="0"/>
                </a:rPr>
                <a:t>-29 kJ/mol</a:t>
              </a:r>
            </a:p>
          </p:txBody>
        </p:sp>
        <p:sp>
          <p:nvSpPr>
            <p:cNvPr id="44" name="Rectangle 31"/>
            <p:cNvSpPr>
              <a:spLocks noChangeArrowheads="1"/>
            </p:cNvSpPr>
            <p:nvPr/>
          </p:nvSpPr>
          <p:spPr bwMode="auto">
            <a:xfrm>
              <a:off x="6130925" y="2692400"/>
              <a:ext cx="3013075" cy="927100"/>
            </a:xfrm>
            <a:prstGeom prst="rect">
              <a:avLst/>
            </a:prstGeom>
            <a:solidFill>
              <a:srgbClr val="FFFF66"/>
            </a:solidFill>
            <a:ln w="9525" algn="ctr">
              <a:noFill/>
              <a:miter lim="800000"/>
              <a:headEnd/>
              <a:tailEnd/>
            </a:ln>
            <a:effectLst/>
          </p:spPr>
          <p:txBody>
            <a:bodyPr/>
            <a:lstStyle/>
            <a:p>
              <a:pPr algn="ctr">
                <a:spcBef>
                  <a:spcPct val="50000"/>
                </a:spcBef>
                <a:buFontTx/>
                <a:buNone/>
              </a:pPr>
              <a:r>
                <a:rPr lang="en-US" altLang="zh-CN" sz="2400" b="1">
                  <a:solidFill>
                    <a:schemeClr val="tx1"/>
                  </a:solidFill>
                  <a:latin typeface="Times New Roman" pitchFamily="18" charset="0"/>
                  <a:ea typeface="宋体" charset="-122"/>
                  <a:cs typeface="Times New Roman" pitchFamily="18" charset="0"/>
                </a:rPr>
                <a:t>83kJ/mol</a:t>
              </a:r>
            </a:p>
            <a:p>
              <a:pPr algn="ctr">
                <a:buFontTx/>
                <a:buNone/>
              </a:pPr>
              <a:endParaRPr lang="en-US" altLang="zh-CN" sz="2400" b="1">
                <a:solidFill>
                  <a:schemeClr val="tx1"/>
                </a:solidFill>
                <a:latin typeface="Times New Roman" pitchFamily="18" charset="0"/>
                <a:ea typeface="宋体" charset="-122"/>
                <a:cs typeface="Times New Roman" pitchFamily="18" charset="0"/>
              </a:endParaRPr>
            </a:p>
          </p:txBody>
        </p:sp>
        <p:sp>
          <p:nvSpPr>
            <p:cNvPr id="45" name="Rectangle 30"/>
            <p:cNvSpPr>
              <a:spLocks noChangeArrowheads="1"/>
            </p:cNvSpPr>
            <p:nvPr/>
          </p:nvSpPr>
          <p:spPr bwMode="auto">
            <a:xfrm>
              <a:off x="250825" y="2692400"/>
              <a:ext cx="5880100" cy="927100"/>
            </a:xfrm>
            <a:prstGeom prst="rect">
              <a:avLst/>
            </a:prstGeom>
            <a:solidFill>
              <a:srgbClr val="FFFF66"/>
            </a:solidFill>
            <a:ln w="9525" algn="ctr">
              <a:noFill/>
              <a:miter lim="800000"/>
              <a:headEnd/>
              <a:tailEnd/>
            </a:ln>
            <a:effectLst/>
          </p:spPr>
          <p:txBody>
            <a:bodyPr/>
            <a:lstStyle/>
            <a:p>
              <a:pPr algn="ctr">
                <a:spcBef>
                  <a:spcPct val="50000"/>
                </a:spcBef>
                <a:buFontTx/>
                <a:buNone/>
              </a:pPr>
              <a:r>
                <a:rPr lang="en-US" altLang="zh-CN" sz="2400" b="1" i="1" dirty="0">
                  <a:solidFill>
                    <a:schemeClr val="tx1"/>
                  </a:solidFill>
                  <a:latin typeface="Times New Roman" pitchFamily="18" charset="0"/>
                  <a:ea typeface="宋体" charset="-122"/>
                  <a:cs typeface="Times New Roman" pitchFamily="18" charset="0"/>
                </a:rPr>
                <a:t>E</a:t>
              </a:r>
              <a:r>
                <a:rPr lang="en-US" altLang="zh-CN" sz="2400" b="1" baseline="-25000" dirty="0">
                  <a:solidFill>
                    <a:schemeClr val="tx1"/>
                  </a:solidFill>
                  <a:latin typeface="Times New Roman" pitchFamily="18" charset="0"/>
                  <a:ea typeface="宋体" charset="-122"/>
                  <a:cs typeface="Times New Roman" pitchFamily="18" charset="0"/>
                </a:rPr>
                <a:t>R</a:t>
              </a:r>
              <a:r>
                <a:rPr lang="en-US" altLang="zh-CN" sz="2400" b="1" dirty="0">
                  <a:solidFill>
                    <a:schemeClr val="tx1"/>
                  </a:solidFill>
                  <a:latin typeface="Times New Roman" pitchFamily="18" charset="0"/>
                  <a:ea typeface="宋体" charset="-122"/>
                  <a:cs typeface="Times New Roman" pitchFamily="18" charset="0"/>
                </a:rPr>
                <a:t> = </a:t>
              </a:r>
              <a:r>
                <a:rPr lang="en-US" altLang="zh-CN" sz="2400" b="1" i="1" dirty="0" err="1">
                  <a:solidFill>
                    <a:schemeClr val="tx1"/>
                  </a:solidFill>
                  <a:latin typeface="Times New Roman" pitchFamily="18" charset="0"/>
                  <a:ea typeface="宋体" charset="-122"/>
                  <a:cs typeface="Times New Roman" pitchFamily="18" charset="0"/>
                </a:rPr>
                <a:t>E</a:t>
              </a:r>
              <a:r>
                <a:rPr lang="en-US" altLang="zh-CN" sz="2400" b="1" baseline="-25000" dirty="0" err="1">
                  <a:solidFill>
                    <a:schemeClr val="tx1"/>
                  </a:solidFill>
                  <a:latin typeface="Times New Roman" pitchFamily="18" charset="0"/>
                  <a:ea typeface="宋体" charset="-122"/>
                  <a:cs typeface="Times New Roman" pitchFamily="18" charset="0"/>
                </a:rPr>
                <a:t>i</a:t>
              </a:r>
              <a:r>
                <a:rPr lang="en-US" altLang="zh-CN" sz="2400" b="1" dirty="0">
                  <a:solidFill>
                    <a:schemeClr val="tx1"/>
                  </a:solidFill>
                  <a:latin typeface="Times New Roman" pitchFamily="18" charset="0"/>
                  <a:ea typeface="宋体" charset="-122"/>
                  <a:cs typeface="Times New Roman" pitchFamily="18" charset="0"/>
                </a:rPr>
                <a:t> + </a:t>
              </a:r>
              <a:r>
                <a:rPr lang="en-US" altLang="zh-CN" sz="2400" b="1" i="1" dirty="0" err="1">
                  <a:solidFill>
                    <a:schemeClr val="tx1"/>
                  </a:solidFill>
                  <a:latin typeface="Times New Roman" pitchFamily="18" charset="0"/>
                  <a:ea typeface="宋体" charset="-122"/>
                  <a:cs typeface="Times New Roman" pitchFamily="18" charset="0"/>
                </a:rPr>
                <a:t>E</a:t>
              </a:r>
              <a:r>
                <a:rPr lang="en-US" altLang="zh-CN" sz="2400" b="1" baseline="-25000" dirty="0" err="1">
                  <a:solidFill>
                    <a:schemeClr val="tx1"/>
                  </a:solidFill>
                  <a:latin typeface="Times New Roman" pitchFamily="18" charset="0"/>
                  <a:ea typeface="宋体" charset="-122"/>
                  <a:cs typeface="Times New Roman" pitchFamily="18" charset="0"/>
                </a:rPr>
                <a:t>p</a:t>
              </a:r>
              <a:r>
                <a:rPr lang="en-US" altLang="zh-CN" sz="2400" b="1" dirty="0">
                  <a:solidFill>
                    <a:schemeClr val="tx1"/>
                  </a:solidFill>
                  <a:latin typeface="Times New Roman" pitchFamily="18" charset="0"/>
                  <a:ea typeface="宋体" charset="-122"/>
                  <a:cs typeface="Times New Roman" pitchFamily="18" charset="0"/>
                </a:rPr>
                <a:t> – </a:t>
              </a:r>
              <a:r>
                <a:rPr lang="en-US" altLang="zh-CN" sz="2400" b="1" i="1" dirty="0">
                  <a:solidFill>
                    <a:schemeClr val="tx1"/>
                  </a:solidFill>
                  <a:latin typeface="Times New Roman" pitchFamily="18" charset="0"/>
                  <a:ea typeface="宋体" charset="-122"/>
                  <a:cs typeface="Times New Roman" pitchFamily="18" charset="0"/>
                </a:rPr>
                <a:t>E</a:t>
              </a:r>
              <a:r>
                <a:rPr lang="en-US" altLang="zh-CN" sz="2400" b="1" baseline="-25000" dirty="0">
                  <a:solidFill>
                    <a:schemeClr val="tx1"/>
                  </a:solidFill>
                  <a:latin typeface="Times New Roman" pitchFamily="18" charset="0"/>
                  <a:ea typeface="宋体" charset="-122"/>
                  <a:cs typeface="Times New Roman" pitchFamily="18" charset="0"/>
                </a:rPr>
                <a:t>t</a:t>
              </a:r>
              <a:r>
                <a:rPr lang="en-US" altLang="zh-CN" sz="2400" b="1" dirty="0">
                  <a:solidFill>
                    <a:schemeClr val="tx1"/>
                  </a:solidFill>
                  <a:latin typeface="Times New Roman" pitchFamily="18" charset="0"/>
                  <a:ea typeface="宋体" charset="-122"/>
                  <a:cs typeface="Times New Roman" pitchFamily="18" charset="0"/>
                </a:rPr>
                <a:t> = - 21</a:t>
              </a:r>
              <a:r>
                <a:rPr lang="zh-CN" altLang="en-US" sz="2400" b="1" dirty="0">
                  <a:solidFill>
                    <a:schemeClr val="tx1"/>
                  </a:solidFill>
                  <a:latin typeface="Times New Roman" pitchFamily="18" charset="0"/>
                  <a:ea typeface="宋体" charset="-122"/>
                  <a:cs typeface="Times New Roman" pitchFamily="18" charset="0"/>
                </a:rPr>
                <a:t>～</a:t>
              </a:r>
              <a:r>
                <a:rPr lang="en-US" altLang="zh-CN" sz="2400" b="1" dirty="0">
                  <a:solidFill>
                    <a:schemeClr val="tx1"/>
                  </a:solidFill>
                  <a:latin typeface="Times New Roman" pitchFamily="18" charset="0"/>
                  <a:ea typeface="宋体" charset="-122"/>
                  <a:cs typeface="Times New Roman" pitchFamily="18" charset="0"/>
                </a:rPr>
                <a:t>42kJ/mol</a:t>
              </a:r>
            </a:p>
          </p:txBody>
        </p:sp>
        <p:sp>
          <p:nvSpPr>
            <p:cNvPr id="46" name="Rectangle 29"/>
            <p:cNvSpPr>
              <a:spLocks noChangeArrowheads="1"/>
            </p:cNvSpPr>
            <p:nvPr/>
          </p:nvSpPr>
          <p:spPr bwMode="auto">
            <a:xfrm>
              <a:off x="6130925" y="2060575"/>
              <a:ext cx="3013075" cy="631825"/>
            </a:xfrm>
            <a:prstGeom prst="rect">
              <a:avLst/>
            </a:prstGeom>
            <a:solidFill>
              <a:srgbClr val="FFFFCC"/>
            </a:solidFill>
            <a:ln w="9525" algn="ctr">
              <a:noFill/>
              <a:miter lim="800000"/>
              <a:headEnd/>
              <a:tailEnd/>
            </a:ln>
            <a:effectLst/>
          </p:spPr>
          <p:txBody>
            <a:bodyPr/>
            <a:lstStyle/>
            <a:p>
              <a:pPr algn="ctr">
                <a:buFontTx/>
                <a:buNone/>
              </a:pPr>
              <a:r>
                <a:rPr lang="zh-CN" altLang="en-US" sz="2400" b="1">
                  <a:solidFill>
                    <a:schemeClr val="tx1"/>
                  </a:solidFill>
                  <a:latin typeface="Times New Roman" pitchFamily="18" charset="0"/>
                  <a:ea typeface="宋体" charset="-122"/>
                  <a:cs typeface="Times New Roman" pitchFamily="18" charset="0"/>
                </a:rPr>
                <a:t>自由基聚合</a:t>
              </a:r>
            </a:p>
          </p:txBody>
        </p:sp>
        <p:sp>
          <p:nvSpPr>
            <p:cNvPr id="47" name="Rectangle 28"/>
            <p:cNvSpPr>
              <a:spLocks noChangeArrowheads="1"/>
            </p:cNvSpPr>
            <p:nvPr/>
          </p:nvSpPr>
          <p:spPr bwMode="auto">
            <a:xfrm>
              <a:off x="250825" y="2060575"/>
              <a:ext cx="5880100" cy="631825"/>
            </a:xfrm>
            <a:prstGeom prst="rect">
              <a:avLst/>
            </a:prstGeom>
            <a:solidFill>
              <a:srgbClr val="FFFFCC"/>
            </a:solidFill>
            <a:ln w="9525" algn="ctr">
              <a:noFill/>
              <a:miter lim="800000"/>
              <a:headEnd/>
              <a:tailEnd/>
            </a:ln>
            <a:effectLst/>
          </p:spPr>
          <p:txBody>
            <a:bodyPr/>
            <a:lstStyle/>
            <a:p>
              <a:pPr algn="ctr">
                <a:buFontTx/>
                <a:buNone/>
              </a:pPr>
              <a:r>
                <a:rPr lang="zh-CN" altLang="en-US" sz="2400" b="1" dirty="0">
                  <a:solidFill>
                    <a:schemeClr val="tx1"/>
                  </a:solidFill>
                  <a:latin typeface="Times New Roman" pitchFamily="18" charset="0"/>
                  <a:ea typeface="宋体" charset="-122"/>
                  <a:cs typeface="Times New Roman" pitchFamily="18" charset="0"/>
                </a:rPr>
                <a:t>阳离子聚合</a:t>
              </a:r>
            </a:p>
          </p:txBody>
        </p:sp>
        <p:sp>
          <p:nvSpPr>
            <p:cNvPr id="48" name="Line 36"/>
            <p:cNvSpPr>
              <a:spLocks noChangeShapeType="1"/>
            </p:cNvSpPr>
            <p:nvPr/>
          </p:nvSpPr>
          <p:spPr bwMode="auto">
            <a:xfrm>
              <a:off x="250825" y="2060575"/>
              <a:ext cx="8893175" cy="0"/>
            </a:xfrm>
            <a:prstGeom prst="line">
              <a:avLst/>
            </a:prstGeom>
            <a:noFill/>
            <a:ln w="28575" cap="sq">
              <a:solidFill>
                <a:schemeClr val="tx1"/>
              </a:solidFill>
              <a:round/>
              <a:headEnd/>
              <a:tailEnd/>
            </a:ln>
            <a:effectLst/>
          </p:spPr>
          <p:txBody>
            <a:bodyPr/>
            <a:lstStyle/>
            <a:p>
              <a:pPr algn="ctr"/>
              <a:endParaRPr lang="zh-CN" altLang="en-US" sz="2400" b="1">
                <a:latin typeface="Times New Roman" pitchFamily="18" charset="0"/>
                <a:cs typeface="Times New Roman" pitchFamily="18" charset="0"/>
              </a:endParaRPr>
            </a:p>
          </p:txBody>
        </p:sp>
        <p:sp>
          <p:nvSpPr>
            <p:cNvPr id="49" name="Line 37"/>
            <p:cNvSpPr>
              <a:spLocks noChangeShapeType="1"/>
            </p:cNvSpPr>
            <p:nvPr/>
          </p:nvSpPr>
          <p:spPr bwMode="auto">
            <a:xfrm>
              <a:off x="250825" y="2692400"/>
              <a:ext cx="8893175" cy="0"/>
            </a:xfrm>
            <a:prstGeom prst="line">
              <a:avLst/>
            </a:prstGeom>
            <a:noFill/>
            <a:ln w="12700">
              <a:solidFill>
                <a:schemeClr val="tx1"/>
              </a:solidFill>
              <a:round/>
              <a:headEnd/>
              <a:tailEnd/>
            </a:ln>
            <a:effectLst/>
          </p:spPr>
          <p:txBody>
            <a:bodyPr/>
            <a:lstStyle/>
            <a:p>
              <a:pPr algn="ctr"/>
              <a:endParaRPr lang="zh-CN" altLang="en-US" sz="2400" b="1">
                <a:latin typeface="Times New Roman" pitchFamily="18" charset="0"/>
                <a:cs typeface="Times New Roman" pitchFamily="18" charset="0"/>
              </a:endParaRPr>
            </a:p>
          </p:txBody>
        </p:sp>
        <p:sp>
          <p:nvSpPr>
            <p:cNvPr id="50" name="Line 38"/>
            <p:cNvSpPr>
              <a:spLocks noChangeShapeType="1"/>
            </p:cNvSpPr>
            <p:nvPr/>
          </p:nvSpPr>
          <p:spPr bwMode="auto">
            <a:xfrm>
              <a:off x="250825" y="3619500"/>
              <a:ext cx="8893175" cy="0"/>
            </a:xfrm>
            <a:prstGeom prst="line">
              <a:avLst/>
            </a:prstGeom>
            <a:noFill/>
            <a:ln w="12700">
              <a:solidFill>
                <a:schemeClr val="tx1"/>
              </a:solidFill>
              <a:round/>
              <a:headEnd/>
              <a:tailEnd/>
            </a:ln>
            <a:effectLst/>
          </p:spPr>
          <p:txBody>
            <a:bodyPr/>
            <a:lstStyle/>
            <a:p>
              <a:pPr algn="ctr"/>
              <a:endParaRPr lang="zh-CN" altLang="en-US" sz="2400" b="1">
                <a:latin typeface="Times New Roman" pitchFamily="18" charset="0"/>
                <a:cs typeface="Times New Roman" pitchFamily="18" charset="0"/>
              </a:endParaRPr>
            </a:p>
          </p:txBody>
        </p:sp>
        <p:sp>
          <p:nvSpPr>
            <p:cNvPr id="51" name="Line 39"/>
            <p:cNvSpPr>
              <a:spLocks noChangeShapeType="1"/>
            </p:cNvSpPr>
            <p:nvPr/>
          </p:nvSpPr>
          <p:spPr bwMode="auto">
            <a:xfrm>
              <a:off x="250825" y="4513263"/>
              <a:ext cx="8893175" cy="0"/>
            </a:xfrm>
            <a:prstGeom prst="line">
              <a:avLst/>
            </a:prstGeom>
            <a:noFill/>
            <a:ln w="12700">
              <a:solidFill>
                <a:schemeClr val="tx1"/>
              </a:solidFill>
              <a:round/>
              <a:headEnd/>
              <a:tailEnd/>
            </a:ln>
            <a:effectLst/>
          </p:spPr>
          <p:txBody>
            <a:bodyPr/>
            <a:lstStyle/>
            <a:p>
              <a:pPr algn="ctr"/>
              <a:endParaRPr lang="zh-CN" altLang="en-US" sz="2400" b="1">
                <a:latin typeface="Times New Roman" pitchFamily="18" charset="0"/>
                <a:cs typeface="Times New Roman" pitchFamily="18" charset="0"/>
              </a:endParaRPr>
            </a:p>
          </p:txBody>
        </p:sp>
        <p:sp>
          <p:nvSpPr>
            <p:cNvPr id="52" name="Line 40"/>
            <p:cNvSpPr>
              <a:spLocks noChangeShapeType="1"/>
            </p:cNvSpPr>
            <p:nvPr/>
          </p:nvSpPr>
          <p:spPr bwMode="auto">
            <a:xfrm>
              <a:off x="250825" y="5243513"/>
              <a:ext cx="8893175" cy="0"/>
            </a:xfrm>
            <a:prstGeom prst="line">
              <a:avLst/>
            </a:prstGeom>
            <a:noFill/>
            <a:ln w="28575" cap="sq">
              <a:solidFill>
                <a:schemeClr val="tx1"/>
              </a:solidFill>
              <a:round/>
              <a:headEnd/>
              <a:tailEnd/>
            </a:ln>
            <a:effectLst/>
          </p:spPr>
          <p:txBody>
            <a:bodyPr/>
            <a:lstStyle/>
            <a:p>
              <a:pPr algn="ctr"/>
              <a:endParaRPr lang="zh-CN" altLang="en-US" sz="2400" b="1">
                <a:latin typeface="Times New Roman" pitchFamily="18" charset="0"/>
                <a:cs typeface="Times New Roman" pitchFamily="18" charset="0"/>
              </a:endParaRPr>
            </a:p>
          </p:txBody>
        </p:sp>
        <p:sp>
          <p:nvSpPr>
            <p:cNvPr id="53" name="Line 41"/>
            <p:cNvSpPr>
              <a:spLocks noChangeShapeType="1"/>
            </p:cNvSpPr>
            <p:nvPr/>
          </p:nvSpPr>
          <p:spPr bwMode="auto">
            <a:xfrm>
              <a:off x="250825" y="2060575"/>
              <a:ext cx="0" cy="3182938"/>
            </a:xfrm>
            <a:prstGeom prst="line">
              <a:avLst/>
            </a:prstGeom>
            <a:noFill/>
            <a:ln w="28575" cap="sq">
              <a:solidFill>
                <a:schemeClr val="tx1"/>
              </a:solidFill>
              <a:round/>
              <a:headEnd/>
              <a:tailEnd/>
            </a:ln>
            <a:effectLst/>
          </p:spPr>
          <p:txBody>
            <a:bodyPr/>
            <a:lstStyle/>
            <a:p>
              <a:pPr algn="ctr"/>
              <a:endParaRPr lang="zh-CN" altLang="en-US" sz="2400" b="1">
                <a:latin typeface="Times New Roman" pitchFamily="18" charset="0"/>
                <a:cs typeface="Times New Roman" pitchFamily="18" charset="0"/>
              </a:endParaRPr>
            </a:p>
          </p:txBody>
        </p:sp>
        <p:sp>
          <p:nvSpPr>
            <p:cNvPr id="54" name="Line 42"/>
            <p:cNvSpPr>
              <a:spLocks noChangeShapeType="1"/>
            </p:cNvSpPr>
            <p:nvPr/>
          </p:nvSpPr>
          <p:spPr bwMode="auto">
            <a:xfrm>
              <a:off x="6130925" y="2060575"/>
              <a:ext cx="0" cy="3182938"/>
            </a:xfrm>
            <a:prstGeom prst="line">
              <a:avLst/>
            </a:prstGeom>
            <a:noFill/>
            <a:ln w="12700">
              <a:solidFill>
                <a:schemeClr val="tx1"/>
              </a:solidFill>
              <a:round/>
              <a:headEnd/>
              <a:tailEnd/>
            </a:ln>
            <a:effectLst/>
          </p:spPr>
          <p:txBody>
            <a:bodyPr/>
            <a:lstStyle/>
            <a:p>
              <a:pPr algn="ctr"/>
              <a:endParaRPr lang="zh-CN" altLang="en-US" sz="2400" b="1">
                <a:latin typeface="Times New Roman" pitchFamily="18" charset="0"/>
                <a:cs typeface="Times New Roman" pitchFamily="18" charset="0"/>
              </a:endParaRPr>
            </a:p>
          </p:txBody>
        </p:sp>
        <p:sp>
          <p:nvSpPr>
            <p:cNvPr id="55" name="Line 43"/>
            <p:cNvSpPr>
              <a:spLocks noChangeShapeType="1"/>
            </p:cNvSpPr>
            <p:nvPr/>
          </p:nvSpPr>
          <p:spPr bwMode="auto">
            <a:xfrm>
              <a:off x="9144000" y="2060575"/>
              <a:ext cx="0" cy="3182938"/>
            </a:xfrm>
            <a:prstGeom prst="line">
              <a:avLst/>
            </a:prstGeom>
            <a:noFill/>
            <a:ln w="28575" cap="sq">
              <a:solidFill>
                <a:schemeClr val="tx1"/>
              </a:solidFill>
              <a:round/>
              <a:headEnd/>
              <a:tailEnd/>
            </a:ln>
            <a:effectLst/>
          </p:spPr>
          <p:txBody>
            <a:bodyPr/>
            <a:lstStyle/>
            <a:p>
              <a:pPr algn="ctr"/>
              <a:endParaRPr lang="zh-CN" altLang="en-US" sz="2400" b="1">
                <a:latin typeface="Times New Roman" pitchFamily="18" charset="0"/>
                <a:cs typeface="Times New Roman" pitchFamily="18" charset="0"/>
              </a:endParaRPr>
            </a:p>
          </p:txBody>
        </p:sp>
      </p:grpSp>
      <p:sp>
        <p:nvSpPr>
          <p:cNvPr id="4" name="右箭头 3"/>
          <p:cNvSpPr/>
          <p:nvPr/>
        </p:nvSpPr>
        <p:spPr>
          <a:xfrm>
            <a:off x="6732240" y="6410945"/>
            <a:ext cx="576064" cy="114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524328" y="6180112"/>
            <a:ext cx="1074333" cy="461665"/>
          </a:xfrm>
          <a:prstGeom prst="rect">
            <a:avLst/>
          </a:prstGeom>
          <a:noFill/>
        </p:spPr>
        <p:txBody>
          <a:bodyPr wrap="non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-100</a:t>
            </a:r>
            <a:r>
              <a:rPr lang="en-US" altLang="zh-CN" sz="2400" b="1" baseline="30000" dirty="0">
                <a:solidFill>
                  <a:srgbClr val="FF0000"/>
                </a:solidFill>
                <a:latin typeface="Times New Roman" panose="02020603050405020304" pitchFamily="18" charset="0"/>
                <a:cs typeface="Times New Roman" panose="02020603050405020304" pitchFamily="18" charset="0"/>
              </a:rPr>
              <a:t>o</a:t>
            </a:r>
            <a:r>
              <a:rPr lang="en-US" altLang="zh-CN" sz="2400" b="1" dirty="0">
                <a:solidFill>
                  <a:srgbClr val="FF0000"/>
                </a:solidFill>
                <a:latin typeface="Times New Roman" panose="02020603050405020304" pitchFamily="18" charset="0"/>
                <a:cs typeface="Times New Roman" panose="02020603050405020304" pitchFamily="18" charset="0"/>
              </a:rPr>
              <a:t>C</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39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8" name="TextBox 7"/>
          <p:cNvSpPr txBox="1"/>
          <p:nvPr/>
        </p:nvSpPr>
        <p:spPr>
          <a:xfrm>
            <a:off x="285720" y="139463"/>
            <a:ext cx="4822154"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4.3.5 </a:t>
            </a:r>
            <a:r>
              <a:rPr lang="zh-CN" altLang="en-US"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阳离子聚合特征</a:t>
            </a:r>
          </a:p>
        </p:txBody>
      </p:sp>
      <p:sp>
        <p:nvSpPr>
          <p:cNvPr id="10" name="Text Box 5"/>
          <p:cNvSpPr txBox="1">
            <a:spLocks noChangeArrowheads="1"/>
          </p:cNvSpPr>
          <p:nvPr/>
        </p:nvSpPr>
        <p:spPr bwMode="auto">
          <a:xfrm>
            <a:off x="1835696" y="1844824"/>
            <a:ext cx="5544616" cy="2677656"/>
          </a:xfrm>
          <a:prstGeom prst="rect">
            <a:avLst/>
          </a:prstGeom>
          <a:noFill/>
          <a:ln w="9525">
            <a:noFill/>
            <a:miter lim="800000"/>
            <a:headEnd/>
            <a:tailEnd/>
          </a:ln>
        </p:spPr>
        <p:txBody>
          <a:bodyPr wrap="square">
            <a:spAutoFit/>
          </a:bodyPr>
          <a:lstStyle/>
          <a:p>
            <a:pPr>
              <a:lnSpc>
                <a:spcPct val="150000"/>
              </a:lnSpc>
            </a:pPr>
            <a:r>
              <a:rPr lang="zh-CN" altLang="en-US" sz="2800" b="1" dirty="0">
                <a:solidFill>
                  <a:srgbClr val="FF0000"/>
                </a:solidFill>
                <a:latin typeface="宋体" pitchFamily="2" charset="-122"/>
                <a:ea typeface="宋体" pitchFamily="2" charset="-122"/>
              </a:rPr>
              <a:t>快引发、快增长、难终止、易转移</a:t>
            </a:r>
          </a:p>
          <a:p>
            <a:pPr>
              <a:lnSpc>
                <a:spcPct val="150000"/>
              </a:lnSpc>
            </a:pPr>
            <a:r>
              <a:rPr lang="zh-CN" altLang="en-US" sz="2800" b="1" dirty="0">
                <a:solidFill>
                  <a:srgbClr val="0000FF"/>
                </a:solidFill>
                <a:latin typeface="宋体" pitchFamily="2" charset="-122"/>
                <a:ea typeface="宋体" pitchFamily="2" charset="-122"/>
              </a:rPr>
              <a:t>活性中心以多种状态共存</a:t>
            </a:r>
          </a:p>
          <a:p>
            <a:pPr>
              <a:lnSpc>
                <a:spcPct val="150000"/>
              </a:lnSpc>
            </a:pPr>
            <a:r>
              <a:rPr lang="zh-CN" altLang="en-US" sz="2800" b="1" dirty="0">
                <a:solidFill>
                  <a:srgbClr val="0000FF"/>
                </a:solidFill>
                <a:latin typeface="宋体" pitchFamily="2" charset="-122"/>
                <a:ea typeface="宋体" pitchFamily="2" charset="-122"/>
              </a:rPr>
              <a:t>异构化聚合</a:t>
            </a:r>
          </a:p>
          <a:p>
            <a:pPr>
              <a:lnSpc>
                <a:spcPct val="150000"/>
              </a:lnSpc>
            </a:pPr>
            <a:r>
              <a:rPr lang="zh-CN" altLang="en-US" sz="2800" b="1" dirty="0">
                <a:latin typeface="宋体" pitchFamily="2" charset="-122"/>
                <a:ea typeface="宋体" pitchFamily="2" charset="-122"/>
              </a:rPr>
              <a:t>低温聚合 （－</a:t>
            </a:r>
            <a:r>
              <a:rPr lang="en-US" altLang="zh-CN" sz="2800" b="1" dirty="0">
                <a:latin typeface="宋体" pitchFamily="2" charset="-122"/>
                <a:ea typeface="宋体" pitchFamily="2" charset="-122"/>
              </a:rPr>
              <a:t>100</a:t>
            </a:r>
            <a:r>
              <a:rPr lang="en-US" altLang="zh-CN" sz="2800" b="1" dirty="0">
                <a:latin typeface="宋体" pitchFamily="2" charset="-122"/>
                <a:ea typeface="宋体" pitchFamily="2" charset="-122"/>
                <a:cs typeface="Times New Roman" pitchFamily="18" charset="0"/>
              </a:rPr>
              <a:t>℃)</a:t>
            </a:r>
          </a:p>
        </p:txBody>
      </p:sp>
    </p:spTree>
    <p:extLst>
      <p:ext uri="{BB962C8B-B14F-4D97-AF65-F5344CB8AC3E}">
        <p14:creationId xmlns:p14="http://schemas.microsoft.com/office/powerpoint/2010/main" val="40195308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2000" b="1">
              <a:latin typeface="Times New Roman" pitchFamily="18" charset="0"/>
              <a:cs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8" name="TextBox 7"/>
          <p:cNvSpPr txBox="1"/>
          <p:nvPr/>
        </p:nvSpPr>
        <p:spPr>
          <a:xfrm>
            <a:off x="285720" y="139463"/>
            <a:ext cx="4822154"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4.3.7 </a:t>
            </a:r>
            <a:r>
              <a:rPr lang="zh-CN" altLang="en-US"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阳离子聚合产品</a:t>
            </a:r>
          </a:p>
        </p:txBody>
      </p:sp>
      <p:sp>
        <p:nvSpPr>
          <p:cNvPr id="13" name="Text Box 6"/>
          <p:cNvSpPr txBox="1">
            <a:spLocks noChangeArrowheads="1"/>
          </p:cNvSpPr>
          <p:nvPr/>
        </p:nvSpPr>
        <p:spPr bwMode="auto">
          <a:xfrm>
            <a:off x="-1348" y="980728"/>
            <a:ext cx="3889375" cy="400110"/>
          </a:xfrm>
          <a:prstGeom prst="rect">
            <a:avLst/>
          </a:prstGeom>
          <a:noFill/>
          <a:ln w="9525">
            <a:noFill/>
            <a:miter lim="800000"/>
            <a:headEnd/>
            <a:tailEnd/>
          </a:ln>
        </p:spPr>
        <p:txBody>
          <a:bodyPr>
            <a:spAutoFit/>
          </a:bodyPr>
          <a:lstStyle/>
          <a:p>
            <a:pPr>
              <a:spcBef>
                <a:spcPct val="50000"/>
              </a:spcBef>
            </a:pP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2</a:t>
            </a:r>
            <a:r>
              <a:rPr lang="zh-CN" altLang="en-US" sz="2000" b="1" dirty="0">
                <a:latin typeface="Times New Roman" pitchFamily="18" charset="0"/>
                <a:ea typeface="宋体" pitchFamily="2" charset="-122"/>
                <a:cs typeface="Times New Roman" pitchFamily="18" charset="0"/>
              </a:rPr>
              <a:t>）丁基橡胶 （</a:t>
            </a:r>
            <a:r>
              <a:rPr lang="en-US" altLang="zh-CN" sz="2000" b="1" dirty="0">
                <a:latin typeface="Times New Roman" pitchFamily="18" charset="0"/>
                <a:ea typeface="宋体" pitchFamily="2" charset="-122"/>
                <a:cs typeface="Times New Roman" pitchFamily="18" charset="0"/>
              </a:rPr>
              <a:t>IIR)</a:t>
            </a:r>
          </a:p>
        </p:txBody>
      </p:sp>
      <p:graphicFrame>
        <p:nvGraphicFramePr>
          <p:cNvPr id="56325" name="Object 5"/>
          <p:cNvGraphicFramePr>
            <a:graphicFrameLocks noChangeAspect="1"/>
          </p:cNvGraphicFramePr>
          <p:nvPr>
            <p:extLst/>
          </p:nvPr>
        </p:nvGraphicFramePr>
        <p:xfrm>
          <a:off x="404653" y="1700808"/>
          <a:ext cx="8259338" cy="1008112"/>
        </p:xfrm>
        <a:graphic>
          <a:graphicData uri="http://schemas.openxmlformats.org/presentationml/2006/ole">
            <mc:AlternateContent xmlns:mc="http://schemas.openxmlformats.org/markup-compatibility/2006">
              <mc:Choice xmlns:v="urn:schemas-microsoft-com:vml" Requires="v">
                <p:oleObj spid="_x0000_s107534" name="CS ChemDraw Drawing" r:id="rId5" imgW="6203790" imgH="756968" progId="ChemDraw.Document.6.0">
                  <p:embed/>
                </p:oleObj>
              </mc:Choice>
              <mc:Fallback>
                <p:oleObj name="CS ChemDraw Drawing" r:id="rId5" imgW="6203790" imgH="756968" progId="ChemDraw.Document.6.0">
                  <p:embed/>
                  <p:pic>
                    <p:nvPicPr>
                      <p:cNvPr id="5632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653" y="1700808"/>
                        <a:ext cx="8259338"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6"/>
          <p:cNvSpPr txBox="1">
            <a:spLocks noChangeArrowheads="1"/>
          </p:cNvSpPr>
          <p:nvPr/>
        </p:nvSpPr>
        <p:spPr bwMode="auto">
          <a:xfrm>
            <a:off x="611560" y="3645024"/>
            <a:ext cx="7704856" cy="1169551"/>
          </a:xfrm>
          <a:prstGeom prst="rect">
            <a:avLst/>
          </a:prstGeom>
          <a:noFill/>
          <a:ln w="9525">
            <a:noFill/>
            <a:miter lim="800000"/>
            <a:headEnd/>
            <a:tailEnd/>
          </a:ln>
        </p:spPr>
        <p:txBody>
          <a:bodyPr wrap="square">
            <a:spAutoFit/>
          </a:bodyPr>
          <a:lstStyle/>
          <a:p>
            <a:pPr>
              <a:spcBef>
                <a:spcPct val="50000"/>
              </a:spcBef>
            </a:pPr>
            <a:r>
              <a:rPr lang="en-US" altLang="zh-CN" sz="2000" b="1" dirty="0">
                <a:latin typeface="Times New Roman" pitchFamily="18" charset="0"/>
                <a:ea typeface="宋体" pitchFamily="2" charset="-122"/>
                <a:cs typeface="Times New Roman" pitchFamily="18" charset="0"/>
              </a:rPr>
              <a:t>IIR</a:t>
            </a:r>
            <a:r>
              <a:rPr lang="zh-CN" altLang="en-US" sz="2000" b="1" dirty="0">
                <a:latin typeface="Times New Roman" pitchFamily="18" charset="0"/>
                <a:ea typeface="宋体" pitchFamily="2" charset="-122"/>
                <a:cs typeface="Times New Roman" pitchFamily="18" charset="0"/>
              </a:rPr>
              <a:t>的特性：不透气、不透水、耐蒸汽、耐化学性、耐老化、电绝缘</a:t>
            </a:r>
            <a:endParaRPr lang="en-US" altLang="zh-CN" sz="2000" b="1" dirty="0">
              <a:latin typeface="Times New Roman" pitchFamily="18" charset="0"/>
              <a:ea typeface="宋体" pitchFamily="2" charset="-122"/>
              <a:cs typeface="Times New Roman" pitchFamily="18" charset="0"/>
            </a:endParaRPr>
          </a:p>
          <a:p>
            <a:pPr>
              <a:spcBef>
                <a:spcPct val="50000"/>
              </a:spcBef>
            </a:pPr>
            <a:r>
              <a:rPr lang="zh-CN" altLang="en-US" sz="2000" b="1" dirty="0">
                <a:latin typeface="Times New Roman" pitchFamily="18" charset="0"/>
                <a:ea typeface="宋体" pitchFamily="2" charset="-122"/>
                <a:cs typeface="Times New Roman" pitchFamily="18" charset="0"/>
              </a:rPr>
              <a:t>用途：内胎、建筑物防水片及蓄水池衬里、密封及填缝材料</a:t>
            </a:r>
            <a:endParaRPr lang="en-US" sz="2000" b="1" dirty="0">
              <a:latin typeface="Times New Roman" pitchFamily="18" charset="0"/>
              <a:ea typeface="宋体" pitchFamily="2" charset="-122"/>
              <a:cs typeface="Times New Roman" pitchFamily="18" charset="0"/>
            </a:endParaRPr>
          </a:p>
        </p:txBody>
      </p:sp>
      <p:sp>
        <p:nvSpPr>
          <p:cNvPr id="15" name="Text Box 4"/>
          <p:cNvSpPr txBox="1">
            <a:spLocks noChangeArrowheads="1"/>
          </p:cNvSpPr>
          <p:nvPr/>
        </p:nvSpPr>
        <p:spPr bwMode="auto">
          <a:xfrm>
            <a:off x="611560" y="2951873"/>
            <a:ext cx="4791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rgbClr val="FF0000"/>
                </a:solidFill>
                <a:latin typeface="Times New Roman" panose="02020603050405020304" pitchFamily="18" charset="0"/>
                <a:ea typeface="楷体_GB2312" pitchFamily="49" charset="-122"/>
              </a:defRPr>
            </a:lvl1pPr>
            <a:lvl2pPr marL="742950" indent="-285750" eaLnBrk="0" hangingPunct="0">
              <a:defRPr kumimoji="1" sz="2400" b="1">
                <a:solidFill>
                  <a:srgbClr val="FF0000"/>
                </a:solidFill>
                <a:latin typeface="Times New Roman" panose="02020603050405020304" pitchFamily="18" charset="0"/>
                <a:ea typeface="楷体_GB2312" pitchFamily="49" charset="-122"/>
              </a:defRPr>
            </a:lvl2pPr>
            <a:lvl3pPr marL="1143000" indent="-228600" eaLnBrk="0" hangingPunct="0">
              <a:defRPr kumimoji="1" sz="2400" b="1">
                <a:solidFill>
                  <a:srgbClr val="FF0000"/>
                </a:solidFill>
                <a:latin typeface="Times New Roman" panose="02020603050405020304" pitchFamily="18" charset="0"/>
                <a:ea typeface="楷体_GB2312" pitchFamily="49" charset="-122"/>
              </a:defRPr>
            </a:lvl3pPr>
            <a:lvl4pPr marL="1600200" indent="-228600" eaLnBrk="0" hangingPunct="0">
              <a:defRPr kumimoji="1" sz="2400" b="1">
                <a:solidFill>
                  <a:srgbClr val="FF0000"/>
                </a:solidFill>
                <a:latin typeface="Times New Roman" panose="02020603050405020304" pitchFamily="18" charset="0"/>
                <a:ea typeface="楷体_GB2312" pitchFamily="49" charset="-122"/>
              </a:defRPr>
            </a:lvl4pPr>
            <a:lvl5pPr marL="2057400" indent="-228600" eaLnBrk="0" hangingPunct="0">
              <a:defRPr kumimoji="1" sz="2400" b="1">
                <a:solidFill>
                  <a:srgbClr val="FF0000"/>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400" b="1">
                <a:solidFill>
                  <a:srgbClr val="FF0000"/>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400" b="1">
                <a:solidFill>
                  <a:srgbClr val="FF0000"/>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400" b="1">
                <a:solidFill>
                  <a:srgbClr val="FF0000"/>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400" b="1">
                <a:solidFill>
                  <a:srgbClr val="FF0000"/>
                </a:solidFill>
                <a:latin typeface="Times New Roman" panose="02020603050405020304" pitchFamily="18" charset="0"/>
                <a:ea typeface="楷体_GB2312" pitchFamily="49" charset="-122"/>
              </a:defRPr>
            </a:lvl9pPr>
          </a:lstStyle>
          <a:p>
            <a:pPr algn="l" eaLnBrk="1" hangingPunct="1">
              <a:spcBef>
                <a:spcPct val="50000"/>
              </a:spcBef>
              <a:buFontTx/>
              <a:buNone/>
            </a:pPr>
            <a:r>
              <a:rPr lang="zh-CN" altLang="en-US" sz="2000" dirty="0">
                <a:solidFill>
                  <a:srgbClr val="0000FF"/>
                </a:solidFill>
                <a:ea typeface="宋体" panose="02010600030101010101" pitchFamily="2" charset="-122"/>
              </a:rPr>
              <a:t>异戊二烯</a:t>
            </a:r>
            <a:r>
              <a:rPr lang="en-US" altLang="zh-CN" sz="2000" dirty="0">
                <a:solidFill>
                  <a:srgbClr val="0000FF"/>
                </a:solidFill>
                <a:ea typeface="宋体" panose="02010600030101010101" pitchFamily="2" charset="-122"/>
              </a:rPr>
              <a:t>1.5%(</a:t>
            </a:r>
            <a:r>
              <a:rPr lang="zh-CN" altLang="en-US" sz="2000" dirty="0">
                <a:solidFill>
                  <a:srgbClr val="0000FF"/>
                </a:solidFill>
                <a:ea typeface="宋体" panose="02010600030101010101" pitchFamily="2" charset="-122"/>
              </a:rPr>
              <a:t>导入双键硫化</a:t>
            </a:r>
            <a:r>
              <a:rPr lang="en-US" altLang="zh-CN" sz="2000" dirty="0">
                <a:solidFill>
                  <a:srgbClr val="0000FF"/>
                </a:solidFill>
                <a:ea typeface="宋体" panose="02010600030101010101" pitchFamily="2" charset="-122"/>
              </a:rPr>
              <a:t>) </a:t>
            </a:r>
          </a:p>
        </p:txBody>
      </p:sp>
      <p:pic>
        <p:nvPicPr>
          <p:cNvPr id="4" name="图片 3"/>
          <p:cNvPicPr>
            <a:picLocks noChangeAspect="1"/>
          </p:cNvPicPr>
          <p:nvPr/>
        </p:nvPicPr>
        <p:blipFill rotWithShape="1">
          <a:blip r:embed="rId7">
            <a:extLst>
              <a:ext uri="{28A0092B-C50C-407E-A947-70E740481C1C}">
                <a14:useLocalDpi xmlns:a14="http://schemas.microsoft.com/office/drawing/2010/main" val="0"/>
              </a:ext>
            </a:extLst>
          </a:blip>
          <a:srcRect l="12201" t="11728" r="14091" b="13146"/>
          <a:stretch/>
        </p:blipFill>
        <p:spPr>
          <a:xfrm>
            <a:off x="2915816" y="4943358"/>
            <a:ext cx="2376264" cy="1614641"/>
          </a:xfrm>
          <a:prstGeom prst="rect">
            <a:avLst/>
          </a:prstGeom>
        </p:spPr>
      </p:pic>
    </p:spTree>
    <p:extLst>
      <p:ext uri="{BB962C8B-B14F-4D97-AF65-F5344CB8AC3E}">
        <p14:creationId xmlns:p14="http://schemas.microsoft.com/office/powerpoint/2010/main" val="27252025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8" name="TextBox 7"/>
          <p:cNvSpPr txBox="1"/>
          <p:nvPr/>
        </p:nvSpPr>
        <p:spPr>
          <a:xfrm>
            <a:off x="285720" y="139463"/>
            <a:ext cx="3430747"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4.4 </a:t>
            </a:r>
            <a:r>
              <a:rPr lang="zh-CN" altLang="en-US"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离子共聚合</a:t>
            </a:r>
          </a:p>
        </p:txBody>
      </p:sp>
      <p:sp>
        <p:nvSpPr>
          <p:cNvPr id="10" name="Text Box 10"/>
          <p:cNvSpPr txBox="1">
            <a:spLocks noChangeArrowheads="1"/>
          </p:cNvSpPr>
          <p:nvPr/>
        </p:nvSpPr>
        <p:spPr bwMode="auto">
          <a:xfrm>
            <a:off x="611560" y="908720"/>
            <a:ext cx="6120680" cy="1113766"/>
          </a:xfrm>
          <a:prstGeom prst="rect">
            <a:avLst/>
          </a:prstGeom>
          <a:noFill/>
          <a:ln w="9525">
            <a:noFill/>
            <a:miter lim="800000"/>
            <a:headEnd/>
            <a:tailEnd/>
          </a:ln>
        </p:spPr>
        <p:txBody>
          <a:bodyPr wrap="square">
            <a:spAutoFit/>
          </a:bodyPr>
          <a:lstStyle/>
          <a:p>
            <a:pPr>
              <a:lnSpc>
                <a:spcPct val="150000"/>
              </a:lnSpc>
            </a:pPr>
            <a:r>
              <a:rPr lang="zh-CN" altLang="en-US" sz="2400" b="1" dirty="0">
                <a:latin typeface="宋体" pitchFamily="2" charset="-122"/>
                <a:ea typeface="宋体" pitchFamily="2" charset="-122"/>
              </a:rPr>
              <a:t>离子共聚中影响单体和活性中心活性的因素：</a:t>
            </a:r>
            <a:r>
              <a:rPr lang="zh-CN" altLang="en-US" sz="2400" b="1" dirty="0">
                <a:solidFill>
                  <a:srgbClr val="FF0000"/>
                </a:solidFill>
                <a:latin typeface="宋体" pitchFamily="2" charset="-122"/>
                <a:ea typeface="宋体" pitchFamily="2" charset="-122"/>
              </a:rPr>
              <a:t>共轭效应、极性效应、位阻效应</a:t>
            </a:r>
          </a:p>
        </p:txBody>
      </p:sp>
      <p:sp>
        <p:nvSpPr>
          <p:cNvPr id="14" name="Text Box 68"/>
          <p:cNvSpPr txBox="1">
            <a:spLocks noChangeArrowheads="1"/>
          </p:cNvSpPr>
          <p:nvPr/>
        </p:nvSpPr>
        <p:spPr bwMode="auto">
          <a:xfrm>
            <a:off x="1547664" y="5229200"/>
            <a:ext cx="6408712" cy="1015663"/>
          </a:xfrm>
          <a:prstGeom prst="rect">
            <a:avLst/>
          </a:prstGeom>
          <a:solidFill>
            <a:srgbClr val="FFFF00"/>
          </a:solidFill>
          <a:ln w="9525">
            <a:noFill/>
            <a:miter lim="800000"/>
            <a:headEnd/>
            <a:tailEnd/>
          </a:ln>
        </p:spPr>
        <p:txBody>
          <a:bodyPr wrap="square">
            <a:spAutoFit/>
          </a:bodyPr>
          <a:lstStyle/>
          <a:p>
            <a:pPr>
              <a:spcBef>
                <a:spcPct val="50000"/>
              </a:spcBef>
            </a:pPr>
            <a:r>
              <a:rPr lang="zh-CN" altLang="en-US" sz="2400" b="1" dirty="0">
                <a:latin typeface="宋体" pitchFamily="2" charset="-122"/>
                <a:ea typeface="宋体" pitchFamily="2" charset="-122"/>
              </a:rPr>
              <a:t>自由基共聚时，</a:t>
            </a:r>
            <a:r>
              <a:rPr lang="zh-CN" altLang="en-US" sz="2400" b="1" dirty="0">
                <a:solidFill>
                  <a:srgbClr val="FF0000"/>
                </a:solidFill>
                <a:latin typeface="宋体" pitchFamily="2" charset="-122"/>
                <a:ea typeface="宋体" pitchFamily="2" charset="-122"/>
              </a:rPr>
              <a:t>共轭效应</a:t>
            </a:r>
            <a:r>
              <a:rPr lang="zh-CN" altLang="en-US" sz="2400" b="1" dirty="0">
                <a:latin typeface="宋体" pitchFamily="2" charset="-122"/>
                <a:ea typeface="宋体" pitchFamily="2" charset="-122"/>
              </a:rPr>
              <a:t>对单体的活性影响大</a:t>
            </a:r>
          </a:p>
          <a:p>
            <a:pPr>
              <a:spcBef>
                <a:spcPct val="50000"/>
              </a:spcBef>
            </a:pPr>
            <a:r>
              <a:rPr lang="zh-CN" altLang="en-US" sz="2400" b="1" dirty="0">
                <a:latin typeface="宋体" pitchFamily="2" charset="-122"/>
                <a:ea typeface="宋体" pitchFamily="2" charset="-122"/>
              </a:rPr>
              <a:t>离子共聚时，</a:t>
            </a:r>
            <a:r>
              <a:rPr lang="zh-CN" altLang="en-US" sz="2400" b="1" dirty="0">
                <a:solidFill>
                  <a:srgbClr val="FF0000"/>
                </a:solidFill>
                <a:latin typeface="宋体" pitchFamily="2" charset="-122"/>
                <a:ea typeface="宋体" pitchFamily="2" charset="-122"/>
              </a:rPr>
              <a:t>极性效应</a:t>
            </a:r>
            <a:r>
              <a:rPr lang="zh-CN" altLang="en-US" sz="2400" b="1" dirty="0">
                <a:latin typeface="宋体" pitchFamily="2" charset="-122"/>
                <a:ea typeface="宋体" pitchFamily="2" charset="-122"/>
              </a:rPr>
              <a:t>对单体活性影响大</a:t>
            </a:r>
          </a:p>
        </p:txBody>
      </p:sp>
      <p:graphicFrame>
        <p:nvGraphicFramePr>
          <p:cNvPr id="15" name="Object 70"/>
          <p:cNvGraphicFramePr>
            <a:graphicFrameLocks noChangeAspect="1"/>
          </p:cNvGraphicFramePr>
          <p:nvPr/>
        </p:nvGraphicFramePr>
        <p:xfrm>
          <a:off x="1331640" y="2284201"/>
          <a:ext cx="1440159" cy="2728975"/>
        </p:xfrm>
        <a:graphic>
          <a:graphicData uri="http://schemas.openxmlformats.org/presentationml/2006/ole">
            <mc:AlternateContent xmlns:mc="http://schemas.openxmlformats.org/markup-compatibility/2006">
              <mc:Choice xmlns:v="urn:schemas-microsoft-com:vml" Requires="v">
                <p:oleObj spid="_x0000_s41038" r:id="rId5" imgW="1087120" imgH="2057400" progId="">
                  <p:embed/>
                </p:oleObj>
              </mc:Choice>
              <mc:Fallback>
                <p:oleObj r:id="rId5" imgW="1087120" imgH="2057400" progId="">
                  <p:embed/>
                  <p:pic>
                    <p:nvPicPr>
                      <p:cNvPr id="15"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2284201"/>
                        <a:ext cx="1440159" cy="27289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71"/>
          <p:cNvSpPr txBox="1">
            <a:spLocks noChangeArrowheads="1"/>
          </p:cNvSpPr>
          <p:nvPr/>
        </p:nvSpPr>
        <p:spPr bwMode="auto">
          <a:xfrm>
            <a:off x="3779912" y="2485008"/>
            <a:ext cx="3851275" cy="1016000"/>
          </a:xfrm>
          <a:prstGeom prst="rect">
            <a:avLst/>
          </a:prstGeom>
          <a:noFill/>
          <a:ln w="9525">
            <a:noFill/>
            <a:miter lim="800000"/>
            <a:headEnd/>
            <a:tailEnd/>
          </a:ln>
        </p:spPr>
        <p:txBody>
          <a:bodyPr>
            <a:spAutoFit/>
          </a:bodyPr>
          <a:lstStyle/>
          <a:p>
            <a:pPr>
              <a:spcBef>
                <a:spcPct val="50000"/>
              </a:spcBef>
            </a:pPr>
            <a:r>
              <a:rPr lang="zh-CN" altLang="en-US" sz="2400" b="1" dirty="0">
                <a:latin typeface="宋体" pitchFamily="2" charset="-122"/>
                <a:ea typeface="宋体" pitchFamily="2" charset="-122"/>
              </a:rPr>
              <a:t>自由基共聚，单体活性：</a:t>
            </a:r>
          </a:p>
          <a:p>
            <a:pPr>
              <a:spcBef>
                <a:spcPct val="50000"/>
              </a:spcBef>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St   &gt;   MMA</a:t>
            </a:r>
          </a:p>
        </p:txBody>
      </p:sp>
      <p:sp>
        <p:nvSpPr>
          <p:cNvPr id="17" name="Text Box 72"/>
          <p:cNvSpPr txBox="1">
            <a:spLocks noChangeArrowheads="1"/>
          </p:cNvSpPr>
          <p:nvPr/>
        </p:nvSpPr>
        <p:spPr bwMode="auto">
          <a:xfrm>
            <a:off x="3779912" y="3709144"/>
            <a:ext cx="3851275" cy="1016000"/>
          </a:xfrm>
          <a:prstGeom prst="rect">
            <a:avLst/>
          </a:prstGeom>
          <a:noFill/>
          <a:ln w="9525">
            <a:noFill/>
            <a:miter lim="800000"/>
            <a:headEnd/>
            <a:tailEnd/>
          </a:ln>
        </p:spPr>
        <p:txBody>
          <a:bodyPr>
            <a:spAutoFit/>
          </a:bodyPr>
          <a:lstStyle/>
          <a:p>
            <a:pPr>
              <a:spcBef>
                <a:spcPct val="50000"/>
              </a:spcBef>
            </a:pPr>
            <a:r>
              <a:rPr lang="zh-CN" altLang="en-US" sz="2400" b="1" dirty="0">
                <a:latin typeface="宋体" pitchFamily="2" charset="-122"/>
                <a:ea typeface="宋体" pitchFamily="2" charset="-122"/>
              </a:rPr>
              <a:t>阴离子共聚，单体活性：</a:t>
            </a:r>
          </a:p>
          <a:p>
            <a:pPr>
              <a:spcBef>
                <a:spcPct val="50000"/>
              </a:spcBef>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MMA   &gt;   St</a:t>
            </a:r>
          </a:p>
        </p:txBody>
      </p:sp>
    </p:spTree>
    <p:extLst>
      <p:ext uri="{BB962C8B-B14F-4D97-AF65-F5344CB8AC3E}">
        <p14:creationId xmlns:p14="http://schemas.microsoft.com/office/powerpoint/2010/main" val="36385475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8" name="TextBox 7"/>
          <p:cNvSpPr txBox="1"/>
          <p:nvPr/>
        </p:nvSpPr>
        <p:spPr>
          <a:xfrm>
            <a:off x="285720" y="139463"/>
            <a:ext cx="3430747"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4.4 </a:t>
            </a:r>
            <a:r>
              <a:rPr lang="zh-CN" altLang="en-US"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离子共聚合</a:t>
            </a:r>
          </a:p>
        </p:txBody>
      </p:sp>
      <p:sp>
        <p:nvSpPr>
          <p:cNvPr id="13" name="Text Box 5"/>
          <p:cNvSpPr txBox="1">
            <a:spLocks noChangeArrowheads="1"/>
          </p:cNvSpPr>
          <p:nvPr/>
        </p:nvSpPr>
        <p:spPr bwMode="auto">
          <a:xfrm>
            <a:off x="395536" y="1100138"/>
            <a:ext cx="3046412" cy="457200"/>
          </a:xfrm>
          <a:prstGeom prst="rect">
            <a:avLst/>
          </a:prstGeom>
          <a:noFill/>
          <a:ln w="9525">
            <a:noFill/>
            <a:miter lim="800000"/>
            <a:headEnd/>
            <a:tailEnd/>
          </a:ln>
        </p:spPr>
        <p:txBody>
          <a:bodyPr>
            <a:spAutoFit/>
          </a:bodyPr>
          <a:lstStyle/>
          <a:p>
            <a:pPr>
              <a:spcBef>
                <a:spcPct val="50000"/>
              </a:spcBef>
            </a:pPr>
            <a:r>
              <a:rPr lang="en-US" altLang="zh-CN" sz="2400" b="1" dirty="0">
                <a:solidFill>
                  <a:srgbClr val="FF0000"/>
                </a:solidFill>
                <a:latin typeface="宋体" pitchFamily="2" charset="-122"/>
                <a:ea typeface="宋体" pitchFamily="2" charset="-122"/>
              </a:rPr>
              <a:t>3. </a:t>
            </a:r>
            <a:r>
              <a:rPr lang="zh-CN" altLang="en-US" sz="2400" b="1" dirty="0">
                <a:solidFill>
                  <a:srgbClr val="FF0000"/>
                </a:solidFill>
                <a:latin typeface="宋体" pitchFamily="2" charset="-122"/>
                <a:ea typeface="宋体" pitchFamily="2" charset="-122"/>
              </a:rPr>
              <a:t>单体的选择性强</a:t>
            </a:r>
          </a:p>
        </p:txBody>
      </p:sp>
      <p:graphicFrame>
        <p:nvGraphicFramePr>
          <p:cNvPr id="18" name="Group 4"/>
          <p:cNvGraphicFramePr>
            <a:graphicFrameLocks noGrp="1"/>
          </p:cNvGraphicFramePr>
          <p:nvPr/>
        </p:nvGraphicFramePr>
        <p:xfrm>
          <a:off x="899592" y="2589803"/>
          <a:ext cx="7488832" cy="1775301"/>
        </p:xfrm>
        <a:graphic>
          <a:graphicData uri="http://schemas.openxmlformats.org/drawingml/2006/table">
            <a:tbl>
              <a:tblPr/>
              <a:tblGrid>
                <a:gridCol w="1144575">
                  <a:extLst>
                    <a:ext uri="{9D8B030D-6E8A-4147-A177-3AD203B41FA5}">
                      <a16:colId xmlns:a16="http://schemas.microsoft.com/office/drawing/2014/main" val="20000"/>
                    </a:ext>
                  </a:extLst>
                </a:gridCol>
                <a:gridCol w="1915307">
                  <a:extLst>
                    <a:ext uri="{9D8B030D-6E8A-4147-A177-3AD203B41FA5}">
                      <a16:colId xmlns:a16="http://schemas.microsoft.com/office/drawing/2014/main" val="20001"/>
                    </a:ext>
                  </a:extLst>
                </a:gridCol>
                <a:gridCol w="2378510">
                  <a:extLst>
                    <a:ext uri="{9D8B030D-6E8A-4147-A177-3AD203B41FA5}">
                      <a16:colId xmlns:a16="http://schemas.microsoft.com/office/drawing/2014/main" val="20002"/>
                    </a:ext>
                  </a:extLst>
                </a:gridCol>
                <a:gridCol w="2050440">
                  <a:extLst>
                    <a:ext uri="{9D8B030D-6E8A-4147-A177-3AD203B41FA5}">
                      <a16:colId xmlns:a16="http://schemas.microsoft.com/office/drawing/2014/main" val="20003"/>
                    </a:ext>
                  </a:extLst>
                </a:gridCol>
              </a:tblGrid>
              <a:tr h="586581">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编号</a:t>
                      </a:r>
                    </a:p>
                  </a:txBody>
                  <a:tcPr anchor="ctr" anchorCtr="1"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引发体系</a:t>
                      </a: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反应温度（</a:t>
                      </a:r>
                      <a:r>
                        <a:rPr kumimoji="0" lang="en-US" altLang="zh-CN" sz="24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O</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CN" sz="2400" b="0"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a:t>
                      </a:r>
                      <a:r>
                        <a:rPr kumimoji="0" lang="en-US" altLang="zh-CN" sz="24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mol %</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anchor="ctr" anchorCtr="1"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7594">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anchor="ctr" anchorCtr="1"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BF</a:t>
                      </a:r>
                      <a:r>
                        <a:rPr kumimoji="0" lang="en-US" altLang="zh-CN" sz="24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3</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(Et</a:t>
                      </a:r>
                      <a:r>
                        <a:rPr kumimoji="0" lang="en-US" altLang="zh-CN" sz="24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O)</a:t>
                      </a:r>
                    </a:p>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BPO</a:t>
                      </a:r>
                    </a:p>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K</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（液氨中）</a:t>
                      </a: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30</a:t>
                      </a:r>
                    </a:p>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60</a:t>
                      </a:r>
                    </a:p>
                    <a:p>
                      <a:pPr marL="0" marR="0" lvl="0" indent="0" algn="ctr" defTabSz="914400" rtl="0" eaLnBrk="0" fontAlgn="base" latinLnBrk="0" hangingPunct="0">
                        <a:lnSpc>
                          <a:spcPct val="100000"/>
                        </a:lnSpc>
                        <a:spcBef>
                          <a:spcPts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30</a:t>
                      </a: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99</a:t>
                      </a:r>
                    </a:p>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51</a:t>
                      </a:r>
                    </a:p>
                    <a:p>
                      <a:pPr marL="0" marR="0" lvl="0" indent="0" algn="ctr" defTabSz="914400" rtl="0" eaLnBrk="0" fontAlgn="base" latinLnBrk="0" hangingPunct="0">
                        <a:lnSpc>
                          <a:spcPct val="100000"/>
                        </a:lnSpc>
                        <a:spcBef>
                          <a:spcPts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anchor="ctr" anchorCtr="1"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9" name="Text Box 24"/>
          <p:cNvSpPr txBox="1">
            <a:spLocks noChangeArrowheads="1"/>
          </p:cNvSpPr>
          <p:nvPr/>
        </p:nvSpPr>
        <p:spPr bwMode="auto">
          <a:xfrm>
            <a:off x="3131840" y="4509120"/>
            <a:ext cx="3096344" cy="1200329"/>
          </a:xfrm>
          <a:prstGeom prst="rect">
            <a:avLst/>
          </a:prstGeom>
          <a:solidFill>
            <a:srgbClr val="FFFF00"/>
          </a:solidFill>
          <a:ln>
            <a:noFill/>
          </a:ln>
          <a:extLst/>
        </p:spPr>
        <p:txBody>
          <a:bodyPr wrap="square">
            <a:spAutoFit/>
          </a:bodyPr>
          <a:lstStyle>
            <a:lvl1pPr eaLnBrk="0" hangingPunct="0">
              <a:defRPr sz="2800">
                <a:solidFill>
                  <a:schemeClr val="tx1"/>
                </a:solidFill>
                <a:latin typeface="Times New Roman" pitchFamily="18" charset="0"/>
                <a:ea typeface="楷体_GB2312"/>
                <a:cs typeface="楷体_GB2312"/>
              </a:defRPr>
            </a:lvl1pPr>
            <a:lvl2pPr marL="742950" indent="-285750" eaLnBrk="0" hangingPunct="0">
              <a:defRPr sz="2800">
                <a:solidFill>
                  <a:schemeClr val="tx1"/>
                </a:solidFill>
                <a:latin typeface="Times New Roman" pitchFamily="18" charset="0"/>
                <a:ea typeface="楷体_GB2312"/>
                <a:cs typeface="楷体_GB2312"/>
              </a:defRPr>
            </a:lvl2pPr>
            <a:lvl3pPr marL="1143000" indent="-228600" eaLnBrk="0" hangingPunct="0">
              <a:defRPr sz="2800">
                <a:solidFill>
                  <a:schemeClr val="tx1"/>
                </a:solidFill>
                <a:latin typeface="Times New Roman" pitchFamily="18" charset="0"/>
                <a:ea typeface="楷体_GB2312"/>
                <a:cs typeface="楷体_GB2312"/>
              </a:defRPr>
            </a:lvl3pPr>
            <a:lvl4pPr marL="1600200" indent="-228600" eaLnBrk="0" hangingPunct="0">
              <a:defRPr sz="2800">
                <a:solidFill>
                  <a:schemeClr val="tx1"/>
                </a:solidFill>
                <a:latin typeface="Times New Roman" pitchFamily="18" charset="0"/>
                <a:ea typeface="楷体_GB2312"/>
                <a:cs typeface="楷体_GB2312"/>
              </a:defRPr>
            </a:lvl4pPr>
            <a:lvl5pPr marL="2057400" indent="-228600" eaLnBrk="0" hangingPunct="0">
              <a:defRPr sz="2800">
                <a:solidFill>
                  <a:schemeClr val="tx1"/>
                </a:solidFill>
                <a:latin typeface="Times New Roman" pitchFamily="18" charset="0"/>
                <a:ea typeface="楷体_GB2312"/>
                <a:cs typeface="楷体_GB231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楷体_GB2312"/>
                <a:cs typeface="楷体_GB231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楷体_GB2312"/>
                <a:cs typeface="楷体_GB231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楷体_GB2312"/>
                <a:cs typeface="楷体_GB231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楷体_GB2312"/>
                <a:cs typeface="楷体_GB2312"/>
              </a:defRPr>
            </a:lvl9pPr>
          </a:lstStyle>
          <a:p>
            <a:pPr marL="457200" indent="-457200" eaLnBrk="1" hangingPunct="1">
              <a:spcBef>
                <a:spcPts val="0"/>
              </a:spcBef>
              <a:buFont typeface="+mj-lt"/>
              <a:buAutoNum type="arabicPeriod"/>
              <a:defRPr/>
            </a:pPr>
            <a:r>
              <a:rPr lang="en-US" sz="2400" i="1" dirty="0">
                <a:ea typeface="宋体" pitchFamily="2" charset="-122"/>
                <a:cs typeface="Times New Roman" pitchFamily="18" charset="0"/>
              </a:rPr>
              <a:t>r</a:t>
            </a:r>
            <a:r>
              <a:rPr lang="en-US" sz="2400" baseline="-25000" dirty="0">
                <a:ea typeface="宋体" pitchFamily="2" charset="-122"/>
                <a:cs typeface="Times New Roman" pitchFamily="18" charset="0"/>
              </a:rPr>
              <a:t>1</a:t>
            </a:r>
            <a:r>
              <a:rPr lang="en-US" sz="2400" dirty="0">
                <a:ea typeface="宋体" pitchFamily="2" charset="-122"/>
                <a:cs typeface="Times New Roman" pitchFamily="18" charset="0"/>
              </a:rPr>
              <a:t> = 10.5  </a:t>
            </a:r>
            <a:r>
              <a:rPr lang="en-US" sz="2400" i="1" dirty="0">
                <a:ea typeface="宋体" pitchFamily="2" charset="-122"/>
                <a:cs typeface="Times New Roman" pitchFamily="18" charset="0"/>
              </a:rPr>
              <a:t>r</a:t>
            </a:r>
            <a:r>
              <a:rPr lang="en-US" sz="2400" baseline="-25000" dirty="0">
                <a:ea typeface="宋体" pitchFamily="2" charset="-122"/>
                <a:cs typeface="Times New Roman" pitchFamily="18" charset="0"/>
              </a:rPr>
              <a:t>2</a:t>
            </a:r>
            <a:r>
              <a:rPr lang="en-US" sz="2400" dirty="0">
                <a:ea typeface="宋体" pitchFamily="2" charset="-122"/>
                <a:cs typeface="Times New Roman" pitchFamily="18" charset="0"/>
              </a:rPr>
              <a:t> = 0.1</a:t>
            </a:r>
          </a:p>
          <a:p>
            <a:pPr marL="457200" indent="-457200" eaLnBrk="1" hangingPunct="1">
              <a:spcBef>
                <a:spcPts val="0"/>
              </a:spcBef>
              <a:buFont typeface="+mj-lt"/>
              <a:buAutoNum type="arabicPeriod"/>
              <a:defRPr/>
            </a:pPr>
            <a:r>
              <a:rPr lang="en-US" sz="2400" i="1" dirty="0">
                <a:ea typeface="宋体" pitchFamily="2" charset="-122"/>
                <a:cs typeface="Times New Roman" pitchFamily="18" charset="0"/>
              </a:rPr>
              <a:t>r</a:t>
            </a:r>
            <a:r>
              <a:rPr lang="en-US" sz="2400" baseline="-25000" dirty="0">
                <a:ea typeface="宋体" pitchFamily="2" charset="-122"/>
                <a:cs typeface="Times New Roman" pitchFamily="18" charset="0"/>
              </a:rPr>
              <a:t>1</a:t>
            </a:r>
            <a:r>
              <a:rPr lang="en-US" sz="2400" dirty="0">
                <a:ea typeface="宋体" pitchFamily="2" charset="-122"/>
                <a:cs typeface="Times New Roman" pitchFamily="18" charset="0"/>
              </a:rPr>
              <a:t> = 0.52  </a:t>
            </a:r>
            <a:r>
              <a:rPr lang="en-US" sz="2400" i="1" dirty="0">
                <a:ea typeface="宋体" pitchFamily="2" charset="-122"/>
                <a:cs typeface="Times New Roman" pitchFamily="18" charset="0"/>
              </a:rPr>
              <a:t>r</a:t>
            </a:r>
            <a:r>
              <a:rPr lang="en-US" sz="2400" baseline="-25000" dirty="0">
                <a:ea typeface="宋体" pitchFamily="2" charset="-122"/>
                <a:cs typeface="Times New Roman" pitchFamily="18" charset="0"/>
              </a:rPr>
              <a:t>2</a:t>
            </a:r>
            <a:r>
              <a:rPr lang="en-US" sz="2400" dirty="0">
                <a:ea typeface="宋体" pitchFamily="2" charset="-122"/>
                <a:cs typeface="Times New Roman" pitchFamily="18" charset="0"/>
              </a:rPr>
              <a:t> = 0.46</a:t>
            </a:r>
          </a:p>
          <a:p>
            <a:pPr marL="457200" indent="-457200" eaLnBrk="1" hangingPunct="1">
              <a:spcBef>
                <a:spcPts val="0"/>
              </a:spcBef>
              <a:buFont typeface="+mj-lt"/>
              <a:buAutoNum type="arabicPeriod"/>
              <a:defRPr/>
            </a:pPr>
            <a:r>
              <a:rPr lang="en-US" sz="2400" i="1" dirty="0">
                <a:ea typeface="宋体" pitchFamily="2" charset="-122"/>
                <a:cs typeface="Times New Roman" pitchFamily="18" charset="0"/>
              </a:rPr>
              <a:t>r</a:t>
            </a:r>
            <a:r>
              <a:rPr lang="en-US" sz="2400" baseline="-25000" dirty="0">
                <a:ea typeface="宋体" pitchFamily="2" charset="-122"/>
                <a:cs typeface="Times New Roman" pitchFamily="18" charset="0"/>
              </a:rPr>
              <a:t>1</a:t>
            </a:r>
            <a:r>
              <a:rPr lang="en-US" sz="2400" dirty="0">
                <a:ea typeface="宋体" pitchFamily="2" charset="-122"/>
                <a:cs typeface="Times New Roman" pitchFamily="18" charset="0"/>
              </a:rPr>
              <a:t> = 0.12  </a:t>
            </a:r>
            <a:r>
              <a:rPr lang="en-US" sz="2400" i="1" dirty="0">
                <a:ea typeface="宋体" pitchFamily="2" charset="-122"/>
                <a:cs typeface="Times New Roman" pitchFamily="18" charset="0"/>
              </a:rPr>
              <a:t>r</a:t>
            </a:r>
            <a:r>
              <a:rPr lang="en-US" sz="2400" baseline="-25000" dirty="0">
                <a:ea typeface="宋体" pitchFamily="2" charset="-122"/>
                <a:cs typeface="Times New Roman" pitchFamily="18" charset="0"/>
              </a:rPr>
              <a:t>2</a:t>
            </a:r>
            <a:r>
              <a:rPr lang="en-US" sz="2400" dirty="0">
                <a:ea typeface="宋体" pitchFamily="2" charset="-122"/>
                <a:cs typeface="Times New Roman" pitchFamily="18" charset="0"/>
              </a:rPr>
              <a:t> = 6.4</a:t>
            </a:r>
          </a:p>
        </p:txBody>
      </p:sp>
      <p:sp>
        <p:nvSpPr>
          <p:cNvPr id="20" name="矩形 1"/>
          <p:cNvSpPr>
            <a:spLocks noChangeArrowheads="1"/>
          </p:cNvSpPr>
          <p:nvPr/>
        </p:nvSpPr>
        <p:spPr bwMode="auto">
          <a:xfrm>
            <a:off x="611560" y="1628800"/>
            <a:ext cx="8064376" cy="831850"/>
          </a:xfrm>
          <a:prstGeom prst="rect">
            <a:avLst/>
          </a:prstGeom>
          <a:noFill/>
          <a:ln w="9525">
            <a:noFill/>
            <a:miter lim="800000"/>
            <a:headEnd/>
            <a:tailEnd/>
          </a:ln>
        </p:spPr>
        <p:txBody>
          <a:bodyPr wrap="square">
            <a:spAutoFit/>
          </a:bodyPr>
          <a:lstStyle/>
          <a:p>
            <a:r>
              <a:rPr lang="zh-CN" altLang="zh-CN" sz="2400" dirty="0">
                <a:latin typeface="Times New Roman" pitchFamily="18" charset="0"/>
                <a:ea typeface="宋体" pitchFamily="2" charset="-122"/>
                <a:cs typeface="Times New Roman" pitchFamily="18" charset="0"/>
              </a:rPr>
              <a:t>分别用不同的引发体系使苯乙烯（</a:t>
            </a:r>
            <a:r>
              <a:rPr lang="en-US" altLang="zh-CN" sz="2400" dirty="0">
                <a:latin typeface="Times New Roman" pitchFamily="18" charset="0"/>
                <a:ea typeface="宋体" pitchFamily="2" charset="-122"/>
                <a:cs typeface="Times New Roman" pitchFamily="18" charset="0"/>
              </a:rPr>
              <a:t>M</a:t>
            </a:r>
            <a:r>
              <a:rPr lang="en-US" altLang="zh-CN" sz="2400" baseline="-25000" dirty="0">
                <a:latin typeface="Times New Roman" pitchFamily="18" charset="0"/>
                <a:ea typeface="宋体" pitchFamily="2" charset="-122"/>
                <a:cs typeface="Times New Roman" pitchFamily="18" charset="0"/>
              </a:rPr>
              <a:t>1</a:t>
            </a:r>
            <a:r>
              <a:rPr lang="zh-CN" altLang="zh-CN" sz="2400" dirty="0">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 </a:t>
            </a:r>
            <a:r>
              <a:rPr lang="zh-CN" altLang="zh-CN" sz="2400" dirty="0">
                <a:latin typeface="Times New Roman" pitchFamily="18" charset="0"/>
                <a:ea typeface="宋体" pitchFamily="2" charset="-122"/>
                <a:cs typeface="Times New Roman" pitchFamily="18" charset="0"/>
              </a:rPr>
              <a:t>甲基丙烯酸甲酯共聚（</a:t>
            </a:r>
            <a:r>
              <a:rPr lang="en-US" altLang="zh-CN" sz="2400" dirty="0">
                <a:latin typeface="Times New Roman" pitchFamily="18" charset="0"/>
                <a:ea typeface="宋体" pitchFamily="2" charset="-122"/>
                <a:cs typeface="Times New Roman" pitchFamily="18" charset="0"/>
              </a:rPr>
              <a:t>M</a:t>
            </a:r>
            <a:r>
              <a:rPr lang="en-US" altLang="zh-CN" sz="2400" baseline="-25000" dirty="0">
                <a:latin typeface="Times New Roman" pitchFamily="18" charset="0"/>
                <a:ea typeface="宋体" pitchFamily="2" charset="-122"/>
                <a:cs typeface="Times New Roman" pitchFamily="18" charset="0"/>
              </a:rPr>
              <a:t>2</a:t>
            </a:r>
            <a:r>
              <a:rPr lang="zh-CN" altLang="zh-CN" sz="2400" dirty="0">
                <a:latin typeface="Times New Roman" pitchFamily="18" charset="0"/>
                <a:ea typeface="宋体" pitchFamily="2" charset="-122"/>
                <a:cs typeface="Times New Roman" pitchFamily="18" charset="0"/>
              </a:rPr>
              <a:t>）</a:t>
            </a:r>
            <a:r>
              <a:rPr lang="zh-CN" altLang="en-US" sz="2400" dirty="0">
                <a:latin typeface="Times New Roman" pitchFamily="18" charset="0"/>
                <a:ea typeface="宋体" pitchFamily="2" charset="-122"/>
                <a:cs typeface="Times New Roman" pitchFamily="18" charset="0"/>
              </a:rPr>
              <a:t>，</a:t>
            </a:r>
            <a:r>
              <a:rPr lang="zh-CN" altLang="zh-CN" sz="2400" dirty="0">
                <a:latin typeface="Times New Roman" pitchFamily="18" charset="0"/>
                <a:ea typeface="宋体" pitchFamily="2" charset="-122"/>
                <a:cs typeface="Times New Roman" pitchFamily="18" charset="0"/>
              </a:rPr>
              <a:t>起始单体配比</a:t>
            </a:r>
            <a:r>
              <a:rPr lang="en-US" altLang="zh-CN" sz="2400" dirty="0">
                <a:latin typeface="Times New Roman" pitchFamily="18" charset="0"/>
                <a:ea typeface="宋体" pitchFamily="2" charset="-122"/>
                <a:cs typeface="Times New Roman" pitchFamily="18" charset="0"/>
              </a:rPr>
              <a:t>(</a:t>
            </a:r>
            <a:r>
              <a:rPr lang="en-US" altLang="zh-CN" sz="2400" i="1" dirty="0">
                <a:latin typeface="Times New Roman" pitchFamily="18" charset="0"/>
                <a:ea typeface="宋体" pitchFamily="2" charset="-122"/>
                <a:cs typeface="Times New Roman" pitchFamily="18" charset="0"/>
              </a:rPr>
              <a:t>f</a:t>
            </a:r>
            <a:r>
              <a:rPr lang="en-US" altLang="zh-CN" sz="2400" baseline="-25000" dirty="0">
                <a:latin typeface="Times New Roman" pitchFamily="18" charset="0"/>
                <a:ea typeface="宋体" pitchFamily="2" charset="-122"/>
                <a:cs typeface="Times New Roman" pitchFamily="18" charset="0"/>
              </a:rPr>
              <a:t>1</a:t>
            </a:r>
            <a:r>
              <a:rPr lang="en-US" altLang="zh-CN" sz="2400" dirty="0">
                <a:latin typeface="Times New Roman" pitchFamily="18" charset="0"/>
                <a:ea typeface="宋体" pitchFamily="2" charset="-122"/>
                <a:cs typeface="Times New Roman" pitchFamily="18" charset="0"/>
              </a:rPr>
              <a:t>)</a:t>
            </a:r>
            <a:r>
              <a:rPr lang="en-US" altLang="zh-CN" sz="2400" baseline="-25000" dirty="0">
                <a:latin typeface="Times New Roman" pitchFamily="18" charset="0"/>
                <a:ea typeface="宋体" pitchFamily="2" charset="-122"/>
                <a:cs typeface="Times New Roman" pitchFamily="18" charset="0"/>
              </a:rPr>
              <a:t>0</a:t>
            </a:r>
            <a:r>
              <a:rPr lang="en-US" altLang="zh-CN" sz="2400" dirty="0">
                <a:latin typeface="Times New Roman" pitchFamily="18" charset="0"/>
                <a:ea typeface="宋体" pitchFamily="2" charset="-122"/>
                <a:cs typeface="Times New Roman" pitchFamily="18" charset="0"/>
              </a:rPr>
              <a:t>=0.5</a:t>
            </a:r>
            <a:r>
              <a:rPr lang="zh-CN" altLang="zh-CN" sz="2400" dirty="0">
                <a:latin typeface="Times New Roman" pitchFamily="18" charset="0"/>
                <a:ea typeface="宋体" pitchFamily="2" charset="-122"/>
                <a:cs typeface="Times New Roman" pitchFamily="18" charset="0"/>
              </a:rPr>
              <a:t>，共聚物中</a:t>
            </a:r>
            <a:r>
              <a:rPr lang="en-US" altLang="zh-CN" sz="2400" i="1" dirty="0">
                <a:latin typeface="Times New Roman" pitchFamily="18" charset="0"/>
                <a:ea typeface="宋体" pitchFamily="2" charset="-122"/>
                <a:cs typeface="Times New Roman" pitchFamily="18" charset="0"/>
              </a:rPr>
              <a:t>F</a:t>
            </a:r>
            <a:r>
              <a:rPr lang="en-US" altLang="zh-CN" sz="2400" baseline="-25000" dirty="0">
                <a:latin typeface="Times New Roman" pitchFamily="18" charset="0"/>
                <a:ea typeface="宋体" pitchFamily="2" charset="-122"/>
                <a:cs typeface="Times New Roman" pitchFamily="18" charset="0"/>
              </a:rPr>
              <a:t>1</a:t>
            </a:r>
            <a:r>
              <a:rPr lang="zh-CN" altLang="zh-CN" sz="2400" dirty="0">
                <a:latin typeface="Times New Roman" pitchFamily="18" charset="0"/>
                <a:ea typeface="宋体" pitchFamily="2" charset="-122"/>
                <a:cs typeface="Times New Roman" pitchFamily="18" charset="0"/>
              </a:rPr>
              <a:t>的实测值：</a:t>
            </a:r>
            <a:endParaRPr lang="zh-CN" altLang="en-US" sz="2400" dirty="0">
              <a:latin typeface="Times New Roman" pitchFamily="18" charset="0"/>
              <a:ea typeface="宋体" pitchFamily="2" charset="-122"/>
              <a:cs typeface="Times New Roman" pitchFamily="18" charset="0"/>
            </a:endParaRPr>
          </a:p>
        </p:txBody>
      </p:sp>
      <p:sp>
        <p:nvSpPr>
          <p:cNvPr id="23" name="矩形 22"/>
          <p:cNvSpPr/>
          <p:nvPr/>
        </p:nvSpPr>
        <p:spPr>
          <a:xfrm>
            <a:off x="2598742" y="5991671"/>
            <a:ext cx="4493538" cy="461665"/>
          </a:xfrm>
          <a:prstGeom prst="rect">
            <a:avLst/>
          </a:prstGeom>
        </p:spPr>
        <p:txBody>
          <a:bodyPr wrap="none">
            <a:spAutoFit/>
          </a:bodyPr>
          <a:lstStyle/>
          <a:p>
            <a:r>
              <a:rPr lang="zh-CN" altLang="zh-CN" sz="2400" dirty="0">
                <a:latin typeface="Times New Roman" pitchFamily="18" charset="0"/>
                <a:ea typeface="宋体" pitchFamily="2" charset="-122"/>
                <a:cs typeface="Times New Roman" pitchFamily="18" charset="0"/>
              </a:rPr>
              <a:t>指出每种引发体系的聚合机理</a:t>
            </a:r>
            <a:r>
              <a:rPr lang="zh-CN" altLang="en-US" sz="2400" dirty="0">
                <a:latin typeface="Times New Roman" pitchFamily="18" charset="0"/>
                <a:ea typeface="宋体" pitchFamily="2" charset="-122"/>
                <a:cs typeface="Times New Roman" pitchFamily="18" charset="0"/>
              </a:rPr>
              <a:t>；</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9937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8" name="TextBox 7"/>
          <p:cNvSpPr txBox="1"/>
          <p:nvPr/>
        </p:nvSpPr>
        <p:spPr>
          <a:xfrm>
            <a:off x="285720" y="139463"/>
            <a:ext cx="7600157"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4.5 </a:t>
            </a:r>
            <a:r>
              <a:rPr lang="zh-CN" altLang="en-US"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自由基聚合与离子聚合特征区别</a:t>
            </a:r>
          </a:p>
        </p:txBody>
      </p:sp>
      <p:sp>
        <p:nvSpPr>
          <p:cNvPr id="9" name="Rectangle 3"/>
          <p:cNvSpPr txBox="1">
            <a:spLocks noChangeArrowheads="1"/>
          </p:cNvSpPr>
          <p:nvPr/>
        </p:nvSpPr>
        <p:spPr>
          <a:xfrm>
            <a:off x="107504" y="980728"/>
            <a:ext cx="2514600" cy="576064"/>
          </a:xfrm>
          <a:prstGeom prst="rect">
            <a:avLst/>
          </a:prstGeom>
        </p:spPr>
        <p:txBody>
          <a:bodyPr>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lphaLcPeriod" startAt="3"/>
              <a:tabLst/>
              <a:defRPr/>
            </a:pP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宋体" pitchFamily="2" charset="-122"/>
                <a:ea typeface="宋体" pitchFamily="2" charset="-122"/>
              </a:rPr>
              <a:t>溶剂的影响</a:t>
            </a:r>
          </a:p>
        </p:txBody>
      </p:sp>
      <p:sp>
        <p:nvSpPr>
          <p:cNvPr id="10" name="AutoShape 5"/>
          <p:cNvSpPr>
            <a:spLocks/>
          </p:cNvSpPr>
          <p:nvPr/>
        </p:nvSpPr>
        <p:spPr bwMode="auto">
          <a:xfrm>
            <a:off x="2267744" y="1864072"/>
            <a:ext cx="312737" cy="1462088"/>
          </a:xfrm>
          <a:prstGeom prst="leftBrace">
            <a:avLst>
              <a:gd name="adj1" fmla="val 38959"/>
              <a:gd name="adj2" fmla="val 50000"/>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1" name="Text Box 6"/>
          <p:cNvSpPr txBox="1">
            <a:spLocks noChangeArrowheads="1"/>
          </p:cNvSpPr>
          <p:nvPr/>
        </p:nvSpPr>
        <p:spPr bwMode="auto">
          <a:xfrm>
            <a:off x="2572544" y="1628800"/>
            <a:ext cx="5181600" cy="1938992"/>
          </a:xfrm>
          <a:prstGeom prst="rect">
            <a:avLst/>
          </a:prstGeom>
          <a:noFill/>
          <a:ln w="12700" cap="sq">
            <a:noFill/>
            <a:miter lim="800000"/>
            <a:headEnd type="none" w="sm" len="sm"/>
            <a:tailEnd type="none" w="sm" len="sm"/>
          </a:ln>
          <a:effectLst/>
        </p:spPr>
        <p:txBody>
          <a:bodyPr>
            <a:spAutoFit/>
          </a:bodyPr>
          <a:lstStyle/>
          <a:p>
            <a:pPr>
              <a:lnSpc>
                <a:spcPct val="125000"/>
              </a:lnSpc>
            </a:pPr>
            <a:r>
              <a:rPr kumimoji="1" lang="zh-CN" altLang="en-US" sz="2400" b="1" dirty="0">
                <a:latin typeface="宋体" pitchFamily="2" charset="-122"/>
                <a:ea typeface="宋体" pitchFamily="2" charset="-122"/>
              </a:rPr>
              <a:t>笼蔽效应，降低引发剂效率 </a:t>
            </a:r>
            <a:r>
              <a:rPr kumimoji="1" lang="zh-CN" altLang="zh-CN" sz="2400" b="1" i="1" dirty="0">
                <a:latin typeface="宋体" pitchFamily="2" charset="-122"/>
                <a:ea typeface="宋体" pitchFamily="2" charset="-122"/>
              </a:rPr>
              <a:t>f</a:t>
            </a:r>
            <a:endParaRPr kumimoji="1" lang="en-US" altLang="zh-CN" sz="2400" b="1" i="1" dirty="0">
              <a:latin typeface="宋体" pitchFamily="2" charset="-122"/>
              <a:ea typeface="宋体" pitchFamily="2" charset="-122"/>
            </a:endParaRPr>
          </a:p>
          <a:p>
            <a:pPr>
              <a:lnSpc>
                <a:spcPct val="125000"/>
              </a:lnSpc>
            </a:pPr>
            <a:r>
              <a:rPr kumimoji="1" lang="zh-CN" altLang="en-US" sz="2400" b="1" dirty="0">
                <a:latin typeface="宋体" pitchFamily="2" charset="-122"/>
                <a:ea typeface="宋体" pitchFamily="2" charset="-122"/>
              </a:rPr>
              <a:t>溶剂的链转移，降低分子量</a:t>
            </a:r>
          </a:p>
          <a:p>
            <a:pPr>
              <a:lnSpc>
                <a:spcPct val="125000"/>
              </a:lnSpc>
            </a:pPr>
            <a:r>
              <a:rPr kumimoji="1" lang="zh-CN" altLang="en-US" sz="2400" b="1" dirty="0">
                <a:latin typeface="宋体" pitchFamily="2" charset="-122"/>
                <a:ea typeface="宋体" pitchFamily="2" charset="-122"/>
              </a:rPr>
              <a:t>降低了[</a:t>
            </a:r>
            <a:r>
              <a:rPr kumimoji="1" lang="en-US" altLang="zh-CN" sz="2400" b="1" dirty="0">
                <a:latin typeface="宋体" pitchFamily="2" charset="-122"/>
                <a:ea typeface="宋体" pitchFamily="2" charset="-122"/>
              </a:rPr>
              <a:t>M]，</a:t>
            </a:r>
            <a:r>
              <a:rPr kumimoji="1" lang="en-US" altLang="zh-CN" sz="2400" b="1" i="1" dirty="0" err="1">
                <a:latin typeface="宋体" pitchFamily="2" charset="-122"/>
                <a:ea typeface="宋体" pitchFamily="2" charset="-122"/>
              </a:rPr>
              <a:t>R</a:t>
            </a:r>
            <a:r>
              <a:rPr kumimoji="1" lang="en-US" altLang="zh-CN" sz="2400" b="1" i="1" baseline="-25000" dirty="0" err="1">
                <a:latin typeface="宋体" pitchFamily="2" charset="-122"/>
                <a:ea typeface="宋体" pitchFamily="2" charset="-122"/>
              </a:rPr>
              <a:t>p</a:t>
            </a:r>
            <a:r>
              <a:rPr kumimoji="1" lang="zh-CN" altLang="en-US" sz="2400" b="1" dirty="0">
                <a:latin typeface="宋体" pitchFamily="2" charset="-122"/>
                <a:ea typeface="宋体" pitchFamily="2" charset="-122"/>
              </a:rPr>
              <a:t>略有降低</a:t>
            </a:r>
          </a:p>
          <a:p>
            <a:pPr>
              <a:lnSpc>
                <a:spcPct val="125000"/>
              </a:lnSpc>
            </a:pPr>
            <a:r>
              <a:rPr kumimoji="1" lang="zh-CN" altLang="en-US" sz="2400" b="1" dirty="0">
                <a:latin typeface="宋体" pitchFamily="2" charset="-122"/>
                <a:ea typeface="宋体" pitchFamily="2" charset="-122"/>
              </a:rPr>
              <a:t>水也可作分散介质（悬浮、乳液聚合）</a:t>
            </a:r>
            <a:endParaRPr kumimoji="1" lang="zh-CN" altLang="en-US" sz="2400" dirty="0">
              <a:latin typeface="宋体" pitchFamily="2" charset="-122"/>
              <a:ea typeface="宋体" pitchFamily="2" charset="-122"/>
            </a:endParaRPr>
          </a:p>
        </p:txBody>
      </p:sp>
      <p:sp>
        <p:nvSpPr>
          <p:cNvPr id="12" name="Text Box 7"/>
          <p:cNvSpPr txBox="1">
            <a:spLocks noChangeArrowheads="1"/>
          </p:cNvSpPr>
          <p:nvPr/>
        </p:nvSpPr>
        <p:spPr bwMode="auto">
          <a:xfrm>
            <a:off x="624136" y="4545360"/>
            <a:ext cx="1600200" cy="461665"/>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b="1" dirty="0">
                <a:effectLst>
                  <a:outerShdw blurRad="38100" dist="38100" dir="2700000" algn="tl">
                    <a:srgbClr val="C0C0C0"/>
                  </a:outerShdw>
                </a:effectLst>
                <a:latin typeface="宋体" pitchFamily="2" charset="-122"/>
                <a:ea typeface="宋体" pitchFamily="2" charset="-122"/>
              </a:rPr>
              <a:t>离子聚合</a:t>
            </a:r>
            <a:endParaRPr kumimoji="1" lang="zh-CN" altLang="en-US" sz="2400" dirty="0">
              <a:effectLst/>
              <a:latin typeface="宋体" pitchFamily="2" charset="-122"/>
              <a:ea typeface="宋体" pitchFamily="2" charset="-122"/>
            </a:endParaRPr>
          </a:p>
        </p:txBody>
      </p:sp>
      <p:sp>
        <p:nvSpPr>
          <p:cNvPr id="13" name="Text Box 8"/>
          <p:cNvSpPr txBox="1">
            <a:spLocks noChangeArrowheads="1"/>
          </p:cNvSpPr>
          <p:nvPr/>
        </p:nvSpPr>
        <p:spPr bwMode="auto">
          <a:xfrm>
            <a:off x="2162307" y="3751461"/>
            <a:ext cx="5562600" cy="2086725"/>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b="1" dirty="0">
                <a:latin typeface="宋体" pitchFamily="2" charset="-122"/>
                <a:ea typeface="宋体" pitchFamily="2" charset="-122"/>
              </a:rPr>
              <a:t>溶剂极性和溶剂化能力对活性种的形态有较大影响：平衡离子对、自由离子</a:t>
            </a:r>
          </a:p>
          <a:p>
            <a:pPr>
              <a:spcBef>
                <a:spcPct val="50000"/>
              </a:spcBef>
            </a:pPr>
            <a:r>
              <a:rPr kumimoji="1" lang="zh-CN" altLang="en-US" sz="2400" b="1" dirty="0">
                <a:latin typeface="宋体" pitchFamily="2" charset="-122"/>
                <a:ea typeface="宋体" pitchFamily="2" charset="-122"/>
              </a:rPr>
              <a:t>影响到 </a:t>
            </a:r>
            <a:r>
              <a:rPr kumimoji="1" lang="en-US" altLang="zh-CN" sz="2400" b="1" i="1" dirty="0" err="1">
                <a:latin typeface="宋体" pitchFamily="2" charset="-122"/>
                <a:ea typeface="宋体" pitchFamily="2" charset="-122"/>
              </a:rPr>
              <a:t>R</a:t>
            </a:r>
            <a:r>
              <a:rPr kumimoji="1" lang="en-US" altLang="zh-CN" sz="2400" b="1" baseline="-25000" dirty="0" err="1">
                <a:latin typeface="宋体" pitchFamily="2" charset="-122"/>
                <a:ea typeface="宋体" pitchFamily="2" charset="-122"/>
              </a:rPr>
              <a:t>p</a:t>
            </a:r>
            <a:r>
              <a:rPr kumimoji="1" lang="en-US" altLang="zh-CN" sz="2400" b="1" dirty="0" err="1">
                <a:latin typeface="宋体" pitchFamily="2" charset="-122"/>
                <a:ea typeface="宋体" pitchFamily="2" charset="-122"/>
              </a:rPr>
              <a:t>、</a:t>
            </a:r>
            <a:r>
              <a:rPr kumimoji="1" lang="en-US" altLang="zh-CN" sz="2400" b="1" i="1" dirty="0" err="1">
                <a:latin typeface="宋体" pitchFamily="2" charset="-122"/>
                <a:ea typeface="宋体" pitchFamily="2" charset="-122"/>
              </a:rPr>
              <a:t>X</a:t>
            </a:r>
            <a:r>
              <a:rPr kumimoji="1" lang="en-US" altLang="zh-CN" sz="2400" b="1" baseline="-25000" dirty="0" err="1">
                <a:latin typeface="宋体" pitchFamily="2" charset="-122"/>
                <a:ea typeface="宋体" pitchFamily="2" charset="-122"/>
              </a:rPr>
              <a:t>n</a:t>
            </a:r>
            <a:r>
              <a:rPr kumimoji="1" lang="en-US" altLang="zh-CN" sz="2400" b="1" dirty="0">
                <a:latin typeface="宋体" pitchFamily="2" charset="-122"/>
                <a:ea typeface="宋体" pitchFamily="2" charset="-122"/>
              </a:rPr>
              <a:t> </a:t>
            </a:r>
            <a:r>
              <a:rPr kumimoji="1" lang="zh-CN" altLang="en-US" sz="2400" b="1" dirty="0">
                <a:latin typeface="宋体" pitchFamily="2" charset="-122"/>
                <a:ea typeface="宋体" pitchFamily="2" charset="-122"/>
              </a:rPr>
              <a:t>和产物的立构规整性</a:t>
            </a:r>
          </a:p>
          <a:p>
            <a:pPr>
              <a:lnSpc>
                <a:spcPct val="140000"/>
              </a:lnSpc>
              <a:spcBef>
                <a:spcPct val="50000"/>
              </a:spcBef>
            </a:pPr>
            <a:r>
              <a:rPr kumimoji="1" lang="zh-CN" altLang="en-US" sz="2400" b="1" dirty="0">
                <a:latin typeface="宋体" pitchFamily="2" charset="-122"/>
                <a:ea typeface="宋体" pitchFamily="2" charset="-122"/>
              </a:rPr>
              <a:t>溶剂种类</a:t>
            </a:r>
          </a:p>
        </p:txBody>
      </p:sp>
      <p:sp>
        <p:nvSpPr>
          <p:cNvPr id="14" name="Text Box 9"/>
          <p:cNvSpPr txBox="1">
            <a:spLocks noChangeArrowheads="1"/>
          </p:cNvSpPr>
          <p:nvPr/>
        </p:nvSpPr>
        <p:spPr bwMode="auto">
          <a:xfrm>
            <a:off x="3673251" y="5144327"/>
            <a:ext cx="4571157" cy="861774"/>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kumimoji="1" lang="zh-CN" altLang="en-US" sz="2000" b="1" dirty="0">
                <a:solidFill>
                  <a:srgbClr val="0000FF"/>
                </a:solidFill>
                <a:latin typeface="宋体" pitchFamily="2" charset="-122"/>
                <a:ea typeface="宋体" pitchFamily="2" charset="-122"/>
              </a:rPr>
              <a:t>阳离子：卤代烃、</a:t>
            </a:r>
            <a:r>
              <a:rPr kumimoji="1" lang="en-US" altLang="zh-CN" sz="2000" b="1" dirty="0">
                <a:solidFill>
                  <a:srgbClr val="0000FF"/>
                </a:solidFill>
                <a:latin typeface="宋体" pitchFamily="2" charset="-122"/>
                <a:ea typeface="宋体" pitchFamily="2" charset="-122"/>
              </a:rPr>
              <a:t>CS</a:t>
            </a:r>
            <a:r>
              <a:rPr kumimoji="1" lang="en-US" altLang="zh-CN" sz="2000" b="1" baseline="-25000" dirty="0">
                <a:solidFill>
                  <a:srgbClr val="0000FF"/>
                </a:solidFill>
                <a:latin typeface="宋体" pitchFamily="2" charset="-122"/>
                <a:ea typeface="宋体" pitchFamily="2" charset="-122"/>
              </a:rPr>
              <a:t>2、</a:t>
            </a:r>
            <a:r>
              <a:rPr kumimoji="1" lang="zh-CN" altLang="zh-CN" sz="2000" b="1" dirty="0">
                <a:solidFill>
                  <a:srgbClr val="0000FF"/>
                </a:solidFill>
                <a:latin typeface="宋体" pitchFamily="2" charset="-122"/>
                <a:ea typeface="宋体" pitchFamily="2" charset="-122"/>
              </a:rPr>
              <a:t>液态SO</a:t>
            </a:r>
            <a:r>
              <a:rPr kumimoji="1" lang="zh-CN" altLang="zh-CN" sz="2000" b="1" baseline="-25000" dirty="0">
                <a:solidFill>
                  <a:srgbClr val="0000FF"/>
                </a:solidFill>
                <a:latin typeface="宋体" pitchFamily="2" charset="-122"/>
                <a:ea typeface="宋体" pitchFamily="2" charset="-122"/>
              </a:rPr>
              <a:t>2</a:t>
            </a:r>
            <a:r>
              <a:rPr kumimoji="1" lang="zh-CN" altLang="zh-CN" sz="2000" b="1" dirty="0">
                <a:solidFill>
                  <a:srgbClr val="0000FF"/>
                </a:solidFill>
                <a:latin typeface="宋体" pitchFamily="2" charset="-122"/>
                <a:ea typeface="宋体" pitchFamily="2" charset="-122"/>
              </a:rPr>
              <a:t>、CO</a:t>
            </a:r>
            <a:r>
              <a:rPr kumimoji="1" lang="zh-CN" altLang="zh-CN" sz="2000" b="1" baseline="-25000" dirty="0">
                <a:solidFill>
                  <a:srgbClr val="0000FF"/>
                </a:solidFill>
                <a:latin typeface="宋体" pitchFamily="2" charset="-122"/>
                <a:ea typeface="宋体" pitchFamily="2" charset="-122"/>
              </a:rPr>
              <a:t>2</a:t>
            </a:r>
          </a:p>
          <a:p>
            <a:pPr>
              <a:spcBef>
                <a:spcPct val="50000"/>
              </a:spcBef>
            </a:pPr>
            <a:r>
              <a:rPr kumimoji="1" lang="zh-CN" altLang="zh-CN" sz="2000" b="1" dirty="0">
                <a:solidFill>
                  <a:srgbClr val="0000FF"/>
                </a:solidFill>
                <a:latin typeface="宋体" pitchFamily="2" charset="-122"/>
                <a:ea typeface="宋体" pitchFamily="2" charset="-122"/>
              </a:rPr>
              <a:t>阴</a:t>
            </a:r>
            <a:r>
              <a:rPr kumimoji="1" lang="zh-CN" altLang="en-US" sz="2000" b="1" dirty="0">
                <a:solidFill>
                  <a:srgbClr val="0000FF"/>
                </a:solidFill>
                <a:latin typeface="宋体" pitchFamily="2" charset="-122"/>
                <a:ea typeface="宋体" pitchFamily="2" charset="-122"/>
              </a:rPr>
              <a:t>离子</a:t>
            </a:r>
            <a:r>
              <a:rPr kumimoji="1" lang="zh-CN" altLang="zh-CN" sz="2000" b="1" dirty="0">
                <a:solidFill>
                  <a:srgbClr val="0000FF"/>
                </a:solidFill>
                <a:latin typeface="宋体" pitchFamily="2" charset="-122"/>
                <a:ea typeface="宋体" pitchFamily="2" charset="-122"/>
              </a:rPr>
              <a:t>：液氨、醚类 (THF、二氧六环)</a:t>
            </a:r>
            <a:endParaRPr kumimoji="1" lang="zh-CN" altLang="zh-CN" sz="2000" dirty="0">
              <a:solidFill>
                <a:srgbClr val="0000FF"/>
              </a:solidFill>
              <a:latin typeface="宋体" pitchFamily="2" charset="-122"/>
              <a:ea typeface="宋体" pitchFamily="2" charset="-122"/>
            </a:endParaRPr>
          </a:p>
        </p:txBody>
      </p:sp>
      <p:sp>
        <p:nvSpPr>
          <p:cNvPr id="15" name="AutoShape 10"/>
          <p:cNvSpPr>
            <a:spLocks/>
          </p:cNvSpPr>
          <p:nvPr/>
        </p:nvSpPr>
        <p:spPr bwMode="auto">
          <a:xfrm>
            <a:off x="3540348" y="5177995"/>
            <a:ext cx="228600" cy="838200"/>
          </a:xfrm>
          <a:prstGeom prst="leftBrace">
            <a:avLst>
              <a:gd name="adj1" fmla="val 30556"/>
              <a:gd name="adj2" fmla="val 50000"/>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6" name="AutoShape 11"/>
          <p:cNvSpPr>
            <a:spLocks/>
          </p:cNvSpPr>
          <p:nvPr/>
        </p:nvSpPr>
        <p:spPr bwMode="auto">
          <a:xfrm>
            <a:off x="1993552" y="3900057"/>
            <a:ext cx="228600" cy="1828800"/>
          </a:xfrm>
          <a:prstGeom prst="leftBrace">
            <a:avLst>
              <a:gd name="adj1" fmla="val 66667"/>
              <a:gd name="adj2" fmla="val 50000"/>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7" name="矩形 16"/>
          <p:cNvSpPr/>
          <p:nvPr/>
        </p:nvSpPr>
        <p:spPr>
          <a:xfrm>
            <a:off x="467544" y="2348880"/>
            <a:ext cx="1887055" cy="461665"/>
          </a:xfrm>
          <a:prstGeom prst="rect">
            <a:avLst/>
          </a:prstGeom>
        </p:spPr>
        <p:txBody>
          <a:bodyPr wrap="none">
            <a:spAutoFit/>
          </a:bodyPr>
          <a:lstStyle/>
          <a:p>
            <a:r>
              <a:rPr lang="zh-CN" altLang="en-US" sz="2400" b="1" dirty="0">
                <a:effectLst>
                  <a:outerShdw blurRad="38100" dist="38100" dir="2700000" algn="tl">
                    <a:srgbClr val="C0C0C0"/>
                  </a:outerShdw>
                </a:effectLst>
                <a:latin typeface="宋体" pitchFamily="2" charset="-122"/>
                <a:ea typeface="宋体" pitchFamily="2" charset="-122"/>
              </a:rPr>
              <a:t> 自由基聚合</a:t>
            </a:r>
            <a:endParaRPr lang="zh-CN" altLang="en-US" sz="2400" dirty="0">
              <a:latin typeface="宋体" pitchFamily="2" charset="-122"/>
              <a:ea typeface="宋体" pitchFamily="2" charset="-122"/>
            </a:endParaRPr>
          </a:p>
        </p:txBody>
      </p:sp>
    </p:spTree>
    <p:extLst>
      <p:ext uri="{BB962C8B-B14F-4D97-AF65-F5344CB8AC3E}">
        <p14:creationId xmlns:p14="http://schemas.microsoft.com/office/powerpoint/2010/main" val="853194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75576" y="63585"/>
            <a:ext cx="8211200" cy="1079399"/>
          </a:xfrm>
          <a:prstGeom prst="rect">
            <a:avLst/>
          </a:prstGeom>
          <a:noFill/>
          <a:ln w="9525">
            <a:noFill/>
            <a:miter lim="800000"/>
            <a:headEnd/>
            <a:tailEnd/>
          </a:ln>
          <a:effectLst/>
        </p:spPr>
        <p:txBody>
          <a:bodyPr wrap="none" lIns="90000" tIns="46800" rIns="90000" bIns="46800">
            <a:spAutoFit/>
          </a:bodyPr>
          <a:lstStyle/>
          <a:p>
            <a:r>
              <a:rPr lang="zh-CN"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3.2</a:t>
            </a:r>
            <a:r>
              <a:rPr lang="zh-CN"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 按单体、聚合物的组成和结构变化分类</a:t>
            </a:r>
            <a:endParaRPr lang="en-US"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 ——Carothers</a:t>
            </a:r>
            <a:r>
              <a:rPr lang="zh-CN" altLang="en-US"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分类法</a:t>
            </a:r>
          </a:p>
        </p:txBody>
      </p:sp>
      <p:pic>
        <p:nvPicPr>
          <p:cNvPr id="20" name="Picture 2"/>
          <p:cNvPicPr>
            <a:picLocks noChangeAspect="1" noChangeArrowheads="1"/>
          </p:cNvPicPr>
          <p:nvPr/>
        </p:nvPicPr>
        <p:blipFill>
          <a:blip r:embed="rId2" cstate="print"/>
          <a:srcRect/>
          <a:stretch>
            <a:fillRect/>
          </a:stretch>
        </p:blipFill>
        <p:spPr bwMode="auto">
          <a:xfrm>
            <a:off x="6215074" y="1512952"/>
            <a:ext cx="2786082" cy="3773436"/>
          </a:xfrm>
          <a:prstGeom prst="rect">
            <a:avLst/>
          </a:prstGeom>
          <a:noFill/>
          <a:ln w="9525">
            <a:noFill/>
            <a:miter lim="800000"/>
            <a:headEnd/>
            <a:tailEnd/>
          </a:ln>
        </p:spPr>
      </p:pic>
      <p:sp>
        <p:nvSpPr>
          <p:cNvPr id="21" name="Text Box 2"/>
          <p:cNvSpPr txBox="1">
            <a:spLocks noChangeArrowheads="1"/>
          </p:cNvSpPr>
          <p:nvPr/>
        </p:nvSpPr>
        <p:spPr bwMode="auto">
          <a:xfrm>
            <a:off x="71438" y="1488594"/>
            <a:ext cx="6143636" cy="4154984"/>
          </a:xfrm>
          <a:prstGeom prst="rect">
            <a:avLst/>
          </a:prstGeom>
          <a:noFill/>
          <a:ln w="9525">
            <a:noFill/>
            <a:miter lim="800000"/>
            <a:headEnd/>
            <a:tailEnd/>
          </a:ln>
        </p:spPr>
        <p:txBody>
          <a:bodyPr wrap="square">
            <a:spAutoFit/>
          </a:bodyPr>
          <a:lstStyle/>
          <a:p>
            <a:pPr>
              <a:spcBef>
                <a:spcPct val="50000"/>
              </a:spcBef>
            </a:pPr>
            <a:r>
              <a:rPr kumimoji="1" lang="zh-CN" altLang="en-US"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缩聚反应 </a:t>
            </a:r>
            <a:r>
              <a:rPr kumimoji="1" lang="en-US" altLang="zh-CN"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(condensation polymerization)</a:t>
            </a:r>
          </a:p>
          <a:p>
            <a:pPr>
              <a:spcBef>
                <a:spcPct val="50000"/>
              </a:spcBef>
            </a:pPr>
            <a:r>
              <a:rPr kumimoji="1" lang="en-US" altLang="zh-CN"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      </a:t>
            </a:r>
            <a:r>
              <a:rPr kumimoji="1"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数目众多的单体连续、重复的多步</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缩合反应</a:t>
            </a:r>
            <a:r>
              <a:rPr kumimoji="1"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过程。</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有小分子生成</a:t>
            </a:r>
            <a:r>
              <a:rPr kumimoji="1"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。缩聚物分子链多</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含杂原子</a:t>
            </a:r>
            <a:r>
              <a:rPr kumimoji="1"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a:t>
            </a:r>
          </a:p>
          <a:p>
            <a:pPr>
              <a:spcBef>
                <a:spcPct val="50000"/>
              </a:spcBef>
            </a:pPr>
            <a:endParaRPr kumimoji="1" lang="zh-CN" altLang="en-US" sz="2400" b="1" dirty="0">
              <a:effectLst>
                <a:outerShdw blurRad="38100" dist="38100" dir="2700000" algn="tl">
                  <a:srgbClr val="000000">
                    <a:alpha val="43137"/>
                  </a:srgbClr>
                </a:outerShdw>
              </a:effectLst>
              <a:latin typeface="Times New Roman" pitchFamily="18" charset="0"/>
              <a:cs typeface="Times New Roman" pitchFamily="18" charset="0"/>
            </a:endParaRPr>
          </a:p>
          <a:p>
            <a:pPr>
              <a:spcBef>
                <a:spcPct val="50000"/>
              </a:spcBef>
            </a:pPr>
            <a:r>
              <a:rPr kumimoji="1" lang="zh-CN" altLang="en-US"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加聚反应（</a:t>
            </a:r>
            <a:r>
              <a:rPr kumimoji="1" lang="en-US" altLang="zh-CN"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addition polymerization)</a:t>
            </a:r>
          </a:p>
          <a:p>
            <a:pPr>
              <a:spcBef>
                <a:spcPct val="50000"/>
              </a:spcBef>
            </a:pPr>
            <a:r>
              <a:rPr kumimoji="1" lang="en-US" altLang="zh-CN"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      </a:t>
            </a:r>
            <a:r>
              <a:rPr kumimoji="1"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数目众多的含不饱和键的单体进行的连续、多步的</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加成反应</a:t>
            </a:r>
            <a:r>
              <a:rPr kumimoji="1"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无小分子产生</a:t>
            </a:r>
            <a:r>
              <a:rPr kumimoji="1"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，加聚物多为</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碳链</a:t>
            </a:r>
            <a:r>
              <a:rPr kumimoji="1"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a:t>
            </a:r>
          </a:p>
        </p:txBody>
      </p:sp>
      <p:sp>
        <p:nvSpPr>
          <p:cNvPr id="24" name="Text Box 3"/>
          <p:cNvSpPr txBox="1">
            <a:spLocks noChangeArrowheads="1"/>
          </p:cNvSpPr>
          <p:nvPr/>
        </p:nvSpPr>
        <p:spPr bwMode="auto">
          <a:xfrm>
            <a:off x="3786183" y="6143644"/>
            <a:ext cx="5143536" cy="523220"/>
          </a:xfrm>
          <a:prstGeom prst="rect">
            <a:avLst/>
          </a:prstGeom>
          <a:noFill/>
          <a:ln w="38100">
            <a:solidFill>
              <a:srgbClr val="008000"/>
            </a:solidFill>
            <a:miter lim="800000"/>
            <a:headEnd/>
            <a:tailEnd/>
          </a:ln>
        </p:spPr>
        <p:txBody>
          <a:bodyPr wrap="square">
            <a:spAutoFit/>
          </a:bodyPr>
          <a:lstStyle/>
          <a:p>
            <a:pPr algn="ctr">
              <a:spcBef>
                <a:spcPct val="50000"/>
              </a:spcBef>
            </a:pPr>
            <a:r>
              <a:rPr lang="en-US" altLang="zh-CN" sz="2800" dirty="0">
                <a:solidFill>
                  <a:srgbClr val="008000"/>
                </a:solidFill>
                <a:latin typeface="Times New Roman" pitchFamily="18" charset="0"/>
                <a:ea typeface="黑体" pitchFamily="49" charset="-122"/>
                <a:cs typeface="Times New Roman" pitchFamily="18" charset="0"/>
              </a:rPr>
              <a:t>1929</a:t>
            </a:r>
            <a:r>
              <a:rPr lang="zh-CN" altLang="en-US" sz="2800" dirty="0">
                <a:solidFill>
                  <a:srgbClr val="008000"/>
                </a:solidFill>
                <a:latin typeface="Times New Roman" pitchFamily="18" charset="0"/>
                <a:ea typeface="黑体" pitchFamily="49" charset="-122"/>
                <a:cs typeface="Times New Roman" pitchFamily="18" charset="0"/>
              </a:rPr>
              <a:t>年，由</a:t>
            </a:r>
            <a:r>
              <a:rPr lang="en-US" altLang="zh-CN" sz="2800" dirty="0">
                <a:solidFill>
                  <a:srgbClr val="008000"/>
                </a:solidFill>
                <a:latin typeface="Times New Roman" pitchFamily="18" charset="0"/>
                <a:ea typeface="黑体" pitchFamily="49" charset="-122"/>
                <a:cs typeface="Times New Roman" pitchFamily="18" charset="0"/>
              </a:rPr>
              <a:t>W. H. Carothers</a:t>
            </a:r>
            <a:r>
              <a:rPr lang="zh-CN" altLang="en-US" sz="2800" dirty="0">
                <a:solidFill>
                  <a:srgbClr val="008000"/>
                </a:solidFill>
                <a:latin typeface="Times New Roman" pitchFamily="18" charset="0"/>
                <a:ea typeface="黑体" pitchFamily="49" charset="-122"/>
                <a:cs typeface="Times New Roman" pitchFamily="18" charset="0"/>
              </a:rPr>
              <a:t>提出</a:t>
            </a:r>
          </a:p>
        </p:txBody>
      </p:sp>
    </p:spTree>
    <p:extLst>
      <p:ext uri="{BB962C8B-B14F-4D97-AF65-F5344CB8AC3E}">
        <p14:creationId xmlns:p14="http://schemas.microsoft.com/office/powerpoint/2010/main" val="38613260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8" name="TextBox 7"/>
          <p:cNvSpPr txBox="1"/>
          <p:nvPr/>
        </p:nvSpPr>
        <p:spPr>
          <a:xfrm>
            <a:off x="285720" y="139463"/>
            <a:ext cx="7600157"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4.5 </a:t>
            </a:r>
            <a:r>
              <a:rPr lang="zh-CN" altLang="en-US" sz="3600" b="1" dirty="0">
                <a:solidFill>
                  <a:srgbClr val="660066"/>
                </a:solidFill>
                <a:effectLst>
                  <a:outerShdw blurRad="38100" dist="38100" dir="2700000" algn="tl">
                    <a:srgbClr val="000000">
                      <a:alpha val="43137"/>
                    </a:srgbClr>
                  </a:outerShdw>
                </a:effectLst>
                <a:latin typeface="宋体" pitchFamily="2" charset="-122"/>
                <a:ea typeface="宋体" pitchFamily="2" charset="-122"/>
              </a:rPr>
              <a:t>自由基聚合与离子聚合特征区别</a:t>
            </a:r>
          </a:p>
        </p:txBody>
      </p:sp>
      <p:sp>
        <p:nvSpPr>
          <p:cNvPr id="9" name="Rectangle 3"/>
          <p:cNvSpPr txBox="1">
            <a:spLocks noChangeArrowheads="1"/>
          </p:cNvSpPr>
          <p:nvPr/>
        </p:nvSpPr>
        <p:spPr>
          <a:xfrm>
            <a:off x="462781" y="3429000"/>
            <a:ext cx="3673475" cy="481012"/>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宋体" pitchFamily="2" charset="-122"/>
                <a:ea typeface="宋体" pitchFamily="2" charset="-122"/>
              </a:rPr>
              <a:t>聚合机理</a:t>
            </a:r>
            <a:endPar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宋体" pitchFamily="2" charset="-122"/>
              <a:ea typeface="宋体" pitchFamily="2" charset="-122"/>
            </a:endParaRPr>
          </a:p>
        </p:txBody>
      </p:sp>
      <p:sp>
        <p:nvSpPr>
          <p:cNvPr id="10" name="Text Box 5"/>
          <p:cNvSpPr txBox="1">
            <a:spLocks noChangeArrowheads="1"/>
          </p:cNvSpPr>
          <p:nvPr/>
        </p:nvSpPr>
        <p:spPr bwMode="auto">
          <a:xfrm>
            <a:off x="1283313" y="1715904"/>
            <a:ext cx="6529047" cy="1785104"/>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kumimoji="1" lang="zh-CN" altLang="en-US" sz="2000" b="1" dirty="0">
                <a:latin typeface="宋体" pitchFamily="2" charset="-122"/>
                <a:ea typeface="宋体" pitchFamily="2" charset="-122"/>
              </a:rPr>
              <a:t>自由基聚合</a:t>
            </a:r>
            <a:r>
              <a:rPr kumimoji="1" lang="zh-CN" altLang="en-US" sz="2000" dirty="0">
                <a:latin typeface="宋体" pitchFamily="2" charset="-122"/>
                <a:ea typeface="宋体" pitchFamily="2" charset="-122"/>
              </a:rPr>
              <a:t>：</a:t>
            </a:r>
            <a:r>
              <a:rPr kumimoji="1" lang="zh-CN" altLang="en-US" sz="2000" b="1" dirty="0">
                <a:latin typeface="宋体" pitchFamily="2" charset="-122"/>
                <a:ea typeface="宋体" pitchFamily="2" charset="-122"/>
              </a:rPr>
              <a:t>取决于引发剂的分解温度，50～80</a:t>
            </a:r>
            <a:r>
              <a:rPr lang="zh-CN" altLang="en-US" sz="2000" b="1" dirty="0">
                <a:latin typeface="宋体" pitchFamily="2" charset="-122"/>
                <a:ea typeface="宋体" pitchFamily="2" charset="-122"/>
              </a:rPr>
              <a:t>℃</a:t>
            </a:r>
            <a:endParaRPr lang="en-US" altLang="zh-CN" sz="2000" b="1" dirty="0">
              <a:latin typeface="宋体" pitchFamily="2" charset="-122"/>
              <a:ea typeface="宋体" pitchFamily="2" charset="-122"/>
            </a:endParaRPr>
          </a:p>
          <a:p>
            <a:pPr>
              <a:spcBef>
                <a:spcPct val="50000"/>
              </a:spcBef>
            </a:pPr>
            <a:r>
              <a:rPr lang="zh-CN" altLang="en-US" sz="2000" b="1" dirty="0">
                <a:latin typeface="宋体" pitchFamily="2" charset="-122"/>
                <a:ea typeface="宋体" pitchFamily="2" charset="-122"/>
              </a:rPr>
              <a:t>离子聚合</a:t>
            </a:r>
            <a:r>
              <a:rPr lang="zh-CN" altLang="en-US" sz="2000" dirty="0">
                <a:latin typeface="宋体" pitchFamily="2" charset="-122"/>
                <a:ea typeface="宋体" pitchFamily="2" charset="-122"/>
              </a:rPr>
              <a:t>：</a:t>
            </a:r>
            <a:r>
              <a:rPr lang="zh-CN" altLang="en-US" sz="2000" b="1" dirty="0">
                <a:latin typeface="宋体" pitchFamily="2" charset="-122"/>
                <a:ea typeface="宋体" pitchFamily="2" charset="-122"/>
              </a:rPr>
              <a:t>引发活化能很小</a:t>
            </a:r>
          </a:p>
          <a:p>
            <a:pPr>
              <a:spcBef>
                <a:spcPct val="50000"/>
              </a:spcBef>
            </a:pPr>
            <a:r>
              <a:rPr lang="zh-CN" altLang="en-US" sz="2000" b="1" dirty="0">
                <a:latin typeface="宋体" pitchFamily="2" charset="-122"/>
                <a:ea typeface="宋体" pitchFamily="2" charset="-122"/>
              </a:rPr>
              <a:t>          为防止链转移、重排等副反应，在低温聚合</a:t>
            </a:r>
          </a:p>
          <a:p>
            <a:pPr>
              <a:spcBef>
                <a:spcPct val="50000"/>
              </a:spcBef>
            </a:pPr>
            <a:r>
              <a:rPr lang="zh-CN" altLang="en-US" sz="2000" b="1" dirty="0">
                <a:latin typeface="宋体" pitchFamily="2" charset="-122"/>
                <a:ea typeface="宋体" pitchFamily="2" charset="-122"/>
              </a:rPr>
              <a:t>          阳离子聚合常在</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70～</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100℃进行</a:t>
            </a:r>
          </a:p>
        </p:txBody>
      </p:sp>
      <p:sp>
        <p:nvSpPr>
          <p:cNvPr id="11" name="Text Box 6"/>
          <p:cNvSpPr txBox="1">
            <a:spLocks noChangeArrowheads="1"/>
          </p:cNvSpPr>
          <p:nvPr/>
        </p:nvSpPr>
        <p:spPr bwMode="auto">
          <a:xfrm>
            <a:off x="1333872" y="3964994"/>
            <a:ext cx="3886200" cy="40011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000" b="1" dirty="0">
                <a:latin typeface="宋体" pitchFamily="2" charset="-122"/>
                <a:ea typeface="宋体" pitchFamily="2" charset="-122"/>
              </a:rPr>
              <a:t>自由基聚合</a:t>
            </a:r>
            <a:r>
              <a:rPr kumimoji="1" lang="zh-CN" altLang="en-US" sz="2000" dirty="0">
                <a:latin typeface="宋体" pitchFamily="2" charset="-122"/>
                <a:ea typeface="宋体" pitchFamily="2" charset="-122"/>
              </a:rPr>
              <a:t>：</a:t>
            </a:r>
            <a:r>
              <a:rPr kumimoji="1" lang="zh-CN" altLang="en-US" sz="2000" b="1" dirty="0">
                <a:latin typeface="宋体" pitchFamily="2" charset="-122"/>
                <a:ea typeface="宋体" pitchFamily="2" charset="-122"/>
              </a:rPr>
              <a:t>多为双基终止</a:t>
            </a:r>
          </a:p>
        </p:txBody>
      </p:sp>
      <p:sp>
        <p:nvSpPr>
          <p:cNvPr id="12" name="AutoShape 7"/>
          <p:cNvSpPr>
            <a:spLocks/>
          </p:cNvSpPr>
          <p:nvPr/>
        </p:nvSpPr>
        <p:spPr bwMode="auto">
          <a:xfrm>
            <a:off x="4583931" y="3721224"/>
            <a:ext cx="228600" cy="914400"/>
          </a:xfrm>
          <a:prstGeom prst="leftBrace">
            <a:avLst>
              <a:gd name="adj1" fmla="val 33333"/>
              <a:gd name="adj2" fmla="val 48236"/>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3" name="Text Box 8"/>
          <p:cNvSpPr txBox="1">
            <a:spLocks noChangeArrowheads="1"/>
          </p:cNvSpPr>
          <p:nvPr/>
        </p:nvSpPr>
        <p:spPr bwMode="auto">
          <a:xfrm>
            <a:off x="4888731" y="3719354"/>
            <a:ext cx="1600200" cy="861774"/>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000" b="1" dirty="0">
                <a:latin typeface="宋体" pitchFamily="2" charset="-122"/>
                <a:ea typeface="宋体" pitchFamily="2" charset="-122"/>
              </a:rPr>
              <a:t>偶合</a:t>
            </a:r>
          </a:p>
          <a:p>
            <a:pPr>
              <a:spcBef>
                <a:spcPct val="50000"/>
              </a:spcBef>
            </a:pPr>
            <a:r>
              <a:rPr kumimoji="1" lang="zh-CN" altLang="en-US" sz="2000" b="1" dirty="0">
                <a:latin typeface="宋体" pitchFamily="2" charset="-122"/>
                <a:ea typeface="宋体" pitchFamily="2" charset="-122"/>
              </a:rPr>
              <a:t>歧化</a:t>
            </a:r>
          </a:p>
        </p:txBody>
      </p:sp>
      <p:sp>
        <p:nvSpPr>
          <p:cNvPr id="14" name="Text Box 9"/>
          <p:cNvSpPr txBox="1">
            <a:spLocks noChangeArrowheads="1"/>
          </p:cNvSpPr>
          <p:nvPr/>
        </p:nvSpPr>
        <p:spPr bwMode="auto">
          <a:xfrm>
            <a:off x="5839544" y="3933056"/>
            <a:ext cx="18288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400" b="1" dirty="0" err="1">
                <a:effectLst>
                  <a:outerShdw blurRad="38100" dist="38100" dir="2700000" algn="tl">
                    <a:srgbClr val="C0C0C0"/>
                  </a:outerShdw>
                </a:effectLst>
                <a:latin typeface="Times New Roman" pitchFamily="18" charset="0"/>
              </a:rPr>
              <a:t>R</a:t>
            </a:r>
            <a:r>
              <a:rPr kumimoji="1" lang="en-US" altLang="zh-CN" sz="2400" b="1" baseline="-25000" dirty="0" err="1">
                <a:effectLst>
                  <a:outerShdw blurRad="38100" dist="38100" dir="2700000" algn="tl">
                    <a:srgbClr val="C0C0C0"/>
                  </a:outerShdw>
                </a:effectLst>
                <a:latin typeface="Times New Roman" pitchFamily="18" charset="0"/>
              </a:rPr>
              <a:t>p</a:t>
            </a: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effectLst>
                  <a:outerShdw blurRad="38100" dist="38100" dir="2700000" algn="tl">
                    <a:srgbClr val="C0C0C0"/>
                  </a:outerShdw>
                </a:effectLst>
                <a:latin typeface="Times New Roman" pitchFamily="18" charset="0"/>
                <a:sym typeface="Symbol" pitchFamily="18" charset="2"/>
              </a:rPr>
              <a:t> [I] </a:t>
            </a:r>
            <a:r>
              <a:rPr kumimoji="1" lang="en-US" altLang="zh-CN" sz="2400" b="1" baseline="30000" dirty="0">
                <a:effectLst>
                  <a:outerShdw blurRad="38100" dist="38100" dir="2700000" algn="tl">
                    <a:srgbClr val="C0C0C0"/>
                  </a:outerShdw>
                </a:effectLst>
                <a:latin typeface="Times New Roman" pitchFamily="18" charset="0"/>
                <a:sym typeface="Symbol" pitchFamily="18" charset="2"/>
              </a:rPr>
              <a:t>1/2</a:t>
            </a:r>
            <a:endParaRPr kumimoji="1" lang="en-US" altLang="zh-CN" sz="2400" baseline="30000" dirty="0">
              <a:effectLst>
                <a:outerShdw blurRad="38100" dist="38100" dir="2700000" algn="tl">
                  <a:srgbClr val="C0C0C0"/>
                </a:outerShdw>
              </a:effectLst>
              <a:latin typeface="Times New Roman" pitchFamily="18" charset="0"/>
            </a:endParaRPr>
          </a:p>
        </p:txBody>
      </p:sp>
      <p:sp>
        <p:nvSpPr>
          <p:cNvPr id="15" name="Text Box 10"/>
          <p:cNvSpPr txBox="1">
            <a:spLocks noChangeArrowheads="1"/>
          </p:cNvSpPr>
          <p:nvPr/>
        </p:nvSpPr>
        <p:spPr bwMode="auto">
          <a:xfrm>
            <a:off x="1339552" y="4940424"/>
            <a:ext cx="6400800" cy="40011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000" b="1" dirty="0">
                <a:latin typeface="宋体" pitchFamily="2" charset="-122"/>
                <a:ea typeface="宋体" pitchFamily="2" charset="-122"/>
              </a:rPr>
              <a:t>离子聚合：具有相同电荷，不能双基终止</a:t>
            </a:r>
          </a:p>
        </p:txBody>
      </p:sp>
      <p:sp>
        <p:nvSpPr>
          <p:cNvPr id="16" name="Text Box 11"/>
          <p:cNvSpPr txBox="1">
            <a:spLocks noChangeArrowheads="1"/>
          </p:cNvSpPr>
          <p:nvPr/>
        </p:nvSpPr>
        <p:spPr bwMode="auto">
          <a:xfrm>
            <a:off x="6228184" y="4746410"/>
            <a:ext cx="2057400" cy="861774"/>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000" b="1" dirty="0">
                <a:latin typeface="宋体" pitchFamily="2" charset="-122"/>
                <a:ea typeface="宋体" pitchFamily="2" charset="-122"/>
              </a:rPr>
              <a:t>无自加速现象</a:t>
            </a:r>
          </a:p>
          <a:p>
            <a:pPr>
              <a:spcBef>
                <a:spcPct val="50000"/>
              </a:spcBef>
            </a:pPr>
            <a:r>
              <a:rPr kumimoji="1" lang="zh-CN" altLang="zh-CN" sz="2000" b="1" dirty="0">
                <a:latin typeface="宋体" pitchFamily="2" charset="-122"/>
                <a:ea typeface="宋体" pitchFamily="2" charset="-122"/>
              </a:rPr>
              <a:t> </a:t>
            </a:r>
            <a:r>
              <a:rPr kumimoji="1" lang="en-US" altLang="zh-CN" sz="2000" b="1" dirty="0" err="1">
                <a:latin typeface="宋体" pitchFamily="2" charset="-122"/>
                <a:ea typeface="宋体" pitchFamily="2" charset="-122"/>
              </a:rPr>
              <a:t>R</a:t>
            </a:r>
            <a:r>
              <a:rPr kumimoji="1" lang="en-US" altLang="zh-CN" sz="2000" b="1" baseline="-25000" dirty="0" err="1">
                <a:latin typeface="宋体" pitchFamily="2" charset="-122"/>
                <a:ea typeface="宋体" pitchFamily="2" charset="-122"/>
              </a:rPr>
              <a:t>p</a:t>
            </a:r>
            <a:r>
              <a:rPr kumimoji="1" lang="en-US" altLang="zh-CN" sz="2000" b="1" dirty="0">
                <a:latin typeface="宋体" pitchFamily="2" charset="-122"/>
                <a:ea typeface="宋体" pitchFamily="2" charset="-122"/>
              </a:rPr>
              <a:t> </a:t>
            </a:r>
            <a:r>
              <a:rPr kumimoji="1" lang="en-US" altLang="zh-CN" sz="2000" b="1" dirty="0">
                <a:latin typeface="宋体" pitchFamily="2" charset="-122"/>
                <a:ea typeface="宋体" pitchFamily="2" charset="-122"/>
                <a:sym typeface="Symbol" pitchFamily="18" charset="2"/>
              </a:rPr>
              <a:t> [C]</a:t>
            </a:r>
            <a:r>
              <a:rPr kumimoji="1" lang="en-US" altLang="zh-CN" sz="2000" b="1" dirty="0">
                <a:latin typeface="宋体" pitchFamily="2" charset="-122"/>
                <a:ea typeface="宋体" pitchFamily="2" charset="-122"/>
              </a:rPr>
              <a:t> </a:t>
            </a:r>
          </a:p>
        </p:txBody>
      </p:sp>
      <p:sp>
        <p:nvSpPr>
          <p:cNvPr id="17" name="AutoShape 12"/>
          <p:cNvSpPr>
            <a:spLocks/>
          </p:cNvSpPr>
          <p:nvPr/>
        </p:nvSpPr>
        <p:spPr bwMode="auto">
          <a:xfrm>
            <a:off x="1547664" y="5702424"/>
            <a:ext cx="228600" cy="838200"/>
          </a:xfrm>
          <a:prstGeom prst="leftBrace">
            <a:avLst>
              <a:gd name="adj1" fmla="val 30556"/>
              <a:gd name="adj2" fmla="val 50000"/>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8" name="Text Box 13"/>
          <p:cNvSpPr txBox="1">
            <a:spLocks noChangeArrowheads="1"/>
          </p:cNvSpPr>
          <p:nvPr/>
        </p:nvSpPr>
        <p:spPr bwMode="auto">
          <a:xfrm>
            <a:off x="1852464" y="5682514"/>
            <a:ext cx="5348709" cy="861774"/>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kumimoji="1" lang="zh-CN" altLang="en-US" sz="2000" b="1" dirty="0">
                <a:latin typeface="宋体" pitchFamily="2" charset="-122"/>
                <a:ea typeface="宋体" pitchFamily="2" charset="-122"/>
              </a:rPr>
              <a:t>阳：向单体、反离子、链转移剂终止</a:t>
            </a:r>
          </a:p>
          <a:p>
            <a:pPr>
              <a:spcBef>
                <a:spcPct val="50000"/>
              </a:spcBef>
            </a:pPr>
            <a:r>
              <a:rPr kumimoji="1" lang="zh-CN" altLang="en-US" sz="2000" b="1" dirty="0">
                <a:latin typeface="宋体" pitchFamily="2" charset="-122"/>
                <a:ea typeface="宋体" pitchFamily="2" charset="-122"/>
              </a:rPr>
              <a:t>阴：无终止，活性聚合物，添加其它试剂终止</a:t>
            </a:r>
            <a:endParaRPr kumimoji="1" lang="zh-CN" altLang="en-US" sz="2000" dirty="0">
              <a:latin typeface="宋体" pitchFamily="2" charset="-122"/>
              <a:ea typeface="宋体" pitchFamily="2" charset="-122"/>
            </a:endParaRPr>
          </a:p>
        </p:txBody>
      </p:sp>
      <p:sp>
        <p:nvSpPr>
          <p:cNvPr id="19" name="AutoShape 14"/>
          <p:cNvSpPr>
            <a:spLocks/>
          </p:cNvSpPr>
          <p:nvPr/>
        </p:nvSpPr>
        <p:spPr bwMode="auto">
          <a:xfrm>
            <a:off x="6084168" y="4797152"/>
            <a:ext cx="228600" cy="762000"/>
          </a:xfrm>
          <a:prstGeom prst="leftBrace">
            <a:avLst>
              <a:gd name="adj1" fmla="val 27778"/>
              <a:gd name="adj2" fmla="val 48236"/>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20" name="Rectangle 15"/>
          <p:cNvSpPr txBox="1">
            <a:spLocks noChangeArrowheads="1"/>
          </p:cNvSpPr>
          <p:nvPr/>
        </p:nvSpPr>
        <p:spPr>
          <a:xfrm>
            <a:off x="323528" y="1075779"/>
            <a:ext cx="2276475" cy="481013"/>
          </a:xfrm>
          <a:prstGeom prst="rect">
            <a:avLst/>
          </a:prstGeom>
          <a:noFill/>
          <a:ln/>
        </p:spPr>
        <p:txBody>
          <a:bodyPr>
            <a:normAutofit/>
          </a:bodyPr>
          <a:lstStyle/>
          <a:p>
            <a:pPr marL="457200" marR="0" lvl="0" indent="-457200" algn="l" defTabSz="914400" rtl="0" eaLnBrk="1" fontAlgn="auto" latinLnBrk="0" hangingPunct="1">
              <a:lnSpc>
                <a:spcPct val="100000"/>
              </a:lnSpc>
              <a:spcBef>
                <a:spcPct val="20000"/>
              </a:spcBef>
              <a:spcAft>
                <a:spcPts val="0"/>
              </a:spcAft>
              <a:buClrTx/>
              <a:buSzTx/>
              <a:buFont typeface="+mj-lt"/>
              <a:buAutoNum type="alphaLcPeriod" startAt="4"/>
              <a:tabLst/>
              <a:defRPr/>
            </a:pP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宋体" pitchFamily="2" charset="-122"/>
                <a:ea typeface="宋体" pitchFamily="2" charset="-122"/>
              </a:rPr>
              <a:t>反应温度</a:t>
            </a:r>
          </a:p>
        </p:txBody>
      </p:sp>
    </p:spTree>
    <p:extLst>
      <p:ext uri="{BB962C8B-B14F-4D97-AF65-F5344CB8AC3E}">
        <p14:creationId xmlns:p14="http://schemas.microsoft.com/office/powerpoint/2010/main" val="961334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495606" y="2204864"/>
            <a:ext cx="5956714" cy="1643074"/>
          </a:xfrm>
          <a:prstGeom prst="roundRect">
            <a:avLst/>
          </a:prstGeom>
          <a:solidFill>
            <a:srgbClr val="DEE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7"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3" name="TextBox 12"/>
          <p:cNvSpPr txBox="1"/>
          <p:nvPr/>
        </p:nvSpPr>
        <p:spPr>
          <a:xfrm>
            <a:off x="2123728" y="2636912"/>
            <a:ext cx="4706738"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4800" b="1" spc="50" dirty="0">
                <a:ln w="11430"/>
                <a:solidFill>
                  <a:srgbClr val="0000CC"/>
                </a:solidFill>
                <a:effectLst>
                  <a:outerShdw blurRad="76200" dist="50800" dir="5400000" algn="tl" rotWithShape="0">
                    <a:srgbClr val="000000">
                      <a:alpha val="65000"/>
                    </a:srgbClr>
                  </a:outerShdw>
                </a:effectLst>
              </a:rPr>
              <a:t>第五章 配位聚合</a:t>
            </a:r>
          </a:p>
        </p:txBody>
      </p:sp>
      <p:pic>
        <p:nvPicPr>
          <p:cNvPr id="14" name="Picture 2" descr="c:\users\lycx\appdata\roaming\360se6\User Data\temp\u=4016498886,2050339530&amp;fm=21&amp;gp=0.jpg"/>
          <p:cNvPicPr>
            <a:picLocks noChangeAspect="1" noChangeArrowheads="1"/>
          </p:cNvPicPr>
          <p:nvPr/>
        </p:nvPicPr>
        <p:blipFill>
          <a:blip r:embed="rId4" cstate="print">
            <a:clrChange>
              <a:clrFrom>
                <a:srgbClr val="FFFFFF"/>
              </a:clrFrom>
              <a:clrTo>
                <a:srgbClr val="FFFFFF">
                  <a:alpha val="0"/>
                </a:srgbClr>
              </a:clrTo>
            </a:clrChange>
          </a:blip>
          <a:srcRect l="21654"/>
          <a:stretch>
            <a:fillRect/>
          </a:stretch>
        </p:blipFill>
        <p:spPr bwMode="auto">
          <a:xfrm>
            <a:off x="85719" y="-24"/>
            <a:ext cx="2843207" cy="819151"/>
          </a:xfrm>
          <a:prstGeom prst="rect">
            <a:avLst/>
          </a:prstGeom>
          <a:noFill/>
        </p:spPr>
      </p:pic>
      <p:pic>
        <p:nvPicPr>
          <p:cNvPr id="18" name="Picture 12" descr="Fig 14_1"/>
          <p:cNvPicPr>
            <a:picLocks noChangeAspect="1" noChangeArrowheads="1"/>
          </p:cNvPicPr>
          <p:nvPr/>
        </p:nvPicPr>
        <p:blipFill>
          <a:blip r:embed="rId5" cstate="print"/>
          <a:srcRect l="1033" t="54593" r="1859" b="17848"/>
          <a:stretch>
            <a:fillRect/>
          </a:stretch>
        </p:blipFill>
        <p:spPr bwMode="auto">
          <a:xfrm>
            <a:off x="1142976" y="5715016"/>
            <a:ext cx="6715172" cy="1000132"/>
          </a:xfrm>
          <a:prstGeom prst="rect">
            <a:avLst/>
          </a:prstGeom>
          <a:noFill/>
          <a:ln w="9525">
            <a:noFill/>
            <a:miter lim="800000"/>
            <a:headEnd/>
            <a:tailEnd/>
          </a:ln>
        </p:spPr>
      </p:pic>
    </p:spTree>
    <p:extLst>
      <p:ext uri="{BB962C8B-B14F-4D97-AF65-F5344CB8AC3E}">
        <p14:creationId xmlns:p14="http://schemas.microsoft.com/office/powerpoint/2010/main" val="1505626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285720" y="139463"/>
            <a:ext cx="5582424" cy="646331"/>
          </a:xfrm>
          <a:prstGeom prst="rect">
            <a:avLst/>
          </a:prstGeom>
          <a:noFill/>
        </p:spPr>
        <p:txBody>
          <a:bodyPr wrap="squar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5.2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配位聚合与定向聚合</a:t>
            </a:r>
          </a:p>
        </p:txBody>
      </p:sp>
      <p:sp>
        <p:nvSpPr>
          <p:cNvPr id="10" name="Text Box 2"/>
          <p:cNvSpPr txBox="1">
            <a:spLocks noChangeArrowheads="1"/>
          </p:cNvSpPr>
          <p:nvPr/>
        </p:nvSpPr>
        <p:spPr bwMode="auto">
          <a:xfrm>
            <a:off x="1258888" y="1653034"/>
            <a:ext cx="6769100" cy="4154984"/>
          </a:xfrm>
          <a:prstGeom prst="rect">
            <a:avLst/>
          </a:prstGeom>
          <a:solidFill>
            <a:srgbClr val="FFFF00"/>
          </a:solidFill>
          <a:ln w="9525">
            <a:noFill/>
            <a:miter lim="800000"/>
            <a:headEnd/>
            <a:tailEnd/>
          </a:ln>
        </p:spPr>
        <p:txBody>
          <a:bodyPr>
            <a:spAutoFit/>
          </a:bodyPr>
          <a:lstStyle/>
          <a:p>
            <a:pPr algn="ctr">
              <a:spcBef>
                <a:spcPct val="50000"/>
              </a:spcBef>
            </a:pPr>
            <a:r>
              <a:rPr lang="zh-CN" altLang="en-US" sz="2400" b="1" dirty="0">
                <a:latin typeface="宋体" panose="02010600030101010101" pitchFamily="2" charset="-122"/>
                <a:ea typeface="宋体" panose="02010600030101010101" pitchFamily="2" charset="-122"/>
              </a:rPr>
              <a:t>重点内容：</a:t>
            </a:r>
          </a:p>
          <a:p>
            <a:pPr>
              <a:spcBef>
                <a:spcPct val="50000"/>
              </a:spcBef>
            </a:pP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、聚丙烯、聚丁二烯、聚异戊二烯的立体异构</a:t>
            </a:r>
          </a:p>
          <a:p>
            <a:pPr>
              <a:spcBef>
                <a:spcPct val="50000"/>
              </a:spcBef>
            </a:pP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、配位聚合与定向聚合的比较</a:t>
            </a:r>
            <a:endParaRPr lang="en-US" altLang="zh-CN" sz="2400" b="1" dirty="0">
              <a:latin typeface="宋体" panose="02010600030101010101" pitchFamily="2" charset="-122"/>
              <a:ea typeface="宋体" panose="02010600030101010101" pitchFamily="2" charset="-122"/>
            </a:endParaRPr>
          </a:p>
          <a:p>
            <a:pPr>
              <a:spcBef>
                <a:spcPct val="50000"/>
              </a:spcBef>
            </a:pP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、典型</a:t>
            </a:r>
            <a:r>
              <a:rPr lang="en-US" altLang="zh-CN" sz="2400" b="1" dirty="0">
                <a:latin typeface="宋体" panose="02010600030101010101" pitchFamily="2" charset="-122"/>
                <a:ea typeface="宋体" panose="02010600030101010101" pitchFamily="2" charset="-122"/>
              </a:rPr>
              <a:t>Ziegler</a:t>
            </a:r>
            <a:r>
              <a:rPr lang="zh-CN" altLang="en-US" sz="2400" b="1" dirty="0">
                <a:latin typeface="宋体" panose="02010600030101010101" pitchFamily="2" charset="-122"/>
                <a:ea typeface="宋体" panose="02010600030101010101" pitchFamily="2" charset="-122"/>
              </a:rPr>
              <a:t>催化剂和</a:t>
            </a:r>
            <a:r>
              <a:rPr lang="en-US" altLang="zh-CN" sz="2400" b="1" dirty="0">
                <a:latin typeface="宋体" panose="02010600030101010101" pitchFamily="2" charset="-122"/>
                <a:ea typeface="宋体" panose="02010600030101010101" pitchFamily="2" charset="-122"/>
              </a:rPr>
              <a:t>Natta</a:t>
            </a:r>
            <a:r>
              <a:rPr lang="zh-CN" altLang="en-US" sz="2400" b="1" dirty="0">
                <a:latin typeface="宋体" panose="02010600030101010101" pitchFamily="2" charset="-122"/>
                <a:ea typeface="宋体" panose="02010600030101010101" pitchFamily="2" charset="-122"/>
              </a:rPr>
              <a:t>催化剂的组成、相态</a:t>
            </a:r>
          </a:p>
          <a:p>
            <a:pPr>
              <a:spcBef>
                <a:spcPct val="50000"/>
              </a:spcBef>
            </a:pP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Ziegler-Natta</a:t>
            </a:r>
            <a:r>
              <a:rPr lang="zh-CN" altLang="en-US" sz="2400" b="1" dirty="0">
                <a:latin typeface="宋体" panose="02010600030101010101" pitchFamily="2" charset="-122"/>
                <a:ea typeface="宋体" panose="02010600030101010101" pitchFamily="2" charset="-122"/>
              </a:rPr>
              <a:t>催化剂的发展</a:t>
            </a:r>
            <a:endParaRPr lang="en-US" altLang="zh-CN" sz="2400" b="1" dirty="0">
              <a:latin typeface="宋体" panose="02010600030101010101" pitchFamily="2" charset="-122"/>
              <a:ea typeface="宋体" panose="02010600030101010101" pitchFamily="2" charset="-122"/>
            </a:endParaRPr>
          </a:p>
          <a:p>
            <a:pPr>
              <a:spcBef>
                <a:spcPct val="50000"/>
              </a:spcBef>
            </a:pP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、双金属机理和单金属机理的特点和不足</a:t>
            </a:r>
            <a:endParaRPr lang="en-US" altLang="zh-CN" sz="2400" b="1" dirty="0">
              <a:latin typeface="宋体" panose="02010600030101010101" pitchFamily="2" charset="-122"/>
              <a:ea typeface="宋体" panose="02010600030101010101" pitchFamily="2" charset="-122"/>
            </a:endParaRPr>
          </a:p>
          <a:p>
            <a:pPr>
              <a:spcBef>
                <a:spcPct val="50000"/>
              </a:spcBef>
            </a:pPr>
            <a:r>
              <a:rPr lang="en-US" altLang="zh-CN" sz="2400" b="1" dirty="0">
                <a:latin typeface="宋体" panose="02010600030101010101" pitchFamily="2" charset="-122"/>
                <a:ea typeface="宋体" panose="02010600030101010101" pitchFamily="2" charset="-122"/>
              </a:rPr>
              <a:t>6</a:t>
            </a:r>
            <a:r>
              <a:rPr lang="zh-CN" altLang="en-US" sz="2400" b="1" dirty="0">
                <a:latin typeface="宋体" panose="02010600030101010101" pitchFamily="2" charset="-122"/>
                <a:ea typeface="宋体" panose="02010600030101010101" pitchFamily="2" charset="-122"/>
              </a:rPr>
              <a:t>、工业产品</a:t>
            </a:r>
          </a:p>
        </p:txBody>
      </p:sp>
    </p:spTree>
    <p:extLst>
      <p:ext uri="{BB962C8B-B14F-4D97-AF65-F5344CB8AC3E}">
        <p14:creationId xmlns:p14="http://schemas.microsoft.com/office/powerpoint/2010/main" val="2309648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8" name="TextBox 7"/>
          <p:cNvSpPr txBox="1"/>
          <p:nvPr/>
        </p:nvSpPr>
        <p:spPr>
          <a:xfrm>
            <a:off x="285720" y="139463"/>
            <a:ext cx="4820550"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5.1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聚合物的立体异构</a:t>
            </a:r>
          </a:p>
        </p:txBody>
      </p:sp>
      <p:sp>
        <p:nvSpPr>
          <p:cNvPr id="68" name="Rectangle 59"/>
          <p:cNvSpPr>
            <a:spLocks noChangeArrowheads="1"/>
          </p:cNvSpPr>
          <p:nvPr/>
        </p:nvSpPr>
        <p:spPr bwMode="auto">
          <a:xfrm>
            <a:off x="7380312" y="1546746"/>
            <a:ext cx="714375" cy="946150"/>
          </a:xfrm>
          <a:prstGeom prst="rect">
            <a:avLst/>
          </a:prstGeom>
          <a:noFill/>
          <a:ln w="12700">
            <a:noFill/>
            <a:miter lim="800000"/>
            <a:headEnd/>
            <a:tailEnd/>
          </a:ln>
        </p:spPr>
        <p:txBody>
          <a:bodyPr>
            <a:spAutoFit/>
          </a:bodyPr>
          <a:lstStyle/>
          <a:p>
            <a:pPr algn="ctr"/>
            <a:r>
              <a:rPr lang="zh-CN" altLang="en-US" sz="2800" b="1" dirty="0">
                <a:solidFill>
                  <a:srgbClr val="0000FF"/>
                </a:solidFill>
                <a:latin typeface="宋体" panose="02010600030101010101" pitchFamily="2" charset="-122"/>
                <a:ea typeface="宋体" panose="02010600030101010101" pitchFamily="2" charset="-122"/>
              </a:rPr>
              <a:t>全同</a:t>
            </a:r>
          </a:p>
        </p:txBody>
      </p:sp>
      <p:grpSp>
        <p:nvGrpSpPr>
          <p:cNvPr id="191" name="组合 190"/>
          <p:cNvGrpSpPr/>
          <p:nvPr/>
        </p:nvGrpSpPr>
        <p:grpSpPr>
          <a:xfrm>
            <a:off x="692919" y="1268760"/>
            <a:ext cx="6687393" cy="4824536"/>
            <a:chOff x="620911" y="1124744"/>
            <a:chExt cx="6984776" cy="5085184"/>
          </a:xfrm>
        </p:grpSpPr>
        <p:sp>
          <p:nvSpPr>
            <p:cNvPr id="190" name="矩形 189"/>
            <p:cNvSpPr/>
            <p:nvPr/>
          </p:nvSpPr>
          <p:spPr>
            <a:xfrm>
              <a:off x="620911" y="1124744"/>
              <a:ext cx="6984776" cy="508518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180"/>
            <p:cNvGrpSpPr>
              <a:grpSpLocks/>
            </p:cNvGrpSpPr>
            <p:nvPr/>
          </p:nvGrpSpPr>
          <p:grpSpPr bwMode="auto">
            <a:xfrm>
              <a:off x="754137" y="1202779"/>
              <a:ext cx="6646862" cy="1379538"/>
              <a:chOff x="312738" y="1295400"/>
              <a:chExt cx="6646862" cy="1379538"/>
            </a:xfrm>
          </p:grpSpPr>
          <p:sp>
            <p:nvSpPr>
              <p:cNvPr id="10" name="Rectangle 2"/>
              <p:cNvSpPr>
                <a:spLocks noChangeArrowheads="1"/>
              </p:cNvSpPr>
              <p:nvPr/>
            </p:nvSpPr>
            <p:spPr bwMode="auto">
              <a:xfrm>
                <a:off x="584200" y="1952625"/>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11" name="Line 3"/>
              <p:cNvSpPr>
                <a:spLocks noChangeShapeType="1"/>
              </p:cNvSpPr>
              <p:nvPr/>
            </p:nvSpPr>
            <p:spPr bwMode="auto">
              <a:xfrm flipV="1">
                <a:off x="358775" y="2159000"/>
                <a:ext cx="354013" cy="176213"/>
              </a:xfrm>
              <a:prstGeom prst="line">
                <a:avLst/>
              </a:prstGeom>
              <a:noFill/>
              <a:ln w="9525">
                <a:solidFill>
                  <a:srgbClr val="FFFF00"/>
                </a:solidFill>
                <a:round/>
                <a:headEnd/>
                <a:tailEnd/>
              </a:ln>
            </p:spPr>
            <p:txBody>
              <a:bodyPr wrap="none" anchor="ctr"/>
              <a:lstStyle/>
              <a:p>
                <a:endParaRPr lang="zh-CN" altLang="en-US"/>
              </a:p>
            </p:txBody>
          </p:sp>
          <p:sp>
            <p:nvSpPr>
              <p:cNvPr id="12" name="Line 4"/>
              <p:cNvSpPr>
                <a:spLocks noChangeShapeType="1"/>
              </p:cNvSpPr>
              <p:nvPr/>
            </p:nvSpPr>
            <p:spPr bwMode="auto">
              <a:xfrm flipH="1" flipV="1">
                <a:off x="844550" y="2159000"/>
                <a:ext cx="352425" cy="176213"/>
              </a:xfrm>
              <a:prstGeom prst="line">
                <a:avLst/>
              </a:prstGeom>
              <a:noFill/>
              <a:ln w="9525">
                <a:solidFill>
                  <a:srgbClr val="FFFF00"/>
                </a:solidFill>
                <a:round/>
                <a:headEnd/>
                <a:tailEnd/>
              </a:ln>
            </p:spPr>
            <p:txBody>
              <a:bodyPr wrap="none" anchor="ctr"/>
              <a:lstStyle/>
              <a:p>
                <a:endParaRPr lang="zh-CN" altLang="en-US"/>
              </a:p>
            </p:txBody>
          </p:sp>
          <p:sp>
            <p:nvSpPr>
              <p:cNvPr id="13" name="Rectangle 5"/>
              <p:cNvSpPr>
                <a:spLocks noChangeArrowheads="1"/>
              </p:cNvSpPr>
              <p:nvPr/>
            </p:nvSpPr>
            <p:spPr bwMode="auto">
              <a:xfrm>
                <a:off x="1031875" y="2274888"/>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14" name="Rectangle 6"/>
              <p:cNvSpPr>
                <a:spLocks noChangeArrowheads="1"/>
              </p:cNvSpPr>
              <p:nvPr/>
            </p:nvSpPr>
            <p:spPr bwMode="auto">
              <a:xfrm>
                <a:off x="1481138" y="1936750"/>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15" name="Line 7"/>
              <p:cNvSpPr>
                <a:spLocks noChangeShapeType="1"/>
              </p:cNvSpPr>
              <p:nvPr/>
            </p:nvSpPr>
            <p:spPr bwMode="auto">
              <a:xfrm flipV="1">
                <a:off x="1241425" y="2159000"/>
                <a:ext cx="352425" cy="176213"/>
              </a:xfrm>
              <a:prstGeom prst="line">
                <a:avLst/>
              </a:prstGeom>
              <a:noFill/>
              <a:ln w="9525">
                <a:solidFill>
                  <a:srgbClr val="FFFF00"/>
                </a:solidFill>
                <a:round/>
                <a:headEnd/>
                <a:tailEnd/>
              </a:ln>
            </p:spPr>
            <p:txBody>
              <a:bodyPr wrap="none" anchor="ctr"/>
              <a:lstStyle/>
              <a:p>
                <a:endParaRPr lang="zh-CN" altLang="en-US"/>
              </a:p>
            </p:txBody>
          </p:sp>
          <p:sp>
            <p:nvSpPr>
              <p:cNvPr id="16" name="Line 8"/>
              <p:cNvSpPr>
                <a:spLocks noChangeShapeType="1"/>
              </p:cNvSpPr>
              <p:nvPr/>
            </p:nvSpPr>
            <p:spPr bwMode="auto">
              <a:xfrm flipH="1" flipV="1">
                <a:off x="1725613" y="2159000"/>
                <a:ext cx="354012" cy="176213"/>
              </a:xfrm>
              <a:prstGeom prst="line">
                <a:avLst/>
              </a:prstGeom>
              <a:noFill/>
              <a:ln w="9525">
                <a:solidFill>
                  <a:srgbClr val="FFFF00"/>
                </a:solidFill>
                <a:round/>
                <a:headEnd/>
                <a:tailEnd/>
              </a:ln>
            </p:spPr>
            <p:txBody>
              <a:bodyPr wrap="none" anchor="ctr"/>
              <a:lstStyle/>
              <a:p>
                <a:endParaRPr lang="zh-CN" altLang="en-US"/>
              </a:p>
            </p:txBody>
          </p:sp>
          <p:sp>
            <p:nvSpPr>
              <p:cNvPr id="17" name="Rectangle 9"/>
              <p:cNvSpPr>
                <a:spLocks noChangeArrowheads="1"/>
              </p:cNvSpPr>
              <p:nvPr/>
            </p:nvSpPr>
            <p:spPr bwMode="auto">
              <a:xfrm>
                <a:off x="1895475" y="2278063"/>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18" name="Rectangle 10"/>
              <p:cNvSpPr>
                <a:spLocks noChangeArrowheads="1"/>
              </p:cNvSpPr>
              <p:nvPr/>
            </p:nvSpPr>
            <p:spPr bwMode="auto">
              <a:xfrm>
                <a:off x="2346325" y="1952625"/>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19" name="Line 11"/>
              <p:cNvSpPr>
                <a:spLocks noChangeShapeType="1"/>
              </p:cNvSpPr>
              <p:nvPr/>
            </p:nvSpPr>
            <p:spPr bwMode="auto">
              <a:xfrm flipV="1">
                <a:off x="2122488" y="2159000"/>
                <a:ext cx="352425" cy="176213"/>
              </a:xfrm>
              <a:prstGeom prst="line">
                <a:avLst/>
              </a:prstGeom>
              <a:noFill/>
              <a:ln w="9525">
                <a:solidFill>
                  <a:srgbClr val="FFFF00"/>
                </a:solidFill>
                <a:round/>
                <a:headEnd/>
                <a:tailEnd/>
              </a:ln>
            </p:spPr>
            <p:txBody>
              <a:bodyPr wrap="none" anchor="ctr"/>
              <a:lstStyle/>
              <a:p>
                <a:endParaRPr lang="zh-CN" altLang="en-US"/>
              </a:p>
            </p:txBody>
          </p:sp>
          <p:sp>
            <p:nvSpPr>
              <p:cNvPr id="20" name="Line 12"/>
              <p:cNvSpPr>
                <a:spLocks noChangeShapeType="1"/>
              </p:cNvSpPr>
              <p:nvPr/>
            </p:nvSpPr>
            <p:spPr bwMode="auto">
              <a:xfrm flipH="1" flipV="1">
                <a:off x="2608263" y="2159000"/>
                <a:ext cx="350837" cy="176213"/>
              </a:xfrm>
              <a:prstGeom prst="line">
                <a:avLst/>
              </a:prstGeom>
              <a:noFill/>
              <a:ln w="9525">
                <a:solidFill>
                  <a:srgbClr val="FFFF00"/>
                </a:solidFill>
                <a:round/>
                <a:headEnd/>
                <a:tailEnd/>
              </a:ln>
            </p:spPr>
            <p:txBody>
              <a:bodyPr wrap="none" anchor="ctr"/>
              <a:lstStyle/>
              <a:p>
                <a:endParaRPr lang="zh-CN" altLang="en-US"/>
              </a:p>
            </p:txBody>
          </p:sp>
          <p:sp>
            <p:nvSpPr>
              <p:cNvPr id="21" name="Rectangle 13"/>
              <p:cNvSpPr>
                <a:spLocks noChangeArrowheads="1"/>
              </p:cNvSpPr>
              <p:nvPr/>
            </p:nvSpPr>
            <p:spPr bwMode="auto">
              <a:xfrm>
                <a:off x="2784475" y="2276475"/>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23" name="Rectangle 14"/>
              <p:cNvSpPr>
                <a:spLocks noChangeArrowheads="1"/>
              </p:cNvSpPr>
              <p:nvPr/>
            </p:nvSpPr>
            <p:spPr bwMode="auto">
              <a:xfrm>
                <a:off x="3238500" y="1938338"/>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24" name="Line 15"/>
              <p:cNvSpPr>
                <a:spLocks noChangeShapeType="1"/>
              </p:cNvSpPr>
              <p:nvPr/>
            </p:nvSpPr>
            <p:spPr bwMode="auto">
              <a:xfrm flipV="1">
                <a:off x="3003550" y="2159000"/>
                <a:ext cx="354013" cy="176213"/>
              </a:xfrm>
              <a:prstGeom prst="line">
                <a:avLst/>
              </a:prstGeom>
              <a:noFill/>
              <a:ln w="9525">
                <a:solidFill>
                  <a:srgbClr val="FFFF00"/>
                </a:solidFill>
                <a:round/>
                <a:headEnd/>
                <a:tailEnd/>
              </a:ln>
            </p:spPr>
            <p:txBody>
              <a:bodyPr wrap="none" anchor="ctr"/>
              <a:lstStyle/>
              <a:p>
                <a:endParaRPr lang="zh-CN" altLang="en-US"/>
              </a:p>
            </p:txBody>
          </p:sp>
          <p:sp>
            <p:nvSpPr>
              <p:cNvPr id="25" name="Line 16"/>
              <p:cNvSpPr>
                <a:spLocks noChangeShapeType="1"/>
              </p:cNvSpPr>
              <p:nvPr/>
            </p:nvSpPr>
            <p:spPr bwMode="auto">
              <a:xfrm flipH="1" flipV="1">
                <a:off x="3489325" y="2159000"/>
                <a:ext cx="352425" cy="176213"/>
              </a:xfrm>
              <a:prstGeom prst="line">
                <a:avLst/>
              </a:prstGeom>
              <a:noFill/>
              <a:ln w="9525">
                <a:solidFill>
                  <a:srgbClr val="FFFF00"/>
                </a:solidFill>
                <a:round/>
                <a:headEnd/>
                <a:tailEnd/>
              </a:ln>
            </p:spPr>
            <p:txBody>
              <a:bodyPr wrap="none" anchor="ctr"/>
              <a:lstStyle/>
              <a:p>
                <a:endParaRPr lang="zh-CN" altLang="en-US"/>
              </a:p>
            </p:txBody>
          </p:sp>
          <p:sp>
            <p:nvSpPr>
              <p:cNvPr id="26" name="Rectangle 17"/>
              <p:cNvSpPr>
                <a:spLocks noChangeArrowheads="1"/>
              </p:cNvSpPr>
              <p:nvPr/>
            </p:nvSpPr>
            <p:spPr bwMode="auto">
              <a:xfrm>
                <a:off x="3675063" y="2276475"/>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27" name="Rectangle 18"/>
              <p:cNvSpPr>
                <a:spLocks noChangeArrowheads="1"/>
              </p:cNvSpPr>
              <p:nvPr/>
            </p:nvSpPr>
            <p:spPr bwMode="auto">
              <a:xfrm>
                <a:off x="4114800" y="1952625"/>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28" name="Line 19"/>
              <p:cNvSpPr>
                <a:spLocks noChangeShapeType="1"/>
              </p:cNvSpPr>
              <p:nvPr/>
            </p:nvSpPr>
            <p:spPr bwMode="auto">
              <a:xfrm flipV="1">
                <a:off x="3886200" y="2159000"/>
                <a:ext cx="352425" cy="176213"/>
              </a:xfrm>
              <a:prstGeom prst="line">
                <a:avLst/>
              </a:prstGeom>
              <a:noFill/>
              <a:ln w="9525">
                <a:solidFill>
                  <a:srgbClr val="FFFF00"/>
                </a:solidFill>
                <a:round/>
                <a:headEnd/>
                <a:tailEnd/>
              </a:ln>
            </p:spPr>
            <p:txBody>
              <a:bodyPr wrap="none" anchor="ctr"/>
              <a:lstStyle/>
              <a:p>
                <a:endParaRPr lang="zh-CN" altLang="en-US"/>
              </a:p>
            </p:txBody>
          </p:sp>
          <p:sp>
            <p:nvSpPr>
              <p:cNvPr id="29" name="Line 20"/>
              <p:cNvSpPr>
                <a:spLocks noChangeShapeType="1"/>
              </p:cNvSpPr>
              <p:nvPr/>
            </p:nvSpPr>
            <p:spPr bwMode="auto">
              <a:xfrm flipH="1" flipV="1">
                <a:off x="4370388" y="2159000"/>
                <a:ext cx="354012" cy="176213"/>
              </a:xfrm>
              <a:prstGeom prst="line">
                <a:avLst/>
              </a:prstGeom>
              <a:noFill/>
              <a:ln w="9525">
                <a:solidFill>
                  <a:srgbClr val="FFFF00"/>
                </a:solidFill>
                <a:round/>
                <a:headEnd/>
                <a:tailEnd/>
              </a:ln>
            </p:spPr>
            <p:txBody>
              <a:bodyPr wrap="none" anchor="ctr"/>
              <a:lstStyle/>
              <a:p>
                <a:endParaRPr lang="zh-CN" altLang="en-US"/>
              </a:p>
            </p:txBody>
          </p:sp>
          <p:sp>
            <p:nvSpPr>
              <p:cNvPr id="30" name="Rectangle 21"/>
              <p:cNvSpPr>
                <a:spLocks noChangeArrowheads="1"/>
              </p:cNvSpPr>
              <p:nvPr/>
            </p:nvSpPr>
            <p:spPr bwMode="auto">
              <a:xfrm>
                <a:off x="4546600" y="2266950"/>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31" name="Line 22"/>
              <p:cNvSpPr>
                <a:spLocks noChangeShapeType="1"/>
              </p:cNvSpPr>
              <p:nvPr/>
            </p:nvSpPr>
            <p:spPr bwMode="auto">
              <a:xfrm flipV="1">
                <a:off x="4767263" y="2159000"/>
                <a:ext cx="352425" cy="176213"/>
              </a:xfrm>
              <a:prstGeom prst="line">
                <a:avLst/>
              </a:prstGeom>
              <a:noFill/>
              <a:ln w="9525">
                <a:solidFill>
                  <a:srgbClr val="FFFF00"/>
                </a:solidFill>
                <a:round/>
                <a:headEnd/>
                <a:tailEnd/>
              </a:ln>
            </p:spPr>
            <p:txBody>
              <a:bodyPr wrap="none" anchor="ctr"/>
              <a:lstStyle/>
              <a:p>
                <a:endParaRPr lang="zh-CN" altLang="en-US"/>
              </a:p>
            </p:txBody>
          </p:sp>
          <p:sp>
            <p:nvSpPr>
              <p:cNvPr id="32" name="AutoShape 23"/>
              <p:cNvSpPr>
                <a:spLocks noChangeArrowheads="1"/>
              </p:cNvSpPr>
              <p:nvPr/>
            </p:nvSpPr>
            <p:spPr bwMode="auto">
              <a:xfrm rot="-8515034">
                <a:off x="857250" y="1638300"/>
                <a:ext cx="82550"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33" name="Line 24"/>
              <p:cNvSpPr>
                <a:spLocks noChangeShapeType="1"/>
              </p:cNvSpPr>
              <p:nvPr/>
            </p:nvSpPr>
            <p:spPr bwMode="auto">
              <a:xfrm>
                <a:off x="560388" y="1646238"/>
                <a:ext cx="144462"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34" name="Rectangle 25"/>
              <p:cNvSpPr>
                <a:spLocks noChangeArrowheads="1"/>
              </p:cNvSpPr>
              <p:nvPr/>
            </p:nvSpPr>
            <p:spPr bwMode="auto">
              <a:xfrm>
                <a:off x="804863" y="1298575"/>
                <a:ext cx="381000"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35" name="Rectangle 26"/>
              <p:cNvSpPr>
                <a:spLocks noChangeArrowheads="1"/>
              </p:cNvSpPr>
              <p:nvPr/>
            </p:nvSpPr>
            <p:spPr bwMode="auto">
              <a:xfrm>
                <a:off x="312738" y="1303338"/>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36" name="AutoShape 27"/>
              <p:cNvSpPr>
                <a:spLocks noChangeArrowheads="1"/>
              </p:cNvSpPr>
              <p:nvPr/>
            </p:nvSpPr>
            <p:spPr bwMode="auto">
              <a:xfrm rot="-8515034">
                <a:off x="1766888" y="1636713"/>
                <a:ext cx="84137"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37" name="Line 28"/>
              <p:cNvSpPr>
                <a:spLocks noChangeShapeType="1"/>
              </p:cNvSpPr>
              <p:nvPr/>
            </p:nvSpPr>
            <p:spPr bwMode="auto">
              <a:xfrm>
                <a:off x="1471613" y="1644650"/>
                <a:ext cx="144462"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38" name="Rectangle 29"/>
              <p:cNvSpPr>
                <a:spLocks noChangeArrowheads="1"/>
              </p:cNvSpPr>
              <p:nvPr/>
            </p:nvSpPr>
            <p:spPr bwMode="auto">
              <a:xfrm>
                <a:off x="1716088" y="1296988"/>
                <a:ext cx="381000"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39" name="Rectangle 30"/>
              <p:cNvSpPr>
                <a:spLocks noChangeArrowheads="1"/>
              </p:cNvSpPr>
              <p:nvPr/>
            </p:nvSpPr>
            <p:spPr bwMode="auto">
              <a:xfrm>
                <a:off x="1223963" y="1301750"/>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40" name="AutoShape 31"/>
              <p:cNvSpPr>
                <a:spLocks noChangeArrowheads="1"/>
              </p:cNvSpPr>
              <p:nvPr/>
            </p:nvSpPr>
            <p:spPr bwMode="auto">
              <a:xfrm rot="-8515034">
                <a:off x="2627313" y="1639888"/>
                <a:ext cx="84137"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41" name="Line 32"/>
              <p:cNvSpPr>
                <a:spLocks noChangeShapeType="1"/>
              </p:cNvSpPr>
              <p:nvPr/>
            </p:nvSpPr>
            <p:spPr bwMode="auto">
              <a:xfrm>
                <a:off x="2332038" y="1647825"/>
                <a:ext cx="144462"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42" name="Rectangle 33"/>
              <p:cNvSpPr>
                <a:spLocks noChangeArrowheads="1"/>
              </p:cNvSpPr>
              <p:nvPr/>
            </p:nvSpPr>
            <p:spPr bwMode="auto">
              <a:xfrm>
                <a:off x="2576513" y="1300163"/>
                <a:ext cx="382587"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43" name="Rectangle 34"/>
              <p:cNvSpPr>
                <a:spLocks noChangeArrowheads="1"/>
              </p:cNvSpPr>
              <p:nvPr/>
            </p:nvSpPr>
            <p:spPr bwMode="auto">
              <a:xfrm>
                <a:off x="2085975" y="1304925"/>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44" name="AutoShape 35"/>
              <p:cNvSpPr>
                <a:spLocks noChangeArrowheads="1"/>
              </p:cNvSpPr>
              <p:nvPr/>
            </p:nvSpPr>
            <p:spPr bwMode="auto">
              <a:xfrm rot="-8515034">
                <a:off x="3538538" y="1636713"/>
                <a:ext cx="82550"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45" name="Line 36"/>
              <p:cNvSpPr>
                <a:spLocks noChangeShapeType="1"/>
              </p:cNvSpPr>
              <p:nvPr/>
            </p:nvSpPr>
            <p:spPr bwMode="auto">
              <a:xfrm>
                <a:off x="3241675" y="1644650"/>
                <a:ext cx="144463"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46" name="Rectangle 37"/>
              <p:cNvSpPr>
                <a:spLocks noChangeArrowheads="1"/>
              </p:cNvSpPr>
              <p:nvPr/>
            </p:nvSpPr>
            <p:spPr bwMode="auto">
              <a:xfrm>
                <a:off x="3486150" y="1296988"/>
                <a:ext cx="381000"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47" name="Rectangle 38"/>
              <p:cNvSpPr>
                <a:spLocks noChangeArrowheads="1"/>
              </p:cNvSpPr>
              <p:nvPr/>
            </p:nvSpPr>
            <p:spPr bwMode="auto">
              <a:xfrm>
                <a:off x="2994025" y="1300163"/>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48" name="AutoShape 39"/>
              <p:cNvSpPr>
                <a:spLocks noChangeArrowheads="1"/>
              </p:cNvSpPr>
              <p:nvPr/>
            </p:nvSpPr>
            <p:spPr bwMode="auto">
              <a:xfrm rot="-8515034">
                <a:off x="4398963" y="1635125"/>
                <a:ext cx="84137"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49" name="Line 40"/>
              <p:cNvSpPr>
                <a:spLocks noChangeShapeType="1"/>
              </p:cNvSpPr>
              <p:nvPr/>
            </p:nvSpPr>
            <p:spPr bwMode="auto">
              <a:xfrm>
                <a:off x="4103688" y="1643063"/>
                <a:ext cx="144462"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50" name="Rectangle 41"/>
              <p:cNvSpPr>
                <a:spLocks noChangeArrowheads="1"/>
              </p:cNvSpPr>
              <p:nvPr/>
            </p:nvSpPr>
            <p:spPr bwMode="auto">
              <a:xfrm>
                <a:off x="4348163" y="1295400"/>
                <a:ext cx="382587"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51" name="Rectangle 42"/>
              <p:cNvSpPr>
                <a:spLocks noChangeArrowheads="1"/>
              </p:cNvSpPr>
              <p:nvPr/>
            </p:nvSpPr>
            <p:spPr bwMode="auto">
              <a:xfrm>
                <a:off x="3857625" y="1300163"/>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52" name="Rectangle 43"/>
              <p:cNvSpPr>
                <a:spLocks noChangeArrowheads="1"/>
              </p:cNvSpPr>
              <p:nvPr/>
            </p:nvSpPr>
            <p:spPr bwMode="auto">
              <a:xfrm>
                <a:off x="5003800" y="1938338"/>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53" name="Line 44"/>
              <p:cNvSpPr>
                <a:spLocks noChangeShapeType="1"/>
              </p:cNvSpPr>
              <p:nvPr/>
            </p:nvSpPr>
            <p:spPr bwMode="auto">
              <a:xfrm flipH="1" flipV="1">
                <a:off x="5254625" y="2159000"/>
                <a:ext cx="352425" cy="176213"/>
              </a:xfrm>
              <a:prstGeom prst="line">
                <a:avLst/>
              </a:prstGeom>
              <a:noFill/>
              <a:ln w="9525">
                <a:solidFill>
                  <a:srgbClr val="FFFF00"/>
                </a:solidFill>
                <a:round/>
                <a:headEnd/>
                <a:tailEnd/>
              </a:ln>
            </p:spPr>
            <p:txBody>
              <a:bodyPr wrap="none" anchor="ctr"/>
              <a:lstStyle/>
              <a:p>
                <a:endParaRPr lang="zh-CN" altLang="en-US"/>
              </a:p>
            </p:txBody>
          </p:sp>
          <p:sp>
            <p:nvSpPr>
              <p:cNvPr id="54" name="Rectangle 45"/>
              <p:cNvSpPr>
                <a:spLocks noChangeArrowheads="1"/>
              </p:cNvSpPr>
              <p:nvPr/>
            </p:nvSpPr>
            <p:spPr bwMode="auto">
              <a:xfrm>
                <a:off x="5440363" y="2276475"/>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55" name="Rectangle 46"/>
              <p:cNvSpPr>
                <a:spLocks noChangeArrowheads="1"/>
              </p:cNvSpPr>
              <p:nvPr/>
            </p:nvSpPr>
            <p:spPr bwMode="auto">
              <a:xfrm>
                <a:off x="5880100" y="1952625"/>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56" name="Line 47"/>
              <p:cNvSpPr>
                <a:spLocks noChangeShapeType="1"/>
              </p:cNvSpPr>
              <p:nvPr/>
            </p:nvSpPr>
            <p:spPr bwMode="auto">
              <a:xfrm flipV="1">
                <a:off x="5651500" y="2159000"/>
                <a:ext cx="352425" cy="176213"/>
              </a:xfrm>
              <a:prstGeom prst="line">
                <a:avLst/>
              </a:prstGeom>
              <a:noFill/>
              <a:ln w="9525">
                <a:solidFill>
                  <a:srgbClr val="FFFF00"/>
                </a:solidFill>
                <a:round/>
                <a:headEnd/>
                <a:tailEnd/>
              </a:ln>
            </p:spPr>
            <p:txBody>
              <a:bodyPr wrap="none" anchor="ctr"/>
              <a:lstStyle/>
              <a:p>
                <a:endParaRPr lang="zh-CN" altLang="en-US"/>
              </a:p>
            </p:txBody>
          </p:sp>
          <p:sp>
            <p:nvSpPr>
              <p:cNvPr id="57" name="Line 48"/>
              <p:cNvSpPr>
                <a:spLocks noChangeShapeType="1"/>
              </p:cNvSpPr>
              <p:nvPr/>
            </p:nvSpPr>
            <p:spPr bwMode="auto">
              <a:xfrm flipH="1" flipV="1">
                <a:off x="6135688" y="2159000"/>
                <a:ext cx="354012" cy="176213"/>
              </a:xfrm>
              <a:prstGeom prst="line">
                <a:avLst/>
              </a:prstGeom>
              <a:noFill/>
              <a:ln w="9525">
                <a:solidFill>
                  <a:srgbClr val="FFFF00"/>
                </a:solidFill>
                <a:round/>
                <a:headEnd/>
                <a:tailEnd/>
              </a:ln>
            </p:spPr>
            <p:txBody>
              <a:bodyPr wrap="none" anchor="ctr"/>
              <a:lstStyle/>
              <a:p>
                <a:endParaRPr lang="zh-CN" altLang="en-US"/>
              </a:p>
            </p:txBody>
          </p:sp>
          <p:sp>
            <p:nvSpPr>
              <p:cNvPr id="58" name="Rectangle 49"/>
              <p:cNvSpPr>
                <a:spLocks noChangeArrowheads="1"/>
              </p:cNvSpPr>
              <p:nvPr/>
            </p:nvSpPr>
            <p:spPr bwMode="auto">
              <a:xfrm>
                <a:off x="6311900" y="2266950"/>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59" name="Line 50"/>
              <p:cNvSpPr>
                <a:spLocks noChangeShapeType="1"/>
              </p:cNvSpPr>
              <p:nvPr/>
            </p:nvSpPr>
            <p:spPr bwMode="auto">
              <a:xfrm flipV="1">
                <a:off x="6532563" y="2159000"/>
                <a:ext cx="352425" cy="176213"/>
              </a:xfrm>
              <a:prstGeom prst="line">
                <a:avLst/>
              </a:prstGeom>
              <a:noFill/>
              <a:ln w="9525">
                <a:solidFill>
                  <a:srgbClr val="FFFF00"/>
                </a:solidFill>
                <a:round/>
                <a:headEnd/>
                <a:tailEnd/>
              </a:ln>
            </p:spPr>
            <p:txBody>
              <a:bodyPr wrap="none" anchor="ctr"/>
              <a:lstStyle/>
              <a:p>
                <a:endParaRPr lang="zh-CN" altLang="en-US"/>
              </a:p>
            </p:txBody>
          </p:sp>
          <p:sp>
            <p:nvSpPr>
              <p:cNvPr id="60" name="AutoShape 51"/>
              <p:cNvSpPr>
                <a:spLocks noChangeArrowheads="1"/>
              </p:cNvSpPr>
              <p:nvPr/>
            </p:nvSpPr>
            <p:spPr bwMode="auto">
              <a:xfrm rot="-8515034">
                <a:off x="5303838" y="1636713"/>
                <a:ext cx="82550"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61" name="Line 52"/>
              <p:cNvSpPr>
                <a:spLocks noChangeShapeType="1"/>
              </p:cNvSpPr>
              <p:nvPr/>
            </p:nvSpPr>
            <p:spPr bwMode="auto">
              <a:xfrm>
                <a:off x="5006975" y="1644650"/>
                <a:ext cx="144463"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62" name="Rectangle 53"/>
              <p:cNvSpPr>
                <a:spLocks noChangeArrowheads="1"/>
              </p:cNvSpPr>
              <p:nvPr/>
            </p:nvSpPr>
            <p:spPr bwMode="auto">
              <a:xfrm>
                <a:off x="5251450" y="1296988"/>
                <a:ext cx="381000"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63" name="Rectangle 54"/>
              <p:cNvSpPr>
                <a:spLocks noChangeArrowheads="1"/>
              </p:cNvSpPr>
              <p:nvPr/>
            </p:nvSpPr>
            <p:spPr bwMode="auto">
              <a:xfrm>
                <a:off x="4759325" y="1300163"/>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64" name="AutoShape 55"/>
              <p:cNvSpPr>
                <a:spLocks noChangeArrowheads="1"/>
              </p:cNvSpPr>
              <p:nvPr/>
            </p:nvSpPr>
            <p:spPr bwMode="auto">
              <a:xfrm rot="-8515034">
                <a:off x="6164263" y="1635125"/>
                <a:ext cx="84137"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65" name="Line 56"/>
              <p:cNvSpPr>
                <a:spLocks noChangeShapeType="1"/>
              </p:cNvSpPr>
              <p:nvPr/>
            </p:nvSpPr>
            <p:spPr bwMode="auto">
              <a:xfrm>
                <a:off x="5868988" y="1643063"/>
                <a:ext cx="144462"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66" name="Rectangle 57"/>
              <p:cNvSpPr>
                <a:spLocks noChangeArrowheads="1"/>
              </p:cNvSpPr>
              <p:nvPr/>
            </p:nvSpPr>
            <p:spPr bwMode="auto">
              <a:xfrm>
                <a:off x="6113463" y="1295400"/>
                <a:ext cx="382587"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67" name="Rectangle 58"/>
              <p:cNvSpPr>
                <a:spLocks noChangeArrowheads="1"/>
              </p:cNvSpPr>
              <p:nvPr/>
            </p:nvSpPr>
            <p:spPr bwMode="auto">
              <a:xfrm>
                <a:off x="5622925" y="1300163"/>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grpSp>
        <p:grpSp>
          <p:nvGrpSpPr>
            <p:cNvPr id="69" name="组合 181"/>
            <p:cNvGrpSpPr>
              <a:grpSpLocks/>
            </p:cNvGrpSpPr>
            <p:nvPr/>
          </p:nvGrpSpPr>
          <p:grpSpPr bwMode="auto">
            <a:xfrm>
              <a:off x="754137" y="2955379"/>
              <a:ext cx="6646862" cy="1379538"/>
              <a:chOff x="312738" y="3048000"/>
              <a:chExt cx="6646862" cy="1379538"/>
            </a:xfrm>
          </p:grpSpPr>
          <p:sp>
            <p:nvSpPr>
              <p:cNvPr id="70" name="Rectangle 60"/>
              <p:cNvSpPr>
                <a:spLocks noChangeArrowheads="1"/>
              </p:cNvSpPr>
              <p:nvPr/>
            </p:nvSpPr>
            <p:spPr bwMode="auto">
              <a:xfrm>
                <a:off x="584200" y="3705225"/>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71" name="Line 61"/>
              <p:cNvSpPr>
                <a:spLocks noChangeShapeType="1"/>
              </p:cNvSpPr>
              <p:nvPr/>
            </p:nvSpPr>
            <p:spPr bwMode="auto">
              <a:xfrm flipV="1">
                <a:off x="358775" y="3911600"/>
                <a:ext cx="354013" cy="176213"/>
              </a:xfrm>
              <a:prstGeom prst="line">
                <a:avLst/>
              </a:prstGeom>
              <a:noFill/>
              <a:ln w="9525">
                <a:solidFill>
                  <a:srgbClr val="FFFF00"/>
                </a:solidFill>
                <a:round/>
                <a:headEnd/>
                <a:tailEnd/>
              </a:ln>
            </p:spPr>
            <p:txBody>
              <a:bodyPr wrap="none" anchor="ctr"/>
              <a:lstStyle/>
              <a:p>
                <a:endParaRPr lang="zh-CN" altLang="en-US"/>
              </a:p>
            </p:txBody>
          </p:sp>
          <p:sp>
            <p:nvSpPr>
              <p:cNvPr id="72" name="Line 62"/>
              <p:cNvSpPr>
                <a:spLocks noChangeShapeType="1"/>
              </p:cNvSpPr>
              <p:nvPr/>
            </p:nvSpPr>
            <p:spPr bwMode="auto">
              <a:xfrm flipH="1" flipV="1">
                <a:off x="844550" y="3911600"/>
                <a:ext cx="352425" cy="176213"/>
              </a:xfrm>
              <a:prstGeom prst="line">
                <a:avLst/>
              </a:prstGeom>
              <a:noFill/>
              <a:ln w="9525">
                <a:solidFill>
                  <a:srgbClr val="FFFF00"/>
                </a:solidFill>
                <a:round/>
                <a:headEnd/>
                <a:tailEnd/>
              </a:ln>
            </p:spPr>
            <p:txBody>
              <a:bodyPr wrap="none" anchor="ctr"/>
              <a:lstStyle/>
              <a:p>
                <a:endParaRPr lang="zh-CN" altLang="en-US"/>
              </a:p>
            </p:txBody>
          </p:sp>
          <p:sp>
            <p:nvSpPr>
              <p:cNvPr id="73" name="Rectangle 63"/>
              <p:cNvSpPr>
                <a:spLocks noChangeArrowheads="1"/>
              </p:cNvSpPr>
              <p:nvPr/>
            </p:nvSpPr>
            <p:spPr bwMode="auto">
              <a:xfrm>
                <a:off x="1031875" y="4027488"/>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74" name="Rectangle 64"/>
              <p:cNvSpPr>
                <a:spLocks noChangeArrowheads="1"/>
              </p:cNvSpPr>
              <p:nvPr/>
            </p:nvSpPr>
            <p:spPr bwMode="auto">
              <a:xfrm>
                <a:off x="1481138" y="3689350"/>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75" name="Line 65"/>
              <p:cNvSpPr>
                <a:spLocks noChangeShapeType="1"/>
              </p:cNvSpPr>
              <p:nvPr/>
            </p:nvSpPr>
            <p:spPr bwMode="auto">
              <a:xfrm flipV="1">
                <a:off x="1241425" y="3911600"/>
                <a:ext cx="352425" cy="176213"/>
              </a:xfrm>
              <a:prstGeom prst="line">
                <a:avLst/>
              </a:prstGeom>
              <a:noFill/>
              <a:ln w="9525">
                <a:solidFill>
                  <a:srgbClr val="FFFF00"/>
                </a:solidFill>
                <a:round/>
                <a:headEnd/>
                <a:tailEnd/>
              </a:ln>
            </p:spPr>
            <p:txBody>
              <a:bodyPr wrap="none" anchor="ctr"/>
              <a:lstStyle/>
              <a:p>
                <a:endParaRPr lang="zh-CN" altLang="en-US"/>
              </a:p>
            </p:txBody>
          </p:sp>
          <p:sp>
            <p:nvSpPr>
              <p:cNvPr id="76" name="Line 66"/>
              <p:cNvSpPr>
                <a:spLocks noChangeShapeType="1"/>
              </p:cNvSpPr>
              <p:nvPr/>
            </p:nvSpPr>
            <p:spPr bwMode="auto">
              <a:xfrm flipH="1" flipV="1">
                <a:off x="1725613" y="3911600"/>
                <a:ext cx="354012" cy="176213"/>
              </a:xfrm>
              <a:prstGeom prst="line">
                <a:avLst/>
              </a:prstGeom>
              <a:noFill/>
              <a:ln w="9525">
                <a:solidFill>
                  <a:srgbClr val="FFFF00"/>
                </a:solidFill>
                <a:round/>
                <a:headEnd/>
                <a:tailEnd/>
              </a:ln>
            </p:spPr>
            <p:txBody>
              <a:bodyPr wrap="none" anchor="ctr"/>
              <a:lstStyle/>
              <a:p>
                <a:endParaRPr lang="zh-CN" altLang="en-US"/>
              </a:p>
            </p:txBody>
          </p:sp>
          <p:sp>
            <p:nvSpPr>
              <p:cNvPr id="77" name="Rectangle 67"/>
              <p:cNvSpPr>
                <a:spLocks noChangeArrowheads="1"/>
              </p:cNvSpPr>
              <p:nvPr/>
            </p:nvSpPr>
            <p:spPr bwMode="auto">
              <a:xfrm>
                <a:off x="1895475" y="4030663"/>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78" name="Rectangle 68"/>
              <p:cNvSpPr>
                <a:spLocks noChangeArrowheads="1"/>
              </p:cNvSpPr>
              <p:nvPr/>
            </p:nvSpPr>
            <p:spPr bwMode="auto">
              <a:xfrm>
                <a:off x="2346325" y="3705225"/>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79" name="Line 69"/>
              <p:cNvSpPr>
                <a:spLocks noChangeShapeType="1"/>
              </p:cNvSpPr>
              <p:nvPr/>
            </p:nvSpPr>
            <p:spPr bwMode="auto">
              <a:xfrm flipV="1">
                <a:off x="2122488" y="3911600"/>
                <a:ext cx="352425" cy="176213"/>
              </a:xfrm>
              <a:prstGeom prst="line">
                <a:avLst/>
              </a:prstGeom>
              <a:noFill/>
              <a:ln w="9525">
                <a:solidFill>
                  <a:srgbClr val="FFFF00"/>
                </a:solidFill>
                <a:round/>
                <a:headEnd/>
                <a:tailEnd/>
              </a:ln>
            </p:spPr>
            <p:txBody>
              <a:bodyPr wrap="none" anchor="ctr"/>
              <a:lstStyle/>
              <a:p>
                <a:endParaRPr lang="zh-CN" altLang="en-US"/>
              </a:p>
            </p:txBody>
          </p:sp>
          <p:sp>
            <p:nvSpPr>
              <p:cNvPr id="80" name="Line 70"/>
              <p:cNvSpPr>
                <a:spLocks noChangeShapeType="1"/>
              </p:cNvSpPr>
              <p:nvPr/>
            </p:nvSpPr>
            <p:spPr bwMode="auto">
              <a:xfrm flipH="1" flipV="1">
                <a:off x="2608263" y="3911600"/>
                <a:ext cx="350837" cy="176213"/>
              </a:xfrm>
              <a:prstGeom prst="line">
                <a:avLst/>
              </a:prstGeom>
              <a:noFill/>
              <a:ln w="9525">
                <a:solidFill>
                  <a:srgbClr val="FFFF00"/>
                </a:solidFill>
                <a:round/>
                <a:headEnd/>
                <a:tailEnd/>
              </a:ln>
            </p:spPr>
            <p:txBody>
              <a:bodyPr wrap="none" anchor="ctr"/>
              <a:lstStyle/>
              <a:p>
                <a:endParaRPr lang="zh-CN" altLang="en-US"/>
              </a:p>
            </p:txBody>
          </p:sp>
          <p:sp>
            <p:nvSpPr>
              <p:cNvPr id="81" name="Rectangle 71"/>
              <p:cNvSpPr>
                <a:spLocks noChangeArrowheads="1"/>
              </p:cNvSpPr>
              <p:nvPr/>
            </p:nvSpPr>
            <p:spPr bwMode="auto">
              <a:xfrm>
                <a:off x="2784475" y="4029075"/>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82" name="Rectangle 72"/>
              <p:cNvSpPr>
                <a:spLocks noChangeArrowheads="1"/>
              </p:cNvSpPr>
              <p:nvPr/>
            </p:nvSpPr>
            <p:spPr bwMode="auto">
              <a:xfrm>
                <a:off x="3238500" y="3690938"/>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83" name="Line 73"/>
              <p:cNvSpPr>
                <a:spLocks noChangeShapeType="1"/>
              </p:cNvSpPr>
              <p:nvPr/>
            </p:nvSpPr>
            <p:spPr bwMode="auto">
              <a:xfrm flipV="1">
                <a:off x="3003550" y="3911600"/>
                <a:ext cx="354013" cy="176213"/>
              </a:xfrm>
              <a:prstGeom prst="line">
                <a:avLst/>
              </a:prstGeom>
              <a:noFill/>
              <a:ln w="9525">
                <a:solidFill>
                  <a:srgbClr val="FFFF00"/>
                </a:solidFill>
                <a:round/>
                <a:headEnd/>
                <a:tailEnd/>
              </a:ln>
            </p:spPr>
            <p:txBody>
              <a:bodyPr wrap="none" anchor="ctr"/>
              <a:lstStyle/>
              <a:p>
                <a:endParaRPr lang="zh-CN" altLang="en-US"/>
              </a:p>
            </p:txBody>
          </p:sp>
          <p:sp>
            <p:nvSpPr>
              <p:cNvPr id="84" name="Line 74"/>
              <p:cNvSpPr>
                <a:spLocks noChangeShapeType="1"/>
              </p:cNvSpPr>
              <p:nvPr/>
            </p:nvSpPr>
            <p:spPr bwMode="auto">
              <a:xfrm flipH="1" flipV="1">
                <a:off x="3489325" y="3911600"/>
                <a:ext cx="352425" cy="176213"/>
              </a:xfrm>
              <a:prstGeom prst="line">
                <a:avLst/>
              </a:prstGeom>
              <a:noFill/>
              <a:ln w="9525">
                <a:solidFill>
                  <a:srgbClr val="FFFF00"/>
                </a:solidFill>
                <a:round/>
                <a:headEnd/>
                <a:tailEnd/>
              </a:ln>
            </p:spPr>
            <p:txBody>
              <a:bodyPr wrap="none" anchor="ctr"/>
              <a:lstStyle/>
              <a:p>
                <a:endParaRPr lang="zh-CN" altLang="en-US"/>
              </a:p>
            </p:txBody>
          </p:sp>
          <p:sp>
            <p:nvSpPr>
              <p:cNvPr id="85" name="Rectangle 75"/>
              <p:cNvSpPr>
                <a:spLocks noChangeArrowheads="1"/>
              </p:cNvSpPr>
              <p:nvPr/>
            </p:nvSpPr>
            <p:spPr bwMode="auto">
              <a:xfrm>
                <a:off x="3675063" y="4029075"/>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86" name="Rectangle 76"/>
              <p:cNvSpPr>
                <a:spLocks noChangeArrowheads="1"/>
              </p:cNvSpPr>
              <p:nvPr/>
            </p:nvSpPr>
            <p:spPr bwMode="auto">
              <a:xfrm>
                <a:off x="4114800" y="3705225"/>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87" name="Line 77"/>
              <p:cNvSpPr>
                <a:spLocks noChangeShapeType="1"/>
              </p:cNvSpPr>
              <p:nvPr/>
            </p:nvSpPr>
            <p:spPr bwMode="auto">
              <a:xfrm flipV="1">
                <a:off x="3886200" y="3911600"/>
                <a:ext cx="352425" cy="176213"/>
              </a:xfrm>
              <a:prstGeom prst="line">
                <a:avLst/>
              </a:prstGeom>
              <a:noFill/>
              <a:ln w="9525">
                <a:solidFill>
                  <a:srgbClr val="FFFF00"/>
                </a:solidFill>
                <a:round/>
                <a:headEnd/>
                <a:tailEnd/>
              </a:ln>
            </p:spPr>
            <p:txBody>
              <a:bodyPr wrap="none" anchor="ctr"/>
              <a:lstStyle/>
              <a:p>
                <a:endParaRPr lang="zh-CN" altLang="en-US"/>
              </a:p>
            </p:txBody>
          </p:sp>
          <p:sp>
            <p:nvSpPr>
              <p:cNvPr id="88" name="Line 78"/>
              <p:cNvSpPr>
                <a:spLocks noChangeShapeType="1"/>
              </p:cNvSpPr>
              <p:nvPr/>
            </p:nvSpPr>
            <p:spPr bwMode="auto">
              <a:xfrm flipH="1" flipV="1">
                <a:off x="4370388" y="3911600"/>
                <a:ext cx="354012" cy="176213"/>
              </a:xfrm>
              <a:prstGeom prst="line">
                <a:avLst/>
              </a:prstGeom>
              <a:noFill/>
              <a:ln w="9525">
                <a:solidFill>
                  <a:srgbClr val="FFFF00"/>
                </a:solidFill>
                <a:round/>
                <a:headEnd/>
                <a:tailEnd/>
              </a:ln>
            </p:spPr>
            <p:txBody>
              <a:bodyPr wrap="none" anchor="ctr"/>
              <a:lstStyle/>
              <a:p>
                <a:endParaRPr lang="zh-CN" altLang="en-US"/>
              </a:p>
            </p:txBody>
          </p:sp>
          <p:sp>
            <p:nvSpPr>
              <p:cNvPr id="89" name="Rectangle 79"/>
              <p:cNvSpPr>
                <a:spLocks noChangeArrowheads="1"/>
              </p:cNvSpPr>
              <p:nvPr/>
            </p:nvSpPr>
            <p:spPr bwMode="auto">
              <a:xfrm>
                <a:off x="4546600" y="4019550"/>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90" name="Line 80"/>
              <p:cNvSpPr>
                <a:spLocks noChangeShapeType="1"/>
              </p:cNvSpPr>
              <p:nvPr/>
            </p:nvSpPr>
            <p:spPr bwMode="auto">
              <a:xfrm flipV="1">
                <a:off x="4767263" y="3911600"/>
                <a:ext cx="352425" cy="176213"/>
              </a:xfrm>
              <a:prstGeom prst="line">
                <a:avLst/>
              </a:prstGeom>
              <a:noFill/>
              <a:ln w="9525">
                <a:solidFill>
                  <a:srgbClr val="FFFF00"/>
                </a:solidFill>
                <a:round/>
                <a:headEnd/>
                <a:tailEnd/>
              </a:ln>
            </p:spPr>
            <p:txBody>
              <a:bodyPr wrap="none" anchor="ctr"/>
              <a:lstStyle/>
              <a:p>
                <a:endParaRPr lang="zh-CN" altLang="en-US"/>
              </a:p>
            </p:txBody>
          </p:sp>
          <p:sp>
            <p:nvSpPr>
              <p:cNvPr id="91" name="AutoShape 81"/>
              <p:cNvSpPr>
                <a:spLocks noChangeArrowheads="1"/>
              </p:cNvSpPr>
              <p:nvPr/>
            </p:nvSpPr>
            <p:spPr bwMode="auto">
              <a:xfrm rot="-8515034">
                <a:off x="857250" y="3390900"/>
                <a:ext cx="82550"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92" name="Line 82"/>
              <p:cNvSpPr>
                <a:spLocks noChangeShapeType="1"/>
              </p:cNvSpPr>
              <p:nvPr/>
            </p:nvSpPr>
            <p:spPr bwMode="auto">
              <a:xfrm>
                <a:off x="560388" y="3398838"/>
                <a:ext cx="144462"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93" name="Rectangle 83"/>
              <p:cNvSpPr>
                <a:spLocks noChangeArrowheads="1"/>
              </p:cNvSpPr>
              <p:nvPr/>
            </p:nvSpPr>
            <p:spPr bwMode="auto">
              <a:xfrm>
                <a:off x="804863" y="3051175"/>
                <a:ext cx="381000"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94" name="Rectangle 84"/>
              <p:cNvSpPr>
                <a:spLocks noChangeArrowheads="1"/>
              </p:cNvSpPr>
              <p:nvPr/>
            </p:nvSpPr>
            <p:spPr bwMode="auto">
              <a:xfrm>
                <a:off x="312738" y="3055938"/>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95" name="AutoShape 85"/>
              <p:cNvSpPr>
                <a:spLocks noChangeArrowheads="1"/>
              </p:cNvSpPr>
              <p:nvPr/>
            </p:nvSpPr>
            <p:spPr bwMode="auto">
              <a:xfrm rot="-8515034">
                <a:off x="1766888" y="3389313"/>
                <a:ext cx="84137"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96" name="Line 86"/>
              <p:cNvSpPr>
                <a:spLocks noChangeShapeType="1"/>
              </p:cNvSpPr>
              <p:nvPr/>
            </p:nvSpPr>
            <p:spPr bwMode="auto">
              <a:xfrm>
                <a:off x="1471613" y="3397250"/>
                <a:ext cx="144462"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97" name="Rectangle 87"/>
              <p:cNvSpPr>
                <a:spLocks noChangeArrowheads="1"/>
              </p:cNvSpPr>
              <p:nvPr/>
            </p:nvSpPr>
            <p:spPr bwMode="auto">
              <a:xfrm>
                <a:off x="1695450" y="3049588"/>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98" name="Rectangle 88"/>
              <p:cNvSpPr>
                <a:spLocks noChangeArrowheads="1"/>
              </p:cNvSpPr>
              <p:nvPr/>
            </p:nvSpPr>
            <p:spPr bwMode="auto">
              <a:xfrm>
                <a:off x="1244600" y="3054350"/>
                <a:ext cx="381000"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99" name="AutoShape 89"/>
              <p:cNvSpPr>
                <a:spLocks noChangeArrowheads="1"/>
              </p:cNvSpPr>
              <p:nvPr/>
            </p:nvSpPr>
            <p:spPr bwMode="auto">
              <a:xfrm rot="-8515034">
                <a:off x="2627313" y="3392488"/>
                <a:ext cx="84137"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100" name="Line 90"/>
              <p:cNvSpPr>
                <a:spLocks noChangeShapeType="1"/>
              </p:cNvSpPr>
              <p:nvPr/>
            </p:nvSpPr>
            <p:spPr bwMode="auto">
              <a:xfrm>
                <a:off x="2332038" y="3400425"/>
                <a:ext cx="144462"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101" name="Rectangle 91"/>
              <p:cNvSpPr>
                <a:spLocks noChangeArrowheads="1"/>
              </p:cNvSpPr>
              <p:nvPr/>
            </p:nvSpPr>
            <p:spPr bwMode="auto">
              <a:xfrm>
                <a:off x="2576513" y="3052763"/>
                <a:ext cx="382587"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102" name="Rectangle 92"/>
              <p:cNvSpPr>
                <a:spLocks noChangeArrowheads="1"/>
              </p:cNvSpPr>
              <p:nvPr/>
            </p:nvSpPr>
            <p:spPr bwMode="auto">
              <a:xfrm>
                <a:off x="2085975" y="3057525"/>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103" name="AutoShape 93"/>
              <p:cNvSpPr>
                <a:spLocks noChangeArrowheads="1"/>
              </p:cNvSpPr>
              <p:nvPr/>
            </p:nvSpPr>
            <p:spPr bwMode="auto">
              <a:xfrm rot="-8515034">
                <a:off x="3538538" y="3389313"/>
                <a:ext cx="82550"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104" name="Line 94"/>
              <p:cNvSpPr>
                <a:spLocks noChangeShapeType="1"/>
              </p:cNvSpPr>
              <p:nvPr/>
            </p:nvSpPr>
            <p:spPr bwMode="auto">
              <a:xfrm>
                <a:off x="3241675" y="3397250"/>
                <a:ext cx="144463"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105" name="Rectangle 95"/>
              <p:cNvSpPr>
                <a:spLocks noChangeArrowheads="1"/>
              </p:cNvSpPr>
              <p:nvPr/>
            </p:nvSpPr>
            <p:spPr bwMode="auto">
              <a:xfrm>
                <a:off x="3465513" y="3049588"/>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106" name="Rectangle 96"/>
              <p:cNvSpPr>
                <a:spLocks noChangeArrowheads="1"/>
              </p:cNvSpPr>
              <p:nvPr/>
            </p:nvSpPr>
            <p:spPr bwMode="auto">
              <a:xfrm>
                <a:off x="3014663" y="3052763"/>
                <a:ext cx="381000"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107" name="AutoShape 97"/>
              <p:cNvSpPr>
                <a:spLocks noChangeArrowheads="1"/>
              </p:cNvSpPr>
              <p:nvPr/>
            </p:nvSpPr>
            <p:spPr bwMode="auto">
              <a:xfrm rot="-8515034">
                <a:off x="4398963" y="3387725"/>
                <a:ext cx="84137"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108" name="Line 98"/>
              <p:cNvSpPr>
                <a:spLocks noChangeShapeType="1"/>
              </p:cNvSpPr>
              <p:nvPr/>
            </p:nvSpPr>
            <p:spPr bwMode="auto">
              <a:xfrm>
                <a:off x="4103688" y="3395663"/>
                <a:ext cx="144462"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109" name="Rectangle 99"/>
              <p:cNvSpPr>
                <a:spLocks noChangeArrowheads="1"/>
              </p:cNvSpPr>
              <p:nvPr/>
            </p:nvSpPr>
            <p:spPr bwMode="auto">
              <a:xfrm>
                <a:off x="4348163" y="3048000"/>
                <a:ext cx="382587"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110" name="Rectangle 100"/>
              <p:cNvSpPr>
                <a:spLocks noChangeArrowheads="1"/>
              </p:cNvSpPr>
              <p:nvPr/>
            </p:nvSpPr>
            <p:spPr bwMode="auto">
              <a:xfrm>
                <a:off x="3857625" y="3052763"/>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111" name="Rectangle 101"/>
              <p:cNvSpPr>
                <a:spLocks noChangeArrowheads="1"/>
              </p:cNvSpPr>
              <p:nvPr/>
            </p:nvSpPr>
            <p:spPr bwMode="auto">
              <a:xfrm>
                <a:off x="5003800" y="3690938"/>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112" name="Line 102"/>
              <p:cNvSpPr>
                <a:spLocks noChangeShapeType="1"/>
              </p:cNvSpPr>
              <p:nvPr/>
            </p:nvSpPr>
            <p:spPr bwMode="auto">
              <a:xfrm flipH="1" flipV="1">
                <a:off x="5254625" y="3911600"/>
                <a:ext cx="352425" cy="176213"/>
              </a:xfrm>
              <a:prstGeom prst="line">
                <a:avLst/>
              </a:prstGeom>
              <a:noFill/>
              <a:ln w="9525">
                <a:solidFill>
                  <a:srgbClr val="FFFF00"/>
                </a:solidFill>
                <a:round/>
                <a:headEnd/>
                <a:tailEnd/>
              </a:ln>
            </p:spPr>
            <p:txBody>
              <a:bodyPr wrap="none" anchor="ctr"/>
              <a:lstStyle/>
              <a:p>
                <a:endParaRPr lang="zh-CN" altLang="en-US"/>
              </a:p>
            </p:txBody>
          </p:sp>
          <p:sp>
            <p:nvSpPr>
              <p:cNvPr id="113" name="Rectangle 103"/>
              <p:cNvSpPr>
                <a:spLocks noChangeArrowheads="1"/>
              </p:cNvSpPr>
              <p:nvPr/>
            </p:nvSpPr>
            <p:spPr bwMode="auto">
              <a:xfrm>
                <a:off x="5440363" y="4029075"/>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114" name="Rectangle 104"/>
              <p:cNvSpPr>
                <a:spLocks noChangeArrowheads="1"/>
              </p:cNvSpPr>
              <p:nvPr/>
            </p:nvSpPr>
            <p:spPr bwMode="auto">
              <a:xfrm>
                <a:off x="5880100" y="3705225"/>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115" name="Line 105"/>
              <p:cNvSpPr>
                <a:spLocks noChangeShapeType="1"/>
              </p:cNvSpPr>
              <p:nvPr/>
            </p:nvSpPr>
            <p:spPr bwMode="auto">
              <a:xfrm flipV="1">
                <a:off x="5651500" y="3911600"/>
                <a:ext cx="352425" cy="176213"/>
              </a:xfrm>
              <a:prstGeom prst="line">
                <a:avLst/>
              </a:prstGeom>
              <a:noFill/>
              <a:ln w="9525">
                <a:solidFill>
                  <a:srgbClr val="FFFF00"/>
                </a:solidFill>
                <a:round/>
                <a:headEnd/>
                <a:tailEnd/>
              </a:ln>
            </p:spPr>
            <p:txBody>
              <a:bodyPr wrap="none" anchor="ctr"/>
              <a:lstStyle/>
              <a:p>
                <a:endParaRPr lang="zh-CN" altLang="en-US"/>
              </a:p>
            </p:txBody>
          </p:sp>
          <p:sp>
            <p:nvSpPr>
              <p:cNvPr id="116" name="Line 106"/>
              <p:cNvSpPr>
                <a:spLocks noChangeShapeType="1"/>
              </p:cNvSpPr>
              <p:nvPr/>
            </p:nvSpPr>
            <p:spPr bwMode="auto">
              <a:xfrm flipH="1" flipV="1">
                <a:off x="6135688" y="3911600"/>
                <a:ext cx="354012" cy="176213"/>
              </a:xfrm>
              <a:prstGeom prst="line">
                <a:avLst/>
              </a:prstGeom>
              <a:noFill/>
              <a:ln w="9525">
                <a:solidFill>
                  <a:srgbClr val="FFFF00"/>
                </a:solidFill>
                <a:round/>
                <a:headEnd/>
                <a:tailEnd/>
              </a:ln>
            </p:spPr>
            <p:txBody>
              <a:bodyPr wrap="none" anchor="ctr"/>
              <a:lstStyle/>
              <a:p>
                <a:endParaRPr lang="zh-CN" altLang="en-US"/>
              </a:p>
            </p:txBody>
          </p:sp>
          <p:sp>
            <p:nvSpPr>
              <p:cNvPr id="117" name="Rectangle 107"/>
              <p:cNvSpPr>
                <a:spLocks noChangeArrowheads="1"/>
              </p:cNvSpPr>
              <p:nvPr/>
            </p:nvSpPr>
            <p:spPr bwMode="auto">
              <a:xfrm>
                <a:off x="6311900" y="4019550"/>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118" name="Line 108"/>
              <p:cNvSpPr>
                <a:spLocks noChangeShapeType="1"/>
              </p:cNvSpPr>
              <p:nvPr/>
            </p:nvSpPr>
            <p:spPr bwMode="auto">
              <a:xfrm flipV="1">
                <a:off x="6532563" y="3911600"/>
                <a:ext cx="352425" cy="176213"/>
              </a:xfrm>
              <a:prstGeom prst="line">
                <a:avLst/>
              </a:prstGeom>
              <a:noFill/>
              <a:ln w="9525">
                <a:solidFill>
                  <a:srgbClr val="FFFF00"/>
                </a:solidFill>
                <a:round/>
                <a:headEnd/>
                <a:tailEnd/>
              </a:ln>
            </p:spPr>
            <p:txBody>
              <a:bodyPr wrap="none" anchor="ctr"/>
              <a:lstStyle/>
              <a:p>
                <a:endParaRPr lang="zh-CN" altLang="en-US"/>
              </a:p>
            </p:txBody>
          </p:sp>
          <p:sp>
            <p:nvSpPr>
              <p:cNvPr id="119" name="AutoShape 109"/>
              <p:cNvSpPr>
                <a:spLocks noChangeArrowheads="1"/>
              </p:cNvSpPr>
              <p:nvPr/>
            </p:nvSpPr>
            <p:spPr bwMode="auto">
              <a:xfrm rot="-8515034">
                <a:off x="5303838" y="3389313"/>
                <a:ext cx="82550"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120" name="Line 110"/>
              <p:cNvSpPr>
                <a:spLocks noChangeShapeType="1"/>
              </p:cNvSpPr>
              <p:nvPr/>
            </p:nvSpPr>
            <p:spPr bwMode="auto">
              <a:xfrm>
                <a:off x="5006975" y="3397250"/>
                <a:ext cx="144463"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121" name="Rectangle 111"/>
              <p:cNvSpPr>
                <a:spLocks noChangeArrowheads="1"/>
              </p:cNvSpPr>
              <p:nvPr/>
            </p:nvSpPr>
            <p:spPr bwMode="auto">
              <a:xfrm>
                <a:off x="5230813" y="3049588"/>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122" name="Rectangle 112"/>
              <p:cNvSpPr>
                <a:spLocks noChangeArrowheads="1"/>
              </p:cNvSpPr>
              <p:nvPr/>
            </p:nvSpPr>
            <p:spPr bwMode="auto">
              <a:xfrm>
                <a:off x="4779963" y="3052763"/>
                <a:ext cx="381000"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123" name="AutoShape 113"/>
              <p:cNvSpPr>
                <a:spLocks noChangeArrowheads="1"/>
              </p:cNvSpPr>
              <p:nvPr/>
            </p:nvSpPr>
            <p:spPr bwMode="auto">
              <a:xfrm rot="-8515034">
                <a:off x="6164263" y="3387725"/>
                <a:ext cx="84137"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124" name="Line 114"/>
              <p:cNvSpPr>
                <a:spLocks noChangeShapeType="1"/>
              </p:cNvSpPr>
              <p:nvPr/>
            </p:nvSpPr>
            <p:spPr bwMode="auto">
              <a:xfrm>
                <a:off x="5868988" y="3395663"/>
                <a:ext cx="144462"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125" name="Rectangle 115"/>
              <p:cNvSpPr>
                <a:spLocks noChangeArrowheads="1"/>
              </p:cNvSpPr>
              <p:nvPr/>
            </p:nvSpPr>
            <p:spPr bwMode="auto">
              <a:xfrm>
                <a:off x="6113463" y="3048000"/>
                <a:ext cx="382587"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126" name="Rectangle 116"/>
              <p:cNvSpPr>
                <a:spLocks noChangeArrowheads="1"/>
              </p:cNvSpPr>
              <p:nvPr/>
            </p:nvSpPr>
            <p:spPr bwMode="auto">
              <a:xfrm>
                <a:off x="5622925" y="3052763"/>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grpSp>
        <p:grpSp>
          <p:nvGrpSpPr>
            <p:cNvPr id="127" name="组合 182"/>
            <p:cNvGrpSpPr>
              <a:grpSpLocks/>
            </p:cNvGrpSpPr>
            <p:nvPr/>
          </p:nvGrpSpPr>
          <p:grpSpPr bwMode="auto">
            <a:xfrm>
              <a:off x="723974" y="4785767"/>
              <a:ext cx="6646863" cy="1379537"/>
              <a:chOff x="107950" y="4878388"/>
              <a:chExt cx="6646863" cy="1379537"/>
            </a:xfrm>
          </p:grpSpPr>
          <p:sp>
            <p:nvSpPr>
              <p:cNvPr id="128" name="Rectangle 117"/>
              <p:cNvSpPr>
                <a:spLocks noChangeArrowheads="1"/>
              </p:cNvSpPr>
              <p:nvPr/>
            </p:nvSpPr>
            <p:spPr bwMode="auto">
              <a:xfrm>
                <a:off x="379413" y="5535613"/>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129" name="Line 118"/>
              <p:cNvSpPr>
                <a:spLocks noChangeShapeType="1"/>
              </p:cNvSpPr>
              <p:nvPr/>
            </p:nvSpPr>
            <p:spPr bwMode="auto">
              <a:xfrm flipV="1">
                <a:off x="153988" y="5741988"/>
                <a:ext cx="354012" cy="176212"/>
              </a:xfrm>
              <a:prstGeom prst="line">
                <a:avLst/>
              </a:prstGeom>
              <a:noFill/>
              <a:ln w="9525">
                <a:solidFill>
                  <a:srgbClr val="FFFF00"/>
                </a:solidFill>
                <a:round/>
                <a:headEnd/>
                <a:tailEnd/>
              </a:ln>
            </p:spPr>
            <p:txBody>
              <a:bodyPr wrap="none" anchor="ctr"/>
              <a:lstStyle/>
              <a:p>
                <a:endParaRPr lang="zh-CN" altLang="en-US"/>
              </a:p>
            </p:txBody>
          </p:sp>
          <p:sp>
            <p:nvSpPr>
              <p:cNvPr id="130" name="Line 119"/>
              <p:cNvSpPr>
                <a:spLocks noChangeShapeType="1"/>
              </p:cNvSpPr>
              <p:nvPr/>
            </p:nvSpPr>
            <p:spPr bwMode="auto">
              <a:xfrm flipH="1" flipV="1">
                <a:off x="639763" y="5741988"/>
                <a:ext cx="352425" cy="176212"/>
              </a:xfrm>
              <a:prstGeom prst="line">
                <a:avLst/>
              </a:prstGeom>
              <a:noFill/>
              <a:ln w="9525">
                <a:solidFill>
                  <a:srgbClr val="FFFF00"/>
                </a:solidFill>
                <a:round/>
                <a:headEnd/>
                <a:tailEnd/>
              </a:ln>
            </p:spPr>
            <p:txBody>
              <a:bodyPr wrap="none" anchor="ctr"/>
              <a:lstStyle/>
              <a:p>
                <a:endParaRPr lang="zh-CN" altLang="en-US"/>
              </a:p>
            </p:txBody>
          </p:sp>
          <p:sp>
            <p:nvSpPr>
              <p:cNvPr id="131" name="Rectangle 120"/>
              <p:cNvSpPr>
                <a:spLocks noChangeArrowheads="1"/>
              </p:cNvSpPr>
              <p:nvPr/>
            </p:nvSpPr>
            <p:spPr bwMode="auto">
              <a:xfrm>
                <a:off x="827088" y="5857875"/>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132" name="Rectangle 121"/>
              <p:cNvSpPr>
                <a:spLocks noChangeArrowheads="1"/>
              </p:cNvSpPr>
              <p:nvPr/>
            </p:nvSpPr>
            <p:spPr bwMode="auto">
              <a:xfrm>
                <a:off x="1276350" y="5519738"/>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133" name="Line 122"/>
              <p:cNvSpPr>
                <a:spLocks noChangeShapeType="1"/>
              </p:cNvSpPr>
              <p:nvPr/>
            </p:nvSpPr>
            <p:spPr bwMode="auto">
              <a:xfrm flipV="1">
                <a:off x="1036638" y="5741988"/>
                <a:ext cx="352425" cy="176212"/>
              </a:xfrm>
              <a:prstGeom prst="line">
                <a:avLst/>
              </a:prstGeom>
              <a:noFill/>
              <a:ln w="9525">
                <a:solidFill>
                  <a:srgbClr val="FFFF00"/>
                </a:solidFill>
                <a:round/>
                <a:headEnd/>
                <a:tailEnd/>
              </a:ln>
            </p:spPr>
            <p:txBody>
              <a:bodyPr wrap="none" anchor="ctr"/>
              <a:lstStyle/>
              <a:p>
                <a:endParaRPr lang="zh-CN" altLang="en-US"/>
              </a:p>
            </p:txBody>
          </p:sp>
          <p:sp>
            <p:nvSpPr>
              <p:cNvPr id="134" name="Line 123"/>
              <p:cNvSpPr>
                <a:spLocks noChangeShapeType="1"/>
              </p:cNvSpPr>
              <p:nvPr/>
            </p:nvSpPr>
            <p:spPr bwMode="auto">
              <a:xfrm flipH="1" flipV="1">
                <a:off x="1520825" y="5741988"/>
                <a:ext cx="354013" cy="176212"/>
              </a:xfrm>
              <a:prstGeom prst="line">
                <a:avLst/>
              </a:prstGeom>
              <a:noFill/>
              <a:ln w="9525">
                <a:solidFill>
                  <a:srgbClr val="FFFF00"/>
                </a:solidFill>
                <a:round/>
                <a:headEnd/>
                <a:tailEnd/>
              </a:ln>
            </p:spPr>
            <p:txBody>
              <a:bodyPr wrap="none" anchor="ctr"/>
              <a:lstStyle/>
              <a:p>
                <a:endParaRPr lang="zh-CN" altLang="en-US"/>
              </a:p>
            </p:txBody>
          </p:sp>
          <p:sp>
            <p:nvSpPr>
              <p:cNvPr id="135" name="Rectangle 124"/>
              <p:cNvSpPr>
                <a:spLocks noChangeArrowheads="1"/>
              </p:cNvSpPr>
              <p:nvPr/>
            </p:nvSpPr>
            <p:spPr bwMode="auto">
              <a:xfrm>
                <a:off x="1690688" y="5861050"/>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136" name="Rectangle 125"/>
              <p:cNvSpPr>
                <a:spLocks noChangeArrowheads="1"/>
              </p:cNvSpPr>
              <p:nvPr/>
            </p:nvSpPr>
            <p:spPr bwMode="auto">
              <a:xfrm>
                <a:off x="2141538" y="5535613"/>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137" name="Line 126"/>
              <p:cNvSpPr>
                <a:spLocks noChangeShapeType="1"/>
              </p:cNvSpPr>
              <p:nvPr/>
            </p:nvSpPr>
            <p:spPr bwMode="auto">
              <a:xfrm flipV="1">
                <a:off x="1917700" y="5741988"/>
                <a:ext cx="352425" cy="176212"/>
              </a:xfrm>
              <a:prstGeom prst="line">
                <a:avLst/>
              </a:prstGeom>
              <a:noFill/>
              <a:ln w="9525">
                <a:solidFill>
                  <a:srgbClr val="FFFF00"/>
                </a:solidFill>
                <a:round/>
                <a:headEnd/>
                <a:tailEnd/>
              </a:ln>
            </p:spPr>
            <p:txBody>
              <a:bodyPr wrap="none" anchor="ctr"/>
              <a:lstStyle/>
              <a:p>
                <a:endParaRPr lang="zh-CN" altLang="en-US"/>
              </a:p>
            </p:txBody>
          </p:sp>
          <p:sp>
            <p:nvSpPr>
              <p:cNvPr id="138" name="Line 127"/>
              <p:cNvSpPr>
                <a:spLocks noChangeShapeType="1"/>
              </p:cNvSpPr>
              <p:nvPr/>
            </p:nvSpPr>
            <p:spPr bwMode="auto">
              <a:xfrm flipH="1" flipV="1">
                <a:off x="2403475" y="5741988"/>
                <a:ext cx="350838" cy="176212"/>
              </a:xfrm>
              <a:prstGeom prst="line">
                <a:avLst/>
              </a:prstGeom>
              <a:noFill/>
              <a:ln w="9525">
                <a:solidFill>
                  <a:srgbClr val="FFFF00"/>
                </a:solidFill>
                <a:round/>
                <a:headEnd/>
                <a:tailEnd/>
              </a:ln>
            </p:spPr>
            <p:txBody>
              <a:bodyPr wrap="none" anchor="ctr"/>
              <a:lstStyle/>
              <a:p>
                <a:endParaRPr lang="zh-CN" altLang="en-US"/>
              </a:p>
            </p:txBody>
          </p:sp>
          <p:sp>
            <p:nvSpPr>
              <p:cNvPr id="139" name="Rectangle 128"/>
              <p:cNvSpPr>
                <a:spLocks noChangeArrowheads="1"/>
              </p:cNvSpPr>
              <p:nvPr/>
            </p:nvSpPr>
            <p:spPr bwMode="auto">
              <a:xfrm>
                <a:off x="2579688" y="5859463"/>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140" name="Rectangle 129"/>
              <p:cNvSpPr>
                <a:spLocks noChangeArrowheads="1"/>
              </p:cNvSpPr>
              <p:nvPr/>
            </p:nvSpPr>
            <p:spPr bwMode="auto">
              <a:xfrm>
                <a:off x="3033713" y="5521325"/>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141" name="Line 130"/>
              <p:cNvSpPr>
                <a:spLocks noChangeShapeType="1"/>
              </p:cNvSpPr>
              <p:nvPr/>
            </p:nvSpPr>
            <p:spPr bwMode="auto">
              <a:xfrm flipV="1">
                <a:off x="2798763" y="5741988"/>
                <a:ext cx="354012" cy="176212"/>
              </a:xfrm>
              <a:prstGeom prst="line">
                <a:avLst/>
              </a:prstGeom>
              <a:noFill/>
              <a:ln w="9525">
                <a:solidFill>
                  <a:srgbClr val="FFFF00"/>
                </a:solidFill>
                <a:round/>
                <a:headEnd/>
                <a:tailEnd/>
              </a:ln>
            </p:spPr>
            <p:txBody>
              <a:bodyPr wrap="none" anchor="ctr"/>
              <a:lstStyle/>
              <a:p>
                <a:endParaRPr lang="zh-CN" altLang="en-US"/>
              </a:p>
            </p:txBody>
          </p:sp>
          <p:sp>
            <p:nvSpPr>
              <p:cNvPr id="142" name="Line 131"/>
              <p:cNvSpPr>
                <a:spLocks noChangeShapeType="1"/>
              </p:cNvSpPr>
              <p:nvPr/>
            </p:nvSpPr>
            <p:spPr bwMode="auto">
              <a:xfrm flipH="1" flipV="1">
                <a:off x="3284538" y="5741988"/>
                <a:ext cx="352425" cy="176212"/>
              </a:xfrm>
              <a:prstGeom prst="line">
                <a:avLst/>
              </a:prstGeom>
              <a:noFill/>
              <a:ln w="9525">
                <a:solidFill>
                  <a:srgbClr val="FFFF00"/>
                </a:solidFill>
                <a:round/>
                <a:headEnd/>
                <a:tailEnd/>
              </a:ln>
            </p:spPr>
            <p:txBody>
              <a:bodyPr wrap="none" anchor="ctr"/>
              <a:lstStyle/>
              <a:p>
                <a:endParaRPr lang="zh-CN" altLang="en-US"/>
              </a:p>
            </p:txBody>
          </p:sp>
          <p:sp>
            <p:nvSpPr>
              <p:cNvPr id="143" name="Rectangle 132"/>
              <p:cNvSpPr>
                <a:spLocks noChangeArrowheads="1"/>
              </p:cNvSpPr>
              <p:nvPr/>
            </p:nvSpPr>
            <p:spPr bwMode="auto">
              <a:xfrm>
                <a:off x="3470275" y="5859463"/>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144" name="Rectangle 133"/>
              <p:cNvSpPr>
                <a:spLocks noChangeArrowheads="1"/>
              </p:cNvSpPr>
              <p:nvPr/>
            </p:nvSpPr>
            <p:spPr bwMode="auto">
              <a:xfrm>
                <a:off x="3910013" y="5535613"/>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145" name="Line 134"/>
              <p:cNvSpPr>
                <a:spLocks noChangeShapeType="1"/>
              </p:cNvSpPr>
              <p:nvPr/>
            </p:nvSpPr>
            <p:spPr bwMode="auto">
              <a:xfrm flipV="1">
                <a:off x="3681413" y="5741988"/>
                <a:ext cx="352425" cy="176212"/>
              </a:xfrm>
              <a:prstGeom prst="line">
                <a:avLst/>
              </a:prstGeom>
              <a:noFill/>
              <a:ln w="9525">
                <a:solidFill>
                  <a:srgbClr val="FFFF00"/>
                </a:solidFill>
                <a:round/>
                <a:headEnd/>
                <a:tailEnd/>
              </a:ln>
            </p:spPr>
            <p:txBody>
              <a:bodyPr wrap="none" anchor="ctr"/>
              <a:lstStyle/>
              <a:p>
                <a:endParaRPr lang="zh-CN" altLang="en-US"/>
              </a:p>
            </p:txBody>
          </p:sp>
          <p:sp>
            <p:nvSpPr>
              <p:cNvPr id="146" name="Line 135"/>
              <p:cNvSpPr>
                <a:spLocks noChangeShapeType="1"/>
              </p:cNvSpPr>
              <p:nvPr/>
            </p:nvSpPr>
            <p:spPr bwMode="auto">
              <a:xfrm flipH="1" flipV="1">
                <a:off x="4165600" y="5741988"/>
                <a:ext cx="354013" cy="176212"/>
              </a:xfrm>
              <a:prstGeom prst="line">
                <a:avLst/>
              </a:prstGeom>
              <a:noFill/>
              <a:ln w="9525">
                <a:solidFill>
                  <a:srgbClr val="FFFF00"/>
                </a:solidFill>
                <a:round/>
                <a:headEnd/>
                <a:tailEnd/>
              </a:ln>
            </p:spPr>
            <p:txBody>
              <a:bodyPr wrap="none" anchor="ctr"/>
              <a:lstStyle/>
              <a:p>
                <a:endParaRPr lang="zh-CN" altLang="en-US"/>
              </a:p>
            </p:txBody>
          </p:sp>
          <p:sp>
            <p:nvSpPr>
              <p:cNvPr id="147" name="Rectangle 136"/>
              <p:cNvSpPr>
                <a:spLocks noChangeArrowheads="1"/>
              </p:cNvSpPr>
              <p:nvPr/>
            </p:nvSpPr>
            <p:spPr bwMode="auto">
              <a:xfrm>
                <a:off x="4341813" y="5849938"/>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148" name="Line 137"/>
              <p:cNvSpPr>
                <a:spLocks noChangeShapeType="1"/>
              </p:cNvSpPr>
              <p:nvPr/>
            </p:nvSpPr>
            <p:spPr bwMode="auto">
              <a:xfrm flipV="1">
                <a:off x="4562475" y="5741988"/>
                <a:ext cx="352425" cy="176212"/>
              </a:xfrm>
              <a:prstGeom prst="line">
                <a:avLst/>
              </a:prstGeom>
              <a:noFill/>
              <a:ln w="9525">
                <a:solidFill>
                  <a:srgbClr val="FFFF00"/>
                </a:solidFill>
                <a:round/>
                <a:headEnd/>
                <a:tailEnd/>
              </a:ln>
            </p:spPr>
            <p:txBody>
              <a:bodyPr wrap="none" anchor="ctr"/>
              <a:lstStyle/>
              <a:p>
                <a:endParaRPr lang="zh-CN" altLang="en-US"/>
              </a:p>
            </p:txBody>
          </p:sp>
          <p:sp>
            <p:nvSpPr>
              <p:cNvPr id="149" name="AutoShape 138"/>
              <p:cNvSpPr>
                <a:spLocks noChangeArrowheads="1"/>
              </p:cNvSpPr>
              <p:nvPr/>
            </p:nvSpPr>
            <p:spPr bwMode="auto">
              <a:xfrm rot="-8515034">
                <a:off x="652463" y="5221288"/>
                <a:ext cx="82550"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150" name="Line 139"/>
              <p:cNvSpPr>
                <a:spLocks noChangeShapeType="1"/>
              </p:cNvSpPr>
              <p:nvPr/>
            </p:nvSpPr>
            <p:spPr bwMode="auto">
              <a:xfrm>
                <a:off x="355600" y="5229225"/>
                <a:ext cx="144463"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151" name="Rectangle 140"/>
              <p:cNvSpPr>
                <a:spLocks noChangeArrowheads="1"/>
              </p:cNvSpPr>
              <p:nvPr/>
            </p:nvSpPr>
            <p:spPr bwMode="auto">
              <a:xfrm>
                <a:off x="600075" y="4881563"/>
                <a:ext cx="381000"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152" name="Rectangle 141"/>
              <p:cNvSpPr>
                <a:spLocks noChangeArrowheads="1"/>
              </p:cNvSpPr>
              <p:nvPr/>
            </p:nvSpPr>
            <p:spPr bwMode="auto">
              <a:xfrm>
                <a:off x="107950" y="4886325"/>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153" name="AutoShape 142"/>
              <p:cNvSpPr>
                <a:spLocks noChangeArrowheads="1"/>
              </p:cNvSpPr>
              <p:nvPr/>
            </p:nvSpPr>
            <p:spPr bwMode="auto">
              <a:xfrm rot="-8515034">
                <a:off x="1562100" y="5219700"/>
                <a:ext cx="84138"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154" name="Line 143"/>
              <p:cNvSpPr>
                <a:spLocks noChangeShapeType="1"/>
              </p:cNvSpPr>
              <p:nvPr/>
            </p:nvSpPr>
            <p:spPr bwMode="auto">
              <a:xfrm>
                <a:off x="1266825" y="5227638"/>
                <a:ext cx="144463"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155" name="Rectangle 144"/>
              <p:cNvSpPr>
                <a:spLocks noChangeArrowheads="1"/>
              </p:cNvSpPr>
              <p:nvPr/>
            </p:nvSpPr>
            <p:spPr bwMode="auto">
              <a:xfrm>
                <a:off x="1490663" y="4879975"/>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156" name="Rectangle 145"/>
              <p:cNvSpPr>
                <a:spLocks noChangeArrowheads="1"/>
              </p:cNvSpPr>
              <p:nvPr/>
            </p:nvSpPr>
            <p:spPr bwMode="auto">
              <a:xfrm>
                <a:off x="1039813" y="4884738"/>
                <a:ext cx="381000"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157" name="AutoShape 146"/>
              <p:cNvSpPr>
                <a:spLocks noChangeArrowheads="1"/>
              </p:cNvSpPr>
              <p:nvPr/>
            </p:nvSpPr>
            <p:spPr bwMode="auto">
              <a:xfrm rot="-8515034">
                <a:off x="2422525" y="5222875"/>
                <a:ext cx="84138"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158" name="Line 147"/>
              <p:cNvSpPr>
                <a:spLocks noChangeShapeType="1"/>
              </p:cNvSpPr>
              <p:nvPr/>
            </p:nvSpPr>
            <p:spPr bwMode="auto">
              <a:xfrm>
                <a:off x="2127250" y="5230813"/>
                <a:ext cx="144463"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159" name="Rectangle 148"/>
              <p:cNvSpPr>
                <a:spLocks noChangeArrowheads="1"/>
              </p:cNvSpPr>
              <p:nvPr/>
            </p:nvSpPr>
            <p:spPr bwMode="auto">
              <a:xfrm>
                <a:off x="2351088" y="4883150"/>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160" name="Rectangle 149"/>
              <p:cNvSpPr>
                <a:spLocks noChangeArrowheads="1"/>
              </p:cNvSpPr>
              <p:nvPr/>
            </p:nvSpPr>
            <p:spPr bwMode="auto">
              <a:xfrm>
                <a:off x="1901825" y="4887913"/>
                <a:ext cx="381000"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161" name="AutoShape 150"/>
              <p:cNvSpPr>
                <a:spLocks noChangeArrowheads="1"/>
              </p:cNvSpPr>
              <p:nvPr/>
            </p:nvSpPr>
            <p:spPr bwMode="auto">
              <a:xfrm rot="-8515034">
                <a:off x="3333750" y="5219700"/>
                <a:ext cx="82550"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162" name="Line 151"/>
              <p:cNvSpPr>
                <a:spLocks noChangeShapeType="1"/>
              </p:cNvSpPr>
              <p:nvPr/>
            </p:nvSpPr>
            <p:spPr bwMode="auto">
              <a:xfrm>
                <a:off x="3036888" y="5227638"/>
                <a:ext cx="144462"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163" name="Rectangle 152"/>
              <p:cNvSpPr>
                <a:spLocks noChangeArrowheads="1"/>
              </p:cNvSpPr>
              <p:nvPr/>
            </p:nvSpPr>
            <p:spPr bwMode="auto">
              <a:xfrm>
                <a:off x="3281363" y="4879975"/>
                <a:ext cx="381000"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164" name="Rectangle 153"/>
              <p:cNvSpPr>
                <a:spLocks noChangeArrowheads="1"/>
              </p:cNvSpPr>
              <p:nvPr/>
            </p:nvSpPr>
            <p:spPr bwMode="auto">
              <a:xfrm>
                <a:off x="2789238" y="4883150"/>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165" name="AutoShape 154"/>
              <p:cNvSpPr>
                <a:spLocks noChangeArrowheads="1"/>
              </p:cNvSpPr>
              <p:nvPr/>
            </p:nvSpPr>
            <p:spPr bwMode="auto">
              <a:xfrm rot="-8515034">
                <a:off x="4194175" y="5218113"/>
                <a:ext cx="84138"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166" name="Line 155"/>
              <p:cNvSpPr>
                <a:spLocks noChangeShapeType="1"/>
              </p:cNvSpPr>
              <p:nvPr/>
            </p:nvSpPr>
            <p:spPr bwMode="auto">
              <a:xfrm>
                <a:off x="3898900" y="5226050"/>
                <a:ext cx="144463"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167" name="Rectangle 156"/>
              <p:cNvSpPr>
                <a:spLocks noChangeArrowheads="1"/>
              </p:cNvSpPr>
              <p:nvPr/>
            </p:nvSpPr>
            <p:spPr bwMode="auto">
              <a:xfrm>
                <a:off x="4122738" y="4878388"/>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168" name="Rectangle 157"/>
              <p:cNvSpPr>
                <a:spLocks noChangeArrowheads="1"/>
              </p:cNvSpPr>
              <p:nvPr/>
            </p:nvSpPr>
            <p:spPr bwMode="auto">
              <a:xfrm>
                <a:off x="3673475" y="4883150"/>
                <a:ext cx="381000"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169" name="Rectangle 158"/>
              <p:cNvSpPr>
                <a:spLocks noChangeArrowheads="1"/>
              </p:cNvSpPr>
              <p:nvPr/>
            </p:nvSpPr>
            <p:spPr bwMode="auto">
              <a:xfrm>
                <a:off x="4799013" y="5521325"/>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170" name="Line 159"/>
              <p:cNvSpPr>
                <a:spLocks noChangeShapeType="1"/>
              </p:cNvSpPr>
              <p:nvPr/>
            </p:nvSpPr>
            <p:spPr bwMode="auto">
              <a:xfrm flipH="1" flipV="1">
                <a:off x="5049838" y="5741988"/>
                <a:ext cx="352425" cy="176212"/>
              </a:xfrm>
              <a:prstGeom prst="line">
                <a:avLst/>
              </a:prstGeom>
              <a:noFill/>
              <a:ln w="9525">
                <a:solidFill>
                  <a:srgbClr val="FFFF00"/>
                </a:solidFill>
                <a:round/>
                <a:headEnd/>
                <a:tailEnd/>
              </a:ln>
            </p:spPr>
            <p:txBody>
              <a:bodyPr wrap="none" anchor="ctr"/>
              <a:lstStyle/>
              <a:p>
                <a:endParaRPr lang="zh-CN" altLang="en-US"/>
              </a:p>
            </p:txBody>
          </p:sp>
          <p:sp>
            <p:nvSpPr>
              <p:cNvPr id="171" name="Rectangle 160"/>
              <p:cNvSpPr>
                <a:spLocks noChangeArrowheads="1"/>
              </p:cNvSpPr>
              <p:nvPr/>
            </p:nvSpPr>
            <p:spPr bwMode="auto">
              <a:xfrm>
                <a:off x="5235575" y="5859463"/>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172" name="Rectangle 161"/>
              <p:cNvSpPr>
                <a:spLocks noChangeArrowheads="1"/>
              </p:cNvSpPr>
              <p:nvPr/>
            </p:nvSpPr>
            <p:spPr bwMode="auto">
              <a:xfrm>
                <a:off x="5675313" y="5535613"/>
                <a:ext cx="3683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a:t>
                </a:r>
                <a:endParaRPr lang="en-US" altLang="zh-CN" sz="2000" b="1" baseline="-25000">
                  <a:solidFill>
                    <a:srgbClr val="FFFF00"/>
                  </a:solidFill>
                  <a:latin typeface="Arial" charset="0"/>
                  <a:cs typeface="Arial" charset="0"/>
                </a:endParaRPr>
              </a:p>
            </p:txBody>
          </p:sp>
          <p:sp>
            <p:nvSpPr>
              <p:cNvPr id="173" name="Line 162"/>
              <p:cNvSpPr>
                <a:spLocks noChangeShapeType="1"/>
              </p:cNvSpPr>
              <p:nvPr/>
            </p:nvSpPr>
            <p:spPr bwMode="auto">
              <a:xfrm flipV="1">
                <a:off x="5446713" y="5741988"/>
                <a:ext cx="352425" cy="176212"/>
              </a:xfrm>
              <a:prstGeom prst="line">
                <a:avLst/>
              </a:prstGeom>
              <a:noFill/>
              <a:ln w="9525">
                <a:solidFill>
                  <a:srgbClr val="FFFF00"/>
                </a:solidFill>
                <a:round/>
                <a:headEnd/>
                <a:tailEnd/>
              </a:ln>
            </p:spPr>
            <p:txBody>
              <a:bodyPr wrap="none" anchor="ctr"/>
              <a:lstStyle/>
              <a:p>
                <a:endParaRPr lang="zh-CN" altLang="en-US"/>
              </a:p>
            </p:txBody>
          </p:sp>
          <p:sp>
            <p:nvSpPr>
              <p:cNvPr id="174" name="Line 163"/>
              <p:cNvSpPr>
                <a:spLocks noChangeShapeType="1"/>
              </p:cNvSpPr>
              <p:nvPr/>
            </p:nvSpPr>
            <p:spPr bwMode="auto">
              <a:xfrm flipH="1" flipV="1">
                <a:off x="5930900" y="5741988"/>
                <a:ext cx="354013" cy="176212"/>
              </a:xfrm>
              <a:prstGeom prst="line">
                <a:avLst/>
              </a:prstGeom>
              <a:noFill/>
              <a:ln w="9525">
                <a:solidFill>
                  <a:srgbClr val="FFFF00"/>
                </a:solidFill>
                <a:round/>
                <a:headEnd/>
                <a:tailEnd/>
              </a:ln>
            </p:spPr>
            <p:txBody>
              <a:bodyPr wrap="none" anchor="ctr"/>
              <a:lstStyle/>
              <a:p>
                <a:endParaRPr lang="zh-CN" altLang="en-US"/>
              </a:p>
            </p:txBody>
          </p:sp>
          <p:sp>
            <p:nvSpPr>
              <p:cNvPr id="175" name="Rectangle 164"/>
              <p:cNvSpPr>
                <a:spLocks noChangeArrowheads="1"/>
              </p:cNvSpPr>
              <p:nvPr/>
            </p:nvSpPr>
            <p:spPr bwMode="auto">
              <a:xfrm>
                <a:off x="6107113" y="5849938"/>
                <a:ext cx="647700" cy="396875"/>
              </a:xfrm>
              <a:prstGeom prst="rect">
                <a:avLst/>
              </a:prstGeom>
              <a:noFill/>
              <a:ln w="9525">
                <a:noFill/>
                <a:miter lim="800000"/>
                <a:headEnd/>
                <a:tailEnd/>
              </a:ln>
            </p:spPr>
            <p:txBody>
              <a:bodyPr wrap="none">
                <a:spAutoFit/>
              </a:bodyPr>
              <a:lstStyle/>
              <a:p>
                <a:pPr algn="ctr"/>
                <a:r>
                  <a:rPr lang="en-US" altLang="zh-CN" sz="2000" b="1">
                    <a:solidFill>
                      <a:srgbClr val="FFFF00"/>
                    </a:solidFill>
                    <a:latin typeface="Arial" charset="0"/>
                    <a:cs typeface="Arial" charset="0"/>
                  </a:rPr>
                  <a:t>CH</a:t>
                </a:r>
                <a:r>
                  <a:rPr lang="en-US" altLang="zh-CN" sz="2000" b="1" baseline="-25000">
                    <a:solidFill>
                      <a:srgbClr val="FFFF00"/>
                    </a:solidFill>
                    <a:latin typeface="Arial" charset="0"/>
                    <a:cs typeface="Arial" charset="0"/>
                  </a:rPr>
                  <a:t>2</a:t>
                </a:r>
              </a:p>
            </p:txBody>
          </p:sp>
          <p:sp>
            <p:nvSpPr>
              <p:cNvPr id="176" name="Line 165"/>
              <p:cNvSpPr>
                <a:spLocks noChangeShapeType="1"/>
              </p:cNvSpPr>
              <p:nvPr/>
            </p:nvSpPr>
            <p:spPr bwMode="auto">
              <a:xfrm flipV="1">
                <a:off x="6327775" y="5741988"/>
                <a:ext cx="352425" cy="176212"/>
              </a:xfrm>
              <a:prstGeom prst="line">
                <a:avLst/>
              </a:prstGeom>
              <a:noFill/>
              <a:ln w="9525">
                <a:solidFill>
                  <a:srgbClr val="FFFF00"/>
                </a:solidFill>
                <a:round/>
                <a:headEnd/>
                <a:tailEnd/>
              </a:ln>
            </p:spPr>
            <p:txBody>
              <a:bodyPr wrap="none" anchor="ctr"/>
              <a:lstStyle/>
              <a:p>
                <a:endParaRPr lang="zh-CN" altLang="en-US"/>
              </a:p>
            </p:txBody>
          </p:sp>
          <p:sp>
            <p:nvSpPr>
              <p:cNvPr id="177" name="AutoShape 166"/>
              <p:cNvSpPr>
                <a:spLocks noChangeArrowheads="1"/>
              </p:cNvSpPr>
              <p:nvPr/>
            </p:nvSpPr>
            <p:spPr bwMode="auto">
              <a:xfrm rot="-8515034">
                <a:off x="5099050" y="5219700"/>
                <a:ext cx="82550"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178" name="Line 167"/>
              <p:cNvSpPr>
                <a:spLocks noChangeShapeType="1"/>
              </p:cNvSpPr>
              <p:nvPr/>
            </p:nvSpPr>
            <p:spPr bwMode="auto">
              <a:xfrm>
                <a:off x="4802188" y="5227638"/>
                <a:ext cx="144462"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179" name="Rectangle 168"/>
              <p:cNvSpPr>
                <a:spLocks noChangeArrowheads="1"/>
              </p:cNvSpPr>
              <p:nvPr/>
            </p:nvSpPr>
            <p:spPr bwMode="auto">
              <a:xfrm>
                <a:off x="5026025" y="4879975"/>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sp>
            <p:nvSpPr>
              <p:cNvPr id="180" name="Rectangle 169"/>
              <p:cNvSpPr>
                <a:spLocks noChangeArrowheads="1"/>
              </p:cNvSpPr>
              <p:nvPr/>
            </p:nvSpPr>
            <p:spPr bwMode="auto">
              <a:xfrm>
                <a:off x="4575175" y="4883150"/>
                <a:ext cx="381000"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181" name="AutoShape 170"/>
              <p:cNvSpPr>
                <a:spLocks noChangeArrowheads="1"/>
              </p:cNvSpPr>
              <p:nvPr/>
            </p:nvSpPr>
            <p:spPr bwMode="auto">
              <a:xfrm rot="-8515034">
                <a:off x="5959475" y="5218113"/>
                <a:ext cx="84138" cy="295275"/>
              </a:xfrm>
              <a:prstGeom prst="rtTriangle">
                <a:avLst/>
              </a:prstGeom>
              <a:solidFill>
                <a:schemeClr val="accent1"/>
              </a:solidFill>
              <a:ln w="12700">
                <a:solidFill>
                  <a:srgbClr val="FFFF00"/>
                </a:solidFill>
                <a:miter lim="800000"/>
                <a:headEnd/>
                <a:tailEnd/>
              </a:ln>
            </p:spPr>
            <p:txBody>
              <a:bodyPr wrap="none" anchor="ctr"/>
              <a:lstStyle/>
              <a:p>
                <a:endParaRPr lang="zh-CN" altLang="en-US">
                  <a:latin typeface="Arial" charset="0"/>
                  <a:cs typeface="Arial" charset="0"/>
                </a:endParaRPr>
              </a:p>
            </p:txBody>
          </p:sp>
          <p:sp>
            <p:nvSpPr>
              <p:cNvPr id="182" name="Line 171"/>
              <p:cNvSpPr>
                <a:spLocks noChangeShapeType="1"/>
              </p:cNvSpPr>
              <p:nvPr/>
            </p:nvSpPr>
            <p:spPr bwMode="auto">
              <a:xfrm>
                <a:off x="5664200" y="5226050"/>
                <a:ext cx="144463" cy="273050"/>
              </a:xfrm>
              <a:prstGeom prst="line">
                <a:avLst/>
              </a:prstGeom>
              <a:noFill/>
              <a:ln w="28575">
                <a:solidFill>
                  <a:srgbClr val="FFFF00"/>
                </a:solidFill>
                <a:prstDash val="dash"/>
                <a:round/>
                <a:headEnd/>
                <a:tailEnd/>
              </a:ln>
            </p:spPr>
            <p:txBody>
              <a:bodyPr wrap="none" anchor="ctr"/>
              <a:lstStyle/>
              <a:p>
                <a:endParaRPr lang="zh-CN" altLang="en-US"/>
              </a:p>
            </p:txBody>
          </p:sp>
          <p:sp>
            <p:nvSpPr>
              <p:cNvPr id="183" name="Rectangle 172"/>
              <p:cNvSpPr>
                <a:spLocks noChangeArrowheads="1"/>
              </p:cNvSpPr>
              <p:nvPr/>
            </p:nvSpPr>
            <p:spPr bwMode="auto">
              <a:xfrm>
                <a:off x="5908675" y="4878388"/>
                <a:ext cx="382588" cy="396875"/>
              </a:xfrm>
              <a:prstGeom prst="rect">
                <a:avLst/>
              </a:prstGeom>
              <a:noFill/>
              <a:ln w="12700">
                <a:noFill/>
                <a:miter lim="800000"/>
                <a:headEnd/>
                <a:tailEnd/>
              </a:ln>
            </p:spPr>
            <p:txBody>
              <a:bodyPr wrap="none">
                <a:spAutoFit/>
              </a:bodyPr>
              <a:lstStyle/>
              <a:p>
                <a:pPr algn="ctr"/>
                <a:r>
                  <a:rPr lang="en-US" altLang="zh-CN" sz="2000" b="1">
                    <a:solidFill>
                      <a:srgbClr val="FFFF00"/>
                    </a:solidFill>
                    <a:latin typeface="Arial" charset="0"/>
                    <a:cs typeface="Arial" charset="0"/>
                  </a:rPr>
                  <a:t>H</a:t>
                </a:r>
              </a:p>
            </p:txBody>
          </p:sp>
          <p:sp>
            <p:nvSpPr>
              <p:cNvPr id="184" name="Rectangle 173"/>
              <p:cNvSpPr>
                <a:spLocks noChangeArrowheads="1"/>
              </p:cNvSpPr>
              <p:nvPr/>
            </p:nvSpPr>
            <p:spPr bwMode="auto">
              <a:xfrm>
                <a:off x="5418138" y="4883150"/>
                <a:ext cx="397865" cy="400110"/>
              </a:xfrm>
              <a:prstGeom prst="rect">
                <a:avLst/>
              </a:prstGeom>
              <a:noFill/>
              <a:ln w="12700">
                <a:noFill/>
                <a:miter lim="800000"/>
                <a:headEnd/>
                <a:tailEnd/>
              </a:ln>
            </p:spPr>
            <p:txBody>
              <a:bodyPr wrap="none">
                <a:spAutoFit/>
              </a:bodyPr>
              <a:lstStyle/>
              <a:p>
                <a:pPr algn="ctr"/>
                <a:r>
                  <a:rPr lang="en-US" altLang="zh-CN" sz="2000" b="1">
                    <a:solidFill>
                      <a:srgbClr val="66FFFF"/>
                    </a:solidFill>
                    <a:latin typeface="Arial" charset="0"/>
                    <a:cs typeface="Arial" charset="0"/>
                  </a:rPr>
                  <a:t>M</a:t>
                </a:r>
              </a:p>
            </p:txBody>
          </p:sp>
        </p:grpSp>
      </p:grpSp>
      <p:sp>
        <p:nvSpPr>
          <p:cNvPr id="185" name="Rectangle 174"/>
          <p:cNvSpPr>
            <a:spLocks noChangeArrowheads="1"/>
          </p:cNvSpPr>
          <p:nvPr/>
        </p:nvSpPr>
        <p:spPr bwMode="auto">
          <a:xfrm>
            <a:off x="7439421" y="3346946"/>
            <a:ext cx="588963" cy="946150"/>
          </a:xfrm>
          <a:prstGeom prst="rect">
            <a:avLst/>
          </a:prstGeom>
          <a:noFill/>
          <a:ln w="12700">
            <a:noFill/>
            <a:miter lim="800000"/>
            <a:headEnd/>
            <a:tailEnd/>
          </a:ln>
        </p:spPr>
        <p:txBody>
          <a:bodyPr>
            <a:spAutoFit/>
          </a:bodyPr>
          <a:lstStyle/>
          <a:p>
            <a:pPr algn="ctr"/>
            <a:r>
              <a:rPr lang="zh-CN" altLang="en-US" sz="2800" b="1" dirty="0">
                <a:solidFill>
                  <a:srgbClr val="0000FF"/>
                </a:solidFill>
                <a:latin typeface="宋体" panose="02010600030101010101" pitchFamily="2" charset="-122"/>
                <a:ea typeface="宋体" panose="02010600030101010101" pitchFamily="2" charset="-122"/>
              </a:rPr>
              <a:t>间同</a:t>
            </a:r>
          </a:p>
        </p:txBody>
      </p:sp>
      <p:sp>
        <p:nvSpPr>
          <p:cNvPr id="186" name="Rectangle 175"/>
          <p:cNvSpPr>
            <a:spLocks noChangeArrowheads="1"/>
          </p:cNvSpPr>
          <p:nvPr/>
        </p:nvSpPr>
        <p:spPr bwMode="auto">
          <a:xfrm>
            <a:off x="7308304" y="5013176"/>
            <a:ext cx="865187" cy="946150"/>
          </a:xfrm>
          <a:prstGeom prst="rect">
            <a:avLst/>
          </a:prstGeom>
          <a:noFill/>
          <a:ln w="12700">
            <a:noFill/>
            <a:miter lim="800000"/>
            <a:headEnd/>
            <a:tailEnd/>
          </a:ln>
        </p:spPr>
        <p:txBody>
          <a:bodyPr>
            <a:spAutoFit/>
          </a:bodyPr>
          <a:lstStyle/>
          <a:p>
            <a:pPr algn="ctr"/>
            <a:r>
              <a:rPr lang="zh-CN" altLang="en-US" sz="2800" b="1" dirty="0">
                <a:solidFill>
                  <a:srgbClr val="0000FF"/>
                </a:solidFill>
                <a:latin typeface="宋体" panose="02010600030101010101" pitchFamily="2" charset="-122"/>
                <a:ea typeface="宋体" panose="02010600030101010101" pitchFamily="2" charset="-122"/>
              </a:rPr>
              <a:t>无规</a:t>
            </a:r>
          </a:p>
        </p:txBody>
      </p:sp>
      <p:sp>
        <p:nvSpPr>
          <p:cNvPr id="188" name="AutoShape 178"/>
          <p:cNvSpPr>
            <a:spLocks/>
          </p:cNvSpPr>
          <p:nvPr/>
        </p:nvSpPr>
        <p:spPr bwMode="auto">
          <a:xfrm>
            <a:off x="7740650" y="2255664"/>
            <a:ext cx="360363" cy="2233612"/>
          </a:xfrm>
          <a:prstGeom prst="rightBrace">
            <a:avLst>
              <a:gd name="adj1" fmla="val 51652"/>
              <a:gd name="adj2" fmla="val 50000"/>
            </a:avLst>
          </a:prstGeom>
          <a:noFill/>
          <a:ln w="9525">
            <a:solidFill>
              <a:srgbClr val="FFFFCC"/>
            </a:solidFill>
            <a:round/>
            <a:headEnd/>
            <a:tailEnd/>
          </a:ln>
        </p:spPr>
        <p:txBody>
          <a:bodyPr wrap="none" anchor="ctr"/>
          <a:lstStyle/>
          <a:p>
            <a:endParaRPr lang="zh-CN" altLang="en-US" dirty="0">
              <a:solidFill>
                <a:srgbClr val="0000FF"/>
              </a:solidFill>
              <a:latin typeface="宋体" panose="02010600030101010101" pitchFamily="2" charset="-122"/>
              <a:ea typeface="宋体" panose="02010600030101010101" pitchFamily="2" charset="-122"/>
            </a:endParaRPr>
          </a:p>
        </p:txBody>
      </p:sp>
      <p:sp>
        <p:nvSpPr>
          <p:cNvPr id="189" name="Rectangle 179"/>
          <p:cNvSpPr>
            <a:spLocks noChangeArrowheads="1"/>
          </p:cNvSpPr>
          <p:nvPr/>
        </p:nvSpPr>
        <p:spPr bwMode="auto">
          <a:xfrm>
            <a:off x="8100392" y="2008857"/>
            <a:ext cx="714375" cy="3508375"/>
          </a:xfrm>
          <a:prstGeom prst="rect">
            <a:avLst/>
          </a:prstGeom>
          <a:noFill/>
          <a:ln w="12700">
            <a:noFill/>
            <a:miter lim="800000"/>
            <a:headEnd/>
            <a:tailEnd/>
          </a:ln>
        </p:spPr>
        <p:txBody>
          <a:bodyPr>
            <a:spAutoFit/>
          </a:bodyPr>
          <a:lstStyle/>
          <a:p>
            <a:pPr algn="ctr"/>
            <a:r>
              <a:rPr lang="zh-CN" altLang="en-US" sz="2800" b="1" dirty="0">
                <a:solidFill>
                  <a:srgbClr val="0000FF"/>
                </a:solidFill>
                <a:latin typeface="宋体" panose="02010600030101010101" pitchFamily="2" charset="-122"/>
                <a:ea typeface="宋体" panose="02010600030101010101" pitchFamily="2" charset="-122"/>
              </a:rPr>
              <a:t>立构规整性聚合物</a:t>
            </a:r>
          </a:p>
        </p:txBody>
      </p:sp>
    </p:spTree>
    <p:extLst>
      <p:ext uri="{BB962C8B-B14F-4D97-AF65-F5344CB8AC3E}">
        <p14:creationId xmlns:p14="http://schemas.microsoft.com/office/powerpoint/2010/main" val="10089352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8" name="TextBox 7"/>
          <p:cNvSpPr txBox="1"/>
          <p:nvPr/>
        </p:nvSpPr>
        <p:spPr>
          <a:xfrm>
            <a:off x="285720" y="139463"/>
            <a:ext cx="4820550"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5.1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聚合物的立体异构</a:t>
            </a:r>
          </a:p>
        </p:txBody>
      </p:sp>
      <p:sp>
        <p:nvSpPr>
          <p:cNvPr id="9" name="Rectangle 8"/>
          <p:cNvSpPr>
            <a:spLocks noChangeArrowheads="1"/>
          </p:cNvSpPr>
          <p:nvPr/>
        </p:nvSpPr>
        <p:spPr bwMode="auto">
          <a:xfrm>
            <a:off x="107504" y="2103239"/>
            <a:ext cx="3384376" cy="461665"/>
          </a:xfrm>
          <a:prstGeom prst="rect">
            <a:avLst/>
          </a:prstGeom>
          <a:noFill/>
          <a:ln w="9525">
            <a:noFill/>
            <a:miter lim="800000"/>
            <a:headEnd/>
            <a:tailEnd/>
          </a:ln>
        </p:spPr>
        <p:txBody>
          <a:bodyPr wrap="square">
            <a:spAutoFit/>
          </a:bodyPr>
          <a:lstStyle/>
          <a:p>
            <a:r>
              <a:rPr lang="en-US" altLang="zh-CN" sz="2400" b="1" dirty="0">
                <a:solidFill>
                  <a:srgbClr val="0000CC"/>
                </a:solidFill>
                <a:latin typeface="宋体" panose="02010600030101010101" pitchFamily="2" charset="-122"/>
                <a:ea typeface="宋体" panose="02010600030101010101" pitchFamily="2" charset="-122"/>
              </a:rPr>
              <a:t>PI</a:t>
            </a:r>
            <a:r>
              <a:rPr lang="zh-CN" altLang="en-US" sz="2400" b="1" dirty="0">
                <a:solidFill>
                  <a:srgbClr val="0000CC"/>
                </a:solidFill>
                <a:latin typeface="宋体" panose="02010600030101010101" pitchFamily="2" charset="-122"/>
                <a:ea typeface="宋体" panose="02010600030101010101" pitchFamily="2" charset="-122"/>
              </a:rPr>
              <a:t>的立构规整性聚合物</a:t>
            </a:r>
          </a:p>
        </p:txBody>
      </p:sp>
      <p:graphicFrame>
        <p:nvGraphicFramePr>
          <p:cNvPr id="10" name="Object 9"/>
          <p:cNvGraphicFramePr>
            <a:graphicFrameLocks noChangeAspect="1"/>
          </p:cNvGraphicFramePr>
          <p:nvPr/>
        </p:nvGraphicFramePr>
        <p:xfrm>
          <a:off x="467544" y="2773486"/>
          <a:ext cx="2614613" cy="871538"/>
        </p:xfrm>
        <a:graphic>
          <a:graphicData uri="http://schemas.openxmlformats.org/presentationml/2006/ole">
            <mc:AlternateContent xmlns:mc="http://schemas.openxmlformats.org/markup-compatibility/2006">
              <mc:Choice xmlns:v="urn:schemas-microsoft-com:vml" Requires="v">
                <p:oleObj spid="_x0000_s43223" name="ISIS/Draw Sketch" r:id="rId5" imgW="1485720" imgH="495000" progId="">
                  <p:embed/>
                </p:oleObj>
              </mc:Choice>
              <mc:Fallback>
                <p:oleObj name="ISIS/Draw Sketch" r:id="rId5" imgW="1485720" imgH="495000" progId="">
                  <p:embed/>
                  <p:pic>
                    <p:nvPicPr>
                      <p:cNvPr id="1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2773486"/>
                        <a:ext cx="2614613"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a:spLocks noChangeArrowheads="1"/>
          </p:cNvSpPr>
          <p:nvPr/>
        </p:nvSpPr>
        <p:spPr bwMode="auto">
          <a:xfrm>
            <a:off x="395536" y="3938280"/>
            <a:ext cx="2732112" cy="1938992"/>
          </a:xfrm>
          <a:prstGeom prst="rect">
            <a:avLst/>
          </a:prstGeom>
          <a:solidFill>
            <a:srgbClr val="0000FF"/>
          </a:solidFill>
          <a:ln w="9525">
            <a:noFill/>
            <a:miter lim="800000"/>
            <a:headEnd/>
            <a:tailEnd/>
          </a:ln>
        </p:spPr>
        <p:txBody>
          <a:bodyPr wrap="square">
            <a:spAutoFit/>
          </a:bodyPr>
          <a:lstStyle/>
          <a:p>
            <a:r>
              <a:rPr lang="zh-CN" altLang="en-US" sz="2000" dirty="0">
                <a:solidFill>
                  <a:schemeClr val="bg1"/>
                </a:solidFill>
                <a:latin typeface="宋体" panose="02010600030101010101" pitchFamily="2" charset="-122"/>
                <a:ea typeface="宋体" panose="02010600030101010101" pitchFamily="2" charset="-122"/>
              </a:rPr>
              <a:t>顺式</a:t>
            </a:r>
            <a:r>
              <a:rPr lang="en-US" altLang="zh-CN" sz="2000" dirty="0">
                <a:solidFill>
                  <a:schemeClr val="bg1"/>
                </a:solidFill>
                <a:latin typeface="宋体" panose="02010600030101010101" pitchFamily="2" charset="-122"/>
                <a:ea typeface="宋体" panose="02010600030101010101" pitchFamily="2" charset="-122"/>
              </a:rPr>
              <a:t>1,4</a:t>
            </a:r>
            <a:r>
              <a:rPr lang="zh-CN" altLang="en-US" sz="2000" dirty="0">
                <a:solidFill>
                  <a:schemeClr val="bg1"/>
                </a:solidFill>
                <a:latin typeface="宋体" panose="02010600030101010101" pitchFamily="2" charset="-122"/>
                <a:ea typeface="宋体" panose="02010600030101010101" pitchFamily="2" charset="-122"/>
              </a:rPr>
              <a:t>－聚异戊二烯</a:t>
            </a:r>
          </a:p>
          <a:p>
            <a:r>
              <a:rPr lang="zh-CN" altLang="en-US" sz="2000" dirty="0">
                <a:solidFill>
                  <a:schemeClr val="bg1"/>
                </a:solidFill>
                <a:latin typeface="宋体" panose="02010600030101010101" pitchFamily="2" charset="-122"/>
                <a:ea typeface="宋体" panose="02010600030101010101" pitchFamily="2" charset="-122"/>
              </a:rPr>
              <a:t>反式</a:t>
            </a:r>
            <a:r>
              <a:rPr lang="en-US" altLang="zh-CN" sz="2000" dirty="0">
                <a:solidFill>
                  <a:schemeClr val="bg1"/>
                </a:solidFill>
                <a:latin typeface="宋体" panose="02010600030101010101" pitchFamily="2" charset="-122"/>
                <a:ea typeface="宋体" panose="02010600030101010101" pitchFamily="2" charset="-122"/>
              </a:rPr>
              <a:t>1,4</a:t>
            </a:r>
            <a:r>
              <a:rPr lang="zh-CN" altLang="en-US" sz="2000" dirty="0">
                <a:solidFill>
                  <a:schemeClr val="bg1"/>
                </a:solidFill>
                <a:latin typeface="宋体" panose="02010600030101010101" pitchFamily="2" charset="-122"/>
                <a:ea typeface="宋体" panose="02010600030101010101" pitchFamily="2" charset="-122"/>
              </a:rPr>
              <a:t>－聚异戊二烯</a:t>
            </a:r>
          </a:p>
          <a:p>
            <a:r>
              <a:rPr lang="zh-CN" altLang="en-US" sz="2000" dirty="0">
                <a:solidFill>
                  <a:schemeClr val="bg1"/>
                </a:solidFill>
                <a:latin typeface="宋体" panose="02010600030101010101" pitchFamily="2" charset="-122"/>
                <a:ea typeface="宋体" panose="02010600030101010101" pitchFamily="2" charset="-122"/>
              </a:rPr>
              <a:t>全同</a:t>
            </a:r>
            <a:r>
              <a:rPr lang="en-US" altLang="zh-CN" sz="2000" dirty="0">
                <a:solidFill>
                  <a:schemeClr val="bg1"/>
                </a:solidFill>
                <a:latin typeface="宋体" panose="02010600030101010101" pitchFamily="2" charset="-122"/>
                <a:ea typeface="宋体" panose="02010600030101010101" pitchFamily="2" charset="-122"/>
              </a:rPr>
              <a:t>1,2</a:t>
            </a:r>
            <a:r>
              <a:rPr lang="zh-CN" altLang="en-US" sz="2000" dirty="0">
                <a:solidFill>
                  <a:schemeClr val="bg1"/>
                </a:solidFill>
                <a:latin typeface="宋体" panose="02010600030101010101" pitchFamily="2" charset="-122"/>
                <a:ea typeface="宋体" panose="02010600030101010101" pitchFamily="2" charset="-122"/>
              </a:rPr>
              <a:t>－聚异戊二烯</a:t>
            </a:r>
          </a:p>
          <a:p>
            <a:r>
              <a:rPr lang="zh-CN" altLang="en-US" sz="2000" dirty="0">
                <a:solidFill>
                  <a:schemeClr val="bg1"/>
                </a:solidFill>
                <a:latin typeface="宋体" panose="02010600030101010101" pitchFamily="2" charset="-122"/>
                <a:ea typeface="宋体" panose="02010600030101010101" pitchFamily="2" charset="-122"/>
              </a:rPr>
              <a:t>间同</a:t>
            </a:r>
            <a:r>
              <a:rPr lang="en-US" altLang="zh-CN" sz="2000" dirty="0">
                <a:solidFill>
                  <a:schemeClr val="bg1"/>
                </a:solidFill>
                <a:latin typeface="宋体" panose="02010600030101010101" pitchFamily="2" charset="-122"/>
                <a:ea typeface="宋体" panose="02010600030101010101" pitchFamily="2" charset="-122"/>
              </a:rPr>
              <a:t>1,2</a:t>
            </a:r>
            <a:r>
              <a:rPr lang="zh-CN" altLang="en-US" sz="2000" dirty="0">
                <a:solidFill>
                  <a:schemeClr val="bg1"/>
                </a:solidFill>
                <a:latin typeface="宋体" panose="02010600030101010101" pitchFamily="2" charset="-122"/>
                <a:ea typeface="宋体" panose="02010600030101010101" pitchFamily="2" charset="-122"/>
              </a:rPr>
              <a:t>－聚异戊二烯</a:t>
            </a:r>
          </a:p>
          <a:p>
            <a:r>
              <a:rPr lang="zh-CN" altLang="en-US" sz="2000" dirty="0">
                <a:solidFill>
                  <a:schemeClr val="bg1"/>
                </a:solidFill>
                <a:latin typeface="宋体" panose="02010600030101010101" pitchFamily="2" charset="-122"/>
                <a:ea typeface="宋体" panose="02010600030101010101" pitchFamily="2" charset="-122"/>
              </a:rPr>
              <a:t>全同</a:t>
            </a:r>
            <a:r>
              <a:rPr lang="en-US" altLang="zh-CN" sz="2000" dirty="0">
                <a:solidFill>
                  <a:schemeClr val="bg1"/>
                </a:solidFill>
                <a:latin typeface="宋体" panose="02010600030101010101" pitchFamily="2" charset="-122"/>
                <a:ea typeface="宋体" panose="02010600030101010101" pitchFamily="2" charset="-122"/>
              </a:rPr>
              <a:t>3,4</a:t>
            </a:r>
            <a:r>
              <a:rPr lang="zh-CN" altLang="en-US" sz="2000" dirty="0">
                <a:solidFill>
                  <a:schemeClr val="bg1"/>
                </a:solidFill>
                <a:latin typeface="宋体" panose="02010600030101010101" pitchFamily="2" charset="-122"/>
                <a:ea typeface="宋体" panose="02010600030101010101" pitchFamily="2" charset="-122"/>
              </a:rPr>
              <a:t>－聚异戊二烯</a:t>
            </a:r>
          </a:p>
          <a:p>
            <a:r>
              <a:rPr lang="zh-CN" altLang="en-US" sz="2000" dirty="0">
                <a:solidFill>
                  <a:schemeClr val="bg1"/>
                </a:solidFill>
                <a:latin typeface="宋体" panose="02010600030101010101" pitchFamily="2" charset="-122"/>
                <a:ea typeface="宋体" panose="02010600030101010101" pitchFamily="2" charset="-122"/>
              </a:rPr>
              <a:t>间同</a:t>
            </a:r>
            <a:r>
              <a:rPr lang="en-US" altLang="zh-CN" sz="2000" dirty="0">
                <a:solidFill>
                  <a:schemeClr val="bg1"/>
                </a:solidFill>
                <a:latin typeface="宋体" panose="02010600030101010101" pitchFamily="2" charset="-122"/>
                <a:ea typeface="宋体" panose="02010600030101010101" pitchFamily="2" charset="-122"/>
              </a:rPr>
              <a:t>3,4</a:t>
            </a:r>
            <a:r>
              <a:rPr lang="zh-CN" altLang="en-US" sz="2000" dirty="0">
                <a:solidFill>
                  <a:schemeClr val="bg1"/>
                </a:solidFill>
                <a:latin typeface="宋体" panose="02010600030101010101" pitchFamily="2" charset="-122"/>
                <a:ea typeface="宋体" panose="02010600030101010101" pitchFamily="2" charset="-122"/>
              </a:rPr>
              <a:t>－聚异戊二烯</a:t>
            </a:r>
          </a:p>
        </p:txBody>
      </p:sp>
      <p:sp>
        <p:nvSpPr>
          <p:cNvPr id="12" name="Text Box 4"/>
          <p:cNvSpPr txBox="1">
            <a:spLocks noChangeArrowheads="1"/>
          </p:cNvSpPr>
          <p:nvPr/>
        </p:nvSpPr>
        <p:spPr bwMode="auto">
          <a:xfrm>
            <a:off x="3480271" y="1043444"/>
            <a:ext cx="2243857" cy="400110"/>
          </a:xfrm>
          <a:prstGeom prst="rect">
            <a:avLst/>
          </a:prstGeom>
          <a:noFill/>
          <a:ln w="9525">
            <a:noFill/>
            <a:miter lim="800000"/>
            <a:headEnd/>
            <a:tailEnd/>
          </a:ln>
        </p:spPr>
        <p:txBody>
          <a:bodyPr wrap="square">
            <a:spAutoFit/>
          </a:bodyPr>
          <a:lstStyle/>
          <a:p>
            <a:pPr algn="just">
              <a:spcBef>
                <a:spcPct val="50000"/>
              </a:spcBef>
            </a:pPr>
            <a:r>
              <a:rPr lang="zh-CN" altLang="en-US" sz="2000" b="1" dirty="0">
                <a:solidFill>
                  <a:srgbClr val="0000FF"/>
                </a:solidFill>
                <a:latin typeface="宋体" panose="02010600030101010101" pitchFamily="2" charset="-122"/>
                <a:ea typeface="宋体" panose="02010600030101010101" pitchFamily="2" charset="-122"/>
              </a:rPr>
              <a:t>异戊二烯</a:t>
            </a:r>
            <a:r>
              <a:rPr lang="en-US" altLang="zh-CN" sz="2000" b="1" dirty="0">
                <a:solidFill>
                  <a:srgbClr val="0000FF"/>
                </a:solidFill>
                <a:latin typeface="宋体" panose="02010600030101010101" pitchFamily="2" charset="-122"/>
                <a:ea typeface="宋体" panose="02010600030101010101" pitchFamily="2" charset="-122"/>
              </a:rPr>
              <a:t>1,4</a:t>
            </a:r>
            <a:r>
              <a:rPr lang="zh-CN" altLang="en-US" sz="2000" b="1" dirty="0">
                <a:solidFill>
                  <a:srgbClr val="0000FF"/>
                </a:solidFill>
                <a:latin typeface="宋体" panose="02010600030101010101" pitchFamily="2" charset="-122"/>
                <a:ea typeface="宋体" panose="02010600030101010101" pitchFamily="2" charset="-122"/>
              </a:rPr>
              <a:t>聚合：</a:t>
            </a:r>
          </a:p>
        </p:txBody>
      </p:sp>
      <p:graphicFrame>
        <p:nvGraphicFramePr>
          <p:cNvPr id="13" name="Object 5"/>
          <p:cNvGraphicFramePr>
            <a:graphicFrameLocks noChangeAspect="1"/>
          </p:cNvGraphicFramePr>
          <p:nvPr/>
        </p:nvGraphicFramePr>
        <p:xfrm>
          <a:off x="3693359" y="1834704"/>
          <a:ext cx="4983097" cy="946224"/>
        </p:xfrm>
        <a:graphic>
          <a:graphicData uri="http://schemas.openxmlformats.org/presentationml/2006/ole">
            <mc:AlternateContent xmlns:mc="http://schemas.openxmlformats.org/markup-compatibility/2006">
              <mc:Choice xmlns:v="urn:schemas-microsoft-com:vml" Requires="v">
                <p:oleObj spid="_x0000_s43224" name="CS ChemDraw Drawing" r:id="rId7" imgW="2700270" imgH="499254" progId="ChemDraw.Document.6.0">
                  <p:embed/>
                </p:oleObj>
              </mc:Choice>
              <mc:Fallback>
                <p:oleObj name="CS ChemDraw Drawing" r:id="rId7" imgW="2700270" imgH="499254" progId="ChemDraw.Document.6.0">
                  <p:embed/>
                  <p:pic>
                    <p:nvPicPr>
                      <p:cNvPr id="1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3359" y="1834704"/>
                        <a:ext cx="4983097" cy="946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6"/>
          <p:cNvSpPr txBox="1">
            <a:spLocks noChangeArrowheads="1"/>
          </p:cNvSpPr>
          <p:nvPr/>
        </p:nvSpPr>
        <p:spPr bwMode="auto">
          <a:xfrm>
            <a:off x="3450232" y="2956942"/>
            <a:ext cx="5442248" cy="400050"/>
          </a:xfrm>
          <a:prstGeom prst="rect">
            <a:avLst/>
          </a:prstGeom>
          <a:noFill/>
          <a:ln w="9525">
            <a:noFill/>
            <a:miter lim="800000"/>
            <a:headEnd/>
            <a:tailEnd/>
          </a:ln>
        </p:spPr>
        <p:txBody>
          <a:bodyPr wrap="square">
            <a:spAutoFit/>
          </a:bodyPr>
          <a:lstStyle/>
          <a:p>
            <a:pPr algn="just">
              <a:spcBef>
                <a:spcPct val="50000"/>
              </a:spcBef>
            </a:pPr>
            <a:r>
              <a:rPr lang="zh-CN" altLang="en-US" sz="2000" dirty="0">
                <a:solidFill>
                  <a:srgbClr val="21212D"/>
                </a:solidFill>
                <a:latin typeface="宋体" panose="02010600030101010101" pitchFamily="2" charset="-122"/>
                <a:ea typeface="宋体" panose="02010600030101010101" pitchFamily="2" charset="-122"/>
              </a:rPr>
              <a:t>顺式</a:t>
            </a:r>
            <a:r>
              <a:rPr lang="en-US" altLang="zh-CN" sz="2000" dirty="0">
                <a:solidFill>
                  <a:srgbClr val="21212D"/>
                </a:solidFill>
                <a:latin typeface="宋体" panose="02010600030101010101" pitchFamily="2" charset="-122"/>
                <a:ea typeface="宋体" panose="02010600030101010101" pitchFamily="2" charset="-122"/>
              </a:rPr>
              <a:t>-1,4-</a:t>
            </a:r>
            <a:r>
              <a:rPr lang="zh-CN" altLang="en-US" sz="2000" dirty="0">
                <a:solidFill>
                  <a:srgbClr val="21212D"/>
                </a:solidFill>
                <a:latin typeface="宋体" panose="02010600030101010101" pitchFamily="2" charset="-122"/>
                <a:ea typeface="宋体" panose="02010600030101010101" pitchFamily="2" charset="-122"/>
              </a:rPr>
              <a:t>聚异戊二烯   反式</a:t>
            </a:r>
            <a:r>
              <a:rPr lang="en-US" altLang="zh-CN" sz="2000" dirty="0">
                <a:solidFill>
                  <a:srgbClr val="21212D"/>
                </a:solidFill>
                <a:latin typeface="宋体" panose="02010600030101010101" pitchFamily="2" charset="-122"/>
                <a:ea typeface="宋体" panose="02010600030101010101" pitchFamily="2" charset="-122"/>
              </a:rPr>
              <a:t>-1,4-</a:t>
            </a:r>
            <a:r>
              <a:rPr lang="zh-CN" altLang="en-US" sz="2000" dirty="0">
                <a:solidFill>
                  <a:srgbClr val="21212D"/>
                </a:solidFill>
                <a:latin typeface="宋体" panose="02010600030101010101" pitchFamily="2" charset="-122"/>
                <a:ea typeface="宋体" panose="02010600030101010101" pitchFamily="2" charset="-122"/>
              </a:rPr>
              <a:t>聚异戊二烯</a:t>
            </a:r>
            <a:endParaRPr lang="en-US" altLang="zh-CN" sz="2000" dirty="0">
              <a:solidFill>
                <a:srgbClr val="21212D"/>
              </a:solidFill>
              <a:latin typeface="宋体" panose="02010600030101010101" pitchFamily="2" charset="-122"/>
              <a:ea typeface="宋体" panose="02010600030101010101" pitchFamily="2" charset="-122"/>
            </a:endParaRPr>
          </a:p>
        </p:txBody>
      </p:sp>
      <p:sp>
        <p:nvSpPr>
          <p:cNvPr id="15" name="Text Box 7"/>
          <p:cNvSpPr txBox="1">
            <a:spLocks noChangeArrowheads="1"/>
          </p:cNvSpPr>
          <p:nvPr/>
        </p:nvSpPr>
        <p:spPr bwMode="auto">
          <a:xfrm>
            <a:off x="3275856" y="3676962"/>
            <a:ext cx="2447256" cy="400110"/>
          </a:xfrm>
          <a:prstGeom prst="rect">
            <a:avLst/>
          </a:prstGeom>
          <a:noFill/>
          <a:ln w="9525">
            <a:noFill/>
            <a:miter lim="800000"/>
            <a:headEnd/>
            <a:tailEnd/>
          </a:ln>
        </p:spPr>
        <p:txBody>
          <a:bodyPr wrap="square">
            <a:spAutoFit/>
          </a:bodyPr>
          <a:lstStyle/>
          <a:p>
            <a:pPr>
              <a:spcBef>
                <a:spcPct val="50000"/>
              </a:spcBef>
            </a:pPr>
            <a:r>
              <a:rPr lang="en-US" altLang="zh-CN" sz="2000" b="1" dirty="0">
                <a:solidFill>
                  <a:srgbClr val="0000FF"/>
                </a:solidFill>
                <a:latin typeface="宋体" panose="02010600030101010101" pitchFamily="2" charset="-122"/>
                <a:ea typeface="宋体" panose="02010600030101010101" pitchFamily="2" charset="-122"/>
              </a:rPr>
              <a:t>1,2</a:t>
            </a:r>
            <a:r>
              <a:rPr lang="zh-CN" altLang="en-US" sz="2000" b="1" dirty="0">
                <a:solidFill>
                  <a:srgbClr val="0000FF"/>
                </a:solidFill>
                <a:latin typeface="宋体" panose="02010600030101010101" pitchFamily="2" charset="-122"/>
                <a:ea typeface="宋体" panose="02010600030101010101" pitchFamily="2" charset="-122"/>
              </a:rPr>
              <a:t>聚合或</a:t>
            </a:r>
            <a:r>
              <a:rPr lang="en-US" altLang="zh-CN" sz="2000" b="1" dirty="0">
                <a:solidFill>
                  <a:srgbClr val="0000FF"/>
                </a:solidFill>
                <a:latin typeface="宋体" panose="02010600030101010101" pitchFamily="2" charset="-122"/>
                <a:ea typeface="宋体" panose="02010600030101010101" pitchFamily="2" charset="-122"/>
              </a:rPr>
              <a:t>3,4</a:t>
            </a:r>
            <a:r>
              <a:rPr lang="zh-CN" altLang="en-US" sz="2000" b="1" dirty="0">
                <a:solidFill>
                  <a:srgbClr val="0000FF"/>
                </a:solidFill>
                <a:latin typeface="宋体" panose="02010600030101010101" pitchFamily="2" charset="-122"/>
                <a:ea typeface="宋体" panose="02010600030101010101" pitchFamily="2" charset="-122"/>
              </a:rPr>
              <a:t>聚合： </a:t>
            </a:r>
          </a:p>
        </p:txBody>
      </p:sp>
      <p:graphicFrame>
        <p:nvGraphicFramePr>
          <p:cNvPr id="16" name="Object 8"/>
          <p:cNvGraphicFramePr>
            <a:graphicFrameLocks noChangeAspect="1"/>
          </p:cNvGraphicFramePr>
          <p:nvPr/>
        </p:nvGraphicFramePr>
        <p:xfrm>
          <a:off x="3419872" y="3933056"/>
          <a:ext cx="5181600" cy="2643188"/>
        </p:xfrm>
        <a:graphic>
          <a:graphicData uri="http://schemas.openxmlformats.org/presentationml/2006/ole">
            <mc:AlternateContent xmlns:mc="http://schemas.openxmlformats.org/markup-compatibility/2006">
              <mc:Choice xmlns:v="urn:schemas-microsoft-com:vml" Requires="v">
                <p:oleObj spid="_x0000_s43225" r:id="rId9" imgW="4043520" imgH="2000160" progId="ChemDraw.Document.6.0">
                  <p:embed/>
                </p:oleObj>
              </mc:Choice>
              <mc:Fallback>
                <p:oleObj r:id="rId9" imgW="4043520" imgH="2000160" progId="ChemDraw.Document.6.0">
                  <p:embed/>
                  <p:pic>
                    <p:nvPicPr>
                      <p:cNvPr id="16"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872" y="3933056"/>
                        <a:ext cx="5181600" cy="2643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7564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285720" y="139463"/>
            <a:ext cx="5582424" cy="646331"/>
          </a:xfrm>
          <a:prstGeom prst="rect">
            <a:avLst/>
          </a:prstGeom>
          <a:noFill/>
        </p:spPr>
        <p:txBody>
          <a:bodyPr wrap="squar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5.2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配位聚合与定向聚合</a:t>
            </a:r>
          </a:p>
        </p:txBody>
      </p:sp>
      <p:sp>
        <p:nvSpPr>
          <p:cNvPr id="27" name="Text Box 2"/>
          <p:cNvSpPr txBox="1">
            <a:spLocks noChangeArrowheads="1"/>
          </p:cNvSpPr>
          <p:nvPr/>
        </p:nvSpPr>
        <p:spPr bwMode="auto">
          <a:xfrm>
            <a:off x="516632" y="1099592"/>
            <a:ext cx="4343400" cy="457200"/>
          </a:xfrm>
          <a:prstGeom prst="rect">
            <a:avLst/>
          </a:prstGeom>
          <a:noFill/>
          <a:ln w="9525">
            <a:noFill/>
            <a:miter lim="800000"/>
            <a:headEnd/>
            <a:tailEnd/>
          </a:ln>
        </p:spPr>
        <p:txBody>
          <a:bodyPr>
            <a:spAutoFit/>
          </a:bodyPr>
          <a:lstStyle/>
          <a:p>
            <a:r>
              <a:rPr lang="en-US" altLang="zh-CN" sz="2400" b="1" dirty="0">
                <a:solidFill>
                  <a:srgbClr val="FF0000"/>
                </a:solidFill>
                <a:latin typeface="宋体" panose="02010600030101010101" pitchFamily="2" charset="-122"/>
                <a:ea typeface="宋体" panose="02010600030101010101" pitchFamily="2" charset="-122"/>
              </a:rPr>
              <a:t>3</a:t>
            </a:r>
            <a:r>
              <a:rPr lang="zh-CN" altLang="en-US" sz="2400" b="1" dirty="0">
                <a:solidFill>
                  <a:srgbClr val="FF0000"/>
                </a:solidFill>
                <a:latin typeface="宋体" panose="02010600030101010101" pitchFamily="2" charset="-122"/>
                <a:ea typeface="宋体" panose="02010600030101010101" pitchFamily="2" charset="-122"/>
              </a:rPr>
              <a:t>、配位聚合与定向聚合的比较</a:t>
            </a:r>
          </a:p>
        </p:txBody>
      </p:sp>
      <p:graphicFrame>
        <p:nvGraphicFramePr>
          <p:cNvPr id="28" name="Group 3"/>
          <p:cNvGraphicFramePr>
            <a:graphicFrameLocks noGrp="1"/>
          </p:cNvGraphicFramePr>
          <p:nvPr>
            <p:extLst/>
          </p:nvPr>
        </p:nvGraphicFramePr>
        <p:xfrm>
          <a:off x="323528" y="1804056"/>
          <a:ext cx="8568952" cy="4649280"/>
        </p:xfrm>
        <a:graphic>
          <a:graphicData uri="http://schemas.openxmlformats.org/drawingml/2006/table">
            <a:tbl>
              <a:tblPr/>
              <a:tblGrid>
                <a:gridCol w="2579254">
                  <a:extLst>
                    <a:ext uri="{9D8B030D-6E8A-4147-A177-3AD203B41FA5}">
                      <a16:colId xmlns:a16="http://schemas.microsoft.com/office/drawing/2014/main" val="20000"/>
                    </a:ext>
                  </a:extLst>
                </a:gridCol>
                <a:gridCol w="3464827">
                  <a:extLst>
                    <a:ext uri="{9D8B030D-6E8A-4147-A177-3AD203B41FA5}">
                      <a16:colId xmlns:a16="http://schemas.microsoft.com/office/drawing/2014/main" val="20001"/>
                    </a:ext>
                  </a:extLst>
                </a:gridCol>
                <a:gridCol w="2524871">
                  <a:extLst>
                    <a:ext uri="{9D8B030D-6E8A-4147-A177-3AD203B41FA5}">
                      <a16:colId xmlns:a16="http://schemas.microsoft.com/office/drawing/2014/main" val="20002"/>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配位聚合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定向聚合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定义</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从反应机理角度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从聚合产物角度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过程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碳</a:t>
                      </a:r>
                      <a:r>
                        <a:rPr kumimoji="1"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碳双键过渡金属催化剂的活性中心的空位上配位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自由基聚合、离子聚合、配位聚合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产物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立构规整或无规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立构规整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75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anose="02010600030101010101" pitchFamily="2" charset="-122"/>
                          <a:ea typeface="+mn-ea"/>
                        </a:rPr>
                        <a:t>别称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anose="02010600030101010101" pitchFamily="2" charset="-122"/>
                          <a:ea typeface="+mn-ea"/>
                        </a:rPr>
                        <a:t>络合聚合，插入聚合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400" b="0" i="0" u="none" strike="noStrike" kern="1200" cap="none" normalizeH="0" baseline="0" dirty="0">
                          <a:ln>
                            <a:noFill/>
                          </a:ln>
                          <a:solidFill>
                            <a:schemeClr val="tx1"/>
                          </a:solidFill>
                          <a:effectLst/>
                          <a:latin typeface="宋体" panose="02010600030101010101" pitchFamily="2" charset="-122"/>
                          <a:ea typeface="+mn-ea"/>
                          <a:cs typeface="+mn-cs"/>
                        </a:rPr>
                        <a:t>有规立构聚合</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538303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Ziegler-Natta</a:t>
                      </a: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引发乙烯聚合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矩形 3"/>
          <p:cNvSpPr/>
          <p:nvPr/>
        </p:nvSpPr>
        <p:spPr>
          <a:xfrm>
            <a:off x="3131840" y="5811352"/>
            <a:ext cx="492443" cy="461665"/>
          </a:xfrm>
          <a:prstGeom prst="rect">
            <a:avLst/>
          </a:prstGeom>
        </p:spPr>
        <p:txBody>
          <a:bodyPr wrap="none">
            <a:spAutoFit/>
          </a:bodyPr>
          <a:lstStyle/>
          <a:p>
            <a:pPr lvl="0" fontAlgn="base">
              <a:spcBef>
                <a:spcPct val="20000"/>
              </a:spcBef>
              <a:spcAft>
                <a:spcPct val="0"/>
              </a:spcAft>
            </a:pPr>
            <a:r>
              <a:rPr kumimoji="1" lang="zh-CN" altLang="en-US" sz="2400" dirty="0">
                <a:solidFill>
                  <a:prstClr val="black"/>
                </a:solidFill>
                <a:latin typeface="宋体" panose="02010600030101010101" pitchFamily="2" charset="-122"/>
              </a:rPr>
              <a:t>是</a:t>
            </a:r>
          </a:p>
        </p:txBody>
      </p:sp>
      <p:sp>
        <p:nvSpPr>
          <p:cNvPr id="7" name="矩形 6"/>
          <p:cNvSpPr/>
          <p:nvPr/>
        </p:nvSpPr>
        <p:spPr>
          <a:xfrm>
            <a:off x="6588224" y="5811352"/>
            <a:ext cx="800219" cy="461665"/>
          </a:xfrm>
          <a:prstGeom prst="rect">
            <a:avLst/>
          </a:prstGeom>
        </p:spPr>
        <p:txBody>
          <a:bodyPr wrap="none">
            <a:spAutoFit/>
          </a:bodyPr>
          <a:lstStyle/>
          <a:p>
            <a:pPr lvl="0" fontAlgn="base">
              <a:spcBef>
                <a:spcPct val="20000"/>
              </a:spcBef>
              <a:spcAft>
                <a:spcPct val="0"/>
              </a:spcAft>
            </a:pPr>
            <a:r>
              <a:rPr kumimoji="1" lang="zh-CN" altLang="en-US" sz="2400" dirty="0">
                <a:solidFill>
                  <a:prstClr val="black"/>
                </a:solidFill>
                <a:latin typeface="宋体" panose="02010600030101010101" pitchFamily="2" charset="-122"/>
              </a:rPr>
              <a:t>不是</a:t>
            </a:r>
          </a:p>
        </p:txBody>
      </p:sp>
    </p:spTree>
    <p:extLst>
      <p:ext uri="{BB962C8B-B14F-4D97-AF65-F5344CB8AC3E}">
        <p14:creationId xmlns:p14="http://schemas.microsoft.com/office/powerpoint/2010/main" val="88716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4"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5"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285720" y="139463"/>
            <a:ext cx="5154488"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5.3 </a:t>
            </a:r>
            <a:r>
              <a:rPr lang="en-GB" altLang="zh-CN" sz="3600" b="1" dirty="0">
                <a:solidFill>
                  <a:srgbClr val="660066"/>
                </a:solidFill>
                <a:effectLst>
                  <a:outerShdw blurRad="38100" dist="38100" dir="2700000" algn="tl">
                    <a:srgbClr val="000000">
                      <a:alpha val="43137"/>
                    </a:srgbClr>
                  </a:outerShdw>
                </a:effectLst>
                <a:latin typeface="Times New Roman" pitchFamily="18" charset="0"/>
                <a:ea typeface="宋体" panose="02010600030101010101" pitchFamily="2" charset="-122"/>
                <a:cs typeface="Times New Roman" pitchFamily="18" charset="0"/>
              </a:rPr>
              <a:t>Ziegler-Natta</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催化剂</a:t>
            </a:r>
          </a:p>
        </p:txBody>
      </p:sp>
      <p:grpSp>
        <p:nvGrpSpPr>
          <p:cNvPr id="23" name="组合 22"/>
          <p:cNvGrpSpPr>
            <a:grpSpLocks noChangeAspect="1"/>
          </p:cNvGrpSpPr>
          <p:nvPr/>
        </p:nvGrpSpPr>
        <p:grpSpPr>
          <a:xfrm>
            <a:off x="6876256" y="1389157"/>
            <a:ext cx="1436368" cy="2111851"/>
            <a:chOff x="6876256" y="3067025"/>
            <a:chExt cx="1795463" cy="2639814"/>
          </a:xfrm>
        </p:grpSpPr>
        <p:sp>
          <p:nvSpPr>
            <p:cNvPr id="17" name="Rectangle 1045"/>
            <p:cNvSpPr>
              <a:spLocks noChangeArrowheads="1"/>
            </p:cNvSpPr>
            <p:nvPr/>
          </p:nvSpPr>
          <p:spPr bwMode="auto">
            <a:xfrm>
              <a:off x="6950482" y="5245174"/>
              <a:ext cx="1710191" cy="461665"/>
            </a:xfrm>
            <a:prstGeom prst="rect">
              <a:avLst/>
            </a:prstGeom>
            <a:noFill/>
            <a:ln w="9525">
              <a:noFill/>
              <a:miter lim="800000"/>
              <a:headEnd/>
              <a:tailEnd/>
            </a:ln>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K. Ziegler</a:t>
              </a:r>
            </a:p>
          </p:txBody>
        </p:sp>
        <p:pic>
          <p:nvPicPr>
            <p:cNvPr id="21" name="Picture 1047" descr="41"/>
            <p:cNvPicPr>
              <a:picLocks noChangeAspect="1" noChangeArrowheads="1"/>
            </p:cNvPicPr>
            <p:nvPr/>
          </p:nvPicPr>
          <p:blipFill>
            <a:blip r:embed="rId6" cstate="print">
              <a:lum contrast="12000"/>
            </a:blip>
            <a:srcRect/>
            <a:stretch>
              <a:fillRect/>
            </a:stretch>
          </p:blipFill>
          <p:spPr bwMode="auto">
            <a:xfrm>
              <a:off x="6876256" y="3067025"/>
              <a:ext cx="1795463" cy="2162175"/>
            </a:xfrm>
            <a:prstGeom prst="rect">
              <a:avLst/>
            </a:prstGeom>
            <a:noFill/>
            <a:ln w="38100">
              <a:solidFill>
                <a:srgbClr val="00FFFF"/>
              </a:solidFill>
              <a:miter lim="800000"/>
              <a:headEnd/>
              <a:tailEnd/>
            </a:ln>
          </p:spPr>
        </p:pic>
      </p:grpSp>
      <p:sp>
        <p:nvSpPr>
          <p:cNvPr id="24" name="Text Box 8"/>
          <p:cNvSpPr txBox="1">
            <a:spLocks noChangeArrowheads="1"/>
          </p:cNvSpPr>
          <p:nvPr/>
        </p:nvSpPr>
        <p:spPr bwMode="auto">
          <a:xfrm>
            <a:off x="2919271" y="2348880"/>
            <a:ext cx="3009006" cy="861774"/>
          </a:xfrm>
          <a:prstGeom prst="rect">
            <a:avLst/>
          </a:prstGeom>
          <a:noFill/>
          <a:ln w="9525">
            <a:noFill/>
            <a:miter lim="800000"/>
            <a:headEnd/>
            <a:tailEnd/>
          </a:ln>
        </p:spPr>
        <p:txBody>
          <a:bodyPr wrap="square">
            <a:spAutoFit/>
          </a:bodyPr>
          <a:lstStyle/>
          <a:p>
            <a:pPr algn="ctr">
              <a:spcBef>
                <a:spcPct val="50000"/>
              </a:spcBef>
            </a:pPr>
            <a:r>
              <a:rPr lang="zh-CN" altLang="en-US" sz="20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溶于正庚烷或甲苯</a:t>
            </a:r>
            <a:endParaRPr lang="en-US" altLang="zh-CN" sz="20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endParaRPr>
          </a:p>
          <a:p>
            <a:pPr algn="ctr">
              <a:spcBef>
                <a:spcPct val="50000"/>
              </a:spcBef>
            </a:pPr>
            <a:r>
              <a:rPr lang="zh-CN" altLang="en-US" sz="20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形成暗红色的络合物溶液</a:t>
            </a:r>
          </a:p>
        </p:txBody>
      </p:sp>
      <p:sp>
        <p:nvSpPr>
          <p:cNvPr id="25" name="Rectangle 14"/>
          <p:cNvSpPr>
            <a:spLocks noChangeArrowheads="1"/>
          </p:cNvSpPr>
          <p:nvPr/>
        </p:nvSpPr>
        <p:spPr bwMode="auto">
          <a:xfrm>
            <a:off x="107504" y="1129630"/>
            <a:ext cx="3822713" cy="461665"/>
          </a:xfrm>
          <a:prstGeom prst="rect">
            <a:avLst/>
          </a:prstGeom>
          <a:noFill/>
          <a:ln w="9525">
            <a:noFill/>
            <a:miter lim="800000"/>
            <a:headEnd/>
            <a:tailEnd/>
          </a:ln>
        </p:spPr>
        <p:txBody>
          <a:bodyPr wrap="none">
            <a:spAutoFit/>
          </a:bodyPr>
          <a:lstStyle/>
          <a:p>
            <a:r>
              <a:rPr lang="zh-CN" altLang="en-US" sz="24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）典型的</a:t>
            </a:r>
            <a:r>
              <a:rPr lang="en-US" altLang="zh-CN" sz="24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Ziegler </a:t>
            </a:r>
            <a:r>
              <a:rPr lang="zh-CN" altLang="en-US" sz="24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催化剂</a:t>
            </a:r>
          </a:p>
        </p:txBody>
      </p:sp>
      <p:sp>
        <p:nvSpPr>
          <p:cNvPr id="29" name="Rectangle 19"/>
          <p:cNvSpPr>
            <a:spLocks noChangeArrowheads="1"/>
          </p:cNvSpPr>
          <p:nvPr/>
        </p:nvSpPr>
        <p:spPr bwMode="auto">
          <a:xfrm>
            <a:off x="611560" y="2529279"/>
            <a:ext cx="1716088" cy="457200"/>
          </a:xfrm>
          <a:prstGeom prst="rect">
            <a:avLst/>
          </a:prstGeom>
          <a:noFill/>
          <a:ln w="9525">
            <a:noFill/>
            <a:miter lim="800000"/>
            <a:headEnd/>
            <a:tailEnd/>
          </a:ln>
        </p:spPr>
        <p:txBody>
          <a:bodyPr wrap="none">
            <a:spAutoFit/>
          </a:bodyPr>
          <a:lstStyle/>
          <a:p>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液相，均相</a:t>
            </a:r>
          </a:p>
        </p:txBody>
      </p:sp>
      <p:sp>
        <p:nvSpPr>
          <p:cNvPr id="30" name="Rectangle 20"/>
          <p:cNvSpPr>
            <a:spLocks noChangeArrowheads="1"/>
          </p:cNvSpPr>
          <p:nvPr/>
        </p:nvSpPr>
        <p:spPr bwMode="auto">
          <a:xfrm>
            <a:off x="647185" y="3647346"/>
            <a:ext cx="1103313" cy="457200"/>
          </a:xfrm>
          <a:prstGeom prst="rect">
            <a:avLst/>
          </a:prstGeom>
          <a:noFill/>
          <a:ln w="9525">
            <a:noFill/>
            <a:miter lim="800000"/>
            <a:headEnd/>
            <a:tailEnd/>
          </a:ln>
        </p:spPr>
        <p:txBody>
          <a:bodyPr wrap="none">
            <a:spAutoFit/>
          </a:bodyPr>
          <a:lstStyle/>
          <a:p>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活性低</a:t>
            </a:r>
          </a:p>
        </p:txBody>
      </p:sp>
      <p:grpSp>
        <p:nvGrpSpPr>
          <p:cNvPr id="31" name="Group 36"/>
          <p:cNvGrpSpPr>
            <a:grpSpLocks noChangeAspect="1"/>
          </p:cNvGrpSpPr>
          <p:nvPr/>
        </p:nvGrpSpPr>
        <p:grpSpPr bwMode="auto">
          <a:xfrm>
            <a:off x="2361693" y="3672204"/>
            <a:ext cx="4423269" cy="1567057"/>
            <a:chOff x="1973" y="2750"/>
            <a:chExt cx="3272" cy="1262"/>
          </a:xfrm>
        </p:grpSpPr>
        <p:graphicFrame>
          <p:nvGraphicFramePr>
            <p:cNvPr id="32" name="Object 21"/>
            <p:cNvGraphicFramePr>
              <a:graphicFrameLocks noChangeAspect="1"/>
            </p:cNvGraphicFramePr>
            <p:nvPr/>
          </p:nvGraphicFramePr>
          <p:xfrm>
            <a:off x="1973" y="2795"/>
            <a:ext cx="907" cy="291"/>
          </p:xfrm>
          <a:graphic>
            <a:graphicData uri="http://schemas.openxmlformats.org/presentationml/2006/ole">
              <mc:AlternateContent xmlns:mc="http://schemas.openxmlformats.org/markup-compatibility/2006">
                <mc:Choice xmlns:v="urn:schemas-microsoft-com:vml" Requires="v">
                  <p:oleObj spid="_x0000_s44384" name="ISIS/Draw Sketch" r:id="rId7" imgW="742680" imgH="237960" progId="">
                    <p:embed/>
                  </p:oleObj>
                </mc:Choice>
                <mc:Fallback>
                  <p:oleObj name="ISIS/Draw Sketch" r:id="rId7" imgW="742680" imgH="237960" progId="">
                    <p:embed/>
                    <p:pic>
                      <p:nvPicPr>
                        <p:cNvPr id="32"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3" y="2795"/>
                          <a:ext cx="9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Line 22"/>
            <p:cNvSpPr>
              <a:spLocks noChangeShapeType="1"/>
            </p:cNvSpPr>
            <p:nvPr/>
          </p:nvSpPr>
          <p:spPr bwMode="auto">
            <a:xfrm>
              <a:off x="2925" y="2886"/>
              <a:ext cx="1452" cy="0"/>
            </a:xfrm>
            <a:prstGeom prst="line">
              <a:avLst/>
            </a:prstGeom>
            <a:noFill/>
            <a:ln w="19050">
              <a:solidFill>
                <a:schemeClr val="tx1"/>
              </a:solidFill>
              <a:round/>
              <a:headEnd/>
              <a:tailEnd type="triangle" w="med" len="me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35" name="Line 26"/>
            <p:cNvSpPr>
              <a:spLocks noChangeShapeType="1"/>
            </p:cNvSpPr>
            <p:nvPr/>
          </p:nvSpPr>
          <p:spPr bwMode="auto">
            <a:xfrm>
              <a:off x="2925" y="3567"/>
              <a:ext cx="1543" cy="1"/>
            </a:xfrm>
            <a:prstGeom prst="line">
              <a:avLst/>
            </a:prstGeom>
            <a:noFill/>
            <a:ln w="19050">
              <a:solidFill>
                <a:schemeClr val="tx1"/>
              </a:solidFill>
              <a:round/>
              <a:headEnd/>
              <a:tailEnd type="triangle" w="med" len="med"/>
            </a:ln>
          </p:spPr>
          <p:txBody>
            <a:bodyPr/>
            <a:lstStyle/>
            <a:p>
              <a:endParaRPr lang="zh-CN" altLang="en-US">
                <a:latin typeface="Times New Roman" panose="02020603050405020304" pitchFamily="18" charset="0"/>
                <a:cs typeface="Times New Roman" panose="02020603050405020304" pitchFamily="18" charset="0"/>
              </a:endParaRPr>
            </a:p>
          </p:txBody>
        </p:sp>
        <p:graphicFrame>
          <p:nvGraphicFramePr>
            <p:cNvPr id="37" name="Object 30"/>
            <p:cNvGraphicFramePr>
              <a:graphicFrameLocks noChangeAspect="1"/>
            </p:cNvGraphicFramePr>
            <p:nvPr/>
          </p:nvGraphicFramePr>
          <p:xfrm>
            <a:off x="2006" y="3430"/>
            <a:ext cx="874" cy="582"/>
          </p:xfrm>
          <a:graphic>
            <a:graphicData uri="http://schemas.openxmlformats.org/presentationml/2006/ole">
              <mc:AlternateContent xmlns:mc="http://schemas.openxmlformats.org/markup-compatibility/2006">
                <mc:Choice xmlns:v="urn:schemas-microsoft-com:vml" Requires="v">
                  <p:oleObj spid="_x0000_s44385" name="ISIS/Draw Sketch" r:id="rId9" imgW="742680" imgH="495000" progId="">
                    <p:embed/>
                  </p:oleObj>
                </mc:Choice>
                <mc:Fallback>
                  <p:oleObj name="ISIS/Draw Sketch" r:id="rId9" imgW="742680" imgH="495000" progId="">
                    <p:embed/>
                    <p:pic>
                      <p:nvPicPr>
                        <p:cNvPr id="37"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6" y="3430"/>
                          <a:ext cx="874"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Rectangle 31"/>
            <p:cNvSpPr>
              <a:spLocks noChangeArrowheads="1"/>
            </p:cNvSpPr>
            <p:nvPr/>
          </p:nvSpPr>
          <p:spPr bwMode="auto">
            <a:xfrm>
              <a:off x="4513" y="2750"/>
              <a:ext cx="732" cy="372"/>
            </a:xfrm>
            <a:prstGeom prst="rect">
              <a:avLst/>
            </a:prstGeom>
            <a:noFill/>
            <a:ln w="9525">
              <a:noFill/>
              <a:miter lim="800000"/>
              <a:headEnd/>
              <a:tailEnd/>
            </a:ln>
          </p:spPr>
          <p:txBody>
            <a:bodyPr wrap="none">
              <a:spAutoFit/>
            </a:bodyPr>
            <a:lstStyle/>
            <a:p>
              <a:r>
                <a:rPr lang="en-US" altLang="zh-CN" sz="2400">
                  <a:solidFill>
                    <a:srgbClr val="000099"/>
                  </a:solidFill>
                  <a:latin typeface="Times New Roman" panose="02020603050405020304" pitchFamily="18" charset="0"/>
                  <a:ea typeface="楷体_GB2312" pitchFamily="49" charset="-122"/>
                  <a:cs typeface="Times New Roman" panose="02020603050405020304" pitchFamily="18" charset="0"/>
                </a:rPr>
                <a:t>HDPE</a:t>
              </a:r>
            </a:p>
          </p:txBody>
        </p:sp>
        <p:grpSp>
          <p:nvGrpSpPr>
            <p:cNvPr id="39" name="Group 35"/>
            <p:cNvGrpSpPr>
              <a:grpSpLocks/>
            </p:cNvGrpSpPr>
            <p:nvPr/>
          </p:nvGrpSpPr>
          <p:grpSpPr bwMode="auto">
            <a:xfrm>
              <a:off x="4767" y="3404"/>
              <a:ext cx="336" cy="408"/>
              <a:chOff x="3769" y="3313"/>
              <a:chExt cx="336" cy="408"/>
            </a:xfrm>
          </p:grpSpPr>
          <p:sp>
            <p:nvSpPr>
              <p:cNvPr id="40" name="Line 33"/>
              <p:cNvSpPr>
                <a:spLocks noChangeShapeType="1"/>
              </p:cNvSpPr>
              <p:nvPr/>
            </p:nvSpPr>
            <p:spPr bwMode="auto">
              <a:xfrm>
                <a:off x="3787" y="3313"/>
                <a:ext cx="318" cy="408"/>
              </a:xfrm>
              <a:prstGeom prst="line">
                <a:avLst/>
              </a:prstGeom>
              <a:noFill/>
              <a:ln w="38100">
                <a:solidFill>
                  <a:srgbClr val="FF0000"/>
                </a:solidFill>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41" name="Line 34"/>
              <p:cNvSpPr>
                <a:spLocks noChangeShapeType="1"/>
              </p:cNvSpPr>
              <p:nvPr/>
            </p:nvSpPr>
            <p:spPr bwMode="auto">
              <a:xfrm flipH="1">
                <a:off x="3769" y="3332"/>
                <a:ext cx="318" cy="363"/>
              </a:xfrm>
              <a:prstGeom prst="line">
                <a:avLst/>
              </a:prstGeom>
              <a:noFill/>
              <a:ln w="38100">
                <a:solidFill>
                  <a:srgbClr val="FF0000"/>
                </a:solidFill>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grpSp>
      </p:grpSp>
      <p:sp>
        <p:nvSpPr>
          <p:cNvPr id="46" name="Text Box 8"/>
          <p:cNvSpPr txBox="1">
            <a:spLocks noChangeArrowheads="1"/>
          </p:cNvSpPr>
          <p:nvPr/>
        </p:nvSpPr>
        <p:spPr bwMode="auto">
          <a:xfrm>
            <a:off x="2915816" y="5375538"/>
            <a:ext cx="3456384" cy="861774"/>
          </a:xfrm>
          <a:prstGeom prst="rect">
            <a:avLst/>
          </a:prstGeom>
          <a:noFill/>
          <a:ln w="19050">
            <a:solidFill>
              <a:schemeClr val="tx1"/>
            </a:solidFill>
            <a:miter lim="800000"/>
            <a:headEnd/>
            <a:tailEnd/>
          </a:ln>
        </p:spPr>
        <p:txBody>
          <a:bodyPr wrap="square">
            <a:spAutoFit/>
          </a:bodyPr>
          <a:lstStyle/>
          <a:p>
            <a:pPr>
              <a:spcBef>
                <a:spcPct val="50000"/>
              </a:spcBef>
            </a:pPr>
            <a:r>
              <a:rPr lang="zh-CN" altLang="en-US" sz="20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聚合条件温和</a:t>
            </a:r>
            <a:endParaRPr lang="en-US" altLang="zh-CN" sz="20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50000"/>
              </a:spcBef>
            </a:pPr>
            <a:r>
              <a:rPr lang="zh-CN" altLang="en-US" sz="20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聚合物：高分子量、链规整</a:t>
            </a:r>
          </a:p>
        </p:txBody>
      </p:sp>
      <p:graphicFrame>
        <p:nvGraphicFramePr>
          <p:cNvPr id="79884" name="Object 29"/>
          <p:cNvGraphicFramePr>
            <a:graphicFrameLocks noChangeAspect="1"/>
          </p:cNvGraphicFramePr>
          <p:nvPr>
            <p:extLst/>
          </p:nvPr>
        </p:nvGraphicFramePr>
        <p:xfrm>
          <a:off x="3358123" y="1737191"/>
          <a:ext cx="2305872" cy="463254"/>
        </p:xfrm>
        <a:graphic>
          <a:graphicData uri="http://schemas.openxmlformats.org/presentationml/2006/ole">
            <mc:AlternateContent xmlns:mc="http://schemas.openxmlformats.org/markup-compatibility/2006">
              <mc:Choice xmlns:v="urn:schemas-microsoft-com:vml" Requires="v">
                <p:oleObj spid="_x0000_s44386" name="CS ChemDraw Drawing" r:id="rId11" imgW="980280" imgH="197280" progId="ChemDraw.Document.6.0">
                  <p:embed/>
                </p:oleObj>
              </mc:Choice>
              <mc:Fallback>
                <p:oleObj name="CS ChemDraw Drawing" r:id="rId11" imgW="980280" imgH="197280" progId="ChemDraw.Document.6.0">
                  <p:embed/>
                  <p:pic>
                    <p:nvPicPr>
                      <p:cNvPr id="79884"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8123" y="1737191"/>
                        <a:ext cx="2305872" cy="463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graphicFrame>
        <p:nvGraphicFramePr>
          <p:cNvPr id="79885" name="Object 30"/>
          <p:cNvGraphicFramePr>
            <a:graphicFrameLocks noChangeAspect="1"/>
          </p:cNvGraphicFramePr>
          <p:nvPr>
            <p:extLst/>
          </p:nvPr>
        </p:nvGraphicFramePr>
        <p:xfrm>
          <a:off x="3652105" y="3361482"/>
          <a:ext cx="1855999" cy="355550"/>
        </p:xfrm>
        <a:graphic>
          <a:graphicData uri="http://schemas.openxmlformats.org/presentationml/2006/ole">
            <mc:AlternateContent xmlns:mc="http://schemas.openxmlformats.org/markup-compatibility/2006">
              <mc:Choice xmlns:v="urn:schemas-microsoft-com:vml" Requires="v">
                <p:oleObj spid="_x0000_s44387" name="CS ChemDraw Drawing" r:id="rId13" imgW="1006830" imgH="191668" progId="ChemDraw.Document.6.0">
                  <p:embed/>
                </p:oleObj>
              </mc:Choice>
              <mc:Fallback>
                <p:oleObj name="CS ChemDraw Drawing" r:id="rId13" imgW="1006830" imgH="191668" progId="ChemDraw.Document.6.0">
                  <p:embed/>
                  <p:pic>
                    <p:nvPicPr>
                      <p:cNvPr id="79885"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2105" y="3361482"/>
                        <a:ext cx="1855999" cy="35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graphicFrame>
        <p:nvGraphicFramePr>
          <p:cNvPr id="79886" name="Object 31"/>
          <p:cNvGraphicFramePr>
            <a:graphicFrameLocks noChangeAspect="1"/>
          </p:cNvGraphicFramePr>
          <p:nvPr>
            <p:extLst/>
          </p:nvPr>
        </p:nvGraphicFramePr>
        <p:xfrm>
          <a:off x="3671521" y="4313982"/>
          <a:ext cx="1858268" cy="355984"/>
        </p:xfrm>
        <a:graphic>
          <a:graphicData uri="http://schemas.openxmlformats.org/presentationml/2006/ole">
            <mc:AlternateContent xmlns:mc="http://schemas.openxmlformats.org/markup-compatibility/2006">
              <mc:Choice xmlns:v="urn:schemas-microsoft-com:vml" Requires="v">
                <p:oleObj spid="_x0000_s44388" name="CS ChemDraw Drawing" r:id="rId15" imgW="1006830" imgH="191668" progId="ChemDraw.Document.6.0">
                  <p:embed/>
                </p:oleObj>
              </mc:Choice>
              <mc:Fallback>
                <p:oleObj name="CS ChemDraw Drawing" r:id="rId15" imgW="1006830" imgH="191668" progId="ChemDraw.Document.6.0">
                  <p:embed/>
                  <p:pic>
                    <p:nvPicPr>
                      <p:cNvPr id="79886"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71521" y="4313982"/>
                        <a:ext cx="1858268" cy="35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0479526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anose="02020603050405020304" pitchFamily="18" charset="0"/>
              <a:cs typeface="Times New Roman" panose="02020603050405020304"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285720" y="139463"/>
            <a:ext cx="5154488"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5.3 </a:t>
            </a:r>
            <a:r>
              <a:rPr lang="en-GB" altLang="zh-CN" sz="3600" b="1" dirty="0">
                <a:solidFill>
                  <a:srgbClr val="660066"/>
                </a:solidFill>
                <a:effectLst>
                  <a:outerShdw blurRad="38100" dist="38100" dir="2700000" algn="tl">
                    <a:srgbClr val="000000">
                      <a:alpha val="43137"/>
                    </a:srgbClr>
                  </a:outerShdw>
                </a:effectLst>
                <a:latin typeface="Times New Roman" pitchFamily="18" charset="0"/>
                <a:ea typeface="宋体" panose="02010600030101010101" pitchFamily="2" charset="-122"/>
                <a:cs typeface="Times New Roman" pitchFamily="18" charset="0"/>
              </a:rPr>
              <a:t>Ziegler-Natta</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催化剂</a:t>
            </a:r>
          </a:p>
        </p:txBody>
      </p:sp>
      <p:sp>
        <p:nvSpPr>
          <p:cNvPr id="11" name="Text Box 5"/>
          <p:cNvSpPr txBox="1">
            <a:spLocks noChangeArrowheads="1"/>
          </p:cNvSpPr>
          <p:nvPr/>
        </p:nvSpPr>
        <p:spPr bwMode="auto">
          <a:xfrm>
            <a:off x="2383144" y="2591924"/>
            <a:ext cx="4806410" cy="830997"/>
          </a:xfrm>
          <a:prstGeom prst="rect">
            <a:avLst/>
          </a:prstGeom>
          <a:noFill/>
          <a:ln w="9525">
            <a:noFill/>
            <a:miter lim="800000"/>
            <a:headEnd/>
            <a:tailEnd/>
          </a:ln>
        </p:spPr>
        <p:txBody>
          <a:bodyPr wrap="square">
            <a:spAutoFit/>
          </a:bodyPr>
          <a:lstStyle/>
          <a:p>
            <a:r>
              <a:rPr lang="zh-CN" altLang="en-US" sz="240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结晶固体</a:t>
            </a:r>
            <a:r>
              <a:rPr lang="en-US" altLang="zh-CN" sz="240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不能溶于烃类溶剂</a:t>
            </a:r>
            <a:r>
              <a:rPr lang="en-US" altLang="zh-CN" sz="240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240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四种晶型，三种是八面体层状结构</a:t>
            </a:r>
          </a:p>
        </p:txBody>
      </p:sp>
      <p:sp>
        <p:nvSpPr>
          <p:cNvPr id="13" name="Text Box 6"/>
          <p:cNvSpPr txBox="1">
            <a:spLocks noChangeArrowheads="1"/>
          </p:cNvSpPr>
          <p:nvPr/>
        </p:nvSpPr>
        <p:spPr bwMode="auto">
          <a:xfrm>
            <a:off x="714375" y="5703342"/>
            <a:ext cx="8001000" cy="461962"/>
          </a:xfrm>
          <a:prstGeom prst="rect">
            <a:avLst/>
          </a:prstGeom>
          <a:noFill/>
          <a:ln w="9525">
            <a:solidFill>
              <a:srgbClr val="0000FF"/>
            </a:solidFill>
            <a:miter lim="800000"/>
            <a:headEnd/>
            <a:tailEnd/>
          </a:ln>
        </p:spPr>
        <p:txBody>
          <a:bodyPr>
            <a:spAutoFit/>
          </a:bodyPr>
          <a:lstStyle/>
          <a:p>
            <a:pPr>
              <a:spcBef>
                <a:spcPct val="50000"/>
              </a:spcBef>
            </a:pPr>
            <a:r>
              <a:rPr lang="zh-CN" altLang="en-US" sz="240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对多种</a:t>
            </a:r>
            <a:r>
              <a:rPr lang="en-US" altLang="zh-CN" sz="240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α-</a:t>
            </a:r>
            <a:r>
              <a:rPr lang="zh-CN" altLang="en-US" sz="240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烯烃聚合高活性、高定向性</a:t>
            </a:r>
            <a:r>
              <a:rPr lang="en-US" altLang="zh-CN" sz="240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对二烯烃也有活性</a:t>
            </a:r>
          </a:p>
        </p:txBody>
      </p:sp>
      <p:sp>
        <p:nvSpPr>
          <p:cNvPr id="14" name="Rectangle 7"/>
          <p:cNvSpPr>
            <a:spLocks noChangeArrowheads="1"/>
          </p:cNvSpPr>
          <p:nvPr/>
        </p:nvSpPr>
        <p:spPr bwMode="auto">
          <a:xfrm>
            <a:off x="467544" y="1143000"/>
            <a:ext cx="3592512" cy="461963"/>
          </a:xfrm>
          <a:prstGeom prst="rect">
            <a:avLst/>
          </a:prstGeom>
          <a:noFill/>
          <a:ln w="9525">
            <a:noFill/>
            <a:miter lim="800000"/>
            <a:headEnd/>
            <a:tailEnd/>
          </a:ln>
        </p:spPr>
        <p:txBody>
          <a:bodyPr wrap="none">
            <a:spAutoFit/>
          </a:bodyPr>
          <a:lstStyle/>
          <a:p>
            <a:r>
              <a:rPr lang="zh-CN" altLang="en-US" sz="24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）典型的</a:t>
            </a:r>
            <a:r>
              <a:rPr lang="en-US" altLang="zh-CN" sz="24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Natta</a:t>
            </a:r>
            <a:r>
              <a:rPr lang="zh-CN" altLang="en-US" sz="24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催化剂</a:t>
            </a:r>
          </a:p>
        </p:txBody>
      </p:sp>
      <p:sp>
        <p:nvSpPr>
          <p:cNvPr id="15" name="Rectangle 8"/>
          <p:cNvSpPr>
            <a:spLocks noChangeArrowheads="1"/>
          </p:cNvSpPr>
          <p:nvPr/>
        </p:nvSpPr>
        <p:spPr bwMode="auto">
          <a:xfrm>
            <a:off x="325044" y="2695749"/>
            <a:ext cx="2022475" cy="457200"/>
          </a:xfrm>
          <a:prstGeom prst="rect">
            <a:avLst/>
          </a:prstGeom>
          <a:solidFill>
            <a:srgbClr val="0000FF"/>
          </a:solidFill>
          <a:ln w="9525">
            <a:noFill/>
            <a:miter lim="800000"/>
            <a:headEnd/>
            <a:tailEnd/>
          </a:ln>
        </p:spPr>
        <p:txBody>
          <a:bodyPr wrap="none">
            <a:spAutoFit/>
          </a:bodyPr>
          <a:lstStyle/>
          <a:p>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固态，非均相</a:t>
            </a:r>
          </a:p>
        </p:txBody>
      </p:sp>
      <p:sp>
        <p:nvSpPr>
          <p:cNvPr id="16" name="Rectangle 9"/>
          <p:cNvSpPr>
            <a:spLocks noChangeArrowheads="1"/>
          </p:cNvSpPr>
          <p:nvPr/>
        </p:nvSpPr>
        <p:spPr bwMode="auto">
          <a:xfrm>
            <a:off x="397052" y="5136604"/>
            <a:ext cx="1103313" cy="457200"/>
          </a:xfrm>
          <a:prstGeom prst="rect">
            <a:avLst/>
          </a:prstGeom>
          <a:solidFill>
            <a:srgbClr val="0000FF"/>
          </a:solidFill>
          <a:ln w="9525">
            <a:noFill/>
            <a:miter lim="800000"/>
            <a:headEnd/>
            <a:tailEnd/>
          </a:ln>
        </p:spPr>
        <p:txBody>
          <a:bodyPr wrap="none">
            <a:spAutoFit/>
          </a:bodyPr>
          <a:lstStyle/>
          <a:p>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活性高</a:t>
            </a:r>
          </a:p>
        </p:txBody>
      </p:sp>
      <p:grpSp>
        <p:nvGrpSpPr>
          <p:cNvPr id="36" name="Group 43"/>
          <p:cNvGrpSpPr>
            <a:grpSpLocks/>
          </p:cNvGrpSpPr>
          <p:nvPr/>
        </p:nvGrpSpPr>
        <p:grpSpPr bwMode="auto">
          <a:xfrm>
            <a:off x="2143125" y="3910186"/>
            <a:ext cx="1079500" cy="863600"/>
            <a:chOff x="1066" y="1480"/>
            <a:chExt cx="680" cy="544"/>
          </a:xfrm>
        </p:grpSpPr>
        <p:sp>
          <p:nvSpPr>
            <p:cNvPr id="37" name="AutoShape 31"/>
            <p:cNvSpPr>
              <a:spLocks noChangeArrowheads="1"/>
            </p:cNvSpPr>
            <p:nvPr/>
          </p:nvSpPr>
          <p:spPr bwMode="auto">
            <a:xfrm>
              <a:off x="1066" y="1480"/>
              <a:ext cx="680" cy="544"/>
            </a:xfrm>
            <a:prstGeom prst="flowChartSort">
              <a:avLst/>
            </a:prstGeom>
            <a:gradFill rotWithShape="1">
              <a:gsLst>
                <a:gs pos="0">
                  <a:srgbClr val="800000"/>
                </a:gs>
                <a:gs pos="100000">
                  <a:srgbClr val="3333CC"/>
                </a:gs>
              </a:gsLst>
              <a:lin ang="5400000" scaled="1"/>
            </a:gradFill>
            <a:ln w="9525">
              <a:noFill/>
              <a:miter lim="800000"/>
              <a:headEnd/>
              <a:tailEnd/>
            </a:ln>
          </p:spPr>
          <p:txBody>
            <a:bodyPr wrap="none" anchor="ctr"/>
            <a:lstStyle/>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Line 37"/>
            <p:cNvSpPr>
              <a:spLocks noChangeShapeType="1"/>
            </p:cNvSpPr>
            <p:nvPr/>
          </p:nvSpPr>
          <p:spPr bwMode="auto">
            <a:xfrm flipH="1">
              <a:off x="1275" y="1494"/>
              <a:ext cx="142" cy="348"/>
            </a:xfrm>
            <a:prstGeom prst="line">
              <a:avLst/>
            </a:prstGeom>
            <a:noFill/>
            <a:ln w="9525">
              <a:solidFill>
                <a:schemeClr val="tx1"/>
              </a:solidFill>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39" name="Line 38"/>
            <p:cNvSpPr>
              <a:spLocks noChangeShapeType="1"/>
            </p:cNvSpPr>
            <p:nvPr/>
          </p:nvSpPr>
          <p:spPr bwMode="auto">
            <a:xfrm>
              <a:off x="1269" y="1850"/>
              <a:ext cx="142" cy="151"/>
            </a:xfrm>
            <a:prstGeom prst="line">
              <a:avLst/>
            </a:prstGeom>
            <a:noFill/>
            <a:ln w="9525">
              <a:solidFill>
                <a:schemeClr val="tx1"/>
              </a:solidFill>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40" name="Line 39"/>
            <p:cNvSpPr>
              <a:spLocks noChangeShapeType="1"/>
            </p:cNvSpPr>
            <p:nvPr/>
          </p:nvSpPr>
          <p:spPr bwMode="auto">
            <a:xfrm flipV="1">
              <a:off x="1284" y="1759"/>
              <a:ext cx="454" cy="76"/>
            </a:xfrm>
            <a:prstGeom prst="line">
              <a:avLst/>
            </a:prstGeom>
            <a:noFill/>
            <a:ln w="9525">
              <a:solidFill>
                <a:schemeClr val="tx1"/>
              </a:solidFill>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41" name="Line 41"/>
            <p:cNvSpPr>
              <a:spLocks noChangeShapeType="1"/>
            </p:cNvSpPr>
            <p:nvPr/>
          </p:nvSpPr>
          <p:spPr bwMode="auto">
            <a:xfrm flipH="1" flipV="1">
              <a:off x="1111" y="1752"/>
              <a:ext cx="164" cy="90"/>
            </a:xfrm>
            <a:prstGeom prst="line">
              <a:avLst/>
            </a:prstGeom>
            <a:noFill/>
            <a:ln w="9525">
              <a:solidFill>
                <a:schemeClr val="tx1"/>
              </a:solidFill>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42" name="Rectangle 7"/>
          <p:cNvSpPr>
            <a:spLocks noChangeArrowheads="1"/>
          </p:cNvSpPr>
          <p:nvPr/>
        </p:nvSpPr>
        <p:spPr bwMode="auto">
          <a:xfrm>
            <a:off x="5357813" y="4005374"/>
            <a:ext cx="1724025" cy="461962"/>
          </a:xfrm>
          <a:prstGeom prst="rect">
            <a:avLst/>
          </a:prstGeom>
          <a:noFill/>
          <a:ln w="9525">
            <a:noFill/>
            <a:miter lim="800000"/>
            <a:headEnd/>
            <a:tailEnd/>
          </a:ln>
        </p:spPr>
        <p:txBody>
          <a:bodyPr wrap="none">
            <a:spAutoFit/>
          </a:bodyPr>
          <a:lstStyle/>
          <a:p>
            <a:r>
              <a:rPr lang="zh-CN" altLang="en-US" sz="240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定向能力差</a:t>
            </a:r>
          </a:p>
        </p:txBody>
      </p:sp>
      <p:grpSp>
        <p:nvGrpSpPr>
          <p:cNvPr id="43" name="组合 37"/>
          <p:cNvGrpSpPr>
            <a:grpSpLocks/>
          </p:cNvGrpSpPr>
          <p:nvPr/>
        </p:nvGrpSpPr>
        <p:grpSpPr bwMode="auto">
          <a:xfrm>
            <a:off x="3678938" y="3541124"/>
            <a:ext cx="1468437" cy="1873250"/>
            <a:chOff x="3643313" y="3357563"/>
            <a:chExt cx="1469126" cy="1873931"/>
          </a:xfrm>
        </p:grpSpPr>
        <p:sp>
          <p:nvSpPr>
            <p:cNvPr id="44" name="Text Box 14"/>
            <p:cNvSpPr txBox="1">
              <a:spLocks noChangeArrowheads="1"/>
            </p:cNvSpPr>
            <p:nvPr/>
          </p:nvSpPr>
          <p:spPr bwMode="auto">
            <a:xfrm>
              <a:off x="3643313" y="3357563"/>
              <a:ext cx="1081088" cy="461963"/>
            </a:xfrm>
            <a:prstGeom prst="rect">
              <a:avLst/>
            </a:prstGeom>
            <a:noFill/>
            <a:ln w="9525">
              <a:noFill/>
              <a:miter lim="800000"/>
              <a:headEnd/>
              <a:tailEnd/>
            </a:ln>
          </p:spPr>
          <p:txBody>
            <a:bodyPr>
              <a:spAutoFit/>
            </a:bodyPr>
            <a:lstStyle/>
            <a:p>
              <a:pPr>
                <a:spcBef>
                  <a:spcPct val="50000"/>
                </a:spcBef>
              </a:pPr>
              <a:r>
                <a:rPr lang="el-GR" altLang="zh-CN" sz="2400" dirty="0">
                  <a:latin typeface="Times New Roman" panose="02020603050405020304" pitchFamily="18" charset="0"/>
                  <a:ea typeface="宋体" panose="02010600030101010101" pitchFamily="2" charset="-122"/>
                  <a:cs typeface="Times New Roman" panose="02020603050405020304" pitchFamily="18" charset="0"/>
                </a:rPr>
                <a:t>α</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l-GR"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Text Box 18"/>
            <p:cNvSpPr txBox="1">
              <a:spLocks noChangeArrowheads="1"/>
            </p:cNvSpPr>
            <p:nvPr/>
          </p:nvSpPr>
          <p:spPr bwMode="auto">
            <a:xfrm>
              <a:off x="3643313" y="3713163"/>
              <a:ext cx="1081088" cy="579438"/>
            </a:xfrm>
            <a:prstGeom prst="rect">
              <a:avLst/>
            </a:prstGeom>
            <a:noFill/>
            <a:ln w="9525">
              <a:noFill/>
              <a:miter lim="800000"/>
              <a:headEnd/>
              <a:tailEnd/>
            </a:ln>
          </p:spPr>
          <p:txBody>
            <a:bodyPr>
              <a:spAutoFit/>
            </a:bodyPr>
            <a:lstStyle/>
            <a:p>
              <a:pPr>
                <a:spcBef>
                  <a:spcPct val="50000"/>
                </a:spcBef>
              </a:pPr>
              <a:r>
                <a:rPr lang="el-GR" altLang="zh-CN" sz="2400" dirty="0">
                  <a:latin typeface="Times New Roman" panose="02020603050405020304" pitchFamily="18" charset="0"/>
                  <a:ea typeface="宋体" panose="02010600030101010101" pitchFamily="2" charset="-122"/>
                  <a:cs typeface="Times New Roman" panose="02020603050405020304" pitchFamily="18" charset="0"/>
                </a:rPr>
                <a:t>β</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el-GR"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 name="Text Box 21"/>
            <p:cNvSpPr txBox="1">
              <a:spLocks noChangeArrowheads="1"/>
            </p:cNvSpPr>
            <p:nvPr/>
          </p:nvSpPr>
          <p:spPr bwMode="auto">
            <a:xfrm>
              <a:off x="3643313" y="4170363"/>
              <a:ext cx="1081088" cy="579438"/>
            </a:xfrm>
            <a:prstGeom prst="rect">
              <a:avLst/>
            </a:prstGeom>
            <a:noFill/>
            <a:ln w="9525">
              <a:noFill/>
              <a:miter lim="800000"/>
              <a:headEnd/>
              <a:tailEnd/>
            </a:ln>
          </p:spPr>
          <p:txBody>
            <a:bodyPr>
              <a:spAutoFit/>
            </a:bodyPr>
            <a:lstStyle/>
            <a:p>
              <a:pPr>
                <a:spcBef>
                  <a:spcPct val="50000"/>
                </a:spcBef>
              </a:pPr>
              <a:r>
                <a:rPr lang="el-GR" altLang="zh-CN" sz="2400" dirty="0">
                  <a:latin typeface="Times New Roman" panose="02020603050405020304" pitchFamily="18" charset="0"/>
                  <a:ea typeface="宋体" panose="02010600030101010101" pitchFamily="2" charset="-122"/>
                  <a:cs typeface="Times New Roman" panose="02020603050405020304" pitchFamily="18" charset="0"/>
                </a:rPr>
                <a:t>γ</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el-GR"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Text Box 24"/>
            <p:cNvSpPr txBox="1">
              <a:spLocks noChangeArrowheads="1"/>
            </p:cNvSpPr>
            <p:nvPr/>
          </p:nvSpPr>
          <p:spPr bwMode="auto">
            <a:xfrm>
              <a:off x="3643313" y="4641851"/>
              <a:ext cx="1081088" cy="579438"/>
            </a:xfrm>
            <a:prstGeom prst="rect">
              <a:avLst/>
            </a:prstGeom>
            <a:noFill/>
            <a:ln w="9525">
              <a:noFill/>
              <a:miter lim="800000"/>
              <a:headEnd/>
              <a:tailEnd/>
            </a:ln>
          </p:spPr>
          <p:txBody>
            <a:bodyPr>
              <a:spAutoFit/>
            </a:bodyPr>
            <a:lstStyle/>
            <a:p>
              <a:pPr>
                <a:spcBef>
                  <a:spcPct val="50000"/>
                </a:spcBef>
              </a:pPr>
              <a:r>
                <a:rPr lang="el-GR" altLang="zh-CN" sz="2400" dirty="0">
                  <a:latin typeface="Times New Roman" panose="02020603050405020304" pitchFamily="18" charset="0"/>
                  <a:ea typeface="宋体" panose="02010600030101010101" pitchFamily="2" charset="-122"/>
                  <a:cs typeface="Times New Roman" panose="02020603050405020304" pitchFamily="18" charset="0"/>
                </a:rPr>
                <a:t>δ</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el-GR"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8" name="Object 34"/>
            <p:cNvGraphicFramePr>
              <a:graphicFrameLocks noChangeAspect="1"/>
            </p:cNvGraphicFramePr>
            <p:nvPr/>
          </p:nvGraphicFramePr>
          <p:xfrm>
            <a:off x="4272093" y="3392617"/>
            <a:ext cx="839485" cy="483171"/>
          </p:xfrm>
          <a:graphic>
            <a:graphicData uri="http://schemas.openxmlformats.org/presentationml/2006/ole">
              <mc:AlternateContent xmlns:mc="http://schemas.openxmlformats.org/markup-compatibility/2006">
                <mc:Choice xmlns:v="urn:schemas-microsoft-com:vml" Requires="v">
                  <p:oleObj spid="_x0000_s45408" name="CS ChemDraw Drawing" r:id="rId5" imgW="334800" imgH="191668" progId="ChemDraw.Document.6.0">
                    <p:embed/>
                  </p:oleObj>
                </mc:Choice>
                <mc:Fallback>
                  <p:oleObj name="CS ChemDraw Drawing" r:id="rId5" imgW="334800" imgH="191668" progId="ChemDraw.Document.6.0">
                    <p:embed/>
                    <p:pic>
                      <p:nvPicPr>
                        <p:cNvPr id="48"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2093" y="3392617"/>
                          <a:ext cx="839485" cy="483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graphicFrame>
          <p:nvGraphicFramePr>
            <p:cNvPr id="49" name="Object 35"/>
            <p:cNvGraphicFramePr>
              <a:graphicFrameLocks noChangeAspect="1"/>
            </p:cNvGraphicFramePr>
            <p:nvPr/>
          </p:nvGraphicFramePr>
          <p:xfrm>
            <a:off x="4272093" y="3835004"/>
            <a:ext cx="839787" cy="482600"/>
          </p:xfrm>
          <a:graphic>
            <a:graphicData uri="http://schemas.openxmlformats.org/presentationml/2006/ole">
              <mc:AlternateContent xmlns:mc="http://schemas.openxmlformats.org/markup-compatibility/2006">
                <mc:Choice xmlns:v="urn:schemas-microsoft-com:vml" Requires="v">
                  <p:oleObj spid="_x0000_s45409" name="CS ChemDraw Drawing" r:id="rId7" imgW="334800" imgH="191668" progId="ChemDraw.Document.6.0">
                    <p:embed/>
                  </p:oleObj>
                </mc:Choice>
                <mc:Fallback>
                  <p:oleObj name="CS ChemDraw Drawing" r:id="rId7" imgW="334800" imgH="191668" progId="ChemDraw.Document.6.0">
                    <p:embed/>
                    <p:pic>
                      <p:nvPicPr>
                        <p:cNvPr id="49"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2093" y="3835004"/>
                          <a:ext cx="83978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graphicFrame>
          <p:nvGraphicFramePr>
            <p:cNvPr id="50" name="Object 36"/>
            <p:cNvGraphicFramePr>
              <a:graphicFrameLocks noChangeAspect="1"/>
            </p:cNvGraphicFramePr>
            <p:nvPr/>
          </p:nvGraphicFramePr>
          <p:xfrm>
            <a:off x="4272652" y="4278169"/>
            <a:ext cx="839787" cy="482600"/>
          </p:xfrm>
          <a:graphic>
            <a:graphicData uri="http://schemas.openxmlformats.org/presentationml/2006/ole">
              <mc:AlternateContent xmlns:mc="http://schemas.openxmlformats.org/markup-compatibility/2006">
                <mc:Choice xmlns:v="urn:schemas-microsoft-com:vml" Requires="v">
                  <p:oleObj spid="_x0000_s45410" name="CS ChemDraw Drawing" r:id="rId8" imgW="334800" imgH="191668" progId="ChemDraw.Document.6.0">
                    <p:embed/>
                  </p:oleObj>
                </mc:Choice>
                <mc:Fallback>
                  <p:oleObj name="CS ChemDraw Drawing" r:id="rId8" imgW="334800" imgH="191668" progId="ChemDraw.Document.6.0">
                    <p:embed/>
                    <p:pic>
                      <p:nvPicPr>
                        <p:cNvPr id="5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2652" y="4278169"/>
                          <a:ext cx="83978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graphicFrame>
          <p:nvGraphicFramePr>
            <p:cNvPr id="51" name="Object 37"/>
            <p:cNvGraphicFramePr>
              <a:graphicFrameLocks noChangeAspect="1"/>
            </p:cNvGraphicFramePr>
            <p:nvPr/>
          </p:nvGraphicFramePr>
          <p:xfrm>
            <a:off x="4272093" y="4748894"/>
            <a:ext cx="839787" cy="482600"/>
          </p:xfrm>
          <a:graphic>
            <a:graphicData uri="http://schemas.openxmlformats.org/presentationml/2006/ole">
              <mc:AlternateContent xmlns:mc="http://schemas.openxmlformats.org/markup-compatibility/2006">
                <mc:Choice xmlns:v="urn:schemas-microsoft-com:vml" Requires="v">
                  <p:oleObj spid="_x0000_s45411" name="CS ChemDraw Drawing" r:id="rId9" imgW="334800" imgH="191668" progId="ChemDraw.Document.6.0">
                    <p:embed/>
                  </p:oleObj>
                </mc:Choice>
                <mc:Fallback>
                  <p:oleObj name="CS ChemDraw Drawing" r:id="rId9" imgW="334800" imgH="191668" progId="ChemDraw.Document.6.0">
                    <p:embed/>
                    <p:pic>
                      <p:nvPicPr>
                        <p:cNvPr id="51"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2093" y="4748894"/>
                          <a:ext cx="83978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grpSp>
      <p:graphicFrame>
        <p:nvGraphicFramePr>
          <p:cNvPr id="141323" name="Object 33"/>
          <p:cNvGraphicFramePr>
            <a:graphicFrameLocks noChangeAspect="1"/>
          </p:cNvGraphicFramePr>
          <p:nvPr>
            <p:extLst/>
          </p:nvPr>
        </p:nvGraphicFramePr>
        <p:xfrm>
          <a:off x="3329731" y="1916832"/>
          <a:ext cx="2538413" cy="428625"/>
        </p:xfrm>
        <a:graphic>
          <a:graphicData uri="http://schemas.openxmlformats.org/presentationml/2006/ole">
            <mc:AlternateContent xmlns:mc="http://schemas.openxmlformats.org/markup-compatibility/2006">
              <mc:Choice xmlns:v="urn:schemas-microsoft-com:vml" Requires="v">
                <p:oleObj spid="_x0000_s45412" name="CS ChemDraw Drawing" r:id="rId10" imgW="972000" imgH="164171" progId="ChemDraw.Document.6.0">
                  <p:embed/>
                </p:oleObj>
              </mc:Choice>
              <mc:Fallback>
                <p:oleObj name="CS ChemDraw Drawing" r:id="rId10" imgW="972000" imgH="164171" progId="ChemDraw.Document.6.0">
                  <p:embed/>
                  <p:pic>
                    <p:nvPicPr>
                      <p:cNvPr id="141323"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29731" y="1916832"/>
                        <a:ext cx="25384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grpSp>
        <p:nvGrpSpPr>
          <p:cNvPr id="52" name="组合 51"/>
          <p:cNvGrpSpPr>
            <a:grpSpLocks noChangeAspect="1"/>
          </p:cNvGrpSpPr>
          <p:nvPr/>
        </p:nvGrpSpPr>
        <p:grpSpPr>
          <a:xfrm>
            <a:off x="7147882" y="1124744"/>
            <a:ext cx="1672590" cy="2358390"/>
            <a:chOff x="928688" y="1214438"/>
            <a:chExt cx="2090737" cy="2947987"/>
          </a:xfrm>
        </p:grpSpPr>
        <p:sp>
          <p:nvSpPr>
            <p:cNvPr id="53" name="Text Box 4"/>
            <p:cNvSpPr txBox="1">
              <a:spLocks noChangeArrowheads="1"/>
            </p:cNvSpPr>
            <p:nvPr/>
          </p:nvSpPr>
          <p:spPr bwMode="auto">
            <a:xfrm>
              <a:off x="1115616" y="3643313"/>
              <a:ext cx="1695103" cy="519112"/>
            </a:xfrm>
            <a:prstGeom prst="rect">
              <a:avLst/>
            </a:prstGeom>
            <a:noFill/>
            <a:ln w="9525">
              <a:noFill/>
              <a:miter lim="800000"/>
              <a:headEnd/>
              <a:tailEnd/>
            </a:ln>
          </p:spPr>
          <p:txBody>
            <a:bodyPr wrap="square">
              <a:spAutoFit/>
            </a:bodyPr>
            <a:lstStyle/>
            <a:p>
              <a:pPr>
                <a:spcBef>
                  <a:spcPct val="50000"/>
                </a:spcBef>
              </a:pPr>
              <a:r>
                <a:rPr lang="en-US" altLang="zh-CN" sz="20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G. Natta</a:t>
              </a:r>
            </a:p>
          </p:txBody>
        </p:sp>
        <p:pic>
          <p:nvPicPr>
            <p:cNvPr id="54" name="Picture 10" descr="42"/>
            <p:cNvPicPr>
              <a:picLocks noChangeAspect="1" noChangeArrowheads="1"/>
            </p:cNvPicPr>
            <p:nvPr/>
          </p:nvPicPr>
          <p:blipFill>
            <a:blip r:embed="rId12" cstate="print">
              <a:lum contrast="12000"/>
            </a:blip>
            <a:srcRect/>
            <a:stretch>
              <a:fillRect/>
            </a:stretch>
          </p:blipFill>
          <p:spPr bwMode="auto">
            <a:xfrm>
              <a:off x="928688" y="1214438"/>
              <a:ext cx="2090737" cy="2428875"/>
            </a:xfrm>
            <a:prstGeom prst="rect">
              <a:avLst/>
            </a:prstGeom>
            <a:noFill/>
            <a:ln w="38100">
              <a:solidFill>
                <a:srgbClr val="00FFFF"/>
              </a:solidFill>
              <a:miter lim="800000"/>
              <a:headEnd/>
              <a:tailEnd/>
            </a:ln>
          </p:spPr>
        </p:pic>
      </p:grpSp>
      <p:sp>
        <p:nvSpPr>
          <p:cNvPr id="55" name="Freeform 404"/>
          <p:cNvSpPr>
            <a:spLocks noChangeAspect="1"/>
          </p:cNvSpPr>
          <p:nvPr/>
        </p:nvSpPr>
        <p:spPr bwMode="auto">
          <a:xfrm rot="1944261">
            <a:off x="5948255" y="3477383"/>
            <a:ext cx="184731" cy="369332"/>
          </a:xfrm>
          <a:custGeom>
            <a:avLst/>
            <a:gdLst/>
            <a:ahLst/>
            <a:cxnLst>
              <a:cxn ang="0">
                <a:pos x="418" y="0"/>
              </a:cxn>
              <a:cxn ang="0">
                <a:pos x="305" y="96"/>
              </a:cxn>
              <a:cxn ang="0">
                <a:pos x="240" y="223"/>
              </a:cxn>
              <a:cxn ang="0">
                <a:pos x="206" y="351"/>
              </a:cxn>
              <a:cxn ang="0">
                <a:pos x="180" y="472"/>
              </a:cxn>
              <a:cxn ang="0">
                <a:pos x="84" y="413"/>
              </a:cxn>
              <a:cxn ang="0">
                <a:pos x="71" y="405"/>
              </a:cxn>
              <a:cxn ang="0">
                <a:pos x="26" y="455"/>
              </a:cxn>
              <a:cxn ang="0">
                <a:pos x="0" y="495"/>
              </a:cxn>
              <a:cxn ang="0">
                <a:pos x="56" y="503"/>
              </a:cxn>
              <a:cxn ang="0">
                <a:pos x="158" y="547"/>
              </a:cxn>
              <a:cxn ang="0">
                <a:pos x="214" y="597"/>
              </a:cxn>
              <a:cxn ang="0">
                <a:pos x="227" y="501"/>
              </a:cxn>
              <a:cxn ang="0">
                <a:pos x="229" y="442"/>
              </a:cxn>
              <a:cxn ang="0">
                <a:pos x="249" y="346"/>
              </a:cxn>
              <a:cxn ang="0">
                <a:pos x="266" y="238"/>
              </a:cxn>
              <a:cxn ang="0">
                <a:pos x="294" y="165"/>
              </a:cxn>
              <a:cxn ang="0">
                <a:pos x="331" y="94"/>
              </a:cxn>
              <a:cxn ang="0">
                <a:pos x="418" y="0"/>
              </a:cxn>
            </a:cxnLst>
            <a:rect l="0" t="0" r="r" b="b"/>
            <a:pathLst>
              <a:path w="419" h="598">
                <a:moveTo>
                  <a:pt x="418" y="0"/>
                </a:moveTo>
                <a:lnTo>
                  <a:pt x="305" y="96"/>
                </a:lnTo>
                <a:lnTo>
                  <a:pt x="240" y="223"/>
                </a:lnTo>
                <a:lnTo>
                  <a:pt x="206" y="351"/>
                </a:lnTo>
                <a:lnTo>
                  <a:pt x="180" y="472"/>
                </a:lnTo>
                <a:lnTo>
                  <a:pt x="84" y="413"/>
                </a:lnTo>
                <a:lnTo>
                  <a:pt x="71" y="405"/>
                </a:lnTo>
                <a:lnTo>
                  <a:pt x="26" y="455"/>
                </a:lnTo>
                <a:lnTo>
                  <a:pt x="0" y="495"/>
                </a:lnTo>
                <a:lnTo>
                  <a:pt x="56" y="503"/>
                </a:lnTo>
                <a:lnTo>
                  <a:pt x="158" y="547"/>
                </a:lnTo>
                <a:lnTo>
                  <a:pt x="214" y="597"/>
                </a:lnTo>
                <a:lnTo>
                  <a:pt x="227" y="501"/>
                </a:lnTo>
                <a:lnTo>
                  <a:pt x="229" y="442"/>
                </a:lnTo>
                <a:lnTo>
                  <a:pt x="249" y="346"/>
                </a:lnTo>
                <a:lnTo>
                  <a:pt x="266" y="238"/>
                </a:lnTo>
                <a:lnTo>
                  <a:pt x="294" y="165"/>
                </a:lnTo>
                <a:lnTo>
                  <a:pt x="331" y="94"/>
                </a:lnTo>
                <a:lnTo>
                  <a:pt x="418" y="0"/>
                </a:lnTo>
                <a:close/>
              </a:path>
            </a:pathLst>
          </a:custGeom>
          <a:solidFill>
            <a:srgbClr val="FF0000"/>
          </a:solidFill>
          <a:ln w="3175" cap="flat">
            <a:solidFill>
              <a:srgbClr val="000000"/>
            </a:solidFill>
            <a:prstDash val="solid"/>
            <a:round/>
            <a:headEnd/>
            <a:tailEnd/>
          </a:ln>
          <a:effec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6" name="Freeform 404"/>
          <p:cNvSpPr>
            <a:spLocks noChangeAspect="1"/>
          </p:cNvSpPr>
          <p:nvPr/>
        </p:nvSpPr>
        <p:spPr bwMode="auto">
          <a:xfrm rot="1944261">
            <a:off x="5942204" y="4379436"/>
            <a:ext cx="184731" cy="369332"/>
          </a:xfrm>
          <a:custGeom>
            <a:avLst/>
            <a:gdLst/>
            <a:ahLst/>
            <a:cxnLst>
              <a:cxn ang="0">
                <a:pos x="418" y="0"/>
              </a:cxn>
              <a:cxn ang="0">
                <a:pos x="305" y="96"/>
              </a:cxn>
              <a:cxn ang="0">
                <a:pos x="240" y="223"/>
              </a:cxn>
              <a:cxn ang="0">
                <a:pos x="206" y="351"/>
              </a:cxn>
              <a:cxn ang="0">
                <a:pos x="180" y="472"/>
              </a:cxn>
              <a:cxn ang="0">
                <a:pos x="84" y="413"/>
              </a:cxn>
              <a:cxn ang="0">
                <a:pos x="71" y="405"/>
              </a:cxn>
              <a:cxn ang="0">
                <a:pos x="26" y="455"/>
              </a:cxn>
              <a:cxn ang="0">
                <a:pos x="0" y="495"/>
              </a:cxn>
              <a:cxn ang="0">
                <a:pos x="56" y="503"/>
              </a:cxn>
              <a:cxn ang="0">
                <a:pos x="158" y="547"/>
              </a:cxn>
              <a:cxn ang="0">
                <a:pos x="214" y="597"/>
              </a:cxn>
              <a:cxn ang="0">
                <a:pos x="227" y="501"/>
              </a:cxn>
              <a:cxn ang="0">
                <a:pos x="229" y="442"/>
              </a:cxn>
              <a:cxn ang="0">
                <a:pos x="249" y="346"/>
              </a:cxn>
              <a:cxn ang="0">
                <a:pos x="266" y="238"/>
              </a:cxn>
              <a:cxn ang="0">
                <a:pos x="294" y="165"/>
              </a:cxn>
              <a:cxn ang="0">
                <a:pos x="331" y="94"/>
              </a:cxn>
              <a:cxn ang="0">
                <a:pos x="418" y="0"/>
              </a:cxn>
            </a:cxnLst>
            <a:rect l="0" t="0" r="r" b="b"/>
            <a:pathLst>
              <a:path w="419" h="598">
                <a:moveTo>
                  <a:pt x="418" y="0"/>
                </a:moveTo>
                <a:lnTo>
                  <a:pt x="305" y="96"/>
                </a:lnTo>
                <a:lnTo>
                  <a:pt x="240" y="223"/>
                </a:lnTo>
                <a:lnTo>
                  <a:pt x="206" y="351"/>
                </a:lnTo>
                <a:lnTo>
                  <a:pt x="180" y="472"/>
                </a:lnTo>
                <a:lnTo>
                  <a:pt x="84" y="413"/>
                </a:lnTo>
                <a:lnTo>
                  <a:pt x="71" y="405"/>
                </a:lnTo>
                <a:lnTo>
                  <a:pt x="26" y="455"/>
                </a:lnTo>
                <a:lnTo>
                  <a:pt x="0" y="495"/>
                </a:lnTo>
                <a:lnTo>
                  <a:pt x="56" y="503"/>
                </a:lnTo>
                <a:lnTo>
                  <a:pt x="158" y="547"/>
                </a:lnTo>
                <a:lnTo>
                  <a:pt x="214" y="597"/>
                </a:lnTo>
                <a:lnTo>
                  <a:pt x="227" y="501"/>
                </a:lnTo>
                <a:lnTo>
                  <a:pt x="229" y="442"/>
                </a:lnTo>
                <a:lnTo>
                  <a:pt x="249" y="346"/>
                </a:lnTo>
                <a:lnTo>
                  <a:pt x="266" y="238"/>
                </a:lnTo>
                <a:lnTo>
                  <a:pt x="294" y="165"/>
                </a:lnTo>
                <a:lnTo>
                  <a:pt x="331" y="94"/>
                </a:lnTo>
                <a:lnTo>
                  <a:pt x="418" y="0"/>
                </a:lnTo>
                <a:close/>
              </a:path>
            </a:pathLst>
          </a:custGeom>
          <a:solidFill>
            <a:srgbClr val="FF0000"/>
          </a:solidFill>
          <a:ln w="3175" cap="flat">
            <a:solidFill>
              <a:srgbClr val="000000"/>
            </a:solidFill>
            <a:prstDash val="solid"/>
            <a:round/>
            <a:headEnd/>
            <a:tailEnd/>
          </a:ln>
          <a:effec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7" name="Freeform 404"/>
          <p:cNvSpPr>
            <a:spLocks noChangeAspect="1"/>
          </p:cNvSpPr>
          <p:nvPr/>
        </p:nvSpPr>
        <p:spPr bwMode="auto">
          <a:xfrm rot="1944261">
            <a:off x="5911032" y="4828900"/>
            <a:ext cx="184731" cy="369332"/>
          </a:xfrm>
          <a:custGeom>
            <a:avLst/>
            <a:gdLst/>
            <a:ahLst/>
            <a:cxnLst>
              <a:cxn ang="0">
                <a:pos x="418" y="0"/>
              </a:cxn>
              <a:cxn ang="0">
                <a:pos x="305" y="96"/>
              </a:cxn>
              <a:cxn ang="0">
                <a:pos x="240" y="223"/>
              </a:cxn>
              <a:cxn ang="0">
                <a:pos x="206" y="351"/>
              </a:cxn>
              <a:cxn ang="0">
                <a:pos x="180" y="472"/>
              </a:cxn>
              <a:cxn ang="0">
                <a:pos x="84" y="413"/>
              </a:cxn>
              <a:cxn ang="0">
                <a:pos x="71" y="405"/>
              </a:cxn>
              <a:cxn ang="0">
                <a:pos x="26" y="455"/>
              </a:cxn>
              <a:cxn ang="0">
                <a:pos x="0" y="495"/>
              </a:cxn>
              <a:cxn ang="0">
                <a:pos x="56" y="503"/>
              </a:cxn>
              <a:cxn ang="0">
                <a:pos x="158" y="547"/>
              </a:cxn>
              <a:cxn ang="0">
                <a:pos x="214" y="597"/>
              </a:cxn>
              <a:cxn ang="0">
                <a:pos x="227" y="501"/>
              </a:cxn>
              <a:cxn ang="0">
                <a:pos x="229" y="442"/>
              </a:cxn>
              <a:cxn ang="0">
                <a:pos x="249" y="346"/>
              </a:cxn>
              <a:cxn ang="0">
                <a:pos x="266" y="238"/>
              </a:cxn>
              <a:cxn ang="0">
                <a:pos x="294" y="165"/>
              </a:cxn>
              <a:cxn ang="0">
                <a:pos x="331" y="94"/>
              </a:cxn>
              <a:cxn ang="0">
                <a:pos x="418" y="0"/>
              </a:cxn>
            </a:cxnLst>
            <a:rect l="0" t="0" r="r" b="b"/>
            <a:pathLst>
              <a:path w="419" h="598">
                <a:moveTo>
                  <a:pt x="418" y="0"/>
                </a:moveTo>
                <a:lnTo>
                  <a:pt x="305" y="96"/>
                </a:lnTo>
                <a:lnTo>
                  <a:pt x="240" y="223"/>
                </a:lnTo>
                <a:lnTo>
                  <a:pt x="206" y="351"/>
                </a:lnTo>
                <a:lnTo>
                  <a:pt x="180" y="472"/>
                </a:lnTo>
                <a:lnTo>
                  <a:pt x="84" y="413"/>
                </a:lnTo>
                <a:lnTo>
                  <a:pt x="71" y="405"/>
                </a:lnTo>
                <a:lnTo>
                  <a:pt x="26" y="455"/>
                </a:lnTo>
                <a:lnTo>
                  <a:pt x="0" y="495"/>
                </a:lnTo>
                <a:lnTo>
                  <a:pt x="56" y="503"/>
                </a:lnTo>
                <a:lnTo>
                  <a:pt x="158" y="547"/>
                </a:lnTo>
                <a:lnTo>
                  <a:pt x="214" y="597"/>
                </a:lnTo>
                <a:lnTo>
                  <a:pt x="227" y="501"/>
                </a:lnTo>
                <a:lnTo>
                  <a:pt x="229" y="442"/>
                </a:lnTo>
                <a:lnTo>
                  <a:pt x="249" y="346"/>
                </a:lnTo>
                <a:lnTo>
                  <a:pt x="266" y="238"/>
                </a:lnTo>
                <a:lnTo>
                  <a:pt x="294" y="165"/>
                </a:lnTo>
                <a:lnTo>
                  <a:pt x="331" y="94"/>
                </a:lnTo>
                <a:lnTo>
                  <a:pt x="418" y="0"/>
                </a:lnTo>
                <a:close/>
              </a:path>
            </a:pathLst>
          </a:custGeom>
          <a:solidFill>
            <a:srgbClr val="FF0000"/>
          </a:solidFill>
          <a:ln w="3175" cap="flat">
            <a:solidFill>
              <a:srgbClr val="000000"/>
            </a:solidFill>
            <a:prstDash val="solid"/>
            <a:round/>
            <a:headEnd/>
            <a:tailEnd/>
          </a:ln>
          <a:effec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4" name="矩形 3"/>
          <p:cNvSpPr/>
          <p:nvPr/>
        </p:nvSpPr>
        <p:spPr>
          <a:xfrm>
            <a:off x="7022677" y="3576165"/>
            <a:ext cx="1813317" cy="406265"/>
          </a:xfrm>
          <a:prstGeom prst="rect">
            <a:avLst/>
          </a:prstGeom>
        </p:spPr>
        <p:txBody>
          <a:bodyPr wrap="none">
            <a:spAutoFit/>
          </a:bodyPr>
          <a:lstStyle/>
          <a:p>
            <a:pPr lvl="0" fontAlgn="base">
              <a:lnSpc>
                <a:spcPct val="85000"/>
              </a:lnSpc>
              <a:spcBef>
                <a:spcPct val="20000"/>
              </a:spcBef>
              <a:spcAft>
                <a:spcPct val="0"/>
              </a:spcAft>
            </a:pPr>
            <a:r>
              <a:rPr kumimoji="1" lang="en-US" altLang="zh-CN" sz="2400" b="1" dirty="0">
                <a:solidFill>
                  <a:srgbClr val="0000FF"/>
                </a:solidFill>
                <a:latin typeface="Times New Roman" pitchFamily="18" charset="0"/>
              </a:rPr>
              <a:t>IIP=80-90%</a:t>
            </a:r>
          </a:p>
        </p:txBody>
      </p:sp>
      <p:sp>
        <p:nvSpPr>
          <p:cNvPr id="8" name="矩形 7"/>
          <p:cNvSpPr/>
          <p:nvPr/>
        </p:nvSpPr>
        <p:spPr>
          <a:xfrm>
            <a:off x="7022677" y="4077072"/>
            <a:ext cx="1813317" cy="406265"/>
          </a:xfrm>
          <a:prstGeom prst="rect">
            <a:avLst/>
          </a:prstGeom>
        </p:spPr>
        <p:txBody>
          <a:bodyPr wrap="none">
            <a:spAutoFit/>
          </a:bodyPr>
          <a:lstStyle/>
          <a:p>
            <a:pPr lvl="0" fontAlgn="base">
              <a:lnSpc>
                <a:spcPct val="85000"/>
              </a:lnSpc>
              <a:spcBef>
                <a:spcPct val="20000"/>
              </a:spcBef>
              <a:spcAft>
                <a:spcPct val="0"/>
              </a:spcAft>
            </a:pPr>
            <a:r>
              <a:rPr kumimoji="1" lang="en-US" altLang="zh-CN" sz="2400" b="1" dirty="0">
                <a:solidFill>
                  <a:srgbClr val="0000FF"/>
                </a:solidFill>
                <a:latin typeface="Times New Roman" pitchFamily="18" charset="0"/>
              </a:rPr>
              <a:t>IIP=40-50%</a:t>
            </a:r>
          </a:p>
        </p:txBody>
      </p:sp>
    </p:spTree>
    <p:extLst>
      <p:ext uri="{BB962C8B-B14F-4D97-AF65-F5344CB8AC3E}">
        <p14:creationId xmlns:p14="http://schemas.microsoft.com/office/powerpoint/2010/main" val="33521873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90872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35496" y="139463"/>
            <a:ext cx="8234947" cy="584775"/>
          </a:xfrm>
          <a:prstGeom prst="rect">
            <a:avLst/>
          </a:prstGeom>
          <a:noFill/>
        </p:spPr>
        <p:txBody>
          <a:bodyPr wrap="none" rtlCol="0">
            <a:spAutoFit/>
          </a:bodyPr>
          <a:lstStyle/>
          <a:p>
            <a:r>
              <a:rPr lang="en-US" altLang="zh-CN" sz="32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5.3.1 </a:t>
            </a:r>
            <a:r>
              <a:rPr lang="zh-CN" altLang="en-US" sz="32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第一代</a:t>
            </a:r>
            <a:r>
              <a:rPr lang="en-US" altLang="zh-CN" sz="32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Ziegler-Natta</a:t>
            </a:r>
            <a:r>
              <a:rPr lang="zh-CN" altLang="en-US" sz="32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催化剂</a:t>
            </a:r>
            <a:r>
              <a:rPr lang="en-US" altLang="zh-CN" sz="32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32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二组分 </a:t>
            </a:r>
          </a:p>
        </p:txBody>
      </p:sp>
      <p:sp>
        <p:nvSpPr>
          <p:cNvPr id="13" name="Text Box 3"/>
          <p:cNvSpPr txBox="1">
            <a:spLocks noChangeArrowheads="1"/>
          </p:cNvSpPr>
          <p:nvPr/>
        </p:nvSpPr>
        <p:spPr bwMode="auto">
          <a:xfrm>
            <a:off x="251520" y="1436583"/>
            <a:ext cx="8820472" cy="1200329"/>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400" dirty="0">
                <a:solidFill>
                  <a:srgbClr val="09090D"/>
                </a:solidFill>
                <a:latin typeface="Times New Roman" panose="02020603050405020304" pitchFamily="18" charset="0"/>
                <a:ea typeface="宋体" panose="02010600030101010101" pitchFamily="2" charset="-122"/>
                <a:cs typeface="Times New Roman" panose="02020603050405020304" pitchFamily="18" charset="0"/>
              </a:rPr>
              <a:t>由</a:t>
            </a:r>
            <a:r>
              <a:rPr lang="en-US" altLang="zh-CN" sz="2400" b="1"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IV-VIII</a:t>
            </a:r>
            <a:r>
              <a:rPr lang="zh-CN" altLang="en-US" sz="2400" b="1"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族</a:t>
            </a:r>
            <a:r>
              <a:rPr lang="zh-CN" altLang="en-US" sz="24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过渡金属卤化物</a:t>
            </a:r>
            <a:r>
              <a:rPr lang="zh-CN" altLang="en-US" sz="2400" dirty="0">
                <a:solidFill>
                  <a:srgbClr val="09090D"/>
                </a:solidFill>
                <a:latin typeface="Times New Roman" panose="02020603050405020304" pitchFamily="18" charset="0"/>
                <a:ea typeface="宋体" panose="02010600030101010101" pitchFamily="2" charset="-122"/>
                <a:cs typeface="Times New Roman" panose="02020603050405020304" pitchFamily="18" charset="0"/>
              </a:rPr>
              <a:t>与</a:t>
            </a:r>
            <a:r>
              <a:rPr lang="zh-CN" altLang="en-US" sz="24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I-III</a:t>
            </a:r>
            <a:r>
              <a:rPr lang="zh-CN" altLang="en-US" sz="2400" b="1"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族</a:t>
            </a:r>
            <a:r>
              <a:rPr lang="zh-CN" altLang="en-US" sz="2400" b="1" dirty="0">
                <a:solidFill>
                  <a:srgbClr val="09090D"/>
                </a:solidFill>
                <a:latin typeface="Times New Roman" panose="02020603050405020304" pitchFamily="18" charset="0"/>
                <a:ea typeface="宋体" panose="02010600030101010101" pitchFamily="2" charset="-122"/>
                <a:cs typeface="Times New Roman" panose="02020603050405020304" pitchFamily="18" charset="0"/>
              </a:rPr>
              <a:t>金属元素的</a:t>
            </a:r>
            <a:r>
              <a:rPr lang="zh-CN" altLang="en-US" sz="24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金属烷基化合物</a:t>
            </a:r>
            <a:r>
              <a:rPr lang="zh-CN" altLang="en-US" sz="2400" dirty="0">
                <a:solidFill>
                  <a:srgbClr val="09090D"/>
                </a:solidFill>
                <a:latin typeface="Times New Roman" panose="02020603050405020304" pitchFamily="18" charset="0"/>
                <a:ea typeface="宋体" panose="02010600030101010101" pitchFamily="2" charset="-122"/>
                <a:cs typeface="Times New Roman" panose="02020603050405020304" pitchFamily="18" charset="0"/>
              </a:rPr>
              <a:t>所组成的一类催化剂。其通式可写为：</a:t>
            </a:r>
          </a:p>
        </p:txBody>
      </p:sp>
      <p:sp>
        <p:nvSpPr>
          <p:cNvPr id="15" name="Text Box 5"/>
          <p:cNvSpPr txBox="1">
            <a:spLocks noChangeArrowheads="1"/>
          </p:cNvSpPr>
          <p:nvPr/>
        </p:nvSpPr>
        <p:spPr bwMode="auto">
          <a:xfrm>
            <a:off x="2555776" y="2636912"/>
            <a:ext cx="1524000" cy="466725"/>
          </a:xfrm>
          <a:prstGeom prst="rect">
            <a:avLst/>
          </a:prstGeom>
          <a:noFill/>
          <a:ln w="6350">
            <a:solidFill>
              <a:srgbClr val="00FF00"/>
            </a:solidFill>
            <a:miter lim="800000"/>
            <a:headEnd/>
            <a:tailEnd/>
          </a:ln>
          <a:effectLst>
            <a:prstShdw prst="shdw17" dist="17961" dir="2700000">
              <a:srgbClr val="009900"/>
            </a:prstShdw>
          </a:effectLst>
        </p:spPr>
        <p:txBody>
          <a:bodyPr>
            <a:spAutoFit/>
          </a:bodyPr>
          <a:lstStyle/>
          <a:p>
            <a:pPr algn="ctr">
              <a:spcBef>
                <a:spcPct val="50000"/>
              </a:spcBef>
            </a:pPr>
            <a:r>
              <a:rPr lang="zh-CN" altLang="en-US" sz="24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主催化剂</a:t>
            </a:r>
          </a:p>
        </p:txBody>
      </p:sp>
      <p:sp>
        <p:nvSpPr>
          <p:cNvPr id="16" name="Text Box 6"/>
          <p:cNvSpPr txBox="1">
            <a:spLocks noChangeArrowheads="1"/>
          </p:cNvSpPr>
          <p:nvPr/>
        </p:nvSpPr>
        <p:spPr bwMode="auto">
          <a:xfrm>
            <a:off x="5212432" y="2636912"/>
            <a:ext cx="1447800" cy="461665"/>
          </a:xfrm>
          <a:prstGeom prst="rect">
            <a:avLst/>
          </a:prstGeom>
          <a:noFill/>
          <a:ln w="9525">
            <a:solidFill>
              <a:srgbClr val="00FF00"/>
            </a:solidFill>
            <a:miter lim="800000"/>
            <a:headEnd/>
            <a:tailEnd/>
          </a:ln>
          <a:effectLst>
            <a:prstShdw prst="shdw17" dist="17961" dir="2700000">
              <a:srgbClr val="009900"/>
            </a:prstShdw>
          </a:effectLst>
        </p:spPr>
        <p:txBody>
          <a:bodyPr>
            <a:spAutoFit/>
          </a:bodyPr>
          <a:lstStyle/>
          <a:p>
            <a:pPr algn="ctr">
              <a:spcBef>
                <a:spcPct val="50000"/>
              </a:spcBef>
            </a:pPr>
            <a:r>
              <a:rPr lang="zh-CN" altLang="en-US" sz="24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共催化剂</a:t>
            </a:r>
          </a:p>
        </p:txBody>
      </p:sp>
      <p:sp>
        <p:nvSpPr>
          <p:cNvPr id="19" name="Rectangle 23"/>
          <p:cNvSpPr>
            <a:spLocks noChangeArrowheads="1"/>
          </p:cNvSpPr>
          <p:nvPr/>
        </p:nvSpPr>
        <p:spPr bwMode="auto">
          <a:xfrm>
            <a:off x="2365325" y="3310533"/>
            <a:ext cx="4679950" cy="52322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eaLnBrk="1" fontAlgn="base" hangingPunct="1">
              <a:spcBef>
                <a:spcPct val="50000"/>
              </a:spcBef>
              <a:spcAft>
                <a:spcPct val="0"/>
              </a:spcAft>
            </a:pPr>
            <a:r>
              <a:rPr lang="en-US" altLang="zh-CN" b="1">
                <a:solidFill>
                  <a:srgbClr val="0000FF"/>
                </a:solidFill>
                <a:ea typeface="宋体" panose="02010600030101010101" pitchFamily="2" charset="-122"/>
              </a:rPr>
              <a:t>Mt</a:t>
            </a:r>
            <a:r>
              <a:rPr lang="en-US" altLang="zh-CN" b="1" baseline="-25000">
                <a:solidFill>
                  <a:srgbClr val="0000FF"/>
                </a:solidFill>
                <a:ea typeface="宋体" panose="02010600030101010101" pitchFamily="2" charset="-122"/>
              </a:rPr>
              <a:t>IV-VIII</a:t>
            </a:r>
            <a:r>
              <a:rPr lang="en-US" altLang="zh-CN" b="1">
                <a:solidFill>
                  <a:srgbClr val="0000FF"/>
                </a:solidFill>
                <a:ea typeface="宋体" panose="02010600030101010101" pitchFamily="2" charset="-122"/>
              </a:rPr>
              <a:t>X                 Mt</a:t>
            </a:r>
            <a:r>
              <a:rPr lang="en-US" altLang="zh-CN" b="1" baseline="-25000">
                <a:solidFill>
                  <a:srgbClr val="0000FF"/>
                </a:solidFill>
                <a:ea typeface="宋体" panose="02010600030101010101" pitchFamily="2" charset="-122"/>
              </a:rPr>
              <a:t>I-III</a:t>
            </a:r>
            <a:r>
              <a:rPr lang="en-US" altLang="zh-CN" b="1">
                <a:solidFill>
                  <a:srgbClr val="0000FF"/>
                </a:solidFill>
                <a:ea typeface="宋体" panose="02010600030101010101" pitchFamily="2" charset="-122"/>
              </a:rPr>
              <a:t>R</a:t>
            </a:r>
          </a:p>
        </p:txBody>
      </p:sp>
      <p:sp>
        <p:nvSpPr>
          <p:cNvPr id="20" name="Rectangle 26"/>
          <p:cNvSpPr>
            <a:spLocks noChangeArrowheads="1"/>
          </p:cNvSpPr>
          <p:nvPr/>
        </p:nvSpPr>
        <p:spPr bwMode="auto">
          <a:xfrm>
            <a:off x="251520" y="4463058"/>
            <a:ext cx="254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algn="ctr" eaLnBrk="1" fontAlgn="base" hangingPunct="1">
              <a:spcBef>
                <a:spcPct val="20000"/>
              </a:spcBef>
              <a:spcAft>
                <a:spcPct val="0"/>
              </a:spcAft>
            </a:pPr>
            <a:r>
              <a:rPr lang="en-US" altLang="zh-CN" sz="2400" b="1" dirty="0" err="1">
                <a:solidFill>
                  <a:srgbClr val="0000FF"/>
                </a:solidFill>
                <a:ea typeface="宋体" panose="02010600030101010101" pitchFamily="2" charset="-122"/>
              </a:rPr>
              <a:t>Ti,V,Cr,Mo,Co,Ni</a:t>
            </a:r>
            <a:endParaRPr lang="en-US" altLang="zh-CN" sz="2400" b="1" dirty="0">
              <a:solidFill>
                <a:srgbClr val="0000FF"/>
              </a:solidFill>
              <a:ea typeface="宋体" panose="02010600030101010101" pitchFamily="2" charset="-122"/>
            </a:endParaRPr>
          </a:p>
        </p:txBody>
      </p:sp>
      <p:sp>
        <p:nvSpPr>
          <p:cNvPr id="21" name="Rectangle 27"/>
          <p:cNvSpPr>
            <a:spLocks noChangeArrowheads="1"/>
          </p:cNvSpPr>
          <p:nvPr/>
        </p:nvSpPr>
        <p:spPr bwMode="auto">
          <a:xfrm>
            <a:off x="3230513" y="446305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algn="ctr" eaLnBrk="1" fontAlgn="base" hangingPunct="1">
              <a:spcBef>
                <a:spcPct val="20000"/>
              </a:spcBef>
              <a:spcAft>
                <a:spcPct val="0"/>
              </a:spcAft>
            </a:pPr>
            <a:r>
              <a:rPr lang="en-US" altLang="zh-CN" sz="2400" b="1">
                <a:solidFill>
                  <a:srgbClr val="0000FF"/>
                </a:solidFill>
                <a:ea typeface="宋体" panose="02010600030101010101" pitchFamily="2" charset="-122"/>
              </a:rPr>
              <a:t>Cl,Br,I</a:t>
            </a:r>
          </a:p>
        </p:txBody>
      </p:sp>
      <p:sp>
        <p:nvSpPr>
          <p:cNvPr id="23" name="Rectangle 28"/>
          <p:cNvSpPr>
            <a:spLocks noChangeArrowheads="1"/>
          </p:cNvSpPr>
          <p:nvPr/>
        </p:nvSpPr>
        <p:spPr bwMode="auto">
          <a:xfrm>
            <a:off x="4454475" y="4463058"/>
            <a:ext cx="189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algn="ctr" eaLnBrk="1" fontAlgn="base" hangingPunct="1">
              <a:spcBef>
                <a:spcPct val="20000"/>
              </a:spcBef>
              <a:spcAft>
                <a:spcPct val="0"/>
              </a:spcAft>
            </a:pPr>
            <a:r>
              <a:rPr lang="en-US" altLang="zh-CN" sz="2400" b="1">
                <a:solidFill>
                  <a:srgbClr val="0000FF"/>
                </a:solidFill>
                <a:ea typeface="宋体" panose="02010600030101010101" pitchFamily="2" charset="-122"/>
              </a:rPr>
              <a:t>Li,Mg,Zn,Al,</a:t>
            </a:r>
          </a:p>
        </p:txBody>
      </p:sp>
      <p:sp>
        <p:nvSpPr>
          <p:cNvPr id="24" name="Rectangle 29"/>
          <p:cNvSpPr>
            <a:spLocks noChangeArrowheads="1"/>
          </p:cNvSpPr>
          <p:nvPr/>
        </p:nvSpPr>
        <p:spPr bwMode="auto">
          <a:xfrm>
            <a:off x="6399163" y="4463058"/>
            <a:ext cx="177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algn="ctr" eaLnBrk="1" fontAlgn="base" hangingPunct="1">
              <a:spcBef>
                <a:spcPct val="20000"/>
              </a:spcBef>
              <a:spcAft>
                <a:spcPct val="0"/>
              </a:spcAft>
            </a:pPr>
            <a:r>
              <a:rPr lang="en-US" altLang="zh-CN" sz="2400" b="1">
                <a:solidFill>
                  <a:srgbClr val="0000FF"/>
                </a:solidFill>
                <a:ea typeface="宋体" panose="02010600030101010101" pitchFamily="2" charset="-122"/>
              </a:rPr>
              <a:t>CH</a:t>
            </a:r>
            <a:r>
              <a:rPr lang="en-US" altLang="zh-CN" sz="2400" b="1" baseline="-25000">
                <a:solidFill>
                  <a:srgbClr val="0000FF"/>
                </a:solidFill>
                <a:ea typeface="宋体" panose="02010600030101010101" pitchFamily="2" charset="-122"/>
              </a:rPr>
              <a:t>3</a:t>
            </a:r>
            <a:r>
              <a:rPr lang="en-US" altLang="zh-CN" sz="2400" b="1">
                <a:solidFill>
                  <a:srgbClr val="0000FF"/>
                </a:solidFill>
                <a:ea typeface="宋体" panose="02010600030101010101" pitchFamily="2" charset="-122"/>
                <a:sym typeface="Symbol" panose="05050102010706020507" pitchFamily="18" charset="2"/>
              </a:rPr>
              <a:t>C</a:t>
            </a:r>
            <a:r>
              <a:rPr lang="en-US" altLang="zh-CN" sz="2400" b="1" baseline="-25000">
                <a:solidFill>
                  <a:srgbClr val="0000FF"/>
                </a:solidFill>
                <a:ea typeface="宋体" panose="02010600030101010101" pitchFamily="2" charset="-122"/>
                <a:sym typeface="Symbol" panose="05050102010706020507" pitchFamily="18" charset="2"/>
              </a:rPr>
              <a:t>11</a:t>
            </a:r>
            <a:r>
              <a:rPr lang="en-US" altLang="zh-CN" sz="2400" b="1">
                <a:solidFill>
                  <a:srgbClr val="0000FF"/>
                </a:solidFill>
                <a:ea typeface="宋体" panose="02010600030101010101" pitchFamily="2" charset="-122"/>
                <a:sym typeface="Symbol" panose="05050102010706020507" pitchFamily="18" charset="2"/>
              </a:rPr>
              <a:t>H</a:t>
            </a:r>
            <a:r>
              <a:rPr lang="en-US" altLang="zh-CN" sz="2400" b="1" baseline="-25000">
                <a:solidFill>
                  <a:srgbClr val="0000FF"/>
                </a:solidFill>
                <a:ea typeface="宋体" panose="02010600030101010101" pitchFamily="2" charset="-122"/>
                <a:sym typeface="Symbol" panose="05050102010706020507" pitchFamily="18" charset="2"/>
              </a:rPr>
              <a:t>23</a:t>
            </a:r>
            <a:endParaRPr lang="en-US" altLang="en-US" sz="2400" b="1" baseline="-25000">
              <a:solidFill>
                <a:srgbClr val="0000FF"/>
              </a:solidFill>
              <a:ea typeface="宋体" panose="02010600030101010101" pitchFamily="2" charset="-122"/>
              <a:sym typeface="Symbol" panose="05050102010706020507" pitchFamily="18" charset="2"/>
            </a:endParaRPr>
          </a:p>
        </p:txBody>
      </p:sp>
      <p:sp>
        <p:nvSpPr>
          <p:cNvPr id="25" name="AutoShape 30"/>
          <p:cNvSpPr>
            <a:spLocks noChangeArrowheads="1"/>
          </p:cNvSpPr>
          <p:nvPr/>
        </p:nvSpPr>
        <p:spPr bwMode="auto">
          <a:xfrm rot="5400000">
            <a:off x="2329606" y="4066977"/>
            <a:ext cx="576263" cy="215900"/>
          </a:xfrm>
          <a:prstGeom prst="leftArrow">
            <a:avLst>
              <a:gd name="adj1" fmla="val 50000"/>
              <a:gd name="adj2" fmla="val 66728"/>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endParaRPr>
          </a:p>
        </p:txBody>
      </p:sp>
      <p:sp>
        <p:nvSpPr>
          <p:cNvPr id="26" name="AutoShape 31"/>
          <p:cNvSpPr>
            <a:spLocks noChangeArrowheads="1"/>
          </p:cNvSpPr>
          <p:nvPr/>
        </p:nvSpPr>
        <p:spPr bwMode="auto">
          <a:xfrm rot="5400000">
            <a:off x="3553568" y="4066977"/>
            <a:ext cx="576263" cy="215900"/>
          </a:xfrm>
          <a:prstGeom prst="leftArrow">
            <a:avLst>
              <a:gd name="adj1" fmla="val 50000"/>
              <a:gd name="adj2" fmla="val 66728"/>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endParaRPr>
          </a:p>
        </p:txBody>
      </p:sp>
      <p:sp>
        <p:nvSpPr>
          <p:cNvPr id="27" name="AutoShape 32"/>
          <p:cNvSpPr>
            <a:spLocks noChangeArrowheads="1"/>
          </p:cNvSpPr>
          <p:nvPr/>
        </p:nvSpPr>
        <p:spPr bwMode="auto">
          <a:xfrm rot="5400000">
            <a:off x="5426819" y="4138414"/>
            <a:ext cx="576262" cy="215900"/>
          </a:xfrm>
          <a:prstGeom prst="leftArrow">
            <a:avLst>
              <a:gd name="adj1" fmla="val 50000"/>
              <a:gd name="adj2" fmla="val 66728"/>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endParaRPr>
          </a:p>
        </p:txBody>
      </p:sp>
      <p:sp>
        <p:nvSpPr>
          <p:cNvPr id="28" name="AutoShape 33"/>
          <p:cNvSpPr>
            <a:spLocks noChangeArrowheads="1"/>
          </p:cNvSpPr>
          <p:nvPr/>
        </p:nvSpPr>
        <p:spPr bwMode="auto">
          <a:xfrm rot="5400000">
            <a:off x="6361857" y="4138414"/>
            <a:ext cx="576262" cy="215900"/>
          </a:xfrm>
          <a:prstGeom prst="leftArrow">
            <a:avLst>
              <a:gd name="adj1" fmla="val 50000"/>
              <a:gd name="adj2" fmla="val 66728"/>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endParaRPr>
          </a:p>
        </p:txBody>
      </p:sp>
      <p:sp>
        <p:nvSpPr>
          <p:cNvPr id="29" name="AutoShape 34"/>
          <p:cNvSpPr>
            <a:spLocks/>
          </p:cNvSpPr>
          <p:nvPr/>
        </p:nvSpPr>
        <p:spPr bwMode="auto">
          <a:xfrm rot="5400000" flipV="1">
            <a:off x="737121" y="4589264"/>
            <a:ext cx="288925" cy="900113"/>
          </a:xfrm>
          <a:prstGeom prst="rightBrace">
            <a:avLst>
              <a:gd name="adj1" fmla="val 25962"/>
              <a:gd name="adj2" fmla="val 47301"/>
            </a:avLst>
          </a:prstGeom>
          <a:noFill/>
          <a:ln w="38100">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endParaRPr>
          </a:p>
        </p:txBody>
      </p:sp>
      <p:sp>
        <p:nvSpPr>
          <p:cNvPr id="30" name="Rectangle 35"/>
          <p:cNvSpPr>
            <a:spLocks noChangeArrowheads="1"/>
          </p:cNvSpPr>
          <p:nvPr/>
        </p:nvSpPr>
        <p:spPr bwMode="auto">
          <a:xfrm>
            <a:off x="377962" y="5157192"/>
            <a:ext cx="1077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342900" marR="0" lvl="0" indent="-342900" algn="ctr" defTabSz="91440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rPr>
              <a:t>α-</a:t>
            </a: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rPr>
              <a:t>烯烃</a:t>
            </a:r>
          </a:p>
        </p:txBody>
      </p:sp>
      <p:sp>
        <p:nvSpPr>
          <p:cNvPr id="31" name="AutoShape 36"/>
          <p:cNvSpPr>
            <a:spLocks noChangeArrowheads="1"/>
          </p:cNvSpPr>
          <p:nvPr/>
        </p:nvSpPr>
        <p:spPr bwMode="auto">
          <a:xfrm rot="16200000">
            <a:off x="1277664" y="5139160"/>
            <a:ext cx="684000" cy="144000"/>
          </a:xfrm>
          <a:prstGeom prst="leftArrow">
            <a:avLst>
              <a:gd name="adj1" fmla="val 50000"/>
              <a:gd name="adj2" fmla="val 137088"/>
            </a:avLst>
          </a:prstGeom>
          <a:solidFill>
            <a:srgbClr val="00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endParaRPr>
          </a:p>
        </p:txBody>
      </p:sp>
      <p:sp>
        <p:nvSpPr>
          <p:cNvPr id="32" name="Rectangle 37"/>
          <p:cNvSpPr>
            <a:spLocks noChangeArrowheads="1"/>
          </p:cNvSpPr>
          <p:nvPr/>
        </p:nvSpPr>
        <p:spPr bwMode="auto">
          <a:xfrm>
            <a:off x="1141363" y="5542558"/>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342900" marR="0" lvl="0" indent="-342900" algn="ctr" defTabSz="91440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环烯</a:t>
            </a: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烃</a:t>
            </a:r>
          </a:p>
        </p:txBody>
      </p:sp>
      <p:sp>
        <p:nvSpPr>
          <p:cNvPr id="33" name="AutoShape 38"/>
          <p:cNvSpPr>
            <a:spLocks/>
          </p:cNvSpPr>
          <p:nvPr/>
        </p:nvSpPr>
        <p:spPr bwMode="auto">
          <a:xfrm rot="5400000" flipV="1">
            <a:off x="2194819" y="4679752"/>
            <a:ext cx="288925" cy="719138"/>
          </a:xfrm>
          <a:prstGeom prst="rightBrace">
            <a:avLst>
              <a:gd name="adj1" fmla="val 20742"/>
              <a:gd name="adj2" fmla="val 45250"/>
            </a:avLst>
          </a:prstGeom>
          <a:noFill/>
          <a:ln w="38100">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endParaRPr>
          </a:p>
        </p:txBody>
      </p:sp>
      <p:sp>
        <p:nvSpPr>
          <p:cNvPr id="34" name="AutoShape 39"/>
          <p:cNvSpPr>
            <a:spLocks noChangeArrowheads="1"/>
          </p:cNvSpPr>
          <p:nvPr/>
        </p:nvSpPr>
        <p:spPr bwMode="auto">
          <a:xfrm rot="16200000">
            <a:off x="1918841" y="5541069"/>
            <a:ext cx="790575" cy="144462"/>
          </a:xfrm>
          <a:prstGeom prst="leftArrow">
            <a:avLst>
              <a:gd name="adj1" fmla="val 50000"/>
              <a:gd name="adj2" fmla="val 136814"/>
            </a:avLst>
          </a:prstGeom>
          <a:solidFill>
            <a:srgbClr val="00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endParaRPr>
          </a:p>
        </p:txBody>
      </p:sp>
      <p:sp>
        <p:nvSpPr>
          <p:cNvPr id="35" name="Rectangle 40"/>
          <p:cNvSpPr>
            <a:spLocks noChangeArrowheads="1"/>
          </p:cNvSpPr>
          <p:nvPr/>
        </p:nvSpPr>
        <p:spPr bwMode="auto">
          <a:xfrm>
            <a:off x="1835696" y="5996136"/>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342900" marR="0" lvl="0" indent="-342900" algn="ctr" defTabSz="91440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rPr>
              <a:t>二烯</a:t>
            </a: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rPr>
              <a:t>烃</a:t>
            </a:r>
          </a:p>
        </p:txBody>
      </p:sp>
      <p:sp>
        <p:nvSpPr>
          <p:cNvPr id="36" name="AutoShape 41"/>
          <p:cNvSpPr>
            <a:spLocks noChangeArrowheads="1"/>
          </p:cNvSpPr>
          <p:nvPr/>
        </p:nvSpPr>
        <p:spPr bwMode="auto">
          <a:xfrm rot="5400000">
            <a:off x="5533182" y="5256013"/>
            <a:ext cx="1009650" cy="144463"/>
          </a:xfrm>
          <a:prstGeom prst="leftArrow">
            <a:avLst>
              <a:gd name="adj1" fmla="val 50000"/>
              <a:gd name="adj2" fmla="val 174725"/>
            </a:avLst>
          </a:prstGeom>
          <a:solidFill>
            <a:srgbClr val="00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endParaRPr>
          </a:p>
        </p:txBody>
      </p:sp>
      <p:sp>
        <p:nvSpPr>
          <p:cNvPr id="37" name="Rectangle 42"/>
          <p:cNvSpPr>
            <a:spLocks noChangeArrowheads="1"/>
          </p:cNvSpPr>
          <p:nvPr/>
        </p:nvSpPr>
        <p:spPr bwMode="auto">
          <a:xfrm>
            <a:off x="4819600" y="5852120"/>
            <a:ext cx="2551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342900" marR="0" lvl="0" indent="-342900" algn="ctr" defTabSz="91440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应用最多</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AlX</a:t>
            </a:r>
            <a:r>
              <a:rPr kumimoji="1" lang="en-US" altLang="zh-CN" sz="24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n</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R</a:t>
            </a:r>
            <a:r>
              <a:rPr kumimoji="1" lang="en-US" altLang="zh-CN" sz="24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3-n</a:t>
            </a:r>
            <a:endPar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8" name="Rectangle 5"/>
          <p:cNvSpPr>
            <a:spLocks noChangeArrowheads="1"/>
          </p:cNvSpPr>
          <p:nvPr/>
        </p:nvSpPr>
        <p:spPr bwMode="auto">
          <a:xfrm>
            <a:off x="7121505" y="1038722"/>
            <a:ext cx="171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342900" marR="0" lvl="0" indent="-342900" algn="ctr" defTabSz="91440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rPr>
              <a:t>60</a:t>
            </a: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rPr>
              <a:t>年代前期</a:t>
            </a:r>
          </a:p>
        </p:txBody>
      </p:sp>
      <p:sp>
        <p:nvSpPr>
          <p:cNvPr id="39" name="Rectangle 5"/>
          <p:cNvSpPr>
            <a:spLocks noChangeArrowheads="1"/>
          </p:cNvSpPr>
          <p:nvPr/>
        </p:nvSpPr>
        <p:spPr bwMode="auto">
          <a:xfrm>
            <a:off x="361130" y="1088930"/>
            <a:ext cx="1678665" cy="461665"/>
          </a:xfrm>
          <a:prstGeom prst="rect">
            <a:avLst/>
          </a:prstGeom>
          <a:noFill/>
          <a:ln>
            <a:noFill/>
          </a:ln>
          <a:effec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lvl="0" indent="0" eaLnBrk="1" hangingPunct="1">
              <a:spcBef>
                <a:spcPct val="50000"/>
              </a:spcBef>
            </a:pPr>
            <a:r>
              <a:rPr kumimoji="0" lang="zh-CN" altLang="en-US" sz="2400" b="1" dirty="0">
                <a:solidFill>
                  <a:srgbClr val="660066"/>
                </a:solidFill>
                <a:ea typeface="宋体" panose="02010600030101010101" pitchFamily="2" charset="-122"/>
                <a:cs typeface="Times New Roman" panose="02020603050405020304" pitchFamily="18" charset="0"/>
              </a:rPr>
              <a:t>（</a:t>
            </a:r>
            <a:r>
              <a:rPr kumimoji="0" lang="en-US" altLang="zh-CN" sz="2400" b="1" dirty="0">
                <a:solidFill>
                  <a:srgbClr val="660066"/>
                </a:solidFill>
                <a:ea typeface="宋体" panose="02010600030101010101" pitchFamily="2" charset="-122"/>
                <a:cs typeface="Times New Roman" panose="02020603050405020304" pitchFamily="18" charset="0"/>
              </a:rPr>
              <a:t>a</a:t>
            </a:r>
            <a:r>
              <a:rPr kumimoji="0" lang="zh-CN" altLang="en-US" sz="2400" b="1" dirty="0">
                <a:solidFill>
                  <a:srgbClr val="660066"/>
                </a:solidFill>
                <a:ea typeface="宋体" panose="02010600030101010101" pitchFamily="2" charset="-122"/>
                <a:cs typeface="Times New Roman" panose="02020603050405020304" pitchFamily="18" charset="0"/>
              </a:rPr>
              <a:t>）组成</a:t>
            </a:r>
            <a:r>
              <a:rPr kumimoji="0" lang="en-US" altLang="zh-CN" sz="2400" b="1" dirty="0">
                <a:solidFill>
                  <a:srgbClr val="660066"/>
                </a:solidFill>
                <a:ea typeface="宋体" panose="02010600030101010101" pitchFamily="2" charset="-122"/>
                <a:cs typeface="Times New Roman" panose="02020603050405020304" pitchFamily="18" charset="0"/>
              </a:rPr>
              <a:t>:</a:t>
            </a:r>
            <a:endParaRPr kumimoji="0" lang="en-US" altLang="zh-CN" sz="2400" b="1" dirty="0">
              <a:solidFill>
                <a:prstClr val="black"/>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0706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blinds(horizontal)">
                                      <p:cBhvr>
                                        <p:cTn id="20" dur="500"/>
                                        <p:tgtEl>
                                          <p:spTgt spid="2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blinds(horizontal)">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linds(horizontal)">
                                      <p:cBhvr>
                                        <p:cTn id="28" dur="500"/>
                                        <p:tgtEl>
                                          <p:spTgt spid="3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linds(horizontal)">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blinds(horizontal)">
                                      <p:cBhvr>
                                        <p:cTn id="36" dur="500"/>
                                        <p:tgtEl>
                                          <p:spTgt spid="3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blinds(horizontal)">
                                      <p:cBhvr>
                                        <p:cTn id="39" dur="500"/>
                                        <p:tgtEl>
                                          <p:spTgt spid="3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blinds(horizontal)">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down)">
                                      <p:cBhvr>
                                        <p:cTn id="55" dur="500"/>
                                        <p:tgtEl>
                                          <p:spTgt spid="2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down)">
                                      <p:cBhvr>
                                        <p:cTn id="66" dur="500"/>
                                        <p:tgtEl>
                                          <p:spTgt spid="3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down)">
                                      <p:cBhvr>
                                        <p:cTn id="71" dur="500"/>
                                        <p:tgtEl>
                                          <p:spTgt spid="28"/>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down)">
                                      <p:cBhvr>
                                        <p:cTn id="7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p:bldP spid="23" grpId="0"/>
      <p:bldP spid="24" grpId="0"/>
      <p:bldP spid="25" grpId="0" animBg="1"/>
      <p:bldP spid="26" grpId="0" animBg="1"/>
      <p:bldP spid="27" grpId="0" animBg="1"/>
      <p:bldP spid="28" grpId="0" animBg="1"/>
      <p:bldP spid="29" grpId="0" animBg="1"/>
      <p:bldP spid="30" grpId="0"/>
      <p:bldP spid="31" grpId="0" animBg="1"/>
      <p:bldP spid="32" grpId="0"/>
      <p:bldP spid="33" grpId="0" animBg="1"/>
      <p:bldP spid="34" grpId="0" animBg="1"/>
      <p:bldP spid="35" grpId="0"/>
      <p:bldP spid="36" grpId="0" animBg="1"/>
      <p:bldP spid="3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10"/>
          <p:cNvSpPr txBox="1">
            <a:spLocks noChangeArrowheads="1"/>
          </p:cNvSpPr>
          <p:nvPr/>
        </p:nvSpPr>
        <p:spPr bwMode="auto">
          <a:xfrm>
            <a:off x="45492" y="1249363"/>
            <a:ext cx="4211637" cy="457200"/>
          </a:xfrm>
          <a:prstGeom prst="rect">
            <a:avLst/>
          </a:prstGeom>
          <a:gradFill rotWithShape="0">
            <a:gsLst>
              <a:gs pos="0">
                <a:srgbClr val="FF6600"/>
              </a:gs>
              <a:gs pos="50000">
                <a:srgbClr val="FFFF00"/>
              </a:gs>
              <a:gs pos="100000">
                <a:srgbClr val="FF66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algn="ctr" eaLnBrk="1" fontAlgn="base" hangingPunct="1">
              <a:spcBef>
                <a:spcPct val="50000"/>
              </a:spcBef>
              <a:spcAft>
                <a:spcPct val="0"/>
              </a:spcAft>
            </a:pPr>
            <a:endParaRPr lang="zh-CN" altLang="en-US" sz="2400" b="1" dirty="0">
              <a:solidFill>
                <a:srgbClr val="0000FF"/>
              </a:solidFill>
              <a:latin typeface="Univers" charset="0"/>
              <a:ea typeface="宋体" panose="02010600030101010101" pitchFamily="2" charset="-122"/>
              <a:sym typeface="Wingdings" panose="05000000000000000000" pitchFamily="2" charset="2"/>
            </a:endParaRPr>
          </a:p>
        </p:txBody>
      </p:sp>
      <p:sp>
        <p:nvSpPr>
          <p:cNvPr id="9" name="Rectangle 4"/>
          <p:cNvSpPr>
            <a:spLocks noChangeArrowheads="1"/>
          </p:cNvSpPr>
          <p:nvPr/>
        </p:nvSpPr>
        <p:spPr bwMode="blackWhite">
          <a:xfrm>
            <a:off x="3933428" y="340519"/>
            <a:ext cx="906017" cy="523220"/>
          </a:xfrm>
          <a:prstGeom prst="rect">
            <a:avLst/>
          </a:prstGeom>
          <a:solidFill>
            <a:srgbClr val="FF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ctr" fontAlgn="base">
              <a:spcBef>
                <a:spcPct val="20000"/>
              </a:spcBef>
              <a:spcAft>
                <a:spcPct val="0"/>
              </a:spcAft>
            </a:pPr>
            <a:r>
              <a:rPr kumimoji="1" lang="zh-CN" altLang="en-US" sz="2800" b="1" kern="0" dirty="0">
                <a:solidFill>
                  <a:srgbClr val="0000FF"/>
                </a:solidFill>
                <a:latin typeface="Times New Roman" panose="02020603050405020304" pitchFamily="18" charset="0"/>
                <a:ea typeface="楷体_GB2312" pitchFamily="49" charset="-122"/>
              </a:rPr>
              <a:t>小结</a:t>
            </a:r>
          </a:p>
        </p:txBody>
      </p:sp>
      <p:sp>
        <p:nvSpPr>
          <p:cNvPr id="10" name="Text Box 10"/>
          <p:cNvSpPr txBox="1">
            <a:spLocks noChangeArrowheads="1"/>
          </p:cNvSpPr>
          <p:nvPr/>
        </p:nvSpPr>
        <p:spPr bwMode="auto">
          <a:xfrm>
            <a:off x="4788149" y="1124744"/>
            <a:ext cx="4211637" cy="457200"/>
          </a:xfrm>
          <a:prstGeom prst="rect">
            <a:avLst/>
          </a:prstGeom>
          <a:gradFill rotWithShape="0">
            <a:gsLst>
              <a:gs pos="0">
                <a:srgbClr val="FF6600"/>
              </a:gs>
              <a:gs pos="50000">
                <a:srgbClr val="FFFF00"/>
              </a:gs>
              <a:gs pos="100000">
                <a:srgbClr val="FF66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algn="ctr" eaLnBrk="1" fontAlgn="base" hangingPunct="1">
              <a:spcBef>
                <a:spcPct val="50000"/>
              </a:spcBef>
              <a:spcAft>
                <a:spcPct val="0"/>
              </a:spcAft>
            </a:pPr>
            <a:r>
              <a:rPr lang="zh-CN" altLang="en-US" sz="2400" b="1" dirty="0">
                <a:solidFill>
                  <a:srgbClr val="0000FF"/>
                </a:solidFill>
                <a:latin typeface="Univers" charset="0"/>
                <a:ea typeface="宋体" panose="02010600030101010101" pitchFamily="2" charset="-122"/>
                <a:sym typeface="Wingdings" panose="05000000000000000000" pitchFamily="2" charset="2"/>
              </a:rPr>
              <a:t>发展的方向或目标</a:t>
            </a:r>
          </a:p>
        </p:txBody>
      </p:sp>
      <p:sp>
        <p:nvSpPr>
          <p:cNvPr id="13" name="Rectangle 11"/>
          <p:cNvSpPr>
            <a:spLocks noChangeArrowheads="1"/>
          </p:cNvSpPr>
          <p:nvPr/>
        </p:nvSpPr>
        <p:spPr bwMode="auto">
          <a:xfrm>
            <a:off x="419349" y="2366169"/>
            <a:ext cx="3857625" cy="457200"/>
          </a:xfrm>
          <a:prstGeom prst="rect">
            <a:avLst/>
          </a:prstGeom>
          <a:solidFill>
            <a:srgbClr val="FF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342900" marR="0" lvl="0" indent="-342900" algn="ctr" defTabSz="91440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rPr>
              <a:t>二组分 </a:t>
            </a: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rPr>
              <a:t>Ziegler-Natta</a:t>
            </a: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rPr>
              <a:t>催化剂</a:t>
            </a:r>
          </a:p>
        </p:txBody>
      </p:sp>
      <p:sp>
        <p:nvSpPr>
          <p:cNvPr id="14" name="Rectangle 12"/>
          <p:cNvSpPr>
            <a:spLocks noChangeArrowheads="1"/>
          </p:cNvSpPr>
          <p:nvPr/>
        </p:nvSpPr>
        <p:spPr bwMode="auto">
          <a:xfrm>
            <a:off x="395536" y="3356769"/>
            <a:ext cx="3857625" cy="457200"/>
          </a:xfrm>
          <a:prstGeom prst="rect">
            <a:avLst/>
          </a:prstGeom>
          <a:solidFill>
            <a:srgbClr val="FF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342900" marR="0" lvl="0" indent="-342900" algn="ctr" defTabSz="91440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三组分 </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Ziegler-Natta</a:t>
            </a: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催化剂</a:t>
            </a:r>
          </a:p>
        </p:txBody>
      </p:sp>
      <p:sp>
        <p:nvSpPr>
          <p:cNvPr id="15" name="Rectangle 13"/>
          <p:cNvSpPr>
            <a:spLocks noChangeArrowheads="1"/>
          </p:cNvSpPr>
          <p:nvPr/>
        </p:nvSpPr>
        <p:spPr bwMode="auto">
          <a:xfrm>
            <a:off x="395536" y="4293394"/>
            <a:ext cx="3857625" cy="457200"/>
          </a:xfrm>
          <a:prstGeom prst="rect">
            <a:avLst/>
          </a:prstGeom>
          <a:solidFill>
            <a:srgbClr val="FF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342900" marR="0" lvl="0" indent="-342900" algn="ctr" defTabSz="91440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载体型 </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Ziegler-Natta</a:t>
            </a: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催化剂</a:t>
            </a:r>
          </a:p>
        </p:txBody>
      </p:sp>
      <p:sp>
        <p:nvSpPr>
          <p:cNvPr id="16" name="Rectangle 14"/>
          <p:cNvSpPr>
            <a:spLocks noChangeArrowheads="1"/>
          </p:cNvSpPr>
          <p:nvPr/>
        </p:nvSpPr>
        <p:spPr bwMode="auto">
          <a:xfrm>
            <a:off x="1340099" y="5276056"/>
            <a:ext cx="2022475" cy="457200"/>
          </a:xfrm>
          <a:prstGeom prst="rect">
            <a:avLst/>
          </a:prstGeom>
          <a:solidFill>
            <a:srgbClr val="FF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342900" marR="0" lvl="0" indent="-342900" algn="ctr" defTabSz="91440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茂金属催化剂</a:t>
            </a:r>
          </a:p>
        </p:txBody>
      </p:sp>
      <p:sp>
        <p:nvSpPr>
          <p:cNvPr id="17" name="AutoShape 15"/>
          <p:cNvSpPr>
            <a:spLocks noChangeArrowheads="1"/>
          </p:cNvSpPr>
          <p:nvPr/>
        </p:nvSpPr>
        <p:spPr bwMode="auto">
          <a:xfrm flipV="1">
            <a:off x="1979861" y="2853531"/>
            <a:ext cx="215900" cy="504825"/>
          </a:xfrm>
          <a:prstGeom prst="upArrow">
            <a:avLst>
              <a:gd name="adj1" fmla="val 50000"/>
              <a:gd name="adj2" fmla="val 58456"/>
            </a:avLst>
          </a:prstGeom>
          <a:solidFill>
            <a:srgbClr val="FFFFFF"/>
          </a:solidFill>
          <a:ln w="9525" algn="ctr">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endParaRPr>
          </a:p>
        </p:txBody>
      </p:sp>
      <p:sp>
        <p:nvSpPr>
          <p:cNvPr id="18" name="AutoShape 16"/>
          <p:cNvSpPr>
            <a:spLocks noChangeArrowheads="1"/>
          </p:cNvSpPr>
          <p:nvPr/>
        </p:nvSpPr>
        <p:spPr bwMode="auto">
          <a:xfrm flipV="1">
            <a:off x="2051299" y="3788569"/>
            <a:ext cx="215900" cy="504825"/>
          </a:xfrm>
          <a:prstGeom prst="upArrow">
            <a:avLst>
              <a:gd name="adj1" fmla="val 50000"/>
              <a:gd name="adj2" fmla="val 58456"/>
            </a:avLst>
          </a:prstGeom>
          <a:solidFill>
            <a:srgbClr val="FFFFFF"/>
          </a:solidFill>
          <a:ln w="9525" algn="ctr">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endParaRPr>
          </a:p>
        </p:txBody>
      </p:sp>
      <p:sp>
        <p:nvSpPr>
          <p:cNvPr id="19" name="AutoShape 17"/>
          <p:cNvSpPr>
            <a:spLocks noChangeArrowheads="1"/>
          </p:cNvSpPr>
          <p:nvPr/>
        </p:nvSpPr>
        <p:spPr bwMode="auto">
          <a:xfrm flipV="1">
            <a:off x="2051299" y="4725194"/>
            <a:ext cx="215900" cy="504825"/>
          </a:xfrm>
          <a:prstGeom prst="upArrow">
            <a:avLst>
              <a:gd name="adj1" fmla="val 50000"/>
              <a:gd name="adj2" fmla="val 58456"/>
            </a:avLst>
          </a:prstGeom>
          <a:solidFill>
            <a:srgbClr val="FFFFFF"/>
          </a:solidFill>
          <a:ln w="9525" algn="ctr">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endParaRPr>
          </a:p>
        </p:txBody>
      </p:sp>
      <p:sp>
        <p:nvSpPr>
          <p:cNvPr id="20" name="Text Box 18"/>
          <p:cNvSpPr txBox="1">
            <a:spLocks noChangeArrowheads="1"/>
          </p:cNvSpPr>
          <p:nvPr/>
        </p:nvSpPr>
        <p:spPr bwMode="auto">
          <a:xfrm>
            <a:off x="4788149" y="1701006"/>
            <a:ext cx="1622425" cy="528638"/>
          </a:xfrm>
          <a:prstGeom prst="rect">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342900" marR="0" lvl="0" indent="-342900" algn="ctr" defTabSz="914400" eaLnBrk="1" fontAlgn="base" latinLnBrk="0" hangingPunct="1">
              <a:lnSpc>
                <a:spcPct val="100000"/>
              </a:lnSpc>
              <a:spcBef>
                <a:spcPct val="20000"/>
              </a:spcBef>
              <a:spcAft>
                <a:spcPct val="0"/>
              </a:spcAft>
              <a:buClrTx/>
              <a:buSzTx/>
              <a:buFontTx/>
              <a:buNone/>
              <a:tabLst/>
              <a:defRPr/>
            </a:pPr>
            <a:r>
              <a:rPr kumimoji="1" lang="zh-CN" altLang="en-US" sz="28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催化活性</a:t>
            </a:r>
          </a:p>
        </p:txBody>
      </p:sp>
      <p:sp>
        <p:nvSpPr>
          <p:cNvPr id="21" name="Text Box 19"/>
          <p:cNvSpPr txBox="1">
            <a:spLocks noChangeArrowheads="1"/>
          </p:cNvSpPr>
          <p:nvPr/>
        </p:nvSpPr>
        <p:spPr bwMode="auto">
          <a:xfrm>
            <a:off x="7091611" y="1677194"/>
            <a:ext cx="1622425" cy="528637"/>
          </a:xfrm>
          <a:prstGeom prst="rect">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342900" marR="0" lvl="0" indent="-342900" algn="ctr" defTabSz="914400" eaLnBrk="1" fontAlgn="base" latinLnBrk="0" hangingPunct="1">
              <a:lnSpc>
                <a:spcPct val="100000"/>
              </a:lnSpc>
              <a:spcBef>
                <a:spcPct val="20000"/>
              </a:spcBef>
              <a:spcAft>
                <a:spcPct val="0"/>
              </a:spcAft>
              <a:buClrTx/>
              <a:buSzTx/>
              <a:buFontTx/>
              <a:buNone/>
              <a:tabLst/>
              <a:defRPr/>
            </a:pPr>
            <a:r>
              <a:rPr kumimoji="1" lang="zh-CN" altLang="en-US" sz="28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定向能力</a:t>
            </a:r>
          </a:p>
        </p:txBody>
      </p:sp>
      <p:sp>
        <p:nvSpPr>
          <p:cNvPr id="23" name="AutoShape 20"/>
          <p:cNvSpPr>
            <a:spLocks noChangeArrowheads="1"/>
          </p:cNvSpPr>
          <p:nvPr/>
        </p:nvSpPr>
        <p:spPr bwMode="auto">
          <a:xfrm flipV="1">
            <a:off x="5651749" y="2348706"/>
            <a:ext cx="215900" cy="3455988"/>
          </a:xfrm>
          <a:prstGeom prst="upArrow">
            <a:avLst>
              <a:gd name="adj1" fmla="val 50000"/>
              <a:gd name="adj2" fmla="val 400184"/>
            </a:avLst>
          </a:prstGeom>
          <a:solidFill>
            <a:srgbClr val="FF0000"/>
          </a:solidFill>
          <a:ln w="9525" algn="ctr">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endParaRPr>
          </a:p>
        </p:txBody>
      </p:sp>
      <p:sp>
        <p:nvSpPr>
          <p:cNvPr id="24" name="AutoShape 21"/>
          <p:cNvSpPr>
            <a:spLocks noChangeArrowheads="1"/>
          </p:cNvSpPr>
          <p:nvPr/>
        </p:nvSpPr>
        <p:spPr bwMode="auto">
          <a:xfrm flipV="1">
            <a:off x="7667874" y="2348706"/>
            <a:ext cx="215900" cy="3455988"/>
          </a:xfrm>
          <a:prstGeom prst="upArrow">
            <a:avLst>
              <a:gd name="adj1" fmla="val 50000"/>
              <a:gd name="adj2" fmla="val 400184"/>
            </a:avLst>
          </a:prstGeom>
          <a:solidFill>
            <a:srgbClr val="FF0000"/>
          </a:solidFill>
          <a:ln w="9525" algn="ctr">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endParaRPr>
          </a:p>
        </p:txBody>
      </p:sp>
      <p:sp>
        <p:nvSpPr>
          <p:cNvPr id="25" name="Rectangle 22"/>
          <p:cNvSpPr>
            <a:spLocks noChangeArrowheads="1"/>
          </p:cNvSpPr>
          <p:nvPr/>
        </p:nvSpPr>
        <p:spPr bwMode="auto">
          <a:xfrm>
            <a:off x="6515349" y="5374481"/>
            <a:ext cx="541337" cy="519113"/>
          </a:xfrm>
          <a:prstGeom prst="rect">
            <a:avLst/>
          </a:prstGeom>
          <a:solidFill>
            <a:srgbClr val="FF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342900" marR="0" lvl="0" indent="-342900" algn="ctr" defTabSz="914400" eaLnBrk="1" fontAlgn="base" latinLnBrk="0" hangingPunct="1">
              <a:lnSpc>
                <a:spcPct val="100000"/>
              </a:lnSpc>
              <a:spcBef>
                <a:spcPct val="20000"/>
              </a:spcBef>
              <a:spcAft>
                <a:spcPct val="0"/>
              </a:spcAft>
              <a:buClrTx/>
              <a:buSzTx/>
              <a:buFontTx/>
              <a:buNone/>
              <a:tabLst/>
              <a:defRPr/>
            </a:pPr>
            <a:r>
              <a:rPr kumimoji="1" lang="zh-CN" altLang="en-US" sz="28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高</a:t>
            </a:r>
          </a:p>
        </p:txBody>
      </p:sp>
      <p:sp>
        <p:nvSpPr>
          <p:cNvPr id="2" name="矩形 1"/>
          <p:cNvSpPr/>
          <p:nvPr/>
        </p:nvSpPr>
        <p:spPr>
          <a:xfrm>
            <a:off x="335299" y="1239341"/>
            <a:ext cx="3613490" cy="461665"/>
          </a:xfrm>
          <a:prstGeom prst="rect">
            <a:avLst/>
          </a:prstGeom>
        </p:spPr>
        <p:txBody>
          <a:bodyPr wrap="none">
            <a:spAutoFit/>
          </a:bodyPr>
          <a:lstStyle/>
          <a:p>
            <a:r>
              <a:rPr lang="en-US" altLang="zh-CN" sz="2400" b="1" dirty="0">
                <a:solidFill>
                  <a:srgbClr val="0000FF"/>
                </a:solidFill>
                <a:latin typeface="Univers" charset="0"/>
                <a:ea typeface="宋体" panose="02010600030101010101" pitchFamily="2" charset="-122"/>
                <a:sym typeface="Wingdings" panose="05000000000000000000" pitchFamily="2" charset="2"/>
              </a:rPr>
              <a:t>Ziegler-Natta</a:t>
            </a:r>
            <a:r>
              <a:rPr lang="zh-CN" altLang="en-US" sz="2400" b="1" dirty="0">
                <a:solidFill>
                  <a:srgbClr val="0000FF"/>
                </a:solidFill>
                <a:latin typeface="Univers" charset="0"/>
                <a:ea typeface="宋体" panose="02010600030101010101" pitchFamily="2" charset="-122"/>
                <a:sym typeface="Wingdings" panose="05000000000000000000" pitchFamily="2" charset="2"/>
              </a:rPr>
              <a:t>催化剂种类</a:t>
            </a:r>
            <a:endParaRPr lang="zh-CN" altLang="en-US" dirty="0"/>
          </a:p>
        </p:txBody>
      </p:sp>
    </p:spTree>
    <p:extLst>
      <p:ext uri="{BB962C8B-B14F-4D97-AF65-F5344CB8AC3E}">
        <p14:creationId xmlns:p14="http://schemas.microsoft.com/office/powerpoint/2010/main" val="113222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up)">
                                      <p:cBhvr>
                                        <p:cTn id="36" dur="500"/>
                                        <p:tgtEl>
                                          <p:spTgt spid="23"/>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up)">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3" grpId="0"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75576" y="63585"/>
            <a:ext cx="9068424" cy="1079399"/>
          </a:xfrm>
          <a:prstGeom prst="rect">
            <a:avLst/>
          </a:prstGeom>
          <a:noFill/>
          <a:ln w="9525">
            <a:noFill/>
            <a:miter lim="800000"/>
            <a:headEnd/>
            <a:tailEnd/>
          </a:ln>
          <a:effectLst/>
        </p:spPr>
        <p:txBody>
          <a:bodyPr wrap="square" lIns="90000" tIns="46800" rIns="90000" bIns="46800">
            <a:spAutoFit/>
          </a:bodyPr>
          <a:lstStyle/>
          <a:p>
            <a:r>
              <a:rPr lang="zh-CN"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3.3 </a:t>
            </a:r>
            <a:r>
              <a:rPr lang="zh-CN" altLang="en-US"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按照聚合反应机理（</a:t>
            </a:r>
            <a:r>
              <a:rPr lang="en-US"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Mechanism</a:t>
            </a:r>
            <a:r>
              <a:rPr lang="zh-CN" altLang="en-US"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）或动力学（</a:t>
            </a:r>
            <a:r>
              <a:rPr lang="en-US"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Kinetics</a:t>
            </a:r>
            <a:r>
              <a:rPr lang="zh-CN" altLang="en-US"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）进行分类 </a:t>
            </a:r>
            <a:r>
              <a:rPr lang="en-US"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——Flory</a:t>
            </a:r>
            <a:r>
              <a:rPr lang="zh-CN" altLang="en-US"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分类法</a:t>
            </a:r>
          </a:p>
        </p:txBody>
      </p:sp>
      <p:sp>
        <p:nvSpPr>
          <p:cNvPr id="24" name="Text Box 3"/>
          <p:cNvSpPr txBox="1">
            <a:spLocks noChangeArrowheads="1"/>
          </p:cNvSpPr>
          <p:nvPr/>
        </p:nvSpPr>
        <p:spPr bwMode="auto">
          <a:xfrm>
            <a:off x="3786183" y="6000768"/>
            <a:ext cx="5143536" cy="523220"/>
          </a:xfrm>
          <a:prstGeom prst="rect">
            <a:avLst/>
          </a:prstGeom>
          <a:noFill/>
          <a:ln w="38100">
            <a:solidFill>
              <a:srgbClr val="008000"/>
            </a:solidFill>
            <a:miter lim="800000"/>
            <a:headEnd/>
            <a:tailEnd/>
          </a:ln>
        </p:spPr>
        <p:txBody>
          <a:bodyPr wrap="square">
            <a:spAutoFit/>
          </a:bodyPr>
          <a:lstStyle/>
          <a:p>
            <a:pPr algn="ctr">
              <a:spcBef>
                <a:spcPct val="50000"/>
              </a:spcBef>
            </a:pPr>
            <a:r>
              <a:rPr lang="en-US" altLang="zh-CN" sz="2800" dirty="0">
                <a:solidFill>
                  <a:srgbClr val="008000"/>
                </a:solidFill>
                <a:latin typeface="Times New Roman" pitchFamily="18" charset="0"/>
                <a:ea typeface="黑体" pitchFamily="49" charset="-122"/>
                <a:cs typeface="Times New Roman" pitchFamily="18" charset="0"/>
              </a:rPr>
              <a:t>20</a:t>
            </a:r>
            <a:r>
              <a:rPr lang="zh-CN" altLang="en-US" sz="2800" dirty="0">
                <a:solidFill>
                  <a:srgbClr val="008000"/>
                </a:solidFill>
                <a:latin typeface="Times New Roman" pitchFamily="18" charset="0"/>
                <a:ea typeface="黑体" pitchFamily="49" charset="-122"/>
                <a:cs typeface="Times New Roman" pitchFamily="18" charset="0"/>
              </a:rPr>
              <a:t>世纪</a:t>
            </a:r>
            <a:r>
              <a:rPr lang="en-US" altLang="zh-CN" sz="2800" dirty="0">
                <a:solidFill>
                  <a:srgbClr val="008000"/>
                </a:solidFill>
                <a:latin typeface="Times New Roman" pitchFamily="18" charset="0"/>
                <a:ea typeface="黑体" pitchFamily="49" charset="-122"/>
                <a:cs typeface="Times New Roman" pitchFamily="18" charset="0"/>
              </a:rPr>
              <a:t>50</a:t>
            </a:r>
            <a:r>
              <a:rPr lang="zh-CN" altLang="en-US" sz="2800" dirty="0">
                <a:solidFill>
                  <a:srgbClr val="008000"/>
                </a:solidFill>
                <a:latin typeface="Times New Roman" pitchFamily="18" charset="0"/>
                <a:ea typeface="黑体" pitchFamily="49" charset="-122"/>
                <a:cs typeface="Times New Roman" pitchFamily="18" charset="0"/>
              </a:rPr>
              <a:t>年代，由</a:t>
            </a:r>
            <a:r>
              <a:rPr lang="en-US" altLang="zh-CN" sz="2800" dirty="0">
                <a:solidFill>
                  <a:srgbClr val="008000"/>
                </a:solidFill>
                <a:latin typeface="Times New Roman" pitchFamily="18" charset="0"/>
                <a:ea typeface="黑体" pitchFamily="49" charset="-122"/>
                <a:cs typeface="Times New Roman" pitchFamily="18" charset="0"/>
              </a:rPr>
              <a:t>Flory</a:t>
            </a:r>
            <a:r>
              <a:rPr lang="zh-CN" altLang="en-US" sz="2800" dirty="0">
                <a:solidFill>
                  <a:srgbClr val="008000"/>
                </a:solidFill>
                <a:latin typeface="Times New Roman" pitchFamily="18" charset="0"/>
                <a:ea typeface="黑体" pitchFamily="49" charset="-122"/>
                <a:cs typeface="Times New Roman" pitchFamily="18" charset="0"/>
              </a:rPr>
              <a:t>倡导</a:t>
            </a:r>
          </a:p>
        </p:txBody>
      </p:sp>
      <p:pic>
        <p:nvPicPr>
          <p:cNvPr id="6" name="Picture 4" descr="flory1974"/>
          <p:cNvPicPr>
            <a:picLocks noChangeAspect="1" noChangeArrowheads="1"/>
          </p:cNvPicPr>
          <p:nvPr/>
        </p:nvPicPr>
        <p:blipFill>
          <a:blip r:embed="rId2" cstate="print"/>
          <a:srcRect/>
          <a:stretch>
            <a:fillRect/>
          </a:stretch>
        </p:blipFill>
        <p:spPr bwMode="auto">
          <a:xfrm>
            <a:off x="7124731" y="1954221"/>
            <a:ext cx="1901825" cy="2663825"/>
          </a:xfrm>
          <a:prstGeom prst="rect">
            <a:avLst/>
          </a:prstGeom>
          <a:noFill/>
        </p:spPr>
      </p:pic>
      <p:sp>
        <p:nvSpPr>
          <p:cNvPr id="7" name="Text Box 4"/>
          <p:cNvSpPr txBox="1">
            <a:spLocks noChangeArrowheads="1"/>
          </p:cNvSpPr>
          <p:nvPr/>
        </p:nvSpPr>
        <p:spPr bwMode="auto">
          <a:xfrm>
            <a:off x="71406" y="1805370"/>
            <a:ext cx="7000892" cy="3481018"/>
          </a:xfrm>
          <a:prstGeom prst="rect">
            <a:avLst/>
          </a:prstGeom>
          <a:solidFill>
            <a:srgbClr val="CCFFFF"/>
          </a:solidFill>
          <a:ln w="9525">
            <a:solidFill>
              <a:schemeClr val="tx1"/>
            </a:solidFill>
            <a:miter lim="800000"/>
            <a:headEnd/>
            <a:tailEnd/>
          </a:ln>
        </p:spPr>
        <p:txBody>
          <a:bodyPr wrap="square">
            <a:spAutoFit/>
          </a:bodyPr>
          <a:lstStyle/>
          <a:p>
            <a:pPr>
              <a:lnSpc>
                <a:spcPct val="150000"/>
              </a:lnSpc>
              <a:spcBef>
                <a:spcPct val="50000"/>
              </a:spcBef>
              <a:buFont typeface="Wingdings" pitchFamily="2" charset="2"/>
              <a:buChar char="u"/>
            </a:pPr>
            <a:r>
              <a:rPr kumimoji="1" lang="zh-CN" altLang="en-US" sz="2800" b="1" dirty="0">
                <a:solidFill>
                  <a:srgbClr val="800000"/>
                </a:solidFill>
                <a:latin typeface="Times New Roman" pitchFamily="18" charset="0"/>
                <a:cs typeface="Times New Roman" pitchFamily="18" charset="0"/>
              </a:rPr>
              <a:t> 逐步聚合   </a:t>
            </a:r>
            <a:r>
              <a:rPr kumimoji="1" lang="en-US" altLang="zh-CN" sz="2000" b="1" dirty="0">
                <a:solidFill>
                  <a:srgbClr val="800000"/>
                </a:solidFill>
                <a:latin typeface="Times New Roman" pitchFamily="18" charset="0"/>
                <a:cs typeface="Times New Roman" pitchFamily="18" charset="0"/>
              </a:rPr>
              <a:t>(stepwise  polymerization)</a:t>
            </a:r>
          </a:p>
          <a:p>
            <a:pPr>
              <a:lnSpc>
                <a:spcPct val="150000"/>
              </a:lnSpc>
              <a:spcBef>
                <a:spcPct val="50000"/>
              </a:spcBef>
            </a:pPr>
            <a:r>
              <a:rPr kumimoji="1" lang="zh-CN" altLang="en-US" sz="2400" b="1" dirty="0">
                <a:latin typeface="Times New Roman" pitchFamily="18" charset="0"/>
                <a:cs typeface="Times New Roman" pitchFamily="18" charset="0"/>
              </a:rPr>
              <a:t>单体转变成聚合物的反应是逐步进行的</a:t>
            </a:r>
            <a:r>
              <a:rPr kumimoji="1" lang="zh-CN" altLang="en-US" sz="2000" b="1" dirty="0">
                <a:solidFill>
                  <a:srgbClr val="800000"/>
                </a:solidFill>
                <a:latin typeface="Times New Roman" pitchFamily="18" charset="0"/>
                <a:cs typeface="Times New Roman" pitchFamily="18" charset="0"/>
              </a:rPr>
              <a:t>（穿珠子）</a:t>
            </a:r>
          </a:p>
          <a:p>
            <a:pPr>
              <a:lnSpc>
                <a:spcPct val="150000"/>
              </a:lnSpc>
              <a:spcBef>
                <a:spcPct val="50000"/>
              </a:spcBef>
              <a:buFont typeface="Wingdings" pitchFamily="2" charset="2"/>
              <a:buChar char="u"/>
            </a:pPr>
            <a:r>
              <a:rPr kumimoji="1" lang="zh-CN" altLang="en-US" sz="2800" b="1" dirty="0">
                <a:solidFill>
                  <a:srgbClr val="800000"/>
                </a:solidFill>
                <a:latin typeface="Times New Roman" pitchFamily="18" charset="0"/>
                <a:cs typeface="Times New Roman" pitchFamily="18" charset="0"/>
              </a:rPr>
              <a:t> 链式聚合 （连锁聚合）</a:t>
            </a:r>
            <a:r>
              <a:rPr kumimoji="1" lang="zh-CN" altLang="en-US" sz="2000" b="1" dirty="0">
                <a:solidFill>
                  <a:srgbClr val="800000"/>
                </a:solidFill>
                <a:latin typeface="Times New Roman" pitchFamily="18" charset="0"/>
                <a:cs typeface="Times New Roman" pitchFamily="18" charset="0"/>
              </a:rPr>
              <a:t>（</a:t>
            </a:r>
            <a:r>
              <a:rPr kumimoji="1" lang="en-US" altLang="zh-CN" sz="2000" b="1" dirty="0">
                <a:solidFill>
                  <a:srgbClr val="800000"/>
                </a:solidFill>
                <a:latin typeface="Times New Roman" pitchFamily="18" charset="0"/>
                <a:cs typeface="Times New Roman" pitchFamily="18" charset="0"/>
              </a:rPr>
              <a:t>chain  polymerization)</a:t>
            </a:r>
          </a:p>
          <a:p>
            <a:pPr>
              <a:lnSpc>
                <a:spcPct val="150000"/>
              </a:lnSpc>
              <a:spcBef>
                <a:spcPct val="50000"/>
              </a:spcBef>
            </a:pPr>
            <a:r>
              <a:rPr kumimoji="1" lang="zh-CN" altLang="en-US" sz="2400" b="1" dirty="0">
                <a:latin typeface="Times New Roman" pitchFamily="18" charset="0"/>
                <a:cs typeface="Times New Roman" pitchFamily="18" charset="0"/>
              </a:rPr>
              <a:t>单体转变成聚合物的反应是以连锁方式进行的</a:t>
            </a:r>
            <a:r>
              <a:rPr kumimoji="1" lang="zh-CN" altLang="en-US" sz="2000" b="1" dirty="0">
                <a:solidFill>
                  <a:srgbClr val="800000"/>
                </a:solidFill>
                <a:latin typeface="Times New Roman" pitchFamily="18" charset="0"/>
                <a:cs typeface="Times New Roman" pitchFamily="18" charset="0"/>
              </a:rPr>
              <a:t>（多米诺骨牌）</a:t>
            </a:r>
          </a:p>
        </p:txBody>
      </p:sp>
      <p:sp>
        <p:nvSpPr>
          <p:cNvPr id="8" name="矩形 7"/>
          <p:cNvSpPr/>
          <p:nvPr/>
        </p:nvSpPr>
        <p:spPr>
          <a:xfrm>
            <a:off x="7215206" y="4786322"/>
            <a:ext cx="1601721" cy="400110"/>
          </a:xfrm>
          <a:prstGeom prst="rect">
            <a:avLst/>
          </a:prstGeom>
        </p:spPr>
        <p:txBody>
          <a:bodyPr wrap="none">
            <a:spAutoFit/>
          </a:bodyPr>
          <a:lstStyle/>
          <a:p>
            <a:r>
              <a:rPr lang="en-US" sz="2000" b="1" dirty="0">
                <a:latin typeface="Times New Roman" pitchFamily="18" charset="0"/>
                <a:cs typeface="Times New Roman" pitchFamily="18" charset="0"/>
              </a:rPr>
              <a:t>Paul J. Flory</a:t>
            </a:r>
            <a:endParaRPr lang="zh-CN" alt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9684122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1" name="TextBox 10"/>
          <p:cNvSpPr txBox="1"/>
          <p:nvPr/>
        </p:nvSpPr>
        <p:spPr>
          <a:xfrm>
            <a:off x="285720" y="139463"/>
            <a:ext cx="5285421"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5.4.2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丙烯配位聚合机理</a:t>
            </a:r>
          </a:p>
        </p:txBody>
      </p:sp>
      <p:sp>
        <p:nvSpPr>
          <p:cNvPr id="12" name="Text Box 4"/>
          <p:cNvSpPr txBox="1">
            <a:spLocks noChangeArrowheads="1"/>
          </p:cNvSpPr>
          <p:nvPr/>
        </p:nvSpPr>
        <p:spPr bwMode="auto">
          <a:xfrm>
            <a:off x="1763688" y="2573911"/>
            <a:ext cx="5328815" cy="1754326"/>
          </a:xfrm>
          <a:prstGeom prst="rect">
            <a:avLst/>
          </a:prstGeom>
          <a:noFill/>
          <a:ln w="38100">
            <a:noFill/>
            <a:miter lim="800000"/>
            <a:headEnd/>
            <a:tailEnd/>
          </a:ln>
        </p:spPr>
        <p:txBody>
          <a:bodyPr wrap="square">
            <a:spAutoFit/>
          </a:bodyPr>
          <a:lstStyle/>
          <a:p>
            <a:pPr marL="342900" indent="-342900" algn="l">
              <a:lnSpc>
                <a:spcPct val="150000"/>
              </a:lnSpc>
              <a:buFont typeface="Wingdings" panose="05000000000000000000" pitchFamily="2" charset="2"/>
              <a:buChar char="u"/>
            </a:pPr>
            <a:r>
              <a:rPr lang="zh-CN" altLang="en-US"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对引发过程给出描述</a:t>
            </a:r>
          </a:p>
          <a:p>
            <a:pPr marL="342900" indent="-342900" algn="l">
              <a:lnSpc>
                <a:spcPct val="150000"/>
              </a:lnSpc>
              <a:buFont typeface="Wingdings" panose="05000000000000000000" pitchFamily="2" charset="2"/>
              <a:buChar char="u"/>
            </a:pPr>
            <a:r>
              <a:rPr lang="en-US" altLang="zh-CN"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Ti</a:t>
            </a:r>
            <a:r>
              <a:rPr lang="zh-CN" altLang="en-US"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上引发，</a:t>
            </a:r>
            <a:r>
              <a:rPr lang="en-US" altLang="zh-CN"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Al</a:t>
            </a:r>
            <a:r>
              <a:rPr lang="zh-CN" altLang="en-US"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上增长</a:t>
            </a:r>
          </a:p>
          <a:p>
            <a:pPr marL="342900" indent="-342900" algn="l">
              <a:lnSpc>
                <a:spcPct val="150000"/>
              </a:lnSpc>
              <a:buFont typeface="Wingdings" panose="05000000000000000000" pitchFamily="2" charset="2"/>
              <a:buChar char="u"/>
            </a:pPr>
            <a:r>
              <a:rPr lang="zh-CN" altLang="en-US"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比较多地考虑了共催化剂的作用</a:t>
            </a:r>
          </a:p>
        </p:txBody>
      </p:sp>
      <p:sp>
        <p:nvSpPr>
          <p:cNvPr id="13" name="Text Box 5"/>
          <p:cNvSpPr txBox="1">
            <a:spLocks noChangeArrowheads="1"/>
          </p:cNvSpPr>
          <p:nvPr/>
        </p:nvSpPr>
        <p:spPr bwMode="auto">
          <a:xfrm>
            <a:off x="1116013" y="1860784"/>
            <a:ext cx="4327525" cy="461962"/>
          </a:xfrm>
          <a:prstGeom prst="rect">
            <a:avLst/>
          </a:prstGeom>
          <a:noFill/>
          <a:ln w="9525">
            <a:noFill/>
            <a:miter lim="800000"/>
            <a:headEnd/>
            <a:tailEnd/>
          </a:ln>
        </p:spPr>
        <p:txBody>
          <a:bodyPr>
            <a:spAutoFit/>
          </a:bodyPr>
          <a:lstStyle/>
          <a:p>
            <a:pPr algn="l"/>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 </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双金属机理模型的的特点：</a:t>
            </a:r>
          </a:p>
        </p:txBody>
      </p:sp>
      <p:sp>
        <p:nvSpPr>
          <p:cNvPr id="14" name="Text Box 6"/>
          <p:cNvSpPr txBox="1">
            <a:spLocks noChangeArrowheads="1"/>
          </p:cNvSpPr>
          <p:nvPr/>
        </p:nvSpPr>
        <p:spPr bwMode="auto">
          <a:xfrm>
            <a:off x="1216546" y="4554994"/>
            <a:ext cx="7027862" cy="1754326"/>
          </a:xfrm>
          <a:prstGeom prst="rect">
            <a:avLst/>
          </a:prstGeom>
          <a:noFill/>
          <a:ln w="9525">
            <a:noFill/>
            <a:miter lim="800000"/>
            <a:headEnd/>
            <a:tailEnd/>
          </a:ln>
        </p:spPr>
        <p:txBody>
          <a:bodyPr>
            <a:spAutoFit/>
          </a:bodyPr>
          <a:lstStyle/>
          <a:p>
            <a:pPr algn="l">
              <a:lnSpc>
                <a:spcPct val="150000"/>
              </a:lnSpc>
            </a:pPr>
            <a:r>
              <a:rPr lang="en-US" altLang="zh-CN" sz="24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b. </a:t>
            </a:r>
            <a:r>
              <a:rPr lang="zh-CN" altLang="en-US" sz="24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双金属机理的不足（无法解释的现象）</a:t>
            </a:r>
            <a:endParaRPr lang="en-US" altLang="zh-CN" sz="2400" b="1">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u"/>
            </a:pPr>
            <a:r>
              <a:rPr lang="zh-CN" alt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无共催化剂也可以聚合</a:t>
            </a:r>
          </a:p>
          <a:p>
            <a:pPr marL="342900" indent="-342900" algn="l">
              <a:lnSpc>
                <a:spcPct val="150000"/>
              </a:lnSpc>
              <a:buFont typeface="Wingdings" panose="05000000000000000000" pitchFamily="2" charset="2"/>
              <a:buChar char="u"/>
            </a:pPr>
            <a:r>
              <a:rPr lang="zh-CN" alt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只解释了引发和增长，没有解释立构的形成原因</a:t>
            </a:r>
            <a:endPar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Text Box 18"/>
          <p:cNvSpPr txBox="1">
            <a:spLocks noChangeArrowheads="1"/>
          </p:cNvSpPr>
          <p:nvPr/>
        </p:nvSpPr>
        <p:spPr bwMode="auto">
          <a:xfrm>
            <a:off x="144487" y="1124744"/>
            <a:ext cx="2627313" cy="498475"/>
          </a:xfrm>
          <a:prstGeom prst="rect">
            <a:avLst/>
          </a:prstGeom>
          <a:solidFill>
            <a:srgbClr val="FFFF00"/>
          </a:solidFill>
          <a:ln w="9525" algn="ctr">
            <a:solidFill>
              <a:schemeClr val="tx1"/>
            </a:solidFill>
            <a:miter lim="800000"/>
            <a:headEnd/>
            <a:tailEnd/>
          </a:ln>
          <a:effectLst/>
        </p:spPr>
        <p:txBody>
          <a:bodyPr>
            <a:spAutoFit/>
          </a:bodyPr>
          <a:lstStyle>
            <a:defPPr>
              <a:defRPr lang="zh-CN"/>
            </a:defPPr>
            <a:lvl1pPr marL="342900" indent="-342900" algn="ctr">
              <a:defRPr kumimoji="1" sz="2600" b="1">
                <a:solidFill>
                  <a:srgbClr val="0000FF"/>
                </a:solidFill>
                <a:latin typeface="Times New Roman" panose="02020603050405020304" pitchFamily="18" charset="0"/>
                <a:ea typeface="楷体_GB2312" pitchFamily="49" charset="-122"/>
              </a:defRPr>
            </a:lvl1pPr>
          </a:lstStyle>
          <a:p>
            <a:r>
              <a:rPr lang="en-US" altLang="zh-CN" dirty="0"/>
              <a:t>(3)  </a:t>
            </a:r>
            <a:r>
              <a:rPr lang="zh-CN" altLang="en-US" dirty="0"/>
              <a:t>特点与不足</a:t>
            </a:r>
          </a:p>
        </p:txBody>
      </p:sp>
      <p:sp>
        <p:nvSpPr>
          <p:cNvPr id="4" name="矩形 3"/>
          <p:cNvSpPr/>
          <p:nvPr/>
        </p:nvSpPr>
        <p:spPr>
          <a:xfrm>
            <a:off x="5007734" y="5247491"/>
            <a:ext cx="3626955" cy="369332"/>
          </a:xfrm>
          <a:prstGeom prst="rect">
            <a:avLst/>
          </a:prstGeom>
        </p:spPr>
        <p:txBody>
          <a:bodyPr wrap="none">
            <a:spAutoFit/>
          </a:bodyPr>
          <a:lstStyle/>
          <a:p>
            <a:pPr>
              <a:spcBef>
                <a:spcPct val="50000"/>
              </a:spcBef>
            </a:pP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TiCl</a:t>
            </a:r>
            <a:r>
              <a:rPr lang="en-US" altLang="zh-CN"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胺可催化丙烯生成全同产物</a:t>
            </a:r>
          </a:p>
        </p:txBody>
      </p:sp>
    </p:spTree>
    <p:extLst>
      <p:ext uri="{BB962C8B-B14F-4D97-AF65-F5344CB8AC3E}">
        <p14:creationId xmlns:p14="http://schemas.microsoft.com/office/powerpoint/2010/main" val="18116464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8" name="Text Box 4"/>
          <p:cNvSpPr txBox="1">
            <a:spLocks noChangeArrowheads="1"/>
          </p:cNvSpPr>
          <p:nvPr/>
        </p:nvSpPr>
        <p:spPr bwMode="auto">
          <a:xfrm>
            <a:off x="1835647" y="2375103"/>
            <a:ext cx="4797647" cy="1200329"/>
          </a:xfrm>
          <a:prstGeom prst="rect">
            <a:avLst/>
          </a:prstGeom>
          <a:noFill/>
          <a:ln w="38100">
            <a:noFill/>
            <a:miter lim="800000"/>
            <a:headEnd/>
            <a:tailEnd/>
          </a:ln>
        </p:spPr>
        <p:txBody>
          <a:bodyPr wrap="square">
            <a:spAutoFit/>
          </a:bodyPr>
          <a:lstStyle/>
          <a:p>
            <a:pPr algn="l">
              <a:lnSpc>
                <a:spcPct val="150000"/>
              </a:lnSpc>
            </a:pPr>
            <a:r>
              <a:rPr lang="en-US" altLang="zh-CN"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Ti</a:t>
            </a:r>
            <a:r>
              <a:rPr lang="zh-CN" altLang="en-US"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上引发，</a:t>
            </a:r>
            <a:r>
              <a:rPr lang="en-US" altLang="zh-CN"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Ti</a:t>
            </a:r>
            <a:r>
              <a:rPr lang="zh-CN" altLang="en-US"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上增长</a:t>
            </a:r>
          </a:p>
          <a:p>
            <a:pPr algn="l">
              <a:lnSpc>
                <a:spcPct val="150000"/>
              </a:lnSpc>
            </a:pPr>
            <a:r>
              <a:rPr lang="zh-CN" altLang="en-US"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解释了立体构型的形成原因</a:t>
            </a:r>
          </a:p>
        </p:txBody>
      </p:sp>
      <p:sp>
        <p:nvSpPr>
          <p:cNvPr id="9" name="Text Box 5"/>
          <p:cNvSpPr txBox="1">
            <a:spLocks noChangeArrowheads="1"/>
          </p:cNvSpPr>
          <p:nvPr/>
        </p:nvSpPr>
        <p:spPr bwMode="auto">
          <a:xfrm>
            <a:off x="561975" y="1196752"/>
            <a:ext cx="5153025" cy="461665"/>
          </a:xfrm>
          <a:prstGeom prst="rect">
            <a:avLst/>
          </a:prstGeom>
          <a:noFill/>
          <a:ln w="9525">
            <a:noFill/>
            <a:miter lim="800000"/>
            <a:headEnd/>
            <a:tailEnd/>
          </a:ln>
        </p:spPr>
        <p:txBody>
          <a:bodyPr>
            <a:spAutoFit/>
          </a:bodyPr>
          <a:lstStyle/>
          <a:p>
            <a:pPr algn="l"/>
            <a:r>
              <a:rPr lang="en-US" altLang="zh-CN" sz="2400" b="1" dirty="0">
                <a:solidFill>
                  <a:srgbClr val="990000"/>
                </a:solidFill>
                <a:latin typeface="宋体" panose="02010600030101010101" pitchFamily="2" charset="-122"/>
                <a:ea typeface="宋体" panose="02010600030101010101" pitchFamily="2" charset="-122"/>
              </a:rPr>
              <a:t>b.</a:t>
            </a:r>
            <a:r>
              <a:rPr lang="zh-CN" altLang="en-US" sz="2400" b="1" dirty="0">
                <a:solidFill>
                  <a:srgbClr val="990000"/>
                </a:solidFill>
                <a:latin typeface="宋体" panose="02010600030101010101" pitchFamily="2" charset="-122"/>
                <a:ea typeface="宋体" panose="02010600030101010101" pitchFamily="2" charset="-122"/>
              </a:rPr>
              <a:t>单金属机理的特点和不足</a:t>
            </a:r>
          </a:p>
        </p:txBody>
      </p:sp>
      <p:sp>
        <p:nvSpPr>
          <p:cNvPr id="10" name="Text Box 6"/>
          <p:cNvSpPr txBox="1">
            <a:spLocks noChangeArrowheads="1"/>
          </p:cNvSpPr>
          <p:nvPr/>
        </p:nvSpPr>
        <p:spPr bwMode="auto">
          <a:xfrm>
            <a:off x="793328" y="1988840"/>
            <a:ext cx="2122488" cy="461665"/>
          </a:xfrm>
          <a:prstGeom prst="rect">
            <a:avLst/>
          </a:prstGeom>
          <a:noFill/>
          <a:ln w="9525">
            <a:noFill/>
            <a:miter lim="800000"/>
            <a:headEnd/>
            <a:tailEnd/>
          </a:ln>
        </p:spPr>
        <p:txBody>
          <a:bodyPr>
            <a:spAutoFit/>
          </a:bodyPr>
          <a:lstStyle/>
          <a:p>
            <a:pPr algn="l"/>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特点：</a:t>
            </a:r>
          </a:p>
        </p:txBody>
      </p:sp>
      <p:sp>
        <p:nvSpPr>
          <p:cNvPr id="11" name="Text Box 7"/>
          <p:cNvSpPr txBox="1">
            <a:spLocks noChangeArrowheads="1"/>
          </p:cNvSpPr>
          <p:nvPr/>
        </p:nvSpPr>
        <p:spPr bwMode="auto">
          <a:xfrm>
            <a:off x="1835647" y="4139328"/>
            <a:ext cx="6048721" cy="1754326"/>
          </a:xfrm>
          <a:prstGeom prst="rect">
            <a:avLst/>
          </a:prstGeom>
          <a:noFill/>
          <a:ln w="38100">
            <a:noFill/>
            <a:miter lim="800000"/>
            <a:headEnd/>
            <a:tailEnd/>
          </a:ln>
        </p:spPr>
        <p:txBody>
          <a:bodyPr wrap="square">
            <a:spAutoFit/>
          </a:bodyPr>
          <a:lstStyle/>
          <a:p>
            <a:pPr algn="l">
              <a:lnSpc>
                <a:spcPct val="150000"/>
              </a:lnSpc>
            </a:pPr>
            <a:r>
              <a:rPr lang="zh-CN" altLang="en-US"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对共催化剂的考虑少</a:t>
            </a:r>
          </a:p>
          <a:p>
            <a:pPr algn="l">
              <a:lnSpc>
                <a:spcPct val="150000"/>
              </a:lnSpc>
            </a:pPr>
            <a:r>
              <a:rPr lang="zh-CN" altLang="en-US"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单体在</a:t>
            </a:r>
            <a:r>
              <a:rPr lang="en-US" altLang="zh-CN"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Ti</a:t>
            </a:r>
            <a:r>
              <a:rPr lang="zh-CN" altLang="en-US"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b="1" dirty="0">
                <a:solidFill>
                  <a:srgbClr val="660066"/>
                </a:solidFill>
                <a:latin typeface="Times New Roman" panose="02020603050405020304" pitchFamily="18" charset="0"/>
                <a:ea typeface="宋体" panose="02010600030101010101" pitchFamily="2" charset="-122"/>
                <a:cs typeface="Times New Roman" panose="02020603050405020304" pitchFamily="18" charset="0"/>
              </a:rPr>
              <a:t>键间插入与空位回跳交替进行的可能性</a:t>
            </a:r>
          </a:p>
        </p:txBody>
      </p:sp>
      <p:sp>
        <p:nvSpPr>
          <p:cNvPr id="13" name="Text Box 8"/>
          <p:cNvSpPr txBox="1">
            <a:spLocks noChangeArrowheads="1"/>
          </p:cNvSpPr>
          <p:nvPr/>
        </p:nvSpPr>
        <p:spPr bwMode="auto">
          <a:xfrm>
            <a:off x="780084" y="3705753"/>
            <a:ext cx="1884363" cy="461665"/>
          </a:xfrm>
          <a:prstGeom prst="rect">
            <a:avLst/>
          </a:prstGeom>
          <a:noFill/>
          <a:ln w="9525">
            <a:noFill/>
            <a:miter lim="800000"/>
            <a:headEnd/>
            <a:tailEnd/>
          </a:ln>
        </p:spPr>
        <p:txBody>
          <a:bodyPr>
            <a:spAutoFit/>
          </a:bodyPr>
          <a:lstStyle/>
          <a:p>
            <a:pPr algn="l"/>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不足：</a:t>
            </a:r>
          </a:p>
        </p:txBody>
      </p:sp>
      <p:sp>
        <p:nvSpPr>
          <p:cNvPr id="14" name="TextBox 13"/>
          <p:cNvSpPr txBox="1"/>
          <p:nvPr/>
        </p:nvSpPr>
        <p:spPr>
          <a:xfrm>
            <a:off x="285720" y="139463"/>
            <a:ext cx="5285421"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5.4.2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丙烯配位聚合机理</a:t>
            </a:r>
          </a:p>
        </p:txBody>
      </p:sp>
    </p:spTree>
    <p:extLst>
      <p:ext uri="{BB962C8B-B14F-4D97-AF65-F5344CB8AC3E}">
        <p14:creationId xmlns:p14="http://schemas.microsoft.com/office/powerpoint/2010/main" val="40940879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4"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5"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9" name="TextBox 8"/>
          <p:cNvSpPr txBox="1"/>
          <p:nvPr/>
        </p:nvSpPr>
        <p:spPr>
          <a:xfrm>
            <a:off x="285720" y="139463"/>
            <a:ext cx="3430747"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5.6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配位共聚合</a:t>
            </a:r>
          </a:p>
        </p:txBody>
      </p:sp>
      <p:sp>
        <p:nvSpPr>
          <p:cNvPr id="8" name="TextBox 6"/>
          <p:cNvSpPr txBox="1">
            <a:spLocks noChangeArrowheads="1"/>
          </p:cNvSpPr>
          <p:nvPr/>
        </p:nvSpPr>
        <p:spPr bwMode="auto">
          <a:xfrm>
            <a:off x="683568" y="1247775"/>
            <a:ext cx="8136904" cy="1200329"/>
          </a:xfrm>
          <a:prstGeom prst="rect">
            <a:avLst/>
          </a:prstGeom>
          <a:noFill/>
          <a:ln w="9525">
            <a:noFill/>
            <a:miter lim="800000"/>
            <a:headEnd/>
            <a:tailEnd/>
          </a:ln>
        </p:spPr>
        <p:txBody>
          <a:bodyPr wrap="square">
            <a:spAutoFit/>
          </a:bodyPr>
          <a:lstStyle/>
          <a:p>
            <a:pPr algn="l"/>
            <a:r>
              <a:rPr lang="zh-CN" altLang="en-US" sz="2400" b="1" dirty="0">
                <a:latin typeface="宋体" panose="02010600030101010101" pitchFamily="2" charset="-122"/>
                <a:ea typeface="宋体" panose="02010600030101010101" pitchFamily="2" charset="-122"/>
              </a:rPr>
              <a:t>适于配位共聚合的单体对少；单体的相对活性要相近。配位共聚在工业化方面的主要应用有乙丙橡胶（</a:t>
            </a:r>
            <a:r>
              <a:rPr lang="en-US" altLang="zh-CN" sz="2400" b="1" dirty="0">
                <a:latin typeface="宋体" panose="02010600030101010101" pitchFamily="2" charset="-122"/>
                <a:ea typeface="宋体" panose="02010600030101010101" pitchFamily="2" charset="-122"/>
              </a:rPr>
              <a:t>1962</a:t>
            </a:r>
            <a:r>
              <a:rPr lang="zh-CN" altLang="en-US" sz="2400" b="1" dirty="0">
                <a:latin typeface="宋体" panose="02010600030101010101" pitchFamily="2" charset="-122"/>
                <a:ea typeface="宋体" panose="02010600030101010101" pitchFamily="2" charset="-122"/>
              </a:rPr>
              <a:t>年工业化）和线形低密度聚乙烯（</a:t>
            </a:r>
            <a:r>
              <a:rPr lang="en-US" altLang="zh-CN" sz="2400" b="1" dirty="0">
                <a:latin typeface="宋体" panose="02010600030101010101" pitchFamily="2" charset="-122"/>
                <a:ea typeface="宋体" panose="02010600030101010101" pitchFamily="2" charset="-122"/>
              </a:rPr>
              <a:t>1960</a:t>
            </a:r>
            <a:r>
              <a:rPr lang="zh-CN" altLang="en-US" sz="2400" b="1" dirty="0">
                <a:latin typeface="宋体" panose="02010600030101010101" pitchFamily="2" charset="-122"/>
                <a:ea typeface="宋体" panose="02010600030101010101" pitchFamily="2" charset="-122"/>
              </a:rPr>
              <a:t>年工业化）。</a:t>
            </a:r>
          </a:p>
        </p:txBody>
      </p:sp>
      <p:sp>
        <p:nvSpPr>
          <p:cNvPr id="10" name="Text Box 2"/>
          <p:cNvSpPr txBox="1">
            <a:spLocks noChangeArrowheads="1"/>
          </p:cNvSpPr>
          <p:nvPr/>
        </p:nvSpPr>
        <p:spPr bwMode="auto">
          <a:xfrm>
            <a:off x="539750" y="2827338"/>
            <a:ext cx="4133850" cy="461665"/>
          </a:xfrm>
          <a:prstGeom prst="rect">
            <a:avLst/>
          </a:prstGeom>
          <a:noFill/>
          <a:ln w="9525">
            <a:noFill/>
            <a:miter lim="800000"/>
            <a:headEnd/>
            <a:tailEnd/>
          </a:ln>
        </p:spPr>
        <p:txBody>
          <a:bodyPr>
            <a:spAutoFit/>
          </a:bodyPr>
          <a:lstStyle/>
          <a:p>
            <a:pPr algn="l"/>
            <a:r>
              <a:rPr lang="en-US" altLang="zh-CN" sz="2400" b="1"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乙丙橡胶 （</a:t>
            </a:r>
            <a:r>
              <a:rPr lang="en-US" altLang="zh-CN" sz="2400" b="1"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EPR</a:t>
            </a:r>
            <a:r>
              <a:rPr lang="zh-CN" altLang="en-US" sz="2400" b="1"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EPDM</a:t>
            </a:r>
            <a:r>
              <a:rPr lang="zh-CN" altLang="en-US" sz="2400" b="1"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11" name="Object 3"/>
          <p:cNvGraphicFramePr>
            <a:graphicFrameLocks noChangeAspect="1"/>
          </p:cNvGraphicFramePr>
          <p:nvPr/>
        </p:nvGraphicFramePr>
        <p:xfrm>
          <a:off x="611188" y="3716338"/>
          <a:ext cx="7924800" cy="1052512"/>
        </p:xfrm>
        <a:graphic>
          <a:graphicData uri="http://schemas.openxmlformats.org/presentationml/2006/ole">
            <mc:AlternateContent xmlns:mc="http://schemas.openxmlformats.org/markup-compatibility/2006">
              <mc:Choice xmlns:v="urn:schemas-microsoft-com:vml" Requires="v">
                <p:oleObj spid="_x0000_s53312" name="ISIS/Draw Sketch" r:id="rId6" imgW="5067000" imgH="657000" progId="">
                  <p:embed/>
                </p:oleObj>
              </mc:Choice>
              <mc:Fallback>
                <p:oleObj name="ISIS/Draw Sketch" r:id="rId6" imgW="5067000" imgH="657000" progId="">
                  <p:embed/>
                  <p:pic>
                    <p:nvPicPr>
                      <p:cNvPr id="1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3716338"/>
                        <a:ext cx="7924800"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4"/>
          <p:cNvSpPr txBox="1">
            <a:spLocks noChangeArrowheads="1"/>
          </p:cNvSpPr>
          <p:nvPr/>
        </p:nvSpPr>
        <p:spPr bwMode="auto">
          <a:xfrm>
            <a:off x="3254375" y="4537075"/>
            <a:ext cx="1905000" cy="707886"/>
          </a:xfrm>
          <a:prstGeom prst="rect">
            <a:avLst/>
          </a:prstGeom>
          <a:noFill/>
          <a:ln w="9525">
            <a:noFill/>
            <a:miter lim="800000"/>
            <a:headEnd/>
            <a:tailEnd/>
          </a:ln>
        </p:spPr>
        <p:txBody>
          <a:bodyPr>
            <a:spAutoFit/>
          </a:bodyPr>
          <a:lstStyle/>
          <a:p>
            <a:pPr algn="l"/>
            <a:r>
              <a:rPr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苯或庚烷</a:t>
            </a:r>
          </a:p>
          <a:p>
            <a:pPr algn="l"/>
            <a:r>
              <a:rPr lang="en-US"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a:t>
            </a:r>
            <a:r>
              <a:rPr lang="en-US" altLang="zh-CN" sz="2000" b="1"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调节分子量</a:t>
            </a:r>
          </a:p>
        </p:txBody>
      </p:sp>
      <p:sp>
        <p:nvSpPr>
          <p:cNvPr id="13" name="Text Box 5"/>
          <p:cNvSpPr txBox="1">
            <a:spLocks noChangeArrowheads="1"/>
          </p:cNvSpPr>
          <p:nvPr/>
        </p:nvSpPr>
        <p:spPr bwMode="auto">
          <a:xfrm>
            <a:off x="6300788" y="4760913"/>
            <a:ext cx="2159000" cy="369332"/>
          </a:xfrm>
          <a:prstGeom prst="rect">
            <a:avLst/>
          </a:prstGeom>
          <a:noFill/>
          <a:ln w="38100">
            <a:noFill/>
            <a:miter lim="800000"/>
            <a:headEnd/>
            <a:tailEnd/>
          </a:ln>
        </p:spPr>
        <p:txBody>
          <a:bodyPr>
            <a:spAutoFit/>
          </a:bodyPr>
          <a:lstStyle/>
          <a:p>
            <a:pPr algn="l"/>
            <a:r>
              <a:rPr lang="zh-CN" altLang="en-US" b="1" dirty="0">
                <a:solidFill>
                  <a:srgbClr val="800000"/>
                </a:solidFill>
                <a:latin typeface="宋体" panose="02010600030101010101" pitchFamily="2" charset="-122"/>
                <a:ea typeface="宋体" panose="02010600030101010101" pitchFamily="2" charset="-122"/>
              </a:rPr>
              <a:t>二元乙丙橡胶</a:t>
            </a:r>
          </a:p>
        </p:txBody>
      </p:sp>
      <p:sp>
        <p:nvSpPr>
          <p:cNvPr id="4" name="矩形 3"/>
          <p:cNvSpPr/>
          <p:nvPr/>
        </p:nvSpPr>
        <p:spPr>
          <a:xfrm>
            <a:off x="6733957" y="5196185"/>
            <a:ext cx="646331" cy="369332"/>
          </a:xfrm>
          <a:prstGeom prst="rect">
            <a:avLst/>
          </a:prstGeom>
        </p:spPr>
        <p:txBody>
          <a:bodyPr wrap="none">
            <a:spAutoFit/>
          </a:bodyPr>
          <a:lstStyle/>
          <a:p>
            <a:r>
              <a:rPr lang="en-US" altLang="zh-CN" b="1"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EPR</a:t>
            </a:r>
            <a:endParaRPr lang="zh-CN" altLang="en-US" dirty="0"/>
          </a:p>
        </p:txBody>
      </p:sp>
    </p:spTree>
    <p:extLst>
      <p:ext uri="{BB962C8B-B14F-4D97-AF65-F5344CB8AC3E}">
        <p14:creationId xmlns:p14="http://schemas.microsoft.com/office/powerpoint/2010/main" val="10780246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4611" name="Object 3"/>
          <p:cNvGraphicFramePr>
            <a:graphicFrameLocks noChangeAspect="1"/>
          </p:cNvGraphicFramePr>
          <p:nvPr>
            <p:extLst/>
          </p:nvPr>
        </p:nvGraphicFramePr>
        <p:xfrm>
          <a:off x="703263" y="1772816"/>
          <a:ext cx="7423150" cy="3095625"/>
        </p:xfrm>
        <a:graphic>
          <a:graphicData uri="http://schemas.openxmlformats.org/presentationml/2006/ole">
            <mc:AlternateContent xmlns:mc="http://schemas.openxmlformats.org/markup-compatibility/2006">
              <mc:Choice xmlns:v="urn:schemas-microsoft-com:vml" Requires="v">
                <p:oleObj spid="_x0000_s54336" name="CS ChemDraw Drawing" r:id="rId4" imgW="4586760" imgH="1773537" progId="ChemDraw.Document.6.0">
                  <p:embed/>
                </p:oleObj>
              </mc:Choice>
              <mc:Fallback>
                <p:oleObj name="CS ChemDraw Drawing" r:id="rId4" imgW="4586760" imgH="1773537" progId="ChemDraw.Document.6.0">
                  <p:embed/>
                  <p:pic>
                    <p:nvPicPr>
                      <p:cNvPr id="32461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63" y="1772816"/>
                        <a:ext cx="74231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4" descr="밝은 수평선"/>
          <p:cNvSpPr>
            <a:spLocks noChangeArrowheads="1"/>
          </p:cNvSpPr>
          <p:nvPr/>
        </p:nvSpPr>
        <p:spPr bwMode="auto">
          <a:xfrm>
            <a:off x="0" y="1"/>
            <a:ext cx="9144000" cy="928670"/>
          </a:xfrm>
          <a:prstGeom prst="rect">
            <a:avLst/>
          </a:prstGeom>
          <a:blipFill>
            <a:blip r:embed="rId6"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7"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8" name="TextBox 7"/>
          <p:cNvSpPr txBox="1"/>
          <p:nvPr/>
        </p:nvSpPr>
        <p:spPr>
          <a:xfrm>
            <a:off x="285720" y="139463"/>
            <a:ext cx="3430747"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5.6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配位共聚合</a:t>
            </a:r>
          </a:p>
        </p:txBody>
      </p:sp>
      <p:sp>
        <p:nvSpPr>
          <p:cNvPr id="11" name="Text Box 9"/>
          <p:cNvSpPr txBox="1">
            <a:spLocks noChangeArrowheads="1"/>
          </p:cNvSpPr>
          <p:nvPr/>
        </p:nvSpPr>
        <p:spPr bwMode="auto">
          <a:xfrm>
            <a:off x="3491880" y="2276872"/>
            <a:ext cx="2130301" cy="1200329"/>
          </a:xfrm>
          <a:prstGeom prst="rect">
            <a:avLst/>
          </a:prstGeom>
          <a:noFill/>
          <a:ln w="19050">
            <a:solidFill>
              <a:srgbClr val="339966"/>
            </a:solidFill>
            <a:miter lim="800000"/>
            <a:headEnd/>
            <a:tailEnd/>
          </a:ln>
        </p:spPr>
        <p:txBody>
          <a:bodyPr wrap="square">
            <a:spAutoFit/>
          </a:bodyPr>
          <a:lstStyle/>
          <a:p>
            <a:r>
              <a:rPr lang="en-US" altLang="zh-CN" sz="2400" dirty="0">
                <a:latin typeface="Times New Roman" panose="02020603050405020304" pitchFamily="18" charset="0"/>
                <a:cs typeface="Times New Roman" panose="02020603050405020304" pitchFamily="18" charset="0"/>
              </a:rPr>
              <a:t>Ti(</a:t>
            </a:r>
            <a:r>
              <a:rPr lang="en-US" altLang="zh-CN" sz="2400" dirty="0" err="1">
                <a:latin typeface="Times New Roman" panose="02020603050405020304" pitchFamily="18" charset="0"/>
                <a:cs typeface="Times New Roman" panose="02020603050405020304" pitchFamily="18" charset="0"/>
              </a:rPr>
              <a:t>OBu</a:t>
            </a:r>
            <a:r>
              <a:rPr lang="en-US" altLang="zh-CN" sz="2400" dirty="0">
                <a:latin typeface="Times New Roman" panose="02020603050405020304" pitchFamily="18" charset="0"/>
                <a:cs typeface="Times New Roman" panose="02020603050405020304" pitchFamily="18" charset="0"/>
              </a:rPr>
              <a:t>)</a:t>
            </a:r>
            <a:r>
              <a:rPr lang="en-US" altLang="zh-CN" sz="2400" baseline="-25000" dirty="0">
                <a:latin typeface="Times New Roman" panose="02020603050405020304" pitchFamily="18" charset="0"/>
                <a:cs typeface="Times New Roman" panose="02020603050405020304" pitchFamily="18" charset="0"/>
              </a:rPr>
              <a:t>4</a:t>
            </a:r>
            <a:r>
              <a:rPr lang="en-US" altLang="zh-CN" sz="2400" dirty="0">
                <a:latin typeface="Times New Roman" panose="02020603050405020304" pitchFamily="18" charset="0"/>
                <a:cs typeface="Times New Roman" panose="02020603050405020304" pitchFamily="18" charset="0"/>
              </a:rPr>
              <a:t>/AlEt</a:t>
            </a:r>
            <a:r>
              <a:rPr lang="en-US" altLang="zh-CN" sz="2400" baseline="-25000" dirty="0">
                <a:latin typeface="Times New Roman" panose="02020603050405020304" pitchFamily="18" charset="0"/>
                <a:cs typeface="Times New Roman" panose="02020603050405020304" pitchFamily="18" charset="0"/>
              </a:rPr>
              <a:t>3</a:t>
            </a:r>
          </a:p>
          <a:p>
            <a:r>
              <a:rPr lang="en-US" altLang="zh-CN" sz="2400" dirty="0">
                <a:latin typeface="Times New Roman" panose="02020603050405020304" pitchFamily="18" charset="0"/>
                <a:cs typeface="Times New Roman" panose="02020603050405020304" pitchFamily="18" charset="0"/>
              </a:rPr>
              <a:t>TiCl</a:t>
            </a:r>
            <a:r>
              <a:rPr lang="en-US" altLang="zh-CN" sz="2400" baseline="-25000" dirty="0">
                <a:latin typeface="Times New Roman" panose="02020603050405020304" pitchFamily="18" charset="0"/>
                <a:cs typeface="Times New Roman" panose="02020603050405020304" pitchFamily="18" charset="0"/>
              </a:rPr>
              <a:t>4</a:t>
            </a:r>
            <a:r>
              <a:rPr lang="en-US" altLang="zh-CN" sz="2400" dirty="0">
                <a:latin typeface="Times New Roman" panose="02020603050405020304" pitchFamily="18" charset="0"/>
                <a:cs typeface="Times New Roman" panose="02020603050405020304" pitchFamily="18" charset="0"/>
              </a:rPr>
              <a:t>/MgCl</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/AlEt</a:t>
            </a:r>
            <a:r>
              <a:rPr lang="en-US" altLang="zh-CN" sz="2400" baseline="-25000" dirty="0">
                <a:latin typeface="Times New Roman" panose="02020603050405020304" pitchFamily="18" charset="0"/>
                <a:cs typeface="Times New Roman" panose="02020603050405020304" pitchFamily="18" charset="0"/>
              </a:rPr>
              <a:t>3</a:t>
            </a:r>
          </a:p>
        </p:txBody>
      </p:sp>
      <p:sp>
        <p:nvSpPr>
          <p:cNvPr id="12" name="Text Box 2"/>
          <p:cNvSpPr txBox="1">
            <a:spLocks noChangeArrowheads="1"/>
          </p:cNvSpPr>
          <p:nvPr/>
        </p:nvSpPr>
        <p:spPr bwMode="auto">
          <a:xfrm>
            <a:off x="686371" y="1167695"/>
            <a:ext cx="5033962" cy="461665"/>
          </a:xfrm>
          <a:prstGeom prst="rect">
            <a:avLst/>
          </a:prstGeom>
          <a:noFill/>
          <a:ln w="9525">
            <a:noFill/>
            <a:miter lim="800000"/>
            <a:headEnd/>
            <a:tailEnd/>
          </a:ln>
        </p:spPr>
        <p:txBody>
          <a:bodyPr>
            <a:spAutoFit/>
          </a:bodyPr>
          <a:lstStyle/>
          <a:p>
            <a:pPr algn="l"/>
            <a:r>
              <a:rPr lang="en-US" altLang="zh-CN" sz="2400" b="1"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b="1"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线形低密度聚乙烯（</a:t>
            </a:r>
            <a:r>
              <a:rPr lang="en-US" altLang="zh-CN" sz="2400" b="1"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LLDPE</a:t>
            </a:r>
            <a:r>
              <a:rPr lang="zh-CN" altLang="en-US" sz="2400" b="1"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3" name="TextBox 11"/>
          <p:cNvSpPr txBox="1">
            <a:spLocks noChangeArrowheads="1"/>
          </p:cNvSpPr>
          <p:nvPr/>
        </p:nvSpPr>
        <p:spPr bwMode="auto">
          <a:xfrm>
            <a:off x="253650" y="5050866"/>
            <a:ext cx="8606760" cy="1323439"/>
          </a:xfrm>
          <a:prstGeom prst="rect">
            <a:avLst/>
          </a:prstGeom>
          <a:noFill/>
          <a:ln w="9525">
            <a:noFill/>
            <a:miter lim="800000"/>
            <a:headEnd/>
            <a:tailEnd/>
          </a:ln>
        </p:spPr>
        <p:txBody>
          <a:bodyPr wrap="square">
            <a:spAutoFit/>
          </a:bodyPr>
          <a:lstStyle/>
          <a:p>
            <a:pPr algn="l"/>
            <a:r>
              <a:rPr lang="en-US"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LLDPE</a:t>
            </a:r>
            <a:r>
              <a:rPr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含相当多的短支链，其密度低于</a:t>
            </a:r>
            <a:r>
              <a:rPr lang="en-US"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HDPE</a:t>
            </a:r>
            <a:r>
              <a:rPr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，改善了加工性、透明性和耐应力开裂性；与</a:t>
            </a:r>
            <a:r>
              <a:rPr lang="en-US"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LDPE</a:t>
            </a:r>
            <a:r>
              <a:rPr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相比，没有长支链，分子不呈树叉状。</a:t>
            </a:r>
          </a:p>
          <a:p>
            <a:r>
              <a:rPr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工业上常用的</a:t>
            </a:r>
            <a:r>
              <a:rPr lang="el-GR"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α</a:t>
            </a:r>
            <a:r>
              <a:rPr lang="pt-BR"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烯烃有</a:t>
            </a:r>
            <a:r>
              <a:rPr lang="pt-BR"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丁烯、</a:t>
            </a:r>
            <a:r>
              <a:rPr lang="pt-BR"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己烯、</a:t>
            </a:r>
            <a:r>
              <a:rPr lang="pt-BR"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甲基</a:t>
            </a:r>
            <a:r>
              <a:rPr lang="pt-BR"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戊烯、</a:t>
            </a:r>
            <a:r>
              <a:rPr lang="pt-BR"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辛烯，加入量一般为</a:t>
            </a:r>
            <a:r>
              <a:rPr lang="pt-BR"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6%-8%</a:t>
            </a:r>
            <a:r>
              <a:rPr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。目前的发展趋势是用高碳</a:t>
            </a:r>
            <a:r>
              <a:rPr lang="el-GR" altLang="zh-CN" sz="2000" b="1" dirty="0">
                <a:latin typeface="Times New Roman" panose="02020603050405020304" pitchFamily="18" charset="0"/>
                <a:cs typeface="Times New Roman" panose="02020603050405020304" pitchFamily="18" charset="0"/>
              </a:rPr>
              <a:t>α </a:t>
            </a:r>
            <a:r>
              <a:rPr lang="pt-BR"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烯烃，加入量为</a:t>
            </a:r>
            <a:r>
              <a:rPr lang="pt-BR"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1%-20%</a:t>
            </a:r>
            <a:r>
              <a:rPr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5187198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495606" y="2204864"/>
            <a:ext cx="5956714" cy="1643074"/>
          </a:xfrm>
          <a:prstGeom prst="roundRect">
            <a:avLst/>
          </a:prstGeom>
          <a:solidFill>
            <a:srgbClr val="DEE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7"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3" name="TextBox 12"/>
          <p:cNvSpPr txBox="1"/>
          <p:nvPr/>
        </p:nvSpPr>
        <p:spPr>
          <a:xfrm>
            <a:off x="2123728" y="2636912"/>
            <a:ext cx="4714752"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4800" b="1" spc="50" dirty="0">
                <a:ln w="11430"/>
                <a:solidFill>
                  <a:srgbClr val="0000CC"/>
                </a:solidFill>
                <a:effectLst>
                  <a:outerShdw blurRad="76200" dist="50800" dir="5400000" algn="tl" rotWithShape="0">
                    <a:srgbClr val="000000">
                      <a:alpha val="65000"/>
                    </a:srgbClr>
                  </a:outerShdw>
                </a:effectLst>
              </a:rPr>
              <a:t>第六章 开环聚合</a:t>
            </a:r>
          </a:p>
        </p:txBody>
      </p:sp>
      <p:pic>
        <p:nvPicPr>
          <p:cNvPr id="14" name="Picture 2" descr="c:\users\lycx\appdata\roaming\360se6\User Data\temp\u=4016498886,2050339530&amp;fm=21&amp;gp=0.jpg"/>
          <p:cNvPicPr>
            <a:picLocks noChangeAspect="1" noChangeArrowheads="1"/>
          </p:cNvPicPr>
          <p:nvPr/>
        </p:nvPicPr>
        <p:blipFill>
          <a:blip r:embed="rId4" cstate="print">
            <a:clrChange>
              <a:clrFrom>
                <a:srgbClr val="FFFFFF"/>
              </a:clrFrom>
              <a:clrTo>
                <a:srgbClr val="FFFFFF">
                  <a:alpha val="0"/>
                </a:srgbClr>
              </a:clrTo>
            </a:clrChange>
          </a:blip>
          <a:srcRect l="21654"/>
          <a:stretch>
            <a:fillRect/>
          </a:stretch>
        </p:blipFill>
        <p:spPr bwMode="auto">
          <a:xfrm>
            <a:off x="85719" y="-24"/>
            <a:ext cx="2843207" cy="819151"/>
          </a:xfrm>
          <a:prstGeom prst="rect">
            <a:avLst/>
          </a:prstGeom>
          <a:noFill/>
        </p:spPr>
      </p:pic>
      <p:pic>
        <p:nvPicPr>
          <p:cNvPr id="18" name="Picture 12" descr="Fig 14_1"/>
          <p:cNvPicPr>
            <a:picLocks noChangeAspect="1" noChangeArrowheads="1"/>
          </p:cNvPicPr>
          <p:nvPr/>
        </p:nvPicPr>
        <p:blipFill>
          <a:blip r:embed="rId5" cstate="print"/>
          <a:srcRect l="1033" t="54593" r="1859" b="17848"/>
          <a:stretch>
            <a:fillRect/>
          </a:stretch>
        </p:blipFill>
        <p:spPr bwMode="auto">
          <a:xfrm>
            <a:off x="1142976" y="5715016"/>
            <a:ext cx="6715172" cy="1000132"/>
          </a:xfrm>
          <a:prstGeom prst="rect">
            <a:avLst/>
          </a:prstGeom>
          <a:noFill/>
          <a:ln w="9525">
            <a:noFill/>
            <a:miter lim="800000"/>
            <a:headEnd/>
            <a:tailEnd/>
          </a:ln>
        </p:spPr>
      </p:pic>
    </p:spTree>
    <p:extLst>
      <p:ext uri="{BB962C8B-B14F-4D97-AF65-F5344CB8AC3E}">
        <p14:creationId xmlns:p14="http://schemas.microsoft.com/office/powerpoint/2010/main" val="41381514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332581" y="2162572"/>
            <a:ext cx="8493919" cy="1471172"/>
          </a:xfrm>
          <a:prstGeom prst="rect">
            <a:avLst/>
          </a:prstGeom>
          <a:solidFill>
            <a:srgbClr val="FFFF00"/>
          </a:solidFill>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spcBef>
                <a:spcPct val="20000"/>
              </a:spcBef>
            </a:pPr>
            <a:r>
              <a:rPr lang="zh-CN" altLang="en-US" sz="2800" b="1" dirty="0">
                <a:latin typeface="宋体" panose="02010600030101010101" pitchFamily="2" charset="-122"/>
                <a:ea typeface="宋体" panose="02010600030101010101" pitchFamily="2" charset="-122"/>
              </a:rPr>
              <a:t>重点内容：</a:t>
            </a:r>
            <a:endParaRPr lang="en-US" altLang="zh-CN" sz="2800" b="1" dirty="0">
              <a:latin typeface="宋体" panose="02010600030101010101" pitchFamily="2" charset="-122"/>
              <a:ea typeface="宋体" panose="02010600030101010101" pitchFamily="2" charset="-122"/>
            </a:endParaRPr>
          </a:p>
          <a:p>
            <a:pPr algn="ctr">
              <a:lnSpc>
                <a:spcPct val="150000"/>
              </a:lnSpc>
              <a:spcBef>
                <a:spcPct val="20000"/>
              </a:spcBef>
            </a:pPr>
            <a:r>
              <a:rPr lang="zh-CN" altLang="en-US" sz="2800" b="1" dirty="0">
                <a:latin typeface="宋体" panose="02010600030101010101" pitchFamily="2" charset="-122"/>
                <a:ea typeface="宋体" panose="02010600030101010101" pitchFamily="2" charset="-122"/>
              </a:rPr>
              <a:t>从热力学和动力学角度，分析环状单体开环聚合能力</a:t>
            </a:r>
          </a:p>
        </p:txBody>
      </p:sp>
    </p:spTree>
    <p:extLst>
      <p:ext uri="{BB962C8B-B14F-4D97-AF65-F5344CB8AC3E}">
        <p14:creationId xmlns:p14="http://schemas.microsoft.com/office/powerpoint/2010/main" val="14402471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251520" y="553169"/>
            <a:ext cx="2656781" cy="523220"/>
          </a:xfrm>
          <a:prstGeom prst="rect">
            <a:avLst/>
          </a:prstGeom>
          <a:solidFill>
            <a:srgbClr val="0000FF"/>
          </a:solidFill>
          <a:ln w="9525" algn="ctr">
            <a:noFill/>
            <a:miter lim="800000"/>
            <a:headEnd/>
            <a:tailEnd/>
          </a:ln>
        </p:spPr>
        <p:txBody>
          <a:bodyPr wrap="square">
            <a:spAutoFit/>
          </a:bodyPr>
          <a:lstStyle/>
          <a:p>
            <a:pPr marL="342900" indent="-342900" algn="ctr">
              <a:spcBef>
                <a:spcPct val="20000"/>
              </a:spcBef>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III. </a:t>
            </a: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热力学</a:t>
            </a: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-Δ</a:t>
            </a:r>
            <a:r>
              <a:rPr lang="en-US" altLang="zh-CN" sz="28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a:t>
            </a:r>
          </a:p>
        </p:txBody>
      </p:sp>
      <p:graphicFrame>
        <p:nvGraphicFramePr>
          <p:cNvPr id="9" name="Group 7"/>
          <p:cNvGraphicFramePr>
            <a:graphicFrameLocks noGrp="1"/>
          </p:cNvGraphicFramePr>
          <p:nvPr>
            <p:extLst/>
          </p:nvPr>
        </p:nvGraphicFramePr>
        <p:xfrm>
          <a:off x="0" y="1273249"/>
          <a:ext cx="9144002" cy="1742444"/>
        </p:xfrm>
        <a:graphic>
          <a:graphicData uri="http://schemas.openxmlformats.org/drawingml/2006/table">
            <a:tbl>
              <a:tblPr/>
              <a:tblGrid>
                <a:gridCol w="1574742">
                  <a:extLst>
                    <a:ext uri="{9D8B030D-6E8A-4147-A177-3AD203B41FA5}">
                      <a16:colId xmlns:a16="http://schemas.microsoft.com/office/drawing/2014/main" val="20000"/>
                    </a:ext>
                  </a:extLst>
                </a:gridCol>
                <a:gridCol w="743629">
                  <a:extLst>
                    <a:ext uri="{9D8B030D-6E8A-4147-A177-3AD203B41FA5}">
                      <a16:colId xmlns:a16="http://schemas.microsoft.com/office/drawing/2014/main" val="20001"/>
                    </a:ext>
                  </a:extLst>
                </a:gridCol>
                <a:gridCol w="759375">
                  <a:extLst>
                    <a:ext uri="{9D8B030D-6E8A-4147-A177-3AD203B41FA5}">
                      <a16:colId xmlns:a16="http://schemas.microsoft.com/office/drawing/2014/main" val="20002"/>
                    </a:ext>
                  </a:extLst>
                </a:gridCol>
                <a:gridCol w="761125">
                  <a:extLst>
                    <a:ext uri="{9D8B030D-6E8A-4147-A177-3AD203B41FA5}">
                      <a16:colId xmlns:a16="http://schemas.microsoft.com/office/drawing/2014/main" val="20003"/>
                    </a:ext>
                  </a:extLst>
                </a:gridCol>
                <a:gridCol w="754127">
                  <a:extLst>
                    <a:ext uri="{9D8B030D-6E8A-4147-A177-3AD203B41FA5}">
                      <a16:colId xmlns:a16="http://schemas.microsoft.com/office/drawing/2014/main" val="20004"/>
                    </a:ext>
                  </a:extLst>
                </a:gridCol>
                <a:gridCol w="761125">
                  <a:extLst>
                    <a:ext uri="{9D8B030D-6E8A-4147-A177-3AD203B41FA5}">
                      <a16:colId xmlns:a16="http://schemas.microsoft.com/office/drawing/2014/main" val="20005"/>
                    </a:ext>
                  </a:extLst>
                </a:gridCol>
                <a:gridCol w="771624">
                  <a:extLst>
                    <a:ext uri="{9D8B030D-6E8A-4147-A177-3AD203B41FA5}">
                      <a16:colId xmlns:a16="http://schemas.microsoft.com/office/drawing/2014/main" val="20006"/>
                    </a:ext>
                  </a:extLst>
                </a:gridCol>
                <a:gridCol w="754126">
                  <a:extLst>
                    <a:ext uri="{9D8B030D-6E8A-4147-A177-3AD203B41FA5}">
                      <a16:colId xmlns:a16="http://schemas.microsoft.com/office/drawing/2014/main" val="20007"/>
                    </a:ext>
                  </a:extLst>
                </a:gridCol>
                <a:gridCol w="754127">
                  <a:extLst>
                    <a:ext uri="{9D8B030D-6E8A-4147-A177-3AD203B41FA5}">
                      <a16:colId xmlns:a16="http://schemas.microsoft.com/office/drawing/2014/main" val="20008"/>
                    </a:ext>
                  </a:extLst>
                </a:gridCol>
                <a:gridCol w="755876">
                  <a:extLst>
                    <a:ext uri="{9D8B030D-6E8A-4147-A177-3AD203B41FA5}">
                      <a16:colId xmlns:a16="http://schemas.microsoft.com/office/drawing/2014/main" val="20009"/>
                    </a:ext>
                  </a:extLst>
                </a:gridCol>
                <a:gridCol w="754126">
                  <a:extLst>
                    <a:ext uri="{9D8B030D-6E8A-4147-A177-3AD203B41FA5}">
                      <a16:colId xmlns:a16="http://schemas.microsoft.com/office/drawing/2014/main" val="20010"/>
                    </a:ext>
                  </a:extLst>
                </a:gridCol>
              </a:tblGrid>
              <a:tr h="435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t>
                      </a:r>
                      <a:r>
                        <a:rPr kumimoji="1" lang="en-US" altLang="zh-CN" sz="1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5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kumimoji="1" lang="en-US" altLang="zh-CN" sz="1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(kJ/</a:t>
                      </a: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mol</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-46.9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5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kumimoji="1" lang="en-US" altLang="zh-CN" sz="1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mol.K</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-69.1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-55.3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5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kumimoji="1" lang="en-US" altLang="zh-CN" sz="1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(kJ/</a:t>
                      </a: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mol</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10" name="Group 86"/>
          <p:cNvGrpSpPr>
            <a:grpSpLocks/>
          </p:cNvGrpSpPr>
          <p:nvPr/>
        </p:nvGrpSpPr>
        <p:grpSpPr bwMode="auto">
          <a:xfrm>
            <a:off x="1907704" y="3145454"/>
            <a:ext cx="5518150" cy="1299939"/>
            <a:chOff x="1111" y="2840"/>
            <a:chExt cx="3130" cy="1020"/>
          </a:xfrm>
        </p:grpSpPr>
        <p:sp>
          <p:nvSpPr>
            <p:cNvPr id="11" name="AutoShape 6"/>
            <p:cNvSpPr>
              <a:spLocks noChangeArrowheads="1"/>
            </p:cNvSpPr>
            <p:nvPr/>
          </p:nvSpPr>
          <p:spPr bwMode="auto">
            <a:xfrm>
              <a:off x="2518" y="2840"/>
              <a:ext cx="324" cy="535"/>
            </a:xfrm>
            <a:prstGeom prst="downArrow">
              <a:avLst>
                <a:gd name="adj1" fmla="val 0"/>
                <a:gd name="adj2" fmla="val 34577"/>
              </a:avLst>
            </a:prstGeom>
            <a:solidFill>
              <a:srgbClr val="FF0000"/>
            </a:solidFill>
            <a:ln w="9525">
              <a:solidFill>
                <a:schemeClr val="tx1"/>
              </a:solidFill>
              <a:miter lim="800000"/>
              <a:headEnd/>
              <a:tailEnd/>
            </a:ln>
          </p:spPr>
          <p:txBody>
            <a:bodyPr vert="eaVert" wrap="none" anchor="ctr"/>
            <a:lstStyle/>
            <a:p>
              <a:pPr marL="342900" indent="-342900" algn="ctr">
                <a:spcBef>
                  <a:spcPct val="20000"/>
                </a:spcBef>
                <a:buFontTx/>
                <a:buChar char="•"/>
              </a:pPr>
              <a:endParaRPr lang="zh-CN" altLang="zh-CN" sz="2800" dirty="0">
                <a:ea typeface="楷体_GB2312" pitchFamily="49" charset="-122"/>
              </a:endParaRPr>
            </a:p>
          </p:txBody>
        </p:sp>
        <p:sp>
          <p:nvSpPr>
            <p:cNvPr id="13" name="Text Box 71"/>
            <p:cNvSpPr txBox="1">
              <a:spLocks noChangeArrowheads="1"/>
            </p:cNvSpPr>
            <p:nvPr/>
          </p:nvSpPr>
          <p:spPr bwMode="auto">
            <a:xfrm>
              <a:off x="1111" y="3401"/>
              <a:ext cx="3130" cy="459"/>
            </a:xfrm>
            <a:prstGeom prst="rect">
              <a:avLst/>
            </a:prstGeom>
            <a:noFill/>
            <a:ln w="28575" algn="ctr">
              <a:noFill/>
              <a:miter lim="800000"/>
              <a:headEnd/>
              <a:tailEnd/>
            </a:ln>
          </p:spPr>
          <p:txBody>
            <a:bodyPr>
              <a:spAutoFit/>
            </a:bodyPr>
            <a:lstStyle/>
            <a:p>
              <a:pPr algn="ctr">
                <a:spcBef>
                  <a:spcPct val="50000"/>
                </a:spcBef>
              </a:pPr>
              <a:r>
                <a:rPr lang="en-US" altLang="zh-CN" sz="32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3, 4 &gt;&gt; 5,7</a:t>
              </a:r>
              <a:r>
                <a:rPr lang="en-US" altLang="zh-CN" sz="32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32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11 </a:t>
              </a:r>
              <a:r>
                <a:rPr lang="en-US" altLang="zh-CN" sz="32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&gt; 6,12</a:t>
              </a:r>
              <a:r>
                <a:rPr lang="zh-CN" altLang="en-US" sz="32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以上</a:t>
              </a:r>
            </a:p>
          </p:txBody>
        </p:sp>
      </p:grpSp>
      <p:grpSp>
        <p:nvGrpSpPr>
          <p:cNvPr id="14" name="Group 85"/>
          <p:cNvGrpSpPr>
            <a:grpSpLocks/>
          </p:cNvGrpSpPr>
          <p:nvPr/>
        </p:nvGrpSpPr>
        <p:grpSpPr bwMode="auto">
          <a:xfrm>
            <a:off x="3419872" y="478891"/>
            <a:ext cx="3770313" cy="731837"/>
            <a:chOff x="1711" y="997"/>
            <a:chExt cx="2375" cy="461"/>
          </a:xfrm>
        </p:grpSpPr>
        <p:sp>
          <p:nvSpPr>
            <p:cNvPr id="15" name="Rectangle 75"/>
            <p:cNvSpPr>
              <a:spLocks noChangeArrowheads="1"/>
            </p:cNvSpPr>
            <p:nvPr/>
          </p:nvSpPr>
          <p:spPr bwMode="auto">
            <a:xfrm>
              <a:off x="3922" y="1064"/>
              <a:ext cx="164" cy="394"/>
            </a:xfrm>
            <a:prstGeom prst="rect">
              <a:avLst/>
            </a:prstGeom>
            <a:noFill/>
            <a:ln w="9525">
              <a:noFill/>
              <a:miter lim="800000"/>
              <a:headEnd/>
              <a:tailEnd/>
            </a:ln>
          </p:spPr>
          <p:txBody>
            <a:bodyPr wrap="none" lIns="0" tIns="0" rIns="0" bIns="0">
              <a:spAutoFit/>
            </a:bodyPr>
            <a:lstStyle/>
            <a:p>
              <a:r>
                <a:rPr lang="en-US" altLang="zh-CN" sz="4100" i="1">
                  <a:solidFill>
                    <a:srgbClr val="000000"/>
                  </a:solidFill>
                </a:rPr>
                <a:t>S</a:t>
              </a:r>
              <a:endParaRPr lang="en-US" altLang="zh-CN"/>
            </a:p>
          </p:txBody>
        </p:sp>
        <p:sp>
          <p:nvSpPr>
            <p:cNvPr id="16" name="Rectangle 76"/>
            <p:cNvSpPr>
              <a:spLocks noChangeArrowheads="1"/>
            </p:cNvSpPr>
            <p:nvPr/>
          </p:nvSpPr>
          <p:spPr bwMode="auto">
            <a:xfrm>
              <a:off x="3439" y="1035"/>
              <a:ext cx="182" cy="394"/>
            </a:xfrm>
            <a:prstGeom prst="rect">
              <a:avLst/>
            </a:prstGeom>
            <a:noFill/>
            <a:ln w="9525">
              <a:noFill/>
              <a:miter lim="800000"/>
              <a:headEnd/>
              <a:tailEnd/>
            </a:ln>
          </p:spPr>
          <p:txBody>
            <a:bodyPr wrap="none" lIns="0" tIns="0" rIns="0" bIns="0">
              <a:spAutoFit/>
            </a:bodyPr>
            <a:lstStyle/>
            <a:p>
              <a:r>
                <a:rPr lang="en-US" altLang="zh-CN" sz="4100" i="1">
                  <a:solidFill>
                    <a:srgbClr val="000000"/>
                  </a:solidFill>
                </a:rPr>
                <a:t>T</a:t>
              </a:r>
              <a:endParaRPr lang="en-US" altLang="zh-CN"/>
            </a:p>
          </p:txBody>
        </p:sp>
        <p:sp>
          <p:nvSpPr>
            <p:cNvPr id="17" name="Rectangle 77"/>
            <p:cNvSpPr>
              <a:spLocks noChangeArrowheads="1"/>
            </p:cNvSpPr>
            <p:nvPr/>
          </p:nvSpPr>
          <p:spPr bwMode="auto">
            <a:xfrm>
              <a:off x="2818" y="1035"/>
              <a:ext cx="237" cy="394"/>
            </a:xfrm>
            <a:prstGeom prst="rect">
              <a:avLst/>
            </a:prstGeom>
            <a:noFill/>
            <a:ln w="9525">
              <a:noFill/>
              <a:miter lim="800000"/>
              <a:headEnd/>
              <a:tailEnd/>
            </a:ln>
          </p:spPr>
          <p:txBody>
            <a:bodyPr wrap="none" lIns="0" tIns="0" rIns="0" bIns="0">
              <a:spAutoFit/>
            </a:bodyPr>
            <a:lstStyle/>
            <a:p>
              <a:r>
                <a:rPr lang="en-US" altLang="zh-CN" sz="4100" i="1">
                  <a:solidFill>
                    <a:srgbClr val="000000"/>
                  </a:solidFill>
                </a:rPr>
                <a:t>H</a:t>
              </a:r>
              <a:endParaRPr lang="en-US" altLang="zh-CN"/>
            </a:p>
          </p:txBody>
        </p:sp>
        <p:sp>
          <p:nvSpPr>
            <p:cNvPr id="18" name="Rectangle 78"/>
            <p:cNvSpPr>
              <a:spLocks noChangeArrowheads="1"/>
            </p:cNvSpPr>
            <p:nvPr/>
          </p:nvSpPr>
          <p:spPr bwMode="auto">
            <a:xfrm>
              <a:off x="1937" y="1035"/>
              <a:ext cx="237" cy="394"/>
            </a:xfrm>
            <a:prstGeom prst="rect">
              <a:avLst/>
            </a:prstGeom>
            <a:noFill/>
            <a:ln w="9525">
              <a:noFill/>
              <a:miter lim="800000"/>
              <a:headEnd/>
              <a:tailEnd/>
            </a:ln>
          </p:spPr>
          <p:txBody>
            <a:bodyPr wrap="none" lIns="0" tIns="0" rIns="0" bIns="0">
              <a:spAutoFit/>
            </a:bodyPr>
            <a:lstStyle/>
            <a:p>
              <a:r>
                <a:rPr lang="en-US" altLang="zh-CN" sz="4100" i="1">
                  <a:solidFill>
                    <a:srgbClr val="000000"/>
                  </a:solidFill>
                </a:rPr>
                <a:t>G</a:t>
              </a:r>
              <a:endParaRPr lang="en-US" altLang="zh-CN"/>
            </a:p>
          </p:txBody>
        </p:sp>
        <p:sp>
          <p:nvSpPr>
            <p:cNvPr id="19" name="Rectangle 79"/>
            <p:cNvSpPr>
              <a:spLocks noChangeArrowheads="1"/>
            </p:cNvSpPr>
            <p:nvPr/>
          </p:nvSpPr>
          <p:spPr bwMode="auto">
            <a:xfrm>
              <a:off x="3696" y="1026"/>
              <a:ext cx="201" cy="394"/>
            </a:xfrm>
            <a:prstGeom prst="rect">
              <a:avLst/>
            </a:prstGeom>
            <a:noFill/>
            <a:ln w="9525">
              <a:noFill/>
              <a:miter lim="800000"/>
              <a:headEnd/>
              <a:tailEnd/>
            </a:ln>
          </p:spPr>
          <p:txBody>
            <a:bodyPr wrap="none" lIns="0" tIns="0" rIns="0" bIns="0">
              <a:spAutoFit/>
            </a:bodyPr>
            <a:lstStyle/>
            <a:p>
              <a:r>
                <a:rPr lang="en-US" altLang="zh-CN" sz="4100" dirty="0">
                  <a:solidFill>
                    <a:srgbClr val="000000"/>
                  </a:solidFill>
                  <a:latin typeface="Symbol" pitchFamily="18" charset="2"/>
                </a:rPr>
                <a:t>D</a:t>
              </a:r>
              <a:endParaRPr lang="en-US" altLang="zh-CN" dirty="0"/>
            </a:p>
          </p:txBody>
        </p:sp>
        <p:sp>
          <p:nvSpPr>
            <p:cNvPr id="20" name="Rectangle 81"/>
            <p:cNvSpPr>
              <a:spLocks noChangeArrowheads="1"/>
            </p:cNvSpPr>
            <p:nvPr/>
          </p:nvSpPr>
          <p:spPr bwMode="auto">
            <a:xfrm>
              <a:off x="3195" y="997"/>
              <a:ext cx="180" cy="394"/>
            </a:xfrm>
            <a:prstGeom prst="rect">
              <a:avLst/>
            </a:prstGeom>
            <a:noFill/>
            <a:ln w="9525">
              <a:noFill/>
              <a:miter lim="800000"/>
              <a:headEnd/>
              <a:tailEnd/>
            </a:ln>
          </p:spPr>
          <p:txBody>
            <a:bodyPr wrap="none" lIns="0" tIns="0" rIns="0" bIns="0">
              <a:spAutoFit/>
            </a:bodyPr>
            <a:lstStyle/>
            <a:p>
              <a:r>
                <a:rPr lang="en-US" altLang="zh-CN" sz="4100">
                  <a:solidFill>
                    <a:srgbClr val="000000"/>
                  </a:solidFill>
                  <a:latin typeface="Symbol" pitchFamily="18" charset="2"/>
                </a:rPr>
                <a:t>-</a:t>
              </a:r>
              <a:endParaRPr lang="en-US" altLang="zh-CN"/>
            </a:p>
          </p:txBody>
        </p:sp>
        <p:sp>
          <p:nvSpPr>
            <p:cNvPr id="21" name="Rectangle 82"/>
            <p:cNvSpPr>
              <a:spLocks noChangeArrowheads="1"/>
            </p:cNvSpPr>
            <p:nvPr/>
          </p:nvSpPr>
          <p:spPr bwMode="auto">
            <a:xfrm>
              <a:off x="2592" y="997"/>
              <a:ext cx="201" cy="394"/>
            </a:xfrm>
            <a:prstGeom prst="rect">
              <a:avLst/>
            </a:prstGeom>
            <a:noFill/>
            <a:ln w="9525">
              <a:noFill/>
              <a:miter lim="800000"/>
              <a:headEnd/>
              <a:tailEnd/>
            </a:ln>
          </p:spPr>
          <p:txBody>
            <a:bodyPr wrap="none" lIns="0" tIns="0" rIns="0" bIns="0">
              <a:spAutoFit/>
            </a:bodyPr>
            <a:lstStyle/>
            <a:p>
              <a:r>
                <a:rPr lang="en-US" altLang="zh-CN" sz="4100">
                  <a:solidFill>
                    <a:srgbClr val="000000"/>
                  </a:solidFill>
                  <a:latin typeface="Symbol" pitchFamily="18" charset="2"/>
                </a:rPr>
                <a:t>D</a:t>
              </a:r>
              <a:endParaRPr lang="en-US" altLang="zh-CN"/>
            </a:p>
          </p:txBody>
        </p:sp>
        <p:sp>
          <p:nvSpPr>
            <p:cNvPr id="23" name="Rectangle 83"/>
            <p:cNvSpPr>
              <a:spLocks noChangeArrowheads="1"/>
            </p:cNvSpPr>
            <p:nvPr/>
          </p:nvSpPr>
          <p:spPr bwMode="auto">
            <a:xfrm>
              <a:off x="2302" y="997"/>
              <a:ext cx="180" cy="394"/>
            </a:xfrm>
            <a:prstGeom prst="rect">
              <a:avLst/>
            </a:prstGeom>
            <a:noFill/>
            <a:ln w="9525">
              <a:noFill/>
              <a:miter lim="800000"/>
              <a:headEnd/>
              <a:tailEnd/>
            </a:ln>
          </p:spPr>
          <p:txBody>
            <a:bodyPr wrap="none" lIns="0" tIns="0" rIns="0" bIns="0">
              <a:spAutoFit/>
            </a:bodyPr>
            <a:lstStyle/>
            <a:p>
              <a:r>
                <a:rPr lang="en-US" altLang="zh-CN" sz="4100" dirty="0">
                  <a:solidFill>
                    <a:srgbClr val="000000"/>
                  </a:solidFill>
                  <a:latin typeface="Symbol" pitchFamily="18" charset="2"/>
                </a:rPr>
                <a:t>=</a:t>
              </a:r>
              <a:endParaRPr lang="en-US" altLang="zh-CN" dirty="0"/>
            </a:p>
          </p:txBody>
        </p:sp>
        <p:sp>
          <p:nvSpPr>
            <p:cNvPr id="24" name="Rectangle 84"/>
            <p:cNvSpPr>
              <a:spLocks noChangeArrowheads="1"/>
            </p:cNvSpPr>
            <p:nvPr/>
          </p:nvSpPr>
          <p:spPr bwMode="auto">
            <a:xfrm>
              <a:off x="1711" y="997"/>
              <a:ext cx="201" cy="394"/>
            </a:xfrm>
            <a:prstGeom prst="rect">
              <a:avLst/>
            </a:prstGeom>
            <a:noFill/>
            <a:ln w="9525">
              <a:noFill/>
              <a:miter lim="800000"/>
              <a:headEnd/>
              <a:tailEnd/>
            </a:ln>
          </p:spPr>
          <p:txBody>
            <a:bodyPr wrap="none" lIns="0" tIns="0" rIns="0" bIns="0">
              <a:spAutoFit/>
            </a:bodyPr>
            <a:lstStyle/>
            <a:p>
              <a:r>
                <a:rPr lang="en-US" altLang="zh-CN" sz="4100" dirty="0">
                  <a:solidFill>
                    <a:srgbClr val="000000"/>
                  </a:solidFill>
                  <a:latin typeface="Symbol" pitchFamily="18" charset="2"/>
                </a:rPr>
                <a:t>D</a:t>
              </a:r>
              <a:endParaRPr lang="en-US" altLang="zh-CN" dirty="0"/>
            </a:p>
          </p:txBody>
        </p:sp>
      </p:grpSp>
      <p:sp>
        <p:nvSpPr>
          <p:cNvPr id="25" name="Rectangle 473"/>
          <p:cNvSpPr>
            <a:spLocks noChangeArrowheads="1"/>
          </p:cNvSpPr>
          <p:nvPr/>
        </p:nvSpPr>
        <p:spPr bwMode="auto">
          <a:xfrm>
            <a:off x="219720" y="4530328"/>
            <a:ext cx="8785100" cy="236988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lvl1pPr marL="342900" indent="-342900"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lvl="0" algn="ctr" eaLnBrk="1" fontAlgn="base" hangingPunct="1">
              <a:spcBef>
                <a:spcPct val="20000"/>
              </a:spcBef>
              <a:spcAft>
                <a:spcPct val="0"/>
              </a:spcAft>
              <a:buFontTx/>
              <a:buChar char="•"/>
              <a:defRPr/>
            </a:pPr>
            <a:r>
              <a:rPr kumimoji="1" lang="zh-CN" altLang="en-US" sz="2000" b="1" i="0" u="none" strike="noStrike" kern="0" cap="none" spc="0" normalizeH="0" baseline="0" noProof="0" dirty="0">
                <a:ln>
                  <a:noFill/>
                </a:ln>
                <a:effectLst/>
                <a:uLnTx/>
                <a:uFillTx/>
                <a:latin typeface="Times New Roman" panose="02020603050405020304" pitchFamily="18" charset="0"/>
                <a:ea typeface="楷体_GB2312" pitchFamily="49" charset="-122"/>
              </a:rPr>
              <a:t>对三、四元环，虽然</a:t>
            </a:r>
            <a:r>
              <a:rPr kumimoji="1" lang="en-US" altLang="zh-CN" sz="2000" b="1" i="1" u="none" strike="noStrike" kern="0" cap="none" spc="0" normalizeH="0" baseline="0" noProof="0" dirty="0">
                <a:ln>
                  <a:noFill/>
                </a:ln>
                <a:effectLst/>
                <a:uLnTx/>
                <a:uFillTx/>
                <a:latin typeface="Times New Roman" panose="02020603050405020304" pitchFamily="18" charset="0"/>
                <a:ea typeface="楷体_GB2312" pitchFamily="49" charset="-122"/>
              </a:rPr>
              <a:t>ΔS</a:t>
            </a:r>
            <a:r>
              <a:rPr kumimoji="1" lang="zh-CN" altLang="en-US" sz="2000" b="1" i="0" u="none" strike="noStrike" kern="0" cap="none" spc="0" normalizeH="0" baseline="0" noProof="0" dirty="0">
                <a:ln>
                  <a:noFill/>
                </a:ln>
                <a:effectLst/>
                <a:uLnTx/>
                <a:uFillTx/>
                <a:latin typeface="Times New Roman" panose="02020603050405020304" pitchFamily="18" charset="0"/>
                <a:ea typeface="楷体_GB2312" pitchFamily="49" charset="-122"/>
              </a:rPr>
              <a:t>不利于聚合物生成，但</a:t>
            </a:r>
            <a:r>
              <a:rPr lang="zh-CN" altLang="en-US" sz="2000" b="1" kern="0" dirty="0">
                <a:solidFill>
                  <a:srgbClr val="FF0000"/>
                </a:solidFill>
              </a:rPr>
              <a:t>环张力大</a:t>
            </a:r>
            <a:r>
              <a:rPr lang="zh-CN" altLang="en-US" sz="2000" b="1" kern="0" dirty="0"/>
              <a:t>，</a:t>
            </a:r>
            <a:r>
              <a:rPr kumimoji="1" lang="en-US" altLang="zh-CN" sz="2000" b="1" i="1" u="none" strike="noStrike" kern="0" cap="none" spc="0" normalizeH="0" baseline="0" noProof="0" dirty="0">
                <a:ln>
                  <a:noFill/>
                </a:ln>
                <a:effectLst/>
                <a:uLnTx/>
                <a:uFillTx/>
                <a:latin typeface="Times New Roman" panose="02020603050405020304" pitchFamily="18" charset="0"/>
                <a:ea typeface="楷体_GB2312" pitchFamily="49" charset="-122"/>
              </a:rPr>
              <a:t>ΔH</a:t>
            </a:r>
            <a:r>
              <a:rPr kumimoji="1" lang="zh-CN" altLang="en-US" sz="2000" b="1" i="0" u="none" strike="noStrike" kern="0" cap="none" spc="0" normalizeH="0" baseline="0" noProof="0" dirty="0">
                <a:ln>
                  <a:noFill/>
                </a:ln>
                <a:effectLst/>
                <a:uLnTx/>
                <a:uFillTx/>
                <a:latin typeface="Times New Roman" panose="02020603050405020304" pitchFamily="18" charset="0"/>
                <a:ea typeface="楷体_GB2312" pitchFamily="49" charset="-122"/>
              </a:rPr>
              <a:t>的绝对值大，足以抵偿</a:t>
            </a:r>
            <a:r>
              <a:rPr kumimoji="1" lang="en-US" altLang="zh-CN" sz="2000" b="1" i="1" u="none" strike="noStrike" kern="0" cap="none" spc="0" normalizeH="0" baseline="0" noProof="0" dirty="0">
                <a:ln>
                  <a:noFill/>
                </a:ln>
                <a:effectLst/>
                <a:uLnTx/>
                <a:uFillTx/>
                <a:latin typeface="Times New Roman" panose="02020603050405020304" pitchFamily="18" charset="0"/>
                <a:ea typeface="楷体_GB2312" pitchFamily="49" charset="-122"/>
              </a:rPr>
              <a:t>ΔS </a:t>
            </a:r>
            <a:r>
              <a:rPr kumimoji="1" lang="zh-CN" altLang="en-US" sz="2000" b="1" i="0" u="none" strike="noStrike" kern="0" cap="none" spc="0" normalizeH="0" baseline="0" noProof="0" dirty="0">
                <a:ln>
                  <a:noFill/>
                </a:ln>
                <a:effectLst/>
                <a:uLnTx/>
                <a:uFillTx/>
                <a:latin typeface="Times New Roman" panose="02020603050405020304" pitchFamily="18" charset="0"/>
                <a:ea typeface="楷体_GB2312" pitchFamily="49" charset="-122"/>
              </a:rPr>
              <a:t>值的不利影响，因此</a:t>
            </a:r>
            <a:r>
              <a:rPr kumimoji="1" lang="en-US" altLang="zh-CN" sz="2000" b="1" i="1" u="none" strike="noStrike" kern="0" cap="none" spc="0" normalizeH="0" baseline="0" noProof="0" dirty="0">
                <a:ln>
                  <a:noFill/>
                </a:ln>
                <a:effectLst/>
                <a:uLnTx/>
                <a:uFillTx/>
                <a:latin typeface="Times New Roman" panose="02020603050405020304" pitchFamily="18" charset="0"/>
                <a:ea typeface="楷体_GB2312" pitchFamily="49" charset="-122"/>
              </a:rPr>
              <a:t>ΔH</a:t>
            </a:r>
            <a:r>
              <a:rPr kumimoji="1" lang="zh-CN" altLang="en-US" sz="2000" b="1" i="0" u="none" strike="noStrike" kern="0" cap="none" spc="0" normalizeH="0" baseline="0" noProof="0" dirty="0">
                <a:ln>
                  <a:noFill/>
                </a:ln>
                <a:effectLst/>
                <a:uLnTx/>
                <a:uFillTx/>
                <a:latin typeface="Times New Roman" panose="02020603050405020304" pitchFamily="18" charset="0"/>
                <a:ea typeface="楷体_GB2312" pitchFamily="49" charset="-122"/>
              </a:rPr>
              <a:t>是决定</a:t>
            </a:r>
            <a:r>
              <a:rPr kumimoji="1" lang="en-US" altLang="zh-CN" sz="2000" b="1" i="1" u="none" strike="noStrike" kern="0" cap="none" spc="0" normalizeH="0" baseline="0" noProof="0" dirty="0">
                <a:ln>
                  <a:noFill/>
                </a:ln>
                <a:effectLst/>
                <a:uLnTx/>
                <a:uFillTx/>
                <a:latin typeface="Times New Roman" panose="02020603050405020304" pitchFamily="18" charset="0"/>
                <a:ea typeface="楷体_GB2312" pitchFamily="49" charset="-122"/>
              </a:rPr>
              <a:t>ΔG </a:t>
            </a:r>
            <a:r>
              <a:rPr kumimoji="1" lang="zh-CN" altLang="en-US" sz="2000" b="1" i="0" u="none" strike="noStrike" kern="0" cap="none" spc="0" normalizeH="0" baseline="0" noProof="0" dirty="0">
                <a:ln>
                  <a:noFill/>
                </a:ln>
                <a:effectLst/>
                <a:uLnTx/>
                <a:uFillTx/>
                <a:latin typeface="Times New Roman" panose="02020603050405020304" pitchFamily="18" charset="0"/>
                <a:ea typeface="楷体_GB2312" pitchFamily="49" charset="-122"/>
              </a:rPr>
              <a:t>值的主要因素，</a:t>
            </a:r>
            <a:r>
              <a:rPr lang="zh-CN" altLang="en-US" sz="2000" b="1" kern="0" dirty="0">
                <a:solidFill>
                  <a:srgbClr val="FF0000"/>
                </a:solidFill>
              </a:rPr>
              <a:t>环张力是聚合主要推动力</a:t>
            </a:r>
            <a:r>
              <a:rPr kumimoji="1" lang="zh-CN" altLang="en-US" sz="2000" b="1" i="0" u="none" strike="noStrike" kern="0" cap="none" spc="0" normalizeH="0" baseline="0" noProof="0" dirty="0">
                <a:ln>
                  <a:noFill/>
                </a:ln>
                <a:effectLst/>
                <a:uLnTx/>
                <a:uFillTx/>
                <a:latin typeface="Times New Roman" panose="02020603050405020304" pitchFamily="18" charset="0"/>
                <a:ea typeface="楷体_GB2312" pitchFamily="49" charset="-122"/>
              </a:rPr>
              <a:t>。</a:t>
            </a:r>
          </a:p>
          <a:p>
            <a:pPr marL="342900" marR="0" lvl="0" indent="-342900" algn="ctr" defTabSz="914400" eaLnBrk="1" fontAlgn="base" latinLnBrk="0" hangingPunct="1">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a:ln>
                  <a:noFill/>
                </a:ln>
                <a:effectLst/>
                <a:uLnTx/>
                <a:uFillTx/>
                <a:latin typeface="Times New Roman" panose="02020603050405020304" pitchFamily="18" charset="0"/>
                <a:ea typeface="楷体_GB2312" pitchFamily="49" charset="-122"/>
              </a:rPr>
              <a:t>对五、六元环来说，环张力小，且</a:t>
            </a:r>
            <a:r>
              <a:rPr kumimoji="1" lang="en-US" altLang="zh-CN" sz="2000" b="1" i="1" u="none" strike="noStrike" kern="0" cap="none" spc="0" normalizeH="0" baseline="0" noProof="0" dirty="0">
                <a:ln>
                  <a:noFill/>
                </a:ln>
                <a:effectLst/>
                <a:uLnTx/>
                <a:uFillTx/>
                <a:latin typeface="Times New Roman" panose="02020603050405020304" pitchFamily="18" charset="0"/>
                <a:ea typeface="楷体_GB2312" pitchFamily="49" charset="-122"/>
              </a:rPr>
              <a:t>ΔS</a:t>
            </a:r>
            <a:r>
              <a:rPr kumimoji="1" lang="zh-CN" altLang="en-US" sz="2000" b="1" i="0" u="none" strike="noStrike" kern="0" cap="none" spc="0" normalizeH="0" baseline="0" noProof="0" dirty="0">
                <a:ln>
                  <a:noFill/>
                </a:ln>
                <a:effectLst/>
                <a:uLnTx/>
                <a:uFillTx/>
                <a:latin typeface="Times New Roman" panose="02020603050405020304" pitchFamily="18" charset="0"/>
                <a:ea typeface="楷体_GB2312" pitchFamily="49" charset="-122"/>
              </a:rPr>
              <a:t>对反应也不很有利，所以</a:t>
            </a:r>
            <a:r>
              <a:rPr kumimoji="1" lang="en-US" altLang="zh-CN" sz="2000" b="1" i="1" u="none" strike="noStrike" kern="0" cap="none" spc="0" normalizeH="0" baseline="0" noProof="0" dirty="0">
                <a:ln>
                  <a:noFill/>
                </a:ln>
                <a:effectLst/>
                <a:uLnTx/>
                <a:uFillTx/>
                <a:latin typeface="Times New Roman" panose="02020603050405020304" pitchFamily="18" charset="0"/>
                <a:ea typeface="楷体_GB2312" pitchFamily="49" charset="-122"/>
              </a:rPr>
              <a:t>ΔG</a:t>
            </a:r>
            <a:r>
              <a:rPr kumimoji="1" lang="zh-CN" altLang="en-US" sz="2000" b="1" i="0" u="none" strike="noStrike" kern="0" cap="none" spc="0" normalizeH="0" baseline="0" noProof="0" dirty="0">
                <a:ln>
                  <a:noFill/>
                </a:ln>
                <a:effectLst/>
                <a:uLnTx/>
                <a:uFillTx/>
                <a:latin typeface="Times New Roman" panose="02020603050405020304" pitchFamily="18" charset="0"/>
                <a:ea typeface="楷体_GB2312" pitchFamily="49" charset="-122"/>
              </a:rPr>
              <a:t>常为正值，难以开环聚合。</a:t>
            </a:r>
          </a:p>
          <a:p>
            <a:pPr marL="342900" marR="0" lvl="0" indent="-342900" algn="ctr" defTabSz="914400" eaLnBrk="1" fontAlgn="base" latinLnBrk="0" hangingPunct="1">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a:ln>
                  <a:noFill/>
                </a:ln>
                <a:effectLst/>
                <a:uLnTx/>
                <a:uFillTx/>
                <a:latin typeface="Times New Roman" panose="02020603050405020304" pitchFamily="18" charset="0"/>
                <a:ea typeface="楷体_GB2312" pitchFamily="49" charset="-122"/>
              </a:rPr>
              <a:t>对更大的环，</a:t>
            </a:r>
            <a:r>
              <a:rPr kumimoji="1" lang="en-US" altLang="zh-CN" sz="2000" b="1" i="1" u="none" strike="noStrike" kern="0" cap="none" spc="0" normalizeH="0" baseline="0" noProof="0" dirty="0">
                <a:ln>
                  <a:noFill/>
                </a:ln>
                <a:effectLst/>
                <a:uLnTx/>
                <a:uFillTx/>
                <a:latin typeface="Times New Roman" panose="02020603050405020304" pitchFamily="18" charset="0"/>
                <a:ea typeface="楷体_GB2312" pitchFamily="49" charset="-122"/>
              </a:rPr>
              <a:t>ΔS</a:t>
            </a:r>
            <a:r>
              <a:rPr kumimoji="1" lang="zh-CN" altLang="en-US" sz="2000" b="1" i="0" u="none" strike="noStrike" kern="0" cap="none" spc="0" normalizeH="0" baseline="0" noProof="0" dirty="0">
                <a:ln>
                  <a:noFill/>
                </a:ln>
                <a:effectLst/>
                <a:uLnTx/>
                <a:uFillTx/>
                <a:latin typeface="Times New Roman" panose="02020603050405020304" pitchFamily="18" charset="0"/>
                <a:ea typeface="楷体_GB2312" pitchFamily="49" charset="-122"/>
              </a:rPr>
              <a:t>与</a:t>
            </a:r>
            <a:r>
              <a:rPr kumimoji="1" lang="en-US" altLang="zh-CN" sz="2000" b="1" i="1" u="none" strike="noStrike" kern="0" cap="none" spc="0" normalizeH="0" baseline="0" noProof="0" dirty="0">
                <a:ln>
                  <a:noFill/>
                </a:ln>
                <a:effectLst/>
                <a:uLnTx/>
                <a:uFillTx/>
                <a:latin typeface="Times New Roman" panose="02020603050405020304" pitchFamily="18" charset="0"/>
                <a:ea typeface="楷体_GB2312" pitchFamily="49" charset="-122"/>
              </a:rPr>
              <a:t>ΔH</a:t>
            </a:r>
            <a:r>
              <a:rPr kumimoji="1" lang="zh-CN" altLang="en-US" sz="2000" b="1" i="0" u="none" strike="noStrike" kern="0" cap="none" spc="0" normalizeH="0" baseline="0" noProof="0" dirty="0">
                <a:ln>
                  <a:noFill/>
                </a:ln>
                <a:effectLst/>
                <a:uLnTx/>
                <a:uFillTx/>
                <a:latin typeface="Times New Roman" panose="02020603050405020304" pitchFamily="18" charset="0"/>
                <a:ea typeface="楷体_GB2312" pitchFamily="49" charset="-122"/>
              </a:rPr>
              <a:t>的贡献相近。因为</a:t>
            </a:r>
            <a:r>
              <a:rPr kumimoji="1" lang="en-US" altLang="zh-CN" sz="2000" b="1" i="1" u="none" strike="noStrike" kern="0" cap="none" spc="0" normalizeH="0" baseline="0" noProof="0" dirty="0">
                <a:ln>
                  <a:noFill/>
                </a:ln>
                <a:effectLst/>
                <a:uLnTx/>
                <a:uFillTx/>
                <a:latin typeface="Times New Roman" panose="02020603050405020304" pitchFamily="18" charset="0"/>
                <a:ea typeface="楷体_GB2312" pitchFamily="49" charset="-122"/>
              </a:rPr>
              <a:t>ΔH </a:t>
            </a:r>
            <a:r>
              <a:rPr kumimoji="1" lang="zh-CN" altLang="en-US" sz="2000" b="1" i="0" u="none" strike="noStrike" kern="0" cap="none" spc="0" normalizeH="0" baseline="0" noProof="0" dirty="0">
                <a:ln>
                  <a:noFill/>
                </a:ln>
                <a:effectLst/>
                <a:uLnTx/>
                <a:uFillTx/>
                <a:latin typeface="Times New Roman" panose="02020603050405020304" pitchFamily="18" charset="0"/>
                <a:ea typeface="楷体_GB2312" pitchFamily="49" charset="-122"/>
              </a:rPr>
              <a:t>与</a:t>
            </a:r>
            <a:r>
              <a:rPr kumimoji="1" lang="en-US" altLang="zh-CN" sz="2000" b="1" i="1" u="none" strike="noStrike" kern="0" cap="none" spc="0" normalizeH="0" baseline="0" noProof="0" dirty="0">
                <a:ln>
                  <a:noFill/>
                </a:ln>
                <a:effectLst/>
                <a:uLnTx/>
                <a:uFillTx/>
                <a:latin typeface="Times New Roman" panose="02020603050405020304" pitchFamily="18" charset="0"/>
                <a:ea typeface="楷体_GB2312" pitchFamily="49" charset="-122"/>
              </a:rPr>
              <a:t>ΔS </a:t>
            </a:r>
            <a:r>
              <a:rPr kumimoji="1" lang="zh-CN" altLang="en-US" sz="2000" b="1" i="0" u="none" strike="noStrike" kern="0" cap="none" spc="0" normalizeH="0" baseline="0" noProof="0" dirty="0">
                <a:ln>
                  <a:noFill/>
                </a:ln>
                <a:effectLst/>
                <a:uLnTx/>
                <a:uFillTx/>
                <a:latin typeface="Times New Roman" panose="02020603050405020304" pitchFamily="18" charset="0"/>
                <a:ea typeface="楷体_GB2312" pitchFamily="49" charset="-122"/>
              </a:rPr>
              <a:t>均为负值，当温度不高时，</a:t>
            </a:r>
            <a:r>
              <a:rPr kumimoji="1" lang="en-US" altLang="zh-CN" sz="2000" b="1" i="1" u="none" strike="noStrike" kern="0" cap="none" spc="0" normalizeH="0" baseline="0" noProof="0" dirty="0">
                <a:ln>
                  <a:noFill/>
                </a:ln>
                <a:effectLst/>
                <a:uLnTx/>
                <a:uFillTx/>
                <a:latin typeface="Times New Roman" panose="02020603050405020304" pitchFamily="18" charset="0"/>
                <a:ea typeface="楷体_GB2312" pitchFamily="49" charset="-122"/>
              </a:rPr>
              <a:t>ΔG </a:t>
            </a:r>
            <a:r>
              <a:rPr kumimoji="1" lang="zh-CN" altLang="en-US" sz="2000" b="1" i="0" u="none" strike="noStrike" kern="0" cap="none" spc="0" normalizeH="0" baseline="0" noProof="0" dirty="0">
                <a:ln>
                  <a:noFill/>
                </a:ln>
                <a:effectLst/>
                <a:uLnTx/>
                <a:uFillTx/>
                <a:latin typeface="Times New Roman" panose="02020603050405020304" pitchFamily="18" charset="0"/>
                <a:ea typeface="楷体_GB2312" pitchFamily="49" charset="-122"/>
              </a:rPr>
              <a:t>将为负值，热力学理论上可以聚合。</a:t>
            </a:r>
          </a:p>
        </p:txBody>
      </p:sp>
    </p:spTree>
    <p:extLst>
      <p:ext uri="{BB962C8B-B14F-4D97-AF65-F5344CB8AC3E}">
        <p14:creationId xmlns:p14="http://schemas.microsoft.com/office/powerpoint/2010/main" val="3582479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3"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8" name="Text Box 4"/>
          <p:cNvSpPr txBox="1">
            <a:spLocks noChangeArrowheads="1"/>
          </p:cNvSpPr>
          <p:nvPr/>
        </p:nvSpPr>
        <p:spPr bwMode="auto">
          <a:xfrm>
            <a:off x="827088" y="1235075"/>
            <a:ext cx="3387725" cy="519113"/>
          </a:xfrm>
          <a:prstGeom prst="rect">
            <a:avLst/>
          </a:prstGeom>
          <a:noFill/>
          <a:ln w="9525">
            <a:noFill/>
            <a:miter lim="800000"/>
            <a:headEnd/>
            <a:tailEnd/>
          </a:ln>
        </p:spPr>
        <p:txBody>
          <a:bodyPr>
            <a:spAutoFit/>
          </a:bodyPr>
          <a:lstStyle/>
          <a:p>
            <a:pPr>
              <a:spcBef>
                <a:spcPct val="50000"/>
              </a:spcBef>
            </a:pPr>
            <a:r>
              <a:rPr lang="zh-CN" altLang="en-US" sz="28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8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）动力学分析</a:t>
            </a:r>
          </a:p>
        </p:txBody>
      </p:sp>
      <p:graphicFrame>
        <p:nvGraphicFramePr>
          <p:cNvPr id="9" name="Object 6"/>
          <p:cNvGraphicFramePr>
            <a:graphicFrameLocks noChangeAspect="1"/>
          </p:cNvGraphicFramePr>
          <p:nvPr>
            <p:extLst/>
          </p:nvPr>
        </p:nvGraphicFramePr>
        <p:xfrm>
          <a:off x="2843213" y="3467100"/>
          <a:ext cx="2825750" cy="1368425"/>
        </p:xfrm>
        <a:graphic>
          <a:graphicData uri="http://schemas.openxmlformats.org/presentationml/2006/ole">
            <mc:AlternateContent xmlns:mc="http://schemas.openxmlformats.org/markup-compatibility/2006">
              <mc:Choice xmlns:v="urn:schemas-microsoft-com:vml" Requires="v">
                <p:oleObj spid="_x0000_s56378" name="ISIS/Draw Sketch" r:id="rId5" imgW="942840" imgH="457200" progId="">
                  <p:embed/>
                </p:oleObj>
              </mc:Choice>
              <mc:Fallback>
                <p:oleObj name="ISIS/Draw Sketch" r:id="rId5" imgW="942840" imgH="457200" progId="">
                  <p:embed/>
                  <p:pic>
                    <p:nvPicPr>
                      <p:cNvPr id="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467100"/>
                        <a:ext cx="282575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7"/>
          <p:cNvSpPr txBox="1">
            <a:spLocks noChangeArrowheads="1"/>
          </p:cNvSpPr>
          <p:nvPr/>
        </p:nvSpPr>
        <p:spPr bwMode="auto">
          <a:xfrm>
            <a:off x="1187450" y="2243138"/>
            <a:ext cx="3816350" cy="519112"/>
          </a:xfrm>
          <a:prstGeom prst="rect">
            <a:avLst/>
          </a:prstGeom>
          <a:noFill/>
          <a:ln w="9525">
            <a:noFill/>
            <a:miter lim="800000"/>
            <a:headEnd/>
            <a:tailEnd/>
          </a:ln>
        </p:spPr>
        <p:txBody>
          <a:bodyPr>
            <a:spAutoFit/>
          </a:bodyPr>
          <a:lstStyle/>
          <a:p>
            <a:pPr>
              <a:spcBef>
                <a:spcPct val="500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实现开环聚合的环烷烃</a:t>
            </a:r>
          </a:p>
        </p:txBody>
      </p:sp>
      <p:sp>
        <p:nvSpPr>
          <p:cNvPr id="11" name="Text Box 8"/>
          <p:cNvSpPr txBox="1">
            <a:spLocks noChangeArrowheads="1"/>
          </p:cNvSpPr>
          <p:nvPr/>
        </p:nvSpPr>
        <p:spPr bwMode="auto">
          <a:xfrm>
            <a:off x="3203848" y="5229200"/>
            <a:ext cx="3168650" cy="519113"/>
          </a:xfrm>
          <a:prstGeom prst="rect">
            <a:avLst/>
          </a:prstGeom>
          <a:noFill/>
          <a:ln w="9525">
            <a:noFill/>
            <a:miter lim="800000"/>
            <a:headEnd/>
            <a:tailEnd/>
          </a:ln>
        </p:spPr>
        <p:txBody>
          <a:bodyPr>
            <a:spAutoFit/>
          </a:bodyPr>
          <a:lstStyle/>
          <a:p>
            <a:pPr>
              <a:spcBef>
                <a:spcPct val="50000"/>
              </a:spcBef>
            </a:pP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没有易被进攻的键</a:t>
            </a:r>
          </a:p>
        </p:txBody>
      </p:sp>
      <p:sp>
        <p:nvSpPr>
          <p:cNvPr id="13" name="TextBox 11"/>
          <p:cNvSpPr txBox="1"/>
          <p:nvPr/>
        </p:nvSpPr>
        <p:spPr>
          <a:xfrm>
            <a:off x="285720" y="139463"/>
            <a:ext cx="5748690"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rPr>
              <a:t>6.1.1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rPr>
              <a:t>环状单体的聚合能力</a:t>
            </a:r>
            <a:endPar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339539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2"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8" name="Rectangle 4"/>
          <p:cNvSpPr>
            <a:spLocks noChangeArrowheads="1"/>
          </p:cNvSpPr>
          <p:nvPr/>
        </p:nvSpPr>
        <p:spPr bwMode="auto">
          <a:xfrm>
            <a:off x="72430" y="1685751"/>
            <a:ext cx="1619250" cy="519113"/>
          </a:xfrm>
          <a:prstGeom prst="rect">
            <a:avLst/>
          </a:prstGeom>
          <a:solidFill>
            <a:srgbClr val="0000FF"/>
          </a:solidFill>
          <a:ln w="9525" algn="ctr">
            <a:noFill/>
            <a:miter lim="800000"/>
            <a:headEnd/>
            <a:tailEnd/>
          </a:ln>
        </p:spPr>
        <p:txBody>
          <a:bodyPr>
            <a:spAutoFit/>
          </a:bodyPr>
          <a:lstStyle/>
          <a:p>
            <a:pPr marL="342900" indent="-342900" algn="ctr">
              <a:spcBef>
                <a:spcPct val="20000"/>
              </a:spcBef>
            </a:pPr>
            <a:r>
              <a:rPr lang="zh-CN" altLang="en-US" sz="2800" b="1" dirty="0">
                <a:solidFill>
                  <a:schemeClr val="bg1"/>
                </a:solidFill>
                <a:latin typeface="宋体" panose="02010600030101010101" pitchFamily="2" charset="-122"/>
                <a:ea typeface="宋体" panose="02010600030101010101" pitchFamily="2" charset="-122"/>
              </a:rPr>
              <a:t>热力学</a:t>
            </a:r>
          </a:p>
        </p:txBody>
      </p:sp>
      <p:sp>
        <p:nvSpPr>
          <p:cNvPr id="10" name="Text Box 7"/>
          <p:cNvSpPr txBox="1">
            <a:spLocks noChangeArrowheads="1"/>
          </p:cNvSpPr>
          <p:nvPr/>
        </p:nvSpPr>
        <p:spPr bwMode="auto">
          <a:xfrm>
            <a:off x="309880" y="999546"/>
            <a:ext cx="3714750" cy="523220"/>
          </a:xfrm>
          <a:prstGeom prst="rect">
            <a:avLst/>
          </a:prstGeom>
          <a:noFill/>
          <a:ln w="9525">
            <a:noFill/>
            <a:miter lim="800000"/>
            <a:headEnd/>
            <a:tailEnd/>
          </a:ln>
        </p:spPr>
        <p:txBody>
          <a:bodyPr>
            <a:spAutoFit/>
          </a:bodyPr>
          <a:lstStyle/>
          <a:p>
            <a:pPr>
              <a:spcBef>
                <a:spcPct val="50000"/>
              </a:spcBef>
            </a:pPr>
            <a:r>
              <a:rPr lang="zh-CN" altLang="en-US" sz="2800" b="1" dirty="0">
                <a:solidFill>
                  <a:srgbClr val="C00000"/>
                </a:solidFill>
                <a:latin typeface="宋体" panose="02010600030101010101" pitchFamily="2" charset="-122"/>
                <a:ea typeface="宋体" panose="02010600030101010101" pitchFamily="2" charset="-122"/>
              </a:rPr>
              <a:t>（</a:t>
            </a:r>
            <a:r>
              <a:rPr lang="en-US" altLang="zh-CN" sz="2800" b="1" dirty="0">
                <a:solidFill>
                  <a:srgbClr val="C00000"/>
                </a:solidFill>
                <a:latin typeface="宋体" panose="02010600030101010101" pitchFamily="2" charset="-122"/>
                <a:ea typeface="宋体" panose="02010600030101010101" pitchFamily="2" charset="-122"/>
              </a:rPr>
              <a:t>2</a:t>
            </a:r>
            <a:r>
              <a:rPr lang="zh-CN" altLang="en-US" sz="2800" b="1" dirty="0">
                <a:solidFill>
                  <a:srgbClr val="C00000"/>
                </a:solidFill>
                <a:latin typeface="宋体" panose="02010600030101010101" pitchFamily="2" charset="-122"/>
                <a:ea typeface="宋体" panose="02010600030101010101" pitchFamily="2" charset="-122"/>
              </a:rPr>
              <a:t>）杂环烷烃</a:t>
            </a:r>
          </a:p>
        </p:txBody>
      </p:sp>
      <p:sp>
        <p:nvSpPr>
          <p:cNvPr id="11" name="Rectangle 155"/>
          <p:cNvSpPr>
            <a:spLocks noChangeArrowheads="1"/>
          </p:cNvSpPr>
          <p:nvPr/>
        </p:nvSpPr>
        <p:spPr bwMode="auto">
          <a:xfrm>
            <a:off x="107504" y="2852936"/>
            <a:ext cx="1619250" cy="519112"/>
          </a:xfrm>
          <a:prstGeom prst="rect">
            <a:avLst/>
          </a:prstGeom>
          <a:solidFill>
            <a:srgbClr val="0000FF"/>
          </a:solidFill>
          <a:ln w="9525" algn="ctr">
            <a:noFill/>
            <a:miter lim="800000"/>
            <a:headEnd/>
            <a:tailEnd/>
          </a:ln>
        </p:spPr>
        <p:txBody>
          <a:bodyPr>
            <a:spAutoFit/>
          </a:bodyPr>
          <a:lstStyle/>
          <a:p>
            <a:pPr marL="342900" indent="-342900" algn="ctr">
              <a:spcBef>
                <a:spcPct val="20000"/>
              </a:spcBef>
            </a:pPr>
            <a:r>
              <a:rPr lang="zh-CN" altLang="en-US" sz="2800" b="1" dirty="0">
                <a:solidFill>
                  <a:schemeClr val="bg1"/>
                </a:solidFill>
                <a:latin typeface="宋体" panose="02010600030101010101" pitchFamily="2" charset="-122"/>
                <a:ea typeface="宋体" panose="02010600030101010101" pitchFamily="2" charset="-122"/>
              </a:rPr>
              <a:t>动力学</a:t>
            </a:r>
          </a:p>
        </p:txBody>
      </p:sp>
      <p:sp>
        <p:nvSpPr>
          <p:cNvPr id="13" name="Text Box 5"/>
          <p:cNvSpPr txBox="1">
            <a:spLocks noChangeArrowheads="1"/>
          </p:cNvSpPr>
          <p:nvPr/>
        </p:nvSpPr>
        <p:spPr bwMode="auto">
          <a:xfrm>
            <a:off x="482417" y="3573016"/>
            <a:ext cx="8482071" cy="3139321"/>
          </a:xfrm>
          <a:prstGeom prst="rect">
            <a:avLst/>
          </a:prstGeom>
          <a:noFill/>
          <a:ln w="9525">
            <a:noFill/>
            <a:miter lim="800000"/>
            <a:headEnd/>
            <a:tailEnd/>
          </a:ln>
        </p:spPr>
        <p:txBody>
          <a:bodyPr wrap="square">
            <a:spAutoFit/>
          </a:bodyPr>
          <a:lstStyle/>
          <a:p>
            <a:pPr>
              <a:spcBef>
                <a:spcPct val="50000"/>
              </a:spcBef>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杂环化合物中</a:t>
            </a:r>
            <a:r>
              <a:rPr lang="zh-CN" altLang="en-US" sz="22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杂原子</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提供了引发剂进行亲核或者亲电进攻的位置，因此动力学上比环烷烃更有利于开环聚合；</a:t>
            </a:r>
            <a:endParaRPr lang="en-US" altLang="zh-CN" sz="2200" b="1" dirty="0">
              <a:latin typeface="Times New Roman" panose="02020603050405020304" pitchFamily="18" charset="0"/>
              <a:ea typeface="宋体" panose="02010600030101010101" pitchFamily="2" charset="-122"/>
              <a:cs typeface="Times New Roman" panose="02020603050405020304" pitchFamily="18" charset="0"/>
            </a:endParaRPr>
          </a:p>
          <a:p>
            <a:pPr>
              <a:spcBef>
                <a:spcPct val="50000"/>
              </a:spcBef>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环烷烃开环的难易程度与环中原子数有关的结论，并不完全适用于杂环化合物。</a:t>
            </a:r>
            <a:endParaRPr lang="en-US" altLang="zh-CN" sz="2200" b="1" dirty="0">
              <a:latin typeface="Times New Roman" panose="02020603050405020304" pitchFamily="18" charset="0"/>
              <a:ea typeface="宋体" panose="02010600030101010101" pitchFamily="2" charset="-122"/>
              <a:cs typeface="Times New Roman" panose="02020603050405020304" pitchFamily="18" charset="0"/>
            </a:endParaRPr>
          </a:p>
          <a:p>
            <a:pPr>
              <a:spcBef>
                <a:spcPct val="50000"/>
              </a:spcBef>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五元环醚（四氢呋喃） ⊿</a:t>
            </a:r>
            <a:r>
              <a:rPr lang="en-US" altLang="zh-CN" sz="2200" b="1" i="1" dirty="0">
                <a:latin typeface="Times New Roman" panose="02020603050405020304" pitchFamily="18" charset="0"/>
                <a:ea typeface="宋体" panose="02010600030101010101" pitchFamily="2" charset="-122"/>
                <a:cs typeface="Times New Roman" panose="02020603050405020304" pitchFamily="18" charset="0"/>
              </a:rPr>
              <a:t>G</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 = −</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，可以聚合</a:t>
            </a:r>
            <a:endParaRPr lang="en-US" altLang="zh-CN" sz="2200" b="1" dirty="0">
              <a:latin typeface="Times New Roman" panose="02020603050405020304" pitchFamily="18" charset="0"/>
              <a:ea typeface="宋体" panose="02010600030101010101" pitchFamily="2" charset="-122"/>
              <a:cs typeface="Times New Roman" panose="02020603050405020304" pitchFamily="18" charset="0"/>
            </a:endParaRPr>
          </a:p>
          <a:p>
            <a:pPr>
              <a:spcBef>
                <a:spcPct val="50000"/>
              </a:spcBef>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五元环酯（</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丁氧内酯） ⊿</a:t>
            </a:r>
            <a:r>
              <a:rPr lang="en-US" altLang="zh-CN" sz="2200" b="1" i="1" dirty="0">
                <a:latin typeface="Times New Roman" panose="02020603050405020304" pitchFamily="18" charset="0"/>
                <a:ea typeface="宋体" panose="02010600030101010101" pitchFamily="2" charset="-122"/>
                <a:cs typeface="Times New Roman" panose="02020603050405020304" pitchFamily="18" charset="0"/>
              </a:rPr>
              <a:t>G</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 = +</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，不能聚合</a:t>
            </a:r>
            <a:endParaRPr lang="en-US" altLang="zh-CN" sz="2200" b="1" dirty="0">
              <a:latin typeface="Times New Roman" panose="02020603050405020304" pitchFamily="18" charset="0"/>
              <a:ea typeface="宋体" panose="02010600030101010101" pitchFamily="2" charset="-122"/>
              <a:cs typeface="Times New Roman" panose="02020603050405020304" pitchFamily="18" charset="0"/>
            </a:endParaRPr>
          </a:p>
          <a:p>
            <a:pPr>
              <a:spcBef>
                <a:spcPct val="50000"/>
              </a:spcBef>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六元环酰胺（己内酰胺） ⊿</a:t>
            </a:r>
            <a:r>
              <a:rPr lang="en-US" altLang="zh-CN" sz="2200" b="1" i="1" dirty="0">
                <a:latin typeface="Times New Roman" panose="02020603050405020304" pitchFamily="18" charset="0"/>
                <a:ea typeface="宋体" panose="02010600030101010101" pitchFamily="2" charset="-122"/>
                <a:cs typeface="Times New Roman" panose="02020603050405020304" pitchFamily="18" charset="0"/>
              </a:rPr>
              <a:t>G</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 − </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，可以聚合</a:t>
            </a:r>
          </a:p>
        </p:txBody>
      </p:sp>
      <p:sp>
        <p:nvSpPr>
          <p:cNvPr id="14" name="TextBox 11"/>
          <p:cNvSpPr txBox="1"/>
          <p:nvPr/>
        </p:nvSpPr>
        <p:spPr>
          <a:xfrm>
            <a:off x="285720" y="139463"/>
            <a:ext cx="5748690" cy="646331"/>
          </a:xfrm>
          <a:prstGeom prst="rect">
            <a:avLst/>
          </a:prstGeom>
          <a:noFill/>
        </p:spPr>
        <p:txBody>
          <a:bodyPr wrap="none" rtlCol="0">
            <a:spAutoFit/>
          </a:bodyPr>
          <a:lstStyle/>
          <a:p>
            <a:r>
              <a:rPr lang="en-US" altLang="zh-CN" sz="3600" b="1" dirty="0">
                <a:solidFill>
                  <a:srgbClr val="660066"/>
                </a:solidFill>
                <a:effectLst>
                  <a:outerShdw blurRad="38100" dist="38100" dir="2700000" algn="tl">
                    <a:srgbClr val="000000">
                      <a:alpha val="43137"/>
                    </a:srgbClr>
                  </a:outerShdw>
                </a:effectLst>
                <a:latin typeface="宋体" panose="02010600030101010101" pitchFamily="2" charset="-122"/>
              </a:rPr>
              <a:t>6.1.1 </a:t>
            </a:r>
            <a:r>
              <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rPr>
              <a:t>环状单体的聚合能力</a:t>
            </a:r>
            <a:endParaRPr lang="zh-CN" altLang="en-US" sz="3600" b="1"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15" name="Text Box 6"/>
          <p:cNvSpPr txBox="1">
            <a:spLocks noChangeArrowheads="1"/>
          </p:cNvSpPr>
          <p:nvPr/>
        </p:nvSpPr>
        <p:spPr bwMode="auto">
          <a:xfrm>
            <a:off x="1371675" y="2307579"/>
            <a:ext cx="7772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rPr>
              <a:t>环张力</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影响同环烷烃，考虑到杂原子影响，略有变化</a:t>
            </a:r>
          </a:p>
        </p:txBody>
      </p:sp>
    </p:spTree>
    <p:extLst>
      <p:ext uri="{BB962C8B-B14F-4D97-AF65-F5344CB8AC3E}">
        <p14:creationId xmlns:p14="http://schemas.microsoft.com/office/powerpoint/2010/main" val="37170749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495606" y="2204864"/>
            <a:ext cx="5956714" cy="1643074"/>
          </a:xfrm>
          <a:prstGeom prst="roundRect">
            <a:avLst/>
          </a:prstGeom>
          <a:solidFill>
            <a:srgbClr val="DEE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4" descr="밝은 수평선"/>
          <p:cNvSpPr>
            <a:spLocks noChangeArrowheads="1"/>
          </p:cNvSpPr>
          <p:nvPr/>
        </p:nvSpPr>
        <p:spPr bwMode="auto">
          <a:xfrm>
            <a:off x="0" y="1"/>
            <a:ext cx="9144000" cy="928670"/>
          </a:xfrm>
          <a:prstGeom prst="rect">
            <a:avLst/>
          </a:prstGeom>
          <a:blipFill>
            <a:blip r:embed="rId2" cstate="print"/>
            <a:tile tx="0" ty="0" sx="100000" sy="100000" flip="none" algn="tl"/>
          </a:blipFill>
          <a:ln w="9525">
            <a:noFill/>
            <a:miter lim="800000"/>
            <a:headEnd/>
            <a:tailEnd/>
          </a:ln>
        </p:spPr>
        <p:txBody>
          <a:bodyPr wrap="none" anchor="ctr"/>
          <a:lstStyle/>
          <a:p>
            <a:endParaRPr lang="zh-CN" altLang="zh-CN"/>
          </a:p>
        </p:txBody>
      </p:sp>
      <p:sp>
        <p:nvSpPr>
          <p:cNvPr id="3" name="Rectangle 4"/>
          <p:cNvSpPr>
            <a:spLocks noChangeArrowheads="1"/>
          </p:cNvSpPr>
          <p:nvPr/>
        </p:nvSpPr>
        <p:spPr bwMode="ltGray">
          <a:xfrm>
            <a:off x="32" y="856670"/>
            <a:ext cx="9144000" cy="72000"/>
          </a:xfrm>
          <a:prstGeom prst="rect">
            <a:avLst/>
          </a:prstGeom>
          <a:gradFill flip="none" rotWithShape="1">
            <a:gsLst>
              <a:gs pos="0">
                <a:srgbClr val="FF0000"/>
              </a:gs>
              <a:gs pos="39999">
                <a:srgbClr val="7030A0"/>
              </a:gs>
              <a:gs pos="70000">
                <a:srgbClr val="00B050"/>
              </a:gs>
              <a:gs pos="88000">
                <a:srgbClr val="00B050"/>
              </a:gs>
              <a:gs pos="100000">
                <a:srgbClr val="8C3D91"/>
              </a:gs>
            </a:gsLst>
            <a:lin ang="10800000" scaled="1"/>
            <a:tileRect/>
          </a:gradFill>
          <a:ln w="9525">
            <a:noFill/>
            <a:miter lim="800000"/>
            <a:headEnd/>
            <a:tailEnd/>
          </a:ln>
          <a:effectLst/>
        </p:spPr>
        <p:txBody>
          <a:bodyPr wrap="none" anchor="ctr"/>
          <a:lstStyle/>
          <a:p>
            <a:pPr algn="ctr">
              <a:spcBef>
                <a:spcPct val="20000"/>
              </a:spcBef>
              <a:defRPr/>
            </a:pPr>
            <a:endParaRPr lang="zh-CN" altLang="en-US" sz="1000">
              <a:latin typeface="Times New Roman" pitchFamily="18" charset="0"/>
            </a:endParaRPr>
          </a:p>
        </p:txBody>
      </p:sp>
      <p:grpSp>
        <p:nvGrpSpPr>
          <p:cNvPr id="7" name="组合 23"/>
          <p:cNvGrpSpPr/>
          <p:nvPr/>
        </p:nvGrpSpPr>
        <p:grpSpPr>
          <a:xfrm>
            <a:off x="7929586" y="-171475"/>
            <a:ext cx="1143008" cy="928694"/>
            <a:chOff x="7715272" y="-142900"/>
            <a:chExt cx="1143008" cy="928694"/>
          </a:xfrm>
        </p:grpSpPr>
        <p:pic>
          <p:nvPicPr>
            <p:cNvPr id="22" name="Picture 9" descr="2045231Q7-1"/>
            <p:cNvPicPr>
              <a:picLocks noChangeAspect="1" noChangeArrowheads="1"/>
            </p:cNvPicPr>
            <p:nvPr/>
          </p:nvPicPr>
          <p:blipFill>
            <a:blip r:embed="rId3"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wrap="square">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b="1"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3" name="TextBox 12"/>
          <p:cNvSpPr txBox="1"/>
          <p:nvPr/>
        </p:nvSpPr>
        <p:spPr>
          <a:xfrm>
            <a:off x="2123728" y="2636912"/>
            <a:ext cx="4714752"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4800" b="1" spc="50" dirty="0">
                <a:ln w="11430"/>
                <a:solidFill>
                  <a:srgbClr val="0000CC"/>
                </a:solidFill>
                <a:effectLst>
                  <a:outerShdw blurRad="76200" dist="50800" dir="5400000" algn="tl" rotWithShape="0">
                    <a:srgbClr val="000000">
                      <a:alpha val="65000"/>
                    </a:srgbClr>
                  </a:outerShdw>
                </a:effectLst>
              </a:rPr>
              <a:t>第七章 逐步聚合</a:t>
            </a:r>
          </a:p>
        </p:txBody>
      </p:sp>
      <p:pic>
        <p:nvPicPr>
          <p:cNvPr id="14" name="Picture 2" descr="c:\users\lycx\appdata\roaming\360se6\User Data\temp\u=4016498886,2050339530&amp;fm=21&amp;gp=0.jpg"/>
          <p:cNvPicPr>
            <a:picLocks noChangeAspect="1" noChangeArrowheads="1"/>
          </p:cNvPicPr>
          <p:nvPr/>
        </p:nvPicPr>
        <p:blipFill>
          <a:blip r:embed="rId4" cstate="print">
            <a:clrChange>
              <a:clrFrom>
                <a:srgbClr val="FFFFFF"/>
              </a:clrFrom>
              <a:clrTo>
                <a:srgbClr val="FFFFFF">
                  <a:alpha val="0"/>
                </a:srgbClr>
              </a:clrTo>
            </a:clrChange>
          </a:blip>
          <a:srcRect l="21654"/>
          <a:stretch>
            <a:fillRect/>
          </a:stretch>
        </p:blipFill>
        <p:spPr bwMode="auto">
          <a:xfrm>
            <a:off x="85719" y="-24"/>
            <a:ext cx="2843207" cy="819151"/>
          </a:xfrm>
          <a:prstGeom prst="rect">
            <a:avLst/>
          </a:prstGeom>
          <a:noFill/>
        </p:spPr>
      </p:pic>
      <p:pic>
        <p:nvPicPr>
          <p:cNvPr id="18" name="Picture 12" descr="Fig 14_1"/>
          <p:cNvPicPr>
            <a:picLocks noChangeAspect="1" noChangeArrowheads="1"/>
          </p:cNvPicPr>
          <p:nvPr/>
        </p:nvPicPr>
        <p:blipFill>
          <a:blip r:embed="rId5" cstate="print"/>
          <a:srcRect l="1033" t="54593" r="1859" b="17848"/>
          <a:stretch>
            <a:fillRect/>
          </a:stretch>
        </p:blipFill>
        <p:spPr bwMode="auto">
          <a:xfrm>
            <a:off x="1142976" y="5715016"/>
            <a:ext cx="6715172" cy="1000132"/>
          </a:xfrm>
          <a:prstGeom prst="rect">
            <a:avLst/>
          </a:prstGeom>
          <a:noFill/>
          <a:ln w="9525">
            <a:noFill/>
            <a:miter lim="800000"/>
            <a:headEnd/>
            <a:tailEnd/>
          </a:ln>
        </p:spPr>
      </p:pic>
    </p:spTree>
    <p:extLst>
      <p:ext uri="{BB962C8B-B14F-4D97-AF65-F5344CB8AC3E}">
        <p14:creationId xmlns:p14="http://schemas.microsoft.com/office/powerpoint/2010/main" val="47281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485804" y="1357298"/>
            <a:ext cx="8229600" cy="3500462"/>
          </a:xfrm>
          <a:prstGeom prst="rect">
            <a:avLst/>
          </a:prstGeom>
          <a:noFill/>
          <a:ln w="9525">
            <a:solidFill>
              <a:schemeClr val="tx1"/>
            </a:solidFill>
            <a:miter lim="800000"/>
            <a:headEnd/>
            <a:tailEnd/>
          </a:ln>
        </p:spPr>
        <p:txBody>
          <a:bodyPr tIns="108000" bIns="108000"/>
          <a:lstStyle/>
          <a:p>
            <a:pPr marL="342900" indent="-342900">
              <a:spcBef>
                <a:spcPct val="20000"/>
              </a:spcBef>
              <a:buSzPct val="100000"/>
              <a:buFont typeface="Wingdings" pitchFamily="2" charset="2"/>
              <a:buChar char="u"/>
            </a:pPr>
            <a:r>
              <a:rPr lang="zh-CN" altLang="en-US" sz="2600" b="1" dirty="0">
                <a:solidFill>
                  <a:srgbClr val="CC0000"/>
                </a:solidFill>
                <a:effectLst>
                  <a:outerShdw blurRad="38100" dist="38100" dir="2700000" algn="tl">
                    <a:srgbClr val="C0C0C0"/>
                  </a:outerShdw>
                </a:effectLst>
                <a:latin typeface="Times New Roman" pitchFamily="18" charset="0"/>
                <a:ea typeface="楷体_GB2312" pitchFamily="49" charset="-122"/>
              </a:rPr>
              <a:t> 链式聚合 （连锁聚合）（</a:t>
            </a:r>
            <a:r>
              <a:rPr lang="en-US" altLang="zh-CN" sz="2600" b="1" dirty="0">
                <a:solidFill>
                  <a:srgbClr val="CC0000"/>
                </a:solidFill>
                <a:effectLst>
                  <a:outerShdw blurRad="38100" dist="38100" dir="2700000" algn="tl">
                    <a:srgbClr val="C0C0C0"/>
                  </a:outerShdw>
                </a:effectLst>
                <a:latin typeface="Times New Roman" pitchFamily="18" charset="0"/>
                <a:ea typeface="楷体_GB2312" pitchFamily="49" charset="-122"/>
              </a:rPr>
              <a:t>Chain Polymerization</a:t>
            </a:r>
            <a:r>
              <a:rPr lang="zh-CN" altLang="en-US" sz="2600" b="1" dirty="0">
                <a:solidFill>
                  <a:srgbClr val="CC0000"/>
                </a:solidFill>
                <a:effectLst>
                  <a:outerShdw blurRad="38100" dist="38100" dir="2700000" algn="tl">
                    <a:srgbClr val="C0C0C0"/>
                  </a:outerShdw>
                </a:effectLst>
                <a:latin typeface="Times New Roman" pitchFamily="18" charset="0"/>
                <a:ea typeface="楷体_GB2312" pitchFamily="49" charset="-122"/>
              </a:rPr>
              <a:t>）</a:t>
            </a:r>
          </a:p>
          <a:p>
            <a:pPr marL="342900" indent="-342900">
              <a:spcBef>
                <a:spcPct val="50000"/>
              </a:spcBef>
              <a:buClr>
                <a:schemeClr val="bg2"/>
              </a:buClr>
              <a:buSzPct val="75000"/>
              <a:buFont typeface="Wingdings" pitchFamily="2" charset="2"/>
              <a:buNone/>
            </a:pPr>
            <a:r>
              <a:rPr lang="zh-CN" altLang="en-US" sz="2400" b="1" dirty="0">
                <a:effectLst>
                  <a:outerShdw blurRad="38100" dist="38100" dir="2700000" algn="tl">
                    <a:srgbClr val="C0C0C0"/>
                  </a:outerShdw>
                </a:effectLst>
                <a:latin typeface="Times New Roman" pitchFamily="18" charset="0"/>
                <a:ea typeface="楷体_GB2312" pitchFamily="49" charset="-122"/>
              </a:rPr>
              <a:t> 特点：</a:t>
            </a:r>
            <a:endParaRPr lang="en-US" altLang="zh-CN" sz="2400" b="1" dirty="0">
              <a:effectLst>
                <a:outerShdw blurRad="38100" dist="38100" dir="2700000" algn="tl">
                  <a:srgbClr val="C0C0C0"/>
                </a:outerShdw>
              </a:effectLst>
              <a:latin typeface="Times New Roman" pitchFamily="18" charset="0"/>
              <a:ea typeface="楷体_GB2312" pitchFamily="49" charset="-122"/>
            </a:endParaRPr>
          </a:p>
          <a:p>
            <a:pPr marL="342900" indent="-342900">
              <a:spcBef>
                <a:spcPct val="50000"/>
              </a:spcBef>
              <a:buClr>
                <a:srgbClr val="0000CC"/>
              </a:buClr>
              <a:buSzPct val="100000"/>
              <a:buFont typeface="Wingdings" pitchFamily="2" charset="2"/>
              <a:buChar char="p"/>
            </a:pPr>
            <a:r>
              <a:rPr lang="zh-CN" altLang="en-US" sz="2400" b="1" dirty="0">
                <a:effectLst>
                  <a:outerShdw blurRad="38100" dist="38100" dir="2700000" algn="tl">
                    <a:srgbClr val="C0C0C0"/>
                  </a:outerShdw>
                </a:effectLst>
                <a:latin typeface="Times New Roman" pitchFamily="18" charset="0"/>
                <a:ea typeface="楷体_GB2312" pitchFamily="49" charset="-122"/>
              </a:rPr>
              <a:t> </a:t>
            </a:r>
            <a:r>
              <a:rPr lang="zh-CN" altLang="en-US" sz="2400" b="1" dirty="0">
                <a:solidFill>
                  <a:srgbClr val="7030A0"/>
                </a:solidFill>
                <a:effectLst>
                  <a:outerShdw blurRad="38100" dist="38100" dir="2700000" algn="tl">
                    <a:srgbClr val="C0C0C0"/>
                  </a:outerShdw>
                </a:effectLst>
                <a:latin typeface="Times New Roman" pitchFamily="18" charset="0"/>
                <a:ea typeface="楷体_GB2312" pitchFamily="49" charset="-122"/>
              </a:rPr>
              <a:t>有特定的活性中心；</a:t>
            </a:r>
          </a:p>
          <a:p>
            <a:pPr marL="342900" indent="-342900">
              <a:spcBef>
                <a:spcPct val="50000"/>
              </a:spcBef>
              <a:buClr>
                <a:srgbClr val="0000CC"/>
              </a:buClr>
              <a:buSzPct val="100000"/>
              <a:buFont typeface="Wingdings" pitchFamily="2" charset="2"/>
              <a:buChar char="p"/>
            </a:pPr>
            <a:r>
              <a:rPr lang="zh-CN" altLang="en-US" sz="2400" b="1" dirty="0">
                <a:solidFill>
                  <a:srgbClr val="7030A0"/>
                </a:solidFill>
                <a:effectLst>
                  <a:outerShdw blurRad="38100" dist="38100" dir="2700000" algn="tl">
                    <a:srgbClr val="C0C0C0"/>
                  </a:outerShdw>
                </a:effectLst>
                <a:latin typeface="Times New Roman" pitchFamily="18" charset="0"/>
                <a:ea typeface="楷体_GB2312" pitchFamily="49" charset="-122"/>
              </a:rPr>
              <a:t> 有多种基元反应；</a:t>
            </a:r>
          </a:p>
          <a:p>
            <a:pPr marL="355600" indent="-355600">
              <a:lnSpc>
                <a:spcPct val="150000"/>
              </a:lnSpc>
              <a:spcBef>
                <a:spcPct val="50000"/>
              </a:spcBef>
              <a:buClr>
                <a:srgbClr val="0000CC"/>
              </a:buClr>
              <a:buSzPct val="100000"/>
              <a:buFont typeface="Wingdings" pitchFamily="2" charset="2"/>
              <a:buChar char="p"/>
            </a:pPr>
            <a:r>
              <a:rPr lang="zh-CN" altLang="en-US" sz="2400" b="1" dirty="0">
                <a:solidFill>
                  <a:srgbClr val="7030A0"/>
                </a:solidFill>
                <a:effectLst>
                  <a:outerShdw blurRad="38100" dist="38100" dir="2700000" algn="tl">
                    <a:srgbClr val="C0C0C0"/>
                  </a:outerShdw>
                </a:effectLst>
                <a:latin typeface="Times New Roman" pitchFamily="18" charset="0"/>
                <a:ea typeface="楷体_GB2312" pitchFamily="49" charset="-122"/>
              </a:rPr>
              <a:t> 反应中一旦形成单体活性中心，就能很快传递下去，一个聚合物分子链是在瞬间（零点几秒到几秒）形成的。</a:t>
            </a:r>
          </a:p>
        </p:txBody>
      </p:sp>
      <p:pic>
        <p:nvPicPr>
          <p:cNvPr id="8194" name="Picture 2" descr="c:\users\lycx\appdata\roaming\360se6\User Data\temp\W020121009396563460505.jpg"/>
          <p:cNvPicPr>
            <a:picLocks noChangeAspect="1" noChangeArrowheads="1"/>
          </p:cNvPicPr>
          <p:nvPr/>
        </p:nvPicPr>
        <p:blipFill>
          <a:blip r:embed="rId2" cstate="print"/>
          <a:srcRect t="36250" r="18749" b="16875"/>
          <a:stretch>
            <a:fillRect/>
          </a:stretch>
        </p:blipFill>
        <p:spPr bwMode="auto">
          <a:xfrm>
            <a:off x="571472" y="5000636"/>
            <a:ext cx="4643470" cy="1785950"/>
          </a:xfrm>
          <a:prstGeom prst="rect">
            <a:avLst/>
          </a:prstGeom>
          <a:noFill/>
        </p:spPr>
      </p:pic>
      <p:sp>
        <p:nvSpPr>
          <p:cNvPr id="11" name="Rectangle 46"/>
          <p:cNvSpPr>
            <a:spLocks noChangeArrowheads="1"/>
          </p:cNvSpPr>
          <p:nvPr/>
        </p:nvSpPr>
        <p:spPr bwMode="auto">
          <a:xfrm>
            <a:off x="5715008" y="5643578"/>
            <a:ext cx="2968625" cy="461962"/>
          </a:xfrm>
          <a:prstGeom prst="rect">
            <a:avLst/>
          </a:prstGeom>
          <a:solidFill>
            <a:srgbClr val="FFFFCC"/>
          </a:solidFill>
          <a:ln w="9525">
            <a:noFill/>
            <a:miter lim="800000"/>
            <a:headEnd/>
            <a:tailEnd/>
          </a:ln>
        </p:spPr>
        <p:txBody>
          <a:bodyPr wrap="none">
            <a:spAutoFit/>
          </a:bodyPr>
          <a:lstStyle/>
          <a:p>
            <a:pPr>
              <a:spcBef>
                <a:spcPct val="50000"/>
              </a:spcBef>
            </a:pPr>
            <a:r>
              <a:rPr lang="zh-CN" altLang="en-US" sz="2400" b="1" dirty="0">
                <a:solidFill>
                  <a:srgbClr val="003399"/>
                </a:solidFill>
                <a:latin typeface="+mn-ea"/>
              </a:rPr>
              <a:t>多数烯类单体的聚合</a:t>
            </a:r>
            <a:endParaRPr lang="en-US" altLang="zh-CN" sz="2400" b="1" dirty="0">
              <a:solidFill>
                <a:srgbClr val="003399"/>
              </a:solidFill>
              <a:latin typeface="+mn-ea"/>
            </a:endParaRPr>
          </a:p>
        </p:txBody>
      </p:sp>
      <p:sp>
        <p:nvSpPr>
          <p:cNvPr id="18" name="矩形 17"/>
          <p:cNvSpPr/>
          <p:nvPr/>
        </p:nvSpPr>
        <p:spPr>
          <a:xfrm>
            <a:off x="71422" y="65766"/>
            <a:ext cx="8572544" cy="1077218"/>
          </a:xfrm>
          <a:prstGeom prst="rect">
            <a:avLst/>
          </a:prstGeom>
        </p:spPr>
        <p:txBody>
          <a:bodyPr wrap="square">
            <a:spAutoFit/>
          </a:bodyPr>
          <a:lstStyle/>
          <a:p>
            <a:pPr lvl="0"/>
            <a:r>
              <a:rPr lang="zh-CN"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3.3 </a:t>
            </a:r>
            <a:r>
              <a:rPr lang="zh-CN" altLang="en-US"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按照聚合反应机理（</a:t>
            </a:r>
            <a:r>
              <a:rPr lang="en-US"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Mechanism</a:t>
            </a:r>
            <a:r>
              <a:rPr lang="zh-CN" altLang="en-US"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）或动力学（</a:t>
            </a:r>
            <a:r>
              <a:rPr lang="en-US"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Kinetics</a:t>
            </a:r>
            <a:r>
              <a:rPr lang="zh-CN" altLang="en-US"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）进行分类 </a:t>
            </a:r>
            <a:r>
              <a:rPr lang="en-US" altLang="zh-CN"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——Flory</a:t>
            </a:r>
            <a:r>
              <a:rPr lang="zh-CN" altLang="en-US" sz="3200" b="1" dirty="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分类法</a:t>
            </a:r>
          </a:p>
        </p:txBody>
      </p:sp>
    </p:spTree>
    <p:extLst>
      <p:ext uri="{BB962C8B-B14F-4D97-AF65-F5344CB8AC3E}">
        <p14:creationId xmlns:p14="http://schemas.microsoft.com/office/powerpoint/2010/main" val="1888221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Text Box 2"/>
          <p:cNvSpPr txBox="1">
            <a:spLocks noChangeArrowheads="1"/>
          </p:cNvSpPr>
          <p:nvPr/>
        </p:nvSpPr>
        <p:spPr bwMode="auto">
          <a:xfrm>
            <a:off x="304800" y="406400"/>
            <a:ext cx="8636000" cy="581697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b="1" dirty="0">
                <a:solidFill>
                  <a:srgbClr val="990000"/>
                </a:solidFill>
                <a:latin typeface="宋体" panose="02010600030101010101" pitchFamily="2" charset="-122"/>
              </a:rPr>
              <a:t>重点内容：</a:t>
            </a:r>
          </a:p>
          <a:p>
            <a:pPr eaLnBrk="1" hangingPunct="1">
              <a:spcBef>
                <a:spcPct val="50000"/>
              </a:spcBef>
              <a:buFontTx/>
              <a:buNone/>
            </a:pPr>
            <a:r>
              <a:rPr lang="en-US" altLang="zh-CN" sz="2400" b="1" dirty="0">
                <a:latin typeface="宋体" panose="02010600030101010101" pitchFamily="2" charset="-122"/>
              </a:rPr>
              <a:t>1</a:t>
            </a:r>
            <a:r>
              <a:rPr lang="zh-CN" altLang="en-US" sz="2400" b="1" dirty="0">
                <a:latin typeface="宋体" panose="02010600030101010101" pitchFamily="2" charset="-122"/>
              </a:rPr>
              <a:t>、基本概念：官能团等活性、官能团、官能度、反应程度</a:t>
            </a:r>
          </a:p>
          <a:p>
            <a:pPr eaLnBrk="1" hangingPunct="1">
              <a:spcBef>
                <a:spcPct val="50000"/>
              </a:spcBef>
              <a:buFontTx/>
              <a:buNone/>
            </a:pPr>
            <a:r>
              <a:rPr lang="en-US" altLang="zh-CN" sz="2400" b="1" dirty="0">
                <a:latin typeface="宋体" panose="02010600030101010101" pitchFamily="2" charset="-122"/>
              </a:rPr>
              <a:t>2</a:t>
            </a:r>
            <a:r>
              <a:rPr lang="zh-CN" altLang="en-US" sz="2400" b="1" dirty="0">
                <a:latin typeface="宋体" panose="02010600030101010101" pitchFamily="2" charset="-122"/>
              </a:rPr>
              <a:t>、逐步聚合反应的特点</a:t>
            </a:r>
            <a:endParaRPr lang="en-US" altLang="zh-CN" sz="2400" b="1" dirty="0">
              <a:latin typeface="宋体" panose="02010600030101010101" pitchFamily="2" charset="-122"/>
            </a:endParaRPr>
          </a:p>
          <a:p>
            <a:pPr>
              <a:spcBef>
                <a:spcPct val="50000"/>
              </a:spcBef>
              <a:buNone/>
            </a:pPr>
            <a:r>
              <a:rPr lang="en-US" altLang="zh-CN" sz="2400" b="1" dirty="0">
                <a:latin typeface="宋体" panose="02010600030101010101" pitchFamily="2" charset="-122"/>
              </a:rPr>
              <a:t>3</a:t>
            </a:r>
            <a:r>
              <a:rPr lang="zh-CN" altLang="en-US" sz="2400" b="1" dirty="0">
                <a:latin typeface="宋体" panose="02010600030101010101" pitchFamily="2" charset="-122"/>
              </a:rPr>
              <a:t>、封闭体系、开放体系聚合度的计算</a:t>
            </a:r>
          </a:p>
          <a:p>
            <a:pPr>
              <a:spcBef>
                <a:spcPct val="50000"/>
              </a:spcBef>
              <a:buNone/>
            </a:pPr>
            <a:r>
              <a:rPr lang="en-US" altLang="zh-CN" sz="2400" b="1" dirty="0">
                <a:latin typeface="宋体" panose="02010600030101010101" pitchFamily="2" charset="-122"/>
              </a:rPr>
              <a:t>4</a:t>
            </a:r>
            <a:r>
              <a:rPr lang="zh-CN" altLang="en-US" sz="2400" b="1" dirty="0">
                <a:latin typeface="宋体" panose="02010600030101010101" pitchFamily="2" charset="-122"/>
              </a:rPr>
              <a:t>、基本概念：当量系数、过量分率</a:t>
            </a:r>
          </a:p>
          <a:p>
            <a:pPr>
              <a:spcBef>
                <a:spcPct val="50000"/>
              </a:spcBef>
              <a:buNone/>
            </a:pPr>
            <a:r>
              <a:rPr lang="en-US" altLang="zh-CN" sz="2400" b="1" dirty="0">
                <a:latin typeface="宋体" panose="02010600030101010101" pitchFamily="2" charset="-122"/>
              </a:rPr>
              <a:t>5</a:t>
            </a:r>
            <a:r>
              <a:rPr lang="zh-CN" altLang="en-US" sz="2400" b="1" dirty="0">
                <a:latin typeface="宋体" panose="02010600030101010101" pitchFamily="2" charset="-122"/>
              </a:rPr>
              <a:t>、聚合度的控制方法</a:t>
            </a:r>
          </a:p>
          <a:p>
            <a:pPr>
              <a:spcBef>
                <a:spcPct val="50000"/>
              </a:spcBef>
              <a:buNone/>
            </a:pPr>
            <a:r>
              <a:rPr lang="en-US" altLang="zh-CN" sz="2400" b="1" dirty="0">
                <a:latin typeface="宋体" panose="02010600030101010101" pitchFamily="2" charset="-122"/>
              </a:rPr>
              <a:t>6</a:t>
            </a:r>
            <a:r>
              <a:rPr lang="zh-CN" altLang="en-US" sz="2400" b="1" dirty="0">
                <a:latin typeface="宋体" panose="02010600030101010101" pitchFamily="2" charset="-122"/>
              </a:rPr>
              <a:t>、正确使用公式计算各种体系的聚合度</a:t>
            </a:r>
            <a:endParaRPr lang="en-US" altLang="zh-CN" sz="2400" b="1" dirty="0">
              <a:latin typeface="宋体" panose="02010600030101010101" pitchFamily="2" charset="-122"/>
            </a:endParaRPr>
          </a:p>
          <a:p>
            <a:pPr>
              <a:spcBef>
                <a:spcPct val="50000"/>
              </a:spcBef>
              <a:buNone/>
            </a:pPr>
            <a:r>
              <a:rPr lang="en-US" altLang="zh-CN" sz="2400" b="1" dirty="0">
                <a:latin typeface="宋体" panose="02010600030101010101" pitchFamily="2" charset="-122"/>
              </a:rPr>
              <a:t>7</a:t>
            </a:r>
            <a:r>
              <a:rPr lang="zh-CN" altLang="en-US" sz="2400" b="1" dirty="0">
                <a:latin typeface="宋体" panose="02010600030101010101" pitchFamily="2" charset="-122"/>
              </a:rPr>
              <a:t>、基本概念：体型逐步聚合、无规预聚物、结构预聚物、凝胶点</a:t>
            </a:r>
          </a:p>
          <a:p>
            <a:pPr>
              <a:spcBef>
                <a:spcPct val="50000"/>
              </a:spcBef>
              <a:buNone/>
            </a:pPr>
            <a:r>
              <a:rPr lang="en-US" altLang="zh-CN" sz="2400" b="1" dirty="0">
                <a:latin typeface="宋体" panose="02010600030101010101" pitchFamily="2" charset="-122"/>
              </a:rPr>
              <a:t>8</a:t>
            </a:r>
            <a:r>
              <a:rPr lang="zh-CN" altLang="en-US" sz="2400" b="1" dirty="0">
                <a:latin typeface="宋体" panose="02010600030101010101" pitchFamily="2" charset="-122"/>
              </a:rPr>
              <a:t>、用</a:t>
            </a:r>
            <a:r>
              <a:rPr lang="en-US" altLang="zh-CN" sz="2400" b="1" dirty="0">
                <a:latin typeface="宋体" panose="02010600030101010101" pitchFamily="2" charset="-122"/>
              </a:rPr>
              <a:t>Carothers</a:t>
            </a:r>
            <a:r>
              <a:rPr lang="zh-CN" altLang="en-US" sz="2400" b="1" dirty="0">
                <a:latin typeface="宋体" panose="02010600030101010101" pitchFamily="2" charset="-122"/>
              </a:rPr>
              <a:t>法计算凝胶点</a:t>
            </a:r>
          </a:p>
          <a:p>
            <a:pPr>
              <a:spcBef>
                <a:spcPct val="50000"/>
              </a:spcBef>
              <a:buNone/>
            </a:pPr>
            <a:r>
              <a:rPr lang="en-US" altLang="zh-CN" sz="2400" b="1" dirty="0">
                <a:latin typeface="宋体" panose="02010600030101010101" pitchFamily="2" charset="-122"/>
              </a:rPr>
              <a:t>9</a:t>
            </a:r>
            <a:r>
              <a:rPr lang="zh-CN" altLang="en-US" sz="2400" b="1" dirty="0">
                <a:latin typeface="宋体" panose="02010600030101010101" pitchFamily="2" charset="-122"/>
              </a:rPr>
              <a:t>、逐步聚合的主要实施方法</a:t>
            </a:r>
          </a:p>
        </p:txBody>
      </p:sp>
    </p:spTree>
    <p:extLst>
      <p:ext uri="{BB962C8B-B14F-4D97-AF65-F5344CB8AC3E}">
        <p14:creationId xmlns:p14="http://schemas.microsoft.com/office/powerpoint/2010/main" val="3858550205"/>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descr="밝은 수평선"/>
          <p:cNvSpPr>
            <a:spLocks noChangeArrowheads="1"/>
          </p:cNvSpPr>
          <p:nvPr/>
        </p:nvSpPr>
        <p:spPr bwMode="auto">
          <a:xfrm>
            <a:off x="0" y="0"/>
            <a:ext cx="9144000" cy="928688"/>
          </a:xfrm>
          <a:prstGeom prst="rect">
            <a:avLst/>
          </a:prstGeom>
          <a:blipFill dpi="0" rotWithShape="1">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zh-CN" sz="2800">
              <a:latin typeface="Arial" panose="020B0604020202020204" pitchFamily="34" charset="0"/>
              <a:ea typeface="楷体_GB2312" pitchFamily="49" charset="-122"/>
            </a:endParaRPr>
          </a:p>
        </p:txBody>
      </p:sp>
      <p:sp>
        <p:nvSpPr>
          <p:cNvPr id="1433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kumimoji="0" lang="zh-CN" altLang="en-US" sz="1000">
              <a:ea typeface="楷体_GB2312" pitchFamily="49" charset="-122"/>
            </a:endParaRPr>
          </a:p>
        </p:txBody>
      </p:sp>
      <p:grpSp>
        <p:nvGrpSpPr>
          <p:cNvPr id="14340" name="组合 23"/>
          <p:cNvGrpSpPr>
            <a:grpSpLocks/>
          </p:cNvGrpSpPr>
          <p:nvPr/>
        </p:nvGrpSpPr>
        <p:grpSpPr bwMode="auto">
          <a:xfrm>
            <a:off x="7929563" y="-171450"/>
            <a:ext cx="1143000" cy="928688"/>
            <a:chOff x="7715272" y="-142900"/>
            <a:chExt cx="1143008" cy="928694"/>
          </a:xfrm>
        </p:grpSpPr>
        <p:pic>
          <p:nvPicPr>
            <p:cNvPr id="14362" name="Picture 9" descr="2045231Q7-1"/>
            <p:cNvPicPr>
              <a:picLocks noChangeAspect="1" noChangeArrowheads="1"/>
            </p:cNvPicPr>
            <p:nvPr/>
          </p:nvPicPr>
          <p:blipFill>
            <a:blip r:embed="rId5">
              <a:clrChange>
                <a:clrFrom>
                  <a:srgbClr val="FFFEFF"/>
                </a:clrFrom>
                <a:clrTo>
                  <a:srgbClr val="FFFEFF">
                    <a:alpha val="0"/>
                  </a:srgbClr>
                </a:clrTo>
              </a:clrChange>
              <a:extLst>
                <a:ext uri="{28A0092B-C50C-407E-A947-70E740481C1C}">
                  <a14:useLocalDpi xmlns:a14="http://schemas.microsoft.com/office/drawing/2010/main" val="0"/>
                </a:ext>
              </a:extLst>
            </a:blip>
            <a:srcRect l="7692" t="8258" r="10294" b="9615"/>
            <a:stretch>
              <a:fillRect/>
            </a:stretch>
          </p:blipFill>
          <p:spPr bwMode="auto">
            <a:xfrm>
              <a:off x="8013478" y="57987"/>
              <a:ext cx="540000" cy="540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hangingPunct="1">
                <a:spcBef>
                  <a:spcPct val="50000"/>
                </a:spcBef>
                <a:defRPr/>
              </a:pP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107950" y="119063"/>
            <a:ext cx="3894138" cy="646112"/>
          </a:xfrm>
          <a:prstGeom prst="rect">
            <a:avLst/>
          </a:prstGeom>
          <a:noFill/>
        </p:spPr>
        <p:txBody>
          <a:bodyPr wrap="none">
            <a:spAutoFit/>
          </a:bodyPr>
          <a:lstStyle/>
          <a:p>
            <a:pPr eaLnBrk="1" hangingPunct="1">
              <a:spcBef>
                <a:spcPts val="600"/>
              </a:spcBef>
              <a:defRPr/>
            </a:pPr>
            <a:r>
              <a:rPr lang="en-US" altLang="zh-CN" sz="3600"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7.1 </a:t>
            </a:r>
            <a:r>
              <a:rPr lang="zh-CN" altLang="en-US" sz="3600"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逐步聚合单体</a:t>
            </a:r>
          </a:p>
        </p:txBody>
      </p:sp>
      <p:sp>
        <p:nvSpPr>
          <p:cNvPr id="3079" name="Text Box 2"/>
          <p:cNvSpPr txBox="1">
            <a:spLocks noChangeArrowheads="1"/>
          </p:cNvSpPr>
          <p:nvPr/>
        </p:nvSpPr>
        <p:spPr bwMode="auto">
          <a:xfrm>
            <a:off x="0" y="1052513"/>
            <a:ext cx="9144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9pPr>
          </a:lstStyle>
          <a:p>
            <a:pPr algn="just" eaLnBrk="1" hangingPunct="1">
              <a:spcBef>
                <a:spcPct val="50000"/>
              </a:spcBef>
              <a:defRPr/>
            </a:pPr>
            <a:r>
              <a:rPr kumimoji="1" lang="en-US" altLang="zh-CN" dirty="0">
                <a:solidFill>
                  <a:srgbClr val="0000CC"/>
                </a:solidFill>
                <a:latin typeface="宋体" panose="02010600030101010101" pitchFamily="2" charset="-122"/>
                <a:ea typeface="宋体" panose="02010600030101010101" pitchFamily="2" charset="-122"/>
              </a:rPr>
              <a:t>    (2)</a:t>
            </a:r>
            <a:r>
              <a:rPr kumimoji="1" lang="zh-CN" altLang="en-US" dirty="0">
                <a:solidFill>
                  <a:srgbClr val="0000CC"/>
                </a:solidFill>
                <a:latin typeface="宋体" panose="02010600030101010101" pitchFamily="2" charset="-122"/>
                <a:ea typeface="宋体" panose="02010600030101010101" pitchFamily="2" charset="-122"/>
              </a:rPr>
              <a:t>单体的官能度</a:t>
            </a:r>
          </a:p>
          <a:p>
            <a:pPr algn="just" eaLnBrk="1" hangingPunct="1">
              <a:spcBef>
                <a:spcPct val="50000"/>
              </a:spcBef>
              <a:defRPr/>
            </a:pPr>
            <a:r>
              <a:rPr kumimoji="1" lang="zh-CN" altLang="en-US" sz="2400" dirty="0">
                <a:latin typeface="宋体" panose="02010600030101010101" pitchFamily="2" charset="-122"/>
                <a:ea typeface="宋体" panose="02010600030101010101" pitchFamily="2" charset="-122"/>
              </a:rPr>
              <a:t>         定义：单体分子中反应点的数目叫做单体官能度</a:t>
            </a:r>
            <a:r>
              <a:rPr kumimoji="1" lang="zh-CN" altLang="en-US" sz="2400" dirty="0">
                <a:latin typeface="+mn-lt"/>
                <a:ea typeface="宋体" panose="02010600030101010101" pitchFamily="2" charset="-122"/>
              </a:rPr>
              <a:t>（</a:t>
            </a:r>
            <a:r>
              <a:rPr kumimoji="1" lang="en-US" altLang="zh-CN" sz="2400" i="1" dirty="0">
                <a:latin typeface="+mn-lt"/>
                <a:ea typeface="宋体" panose="02010600030101010101" pitchFamily="2" charset="-122"/>
              </a:rPr>
              <a:t>f </a:t>
            </a:r>
            <a:r>
              <a:rPr kumimoji="1" lang="zh-CN" altLang="en-US" sz="2400" i="1" dirty="0">
                <a:latin typeface="+mn-lt"/>
                <a:ea typeface="宋体" panose="02010600030101010101" pitchFamily="2" charset="-122"/>
              </a:rPr>
              <a:t>）</a:t>
            </a:r>
          </a:p>
        </p:txBody>
      </p:sp>
      <p:graphicFrame>
        <p:nvGraphicFramePr>
          <p:cNvPr id="14343" name="Object 3"/>
          <p:cNvGraphicFramePr>
            <a:graphicFrameLocks noChangeAspect="1"/>
          </p:cNvGraphicFramePr>
          <p:nvPr/>
        </p:nvGraphicFramePr>
        <p:xfrm>
          <a:off x="1030288" y="2198688"/>
          <a:ext cx="4176712" cy="1412875"/>
        </p:xfrm>
        <a:graphic>
          <a:graphicData uri="http://schemas.openxmlformats.org/presentationml/2006/ole">
            <mc:AlternateContent xmlns:mc="http://schemas.openxmlformats.org/markup-compatibility/2006">
              <mc:Choice xmlns:v="urn:schemas-microsoft-com:vml" Requires="v">
                <p:oleObj spid="_x0000_s58517" name="ISIS/Draw Sketch" r:id="rId6" imgW="2492437" imgH="908068" progId="ISISServer">
                  <p:embed/>
                </p:oleObj>
              </mc:Choice>
              <mc:Fallback>
                <p:oleObj name="ISIS/Draw Sketch" r:id="rId6" imgW="2492437" imgH="908068" progId="ISISServer">
                  <p:embed/>
                  <p:pic>
                    <p:nvPicPr>
                      <p:cNvPr id="1434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0288" y="2198688"/>
                        <a:ext cx="4176712"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Text Box 4"/>
          <p:cNvSpPr txBox="1">
            <a:spLocks noChangeArrowheads="1"/>
          </p:cNvSpPr>
          <p:nvPr/>
        </p:nvSpPr>
        <p:spPr bwMode="auto">
          <a:xfrm>
            <a:off x="3949700" y="2270125"/>
            <a:ext cx="1223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0">
                <a:solidFill>
                  <a:srgbClr val="C00000"/>
                </a:solidFill>
                <a:latin typeface="宋体" panose="02010600030101010101" pitchFamily="2" charset="-122"/>
              </a:rPr>
              <a:t>酸性</a:t>
            </a:r>
          </a:p>
        </p:txBody>
      </p:sp>
      <p:sp>
        <p:nvSpPr>
          <p:cNvPr id="14345" name="Text Box 5"/>
          <p:cNvSpPr txBox="1">
            <a:spLocks noChangeArrowheads="1"/>
          </p:cNvSpPr>
          <p:nvPr/>
        </p:nvSpPr>
        <p:spPr bwMode="auto">
          <a:xfrm>
            <a:off x="3949700" y="2917825"/>
            <a:ext cx="1223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0">
                <a:solidFill>
                  <a:srgbClr val="C00000"/>
                </a:solidFill>
                <a:latin typeface="宋体" panose="02010600030101010101" pitchFamily="2" charset="-122"/>
              </a:rPr>
              <a:t>碱性</a:t>
            </a:r>
          </a:p>
        </p:txBody>
      </p:sp>
      <p:sp>
        <p:nvSpPr>
          <p:cNvPr id="3083" name="Text Box 2"/>
          <p:cNvSpPr txBox="1">
            <a:spLocks noChangeArrowheads="1"/>
          </p:cNvSpPr>
          <p:nvPr/>
        </p:nvSpPr>
        <p:spPr bwMode="auto">
          <a:xfrm>
            <a:off x="5572125" y="2535238"/>
            <a:ext cx="2714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9pPr>
          </a:lstStyle>
          <a:p>
            <a:pPr algn="just" eaLnBrk="1" hangingPunct="1">
              <a:spcBef>
                <a:spcPct val="50000"/>
              </a:spcBef>
              <a:defRPr/>
            </a:pPr>
            <a:r>
              <a:rPr kumimoji="1" lang="zh-CN" altLang="en-US" sz="2400" dirty="0">
                <a:latin typeface="+mn-lt"/>
                <a:ea typeface="宋体" panose="02010600030101010101" pitchFamily="2" charset="-122"/>
              </a:rPr>
              <a:t>苯酚的官能度为</a:t>
            </a:r>
            <a:r>
              <a:rPr kumimoji="1" lang="en-US" altLang="zh-CN" sz="2400" dirty="0">
                <a:latin typeface="+mn-lt"/>
                <a:ea typeface="宋体" panose="02010600030101010101" pitchFamily="2" charset="-122"/>
              </a:rPr>
              <a:t>2</a:t>
            </a:r>
            <a:endParaRPr kumimoji="1" lang="zh-CN" altLang="en-US" sz="2400" dirty="0">
              <a:latin typeface="+mn-lt"/>
              <a:ea typeface="宋体" panose="02010600030101010101" pitchFamily="2" charset="-122"/>
            </a:endParaRPr>
          </a:p>
        </p:txBody>
      </p:sp>
      <p:sp>
        <p:nvSpPr>
          <p:cNvPr id="3084" name="Text Box 2"/>
          <p:cNvSpPr txBox="1">
            <a:spLocks noChangeArrowheads="1"/>
          </p:cNvSpPr>
          <p:nvPr/>
        </p:nvSpPr>
        <p:spPr bwMode="auto">
          <a:xfrm>
            <a:off x="5572125" y="3178175"/>
            <a:ext cx="2714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50000"/>
              </a:spcBef>
              <a:spcAft>
                <a:spcPct val="0"/>
              </a:spcAft>
              <a:defRPr sz="2800" b="1">
                <a:solidFill>
                  <a:schemeClr val="tx1"/>
                </a:solidFill>
                <a:latin typeface="Arial" panose="020B0604020202020204" pitchFamily="34" charset="0"/>
                <a:ea typeface="楷体_GB2312" pitchFamily="49" charset="-122"/>
              </a:defRPr>
            </a:lvl9pPr>
          </a:lstStyle>
          <a:p>
            <a:pPr algn="just" eaLnBrk="1" hangingPunct="1">
              <a:spcBef>
                <a:spcPct val="50000"/>
              </a:spcBef>
              <a:defRPr/>
            </a:pPr>
            <a:r>
              <a:rPr kumimoji="1" lang="zh-CN" altLang="en-US" sz="2400" dirty="0">
                <a:latin typeface="+mn-lt"/>
                <a:ea typeface="宋体" panose="02010600030101010101" pitchFamily="2" charset="-122"/>
              </a:rPr>
              <a:t>苯酚的官能度为</a:t>
            </a:r>
            <a:r>
              <a:rPr kumimoji="1" lang="en-US" altLang="zh-CN" sz="2400" dirty="0">
                <a:latin typeface="+mn-lt"/>
                <a:ea typeface="宋体" panose="02010600030101010101" pitchFamily="2" charset="-122"/>
              </a:rPr>
              <a:t>3</a:t>
            </a:r>
            <a:endParaRPr kumimoji="1" lang="zh-CN" altLang="en-US" sz="2400" dirty="0">
              <a:latin typeface="+mn-lt"/>
              <a:ea typeface="宋体" panose="02010600030101010101" pitchFamily="2" charset="-122"/>
            </a:endParaRPr>
          </a:p>
        </p:txBody>
      </p:sp>
      <p:graphicFrame>
        <p:nvGraphicFramePr>
          <p:cNvPr id="15" name="Object 66"/>
          <p:cNvGraphicFramePr>
            <a:graphicFrameLocks noChangeAspect="1"/>
          </p:cNvGraphicFramePr>
          <p:nvPr/>
        </p:nvGraphicFramePr>
        <p:xfrm>
          <a:off x="2289175" y="3932238"/>
          <a:ext cx="3562350" cy="1362075"/>
        </p:xfrm>
        <a:graphic>
          <a:graphicData uri="http://schemas.openxmlformats.org/presentationml/2006/ole">
            <mc:AlternateContent xmlns:mc="http://schemas.openxmlformats.org/markup-compatibility/2006">
              <mc:Choice xmlns:v="urn:schemas-microsoft-com:vml" Requires="v">
                <p:oleObj spid="_x0000_s58518" name="ISIS/Draw Sketch" r:id="rId8" imgW="2492437" imgH="908068" progId="ISISServer">
                  <p:embed/>
                </p:oleObj>
              </mc:Choice>
              <mc:Fallback>
                <p:oleObj name="ISIS/Draw Sketch" r:id="rId8" imgW="2492437" imgH="908068" progId="ISISServer">
                  <p:embed/>
                  <p:pic>
                    <p:nvPicPr>
                      <p:cNvPr id="15" name="Object 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9175" y="3932238"/>
                        <a:ext cx="35623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67"/>
          <p:cNvSpPr txBox="1">
            <a:spLocks noChangeArrowheads="1"/>
          </p:cNvSpPr>
          <p:nvPr/>
        </p:nvSpPr>
        <p:spPr bwMode="auto">
          <a:xfrm>
            <a:off x="4803775" y="3863975"/>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solidFill>
                  <a:srgbClr val="6600CC"/>
                </a:solidFill>
                <a:ea typeface="楷体_GB2312" pitchFamily="49" charset="-122"/>
              </a:rPr>
              <a:t>酸性</a:t>
            </a:r>
          </a:p>
        </p:txBody>
      </p:sp>
      <p:sp>
        <p:nvSpPr>
          <p:cNvPr id="17" name="Text Box 68"/>
          <p:cNvSpPr txBox="1">
            <a:spLocks noChangeArrowheads="1"/>
          </p:cNvSpPr>
          <p:nvPr/>
        </p:nvSpPr>
        <p:spPr bwMode="auto">
          <a:xfrm>
            <a:off x="4803775" y="4618038"/>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solidFill>
                  <a:srgbClr val="6600CC"/>
                </a:solidFill>
                <a:ea typeface="楷体_GB2312" pitchFamily="49" charset="-122"/>
              </a:rPr>
              <a:t>碱性</a:t>
            </a:r>
          </a:p>
        </p:txBody>
      </p:sp>
      <p:sp>
        <p:nvSpPr>
          <p:cNvPr id="18" name="Rectangle 69"/>
          <p:cNvSpPr>
            <a:spLocks noChangeArrowheads="1"/>
          </p:cNvSpPr>
          <p:nvPr/>
        </p:nvSpPr>
        <p:spPr bwMode="auto">
          <a:xfrm>
            <a:off x="3208338" y="3860800"/>
            <a:ext cx="2622550" cy="14224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en-US" altLang="zh-CN" sz="2000">
              <a:ea typeface="楷体_GB2312" pitchFamily="49" charset="-122"/>
            </a:endParaRPr>
          </a:p>
          <a:p>
            <a:pPr eaLnBrk="1" hangingPunct="1">
              <a:spcBef>
                <a:spcPct val="50000"/>
              </a:spcBef>
              <a:buFontTx/>
              <a:buNone/>
            </a:pPr>
            <a:r>
              <a:rPr lang="en-US" altLang="zh-CN" sz="2000">
                <a:ea typeface="楷体_GB2312" pitchFamily="49" charset="-122"/>
              </a:rPr>
              <a:t>+   RCOOH</a:t>
            </a:r>
            <a:r>
              <a:rPr lang="en-US" altLang="zh-CN" sz="2400">
                <a:ea typeface="楷体_GB2312" pitchFamily="49" charset="-122"/>
              </a:rPr>
              <a:t>        </a:t>
            </a:r>
            <a:r>
              <a:rPr lang="en-US" altLang="zh-CN" sz="2800">
                <a:ea typeface="楷体_GB2312" pitchFamily="49" charset="-122"/>
                <a:cs typeface="Times New Roman" panose="02020603050405020304" pitchFamily="18" charset="0"/>
              </a:rPr>
              <a:t>→  </a:t>
            </a:r>
          </a:p>
          <a:p>
            <a:pPr eaLnBrk="1" hangingPunct="1">
              <a:spcBef>
                <a:spcPct val="50000"/>
              </a:spcBef>
              <a:buFontTx/>
              <a:buNone/>
            </a:pPr>
            <a:endParaRPr lang="en-US" altLang="en-US" sz="2800">
              <a:ea typeface="楷体_GB2312" pitchFamily="49" charset="-122"/>
              <a:cs typeface="Times New Roman" panose="02020603050405020304" pitchFamily="18" charset="0"/>
            </a:endParaRPr>
          </a:p>
        </p:txBody>
      </p:sp>
      <p:graphicFrame>
        <p:nvGraphicFramePr>
          <p:cNvPr id="19" name="Object 70"/>
          <p:cNvGraphicFramePr>
            <a:graphicFrameLocks noChangeAspect="1"/>
          </p:cNvGraphicFramePr>
          <p:nvPr/>
        </p:nvGraphicFramePr>
        <p:xfrm>
          <a:off x="2289175" y="5302250"/>
          <a:ext cx="3562350" cy="1362075"/>
        </p:xfrm>
        <a:graphic>
          <a:graphicData uri="http://schemas.openxmlformats.org/presentationml/2006/ole">
            <mc:AlternateContent xmlns:mc="http://schemas.openxmlformats.org/markup-compatibility/2006">
              <mc:Choice xmlns:v="urn:schemas-microsoft-com:vml" Requires="v">
                <p:oleObj spid="_x0000_s58519" name="ISIS/Draw Sketch" r:id="rId10" imgW="2492437" imgH="908068" progId="ISISServer">
                  <p:embed/>
                </p:oleObj>
              </mc:Choice>
              <mc:Fallback>
                <p:oleObj name="ISIS/Draw Sketch" r:id="rId10" imgW="2492437" imgH="908068" progId="ISISServer">
                  <p:embed/>
                  <p:pic>
                    <p:nvPicPr>
                      <p:cNvPr id="19" name="Object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9175" y="5302250"/>
                        <a:ext cx="35623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71"/>
          <p:cNvSpPr txBox="1">
            <a:spLocks noChangeArrowheads="1"/>
          </p:cNvSpPr>
          <p:nvPr/>
        </p:nvSpPr>
        <p:spPr bwMode="auto">
          <a:xfrm>
            <a:off x="4819650" y="5449888"/>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solidFill>
                  <a:srgbClr val="6600CC"/>
                </a:solidFill>
                <a:ea typeface="楷体_GB2312" pitchFamily="49" charset="-122"/>
              </a:rPr>
              <a:t>酸性</a:t>
            </a:r>
          </a:p>
        </p:txBody>
      </p:sp>
      <p:sp>
        <p:nvSpPr>
          <p:cNvPr id="21" name="Text Box 72"/>
          <p:cNvSpPr txBox="1">
            <a:spLocks noChangeArrowheads="1"/>
          </p:cNvSpPr>
          <p:nvPr/>
        </p:nvSpPr>
        <p:spPr bwMode="auto">
          <a:xfrm>
            <a:off x="4819650" y="6059488"/>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solidFill>
                  <a:srgbClr val="6600CC"/>
                </a:solidFill>
                <a:ea typeface="楷体_GB2312" pitchFamily="49" charset="-122"/>
              </a:rPr>
              <a:t>碱性</a:t>
            </a:r>
          </a:p>
        </p:txBody>
      </p:sp>
      <p:sp>
        <p:nvSpPr>
          <p:cNvPr id="22" name="Oval 74"/>
          <p:cNvSpPr>
            <a:spLocks noChangeArrowheads="1"/>
          </p:cNvSpPr>
          <p:nvPr/>
        </p:nvSpPr>
        <p:spPr bwMode="auto">
          <a:xfrm>
            <a:off x="2360613" y="3789363"/>
            <a:ext cx="792162" cy="503237"/>
          </a:xfrm>
          <a:prstGeom prst="ellipse">
            <a:avLst/>
          </a:prstGeom>
          <a:noFill/>
          <a:ln w="38100" algn="ctr">
            <a:solidFill>
              <a:srgbClr val="FF0000"/>
            </a:solidFill>
            <a:prstDash val="sysDot"/>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800">
              <a:ea typeface="楷体_GB2312" pitchFamily="49" charset="-122"/>
            </a:endParaRPr>
          </a:p>
        </p:txBody>
      </p:sp>
      <p:sp>
        <p:nvSpPr>
          <p:cNvPr id="23" name="Rectangle 75"/>
          <p:cNvSpPr>
            <a:spLocks noChangeArrowheads="1"/>
          </p:cNvSpPr>
          <p:nvPr/>
        </p:nvSpPr>
        <p:spPr bwMode="auto">
          <a:xfrm>
            <a:off x="2124075" y="566261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olidFill>
                  <a:srgbClr val="FF0000"/>
                </a:solidFill>
                <a:ea typeface="楷体_GB2312" pitchFamily="49" charset="-122"/>
              </a:rPr>
              <a:t>H</a:t>
            </a:r>
          </a:p>
        </p:txBody>
      </p:sp>
      <p:sp>
        <p:nvSpPr>
          <p:cNvPr id="24" name="Rectangle 76"/>
          <p:cNvSpPr>
            <a:spLocks noChangeArrowheads="1"/>
          </p:cNvSpPr>
          <p:nvPr/>
        </p:nvSpPr>
        <p:spPr bwMode="auto">
          <a:xfrm>
            <a:off x="2505075" y="641826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olidFill>
                  <a:srgbClr val="FF0000"/>
                </a:solidFill>
                <a:ea typeface="楷体_GB2312" pitchFamily="49" charset="-122"/>
              </a:rPr>
              <a:t>H</a:t>
            </a:r>
          </a:p>
        </p:txBody>
      </p:sp>
      <p:sp>
        <p:nvSpPr>
          <p:cNvPr id="25" name="Rectangle 77"/>
          <p:cNvSpPr>
            <a:spLocks noChangeArrowheads="1"/>
          </p:cNvSpPr>
          <p:nvPr/>
        </p:nvSpPr>
        <p:spPr bwMode="auto">
          <a:xfrm>
            <a:off x="2865438" y="566261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olidFill>
                  <a:srgbClr val="FF0000"/>
                </a:solidFill>
                <a:ea typeface="楷体_GB2312" pitchFamily="49" charset="-122"/>
              </a:rPr>
              <a:t>H</a:t>
            </a:r>
          </a:p>
        </p:txBody>
      </p:sp>
      <p:sp>
        <p:nvSpPr>
          <p:cNvPr id="26" name="Rectangle 78"/>
          <p:cNvSpPr>
            <a:spLocks noChangeArrowheads="1"/>
          </p:cNvSpPr>
          <p:nvPr/>
        </p:nvSpPr>
        <p:spPr bwMode="auto">
          <a:xfrm>
            <a:off x="6429375" y="4221163"/>
            <a:ext cx="684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ea typeface="楷体_GB2312" pitchFamily="49" charset="-122"/>
              </a:rPr>
              <a:t>f=1</a:t>
            </a:r>
          </a:p>
        </p:txBody>
      </p:sp>
      <p:sp>
        <p:nvSpPr>
          <p:cNvPr id="27" name="Rectangle 79"/>
          <p:cNvSpPr>
            <a:spLocks noChangeArrowheads="1"/>
          </p:cNvSpPr>
          <p:nvPr/>
        </p:nvSpPr>
        <p:spPr bwMode="auto">
          <a:xfrm>
            <a:off x="6392863" y="5503863"/>
            <a:ext cx="684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ea typeface="楷体_GB2312" pitchFamily="49" charset="-122"/>
              </a:rPr>
              <a:t>f=2</a:t>
            </a:r>
          </a:p>
        </p:txBody>
      </p:sp>
      <p:sp>
        <p:nvSpPr>
          <p:cNvPr id="28" name="Rectangle 80"/>
          <p:cNvSpPr>
            <a:spLocks noChangeArrowheads="1"/>
          </p:cNvSpPr>
          <p:nvPr/>
        </p:nvSpPr>
        <p:spPr bwMode="auto">
          <a:xfrm>
            <a:off x="6392863" y="6167438"/>
            <a:ext cx="684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ea typeface="楷体_GB2312" pitchFamily="49" charset="-122"/>
              </a:rPr>
              <a:t>f=3</a:t>
            </a:r>
          </a:p>
        </p:txBody>
      </p:sp>
    </p:spTree>
    <p:extLst>
      <p:ext uri="{BB962C8B-B14F-4D97-AF65-F5344CB8AC3E}">
        <p14:creationId xmlns:p14="http://schemas.microsoft.com/office/powerpoint/2010/main" val="3579866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linds(horizontal)">
                                      <p:cBhvr>
                                        <p:cTn id="21" dur="500"/>
                                        <p:tgtEl>
                                          <p:spTgt spid="22"/>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linds(horizontal)">
                                      <p:cBhvr>
                                        <p:cTn id="33" dur="500"/>
                                        <p:tgtEl>
                                          <p:spTgt spid="2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blinds(horizontal)">
                                      <p:cBhvr>
                                        <p:cTn id="39" dur="500"/>
                                        <p:tgtEl>
                                          <p:spTgt spid="2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par>
                          <p:cTn id="45" fill="hold" nodeType="afterGroup">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20" grpId="0"/>
      <p:bldP spid="21" grpId="0"/>
      <p:bldP spid="22" grpId="0" animBg="1"/>
      <p:bldP spid="23" grpId="0"/>
      <p:bldP spid="24" grpId="0"/>
      <p:bldP spid="25" grpId="0"/>
      <p:bldP spid="26" grpId="0"/>
      <p:bldP spid="27" grpId="0"/>
      <p:bldP spid="2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539750" y="836613"/>
            <a:ext cx="8135938" cy="2951162"/>
          </a:xfrm>
        </p:spPr>
        <p:txBody>
          <a:bodyPr>
            <a:noAutofit/>
          </a:bodyPr>
          <a:lstStyle/>
          <a:p>
            <a:pPr>
              <a:lnSpc>
                <a:spcPct val="150000"/>
              </a:lnSpc>
              <a:spcBef>
                <a:spcPct val="50000"/>
              </a:spcBef>
              <a:buFontTx/>
              <a:buNone/>
            </a:pPr>
            <a:r>
              <a:rPr lang="zh-CN" altLang="en-US" sz="2400" b="1" dirty="0">
                <a:solidFill>
                  <a:srgbClr val="FF0000"/>
                </a:solidFill>
                <a:ea typeface="楷体_GB2312" pitchFamily="49" charset="-122"/>
              </a:rPr>
              <a:t>基本特征：</a:t>
            </a:r>
          </a:p>
          <a:p>
            <a:pPr>
              <a:lnSpc>
                <a:spcPct val="150000"/>
              </a:lnSpc>
              <a:buFont typeface="Wingdings" panose="05000000000000000000" pitchFamily="2" charset="2"/>
              <a:buNone/>
            </a:pPr>
            <a:r>
              <a:rPr lang="zh-CN" altLang="en-US" sz="2400" b="1" dirty="0">
                <a:solidFill>
                  <a:srgbClr val="0000FF"/>
                </a:solidFill>
                <a:latin typeface="楷体_GB2312" pitchFamily="49" charset="-122"/>
                <a:ea typeface="楷体_GB2312" pitchFamily="49" charset="-122"/>
              </a:rPr>
              <a:t>（</a:t>
            </a:r>
            <a:r>
              <a:rPr lang="en-US" altLang="zh-CN" sz="2400" b="1" dirty="0">
                <a:solidFill>
                  <a:srgbClr val="0000FF"/>
                </a:solidFill>
                <a:latin typeface="楷体_GB2312" pitchFamily="49" charset="-122"/>
                <a:ea typeface="楷体_GB2312" pitchFamily="49" charset="-122"/>
              </a:rPr>
              <a:t>1</a:t>
            </a:r>
            <a:r>
              <a:rPr lang="zh-CN" altLang="en-US" sz="2400" b="1" dirty="0">
                <a:solidFill>
                  <a:srgbClr val="0000FF"/>
                </a:solidFill>
                <a:latin typeface="楷体_GB2312" pitchFamily="49" charset="-122"/>
                <a:ea typeface="楷体_GB2312" pitchFamily="49" charset="-122"/>
              </a:rPr>
              <a:t>）聚合</a:t>
            </a:r>
            <a:r>
              <a:rPr lang="zh-CN" altLang="zh-CN" sz="2400" b="1" dirty="0">
                <a:solidFill>
                  <a:srgbClr val="0000FF"/>
                </a:solidFill>
                <a:latin typeface="楷体_GB2312" pitchFamily="49" charset="-122"/>
                <a:ea typeface="楷体_GB2312" pitchFamily="49" charset="-122"/>
              </a:rPr>
              <a:t>反应是通过单体功能基之间的反应逐步进行的；</a:t>
            </a:r>
          </a:p>
          <a:p>
            <a:pPr>
              <a:lnSpc>
                <a:spcPct val="150000"/>
              </a:lnSpc>
              <a:buFont typeface="Wingdings" panose="05000000000000000000" pitchFamily="2" charset="2"/>
              <a:buNone/>
            </a:pPr>
            <a:r>
              <a:rPr lang="zh-CN" altLang="en-US" sz="2400" b="1" dirty="0">
                <a:solidFill>
                  <a:srgbClr val="0000FF"/>
                </a:solidFill>
                <a:latin typeface="楷体_GB2312" pitchFamily="49" charset="-122"/>
                <a:ea typeface="楷体_GB2312" pitchFamily="49" charset="-122"/>
              </a:rPr>
              <a:t>（</a:t>
            </a:r>
            <a:r>
              <a:rPr lang="en-US" altLang="zh-CN" sz="2400" b="1" dirty="0">
                <a:solidFill>
                  <a:srgbClr val="0000FF"/>
                </a:solidFill>
                <a:latin typeface="楷体_GB2312" pitchFamily="49" charset="-122"/>
                <a:ea typeface="楷体_GB2312" pitchFamily="49" charset="-122"/>
              </a:rPr>
              <a:t>2</a:t>
            </a:r>
            <a:r>
              <a:rPr lang="zh-CN" altLang="en-US" sz="2400" b="1" dirty="0">
                <a:solidFill>
                  <a:srgbClr val="0000FF"/>
                </a:solidFill>
                <a:latin typeface="楷体_GB2312" pitchFamily="49" charset="-122"/>
                <a:ea typeface="楷体_GB2312" pitchFamily="49" charset="-122"/>
              </a:rPr>
              <a:t>）</a:t>
            </a:r>
            <a:r>
              <a:rPr lang="zh-CN" altLang="zh-CN" sz="2400" b="1" dirty="0">
                <a:solidFill>
                  <a:srgbClr val="0000FF"/>
                </a:solidFill>
                <a:latin typeface="楷体_GB2312" pitchFamily="49" charset="-122"/>
                <a:ea typeface="楷体_GB2312" pitchFamily="49" charset="-122"/>
              </a:rPr>
              <a:t>每步反应的机理相同，因而反应速率和活化能相同；</a:t>
            </a:r>
          </a:p>
          <a:p>
            <a:pPr>
              <a:lnSpc>
                <a:spcPct val="150000"/>
              </a:lnSpc>
              <a:buFont typeface="Wingdings" panose="05000000000000000000" pitchFamily="2" charset="2"/>
              <a:buNone/>
            </a:pPr>
            <a:r>
              <a:rPr lang="zh-CN" altLang="en-US" sz="2400" b="1" dirty="0">
                <a:solidFill>
                  <a:srgbClr val="0000FF"/>
                </a:solidFill>
                <a:latin typeface="楷体_GB2312" pitchFamily="49" charset="-122"/>
                <a:ea typeface="楷体_GB2312" pitchFamily="49" charset="-122"/>
              </a:rPr>
              <a:t>（</a:t>
            </a:r>
            <a:r>
              <a:rPr lang="en-US" altLang="zh-CN" sz="2400" b="1" dirty="0">
                <a:solidFill>
                  <a:srgbClr val="0000FF"/>
                </a:solidFill>
                <a:latin typeface="楷体_GB2312" pitchFamily="49" charset="-122"/>
                <a:ea typeface="楷体_GB2312" pitchFamily="49" charset="-122"/>
              </a:rPr>
              <a:t>3</a:t>
            </a:r>
            <a:r>
              <a:rPr lang="zh-CN" altLang="en-US" sz="2400" b="1" dirty="0">
                <a:solidFill>
                  <a:srgbClr val="0000FF"/>
                </a:solidFill>
                <a:latin typeface="楷体_GB2312" pitchFamily="49" charset="-122"/>
                <a:ea typeface="楷体_GB2312" pitchFamily="49" charset="-122"/>
              </a:rPr>
              <a:t>）</a:t>
            </a:r>
            <a:r>
              <a:rPr lang="zh-CN" altLang="zh-CN" sz="2400" b="1" dirty="0">
                <a:solidFill>
                  <a:srgbClr val="0000FF"/>
                </a:solidFill>
                <a:latin typeface="楷体_GB2312" pitchFamily="49" charset="-122"/>
                <a:ea typeface="楷体_GB2312" pitchFamily="49" charset="-122"/>
              </a:rPr>
              <a:t>反应体系始终由单体和分子量递增的一系列中间产物</a:t>
            </a:r>
            <a:endParaRPr lang="zh-CN" altLang="en-US" sz="2400" b="1" dirty="0">
              <a:solidFill>
                <a:srgbClr val="0000FF"/>
              </a:solidFill>
              <a:latin typeface="楷体_GB2312" pitchFamily="49" charset="-122"/>
              <a:ea typeface="楷体_GB2312" pitchFamily="49" charset="-122"/>
            </a:endParaRPr>
          </a:p>
          <a:p>
            <a:pPr>
              <a:lnSpc>
                <a:spcPct val="150000"/>
              </a:lnSpc>
              <a:buFont typeface="Wingdings" panose="05000000000000000000" pitchFamily="2" charset="2"/>
              <a:buNone/>
            </a:pPr>
            <a:r>
              <a:rPr lang="zh-CN" altLang="en-US" sz="2400" b="1" dirty="0">
                <a:solidFill>
                  <a:srgbClr val="0000FF"/>
                </a:solidFill>
                <a:latin typeface="楷体_GB2312" pitchFamily="49" charset="-122"/>
                <a:ea typeface="楷体_GB2312" pitchFamily="49" charset="-122"/>
              </a:rPr>
              <a:t>     </a:t>
            </a:r>
            <a:r>
              <a:rPr lang="zh-CN" altLang="zh-CN" sz="2400" b="1" dirty="0">
                <a:solidFill>
                  <a:srgbClr val="0000FF"/>
                </a:solidFill>
                <a:latin typeface="楷体_GB2312" pitchFamily="49" charset="-122"/>
                <a:ea typeface="楷体_GB2312" pitchFamily="49" charset="-122"/>
              </a:rPr>
              <a:t>组成，单体及任何中间产物两分子间都能发生反应；</a:t>
            </a:r>
          </a:p>
          <a:p>
            <a:pPr>
              <a:lnSpc>
                <a:spcPct val="150000"/>
              </a:lnSpc>
              <a:buFont typeface="Wingdings" panose="05000000000000000000" pitchFamily="2" charset="2"/>
              <a:buNone/>
            </a:pPr>
            <a:r>
              <a:rPr lang="zh-CN" altLang="en-US" sz="2400" b="1" dirty="0">
                <a:solidFill>
                  <a:srgbClr val="0000FF"/>
                </a:solidFill>
                <a:latin typeface="楷体_GB2312" pitchFamily="49" charset="-122"/>
                <a:ea typeface="楷体_GB2312" pitchFamily="49" charset="-122"/>
              </a:rPr>
              <a:t>（</a:t>
            </a:r>
            <a:r>
              <a:rPr lang="en-US" altLang="zh-CN" sz="2400" b="1" dirty="0">
                <a:solidFill>
                  <a:srgbClr val="0000FF"/>
                </a:solidFill>
                <a:latin typeface="楷体_GB2312" pitchFamily="49" charset="-122"/>
                <a:ea typeface="楷体_GB2312" pitchFamily="49" charset="-122"/>
              </a:rPr>
              <a:t>4</a:t>
            </a:r>
            <a:r>
              <a:rPr lang="zh-CN" altLang="en-US" sz="2400" b="1" dirty="0">
                <a:solidFill>
                  <a:srgbClr val="0000FF"/>
                </a:solidFill>
                <a:latin typeface="楷体_GB2312" pitchFamily="49" charset="-122"/>
                <a:ea typeface="楷体_GB2312" pitchFamily="49" charset="-122"/>
              </a:rPr>
              <a:t>）聚合产物的分子量是逐步增大的，</a:t>
            </a:r>
          </a:p>
          <a:p>
            <a:pPr>
              <a:lnSpc>
                <a:spcPct val="150000"/>
              </a:lnSpc>
              <a:buFont typeface="Wingdings" panose="05000000000000000000" pitchFamily="2" charset="2"/>
              <a:buNone/>
            </a:pPr>
            <a:r>
              <a:rPr lang="zh-CN" altLang="en-US" sz="2400" b="1" dirty="0">
                <a:solidFill>
                  <a:srgbClr val="0000FF"/>
                </a:solidFill>
                <a:latin typeface="楷体_GB2312" pitchFamily="49" charset="-122"/>
                <a:ea typeface="楷体_GB2312" pitchFamily="49" charset="-122"/>
              </a:rPr>
              <a:t>（</a:t>
            </a:r>
            <a:r>
              <a:rPr lang="en-US" altLang="zh-CN" sz="2400" b="1" dirty="0">
                <a:solidFill>
                  <a:srgbClr val="0000FF"/>
                </a:solidFill>
                <a:latin typeface="楷体_GB2312" pitchFamily="49" charset="-122"/>
                <a:ea typeface="楷体_GB2312" pitchFamily="49" charset="-122"/>
              </a:rPr>
              <a:t>5</a:t>
            </a:r>
            <a:r>
              <a:rPr lang="zh-CN" altLang="en-US" sz="2400" b="1" dirty="0">
                <a:solidFill>
                  <a:srgbClr val="0000FF"/>
                </a:solidFill>
                <a:latin typeface="楷体_GB2312" pitchFamily="49" charset="-122"/>
                <a:ea typeface="楷体_GB2312" pitchFamily="49" charset="-122"/>
              </a:rPr>
              <a:t>）反应中有小分子脱出。</a:t>
            </a:r>
          </a:p>
        </p:txBody>
      </p:sp>
    </p:spTree>
    <p:extLst>
      <p:ext uri="{BB962C8B-B14F-4D97-AF65-F5344CB8AC3E}">
        <p14:creationId xmlns:p14="http://schemas.microsoft.com/office/powerpoint/2010/main" val="41701825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descr="밝은 수평선"/>
          <p:cNvSpPr>
            <a:spLocks noChangeArrowheads="1"/>
          </p:cNvSpPr>
          <p:nvPr/>
        </p:nvSpPr>
        <p:spPr bwMode="auto">
          <a:xfrm>
            <a:off x="0" y="0"/>
            <a:ext cx="9144000" cy="928688"/>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zh-CN" sz="2800">
              <a:latin typeface="Arial" panose="020B0604020202020204" pitchFamily="34" charset="0"/>
              <a:ea typeface="楷体_GB2312" pitchFamily="49" charset="-122"/>
            </a:endParaRPr>
          </a:p>
        </p:txBody>
      </p:sp>
      <p:sp>
        <p:nvSpPr>
          <p:cNvPr id="41987"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kumimoji="0" lang="zh-CN" altLang="en-US" sz="1000">
              <a:ea typeface="楷体_GB2312" pitchFamily="49" charset="-122"/>
            </a:endParaRPr>
          </a:p>
        </p:txBody>
      </p:sp>
      <p:grpSp>
        <p:nvGrpSpPr>
          <p:cNvPr id="41988" name="组合 23"/>
          <p:cNvGrpSpPr>
            <a:grpSpLocks/>
          </p:cNvGrpSpPr>
          <p:nvPr/>
        </p:nvGrpSpPr>
        <p:grpSpPr bwMode="auto">
          <a:xfrm>
            <a:off x="7929563" y="-171450"/>
            <a:ext cx="1143000" cy="928688"/>
            <a:chOff x="7715272" y="-142900"/>
            <a:chExt cx="1143008" cy="928694"/>
          </a:xfrm>
        </p:grpSpPr>
        <p:pic>
          <p:nvPicPr>
            <p:cNvPr id="41995" name="Picture 9" descr="2045231Q7-1"/>
            <p:cNvPicPr>
              <a:picLocks noChangeAspect="1" noChangeArrowheads="1"/>
            </p:cNvPicPr>
            <p:nvPr/>
          </p:nvPicPr>
          <p:blipFill>
            <a:blip r:embed="rId4">
              <a:clrChange>
                <a:clrFrom>
                  <a:srgbClr val="FFFEFF"/>
                </a:clrFrom>
                <a:clrTo>
                  <a:srgbClr val="FFFEFF">
                    <a:alpha val="0"/>
                  </a:srgbClr>
                </a:clrTo>
              </a:clrChange>
              <a:extLst>
                <a:ext uri="{28A0092B-C50C-407E-A947-70E740481C1C}">
                  <a14:useLocalDpi xmlns:a14="http://schemas.microsoft.com/office/drawing/2010/main" val="0"/>
                </a:ext>
              </a:extLst>
            </a:blip>
            <a:srcRect l="7692" t="8258" r="10294" b="9615"/>
            <a:stretch>
              <a:fillRect/>
            </a:stretch>
          </p:blipFill>
          <p:spPr bwMode="auto">
            <a:xfrm>
              <a:off x="8013478" y="57987"/>
              <a:ext cx="540000" cy="540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hangingPunct="1">
                <a:spcBef>
                  <a:spcPct val="50000"/>
                </a:spcBef>
                <a:defRPr/>
              </a:pP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6" name="TextBox 15"/>
          <p:cNvSpPr txBox="1"/>
          <p:nvPr/>
        </p:nvSpPr>
        <p:spPr>
          <a:xfrm>
            <a:off x="107950" y="119063"/>
            <a:ext cx="3894138" cy="646112"/>
          </a:xfrm>
          <a:prstGeom prst="rect">
            <a:avLst/>
          </a:prstGeom>
          <a:noFill/>
        </p:spPr>
        <p:txBody>
          <a:bodyPr wrap="none">
            <a:spAutoFit/>
          </a:bodyPr>
          <a:lstStyle/>
          <a:p>
            <a:pPr eaLnBrk="1" hangingPunct="1">
              <a:spcBef>
                <a:spcPts val="600"/>
              </a:spcBef>
              <a:defRPr/>
            </a:pPr>
            <a:r>
              <a:rPr lang="en-US" altLang="zh-CN" sz="3600"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7.3 </a:t>
            </a:r>
            <a:r>
              <a:rPr lang="zh-CN" altLang="en-US" sz="3600"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线形逐步聚合</a:t>
            </a:r>
          </a:p>
        </p:txBody>
      </p:sp>
      <p:sp>
        <p:nvSpPr>
          <p:cNvPr id="41990" name="Rectangle 76"/>
          <p:cNvSpPr>
            <a:spLocks noChangeArrowheads="1"/>
          </p:cNvSpPr>
          <p:nvPr/>
        </p:nvSpPr>
        <p:spPr bwMode="auto">
          <a:xfrm>
            <a:off x="1722438" y="2781300"/>
            <a:ext cx="5135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0">
                <a:latin typeface="宋体" panose="02010600030101010101" pitchFamily="2" charset="-122"/>
              </a:rPr>
              <a:t>参加反应的官能团数</a:t>
            </a:r>
            <a:r>
              <a:rPr lang="en-US" altLang="zh-CN" sz="2400" b="0">
                <a:latin typeface="宋体" panose="02010600030101010101" pitchFamily="2" charset="-122"/>
              </a:rPr>
              <a:t>/ </a:t>
            </a:r>
            <a:r>
              <a:rPr lang="zh-CN" altLang="en-US" sz="2400" b="0">
                <a:latin typeface="宋体" panose="02010600030101010101" pitchFamily="2" charset="-122"/>
              </a:rPr>
              <a:t>起始官能团数</a:t>
            </a:r>
          </a:p>
        </p:txBody>
      </p:sp>
      <p:graphicFrame>
        <p:nvGraphicFramePr>
          <p:cNvPr id="41991" name="Object 2"/>
          <p:cNvGraphicFramePr>
            <a:graphicFrameLocks noChangeAspect="1"/>
          </p:cNvGraphicFramePr>
          <p:nvPr/>
        </p:nvGraphicFramePr>
        <p:xfrm>
          <a:off x="3346450" y="3481388"/>
          <a:ext cx="1873250" cy="1027112"/>
        </p:xfrm>
        <a:graphic>
          <a:graphicData uri="http://schemas.openxmlformats.org/presentationml/2006/ole">
            <mc:AlternateContent xmlns:mc="http://schemas.openxmlformats.org/markup-compatibility/2006">
              <mc:Choice xmlns:v="urn:schemas-microsoft-com:vml" Requires="v">
                <p:oleObj spid="_x0000_s59443" name="Equation" r:id="rId5" imgW="787400" imgH="431800" progId="Equation.DSMT4">
                  <p:embed/>
                </p:oleObj>
              </mc:Choice>
              <mc:Fallback>
                <p:oleObj name="Equation" r:id="rId5" imgW="787400" imgH="431800" progId="Equation.DSMT4">
                  <p:embed/>
                  <p:pic>
                    <p:nvPicPr>
                      <p:cNvPr id="41991"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6450" y="3481388"/>
                        <a:ext cx="1873250" cy="1027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6" name="Rectangle 76"/>
          <p:cNvSpPr>
            <a:spLocks noChangeArrowheads="1"/>
          </p:cNvSpPr>
          <p:nvPr/>
        </p:nvSpPr>
        <p:spPr bwMode="auto">
          <a:xfrm>
            <a:off x="323850" y="4786313"/>
            <a:ext cx="84597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400" b="0" i="1" dirty="0">
                <a:latin typeface="+mn-lt"/>
              </a:rPr>
              <a:t>N</a:t>
            </a:r>
            <a:r>
              <a:rPr lang="en-US" altLang="zh-CN" sz="2400" b="0" baseline="-25000" dirty="0">
                <a:latin typeface="+mn-lt"/>
              </a:rPr>
              <a:t>0</a:t>
            </a:r>
            <a:r>
              <a:rPr lang="en-US" altLang="zh-CN" sz="2400" b="0" dirty="0">
                <a:latin typeface="+mn-lt"/>
              </a:rPr>
              <a:t>:  </a:t>
            </a:r>
            <a:r>
              <a:rPr lang="zh-CN" altLang="en-US" sz="2400" b="0" dirty="0">
                <a:latin typeface="+mn-lt"/>
              </a:rPr>
              <a:t>起始时的分子数？官能团数？总分子数？哪种分子的数？</a:t>
            </a:r>
            <a:r>
              <a:rPr lang="en-US" altLang="zh-CN" sz="2400" b="0" dirty="0">
                <a:latin typeface="+mn-lt"/>
              </a:rPr>
              <a:t>   </a:t>
            </a:r>
          </a:p>
          <a:p>
            <a:pPr eaLnBrk="1" hangingPunct="1">
              <a:spcBef>
                <a:spcPct val="50000"/>
              </a:spcBef>
              <a:buFontTx/>
              <a:buNone/>
              <a:defRPr/>
            </a:pPr>
            <a:r>
              <a:rPr lang="en-US" altLang="zh-CN" sz="2400" b="0" i="1" dirty="0">
                <a:latin typeface="+mn-lt"/>
              </a:rPr>
              <a:t>N</a:t>
            </a:r>
            <a:r>
              <a:rPr lang="en-US" altLang="zh-CN" sz="2400" b="0" dirty="0">
                <a:latin typeface="+mn-lt"/>
              </a:rPr>
              <a:t>:  </a:t>
            </a:r>
            <a:r>
              <a:rPr lang="zh-CN" altLang="en-US" sz="2400" b="0" dirty="0">
                <a:latin typeface="+mn-lt"/>
              </a:rPr>
              <a:t>某一时刻的分子数？官能团数？总分子数？哪种分子的数？</a:t>
            </a:r>
            <a:r>
              <a:rPr lang="en-US" altLang="zh-CN" sz="2400" b="0" dirty="0">
                <a:latin typeface="+mn-lt"/>
              </a:rPr>
              <a:t> </a:t>
            </a:r>
            <a:endParaRPr lang="zh-CN" altLang="en-US" sz="2400" b="0" dirty="0">
              <a:latin typeface="+mn-lt"/>
            </a:endParaRPr>
          </a:p>
        </p:txBody>
      </p:sp>
      <p:sp>
        <p:nvSpPr>
          <p:cNvPr id="43017" name="TextBox 10"/>
          <p:cNvSpPr txBox="1">
            <a:spLocks noChangeArrowheads="1"/>
          </p:cNvSpPr>
          <p:nvPr/>
        </p:nvSpPr>
        <p:spPr bwMode="auto">
          <a:xfrm>
            <a:off x="395288" y="1214438"/>
            <a:ext cx="8316912" cy="1384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kumimoji="0" lang="zh-CN" altLang="zh-CN" sz="2800" b="0" dirty="0">
                <a:solidFill>
                  <a:srgbClr val="C00000"/>
                </a:solidFill>
                <a:latin typeface="+mn-lt"/>
                <a:cs typeface="Arial" panose="020B0604020202020204" pitchFamily="34" charset="0"/>
              </a:rPr>
              <a:t>通常逐步聚合中，两单体采用等官能团配比</a:t>
            </a:r>
            <a:r>
              <a:rPr kumimoji="0" lang="zh-CN" altLang="zh-CN" sz="2800" b="0" dirty="0">
                <a:latin typeface="+mn-lt"/>
                <a:cs typeface="Arial" panose="020B0604020202020204" pitchFamily="34" charset="0"/>
              </a:rPr>
              <a:t>。设起始官能团总数为</a:t>
            </a:r>
            <a:r>
              <a:rPr kumimoji="0" lang="en-US" altLang="zh-CN" sz="2800" b="0" i="1" dirty="0">
                <a:latin typeface="+mn-lt"/>
                <a:cs typeface="Times New Roman" panose="02020603050405020304" pitchFamily="18" charset="0"/>
              </a:rPr>
              <a:t>N</a:t>
            </a:r>
            <a:r>
              <a:rPr kumimoji="0" lang="en-US" altLang="zh-CN" sz="2800" b="0" baseline="-30000" dirty="0">
                <a:latin typeface="+mn-lt"/>
                <a:cs typeface="Times New Roman" panose="02020603050405020304" pitchFamily="18" charset="0"/>
              </a:rPr>
              <a:t>0</a:t>
            </a:r>
            <a:r>
              <a:rPr kumimoji="0" lang="zh-CN" altLang="en-US" sz="2800" b="0" dirty="0">
                <a:latin typeface="+mn-lt"/>
                <a:cs typeface="Arial" panose="020B0604020202020204" pitchFamily="34" charset="0"/>
              </a:rPr>
              <a:t>，反应到一定程度后剩余官能团总数为</a:t>
            </a:r>
            <a:r>
              <a:rPr kumimoji="0" lang="en-US" altLang="zh-CN" sz="2800" b="0" i="1" dirty="0">
                <a:latin typeface="+mn-lt"/>
                <a:cs typeface="Times New Roman" panose="02020603050405020304" pitchFamily="18" charset="0"/>
              </a:rPr>
              <a:t>N</a:t>
            </a:r>
            <a:r>
              <a:rPr kumimoji="0" lang="zh-CN" altLang="en-US" sz="2800" b="0" dirty="0">
                <a:latin typeface="+mn-lt"/>
                <a:cs typeface="Arial" panose="020B0604020202020204" pitchFamily="34" charset="0"/>
              </a:rPr>
              <a:t>，则根据定义：</a:t>
            </a:r>
            <a:endParaRPr kumimoji="0" lang="zh-CN" altLang="en-US" sz="2800" b="0" dirty="0">
              <a:latin typeface="+mn-lt"/>
            </a:endParaRPr>
          </a:p>
        </p:txBody>
      </p:sp>
      <p:sp>
        <p:nvSpPr>
          <p:cNvPr id="2" name="文本框 1"/>
          <p:cNvSpPr txBox="1"/>
          <p:nvPr/>
        </p:nvSpPr>
        <p:spPr>
          <a:xfrm>
            <a:off x="3289300" y="3659188"/>
            <a:ext cx="403225" cy="523875"/>
          </a:xfrm>
          <a:prstGeom prst="rect">
            <a:avLst/>
          </a:prstGeom>
          <a:solidFill>
            <a:schemeClr val="bg1"/>
          </a:solidFill>
        </p:spPr>
        <p:txBody>
          <a:bodyPr wrap="none">
            <a:spAutoFit/>
          </a:bodyPr>
          <a:lstStyle/>
          <a:p>
            <a:pPr>
              <a:defRPr/>
            </a:pPr>
            <a:r>
              <a:rPr lang="en-US" altLang="zh-CN" b="0" i="1" dirty="0">
                <a:latin typeface="+mn-lt"/>
              </a:rPr>
              <a:t>P</a:t>
            </a:r>
            <a:endParaRPr lang="zh-CN" altLang="en-US" b="0" i="1" dirty="0">
              <a:latin typeface="+mn-lt"/>
            </a:endParaRPr>
          </a:p>
        </p:txBody>
      </p:sp>
      <p:sp>
        <p:nvSpPr>
          <p:cNvPr id="4" name="矩形 3"/>
          <p:cNvSpPr/>
          <p:nvPr/>
        </p:nvSpPr>
        <p:spPr>
          <a:xfrm>
            <a:off x="1873528" y="3615680"/>
            <a:ext cx="1415772" cy="461665"/>
          </a:xfrm>
          <a:prstGeom prst="rect">
            <a:avLst/>
          </a:prstGeom>
        </p:spPr>
        <p:txBody>
          <a:bodyPr wrap="none">
            <a:spAutoFit/>
          </a:bodyPr>
          <a:lstStyle/>
          <a:p>
            <a:r>
              <a:rPr lang="zh-CN" altLang="en-US" sz="2400" dirty="0">
                <a:solidFill>
                  <a:srgbClr val="ED7D31"/>
                </a:solidFill>
              </a:rPr>
              <a:t>反应程度</a:t>
            </a:r>
            <a:endParaRPr lang="zh-CN" altLang="en-US" dirty="0"/>
          </a:p>
        </p:txBody>
      </p:sp>
    </p:spTree>
    <p:extLst>
      <p:ext uri="{BB962C8B-B14F-4D97-AF65-F5344CB8AC3E}">
        <p14:creationId xmlns:p14="http://schemas.microsoft.com/office/powerpoint/2010/main" val="721770625"/>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descr="밝은 수평선"/>
          <p:cNvSpPr>
            <a:spLocks noChangeArrowheads="1"/>
          </p:cNvSpPr>
          <p:nvPr/>
        </p:nvSpPr>
        <p:spPr bwMode="auto">
          <a:xfrm>
            <a:off x="0" y="0"/>
            <a:ext cx="9144000" cy="928688"/>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zh-CN" sz="2800">
              <a:latin typeface="Arial" panose="020B0604020202020204" pitchFamily="34" charset="0"/>
              <a:ea typeface="楷体_GB2312" pitchFamily="49" charset="-122"/>
            </a:endParaRPr>
          </a:p>
        </p:txBody>
      </p:sp>
      <p:sp>
        <p:nvSpPr>
          <p:cNvPr id="43011"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kumimoji="0" lang="zh-CN" altLang="en-US" sz="1000">
              <a:ea typeface="楷体_GB2312" pitchFamily="49" charset="-122"/>
            </a:endParaRPr>
          </a:p>
        </p:txBody>
      </p:sp>
      <p:grpSp>
        <p:nvGrpSpPr>
          <p:cNvPr id="43012" name="组合 23"/>
          <p:cNvGrpSpPr>
            <a:grpSpLocks/>
          </p:cNvGrpSpPr>
          <p:nvPr/>
        </p:nvGrpSpPr>
        <p:grpSpPr bwMode="auto">
          <a:xfrm>
            <a:off x="7929563" y="-171450"/>
            <a:ext cx="1143000" cy="928688"/>
            <a:chOff x="7715272" y="-142900"/>
            <a:chExt cx="1143008" cy="928694"/>
          </a:xfrm>
        </p:grpSpPr>
        <p:pic>
          <p:nvPicPr>
            <p:cNvPr id="43022" name="Picture 9" descr="2045231Q7-1"/>
            <p:cNvPicPr>
              <a:picLocks noChangeAspect="1" noChangeArrowheads="1"/>
            </p:cNvPicPr>
            <p:nvPr/>
          </p:nvPicPr>
          <p:blipFill>
            <a:blip r:embed="rId4">
              <a:clrChange>
                <a:clrFrom>
                  <a:srgbClr val="FFFEFF"/>
                </a:clrFrom>
                <a:clrTo>
                  <a:srgbClr val="FFFEFF">
                    <a:alpha val="0"/>
                  </a:srgbClr>
                </a:clrTo>
              </a:clrChange>
              <a:extLst>
                <a:ext uri="{28A0092B-C50C-407E-A947-70E740481C1C}">
                  <a14:useLocalDpi xmlns:a14="http://schemas.microsoft.com/office/drawing/2010/main" val="0"/>
                </a:ext>
              </a:extLst>
            </a:blip>
            <a:srcRect l="7692" t="8258" r="10294" b="9615"/>
            <a:stretch>
              <a:fillRect/>
            </a:stretch>
          </p:blipFill>
          <p:spPr bwMode="auto">
            <a:xfrm>
              <a:off x="8013478" y="57987"/>
              <a:ext cx="540000" cy="540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hangingPunct="1">
                <a:spcBef>
                  <a:spcPct val="50000"/>
                </a:spcBef>
                <a:defRPr/>
              </a:pP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6" name="TextBox 15"/>
          <p:cNvSpPr txBox="1"/>
          <p:nvPr/>
        </p:nvSpPr>
        <p:spPr>
          <a:xfrm>
            <a:off x="107950" y="119063"/>
            <a:ext cx="3894138" cy="646112"/>
          </a:xfrm>
          <a:prstGeom prst="rect">
            <a:avLst/>
          </a:prstGeom>
          <a:noFill/>
        </p:spPr>
        <p:txBody>
          <a:bodyPr wrap="none">
            <a:spAutoFit/>
          </a:bodyPr>
          <a:lstStyle/>
          <a:p>
            <a:pPr eaLnBrk="1" hangingPunct="1">
              <a:spcBef>
                <a:spcPts val="600"/>
              </a:spcBef>
              <a:defRPr/>
            </a:pPr>
            <a:r>
              <a:rPr lang="en-US" altLang="zh-CN" sz="3600"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7.3 </a:t>
            </a:r>
            <a:r>
              <a:rPr lang="zh-CN" altLang="en-US" sz="3600" dirty="0">
                <a:solidFill>
                  <a:srgbClr val="660066"/>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线形逐步聚合</a:t>
            </a:r>
          </a:p>
        </p:txBody>
      </p:sp>
      <p:sp>
        <p:nvSpPr>
          <p:cNvPr id="12" name="Rectangle 5"/>
          <p:cNvSpPr>
            <a:spLocks noChangeArrowheads="1"/>
          </p:cNvSpPr>
          <p:nvPr/>
        </p:nvSpPr>
        <p:spPr bwMode="auto">
          <a:xfrm>
            <a:off x="822325" y="2054225"/>
            <a:ext cx="4997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rgbClr val="C00000"/>
                </a:solidFill>
                <a:latin typeface="宋体" panose="02010600030101010101" pitchFamily="2" charset="-122"/>
              </a:rPr>
              <a:t>线形缩聚，官能团等当量反应：</a:t>
            </a:r>
          </a:p>
        </p:txBody>
      </p:sp>
      <p:graphicFrame>
        <p:nvGraphicFramePr>
          <p:cNvPr id="43015" name="Object 6"/>
          <p:cNvGraphicFramePr>
            <a:graphicFrameLocks noChangeAspect="1"/>
          </p:cNvGraphicFramePr>
          <p:nvPr/>
        </p:nvGraphicFramePr>
        <p:xfrm>
          <a:off x="179388" y="3022600"/>
          <a:ext cx="2195512" cy="1203325"/>
        </p:xfrm>
        <a:graphic>
          <a:graphicData uri="http://schemas.openxmlformats.org/presentationml/2006/ole">
            <mc:AlternateContent xmlns:mc="http://schemas.openxmlformats.org/markup-compatibility/2006">
              <mc:Choice xmlns:v="urn:schemas-microsoft-com:vml" Requires="v">
                <p:oleObj spid="_x0000_s60562" name="公式" r:id="rId5" imgW="787400" imgH="431800" progId="Equation.3">
                  <p:embed/>
                </p:oleObj>
              </mc:Choice>
              <mc:Fallback>
                <p:oleObj name="公式" r:id="rId5" imgW="787400" imgH="431800" progId="Equation.3">
                  <p:embed/>
                  <p:pic>
                    <p:nvPicPr>
                      <p:cNvPr id="4301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3022600"/>
                        <a:ext cx="2195512"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6" name="Object 7"/>
          <p:cNvGraphicFramePr>
            <a:graphicFrameLocks noChangeAspect="1"/>
          </p:cNvGraphicFramePr>
          <p:nvPr/>
        </p:nvGraphicFramePr>
        <p:xfrm>
          <a:off x="396875" y="4795838"/>
          <a:ext cx="1765300" cy="1139825"/>
        </p:xfrm>
        <a:graphic>
          <a:graphicData uri="http://schemas.openxmlformats.org/presentationml/2006/ole">
            <mc:AlternateContent xmlns:mc="http://schemas.openxmlformats.org/markup-compatibility/2006">
              <mc:Choice xmlns:v="urn:schemas-microsoft-com:vml" Requires="v">
                <p:oleObj spid="_x0000_s60563" name="公式" r:id="rId7" imgW="609336" imgH="393529" progId="Equation.3">
                  <p:embed/>
                </p:oleObj>
              </mc:Choice>
              <mc:Fallback>
                <p:oleObj name="公式" r:id="rId7" imgW="609336" imgH="393529" progId="Equation.3">
                  <p:embed/>
                  <p:pic>
                    <p:nvPicPr>
                      <p:cNvPr id="4301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875" y="4795838"/>
                        <a:ext cx="17653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8"/>
          <p:cNvGraphicFramePr>
            <a:graphicFrameLocks noChangeAspect="1"/>
          </p:cNvGraphicFramePr>
          <p:nvPr/>
        </p:nvGraphicFramePr>
        <p:xfrm>
          <a:off x="2894013" y="3911600"/>
          <a:ext cx="2476500" cy="1370013"/>
        </p:xfrm>
        <a:graphic>
          <a:graphicData uri="http://schemas.openxmlformats.org/presentationml/2006/ole">
            <mc:AlternateContent xmlns:mc="http://schemas.openxmlformats.org/markup-compatibility/2006">
              <mc:Choice xmlns:v="urn:schemas-microsoft-com:vml" Requires="v">
                <p:oleObj spid="_x0000_s60564" name="公式" r:id="rId9" imgW="710891" imgH="393529" progId="Equation.3">
                  <p:embed/>
                </p:oleObj>
              </mc:Choice>
              <mc:Fallback>
                <p:oleObj name="公式" r:id="rId9" imgW="710891" imgH="393529" progId="Equation.3">
                  <p:embed/>
                  <p:pic>
                    <p:nvPicPr>
                      <p:cNvPr id="15"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4013" y="3911600"/>
                        <a:ext cx="2476500"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AutoShape 9"/>
          <p:cNvSpPr>
            <a:spLocks/>
          </p:cNvSpPr>
          <p:nvPr/>
        </p:nvSpPr>
        <p:spPr bwMode="auto">
          <a:xfrm>
            <a:off x="2393950" y="3625850"/>
            <a:ext cx="401638" cy="1847850"/>
          </a:xfrm>
          <a:prstGeom prst="rightBrace">
            <a:avLst>
              <a:gd name="adj1" fmla="val 38340"/>
              <a:gd name="adj2" fmla="val 50000"/>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2800">
              <a:latin typeface="Arial" panose="020B0604020202020204" pitchFamily="34" charset="0"/>
              <a:ea typeface="楷体_GB2312" pitchFamily="49" charset="-122"/>
            </a:endParaRPr>
          </a:p>
        </p:txBody>
      </p:sp>
      <p:sp>
        <p:nvSpPr>
          <p:cNvPr id="43019" name="Rectangle 79"/>
          <p:cNvSpPr>
            <a:spLocks noChangeArrowheads="1"/>
          </p:cNvSpPr>
          <p:nvPr/>
        </p:nvSpPr>
        <p:spPr bwMode="auto">
          <a:xfrm>
            <a:off x="893763" y="1196975"/>
            <a:ext cx="314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chemeClr val="accent2"/>
                </a:solidFill>
                <a:latin typeface="宋体" panose="02010600030101010101" pitchFamily="2" charset="-122"/>
              </a:rPr>
              <a:t>c. </a:t>
            </a:r>
            <a:r>
              <a:rPr lang="zh-CN" altLang="en-US" sz="2400">
                <a:solidFill>
                  <a:schemeClr val="accent2"/>
                </a:solidFill>
                <a:latin typeface="宋体" panose="02010600030101010101" pitchFamily="2" charset="-122"/>
              </a:rPr>
              <a:t>反应程度与聚合度</a:t>
            </a:r>
            <a:endParaRPr lang="zh-CN" altLang="en-US" sz="2400">
              <a:latin typeface="宋体" panose="02010600030101010101" pitchFamily="2" charset="-122"/>
            </a:endParaRPr>
          </a:p>
        </p:txBody>
      </p:sp>
      <p:pic>
        <p:nvPicPr>
          <p:cNvPr id="43020" name="Picture 9" descr="2-1"/>
          <p:cNvPicPr>
            <a:picLocks noChangeAspect="1" noChangeArrowheads="1"/>
          </p:cNvPicPr>
          <p:nvPr/>
        </p:nvPicPr>
        <p:blipFill>
          <a:blip r:embed="rId11">
            <a:extLst>
              <a:ext uri="{28A0092B-C50C-407E-A947-70E740481C1C}">
                <a14:useLocalDpi xmlns:a14="http://schemas.microsoft.com/office/drawing/2010/main" val="0"/>
              </a:ext>
            </a:extLst>
          </a:blip>
          <a:srcRect b="10886"/>
          <a:stretch>
            <a:fillRect/>
          </a:stretch>
        </p:blipFill>
        <p:spPr bwMode="auto">
          <a:xfrm>
            <a:off x="5394325" y="2911475"/>
            <a:ext cx="3714750"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p:cNvSpPr txBox="1"/>
          <p:nvPr/>
        </p:nvSpPr>
        <p:spPr>
          <a:xfrm>
            <a:off x="144463" y="3273425"/>
            <a:ext cx="466725" cy="647700"/>
          </a:xfrm>
          <a:prstGeom prst="rect">
            <a:avLst/>
          </a:prstGeom>
          <a:solidFill>
            <a:schemeClr val="bg1"/>
          </a:solidFill>
        </p:spPr>
        <p:txBody>
          <a:bodyPr wrap="none">
            <a:spAutoFit/>
          </a:bodyPr>
          <a:lstStyle/>
          <a:p>
            <a:pPr>
              <a:defRPr/>
            </a:pPr>
            <a:r>
              <a:rPr lang="en-US" altLang="zh-CN" sz="3600" b="0" i="1" dirty="0">
                <a:latin typeface="+mn-lt"/>
              </a:rPr>
              <a:t>P</a:t>
            </a:r>
            <a:endParaRPr lang="zh-CN" altLang="en-US" sz="3600" b="0" i="1" dirty="0">
              <a:latin typeface="+mn-lt"/>
            </a:endParaRPr>
          </a:p>
        </p:txBody>
      </p:sp>
    </p:spTree>
    <p:extLst>
      <p:ext uri="{BB962C8B-B14F-4D97-AF65-F5344CB8AC3E}">
        <p14:creationId xmlns:p14="http://schemas.microsoft.com/office/powerpoint/2010/main" val="20444452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2000"/>
                                        <p:tgtEl>
                                          <p:spTgt spid="21"/>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2000"/>
                                        <p:tgtEl>
                                          <p:spTgt spid="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6" presetClass="emph" presetSubtype="0" fill="hold" grpId="0" nodeType="clickEffect">
                                  <p:stCondLst>
                                    <p:cond delay="0"/>
                                  </p:stCondLst>
                                  <p:childTnLst>
                                    <p:animScale>
                                      <p:cBhvr>
                                        <p:cTn id="15"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8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sp>
        <p:nvSpPr>
          <p:cNvPr id="9222"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zh-CN" altLang="en-US" sz="1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grpSp>
        <p:nvGrpSpPr>
          <p:cNvPr id="9223" name="组合 23"/>
          <p:cNvGrpSpPr>
            <a:grpSpLocks/>
          </p:cNvGrpSpPr>
          <p:nvPr/>
        </p:nvGrpSpPr>
        <p:grpSpPr bwMode="auto">
          <a:xfrm>
            <a:off x="7929563" y="-171450"/>
            <a:ext cx="1143000" cy="928688"/>
            <a:chOff x="7715272" y="-142900"/>
            <a:chExt cx="1143008" cy="928694"/>
          </a:xfrm>
        </p:grpSpPr>
        <p:pic>
          <p:nvPicPr>
            <p:cNvPr id="9228"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107950" y="119063"/>
            <a:ext cx="3894138" cy="646112"/>
          </a:xfrm>
          <a:prstGeom prst="rect">
            <a:avLst/>
          </a:prstGeom>
          <a:noFill/>
        </p:spPr>
        <p:txBody>
          <a:bodyPr wrap="none">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7.3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线形逐步聚合</a:t>
            </a:r>
          </a:p>
        </p:txBody>
      </p:sp>
      <p:sp>
        <p:nvSpPr>
          <p:cNvPr id="9225" name="Text Box 4"/>
          <p:cNvSpPr txBox="1">
            <a:spLocks noChangeArrowheads="1"/>
          </p:cNvSpPr>
          <p:nvPr/>
        </p:nvSpPr>
        <p:spPr bwMode="auto">
          <a:xfrm>
            <a:off x="571500" y="1285875"/>
            <a:ext cx="4217988" cy="52387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可能达到的最大聚合度</a:t>
            </a:r>
          </a:p>
        </p:txBody>
      </p:sp>
      <p:graphicFrame>
        <p:nvGraphicFramePr>
          <p:cNvPr id="9218" name="Object 5"/>
          <p:cNvGraphicFramePr>
            <a:graphicFrameLocks noChangeAspect="1"/>
          </p:cNvGraphicFramePr>
          <p:nvPr/>
        </p:nvGraphicFramePr>
        <p:xfrm>
          <a:off x="357188" y="5272088"/>
          <a:ext cx="4786312" cy="1157287"/>
        </p:xfrm>
        <a:graphic>
          <a:graphicData uri="http://schemas.openxmlformats.org/presentationml/2006/ole">
            <mc:AlternateContent xmlns:mc="http://schemas.openxmlformats.org/markup-compatibility/2006">
              <mc:Choice xmlns:v="urn:schemas-microsoft-com:vml" Requires="v">
                <p:oleObj spid="_x0000_s61586" name="Equation" r:id="rId5" imgW="1282680" imgH="393480" progId="">
                  <p:embed/>
                </p:oleObj>
              </mc:Choice>
              <mc:Fallback>
                <p:oleObj name="Equation" r:id="rId5" imgW="1282680" imgH="393480" progId="">
                  <p:embed/>
                  <p:pic>
                    <p:nvPicPr>
                      <p:cNvPr id="921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88" y="5272088"/>
                        <a:ext cx="4786312" cy="1157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6"/>
          <p:cNvGraphicFramePr>
            <a:graphicFrameLocks noChangeAspect="1"/>
          </p:cNvGraphicFramePr>
          <p:nvPr/>
        </p:nvGraphicFramePr>
        <p:xfrm>
          <a:off x="571500" y="3757613"/>
          <a:ext cx="2587625" cy="1243012"/>
        </p:xfrm>
        <a:graphic>
          <a:graphicData uri="http://schemas.openxmlformats.org/presentationml/2006/ole">
            <mc:AlternateContent xmlns:mc="http://schemas.openxmlformats.org/markup-compatibility/2006">
              <mc:Choice xmlns:v="urn:schemas-microsoft-com:vml" Requires="v">
                <p:oleObj spid="_x0000_s61587" name="Equation" r:id="rId7" imgW="749160" imgH="457200" progId="Equation.3">
                  <p:embed/>
                </p:oleObj>
              </mc:Choice>
              <mc:Fallback>
                <p:oleObj name="Equation" r:id="rId7" imgW="749160" imgH="457200" progId="Equation.3">
                  <p:embed/>
                  <p:pic>
                    <p:nvPicPr>
                      <p:cNvPr id="9219"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 y="3757613"/>
                        <a:ext cx="2587625" cy="1243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6" name="Text Box 7"/>
          <p:cNvSpPr txBox="1">
            <a:spLocks noChangeArrowheads="1"/>
          </p:cNvSpPr>
          <p:nvPr/>
        </p:nvSpPr>
        <p:spPr bwMode="auto">
          <a:xfrm>
            <a:off x="4643438" y="2143125"/>
            <a:ext cx="4284662" cy="2462213"/>
          </a:xfrm>
          <a:prstGeom prst="rect">
            <a:avLst/>
          </a:prstGeom>
          <a:solidFill>
            <a:srgbClr val="339933"/>
          </a:solidFill>
          <a:ln w="3810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FFFFFF"/>
                </a:solidFill>
                <a:effectLst/>
                <a:uLnTx/>
                <a:uFillTx/>
                <a:latin typeface="黑体" pitchFamily="49" charset="-122"/>
                <a:ea typeface="黑体" pitchFamily="49" charset="-122"/>
                <a:cs typeface="+mn-cs"/>
              </a:rPr>
              <a:t>公式成立条件：</a:t>
            </a:r>
            <a:endParaRPr kumimoji="1" lang="en-US" altLang="zh-CN" sz="2800" b="0" i="0" u="none" strike="noStrike" kern="1200" cap="none" spc="0" normalizeH="0" baseline="0" noProof="0">
              <a:ln>
                <a:noFill/>
              </a:ln>
              <a:solidFill>
                <a:srgbClr val="FFFFFF"/>
              </a:solidFill>
              <a:effectLst/>
              <a:uLnTx/>
              <a:uFillTx/>
              <a:latin typeface="黑体" pitchFamily="49" charset="-122"/>
              <a:ea typeface="黑体"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FFFFFF"/>
                </a:solidFill>
                <a:effectLst/>
                <a:uLnTx/>
                <a:uFillTx/>
                <a:latin typeface="黑体" pitchFamily="49" charset="-122"/>
                <a:ea typeface="黑体" pitchFamily="49" charset="-122"/>
                <a:cs typeface="+mn-cs"/>
              </a:rPr>
              <a:t>平衡反应</a:t>
            </a:r>
            <a:endParaRPr kumimoji="1" lang="en-US" altLang="zh-CN" sz="2800" b="0" i="0" u="none" strike="noStrike" kern="1200" cap="none" spc="0" normalizeH="0" baseline="0" noProof="0">
              <a:ln>
                <a:noFill/>
              </a:ln>
              <a:solidFill>
                <a:srgbClr val="FFFFFF"/>
              </a:solidFill>
              <a:effectLst/>
              <a:uLnTx/>
              <a:uFillTx/>
              <a:latin typeface="黑体" pitchFamily="49" charset="-122"/>
              <a:ea typeface="黑体"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FFFF00"/>
                </a:solidFill>
                <a:effectLst/>
                <a:uLnTx/>
                <a:uFillTx/>
                <a:latin typeface="黑体" pitchFamily="49" charset="-122"/>
                <a:ea typeface="黑体" pitchFamily="49" charset="-122"/>
                <a:cs typeface="+mn-cs"/>
              </a:rPr>
              <a:t>封闭体系</a:t>
            </a:r>
            <a:endParaRPr kumimoji="1" lang="en-US" altLang="zh-CN" sz="2800" b="0" i="0" u="none" strike="noStrike" kern="1200" cap="none" spc="0" normalizeH="0" baseline="0" noProof="0">
              <a:ln>
                <a:noFill/>
              </a:ln>
              <a:solidFill>
                <a:srgbClr val="FFFF00"/>
              </a:solidFill>
              <a:effectLst/>
              <a:uLnTx/>
              <a:uFillTx/>
              <a:latin typeface="黑体" pitchFamily="49" charset="-122"/>
              <a:ea typeface="黑体"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FFFFFF"/>
                </a:solidFill>
                <a:effectLst/>
                <a:uLnTx/>
                <a:uFillTx/>
                <a:latin typeface="黑体" pitchFamily="49" charset="-122"/>
                <a:ea typeface="黑体" pitchFamily="49" charset="-122"/>
                <a:cs typeface="+mn-cs"/>
              </a:rPr>
              <a:t>两种官能团等摩尔比反应</a:t>
            </a:r>
          </a:p>
        </p:txBody>
      </p:sp>
      <p:graphicFrame>
        <p:nvGraphicFramePr>
          <p:cNvPr id="9220" name="Object 8"/>
          <p:cNvGraphicFramePr>
            <a:graphicFrameLocks noChangeAspect="1"/>
          </p:cNvGraphicFramePr>
          <p:nvPr/>
        </p:nvGraphicFramePr>
        <p:xfrm>
          <a:off x="558800" y="2000250"/>
          <a:ext cx="1319213" cy="719138"/>
        </p:xfrm>
        <a:graphic>
          <a:graphicData uri="http://schemas.openxmlformats.org/presentationml/2006/ole">
            <mc:AlternateContent xmlns:mc="http://schemas.openxmlformats.org/markup-compatibility/2006">
              <mc:Choice xmlns:v="urn:schemas-microsoft-com:vml" Requires="v">
                <p:oleObj spid="_x0000_s61588" name="Equation" r:id="rId9" imgW="444240" imgH="241200" progId="">
                  <p:embed/>
                </p:oleObj>
              </mc:Choice>
              <mc:Fallback>
                <p:oleObj name="Equation" r:id="rId9" imgW="444240" imgH="241200" progId="">
                  <p:embed/>
                  <p:pic>
                    <p:nvPicPr>
                      <p:cNvPr id="922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800" y="2000250"/>
                        <a:ext cx="1319213"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7" name="Text Box 9"/>
          <p:cNvSpPr txBox="1">
            <a:spLocks noChangeArrowheads="1"/>
          </p:cNvSpPr>
          <p:nvPr/>
        </p:nvSpPr>
        <p:spPr bwMode="auto">
          <a:xfrm>
            <a:off x="571500" y="3071813"/>
            <a:ext cx="962025" cy="519112"/>
          </a:xfrm>
          <a:prstGeom prst="rect">
            <a:avLst/>
          </a:prstGeom>
          <a:solidFill>
            <a:srgbClr val="339933"/>
          </a:solidFill>
          <a:ln w="3810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FFFFFF"/>
                </a:solidFill>
                <a:effectLst/>
                <a:uLnTx/>
                <a:uFillTx/>
                <a:latin typeface="黑体" pitchFamily="49" charset="-122"/>
                <a:ea typeface="黑体" pitchFamily="49" charset="-122"/>
                <a:cs typeface="+mn-cs"/>
              </a:rPr>
              <a:t>则，</a:t>
            </a:r>
          </a:p>
        </p:txBody>
      </p:sp>
    </p:spTree>
    <p:extLst>
      <p:ext uri="{BB962C8B-B14F-4D97-AF65-F5344CB8AC3E}">
        <p14:creationId xmlns:p14="http://schemas.microsoft.com/office/powerpoint/2010/main" val="2954270134"/>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8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sp>
        <p:nvSpPr>
          <p:cNvPr id="11269"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zh-CN" altLang="en-US" sz="1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grpSp>
        <p:nvGrpSpPr>
          <p:cNvPr id="11270" name="组合 23"/>
          <p:cNvGrpSpPr>
            <a:grpSpLocks/>
          </p:cNvGrpSpPr>
          <p:nvPr/>
        </p:nvGrpSpPr>
        <p:grpSpPr bwMode="auto">
          <a:xfrm>
            <a:off x="7929563" y="-171450"/>
            <a:ext cx="1143000" cy="928688"/>
            <a:chOff x="7715272" y="-142900"/>
            <a:chExt cx="1143008" cy="928694"/>
          </a:xfrm>
        </p:grpSpPr>
        <p:pic>
          <p:nvPicPr>
            <p:cNvPr id="11275"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107950" y="119063"/>
            <a:ext cx="3894138" cy="646112"/>
          </a:xfrm>
          <a:prstGeom prst="rect">
            <a:avLst/>
          </a:prstGeom>
          <a:noFill/>
        </p:spPr>
        <p:txBody>
          <a:bodyPr wrap="none">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7.3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线形逐步聚合</a:t>
            </a:r>
          </a:p>
        </p:txBody>
      </p:sp>
      <p:graphicFrame>
        <p:nvGraphicFramePr>
          <p:cNvPr id="11266" name="Object 5"/>
          <p:cNvGraphicFramePr>
            <a:graphicFrameLocks noChangeAspect="1"/>
          </p:cNvGraphicFramePr>
          <p:nvPr/>
        </p:nvGraphicFramePr>
        <p:xfrm>
          <a:off x="3779788" y="1819721"/>
          <a:ext cx="4392612" cy="1465263"/>
        </p:xfrm>
        <a:graphic>
          <a:graphicData uri="http://schemas.openxmlformats.org/presentationml/2006/ole">
            <mc:AlternateContent xmlns:mc="http://schemas.openxmlformats.org/markup-compatibility/2006">
              <mc:Choice xmlns:v="urn:schemas-microsoft-com:vml" Requires="v">
                <p:oleObj spid="_x0000_s62560" name="Equation" r:id="rId5" imgW="1358640" imgH="482400" progId="Equation.3">
                  <p:embed/>
                </p:oleObj>
              </mc:Choice>
              <mc:Fallback>
                <p:oleObj name="Equation" r:id="rId5" imgW="1358640" imgH="482400" progId="Equation.3">
                  <p:embed/>
                  <p:pic>
                    <p:nvPicPr>
                      <p:cNvPr id="1126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788" y="1819721"/>
                        <a:ext cx="4392612" cy="1465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2" name="Text Box 4"/>
          <p:cNvSpPr txBox="1">
            <a:spLocks noChangeArrowheads="1"/>
          </p:cNvSpPr>
          <p:nvPr/>
        </p:nvSpPr>
        <p:spPr bwMode="auto">
          <a:xfrm>
            <a:off x="395536" y="1196752"/>
            <a:ext cx="4217987" cy="52387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可能达到的最大聚合度</a:t>
            </a:r>
          </a:p>
        </p:txBody>
      </p:sp>
      <p:sp>
        <p:nvSpPr>
          <p:cNvPr id="11273" name="Text Box 7"/>
          <p:cNvSpPr txBox="1">
            <a:spLocks noChangeArrowheads="1"/>
          </p:cNvSpPr>
          <p:nvPr/>
        </p:nvSpPr>
        <p:spPr bwMode="auto">
          <a:xfrm>
            <a:off x="323528" y="3717032"/>
            <a:ext cx="4284662" cy="2462212"/>
          </a:xfrm>
          <a:prstGeom prst="rect">
            <a:avLst/>
          </a:prstGeom>
          <a:solidFill>
            <a:srgbClr val="339933"/>
          </a:solidFill>
          <a:ln w="3810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dirty="0">
                <a:ln>
                  <a:noFill/>
                </a:ln>
                <a:solidFill>
                  <a:srgbClr val="FFFFFF"/>
                </a:solidFill>
                <a:effectLst/>
                <a:uLnTx/>
                <a:uFillTx/>
                <a:latin typeface="黑体" pitchFamily="49" charset="-122"/>
                <a:ea typeface="黑体" pitchFamily="49" charset="-122"/>
                <a:cs typeface="+mn-cs"/>
              </a:rPr>
              <a:t>公式成立条件：</a:t>
            </a:r>
            <a:endParaRPr kumimoji="1" lang="en-US" altLang="zh-CN" sz="2800" b="0" i="0" u="none" strike="noStrike" kern="1200" cap="none" spc="0" normalizeH="0" baseline="0" noProof="0" dirty="0">
              <a:ln>
                <a:noFill/>
              </a:ln>
              <a:solidFill>
                <a:srgbClr val="FFFFFF"/>
              </a:solidFill>
              <a:effectLst/>
              <a:uLnTx/>
              <a:uFillTx/>
              <a:latin typeface="黑体" pitchFamily="49" charset="-122"/>
              <a:ea typeface="黑体"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dirty="0">
                <a:ln>
                  <a:noFill/>
                </a:ln>
                <a:solidFill>
                  <a:srgbClr val="FFFFFF"/>
                </a:solidFill>
                <a:effectLst/>
                <a:uLnTx/>
                <a:uFillTx/>
                <a:latin typeface="黑体" pitchFamily="49" charset="-122"/>
                <a:ea typeface="黑体" pitchFamily="49" charset="-122"/>
                <a:cs typeface="+mn-cs"/>
              </a:rPr>
              <a:t>平衡反应</a:t>
            </a:r>
            <a:endParaRPr kumimoji="1" lang="en-US" altLang="zh-CN" sz="2800" b="0" i="0" u="none" strike="noStrike" kern="1200" cap="none" spc="0" normalizeH="0" baseline="0" noProof="0" dirty="0">
              <a:ln>
                <a:noFill/>
              </a:ln>
              <a:solidFill>
                <a:srgbClr val="FFFFFF"/>
              </a:solidFill>
              <a:effectLst/>
              <a:uLnTx/>
              <a:uFillTx/>
              <a:latin typeface="黑体" pitchFamily="49" charset="-122"/>
              <a:ea typeface="黑体"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dirty="0">
                <a:ln>
                  <a:noFill/>
                </a:ln>
                <a:solidFill>
                  <a:srgbClr val="FFFF00"/>
                </a:solidFill>
                <a:effectLst/>
                <a:uLnTx/>
                <a:uFillTx/>
                <a:latin typeface="黑体" pitchFamily="49" charset="-122"/>
                <a:ea typeface="黑体" pitchFamily="49" charset="-122"/>
                <a:cs typeface="+mn-cs"/>
              </a:rPr>
              <a:t>开放体系</a:t>
            </a:r>
            <a:endParaRPr kumimoji="1" lang="en-US" altLang="zh-CN" sz="2800" b="0" i="0" u="none" strike="noStrike" kern="1200" cap="none" spc="0" normalizeH="0" baseline="0" noProof="0" dirty="0">
              <a:ln>
                <a:noFill/>
              </a:ln>
              <a:solidFill>
                <a:srgbClr val="FFFF00"/>
              </a:solidFill>
              <a:effectLst/>
              <a:uLnTx/>
              <a:uFillTx/>
              <a:latin typeface="黑体" pitchFamily="49" charset="-122"/>
              <a:ea typeface="黑体"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dirty="0">
                <a:ln>
                  <a:noFill/>
                </a:ln>
                <a:solidFill>
                  <a:srgbClr val="FFFFFF"/>
                </a:solidFill>
                <a:effectLst/>
                <a:uLnTx/>
                <a:uFillTx/>
                <a:latin typeface="黑体" pitchFamily="49" charset="-122"/>
                <a:ea typeface="黑体" pitchFamily="49" charset="-122"/>
                <a:cs typeface="+mn-cs"/>
              </a:rPr>
              <a:t>两种官能团等摩尔比反应</a:t>
            </a:r>
          </a:p>
        </p:txBody>
      </p:sp>
      <p:graphicFrame>
        <p:nvGraphicFramePr>
          <p:cNvPr id="11267" name="Object 8"/>
          <p:cNvGraphicFramePr>
            <a:graphicFrameLocks noChangeAspect="1"/>
          </p:cNvGraphicFramePr>
          <p:nvPr/>
        </p:nvGraphicFramePr>
        <p:xfrm>
          <a:off x="695275" y="2205806"/>
          <a:ext cx="1319213" cy="719138"/>
        </p:xfrm>
        <a:graphic>
          <a:graphicData uri="http://schemas.openxmlformats.org/presentationml/2006/ole">
            <mc:AlternateContent xmlns:mc="http://schemas.openxmlformats.org/markup-compatibility/2006">
              <mc:Choice xmlns:v="urn:schemas-microsoft-com:vml" Requires="v">
                <p:oleObj spid="_x0000_s62561" name="Equation" r:id="rId7" imgW="444240" imgH="241200" progId="">
                  <p:embed/>
                </p:oleObj>
              </mc:Choice>
              <mc:Fallback>
                <p:oleObj name="Equation" r:id="rId7" imgW="444240" imgH="241200" progId="">
                  <p:embed/>
                  <p:pic>
                    <p:nvPicPr>
                      <p:cNvPr id="11267"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275" y="2205806"/>
                        <a:ext cx="1319213"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Text Box 9"/>
          <p:cNvSpPr txBox="1">
            <a:spLocks noChangeArrowheads="1"/>
          </p:cNvSpPr>
          <p:nvPr/>
        </p:nvSpPr>
        <p:spPr bwMode="auto">
          <a:xfrm>
            <a:off x="2493913" y="2319784"/>
            <a:ext cx="962025" cy="519112"/>
          </a:xfrm>
          <a:prstGeom prst="rect">
            <a:avLst/>
          </a:prstGeom>
          <a:solidFill>
            <a:srgbClr val="339933"/>
          </a:solidFill>
          <a:ln w="3810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FFFFFF"/>
                </a:solidFill>
                <a:effectLst/>
                <a:uLnTx/>
                <a:uFillTx/>
                <a:latin typeface="黑体" pitchFamily="49" charset="-122"/>
                <a:ea typeface="黑体" pitchFamily="49" charset="-122"/>
                <a:cs typeface="+mn-cs"/>
              </a:rPr>
              <a:t>则，</a:t>
            </a:r>
          </a:p>
        </p:txBody>
      </p:sp>
      <p:pic>
        <p:nvPicPr>
          <p:cNvPr id="2" name="图片 1"/>
          <p:cNvPicPr>
            <a:picLocks noChangeAspect="1"/>
          </p:cNvPicPr>
          <p:nvPr/>
        </p:nvPicPr>
        <p:blipFill>
          <a:blip r:embed="rId9"/>
          <a:stretch>
            <a:fillRect/>
          </a:stretch>
        </p:blipFill>
        <p:spPr>
          <a:xfrm>
            <a:off x="5252356" y="3176972"/>
            <a:ext cx="3270906" cy="3542332"/>
          </a:xfrm>
          <a:prstGeom prst="rect">
            <a:avLst/>
          </a:prstGeom>
        </p:spPr>
      </p:pic>
    </p:spTree>
    <p:extLst>
      <p:ext uri="{BB962C8B-B14F-4D97-AF65-F5344CB8AC3E}">
        <p14:creationId xmlns:p14="http://schemas.microsoft.com/office/powerpoint/2010/main" val="2763244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8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sp>
        <p:nvSpPr>
          <p:cNvPr id="12292"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zh-CN" altLang="en-US" sz="1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grpSp>
        <p:nvGrpSpPr>
          <p:cNvPr id="12293" name="组合 23"/>
          <p:cNvGrpSpPr>
            <a:grpSpLocks/>
          </p:cNvGrpSpPr>
          <p:nvPr/>
        </p:nvGrpSpPr>
        <p:grpSpPr bwMode="auto">
          <a:xfrm>
            <a:off x="7929563" y="-171450"/>
            <a:ext cx="1143000" cy="928688"/>
            <a:chOff x="7715272" y="-142900"/>
            <a:chExt cx="1143008" cy="928694"/>
          </a:xfrm>
        </p:grpSpPr>
        <p:pic>
          <p:nvPicPr>
            <p:cNvPr id="12300"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107950" y="119063"/>
            <a:ext cx="3894138" cy="646112"/>
          </a:xfrm>
          <a:prstGeom prst="rect">
            <a:avLst/>
          </a:prstGeom>
          <a:noFill/>
        </p:spPr>
        <p:txBody>
          <a:bodyPr wrap="none">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7.3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线形逐步聚合</a:t>
            </a:r>
          </a:p>
        </p:txBody>
      </p:sp>
      <p:sp>
        <p:nvSpPr>
          <p:cNvPr id="12295" name="Text Box 4"/>
          <p:cNvSpPr txBox="1">
            <a:spLocks noChangeArrowheads="1"/>
          </p:cNvSpPr>
          <p:nvPr/>
        </p:nvSpPr>
        <p:spPr bwMode="auto">
          <a:xfrm>
            <a:off x="287338" y="1187450"/>
            <a:ext cx="8605837" cy="11699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黑体" pitchFamily="49" charset="-122"/>
                <a:ea typeface="黑体" pitchFamily="49" charset="-122"/>
                <a:cs typeface="+mn-cs"/>
              </a:rPr>
              <a:t>分析：</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006600"/>
                </a:solidFill>
                <a:effectLst/>
                <a:uLnTx/>
                <a:uFillTx/>
                <a:latin typeface="黑体" pitchFamily="49" charset="-122"/>
                <a:ea typeface="黑体" pitchFamily="49" charset="-122"/>
                <a:cs typeface="+mn-cs"/>
              </a:rPr>
              <a:t>1</a:t>
            </a:r>
            <a:r>
              <a:rPr kumimoji="1" lang="zh-CN" altLang="en-US" sz="2800" b="0" i="0" u="none" strike="noStrike" kern="1200" cap="none" spc="0" normalizeH="0" baseline="0" noProof="0">
                <a:ln>
                  <a:noFill/>
                </a:ln>
                <a:solidFill>
                  <a:srgbClr val="006600"/>
                </a:solidFill>
                <a:effectLst/>
                <a:uLnTx/>
                <a:uFillTx/>
                <a:latin typeface="黑体" pitchFamily="49" charset="-122"/>
                <a:ea typeface="黑体" pitchFamily="49" charset="-122"/>
                <a:cs typeface="+mn-cs"/>
              </a:rPr>
              <a:t>、如何保证线形平衡缩聚反应过程中的官能团等当量</a:t>
            </a:r>
          </a:p>
        </p:txBody>
      </p:sp>
      <p:sp>
        <p:nvSpPr>
          <p:cNvPr id="9" name="Text Box 4"/>
          <p:cNvSpPr txBox="1">
            <a:spLocks noChangeArrowheads="1"/>
          </p:cNvSpPr>
          <p:nvPr/>
        </p:nvSpPr>
        <p:spPr bwMode="auto">
          <a:xfrm>
            <a:off x="4265613" y="2509838"/>
            <a:ext cx="2449512" cy="1801812"/>
          </a:xfrm>
          <a:prstGeom prst="rect">
            <a:avLst/>
          </a:prstGeom>
          <a:noFill/>
          <a:ln w="3810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800000"/>
                </a:solidFill>
                <a:effectLst/>
                <a:uLnTx/>
                <a:uFillTx/>
                <a:latin typeface="黑体" pitchFamily="49" charset="-122"/>
                <a:ea typeface="黑体" pitchFamily="49" charset="-122"/>
                <a:cs typeface="+mn-cs"/>
              </a:rPr>
              <a:t>原料精制</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800000"/>
                </a:solidFill>
                <a:effectLst/>
                <a:uLnTx/>
                <a:uFillTx/>
                <a:latin typeface="黑体" pitchFamily="49" charset="-122"/>
                <a:ea typeface="黑体" pitchFamily="49" charset="-122"/>
                <a:cs typeface="+mn-cs"/>
              </a:rPr>
              <a:t>反应压力</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800000"/>
                </a:solidFill>
                <a:effectLst/>
                <a:uLnTx/>
                <a:uFillTx/>
                <a:latin typeface="黑体" pitchFamily="49" charset="-122"/>
                <a:ea typeface="黑体" pitchFamily="49" charset="-122"/>
                <a:cs typeface="+mn-cs"/>
              </a:rPr>
              <a:t>惰性气体保护</a:t>
            </a:r>
          </a:p>
        </p:txBody>
      </p:sp>
      <p:sp>
        <p:nvSpPr>
          <p:cNvPr id="10" name="Rectangle 6"/>
          <p:cNvSpPr>
            <a:spLocks noChangeArrowheads="1"/>
          </p:cNvSpPr>
          <p:nvPr/>
        </p:nvSpPr>
        <p:spPr bwMode="auto">
          <a:xfrm>
            <a:off x="550863" y="2500313"/>
            <a:ext cx="3430587" cy="52387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800000"/>
                </a:solidFill>
                <a:effectLst/>
                <a:uLnTx/>
                <a:uFillTx/>
                <a:latin typeface="黑体" pitchFamily="49" charset="-122"/>
                <a:ea typeface="黑体" pitchFamily="49" charset="-122"/>
                <a:cs typeface="+mn-cs"/>
              </a:rPr>
              <a:t>保持官能团等摩尔比</a:t>
            </a:r>
          </a:p>
        </p:txBody>
      </p:sp>
      <p:sp>
        <p:nvSpPr>
          <p:cNvPr id="11" name="Text Box 9"/>
          <p:cNvSpPr txBox="1">
            <a:spLocks noChangeArrowheads="1"/>
          </p:cNvSpPr>
          <p:nvPr/>
        </p:nvSpPr>
        <p:spPr bwMode="auto">
          <a:xfrm>
            <a:off x="571500" y="4489450"/>
            <a:ext cx="2159000" cy="52387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尼龙</a:t>
            </a:r>
            <a:r>
              <a:rPr kumimoji="1" lang="en-US" altLang="zh-CN" sz="28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1010</a:t>
            </a:r>
            <a:r>
              <a:rPr kumimoji="1" lang="zh-CN" altLang="en-US" sz="28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盐</a:t>
            </a:r>
          </a:p>
        </p:txBody>
      </p:sp>
      <p:graphicFrame>
        <p:nvGraphicFramePr>
          <p:cNvPr id="13" name="Object 10"/>
          <p:cNvGraphicFramePr>
            <a:graphicFrameLocks noChangeAspect="1"/>
          </p:cNvGraphicFramePr>
          <p:nvPr/>
        </p:nvGraphicFramePr>
        <p:xfrm>
          <a:off x="1363663" y="5064125"/>
          <a:ext cx="6629400" cy="939800"/>
        </p:xfrm>
        <a:graphic>
          <a:graphicData uri="http://schemas.openxmlformats.org/presentationml/2006/ole">
            <mc:AlternateContent xmlns:mc="http://schemas.openxmlformats.org/markup-compatibility/2006">
              <mc:Choice xmlns:v="urn:schemas-microsoft-com:vml" Requires="v">
                <p:oleObj spid="_x0000_s64560" name="ISIS/Draw Sketch" r:id="rId5" imgW="2885760" imgH="409320" progId="">
                  <p:embed/>
                </p:oleObj>
              </mc:Choice>
              <mc:Fallback>
                <p:oleObj name="ISIS/Draw Sketch" r:id="rId5" imgW="2885760" imgH="409320" progId="">
                  <p:embed/>
                  <p:pic>
                    <p:nvPicPr>
                      <p:cNvPr id="13"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3663" y="5064125"/>
                        <a:ext cx="662940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11"/>
          <p:cNvSpPr>
            <a:spLocks noChangeArrowheads="1"/>
          </p:cNvSpPr>
          <p:nvPr/>
        </p:nvSpPr>
        <p:spPr bwMode="auto">
          <a:xfrm>
            <a:off x="1814513" y="6115050"/>
            <a:ext cx="5429250" cy="457200"/>
          </a:xfrm>
          <a:prstGeom prst="rect">
            <a:avLst/>
          </a:prstGeom>
          <a:noFill/>
          <a:ln w="9525">
            <a:noFill/>
            <a:miter lim="800000"/>
            <a:headEnd/>
            <a:tailEnd/>
          </a:ln>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30000" noProof="0">
                <a:ln>
                  <a:noFill/>
                </a:ln>
                <a:solidFill>
                  <a:srgbClr val="000000"/>
                </a:solidFill>
                <a:effectLst/>
                <a:uLnTx/>
                <a:uFillTx/>
                <a:latin typeface="Arial" charset="0"/>
                <a:ea typeface="楷体_GB2312" pitchFamily="49" charset="-122"/>
                <a:cs typeface="+mn-cs"/>
              </a:rPr>
              <a:t>-</a:t>
            </a:r>
            <a:r>
              <a:rPr kumimoji="0" lang="en-US" altLang="zh-CN" sz="2400" b="1" i="0" u="none" strike="noStrike" kern="1200" cap="none" spc="0" normalizeH="0" baseline="0" noProof="0">
                <a:ln>
                  <a:noFill/>
                </a:ln>
                <a:solidFill>
                  <a:srgbClr val="000000"/>
                </a:solidFill>
                <a:effectLst/>
                <a:uLnTx/>
                <a:uFillTx/>
                <a:latin typeface="Arial" charset="0"/>
                <a:ea typeface="楷体_GB2312" pitchFamily="49" charset="-122"/>
                <a:cs typeface="+mn-cs"/>
              </a:rPr>
              <a:t>OOC(CH</a:t>
            </a:r>
            <a:r>
              <a:rPr kumimoji="0" lang="en-US" altLang="zh-CN" sz="2400" b="1" i="0" u="none" strike="noStrike" kern="1200" cap="none" spc="0" normalizeH="0" baseline="-25000" noProof="0">
                <a:ln>
                  <a:noFill/>
                </a:ln>
                <a:solidFill>
                  <a:srgbClr val="000000"/>
                </a:solidFill>
                <a:effectLst/>
                <a:uLnTx/>
                <a:uFillTx/>
                <a:latin typeface="Arial" charset="0"/>
                <a:ea typeface="楷体_GB2312" pitchFamily="49" charset="-122"/>
                <a:cs typeface="+mn-cs"/>
              </a:rPr>
              <a:t>2</a:t>
            </a:r>
            <a:r>
              <a:rPr kumimoji="0" lang="en-US" altLang="zh-CN" sz="2400" b="1" i="0" u="none" strike="noStrike" kern="1200" cap="none" spc="0" normalizeH="0" baseline="0" noProof="0">
                <a:ln>
                  <a:noFill/>
                </a:ln>
                <a:solidFill>
                  <a:srgbClr val="000000"/>
                </a:solidFill>
                <a:effectLst/>
                <a:uLnTx/>
                <a:uFillTx/>
                <a:latin typeface="Arial" charset="0"/>
                <a:ea typeface="楷体_GB2312" pitchFamily="49" charset="-122"/>
                <a:cs typeface="+mn-cs"/>
              </a:rPr>
              <a:t>)</a:t>
            </a:r>
            <a:r>
              <a:rPr kumimoji="0" lang="en-US" altLang="zh-CN" sz="2400" b="1" i="0" u="none" strike="noStrike" kern="1200" cap="none" spc="0" normalizeH="0" baseline="-25000" noProof="0">
                <a:ln>
                  <a:noFill/>
                </a:ln>
                <a:solidFill>
                  <a:srgbClr val="000000"/>
                </a:solidFill>
                <a:effectLst/>
                <a:uLnTx/>
                <a:uFillTx/>
                <a:latin typeface="Arial" charset="0"/>
                <a:ea typeface="楷体_GB2312" pitchFamily="49" charset="-122"/>
                <a:cs typeface="+mn-cs"/>
              </a:rPr>
              <a:t>8</a:t>
            </a:r>
            <a:r>
              <a:rPr kumimoji="0" lang="en-US" altLang="zh-CN" sz="2400" b="1" i="0" u="none" strike="noStrike" kern="1200" cap="none" spc="0" normalizeH="0" baseline="0" noProof="0">
                <a:ln>
                  <a:noFill/>
                </a:ln>
                <a:solidFill>
                  <a:srgbClr val="000000"/>
                </a:solidFill>
                <a:effectLst/>
                <a:uLnTx/>
                <a:uFillTx/>
                <a:latin typeface="Arial" charset="0"/>
                <a:ea typeface="楷体_GB2312" pitchFamily="49" charset="-122"/>
                <a:cs typeface="+mn-cs"/>
              </a:rPr>
              <a:t>COOH ·H</a:t>
            </a:r>
            <a:r>
              <a:rPr kumimoji="0" lang="en-US" altLang="zh-CN" sz="2400" b="1" i="0" u="none" strike="noStrike" kern="1200" cap="none" spc="0" normalizeH="0" baseline="-25000" noProof="0">
                <a:ln>
                  <a:noFill/>
                </a:ln>
                <a:solidFill>
                  <a:srgbClr val="000000"/>
                </a:solidFill>
                <a:effectLst/>
                <a:uLnTx/>
                <a:uFillTx/>
                <a:latin typeface="Arial" charset="0"/>
                <a:ea typeface="楷体_GB2312" pitchFamily="49" charset="-122"/>
                <a:cs typeface="+mn-cs"/>
              </a:rPr>
              <a:t>2</a:t>
            </a:r>
            <a:r>
              <a:rPr kumimoji="0" lang="en-US" altLang="zh-CN" sz="2400" b="1" i="0" u="none" strike="noStrike" kern="1200" cap="none" spc="0" normalizeH="0" baseline="0" noProof="0">
                <a:ln>
                  <a:noFill/>
                </a:ln>
                <a:solidFill>
                  <a:srgbClr val="000000"/>
                </a:solidFill>
                <a:effectLst/>
                <a:uLnTx/>
                <a:uFillTx/>
                <a:latin typeface="Arial" charset="0"/>
                <a:ea typeface="楷体_GB2312" pitchFamily="49" charset="-122"/>
                <a:cs typeface="+mn-cs"/>
              </a:rPr>
              <a:t>N(CH</a:t>
            </a:r>
            <a:r>
              <a:rPr kumimoji="0" lang="en-US" altLang="zh-CN" sz="2400" b="1" i="0" u="none" strike="noStrike" kern="1200" cap="none" spc="0" normalizeH="0" baseline="-25000" noProof="0">
                <a:ln>
                  <a:noFill/>
                </a:ln>
                <a:solidFill>
                  <a:srgbClr val="000000"/>
                </a:solidFill>
                <a:effectLst/>
                <a:uLnTx/>
                <a:uFillTx/>
                <a:latin typeface="Arial" charset="0"/>
                <a:ea typeface="楷体_GB2312" pitchFamily="49" charset="-122"/>
                <a:cs typeface="+mn-cs"/>
              </a:rPr>
              <a:t>2</a:t>
            </a:r>
            <a:r>
              <a:rPr kumimoji="0" lang="en-US" altLang="zh-CN" sz="2400" b="1" i="0" u="none" strike="noStrike" kern="1200" cap="none" spc="0" normalizeH="0" baseline="0" noProof="0">
                <a:ln>
                  <a:noFill/>
                </a:ln>
                <a:solidFill>
                  <a:srgbClr val="000000"/>
                </a:solidFill>
                <a:effectLst/>
                <a:uLnTx/>
                <a:uFillTx/>
                <a:latin typeface="Arial" charset="0"/>
                <a:ea typeface="楷体_GB2312" pitchFamily="49" charset="-122"/>
                <a:cs typeface="+mn-cs"/>
              </a:rPr>
              <a:t>)</a:t>
            </a:r>
            <a:r>
              <a:rPr kumimoji="0" lang="en-US" altLang="zh-CN" sz="2400" b="1" i="0" u="none" strike="noStrike" kern="1200" cap="none" spc="0" normalizeH="0" baseline="-25000" noProof="0">
                <a:ln>
                  <a:noFill/>
                </a:ln>
                <a:solidFill>
                  <a:srgbClr val="000000"/>
                </a:solidFill>
                <a:effectLst/>
                <a:uLnTx/>
                <a:uFillTx/>
                <a:latin typeface="Arial" charset="0"/>
                <a:ea typeface="楷体_GB2312" pitchFamily="49" charset="-122"/>
                <a:cs typeface="+mn-cs"/>
              </a:rPr>
              <a:t>6</a:t>
            </a:r>
            <a:r>
              <a:rPr kumimoji="0" lang="en-US" altLang="zh-CN" sz="2400" b="1" i="0" u="none" strike="noStrike" kern="1200" cap="none" spc="0" normalizeH="0" baseline="0" noProof="0">
                <a:ln>
                  <a:noFill/>
                </a:ln>
                <a:solidFill>
                  <a:srgbClr val="000000"/>
                </a:solidFill>
                <a:effectLst/>
                <a:uLnTx/>
                <a:uFillTx/>
                <a:latin typeface="Arial" charset="0"/>
                <a:ea typeface="楷体_GB2312" pitchFamily="49" charset="-122"/>
                <a:cs typeface="+mn-cs"/>
              </a:rPr>
              <a:t>NH</a:t>
            </a:r>
            <a:r>
              <a:rPr kumimoji="0" lang="en-US" altLang="zh-CN" sz="2400" b="1" i="0" u="none" strike="noStrike" kern="1200" cap="none" spc="0" normalizeH="0" baseline="-25000" noProof="0">
                <a:ln>
                  <a:noFill/>
                </a:ln>
                <a:solidFill>
                  <a:srgbClr val="000000"/>
                </a:solidFill>
                <a:effectLst/>
                <a:uLnTx/>
                <a:uFillTx/>
                <a:latin typeface="Arial" charset="0"/>
                <a:ea typeface="楷体_GB2312" pitchFamily="49" charset="-122"/>
                <a:cs typeface="+mn-cs"/>
              </a:rPr>
              <a:t>3</a:t>
            </a:r>
            <a:r>
              <a:rPr kumimoji="0" lang="en-US" altLang="zh-CN" sz="2400" b="1" i="0" u="none" strike="noStrike" kern="1200" cap="none" spc="0" normalizeH="0" baseline="30000" noProof="0">
                <a:ln>
                  <a:noFill/>
                </a:ln>
                <a:solidFill>
                  <a:srgbClr val="000000"/>
                </a:solidFill>
                <a:effectLst/>
                <a:uLnTx/>
                <a:uFillTx/>
                <a:latin typeface="Arial" charset="0"/>
                <a:ea typeface="楷体_GB2312" pitchFamily="49" charset="-122"/>
                <a:cs typeface="+mn-cs"/>
              </a:rPr>
              <a:t>+ </a:t>
            </a:r>
          </a:p>
        </p:txBody>
      </p:sp>
    </p:spTree>
    <p:extLst>
      <p:ext uri="{BB962C8B-B14F-4D97-AF65-F5344CB8AC3E}">
        <p14:creationId xmlns:p14="http://schemas.microsoft.com/office/powerpoint/2010/main" val="32156319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2000"/>
                                        <p:tgtEl>
                                          <p:spTgt spid="11"/>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2000"/>
                                        <p:tgtEl>
                                          <p:spTgt spid="13"/>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800" b="1" i="0" u="none" strike="noStrike" kern="1200" cap="none" spc="0" normalizeH="0" baseline="0" noProof="0">
              <a:ln>
                <a:noFill/>
              </a:ln>
              <a:solidFill>
                <a:srgbClr val="000000"/>
              </a:solidFill>
              <a:effectLst/>
              <a:uLnTx/>
              <a:uFillTx/>
              <a:latin typeface="Arial" charset="0"/>
              <a:ea typeface="楷体_GB2312" pitchFamily="49" charset="-122"/>
              <a:cs typeface="+mn-cs"/>
            </a:endParaRPr>
          </a:p>
        </p:txBody>
      </p:sp>
      <p:sp>
        <p:nvSpPr>
          <p:cNvPr id="13317"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zh-CN" altLang="en-US" sz="1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grpSp>
        <p:nvGrpSpPr>
          <p:cNvPr id="13318" name="组合 23"/>
          <p:cNvGrpSpPr>
            <a:grpSpLocks/>
          </p:cNvGrpSpPr>
          <p:nvPr/>
        </p:nvGrpSpPr>
        <p:grpSpPr bwMode="auto">
          <a:xfrm>
            <a:off x="7929563" y="-171450"/>
            <a:ext cx="1143000" cy="928688"/>
            <a:chOff x="7715272" y="-142900"/>
            <a:chExt cx="1143008" cy="928694"/>
          </a:xfrm>
        </p:grpSpPr>
        <p:pic>
          <p:nvPicPr>
            <p:cNvPr id="13326"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rPr>
                <a:t>高分子化学</a:t>
              </a:r>
              <a:endParaRPr kumimoji="0" lang="zh-CN" altLang="en-US" sz="2000" b="1" i="0" u="none" strike="noStrike" kern="1200" cap="none" spc="50" normalizeH="0" baseline="0" noProof="0" dirty="0">
                <a:ln w="11430"/>
                <a:solidFill>
                  <a:srgbClr val="000000"/>
                </a:solidFill>
                <a:effectLst>
                  <a:outerShdw blurRad="38100" dist="38100" dir="2700000" algn="tl">
                    <a:srgbClr val="000000">
                      <a:alpha val="43137"/>
                    </a:srgbClr>
                  </a:outerShdw>
                </a:effectLst>
                <a:uLnTx/>
                <a:uFillTx/>
                <a:latin typeface="华文行楷" pitchFamily="2" charset="-122"/>
                <a:ea typeface="华文行楷" pitchFamily="2" charset="-122"/>
                <a:cs typeface="+mn-cs"/>
              </a:endParaRPr>
            </a:p>
          </p:txBody>
        </p:sp>
      </p:grpSp>
      <p:sp>
        <p:nvSpPr>
          <p:cNvPr id="12" name="TextBox 11"/>
          <p:cNvSpPr txBox="1"/>
          <p:nvPr/>
        </p:nvSpPr>
        <p:spPr>
          <a:xfrm>
            <a:off x="107950" y="119063"/>
            <a:ext cx="3894138" cy="646112"/>
          </a:xfrm>
          <a:prstGeom prst="rect">
            <a:avLst/>
          </a:prstGeom>
          <a:noFill/>
        </p:spPr>
        <p:txBody>
          <a:bodyPr wrap="none">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7.3 </a:t>
            </a:r>
            <a:r>
              <a:rPr kumimoji="0" lang="zh-CN" altLang="en-US" sz="36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黑体" pitchFamily="49" charset="-122"/>
                <a:ea typeface="黑体" pitchFamily="49" charset="-122"/>
                <a:cs typeface="+mn-cs"/>
              </a:rPr>
              <a:t>线形逐步聚合</a:t>
            </a:r>
          </a:p>
        </p:txBody>
      </p:sp>
      <p:graphicFrame>
        <p:nvGraphicFramePr>
          <p:cNvPr id="13314" name="Object 4"/>
          <p:cNvGraphicFramePr>
            <a:graphicFrameLocks noChangeAspect="1"/>
          </p:cNvGraphicFramePr>
          <p:nvPr/>
        </p:nvGraphicFramePr>
        <p:xfrm>
          <a:off x="2414588" y="2312988"/>
          <a:ext cx="4332287" cy="1047750"/>
        </p:xfrm>
        <a:graphic>
          <a:graphicData uri="http://schemas.openxmlformats.org/presentationml/2006/ole">
            <mc:AlternateContent xmlns:mc="http://schemas.openxmlformats.org/markup-compatibility/2006">
              <mc:Choice xmlns:v="urn:schemas-microsoft-com:vml" Requires="v">
                <p:oleObj spid="_x0000_s65630" name="Equation" r:id="rId5" imgW="1282680" imgH="393480" progId="Equation.3">
                  <p:embed/>
                </p:oleObj>
              </mc:Choice>
              <mc:Fallback>
                <p:oleObj name="Equation" r:id="rId5" imgW="1282680" imgH="393480" progId="Equation.3">
                  <p:embed/>
                  <p:pic>
                    <p:nvPicPr>
                      <p:cNvPr id="1331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4588" y="2312988"/>
                        <a:ext cx="4332287"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5"/>
          <p:cNvGraphicFramePr>
            <a:graphicFrameLocks noChangeAspect="1"/>
          </p:cNvGraphicFramePr>
          <p:nvPr/>
        </p:nvGraphicFramePr>
        <p:xfrm>
          <a:off x="2379663" y="3932238"/>
          <a:ext cx="4103687" cy="1368425"/>
        </p:xfrm>
        <a:graphic>
          <a:graphicData uri="http://schemas.openxmlformats.org/presentationml/2006/ole">
            <mc:AlternateContent xmlns:mc="http://schemas.openxmlformats.org/markup-compatibility/2006">
              <mc:Choice xmlns:v="urn:schemas-microsoft-com:vml" Requires="v">
                <p:oleObj spid="_x0000_s65631" name="Equation" r:id="rId7" imgW="1358640" imgH="482400" progId="Equation.3">
                  <p:embed/>
                </p:oleObj>
              </mc:Choice>
              <mc:Fallback>
                <p:oleObj name="Equation" r:id="rId7" imgW="1358640" imgH="482400" progId="Equation.3">
                  <p:embed/>
                  <p:pic>
                    <p:nvPicPr>
                      <p:cNvPr id="1331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9663" y="3932238"/>
                        <a:ext cx="4103687"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0" name="Text Box 8"/>
          <p:cNvSpPr txBox="1">
            <a:spLocks noChangeArrowheads="1"/>
          </p:cNvSpPr>
          <p:nvPr/>
        </p:nvSpPr>
        <p:spPr bwMode="auto">
          <a:xfrm>
            <a:off x="582613" y="2571750"/>
            <a:ext cx="1797050" cy="51911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黑体" pitchFamily="49" charset="-122"/>
                <a:ea typeface="黑体" pitchFamily="49" charset="-122"/>
                <a:cs typeface="+mn-cs"/>
              </a:rPr>
              <a:t>封闭体系</a:t>
            </a:r>
          </a:p>
        </p:txBody>
      </p:sp>
      <p:sp>
        <p:nvSpPr>
          <p:cNvPr id="13321" name="Text Box 9"/>
          <p:cNvSpPr txBox="1">
            <a:spLocks noChangeArrowheads="1"/>
          </p:cNvSpPr>
          <p:nvPr/>
        </p:nvSpPr>
        <p:spPr bwMode="auto">
          <a:xfrm>
            <a:off x="582613" y="4291013"/>
            <a:ext cx="1797050" cy="51911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黑体" pitchFamily="49" charset="-122"/>
                <a:ea typeface="黑体" pitchFamily="49" charset="-122"/>
                <a:cs typeface="+mn-cs"/>
              </a:rPr>
              <a:t>开放体系</a:t>
            </a:r>
          </a:p>
        </p:txBody>
      </p:sp>
      <p:sp>
        <p:nvSpPr>
          <p:cNvPr id="13322" name="Text Box 11"/>
          <p:cNvSpPr txBox="1">
            <a:spLocks noChangeArrowheads="1"/>
          </p:cNvSpPr>
          <p:nvPr/>
        </p:nvSpPr>
        <p:spPr bwMode="auto">
          <a:xfrm>
            <a:off x="547688" y="1322388"/>
            <a:ext cx="5248275" cy="522287"/>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黑体" pitchFamily="49" charset="-122"/>
                <a:ea typeface="黑体" pitchFamily="49" charset="-122"/>
                <a:cs typeface="+mn-cs"/>
              </a:rPr>
              <a:t>2</a:t>
            </a:r>
            <a:r>
              <a:rPr kumimoji="1" lang="zh-CN" altLang="en-US" sz="2800" b="1" i="0" u="none" strike="noStrike" kern="1200" cap="none" spc="0" normalizeH="0" baseline="0" noProof="0">
                <a:ln>
                  <a:noFill/>
                </a:ln>
                <a:solidFill>
                  <a:srgbClr val="006600"/>
                </a:solidFill>
                <a:effectLst/>
                <a:uLnTx/>
                <a:uFillTx/>
                <a:latin typeface="黑体" pitchFamily="49" charset="-122"/>
                <a:ea typeface="黑体" pitchFamily="49" charset="-122"/>
                <a:cs typeface="+mn-cs"/>
              </a:rPr>
              <a:t>、影响缩聚反应聚合度的因素</a:t>
            </a:r>
          </a:p>
        </p:txBody>
      </p:sp>
      <p:sp>
        <p:nvSpPr>
          <p:cNvPr id="14" name="Text Box 12"/>
          <p:cNvSpPr txBox="1">
            <a:spLocks noChangeArrowheads="1"/>
          </p:cNvSpPr>
          <p:nvPr/>
        </p:nvSpPr>
        <p:spPr bwMode="auto">
          <a:xfrm>
            <a:off x="6875463" y="2205038"/>
            <a:ext cx="1809750" cy="1565275"/>
          </a:xfrm>
          <a:prstGeom prst="rect">
            <a:avLst/>
          </a:prstGeom>
          <a:noFill/>
          <a:ln w="12700">
            <a:solidFill>
              <a:schemeClr val="accent2"/>
            </a:solid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3333CC"/>
                </a:solidFill>
                <a:effectLst/>
                <a:uLnTx/>
                <a:uFillTx/>
                <a:latin typeface="黑体" pitchFamily="49" charset="-122"/>
                <a:ea typeface="黑体" pitchFamily="49" charset="-122"/>
                <a:cs typeface="+mn-cs"/>
              </a:rPr>
              <a:t>反应程度</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3333CC"/>
                </a:solidFill>
                <a:effectLst/>
                <a:uLnTx/>
                <a:uFillTx/>
                <a:latin typeface="黑体" pitchFamily="49" charset="-122"/>
                <a:ea typeface="黑体" pitchFamily="49" charset="-122"/>
                <a:cs typeface="+mn-cs"/>
              </a:rPr>
              <a:t>平衡常数</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3333CC"/>
                </a:solidFill>
                <a:effectLst/>
                <a:uLnTx/>
                <a:uFillTx/>
                <a:latin typeface="黑体" pitchFamily="49" charset="-122"/>
                <a:ea typeface="黑体" pitchFamily="49" charset="-122"/>
                <a:cs typeface="+mn-cs"/>
              </a:rPr>
              <a:t>小分子</a:t>
            </a:r>
          </a:p>
        </p:txBody>
      </p:sp>
      <p:sp>
        <p:nvSpPr>
          <p:cNvPr id="15" name="Text Box 13"/>
          <p:cNvSpPr txBox="1">
            <a:spLocks noChangeArrowheads="1"/>
          </p:cNvSpPr>
          <p:nvPr/>
        </p:nvSpPr>
        <p:spPr bwMode="auto">
          <a:xfrm>
            <a:off x="6875463" y="4090988"/>
            <a:ext cx="1809750" cy="1017587"/>
          </a:xfrm>
          <a:prstGeom prst="rect">
            <a:avLst/>
          </a:prstGeom>
          <a:noFill/>
          <a:ln w="12700">
            <a:solidFill>
              <a:srgbClr val="000080"/>
            </a:solid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3333CC"/>
                </a:solidFill>
                <a:effectLst/>
                <a:uLnTx/>
                <a:uFillTx/>
                <a:latin typeface="黑体" pitchFamily="49" charset="-122"/>
                <a:ea typeface="黑体" pitchFamily="49" charset="-122"/>
                <a:cs typeface="+mn-cs"/>
              </a:rPr>
              <a:t>反应温度</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3333CC"/>
                </a:solidFill>
                <a:effectLst/>
                <a:uLnTx/>
                <a:uFillTx/>
                <a:latin typeface="黑体" pitchFamily="49" charset="-122"/>
                <a:ea typeface="黑体" pitchFamily="49" charset="-122"/>
                <a:cs typeface="+mn-cs"/>
              </a:rPr>
              <a:t>搅拌</a:t>
            </a:r>
          </a:p>
        </p:txBody>
      </p:sp>
      <p:sp>
        <p:nvSpPr>
          <p:cNvPr id="16" name="Text Box 4"/>
          <p:cNvSpPr txBox="1">
            <a:spLocks noChangeArrowheads="1"/>
          </p:cNvSpPr>
          <p:nvPr/>
        </p:nvSpPr>
        <p:spPr bwMode="auto">
          <a:xfrm>
            <a:off x="287338" y="5445125"/>
            <a:ext cx="8677275" cy="9540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黑体" pitchFamily="49" charset="-122"/>
                <a:ea typeface="黑体" pitchFamily="49" charset="-122"/>
                <a:cs typeface="+mn-cs"/>
              </a:rPr>
              <a:t>工业上，缩合聚合反应在反应初期要加压，而在反应后期则要减压？</a:t>
            </a:r>
          </a:p>
        </p:txBody>
      </p:sp>
    </p:spTree>
    <p:extLst>
      <p:ext uri="{BB962C8B-B14F-4D97-AF65-F5344CB8AC3E}">
        <p14:creationId xmlns:p14="http://schemas.microsoft.com/office/powerpoint/2010/main" val="42397030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4" descr="밝은 수평선"/>
          <p:cNvSpPr>
            <a:spLocks noChangeArrowheads="1"/>
          </p:cNvSpPr>
          <p:nvPr/>
        </p:nvSpPr>
        <p:spPr bwMode="auto">
          <a:xfrm>
            <a:off x="0" y="0"/>
            <a:ext cx="9144000" cy="928688"/>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endParaRPr lang="zh-CN" altLang="zh-CN"/>
          </a:p>
        </p:txBody>
      </p:sp>
      <p:sp>
        <p:nvSpPr>
          <p:cNvPr id="14342" name="Rectangle 4"/>
          <p:cNvSpPr>
            <a:spLocks noChangeArrowheads="1"/>
          </p:cNvSpPr>
          <p:nvPr/>
        </p:nvSpPr>
        <p:spPr bwMode="ltGray">
          <a:xfrm>
            <a:off x="0" y="857250"/>
            <a:ext cx="9144000" cy="71438"/>
          </a:xfrm>
          <a:prstGeom prst="rect">
            <a:avLst/>
          </a:prstGeom>
          <a:gradFill rotWithShape="1">
            <a:gsLst>
              <a:gs pos="0">
                <a:srgbClr val="FF0000"/>
              </a:gs>
              <a:gs pos="39999">
                <a:srgbClr val="7030A0"/>
              </a:gs>
              <a:gs pos="70000">
                <a:srgbClr val="00B050"/>
              </a:gs>
              <a:gs pos="88000">
                <a:srgbClr val="00B050"/>
              </a:gs>
              <a:gs pos="100000">
                <a:srgbClr val="8C3D91"/>
              </a:gs>
            </a:gsLst>
            <a:lin ang="10800000" scaled="1"/>
          </a:gradFill>
          <a:ln w="9525">
            <a:noFill/>
            <a:miter lim="800000"/>
            <a:headEnd/>
            <a:tailEnd/>
          </a:ln>
        </p:spPr>
        <p:txBody>
          <a:bodyPr wrap="none" anchor="ctr"/>
          <a:lstStyle/>
          <a:p>
            <a:pPr algn="ctr">
              <a:spcBef>
                <a:spcPct val="20000"/>
              </a:spcBef>
            </a:pPr>
            <a:endParaRPr lang="zh-CN" altLang="en-US" sz="1000">
              <a:latin typeface="Times New Roman" pitchFamily="18" charset="0"/>
            </a:endParaRPr>
          </a:p>
        </p:txBody>
      </p:sp>
      <p:grpSp>
        <p:nvGrpSpPr>
          <p:cNvPr id="14343" name="组合 23"/>
          <p:cNvGrpSpPr>
            <a:grpSpLocks/>
          </p:cNvGrpSpPr>
          <p:nvPr/>
        </p:nvGrpSpPr>
        <p:grpSpPr bwMode="auto">
          <a:xfrm>
            <a:off x="7929563" y="-171450"/>
            <a:ext cx="1143000" cy="928688"/>
            <a:chOff x="7715272" y="-142900"/>
            <a:chExt cx="1143008" cy="928694"/>
          </a:xfrm>
        </p:grpSpPr>
        <p:pic>
          <p:nvPicPr>
            <p:cNvPr id="14350" name="Picture 9" descr="2045231Q7-1"/>
            <p:cNvPicPr>
              <a:picLocks noChangeAspect="1" noChangeArrowheads="1"/>
            </p:cNvPicPr>
            <p:nvPr/>
          </p:nvPicPr>
          <p:blipFill>
            <a:blip r:embed="rId4" cstate="print">
              <a:clrChange>
                <a:clrFrom>
                  <a:srgbClr val="FFFEFF"/>
                </a:clrFrom>
                <a:clrTo>
                  <a:srgbClr val="FFFEFF">
                    <a:alpha val="0"/>
                  </a:srgbClr>
                </a:clrTo>
              </a:clrChange>
            </a:blip>
            <a:srcRect l="7692" t="8258" r="10294" b="9615"/>
            <a:stretch>
              <a:fillRect/>
            </a:stretch>
          </p:blipFill>
          <p:spPr bwMode="auto">
            <a:xfrm>
              <a:off x="8013478" y="57987"/>
              <a:ext cx="540000" cy="540744"/>
            </a:xfrm>
            <a:prstGeom prst="rect">
              <a:avLst/>
            </a:prstGeom>
            <a:noFill/>
            <a:ln w="9525">
              <a:noFill/>
              <a:miter lim="800000"/>
              <a:headEnd/>
              <a:tailEnd/>
            </a:ln>
          </p:spPr>
        </p:pic>
        <p:sp>
          <p:nvSpPr>
            <p:cNvPr id="5" name="Text Box 5"/>
            <p:cNvSpPr txBox="1">
              <a:spLocks noChangeArrowheads="1"/>
            </p:cNvSpPr>
            <p:nvPr/>
          </p:nvSpPr>
          <p:spPr bwMode="auto">
            <a:xfrm>
              <a:off x="7715272" y="-142900"/>
              <a:ext cx="1143008" cy="928694"/>
            </a:xfrm>
            <a:prstGeom prst="rect">
              <a:avLst/>
            </a:prstGeom>
            <a:noFill/>
            <a:ln w="28575">
              <a:noFill/>
              <a:miter lim="800000"/>
              <a:headEnd/>
              <a:tailEnd/>
            </a:ln>
            <a:effectLst/>
          </p:spPr>
          <p:txBody>
            <a:bodyPr spcFirstLastPara="1">
              <a:prstTxWarp prst="textArchDown">
                <a:avLst>
                  <a:gd name="adj" fmla="val 20248233"/>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2000" dirty="0">
                  <a:effectLst>
                    <a:outerShdw blurRad="38100" dist="38100" dir="2700000" algn="tl">
                      <a:srgbClr val="000000">
                        <a:alpha val="43137"/>
                      </a:srgbClr>
                    </a:outerShdw>
                  </a:effectLst>
                  <a:latin typeface="华文行楷" pitchFamily="2" charset="-122"/>
                  <a:ea typeface="华文行楷" pitchFamily="2" charset="-122"/>
                </a:rPr>
                <a:t>高分子化学</a:t>
              </a:r>
              <a:endParaRPr lang="zh-CN" altLang="en-US" sz="2000" spc="50" dirty="0">
                <a:ln w="11430"/>
                <a:effectLst>
                  <a:outerShdw blurRad="38100" dist="38100" dir="2700000" algn="tl">
                    <a:srgbClr val="000000">
                      <a:alpha val="43137"/>
                    </a:srgbClr>
                  </a:outerShdw>
                </a:effectLst>
                <a:latin typeface="华文行楷" pitchFamily="2" charset="-122"/>
                <a:ea typeface="华文行楷" pitchFamily="2" charset="-122"/>
              </a:endParaRPr>
            </a:p>
          </p:txBody>
        </p:sp>
      </p:grpSp>
      <p:sp>
        <p:nvSpPr>
          <p:cNvPr id="12" name="TextBox 11"/>
          <p:cNvSpPr txBox="1"/>
          <p:nvPr/>
        </p:nvSpPr>
        <p:spPr>
          <a:xfrm>
            <a:off x="107950" y="119063"/>
            <a:ext cx="3894138" cy="646112"/>
          </a:xfrm>
          <a:prstGeom prst="rect">
            <a:avLst/>
          </a:prstGeom>
          <a:noFill/>
        </p:spPr>
        <p:txBody>
          <a:bodyPr wrap="none">
            <a:spAutoFit/>
          </a:bodyPr>
          <a:lstStyle/>
          <a:p>
            <a:pPr>
              <a:spcBef>
                <a:spcPts val="600"/>
              </a:spcBef>
              <a:defRPr/>
            </a:pPr>
            <a:r>
              <a:rPr lang="en-US" altLang="zh-CN"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7.3 </a:t>
            </a:r>
            <a:r>
              <a:rPr lang="zh-CN" altLang="en-US" sz="3600" dirty="0">
                <a:solidFill>
                  <a:srgbClr val="660066"/>
                </a:solidFill>
                <a:effectLst>
                  <a:outerShdw blurRad="38100" dist="38100" dir="2700000" algn="tl">
                    <a:srgbClr val="000000">
                      <a:alpha val="43137"/>
                    </a:srgbClr>
                  </a:outerShdw>
                </a:effectLst>
                <a:latin typeface="黑体" pitchFamily="49" charset="-122"/>
                <a:ea typeface="黑体" pitchFamily="49" charset="-122"/>
              </a:rPr>
              <a:t>线形逐步聚合</a:t>
            </a:r>
          </a:p>
        </p:txBody>
      </p:sp>
      <p:sp>
        <p:nvSpPr>
          <p:cNvPr id="14345" name="Text Box 4"/>
          <p:cNvSpPr txBox="1">
            <a:spLocks noChangeArrowheads="1"/>
          </p:cNvSpPr>
          <p:nvPr/>
        </p:nvSpPr>
        <p:spPr bwMode="auto">
          <a:xfrm>
            <a:off x="676275" y="1931988"/>
            <a:ext cx="2952750" cy="461665"/>
          </a:xfrm>
          <a:prstGeom prst="rect">
            <a:avLst/>
          </a:prstGeom>
          <a:noFill/>
          <a:ln w="9525">
            <a:noFill/>
            <a:miter lim="800000"/>
            <a:headEnd/>
            <a:tailEnd/>
          </a:ln>
        </p:spPr>
        <p:txBody>
          <a:bodyPr>
            <a:spAutoFit/>
          </a:bodyPr>
          <a:lstStyle/>
          <a:p>
            <a:pPr algn="ctr"/>
            <a:r>
              <a:rPr lang="zh-CN" altLang="en-US" sz="2400" dirty="0">
                <a:solidFill>
                  <a:srgbClr val="C00000"/>
                </a:solidFill>
                <a:latin typeface="黑体" pitchFamily="49" charset="-122"/>
                <a:ea typeface="黑体" pitchFamily="49" charset="-122"/>
              </a:rPr>
              <a:t>表示过量的参数</a:t>
            </a:r>
          </a:p>
        </p:txBody>
      </p:sp>
      <p:graphicFrame>
        <p:nvGraphicFramePr>
          <p:cNvPr id="14338" name="Object 5"/>
          <p:cNvGraphicFramePr>
            <a:graphicFrameLocks noChangeAspect="1"/>
          </p:cNvGraphicFramePr>
          <p:nvPr/>
        </p:nvGraphicFramePr>
        <p:xfrm>
          <a:off x="7034213" y="2503488"/>
          <a:ext cx="1425575" cy="911225"/>
        </p:xfrm>
        <a:graphic>
          <a:graphicData uri="http://schemas.openxmlformats.org/presentationml/2006/ole">
            <mc:AlternateContent xmlns:mc="http://schemas.openxmlformats.org/markup-compatibility/2006">
              <mc:Choice xmlns:v="urn:schemas-microsoft-com:vml" Requires="v">
                <p:oleObj spid="_x0000_s66697" name="Equation" r:id="rId5" imgW="507960" imgH="431640" progId="Equation.3">
                  <p:embed/>
                </p:oleObj>
              </mc:Choice>
              <mc:Fallback>
                <p:oleObj name="Equation" r:id="rId5" imgW="507960" imgH="431640" progId="Equation.3">
                  <p:embed/>
                  <p:pic>
                    <p:nvPicPr>
                      <p:cNvPr id="1433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4213" y="2503488"/>
                        <a:ext cx="1425575"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6" name="Text Box 6"/>
          <p:cNvSpPr txBox="1">
            <a:spLocks noChangeArrowheads="1"/>
          </p:cNvSpPr>
          <p:nvPr/>
        </p:nvSpPr>
        <p:spPr bwMode="auto">
          <a:xfrm>
            <a:off x="676275" y="2687638"/>
            <a:ext cx="6048375" cy="457200"/>
          </a:xfrm>
          <a:prstGeom prst="rect">
            <a:avLst/>
          </a:prstGeom>
          <a:noFill/>
          <a:ln w="9525">
            <a:noFill/>
            <a:miter lim="800000"/>
            <a:headEnd/>
            <a:tailEnd/>
          </a:ln>
        </p:spPr>
        <p:txBody>
          <a:bodyPr>
            <a:spAutoFit/>
          </a:bodyPr>
          <a:lstStyle/>
          <a:p>
            <a:r>
              <a:rPr lang="zh-CN" altLang="en-US" sz="2400" b="0">
                <a:latin typeface="黑体" pitchFamily="49" charset="-122"/>
                <a:ea typeface="黑体" pitchFamily="49" charset="-122"/>
              </a:rPr>
              <a:t>当量系数（官能团）：两种官能团的摩尔比</a:t>
            </a:r>
          </a:p>
        </p:txBody>
      </p:sp>
      <p:sp>
        <p:nvSpPr>
          <p:cNvPr id="14347" name="Text Box 7"/>
          <p:cNvSpPr txBox="1">
            <a:spLocks noChangeArrowheads="1"/>
          </p:cNvSpPr>
          <p:nvPr/>
        </p:nvSpPr>
        <p:spPr bwMode="auto">
          <a:xfrm>
            <a:off x="676275" y="4221163"/>
            <a:ext cx="3024188" cy="457200"/>
          </a:xfrm>
          <a:prstGeom prst="rect">
            <a:avLst/>
          </a:prstGeom>
          <a:noFill/>
          <a:ln w="9525">
            <a:noFill/>
            <a:miter lim="800000"/>
            <a:headEnd/>
            <a:tailEnd/>
          </a:ln>
        </p:spPr>
        <p:txBody>
          <a:bodyPr>
            <a:spAutoFit/>
          </a:bodyPr>
          <a:lstStyle/>
          <a:p>
            <a:r>
              <a:rPr lang="zh-CN" altLang="en-US" sz="2400" b="0">
                <a:latin typeface="黑体" pitchFamily="49" charset="-122"/>
                <a:ea typeface="黑体" pitchFamily="49" charset="-122"/>
              </a:rPr>
              <a:t>过量分率（单体）：</a:t>
            </a:r>
          </a:p>
        </p:txBody>
      </p:sp>
      <p:graphicFrame>
        <p:nvGraphicFramePr>
          <p:cNvPr id="14339" name="Object 8"/>
          <p:cNvGraphicFramePr>
            <a:graphicFrameLocks noChangeAspect="1"/>
          </p:cNvGraphicFramePr>
          <p:nvPr/>
        </p:nvGraphicFramePr>
        <p:xfrm>
          <a:off x="3676650" y="3573463"/>
          <a:ext cx="3352800" cy="1676400"/>
        </p:xfrm>
        <a:graphic>
          <a:graphicData uri="http://schemas.openxmlformats.org/presentationml/2006/ole">
            <mc:AlternateContent xmlns:mc="http://schemas.openxmlformats.org/markup-compatibility/2006">
              <mc:Choice xmlns:v="urn:schemas-microsoft-com:vml" Requires="v">
                <p:oleObj spid="_x0000_s66698" name="Equation" r:id="rId7" imgW="1587240" imgH="761760" progId="Equation.3">
                  <p:embed/>
                </p:oleObj>
              </mc:Choice>
              <mc:Fallback>
                <p:oleObj name="Equation" r:id="rId7" imgW="1587240" imgH="761760" progId="Equation.3">
                  <p:embed/>
                  <p:pic>
                    <p:nvPicPr>
                      <p:cNvPr id="1433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6650" y="3573463"/>
                        <a:ext cx="335280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8" name="Text Box 9"/>
          <p:cNvSpPr txBox="1">
            <a:spLocks noChangeArrowheads="1"/>
          </p:cNvSpPr>
          <p:nvPr/>
        </p:nvSpPr>
        <p:spPr bwMode="auto">
          <a:xfrm>
            <a:off x="676275" y="5659438"/>
            <a:ext cx="1800225" cy="457200"/>
          </a:xfrm>
          <a:prstGeom prst="rect">
            <a:avLst/>
          </a:prstGeom>
          <a:noFill/>
          <a:ln w="9525">
            <a:noFill/>
            <a:miter lim="800000"/>
            <a:headEnd/>
            <a:tailEnd/>
          </a:ln>
        </p:spPr>
        <p:txBody>
          <a:bodyPr>
            <a:spAutoFit/>
          </a:bodyPr>
          <a:lstStyle/>
          <a:p>
            <a:r>
              <a:rPr lang="zh-CN" altLang="en-US" sz="2400" b="0">
                <a:latin typeface="黑体" pitchFamily="49" charset="-122"/>
                <a:ea typeface="黑体" pitchFamily="49" charset="-122"/>
              </a:rPr>
              <a:t>二者关系：</a:t>
            </a:r>
          </a:p>
        </p:txBody>
      </p:sp>
      <p:graphicFrame>
        <p:nvGraphicFramePr>
          <p:cNvPr id="14340" name="Object 10"/>
          <p:cNvGraphicFramePr>
            <a:graphicFrameLocks noChangeAspect="1"/>
          </p:cNvGraphicFramePr>
          <p:nvPr/>
        </p:nvGraphicFramePr>
        <p:xfrm>
          <a:off x="2533650" y="5430838"/>
          <a:ext cx="1603375" cy="885825"/>
        </p:xfrm>
        <a:graphic>
          <a:graphicData uri="http://schemas.openxmlformats.org/presentationml/2006/ole">
            <mc:AlternateContent xmlns:mc="http://schemas.openxmlformats.org/markup-compatibility/2006">
              <mc:Choice xmlns:v="urn:schemas-microsoft-com:vml" Requires="v">
                <p:oleObj spid="_x0000_s66699" name="Equation" r:id="rId9" imgW="571320" imgH="419040" progId="Equation.3">
                  <p:embed/>
                </p:oleObj>
              </mc:Choice>
              <mc:Fallback>
                <p:oleObj name="Equation" r:id="rId9" imgW="571320" imgH="419040" progId="Equation.3">
                  <p:embed/>
                  <p:pic>
                    <p:nvPicPr>
                      <p:cNvPr id="1434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3650" y="5430838"/>
                        <a:ext cx="160337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9" name="Rectangle 11"/>
          <p:cNvSpPr>
            <a:spLocks noChangeArrowheads="1"/>
          </p:cNvSpPr>
          <p:nvPr/>
        </p:nvSpPr>
        <p:spPr bwMode="auto">
          <a:xfrm>
            <a:off x="1576388" y="1125538"/>
            <a:ext cx="5262979" cy="461665"/>
          </a:xfrm>
          <a:prstGeom prst="rect">
            <a:avLst/>
          </a:prstGeom>
          <a:noFill/>
          <a:ln w="9525">
            <a:noFill/>
            <a:miter lim="800000"/>
            <a:headEnd/>
            <a:tailEnd/>
          </a:ln>
        </p:spPr>
        <p:txBody>
          <a:bodyPr wrap="none">
            <a:spAutoFit/>
          </a:bodyPr>
          <a:lstStyle/>
          <a:p>
            <a:r>
              <a:rPr lang="en-US" altLang="zh-CN" sz="2400" b="0" dirty="0">
                <a:solidFill>
                  <a:srgbClr val="C00000"/>
                </a:solidFill>
                <a:latin typeface="黑体" pitchFamily="49" charset="-122"/>
                <a:ea typeface="黑体" pitchFamily="49" charset="-122"/>
              </a:rPr>
              <a:t>a. </a:t>
            </a:r>
            <a:r>
              <a:rPr lang="zh-CN" altLang="en-US" sz="2400" b="0" dirty="0">
                <a:solidFill>
                  <a:srgbClr val="C00000"/>
                </a:solidFill>
                <a:latin typeface="黑体" pitchFamily="49" charset="-122"/>
                <a:ea typeface="黑体" pitchFamily="49" charset="-122"/>
              </a:rPr>
              <a:t>一种单体过量，</a:t>
            </a:r>
            <a:r>
              <a:rPr lang="en-US" altLang="zh-CN" sz="2400" b="0" dirty="0">
                <a:solidFill>
                  <a:srgbClr val="C00000"/>
                </a:solidFill>
                <a:latin typeface="黑体" pitchFamily="49" charset="-122"/>
                <a:ea typeface="黑体" pitchFamily="49" charset="-122"/>
              </a:rPr>
              <a:t>A-A</a:t>
            </a:r>
            <a:r>
              <a:rPr lang="zh-CN" altLang="en-US" sz="2400" b="0" dirty="0">
                <a:solidFill>
                  <a:srgbClr val="C00000"/>
                </a:solidFill>
                <a:latin typeface="黑体" pitchFamily="49" charset="-122"/>
                <a:ea typeface="黑体" pitchFamily="49" charset="-122"/>
              </a:rPr>
              <a:t>与</a:t>
            </a:r>
            <a:r>
              <a:rPr lang="en-US" altLang="zh-CN" sz="2400" b="0" dirty="0">
                <a:solidFill>
                  <a:srgbClr val="C00000"/>
                </a:solidFill>
                <a:latin typeface="黑体" pitchFamily="49" charset="-122"/>
                <a:ea typeface="黑体" pitchFamily="49" charset="-122"/>
              </a:rPr>
              <a:t>B-B</a:t>
            </a:r>
            <a:r>
              <a:rPr lang="zh-CN" altLang="en-US" sz="2400" b="0" dirty="0">
                <a:solidFill>
                  <a:srgbClr val="C00000"/>
                </a:solidFill>
                <a:latin typeface="黑体" pitchFamily="49" charset="-122"/>
                <a:ea typeface="黑体" pitchFamily="49" charset="-122"/>
              </a:rPr>
              <a:t>（过量）</a:t>
            </a:r>
          </a:p>
        </p:txBody>
      </p:sp>
    </p:spTree>
    <p:extLst>
      <p:ext uri="{BB962C8B-B14F-4D97-AF65-F5344CB8AC3E}">
        <p14:creationId xmlns:p14="http://schemas.microsoft.com/office/powerpoint/2010/main" val="937860262"/>
      </p:ext>
    </p:extLst>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4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5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6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7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8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9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0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2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3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8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9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1313</TotalTime>
  <Words>9043</Words>
  <Application>Microsoft Office PowerPoint</Application>
  <PresentationFormat>全屏显示(4:3)</PresentationFormat>
  <Paragraphs>1492</Paragraphs>
  <Slides>140</Slides>
  <Notes>18</Notes>
  <HiddenSlides>0</HiddenSlides>
  <MMClips>0</MMClips>
  <ScaleCrop>false</ScaleCrop>
  <HeadingPairs>
    <vt:vector size="8" baseType="variant">
      <vt:variant>
        <vt:lpstr>已用的字体</vt:lpstr>
      </vt:variant>
      <vt:variant>
        <vt:i4>15</vt:i4>
      </vt:variant>
      <vt:variant>
        <vt:lpstr>主题</vt:lpstr>
      </vt:variant>
      <vt:variant>
        <vt:i4>20</vt:i4>
      </vt:variant>
      <vt:variant>
        <vt:lpstr>嵌入 OLE 服务器</vt:lpstr>
      </vt:variant>
      <vt:variant>
        <vt:i4>6</vt:i4>
      </vt:variant>
      <vt:variant>
        <vt:lpstr>幻灯片标题</vt:lpstr>
      </vt:variant>
      <vt:variant>
        <vt:i4>140</vt:i4>
      </vt:variant>
    </vt:vector>
  </HeadingPairs>
  <TitlesOfParts>
    <vt:vector size="181" baseType="lpstr">
      <vt:lpstr>MingLiU</vt:lpstr>
      <vt:lpstr>Monotype Sorts</vt:lpstr>
      <vt:lpstr>等线</vt:lpstr>
      <vt:lpstr>等线 Light</vt:lpstr>
      <vt:lpstr>黑体</vt:lpstr>
      <vt:lpstr>华文行楷</vt:lpstr>
      <vt:lpstr>楷体_GB2312</vt:lpstr>
      <vt:lpstr>宋体</vt:lpstr>
      <vt:lpstr>Arial</vt:lpstr>
      <vt:lpstr>Calibri</vt:lpstr>
      <vt:lpstr>Segoe UI</vt:lpstr>
      <vt:lpstr>Symbol</vt:lpstr>
      <vt:lpstr>Times New Roman</vt:lpstr>
      <vt:lpstr>Univers</vt:lpstr>
      <vt:lpstr>Wingdings</vt:lpstr>
      <vt:lpstr>Office 主题​​</vt:lpstr>
      <vt:lpstr>默认设计模板</vt:lpstr>
      <vt:lpstr>1_默认设计模板</vt:lpstr>
      <vt:lpstr>2_默认设计模板</vt:lpstr>
      <vt:lpstr>3_默认设计模板</vt:lpstr>
      <vt:lpstr>Office 主题</vt:lpstr>
      <vt:lpstr>2_Office 主题</vt:lpstr>
      <vt:lpstr>3_Office 主题</vt:lpstr>
      <vt:lpstr>9_Office 主题</vt:lpstr>
      <vt:lpstr>4_默认设计模板</vt:lpstr>
      <vt:lpstr>5_默认设计模板</vt:lpstr>
      <vt:lpstr>6_默认设计模板</vt:lpstr>
      <vt:lpstr>7_默认设计模板</vt:lpstr>
      <vt:lpstr>8_默认设计模板</vt:lpstr>
      <vt:lpstr>9_默认设计模板</vt:lpstr>
      <vt:lpstr>10_默认设计模板</vt:lpstr>
      <vt:lpstr>11_默认设计模板</vt:lpstr>
      <vt:lpstr>12_默认设计模板</vt:lpstr>
      <vt:lpstr>13_默认设计模板</vt:lpstr>
      <vt:lpstr>8_Office 主题</vt:lpstr>
      <vt:lpstr>ISIS/Draw Sketch</vt:lpstr>
      <vt:lpstr>Equation.3</vt:lpstr>
      <vt:lpstr>Equation</vt:lpstr>
      <vt:lpstr>公式</vt:lpstr>
      <vt:lpstr>CS ChemDraw Drawing</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知识点汇总</dc:title>
  <dc:creator>buctzhao</dc:creator>
  <cp:lastModifiedBy>袁康瑞</cp:lastModifiedBy>
  <cp:revision>145</cp:revision>
  <dcterms:created xsi:type="dcterms:W3CDTF">2017-01-03T06:22:55Z</dcterms:created>
  <dcterms:modified xsi:type="dcterms:W3CDTF">2020-10-05T08:37:08Z</dcterms:modified>
</cp:coreProperties>
</file>