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8"/>
  </p:notesMasterIdLst>
  <p:sldIdLst>
    <p:sldId id="286" r:id="rId2"/>
    <p:sldId id="516" r:id="rId3"/>
    <p:sldId id="488" r:id="rId4"/>
    <p:sldId id="489" r:id="rId5"/>
    <p:sldId id="501" r:id="rId6"/>
    <p:sldId id="490" r:id="rId7"/>
    <p:sldId id="491" r:id="rId8"/>
    <p:sldId id="494" r:id="rId9"/>
    <p:sldId id="495" r:id="rId10"/>
    <p:sldId id="496" r:id="rId11"/>
    <p:sldId id="497" r:id="rId12"/>
    <p:sldId id="498" r:id="rId13"/>
    <p:sldId id="500" r:id="rId14"/>
    <p:sldId id="506" r:id="rId15"/>
    <p:sldId id="556" r:id="rId16"/>
    <p:sldId id="504" r:id="rId17"/>
    <p:sldId id="507" r:id="rId18"/>
    <p:sldId id="508" r:id="rId19"/>
    <p:sldId id="503" r:id="rId20"/>
    <p:sldId id="509" r:id="rId21"/>
    <p:sldId id="510" r:id="rId22"/>
    <p:sldId id="586" r:id="rId23"/>
    <p:sldId id="419" r:id="rId24"/>
    <p:sldId id="470" r:id="rId25"/>
    <p:sldId id="469" r:id="rId26"/>
    <p:sldId id="471" r:id="rId27"/>
    <p:sldId id="511" r:id="rId28"/>
    <p:sldId id="473" r:id="rId29"/>
    <p:sldId id="466" r:id="rId30"/>
    <p:sldId id="420" r:id="rId31"/>
    <p:sldId id="441" r:id="rId32"/>
    <p:sldId id="517" r:id="rId33"/>
    <p:sldId id="442" r:id="rId34"/>
    <p:sldId id="519" r:id="rId35"/>
    <p:sldId id="443" r:id="rId36"/>
    <p:sldId id="518" r:id="rId37"/>
    <p:sldId id="587" r:id="rId38"/>
    <p:sldId id="588" r:id="rId39"/>
    <p:sldId id="589" r:id="rId40"/>
    <p:sldId id="590" r:id="rId41"/>
    <p:sldId id="598" r:id="rId42"/>
    <p:sldId id="591" r:id="rId43"/>
    <p:sldId id="563" r:id="rId44"/>
    <p:sldId id="564" r:id="rId45"/>
    <p:sldId id="566" r:id="rId46"/>
    <p:sldId id="571" r:id="rId47"/>
    <p:sldId id="572" r:id="rId48"/>
    <p:sldId id="574" r:id="rId49"/>
    <p:sldId id="575" r:id="rId50"/>
    <p:sldId id="593" r:id="rId51"/>
    <p:sldId id="596" r:id="rId52"/>
    <p:sldId id="594" r:id="rId53"/>
    <p:sldId id="595" r:id="rId54"/>
    <p:sldId id="600" r:id="rId55"/>
    <p:sldId id="599" r:id="rId56"/>
    <p:sldId id="597" r:id="rId57"/>
    <p:sldId id="436" r:id="rId58"/>
    <p:sldId id="520" r:id="rId59"/>
    <p:sldId id="424" r:id="rId60"/>
    <p:sldId id="601" r:id="rId61"/>
    <p:sldId id="521" r:id="rId62"/>
    <p:sldId id="523" r:id="rId63"/>
    <p:sldId id="524" r:id="rId64"/>
    <p:sldId id="525" r:id="rId65"/>
    <p:sldId id="526" r:id="rId66"/>
    <p:sldId id="527" r:id="rId67"/>
    <p:sldId id="528" r:id="rId68"/>
    <p:sldId id="529" r:id="rId69"/>
    <p:sldId id="530" r:id="rId70"/>
    <p:sldId id="532" r:id="rId71"/>
    <p:sldId id="533" r:id="rId72"/>
    <p:sldId id="534" r:id="rId73"/>
    <p:sldId id="592" r:id="rId74"/>
    <p:sldId id="560" r:id="rId75"/>
    <p:sldId id="559" r:id="rId76"/>
    <p:sldId id="561" r:id="rId77"/>
    <p:sldId id="446" r:id="rId78"/>
    <p:sldId id="462" r:id="rId79"/>
    <p:sldId id="440" r:id="rId80"/>
    <p:sldId id="448" r:id="rId81"/>
    <p:sldId id="449" r:id="rId82"/>
    <p:sldId id="450" r:id="rId83"/>
    <p:sldId id="451" r:id="rId84"/>
    <p:sldId id="452" r:id="rId85"/>
    <p:sldId id="543" r:id="rId86"/>
    <p:sldId id="453" r:id="rId87"/>
    <p:sldId id="602" r:id="rId88"/>
    <p:sldId id="603" r:id="rId89"/>
    <p:sldId id="455" r:id="rId90"/>
    <p:sldId id="456" r:id="rId91"/>
    <p:sldId id="457" r:id="rId92"/>
    <p:sldId id="458" r:id="rId93"/>
    <p:sldId id="459" r:id="rId94"/>
    <p:sldId id="460" r:id="rId95"/>
    <p:sldId id="461" r:id="rId96"/>
    <p:sldId id="447" r:id="rId97"/>
    <p:sldId id="465" r:id="rId98"/>
    <p:sldId id="325" r:id="rId99"/>
    <p:sldId id="576" r:id="rId100"/>
    <p:sldId id="579" r:id="rId101"/>
    <p:sldId id="580" r:id="rId102"/>
    <p:sldId id="539" r:id="rId103"/>
    <p:sldId id="544" r:id="rId104"/>
    <p:sldId id="557" r:id="rId105"/>
    <p:sldId id="502" r:id="rId106"/>
    <p:sldId id="406" r:id="rId107"/>
    <p:sldId id="467" r:id="rId108"/>
    <p:sldId id="584" r:id="rId109"/>
    <p:sldId id="468" r:id="rId110"/>
    <p:sldId id="514" r:id="rId111"/>
    <p:sldId id="515" r:id="rId112"/>
    <p:sldId id="339" r:id="rId113"/>
    <p:sldId id="374" r:id="rId114"/>
    <p:sldId id="583" r:id="rId115"/>
    <p:sldId id="581" r:id="rId116"/>
    <p:sldId id="582" r:id="rId117"/>
  </p:sldIdLst>
  <p:sldSz cx="12192000" cy="6858000"/>
  <p:notesSz cx="6858000" cy="9144000"/>
  <p:embeddedFontLst>
    <p:embeddedFont>
      <p:font typeface="맑은 고딕" panose="020B0503020000020004" pitchFamily="50" charset="-127"/>
      <p:regular r:id="rId119"/>
      <p:bold r:id="rId120"/>
    </p:embeddedFont>
    <p:embeddedFont>
      <p:font typeface="Cambria Math" panose="02040503050406030204" pitchFamily="18" charset="0"/>
      <p:regular r:id="rId121"/>
    </p:embeddedFont>
    <p:embeddedFont>
      <p:font typeface="나눔고딕" panose="020B0600000101010101" charset="-127"/>
      <p:regular r:id="rId122"/>
      <p:bold r:id="rId1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강" initials="조" lastIdx="3" clrIdx="0">
    <p:extLst>
      <p:ext uri="{19B8F6BF-5375-455C-9EA6-DF929625EA0E}">
        <p15:presenceInfo xmlns:p15="http://schemas.microsoft.com/office/powerpoint/2012/main" userId="조강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DA1"/>
    <a:srgbClr val="E6E6E6"/>
    <a:srgbClr val="025CBE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43" autoAdjust="0"/>
    <p:restoredTop sz="85754" autoAdjust="0"/>
  </p:normalViewPr>
  <p:slideViewPr>
    <p:cSldViewPr snapToGrid="0">
      <p:cViewPr varScale="1">
        <p:scale>
          <a:sx n="83" d="100"/>
          <a:sy n="83" d="100"/>
        </p:scale>
        <p:origin x="36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font" Target="fonts/font5.fntdata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commentAuthors" Target="commentAuthor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font" Target="fonts/font1.fntdata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font" Target="fonts/font2.fntdata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font" Target="fonts/font3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83559-CC97-4F19-8946-7E93CD4F0BAE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DE0D5-DB0A-49AB-903D-378D0BA58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74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201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52755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91359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번째 </a:t>
            </a:r>
            <a:r>
              <a:rPr lang="en-US" altLang="ko-KR" dirty="0" smtClean="0"/>
              <a:t>experiment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rnn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tran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그것도 베이스라인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0744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싹다</a:t>
            </a:r>
            <a:r>
              <a:rPr lang="ko-KR" altLang="en-US" dirty="0" smtClean="0"/>
              <a:t> 마침표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대문자 </a:t>
            </a:r>
            <a:r>
              <a:rPr lang="en-US" altLang="ko-KR" dirty="0" smtClean="0"/>
              <a:t>/ Second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수정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73029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싹다</a:t>
            </a:r>
            <a:r>
              <a:rPr lang="ko-KR" altLang="en-US" dirty="0" smtClean="0"/>
              <a:t> 마침표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대문자 </a:t>
            </a:r>
            <a:r>
              <a:rPr lang="en-US" altLang="ko-KR" dirty="0" smtClean="0"/>
              <a:t>/ Second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수정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1896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말을 </a:t>
            </a:r>
            <a:r>
              <a:rPr lang="ko-KR" altLang="en-US" dirty="0" err="1" smtClean="0"/>
              <a:t>조금더</a:t>
            </a:r>
            <a:r>
              <a:rPr lang="ko-KR" altLang="en-US" dirty="0" smtClean="0"/>
              <a:t> 자세하게 다듬을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58772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뭐에대한</a:t>
            </a:r>
            <a:r>
              <a:rPr lang="ko-KR" altLang="en-US" dirty="0" smtClean="0"/>
              <a:t> 퍼포먼스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ngram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정확한 해석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어디에서 어디까지 그램이냐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99322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뭐에대한</a:t>
            </a:r>
            <a:r>
              <a:rPr lang="ko-KR" altLang="en-US" dirty="0" smtClean="0"/>
              <a:t> 퍼포먼스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ngram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정확한 해석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어디에서 어디까지 그램이냐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40681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뭐에대한</a:t>
            </a:r>
            <a:r>
              <a:rPr lang="ko-KR" altLang="en-US" dirty="0" smtClean="0"/>
              <a:t> 퍼포먼스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ngram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정확한 해석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어디에서 어디까지 그램이냐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62456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뭐에대한</a:t>
            </a:r>
            <a:r>
              <a:rPr lang="ko-KR" altLang="en-US" dirty="0" smtClean="0"/>
              <a:t> 퍼포먼스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ngram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정확한 해석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어디에서 어디까지 그램이냐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188939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뭐에대한</a:t>
            </a:r>
            <a:r>
              <a:rPr lang="ko-KR" altLang="en-US" dirty="0" smtClean="0"/>
              <a:t> 퍼포먼스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ngram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정확한 해석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어디에서 어디까지 그램이냐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896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258139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뭐에대한</a:t>
            </a:r>
            <a:r>
              <a:rPr lang="ko-KR" altLang="en-US" dirty="0" smtClean="0"/>
              <a:t> 퍼포먼스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ngram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정확한 해석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어디에서 어디까지 그램이냐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4479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마침표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533594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FastText</a:t>
            </a:r>
            <a:r>
              <a:rPr lang="en-US" altLang="ko-KR" dirty="0" smtClean="0"/>
              <a:t>  </a:t>
            </a:r>
            <a:r>
              <a:rPr lang="ko-KR" altLang="en-US" dirty="0" smtClean="0"/>
              <a:t>수정사항 </a:t>
            </a:r>
            <a:r>
              <a:rPr lang="en-US" altLang="ko-KR" dirty="0" smtClean="0"/>
              <a:t>embedding</a:t>
            </a:r>
          </a:p>
          <a:p>
            <a:r>
              <a:rPr lang="ko-KR" altLang="en-US" dirty="0" smtClean="0"/>
              <a:t>논문두개합치기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해싱</a:t>
            </a:r>
            <a:r>
              <a:rPr lang="ko-KR" altLang="en-US" baseline="0" dirty="0" smtClean="0"/>
              <a:t> 어떻게든</a:t>
            </a:r>
            <a:endParaRPr lang="en-US" altLang="ko-KR" baseline="0" dirty="0" smtClean="0"/>
          </a:p>
          <a:p>
            <a:r>
              <a:rPr lang="ko-KR" altLang="en-US" baseline="0" dirty="0" smtClean="0"/>
              <a:t>실험은 분리</a:t>
            </a:r>
            <a:r>
              <a:rPr lang="en-US" altLang="ko-KR" baseline="0" dirty="0" smtClean="0"/>
              <a:t>, / </a:t>
            </a:r>
            <a:r>
              <a:rPr lang="ko-KR" altLang="en-US" baseline="0" dirty="0" err="1" smtClean="0"/>
              <a:t>정확한설명덧붙어ㅕ서</a:t>
            </a:r>
            <a:endParaRPr lang="en-US" altLang="ko-KR" baseline="0" dirty="0" smtClean="0"/>
          </a:p>
          <a:p>
            <a:r>
              <a:rPr lang="en-US" altLang="ko-KR" baseline="0" dirty="0" smtClean="0"/>
              <a:t>Task </a:t>
            </a:r>
            <a:r>
              <a:rPr lang="ko-KR" altLang="en-US" baseline="0" dirty="0" smtClean="0"/>
              <a:t>각각에 대해 간단하게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39174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FastText</a:t>
            </a:r>
            <a:r>
              <a:rPr lang="en-US" altLang="ko-KR" dirty="0" smtClean="0"/>
              <a:t>  </a:t>
            </a:r>
            <a:r>
              <a:rPr lang="ko-KR" altLang="en-US" dirty="0" smtClean="0"/>
              <a:t>수정사항 </a:t>
            </a:r>
            <a:r>
              <a:rPr lang="en-US" altLang="ko-KR" dirty="0" smtClean="0"/>
              <a:t>embedding</a:t>
            </a:r>
          </a:p>
          <a:p>
            <a:r>
              <a:rPr lang="ko-KR" altLang="en-US" dirty="0" smtClean="0"/>
              <a:t>논문두개합치기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해싱</a:t>
            </a:r>
            <a:r>
              <a:rPr lang="ko-KR" altLang="en-US" baseline="0" dirty="0" smtClean="0"/>
              <a:t> 어떻게든</a:t>
            </a:r>
            <a:endParaRPr lang="en-US" altLang="ko-KR" baseline="0" dirty="0" smtClean="0"/>
          </a:p>
          <a:p>
            <a:r>
              <a:rPr lang="ko-KR" altLang="en-US" baseline="0" dirty="0" smtClean="0"/>
              <a:t>실험은 분리</a:t>
            </a:r>
            <a:r>
              <a:rPr lang="en-US" altLang="ko-KR" baseline="0" dirty="0" smtClean="0"/>
              <a:t>, / </a:t>
            </a:r>
            <a:r>
              <a:rPr lang="ko-KR" altLang="en-US" baseline="0" dirty="0" err="1" smtClean="0"/>
              <a:t>정확한설명덧붙어ㅕ서</a:t>
            </a:r>
            <a:endParaRPr lang="en-US" altLang="ko-KR" baseline="0" dirty="0" smtClean="0"/>
          </a:p>
          <a:p>
            <a:r>
              <a:rPr lang="en-US" altLang="ko-KR" baseline="0" dirty="0" smtClean="0"/>
              <a:t>Task </a:t>
            </a:r>
            <a:r>
              <a:rPr lang="ko-KR" altLang="en-US" baseline="0" dirty="0" smtClean="0"/>
              <a:t>각각에 대해 간단하게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57584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609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785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212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COMMUNICATION</a:t>
            </a:r>
            <a:r>
              <a:rPr lang="en-US" altLang="ko-KR" baseline="0" dirty="0" smtClean="0"/>
              <a:t> / </a:t>
            </a:r>
            <a:r>
              <a:rPr lang="en-US" altLang="ko-KR" dirty="0" smtClean="0"/>
              <a:t>COMMUNICATIVE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536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COMMUNICATION</a:t>
            </a:r>
            <a:r>
              <a:rPr lang="en-US" altLang="ko-KR" baseline="0" dirty="0" smtClean="0"/>
              <a:t> / </a:t>
            </a:r>
            <a:r>
              <a:rPr lang="en-US" altLang="ko-KR" dirty="0" smtClean="0"/>
              <a:t>COMMUNICATIVE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494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COMMUNICATION</a:t>
            </a:r>
            <a:r>
              <a:rPr lang="en-US" altLang="ko-KR" baseline="0" dirty="0" smtClean="0"/>
              <a:t> / </a:t>
            </a:r>
            <a:r>
              <a:rPr lang="en-US" altLang="ko-KR" dirty="0" smtClean="0"/>
              <a:t>COMMUNICATIVE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23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COMMUNICATION</a:t>
            </a:r>
            <a:r>
              <a:rPr lang="en-US" altLang="ko-KR" baseline="0" dirty="0" smtClean="0"/>
              <a:t> / </a:t>
            </a:r>
            <a:r>
              <a:rPr lang="en-US" altLang="ko-KR" dirty="0" smtClean="0"/>
              <a:t>COMMUNICATIVE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896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COMMUNICATION</a:t>
            </a:r>
            <a:r>
              <a:rPr lang="en-US" altLang="ko-KR" baseline="0" dirty="0" smtClean="0"/>
              <a:t> / </a:t>
            </a:r>
            <a:r>
              <a:rPr lang="en-US" altLang="ko-KR" dirty="0" smtClean="0"/>
              <a:t>COMMUNICATIVE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313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COMMUNICATION</a:t>
            </a:r>
            <a:r>
              <a:rPr lang="en-US" altLang="ko-KR" baseline="0" dirty="0" smtClean="0"/>
              <a:t> / </a:t>
            </a:r>
            <a:r>
              <a:rPr lang="en-US" altLang="ko-KR" dirty="0" smtClean="0"/>
              <a:t>COMMUNICATIVE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84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COMMUNICATION</a:t>
            </a:r>
            <a:r>
              <a:rPr lang="en-US" altLang="ko-KR" baseline="0" dirty="0" smtClean="0"/>
              <a:t> / </a:t>
            </a:r>
            <a:r>
              <a:rPr lang="en-US" altLang="ko-KR" dirty="0" smtClean="0"/>
              <a:t>COMMUNICATIVE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557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494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COMMUNICATION</a:t>
            </a:r>
            <a:r>
              <a:rPr lang="en-US" altLang="ko-KR" baseline="0" dirty="0" smtClean="0"/>
              <a:t> / </a:t>
            </a:r>
            <a:r>
              <a:rPr lang="en-US" altLang="ko-KR" dirty="0" smtClean="0"/>
              <a:t>COMMUNICATIVE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089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COMMUNICATION</a:t>
            </a:r>
            <a:r>
              <a:rPr lang="en-US" altLang="ko-KR" baseline="0" dirty="0" smtClean="0"/>
              <a:t> / </a:t>
            </a:r>
            <a:r>
              <a:rPr lang="en-US" altLang="ko-KR" dirty="0" smtClean="0"/>
              <a:t>COMMUNICATIVE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1946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COMMUNICATION</a:t>
            </a:r>
            <a:r>
              <a:rPr lang="en-US" altLang="ko-KR" baseline="0" dirty="0" smtClean="0"/>
              <a:t> / </a:t>
            </a:r>
            <a:r>
              <a:rPr lang="en-US" altLang="ko-KR" dirty="0" smtClean="0"/>
              <a:t>COMMUNICATIVE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7223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COMMUNICATION</a:t>
            </a:r>
            <a:r>
              <a:rPr lang="en-US" altLang="ko-KR" baseline="0" dirty="0" smtClean="0"/>
              <a:t> / </a:t>
            </a:r>
            <a:r>
              <a:rPr lang="en-US" altLang="ko-KR" dirty="0" smtClean="0"/>
              <a:t>COMMUNICATIVE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501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COMMUNICATION</a:t>
            </a:r>
            <a:r>
              <a:rPr lang="en-US" altLang="ko-KR" baseline="0" dirty="0" smtClean="0"/>
              <a:t> / </a:t>
            </a:r>
            <a:r>
              <a:rPr lang="en-US" altLang="ko-KR" dirty="0" smtClean="0"/>
              <a:t>COMMUNICATIVE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6029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COMMUNICATION</a:t>
            </a:r>
            <a:r>
              <a:rPr lang="en-US" altLang="ko-KR" baseline="0" dirty="0" smtClean="0"/>
              <a:t> / </a:t>
            </a:r>
            <a:r>
              <a:rPr lang="en-US" altLang="ko-KR" dirty="0" smtClean="0"/>
              <a:t>COMMUNICATIVE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4161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COMMUNICATION</a:t>
            </a:r>
            <a:r>
              <a:rPr lang="en-US" altLang="ko-KR" baseline="0" dirty="0" smtClean="0"/>
              <a:t> / </a:t>
            </a:r>
            <a:r>
              <a:rPr lang="en-US" altLang="ko-KR" dirty="0" smtClean="0"/>
              <a:t>COMMUNICATIVE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3623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COMMUNICATION</a:t>
            </a:r>
            <a:r>
              <a:rPr lang="en-US" altLang="ko-KR" baseline="0" dirty="0" smtClean="0"/>
              <a:t> / </a:t>
            </a:r>
            <a:r>
              <a:rPr lang="en-US" altLang="ko-KR" dirty="0" smtClean="0"/>
              <a:t>COMMUNICATIVE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0353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전체적인 문장 다듬을</a:t>
            </a:r>
            <a:r>
              <a:rPr lang="ko-KR" altLang="en-US" baseline="0" dirty="0" smtClean="0"/>
              <a:t> 것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문법확인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9858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992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0089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8283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987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692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5604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2618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0751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1240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1188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2321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266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7386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5500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0808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584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372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476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3232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555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2137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7083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173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5739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8303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6135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235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2183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34258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97206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9825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008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73107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784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01914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33768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44197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56017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73470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66109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46888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18565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70580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55296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289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0950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31906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20504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89927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24395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23189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13822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07743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86566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4553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857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58519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48600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9740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45789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85280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5483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31441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46742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01015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46507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73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1789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29928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71981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70770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59974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83945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1428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9469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자세한 </a:t>
            </a:r>
            <a:r>
              <a:rPr lang="en-US" altLang="ko-KR" dirty="0" smtClean="0"/>
              <a:t>Description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쓸것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접근가능한지 아닌지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96861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95894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558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182A-627E-4D41-9A8E-B4310DFC50F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835D-2425-45DC-B958-7F6DF26BB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6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182A-627E-4D41-9A8E-B4310DFC50F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835D-2425-45DC-B958-7F6DF26BB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50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182A-627E-4D41-9A8E-B4310DFC50F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835D-2425-45DC-B958-7F6DF26BB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9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182A-627E-4D41-9A8E-B4310DFC50F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835D-2425-45DC-B958-7F6DF26BB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5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182A-627E-4D41-9A8E-B4310DFC50F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835D-2425-45DC-B958-7F6DF26BB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49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182A-627E-4D41-9A8E-B4310DFC50F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835D-2425-45DC-B958-7F6DF26BB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49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182A-627E-4D41-9A8E-B4310DFC50F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835D-2425-45DC-B958-7F6DF26BB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82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182A-627E-4D41-9A8E-B4310DFC50F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835D-2425-45DC-B958-7F6DF26BB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14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182A-627E-4D41-9A8E-B4310DFC50F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835D-2425-45DC-B958-7F6DF26BB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27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182A-627E-4D41-9A8E-B4310DFC50F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835D-2425-45DC-B958-7F6DF26BB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84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182A-627E-4D41-9A8E-B4310DFC50F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835D-2425-45DC-B958-7F6DF26BB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5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F182A-627E-4D41-9A8E-B4310DFC50F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B835D-2425-45DC-B958-7F6DF26BB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26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okang92korea.ac.kr@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nvolatileMemory/AAAI_2019_EXAM" TargetMode="External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58908" y="5160343"/>
            <a:ext cx="42741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Kang Cho</a:t>
            </a:r>
          </a:p>
          <a:p>
            <a:pPr algn="ctr"/>
            <a:r>
              <a:rPr lang="en-US" altLang="ko-KR" sz="175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c</a:t>
            </a:r>
            <a:r>
              <a:rPr lang="en-US" altLang="ko-KR" sz="17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hokang92 </a:t>
            </a:r>
            <a:r>
              <a:rPr lang="en-US" altLang="ko-KR" sz="175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@ </a:t>
            </a:r>
            <a:r>
              <a:rPr lang="en-US" altLang="ko-KR" sz="17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korea.ac.kr</a:t>
            </a:r>
            <a:endParaRPr lang="en-US" altLang="ko-KR" sz="175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7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Data Intelligence Lab, Korea University</a:t>
            </a:r>
          </a:p>
          <a:p>
            <a:pPr algn="ctr"/>
            <a:r>
              <a:rPr lang="en-US" altLang="ko-KR" sz="17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2019.10.02</a:t>
            </a:r>
            <a:endParaRPr lang="ko-KR" altLang="en-US" sz="175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4274" y="1608773"/>
            <a:ext cx="10083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Explicit Interaction Model towards Text Classification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59488" y="3235137"/>
            <a:ext cx="33746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Cunxiao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Du, </a:t>
            </a:r>
            <a:r>
              <a:rPr lang="en-US" altLang="ko-KR" sz="1600" b="1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Zhaozheng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Chen, </a:t>
            </a:r>
            <a:r>
              <a:rPr lang="en-US" altLang="ko-KR" sz="1600" b="1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Fuli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Feng, </a:t>
            </a:r>
          </a:p>
          <a:p>
            <a:pPr algn="ctr"/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Lei Zhu, Tian </a:t>
            </a:r>
            <a:r>
              <a:rPr lang="en-US" altLang="ko-KR" sz="1600" b="1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Gan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600" b="1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Liqiang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NiePiotr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algn="ctr"/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(AAAI ‘19)</a:t>
            </a:r>
            <a:endParaRPr lang="en-US" altLang="ko-KR" sz="16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" name="직사각형 18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277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170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Motivation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4" name="직사각형 23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269826" y="1628506"/>
            <a:ext cx="280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Shoot the 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missile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9421" y="1628505"/>
            <a:ext cx="2801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military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 sport</a:t>
            </a:r>
          </a:p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 game</a:t>
            </a:r>
          </a:p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 health</a:t>
            </a:r>
          </a:p>
        </p:txBody>
      </p:sp>
      <p:cxnSp>
        <p:nvCxnSpPr>
          <p:cNvPr id="3" name="직선 화살표 연결선 2"/>
          <p:cNvCxnSpPr>
            <a:stCxn id="30" idx="3"/>
          </p:cNvCxnSpPr>
          <p:nvPr/>
        </p:nvCxnSpPr>
        <p:spPr>
          <a:xfrm flipV="1">
            <a:off x="4070959" y="1859338"/>
            <a:ext cx="21084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 flipV="1">
            <a:off x="2824223" y="2090171"/>
            <a:ext cx="393539" cy="110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49124" y="3198168"/>
            <a:ext cx="6748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Fine-grained classification clue</a:t>
            </a:r>
          </a:p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 matching signals 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between words and classes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82522" y="4536995"/>
            <a:ext cx="2801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shoot</a:t>
            </a:r>
          </a:p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the</a:t>
            </a:r>
          </a:p>
          <a:p>
            <a:r>
              <a:rPr lang="en-US" altLang="ko-KR" sz="24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missle</a:t>
            </a:r>
            <a:endParaRPr lang="en-US" altLang="ko-KR" sz="24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69827" y="4567475"/>
            <a:ext cx="1551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 military</a:t>
            </a:r>
          </a:p>
        </p:txBody>
      </p:sp>
      <p:cxnSp>
        <p:nvCxnSpPr>
          <p:cNvPr id="21" name="직선 화살표 연결선 20"/>
          <p:cNvCxnSpPr>
            <a:stCxn id="16" idx="3"/>
          </p:cNvCxnSpPr>
          <p:nvPr/>
        </p:nvCxnSpPr>
        <p:spPr>
          <a:xfrm>
            <a:off x="2821123" y="4798308"/>
            <a:ext cx="3290117" cy="7261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80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Word-level Encoder </a:t>
            </a:r>
            <a:endParaRPr lang="ko-KR" altLang="en-US" sz="2400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979438"/>
              </p:ext>
            </p:extLst>
          </p:nvPr>
        </p:nvGraphicFramePr>
        <p:xfrm>
          <a:off x="929395" y="1951988"/>
          <a:ext cx="10333210" cy="3271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735">
                  <a:extLst>
                    <a:ext uri="{9D8B030D-6E8A-4147-A177-3AD203B41FA5}">
                      <a16:colId xmlns:a16="http://schemas.microsoft.com/office/drawing/2014/main" val="2783303203"/>
                    </a:ext>
                  </a:extLst>
                </a:gridCol>
                <a:gridCol w="2476610">
                  <a:extLst>
                    <a:ext uri="{9D8B030D-6E8A-4147-A177-3AD203B41FA5}">
                      <a16:colId xmlns:a16="http://schemas.microsoft.com/office/drawing/2014/main" val="1685088877"/>
                    </a:ext>
                  </a:extLst>
                </a:gridCol>
                <a:gridCol w="5341865">
                  <a:extLst>
                    <a:ext uri="{9D8B030D-6E8A-4147-A177-3AD203B41FA5}">
                      <a16:colId xmlns:a16="http://schemas.microsoft.com/office/drawing/2014/main" val="3062651809"/>
                    </a:ext>
                  </a:extLst>
                </a:gridCol>
              </a:tblGrid>
              <a:tr h="4089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Data</a:t>
                      </a:r>
                      <a:endParaRPr lang="ko-KR" altLang="en-US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Max</a:t>
                      </a:r>
                      <a:r>
                        <a:rPr lang="en-US" altLang="ko-KR" b="1" baseline="0" dirty="0" smtClean="0"/>
                        <a:t> Length</a:t>
                      </a:r>
                      <a:endParaRPr lang="ko-KR" alt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Word-level</a:t>
                      </a:r>
                      <a:r>
                        <a:rPr lang="en-US" altLang="ko-KR" b="1" baseline="0" dirty="0" smtClean="0"/>
                        <a:t> Encoder</a:t>
                      </a:r>
                      <a:endParaRPr lang="ko-KR" alt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3999937"/>
                  </a:ext>
                </a:extLst>
              </a:tr>
              <a:tr h="4089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Amz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en-US" altLang="ko-KR" baseline="0" dirty="0" smtClean="0"/>
                        <a:t> P.</a:t>
                      </a:r>
                      <a:endParaRPr lang="ko-KR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Region Embedding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1652907"/>
                  </a:ext>
                </a:extLst>
              </a:tr>
              <a:tr h="4089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Amz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en-US" altLang="ko-KR" baseline="0" dirty="0" smtClean="0"/>
                        <a:t> F.</a:t>
                      </a:r>
                      <a:endParaRPr lang="ko-KR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Region Embedding</a:t>
                      </a:r>
                      <a:endParaRPr lang="ko-KR" altLang="en-US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4156288"/>
                  </a:ext>
                </a:extLst>
              </a:tr>
              <a:tr h="4089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AG</a:t>
                      </a:r>
                      <a:endParaRPr lang="ko-KR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Region Embedding</a:t>
                      </a:r>
                      <a:endParaRPr lang="ko-KR" altLang="en-US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6740652"/>
                  </a:ext>
                </a:extLst>
              </a:tr>
              <a:tr h="4089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Yah. A.</a:t>
                      </a:r>
                      <a:endParaRPr lang="ko-KR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1024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Region Embedding</a:t>
                      </a:r>
                      <a:endParaRPr lang="ko-KR" altLang="en-US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1386450"/>
                  </a:ext>
                </a:extLst>
              </a:tr>
              <a:tr h="4089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DBP</a:t>
                      </a:r>
                      <a:endParaRPr lang="ko-KR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Region Embedding</a:t>
                      </a:r>
                      <a:endParaRPr lang="ko-KR" altLang="en-US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1091816"/>
                  </a:ext>
                </a:extLst>
              </a:tr>
              <a:tr h="408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Kanshan</a:t>
                      </a:r>
                      <a:r>
                        <a:rPr lang="en-US" altLang="ko-KR" dirty="0" smtClean="0"/>
                        <a:t>-Cup</a:t>
                      </a:r>
                      <a:r>
                        <a:rPr lang="en-US" altLang="ko-KR" baseline="0" dirty="0" smtClean="0"/>
                        <a:t> Dataset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GRU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4016110"/>
                  </a:ext>
                </a:extLst>
              </a:tr>
              <a:tr h="40892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 smtClean="0"/>
                        <a:t>Zhihu</a:t>
                      </a:r>
                      <a:r>
                        <a:rPr lang="en-US" altLang="ko-KR" baseline="0" dirty="0" smtClean="0"/>
                        <a:t> Dataset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GRU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3664928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440430" y="2367419"/>
            <a:ext cx="7920990" cy="2029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57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Word-level Encoder </a:t>
            </a:r>
            <a:endParaRPr lang="ko-KR" altLang="en-US" sz="2400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658138"/>
              </p:ext>
            </p:extLst>
          </p:nvPr>
        </p:nvGraphicFramePr>
        <p:xfrm>
          <a:off x="929395" y="1951988"/>
          <a:ext cx="10333210" cy="3271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735">
                  <a:extLst>
                    <a:ext uri="{9D8B030D-6E8A-4147-A177-3AD203B41FA5}">
                      <a16:colId xmlns:a16="http://schemas.microsoft.com/office/drawing/2014/main" val="2783303203"/>
                    </a:ext>
                  </a:extLst>
                </a:gridCol>
                <a:gridCol w="2476610">
                  <a:extLst>
                    <a:ext uri="{9D8B030D-6E8A-4147-A177-3AD203B41FA5}">
                      <a16:colId xmlns:a16="http://schemas.microsoft.com/office/drawing/2014/main" val="1685088877"/>
                    </a:ext>
                  </a:extLst>
                </a:gridCol>
                <a:gridCol w="5341865">
                  <a:extLst>
                    <a:ext uri="{9D8B030D-6E8A-4147-A177-3AD203B41FA5}">
                      <a16:colId xmlns:a16="http://schemas.microsoft.com/office/drawing/2014/main" val="3062651809"/>
                    </a:ext>
                  </a:extLst>
                </a:gridCol>
              </a:tblGrid>
              <a:tr h="4089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Data</a:t>
                      </a:r>
                      <a:endParaRPr lang="ko-KR" altLang="en-US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baseline="0" dirty="0" smtClean="0"/>
                        <a:t>Max Length</a:t>
                      </a:r>
                      <a:endParaRPr lang="ko-KR" alt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Word-level</a:t>
                      </a:r>
                      <a:r>
                        <a:rPr lang="en-US" altLang="ko-KR" b="1" baseline="0" dirty="0" smtClean="0"/>
                        <a:t> Encoder</a:t>
                      </a:r>
                      <a:endParaRPr lang="ko-KR" alt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3999937"/>
                  </a:ext>
                </a:extLst>
              </a:tr>
              <a:tr h="4089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Amz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en-US" altLang="ko-KR" baseline="0" dirty="0" smtClean="0"/>
                        <a:t> P.</a:t>
                      </a:r>
                      <a:endParaRPr lang="ko-KR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Region Embedding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1652907"/>
                  </a:ext>
                </a:extLst>
              </a:tr>
              <a:tr h="4089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Amz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en-US" altLang="ko-KR" baseline="0" dirty="0" smtClean="0"/>
                        <a:t> F.</a:t>
                      </a:r>
                      <a:endParaRPr lang="ko-KR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Region Embedding</a:t>
                      </a:r>
                      <a:endParaRPr lang="ko-KR" altLang="en-US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4156288"/>
                  </a:ext>
                </a:extLst>
              </a:tr>
              <a:tr h="4089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AG</a:t>
                      </a:r>
                      <a:endParaRPr lang="ko-KR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Region Embedding</a:t>
                      </a:r>
                      <a:endParaRPr lang="ko-KR" altLang="en-US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6740652"/>
                  </a:ext>
                </a:extLst>
              </a:tr>
              <a:tr h="4089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Yah. A.</a:t>
                      </a:r>
                      <a:endParaRPr lang="ko-KR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1024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Region Embedding</a:t>
                      </a:r>
                      <a:endParaRPr lang="ko-KR" altLang="en-US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1386450"/>
                  </a:ext>
                </a:extLst>
              </a:tr>
              <a:tr h="4089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DBP</a:t>
                      </a:r>
                      <a:endParaRPr lang="ko-KR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Region Embedding</a:t>
                      </a:r>
                      <a:endParaRPr lang="ko-KR" altLang="en-US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1091816"/>
                  </a:ext>
                </a:extLst>
              </a:tr>
              <a:tr h="408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Kanshan</a:t>
                      </a:r>
                      <a:r>
                        <a:rPr lang="en-US" altLang="ko-KR" dirty="0" smtClean="0"/>
                        <a:t>-Cup</a:t>
                      </a:r>
                      <a:r>
                        <a:rPr lang="en-US" altLang="ko-KR" baseline="0" dirty="0" smtClean="0"/>
                        <a:t> Dataset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GRU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4016110"/>
                  </a:ext>
                </a:extLst>
              </a:tr>
              <a:tr h="40892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 smtClean="0"/>
                        <a:t>Zhihu</a:t>
                      </a:r>
                      <a:r>
                        <a:rPr lang="en-US" altLang="ko-KR" baseline="0" dirty="0" smtClean="0"/>
                        <a:t> Dataset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GRU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3664928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 flipV="1">
            <a:off x="3440430" y="4396636"/>
            <a:ext cx="7920990" cy="826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1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8767" y="1242454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Baseline</a:t>
            </a:r>
            <a:endParaRPr lang="ko-KR" altLang="en-US" sz="2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8767" y="3257503"/>
            <a:ext cx="2522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 Variant</a:t>
            </a:r>
            <a:endParaRPr lang="ko-KR" altLang="en-US" sz="2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9651" y="4055271"/>
              <a:ext cx="7978050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74075">
                      <a:extLst>
                        <a:ext uri="{9D8B030D-6E8A-4147-A177-3AD203B41FA5}">
                          <a16:colId xmlns:a16="http://schemas.microsoft.com/office/drawing/2014/main" val="3302991201"/>
                        </a:ext>
                      </a:extLst>
                    </a:gridCol>
                    <a:gridCol w="6103975">
                      <a:extLst>
                        <a:ext uri="{9D8B030D-6E8A-4147-A177-3AD203B41FA5}">
                          <a16:colId xmlns:a16="http://schemas.microsoft.com/office/drawing/2014/main" val="3703497477"/>
                        </a:ext>
                      </a:extLst>
                    </a:gridCol>
                  </a:tblGrid>
                  <a:tr h="36166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Variants</a:t>
                          </a:r>
                          <a:endParaRPr lang="ko-KR" alt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Difference</a:t>
                          </a:r>
                          <a:endParaRPr lang="ko-KR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0123171"/>
                      </a:ext>
                    </a:extLst>
                  </a:tr>
                  <a:tr h="36166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𝐸𝑋𝐴𝑀</m:t>
                                </m:r>
                              </m:oMath>
                            </m:oMathPara>
                          </a14:m>
                          <a:endParaRPr lang="ko-KR" altLang="en-US" sz="1800" dirty="0" smtClean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solidFill>
                                <a:schemeClr val="tx1"/>
                              </a:solidFill>
                            </a:rPr>
                            <a:t>Model with interaction mechanism</a:t>
                          </a:r>
                          <a:endParaRPr lang="ko-KR" alt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36511626"/>
                      </a:ext>
                    </a:extLst>
                  </a:tr>
                  <a:tr h="36166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𝐸𝑋𝐴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𝐸𝑛𝑐𝑜𝑑𝑒𝑟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 smtClean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solidFill>
                                <a:schemeClr val="tx1"/>
                              </a:solidFill>
                            </a:rPr>
                            <a:t>Model without interaction mechanism</a:t>
                          </a:r>
                          <a:endParaRPr lang="ko-KR" alt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41920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9651" y="4055271"/>
              <a:ext cx="7978050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74075">
                      <a:extLst>
                        <a:ext uri="{9D8B030D-6E8A-4147-A177-3AD203B41FA5}">
                          <a16:colId xmlns:a16="http://schemas.microsoft.com/office/drawing/2014/main" val="3302991201"/>
                        </a:ext>
                      </a:extLst>
                    </a:gridCol>
                    <a:gridCol w="6103975">
                      <a:extLst>
                        <a:ext uri="{9D8B030D-6E8A-4147-A177-3AD203B41FA5}">
                          <a16:colId xmlns:a16="http://schemas.microsoft.com/office/drawing/2014/main" val="370349747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Variants</a:t>
                          </a:r>
                          <a:endParaRPr lang="ko-KR" alt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Difference</a:t>
                          </a:r>
                          <a:endParaRPr lang="ko-KR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01231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6557" r="-32564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solidFill>
                                <a:schemeClr val="tx1"/>
                              </a:solidFill>
                            </a:rPr>
                            <a:t>Model with interaction mechanism</a:t>
                          </a:r>
                          <a:endParaRPr lang="ko-KR" alt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365116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0000" r="-3256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solidFill>
                                <a:schemeClr val="tx1"/>
                              </a:solidFill>
                            </a:rPr>
                            <a:t>Model without interaction mechanism</a:t>
                          </a:r>
                          <a:endParaRPr lang="ko-KR" alt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4192040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4" name="그룹 13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9651" y="1848022"/>
            <a:ext cx="5969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    The state-of-the-art models in each dataset.</a:t>
            </a:r>
          </a:p>
        </p:txBody>
      </p:sp>
    </p:spTree>
    <p:extLst>
      <p:ext uri="{BB962C8B-B14F-4D97-AF65-F5344CB8AC3E}">
        <p14:creationId xmlns:p14="http://schemas.microsoft.com/office/powerpoint/2010/main" val="68510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[Multi-Class Classification] </a:t>
            </a:r>
            <a:endParaRPr lang="ko-KR" altLang="en-US" sz="24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직사각형 15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8" y="1571609"/>
            <a:ext cx="7653292" cy="317401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162811" y="4417639"/>
            <a:ext cx="3363969" cy="2115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162811" y="3085525"/>
            <a:ext cx="3363969" cy="24060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10419" y="4640581"/>
            <a:ext cx="10171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5"/>
                </a:solidFill>
              </a:rPr>
              <a:t>First, </a:t>
            </a:r>
          </a:p>
          <a:p>
            <a:r>
              <a:rPr lang="en-US" altLang="ko-KR" dirty="0" smtClean="0"/>
              <a:t>The model with interaction layer </a:t>
            </a:r>
            <a:r>
              <a:rPr lang="en-US" altLang="ko-KR" b="1" dirty="0" smtClean="0">
                <a:solidFill>
                  <a:srgbClr val="C00000"/>
                </a:solidFill>
              </a:rPr>
              <a:t>performs better</a:t>
            </a:r>
            <a:r>
              <a:rPr lang="en-US" altLang="ko-KR" dirty="0" smtClean="0"/>
              <a:t> on three datasets </a:t>
            </a:r>
            <a:r>
              <a:rPr lang="en-US" altLang="ko-KR" b="1" dirty="0" smtClean="0">
                <a:solidFill>
                  <a:srgbClr val="C00000"/>
                </a:solidFill>
              </a:rPr>
              <a:t>than the char-based baseline model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81415" y="2744162"/>
            <a:ext cx="971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Char-based</a:t>
            </a:r>
          </a:p>
          <a:p>
            <a:r>
              <a:rPr lang="en-US" altLang="ko-KR" sz="1200" dirty="0" smtClean="0"/>
              <a:t>model</a:t>
            </a:r>
            <a:endParaRPr lang="ko-KR" altLang="en-US" sz="12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8639130" y="2714625"/>
            <a:ext cx="233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639130" y="3272126"/>
            <a:ext cx="233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8872538" y="2714625"/>
            <a:ext cx="0" cy="557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875499" y="4304424"/>
            <a:ext cx="943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Word-level</a:t>
            </a:r>
          </a:p>
          <a:p>
            <a:r>
              <a:rPr lang="en-US" altLang="ko-KR" sz="1200" dirty="0" smtClean="0"/>
              <a:t>model</a:t>
            </a:r>
            <a:endParaRPr lang="ko-KR" altLang="en-US" sz="12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30471" y="4417639"/>
            <a:ext cx="233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630471" y="4652876"/>
            <a:ext cx="233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863879" y="4417639"/>
            <a:ext cx="0" cy="235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56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[Multi-Class Classification] </a:t>
            </a:r>
            <a:endParaRPr lang="ko-KR" altLang="en-US" sz="24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직사각형 15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8" y="1571609"/>
            <a:ext cx="7653292" cy="317401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162811" y="4417639"/>
            <a:ext cx="3363969" cy="2115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162811" y="4198839"/>
            <a:ext cx="3363969" cy="21586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162811" y="3085525"/>
            <a:ext cx="3363969" cy="24060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10419" y="4640581"/>
            <a:ext cx="101711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5"/>
                </a:solidFill>
              </a:rPr>
              <a:t>First, </a:t>
            </a:r>
          </a:p>
          <a:p>
            <a:r>
              <a:rPr lang="en-US" altLang="ko-KR" dirty="0" smtClean="0"/>
              <a:t>The model with interaction layer </a:t>
            </a:r>
            <a:r>
              <a:rPr lang="en-US" altLang="ko-KR" b="1" dirty="0" smtClean="0">
                <a:solidFill>
                  <a:srgbClr val="C00000"/>
                </a:solidFill>
              </a:rPr>
              <a:t>performs better</a:t>
            </a:r>
            <a:r>
              <a:rPr lang="en-US" altLang="ko-KR" dirty="0" smtClean="0"/>
              <a:t> on three datasets </a:t>
            </a:r>
            <a:r>
              <a:rPr lang="en-US" altLang="ko-KR" b="1" dirty="0" smtClean="0">
                <a:solidFill>
                  <a:srgbClr val="C00000"/>
                </a:solidFill>
              </a:rPr>
              <a:t>than the char-based baseline model</a:t>
            </a:r>
            <a:r>
              <a:rPr lang="en-US" altLang="ko-KR" dirty="0" smtClean="0"/>
              <a:t>.</a:t>
            </a:r>
          </a:p>
          <a:p>
            <a:endParaRPr lang="en-US" altLang="ko-KR" b="1" dirty="0" smtClean="0"/>
          </a:p>
          <a:p>
            <a:r>
              <a:rPr lang="en-US" altLang="ko-KR" b="1" dirty="0" smtClean="0">
                <a:solidFill>
                  <a:schemeClr val="accent5"/>
                </a:solidFill>
              </a:rPr>
              <a:t>Second, </a:t>
            </a:r>
          </a:p>
          <a:p>
            <a:r>
              <a:rPr lang="en-US" altLang="ko-KR" dirty="0" smtClean="0"/>
              <a:t>The model shows </a:t>
            </a:r>
            <a:r>
              <a:rPr lang="en-US" altLang="ko-KR" b="1" dirty="0" smtClean="0">
                <a:solidFill>
                  <a:srgbClr val="C00000"/>
                </a:solidFill>
              </a:rPr>
              <a:t>better performance </a:t>
            </a:r>
            <a:r>
              <a:rPr lang="en-US" altLang="ko-KR" dirty="0" smtClean="0"/>
              <a:t>by reflecting the relationship between words and classes </a:t>
            </a:r>
            <a:r>
              <a:rPr lang="en-US" altLang="ko-KR" b="1" dirty="0" smtClean="0">
                <a:solidFill>
                  <a:srgbClr val="C00000"/>
                </a:solidFill>
              </a:rPr>
              <a:t>than text-level based baseline model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2" name="TextBox 21"/>
          <p:cNvSpPr txBox="1"/>
          <p:nvPr/>
        </p:nvSpPr>
        <p:spPr>
          <a:xfrm>
            <a:off x="8881415" y="2744162"/>
            <a:ext cx="971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Char-based</a:t>
            </a:r>
          </a:p>
          <a:p>
            <a:r>
              <a:rPr lang="en-US" altLang="ko-KR" sz="1200" dirty="0" smtClean="0"/>
              <a:t>model</a:t>
            </a:r>
            <a:endParaRPr lang="ko-KR" altLang="en-US" sz="12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8639130" y="2714625"/>
            <a:ext cx="233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8639130" y="3272126"/>
            <a:ext cx="233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872538" y="2714625"/>
            <a:ext cx="0" cy="557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875499" y="4304424"/>
            <a:ext cx="943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Word-level</a:t>
            </a:r>
          </a:p>
          <a:p>
            <a:r>
              <a:rPr lang="en-US" altLang="ko-KR" sz="1200" dirty="0" smtClean="0"/>
              <a:t>model</a:t>
            </a:r>
            <a:endParaRPr lang="ko-KR" altLang="en-US" sz="1200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8630471" y="4417639"/>
            <a:ext cx="233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630471" y="4652876"/>
            <a:ext cx="233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863879" y="4417639"/>
            <a:ext cx="0" cy="235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872538" y="3662981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Text-level</a:t>
            </a:r>
          </a:p>
          <a:p>
            <a:r>
              <a:rPr lang="en-US" altLang="ko-KR" sz="1200" dirty="0" smtClean="0"/>
              <a:t>model</a:t>
            </a:r>
            <a:endParaRPr lang="ko-KR" altLang="en-US" sz="1200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8630471" y="3472541"/>
            <a:ext cx="233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8630471" y="4355478"/>
            <a:ext cx="233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863879" y="3472541"/>
            <a:ext cx="0" cy="882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09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직사각형 19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906" y="1805142"/>
            <a:ext cx="4162425" cy="22574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43906" y="4254152"/>
            <a:ext cx="863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 model </a:t>
            </a:r>
            <a:r>
              <a:rPr lang="en-US" altLang="ko-KR" b="1" dirty="0" smtClean="0">
                <a:solidFill>
                  <a:srgbClr val="C00000"/>
                </a:solidFill>
              </a:rPr>
              <a:t>using interaction layer improves performance </a:t>
            </a:r>
            <a:r>
              <a:rPr lang="en-US" altLang="ko-KR" dirty="0" smtClean="0"/>
              <a:t>by 0.1 ~ 1.7% compared to the model without the layer.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4744" y="1164888"/>
            <a:ext cx="915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[Comparison of whether or not to use interaction] </a:t>
            </a:r>
            <a:endParaRPr lang="ko-KR" alt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1143906" y="3950700"/>
            <a:ext cx="801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</a:rPr>
              <a:t>First, </a:t>
            </a:r>
          </a:p>
        </p:txBody>
      </p:sp>
    </p:spTree>
    <p:extLst>
      <p:ext uri="{BB962C8B-B14F-4D97-AF65-F5344CB8AC3E}">
        <p14:creationId xmlns:p14="http://schemas.microsoft.com/office/powerpoint/2010/main" val="322754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직사각형 2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535" y="1814215"/>
            <a:ext cx="9667875" cy="21526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43906" y="5480957"/>
            <a:ext cx="101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 interaction brings </a:t>
            </a:r>
            <a:r>
              <a:rPr lang="en-US" altLang="ko-KR" b="1" dirty="0" smtClean="0">
                <a:solidFill>
                  <a:srgbClr val="C00000"/>
                </a:solidFill>
              </a:rPr>
              <a:t>faster convergence </a:t>
            </a:r>
            <a:r>
              <a:rPr lang="en-US" altLang="ko-KR" dirty="0" smtClean="0"/>
              <a:t>than Encoding-Based model.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774744" y="1164888"/>
            <a:ext cx="915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[Comparison of whether or not to use interaction] 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1143906" y="5157925"/>
            <a:ext cx="1124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5"/>
                </a:solidFill>
              </a:rPr>
              <a:t>Second, </a:t>
            </a:r>
            <a:endParaRPr lang="en-US" altLang="ko-KR" b="1" dirty="0">
              <a:solidFill>
                <a:schemeClr val="accent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43906" y="4254152"/>
            <a:ext cx="863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 model </a:t>
            </a:r>
            <a:r>
              <a:rPr lang="en-US" altLang="ko-KR" b="1" dirty="0" smtClean="0">
                <a:solidFill>
                  <a:srgbClr val="C00000"/>
                </a:solidFill>
              </a:rPr>
              <a:t>using interaction layer improves performance </a:t>
            </a:r>
            <a:r>
              <a:rPr lang="en-US" altLang="ko-KR" dirty="0" smtClean="0"/>
              <a:t>by 0.1 ~ 1.7% compared to the model without the layer.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143906" y="3950700"/>
            <a:ext cx="801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</a:rPr>
              <a:t>First, </a:t>
            </a:r>
          </a:p>
        </p:txBody>
      </p:sp>
    </p:spTree>
    <p:extLst>
      <p:ext uri="{BB962C8B-B14F-4D97-AF65-F5344CB8AC3E}">
        <p14:creationId xmlns:p14="http://schemas.microsoft.com/office/powerpoint/2010/main" val="320639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직사각형 2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[Multi-Label Classification] 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58" y="1626553"/>
            <a:ext cx="10139665" cy="25156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25511" y="4263389"/>
            <a:ext cx="101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 model </a:t>
            </a:r>
            <a:r>
              <a:rPr lang="en-US" altLang="ko-KR" b="1" dirty="0" smtClean="0">
                <a:solidFill>
                  <a:srgbClr val="C00000"/>
                </a:solidFill>
              </a:rPr>
              <a:t>performs better</a:t>
            </a:r>
            <a:r>
              <a:rPr lang="en-US" altLang="ko-KR" dirty="0" smtClean="0"/>
              <a:t> than the baselines.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004200" y="3720654"/>
            <a:ext cx="9778100" cy="254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04200" y="2656419"/>
            <a:ext cx="9778100" cy="313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127932" y="2379464"/>
            <a:ext cx="971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Char-based</a:t>
            </a:r>
          </a:p>
          <a:p>
            <a:r>
              <a:rPr lang="en-US" altLang="ko-KR" sz="1200" dirty="0" smtClean="0"/>
              <a:t>model</a:t>
            </a:r>
            <a:endParaRPr lang="ko-KR" altLang="en-US" sz="12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10885647" y="2476500"/>
            <a:ext cx="233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885647" y="2907428"/>
            <a:ext cx="233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1119055" y="2476500"/>
            <a:ext cx="0" cy="430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136809" y="3607439"/>
            <a:ext cx="943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Word-level</a:t>
            </a:r>
          </a:p>
          <a:p>
            <a:r>
              <a:rPr lang="en-US" altLang="ko-KR" sz="1200" dirty="0" smtClean="0"/>
              <a:t>model</a:t>
            </a:r>
            <a:endParaRPr lang="ko-KR" altLang="en-US" sz="1200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10891781" y="3720654"/>
            <a:ext cx="233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891781" y="3955891"/>
            <a:ext cx="233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1125189" y="3720654"/>
            <a:ext cx="0" cy="235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127932" y="3136833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Text-level</a:t>
            </a:r>
          </a:p>
          <a:p>
            <a:r>
              <a:rPr lang="en-US" altLang="ko-KR" sz="1200" dirty="0" smtClean="0"/>
              <a:t>model</a:t>
            </a:r>
            <a:endParaRPr lang="ko-KR" altLang="en-US" sz="12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0885647" y="3051764"/>
            <a:ext cx="233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0894524" y="3693207"/>
            <a:ext cx="233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1127932" y="3042125"/>
            <a:ext cx="0" cy="651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004200" y="3483594"/>
            <a:ext cx="9778100" cy="237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96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직사각형 2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[Multi-Label Classification] 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58" y="1626553"/>
            <a:ext cx="10139665" cy="25156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25511" y="4263389"/>
            <a:ext cx="101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 model </a:t>
            </a:r>
            <a:r>
              <a:rPr lang="en-US" altLang="ko-KR" b="1" dirty="0" smtClean="0">
                <a:solidFill>
                  <a:srgbClr val="C00000"/>
                </a:solidFill>
              </a:rPr>
              <a:t>performs better</a:t>
            </a:r>
            <a:r>
              <a:rPr lang="en-US" altLang="ko-KR" dirty="0" smtClean="0"/>
              <a:t> than the baselines.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004200" y="3720654"/>
            <a:ext cx="9778100" cy="254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04200" y="2656419"/>
            <a:ext cx="9778100" cy="313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127932" y="2379464"/>
            <a:ext cx="971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Char-based</a:t>
            </a:r>
          </a:p>
          <a:p>
            <a:r>
              <a:rPr lang="en-US" altLang="ko-KR" sz="1200" dirty="0" smtClean="0"/>
              <a:t>model</a:t>
            </a:r>
            <a:endParaRPr lang="ko-KR" altLang="en-US" sz="12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10885647" y="2476500"/>
            <a:ext cx="233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885647" y="2907428"/>
            <a:ext cx="233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1119055" y="2476500"/>
            <a:ext cx="0" cy="430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136809" y="3607439"/>
            <a:ext cx="943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Word-level</a:t>
            </a:r>
          </a:p>
          <a:p>
            <a:r>
              <a:rPr lang="en-US" altLang="ko-KR" sz="1200" dirty="0" smtClean="0"/>
              <a:t>model</a:t>
            </a:r>
            <a:endParaRPr lang="ko-KR" altLang="en-US" sz="1200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10891781" y="3720654"/>
            <a:ext cx="233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891781" y="3955891"/>
            <a:ext cx="233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1125189" y="3720654"/>
            <a:ext cx="0" cy="235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127932" y="3136833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Text-level</a:t>
            </a:r>
          </a:p>
          <a:p>
            <a:r>
              <a:rPr lang="en-US" altLang="ko-KR" sz="1200" dirty="0" smtClean="0"/>
              <a:t>model</a:t>
            </a:r>
            <a:endParaRPr lang="ko-KR" altLang="en-US" sz="12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0885647" y="3051764"/>
            <a:ext cx="233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0894524" y="3693207"/>
            <a:ext cx="233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1127932" y="3042125"/>
            <a:ext cx="0" cy="651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004200" y="3483594"/>
            <a:ext cx="9778100" cy="237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928704" y="4829454"/>
            <a:ext cx="101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The word-level interaction </a:t>
            </a:r>
            <a:r>
              <a:rPr lang="en-US" altLang="ko-KR" dirty="0" smtClean="0"/>
              <a:t>are </a:t>
            </a:r>
            <a:r>
              <a:rPr lang="en-US" altLang="ko-KR" b="1" dirty="0" smtClean="0">
                <a:solidFill>
                  <a:srgbClr val="C00000"/>
                </a:solidFill>
              </a:rPr>
              <a:t>more important</a:t>
            </a:r>
            <a:r>
              <a:rPr lang="en-US" altLang="ko-KR" dirty="0" smtClean="0"/>
              <a:t> than global text-level representation.</a:t>
            </a:r>
            <a:endParaRPr lang="en-US" altLang="ko-KR" dirty="0"/>
          </a:p>
        </p:txBody>
      </p:sp>
      <p:cxnSp>
        <p:nvCxnSpPr>
          <p:cNvPr id="8" name="직선 화살표 연결선 7"/>
          <p:cNvCxnSpPr>
            <a:endCxn id="34" idx="1"/>
          </p:cNvCxnSpPr>
          <p:nvPr/>
        </p:nvCxnSpPr>
        <p:spPr>
          <a:xfrm>
            <a:off x="1312589" y="5014120"/>
            <a:ext cx="6161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23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직사각형 2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74744" y="1164888"/>
            <a:ext cx="9016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[Relationship between words and classes] 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08" y="2438083"/>
            <a:ext cx="96202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6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170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Motivation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4" name="직사각형 23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269826" y="1628506"/>
            <a:ext cx="280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Shoot the 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missile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9421" y="1628505"/>
            <a:ext cx="2801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military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 sport</a:t>
            </a:r>
          </a:p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 game</a:t>
            </a:r>
          </a:p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 health</a:t>
            </a:r>
          </a:p>
        </p:txBody>
      </p:sp>
      <p:cxnSp>
        <p:nvCxnSpPr>
          <p:cNvPr id="3" name="직선 화살표 연결선 2"/>
          <p:cNvCxnSpPr>
            <a:stCxn id="30" idx="3"/>
          </p:cNvCxnSpPr>
          <p:nvPr/>
        </p:nvCxnSpPr>
        <p:spPr>
          <a:xfrm flipV="1">
            <a:off x="4070959" y="1859338"/>
            <a:ext cx="21084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 flipV="1">
            <a:off x="2824223" y="2090171"/>
            <a:ext cx="393539" cy="110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49124" y="3198168"/>
            <a:ext cx="6748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Fine-grained classification clue</a:t>
            </a:r>
          </a:p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 matching signals 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between words and classes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82522" y="4536995"/>
            <a:ext cx="2801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shoot</a:t>
            </a:r>
          </a:p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the</a:t>
            </a:r>
          </a:p>
          <a:p>
            <a:r>
              <a:rPr lang="en-US" altLang="ko-KR" sz="24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missle</a:t>
            </a:r>
            <a:endParaRPr lang="en-US" altLang="ko-KR" sz="24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69827" y="4567475"/>
            <a:ext cx="1551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 military</a:t>
            </a:r>
          </a:p>
        </p:txBody>
      </p:sp>
      <p:cxnSp>
        <p:nvCxnSpPr>
          <p:cNvPr id="25" name="직선 화살표 연결선 24"/>
          <p:cNvCxnSpPr>
            <a:stCxn id="16" idx="3"/>
          </p:cNvCxnSpPr>
          <p:nvPr/>
        </p:nvCxnSpPr>
        <p:spPr>
          <a:xfrm>
            <a:off x="2821123" y="4798308"/>
            <a:ext cx="3290117" cy="11452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38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직사각형 2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08" y="2438083"/>
            <a:ext cx="9620250" cy="24765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339340" y="2651760"/>
            <a:ext cx="525780" cy="6019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4744" y="1164888"/>
            <a:ext cx="9016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[Relationship between words and classes]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685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직사각형 2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08" y="2438083"/>
            <a:ext cx="9620250" cy="24765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968240" y="3405662"/>
            <a:ext cx="1432560" cy="3433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4744" y="1164888"/>
            <a:ext cx="9016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[Relationship between words and classes]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953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330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Conclusion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직사각형 15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046641" y="4748443"/>
            <a:ext cx="9533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They proves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 importance of interaction mechanisms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in text classification.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46642" y="3016833"/>
            <a:ext cx="8983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2"/>
            </a:pP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The interaction layer brings not only performance improvement</a:t>
            </a:r>
          </a:p>
          <a:p>
            <a:r>
              <a:rPr lang="en-US" altLang="ko-KR" sz="24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 but also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faster convergence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46642" y="1450203"/>
            <a:ext cx="8983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This model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performs better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by reflecting the relationship</a:t>
            </a: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between words and classes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842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67518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23106" y="2674767"/>
            <a:ext cx="334578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Q &amp; A</a:t>
            </a:r>
            <a:endParaRPr lang="ko-KR" altLang="en-US" sz="8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직사각형 19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511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67518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23106" y="2674767"/>
            <a:ext cx="334578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Q &amp; A</a:t>
            </a:r>
            <a:endParaRPr lang="ko-KR" altLang="en-US" sz="8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직사각형 19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154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23170" y="1160106"/>
            <a:ext cx="409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476390" y="2661138"/>
            <a:ext cx="11281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164210" y="2145324"/>
            <a:ext cx="0" cy="2942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4563" y="2132653"/>
            <a:ext cx="56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Sentence length is short</a:t>
            </a:r>
            <a:endParaRPr lang="ko-KR" altLang="en-US" dirty="0"/>
          </a:p>
        </p:txBody>
      </p:sp>
      <p:sp>
        <p:nvSpPr>
          <p:cNvPr id="343" name="TextBox 342"/>
          <p:cNvSpPr txBox="1"/>
          <p:nvPr/>
        </p:nvSpPr>
        <p:spPr>
          <a:xfrm>
            <a:off x="6164210" y="2132830"/>
            <a:ext cx="559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Sentence length is </a:t>
            </a:r>
            <a:r>
              <a:rPr lang="en-US" altLang="ko-KR" dirty="0" smtClean="0"/>
              <a:t>long</a:t>
            </a:r>
            <a:endParaRPr lang="ko-KR" altLang="en-US" dirty="0"/>
          </a:p>
        </p:txBody>
      </p:sp>
      <p:grpSp>
        <p:nvGrpSpPr>
          <p:cNvPr id="98" name="그룹 9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9" name="직사각형 98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4" name="그림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839" y="2760473"/>
            <a:ext cx="4214981" cy="2788261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602" y="2760473"/>
            <a:ext cx="4214982" cy="2788261"/>
          </a:xfrm>
          <a:prstGeom prst="rect">
            <a:avLst/>
          </a:prstGeom>
        </p:spPr>
      </p:pic>
      <p:sp>
        <p:nvSpPr>
          <p:cNvPr id="106" name="직사각형 105"/>
          <p:cNvSpPr/>
          <p:nvPr/>
        </p:nvSpPr>
        <p:spPr>
          <a:xfrm>
            <a:off x="1866851" y="2760474"/>
            <a:ext cx="819199" cy="23273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7577929" y="2772325"/>
            <a:ext cx="784512" cy="23273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51681" y="57950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GRU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7024149" y="5795010"/>
            <a:ext cx="218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Region Embedding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106" idx="2"/>
            <a:endCxn id="3" idx="0"/>
          </p:cNvCxnSpPr>
          <p:nvPr/>
        </p:nvCxnSpPr>
        <p:spPr>
          <a:xfrm flipH="1">
            <a:off x="2276450" y="5087816"/>
            <a:ext cx="1" cy="70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107" idx="2"/>
          </p:cNvCxnSpPr>
          <p:nvPr/>
        </p:nvCxnSpPr>
        <p:spPr>
          <a:xfrm>
            <a:off x="7970185" y="5099667"/>
            <a:ext cx="0" cy="71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74744" y="1164888"/>
            <a:ext cx="7076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</a:t>
            </a:r>
            <a:r>
              <a:rPr lang="en-US" altLang="ko-KR" sz="2400" b="1" dirty="0" err="1" smtClean="0"/>
              <a:t>EXplicit</a:t>
            </a:r>
            <a:r>
              <a:rPr lang="en-US" altLang="ko-KR" sz="2400" b="1" dirty="0" smtClean="0"/>
              <a:t> interaction Model(EXAM)]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463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23170" y="1160106"/>
            <a:ext cx="409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476390" y="2661138"/>
            <a:ext cx="11281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164210" y="2145324"/>
            <a:ext cx="0" cy="2942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4563" y="2132653"/>
            <a:ext cx="56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Multi-Class Classification</a:t>
            </a:r>
            <a:endParaRPr lang="ko-KR" altLang="en-US" dirty="0"/>
          </a:p>
        </p:txBody>
      </p:sp>
      <p:sp>
        <p:nvSpPr>
          <p:cNvPr id="343" name="TextBox 342"/>
          <p:cNvSpPr txBox="1"/>
          <p:nvPr/>
        </p:nvSpPr>
        <p:spPr>
          <a:xfrm>
            <a:off x="6164210" y="2132830"/>
            <a:ext cx="559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Multi-Label Classification</a:t>
            </a:r>
            <a:endParaRPr lang="ko-KR" altLang="en-US" dirty="0"/>
          </a:p>
        </p:txBody>
      </p:sp>
      <p:grpSp>
        <p:nvGrpSpPr>
          <p:cNvPr id="98" name="그룹 9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9" name="직사각형 98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4" name="그림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839" y="2760473"/>
            <a:ext cx="4214981" cy="2788261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602" y="2760473"/>
            <a:ext cx="4214982" cy="2788261"/>
          </a:xfrm>
          <a:prstGeom prst="rect">
            <a:avLst/>
          </a:prstGeom>
        </p:spPr>
      </p:pic>
      <p:sp>
        <p:nvSpPr>
          <p:cNvPr id="106" name="직사각형 105"/>
          <p:cNvSpPr/>
          <p:nvPr/>
        </p:nvSpPr>
        <p:spPr>
          <a:xfrm>
            <a:off x="4690858" y="2760473"/>
            <a:ext cx="704101" cy="15010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841854" y="5833514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Softmax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360933" y="4261506"/>
            <a:ext cx="1" cy="1533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0401539" y="2760473"/>
            <a:ext cx="704101" cy="15010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524716" y="5833514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Sigmoid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11043795" y="4261506"/>
            <a:ext cx="1" cy="1533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4744" y="1164888"/>
            <a:ext cx="7076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</a:t>
            </a:r>
            <a:r>
              <a:rPr lang="en-US" altLang="ko-KR" sz="2400" b="1" dirty="0" err="1" smtClean="0"/>
              <a:t>EXplicit</a:t>
            </a:r>
            <a:r>
              <a:rPr lang="en-US" altLang="ko-KR" sz="2400" b="1" dirty="0" smtClean="0"/>
              <a:t> interaction Model(EXAM)]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049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170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Motivation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4" name="직사각형 23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269826" y="1628506"/>
            <a:ext cx="280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Shoot the 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missile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9421" y="1628505"/>
            <a:ext cx="2801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military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 sport</a:t>
            </a:r>
          </a:p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 game</a:t>
            </a:r>
          </a:p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 health</a:t>
            </a:r>
          </a:p>
        </p:txBody>
      </p:sp>
      <p:cxnSp>
        <p:nvCxnSpPr>
          <p:cNvPr id="3" name="직선 화살표 연결선 2"/>
          <p:cNvCxnSpPr>
            <a:stCxn id="30" idx="3"/>
          </p:cNvCxnSpPr>
          <p:nvPr/>
        </p:nvCxnSpPr>
        <p:spPr>
          <a:xfrm flipV="1">
            <a:off x="4070959" y="1859338"/>
            <a:ext cx="21084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 flipV="1">
            <a:off x="2824223" y="2090171"/>
            <a:ext cx="393539" cy="110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49124" y="3198168"/>
            <a:ext cx="6748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Fine-grained classification clue</a:t>
            </a:r>
          </a:p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 matching signals 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between words and classes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82522" y="4536995"/>
            <a:ext cx="2801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shoot</a:t>
            </a:r>
          </a:p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the</a:t>
            </a:r>
          </a:p>
          <a:p>
            <a:r>
              <a:rPr lang="en-US" altLang="ko-KR" sz="24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missle</a:t>
            </a:r>
            <a:endParaRPr lang="en-US" altLang="ko-KR" sz="24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69827" y="4567475"/>
            <a:ext cx="1551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 military</a:t>
            </a:r>
          </a:p>
        </p:txBody>
      </p:sp>
      <p:cxnSp>
        <p:nvCxnSpPr>
          <p:cNvPr id="5" name="직선 화살표 연결선 4"/>
          <p:cNvCxnSpPr>
            <a:stCxn id="16" idx="3"/>
          </p:cNvCxnSpPr>
          <p:nvPr/>
        </p:nvCxnSpPr>
        <p:spPr>
          <a:xfrm flipV="1">
            <a:off x="2821123" y="4792980"/>
            <a:ext cx="3290117" cy="532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16" idx="3"/>
          </p:cNvCxnSpPr>
          <p:nvPr/>
        </p:nvCxnSpPr>
        <p:spPr>
          <a:xfrm>
            <a:off x="2821123" y="4798308"/>
            <a:ext cx="3290117" cy="364242"/>
          </a:xfrm>
          <a:prstGeom prst="straightConnector1">
            <a:avLst/>
          </a:prstGeom>
          <a:ln w="31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6" idx="3"/>
          </p:cNvCxnSpPr>
          <p:nvPr/>
        </p:nvCxnSpPr>
        <p:spPr>
          <a:xfrm>
            <a:off x="2821123" y="4798308"/>
            <a:ext cx="3290117" cy="72619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6" idx="3"/>
          </p:cNvCxnSpPr>
          <p:nvPr/>
        </p:nvCxnSpPr>
        <p:spPr>
          <a:xfrm>
            <a:off x="2821123" y="4798308"/>
            <a:ext cx="3290117" cy="1145292"/>
          </a:xfrm>
          <a:prstGeom prst="straightConnector1">
            <a:avLst/>
          </a:prstGeom>
          <a:ln w="31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87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170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Motivation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4" name="직사각형 23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269826" y="1628506"/>
            <a:ext cx="280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Shoot the 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missile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9421" y="1628505"/>
            <a:ext cx="2801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military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 sport</a:t>
            </a:r>
          </a:p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 game</a:t>
            </a:r>
          </a:p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 health</a:t>
            </a:r>
          </a:p>
        </p:txBody>
      </p:sp>
      <p:cxnSp>
        <p:nvCxnSpPr>
          <p:cNvPr id="3" name="직선 화살표 연결선 2"/>
          <p:cNvCxnSpPr>
            <a:stCxn id="30" idx="3"/>
          </p:cNvCxnSpPr>
          <p:nvPr/>
        </p:nvCxnSpPr>
        <p:spPr>
          <a:xfrm flipV="1">
            <a:off x="4070959" y="1859338"/>
            <a:ext cx="21084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 flipV="1">
            <a:off x="2824223" y="2090171"/>
            <a:ext cx="393539" cy="110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49124" y="3198168"/>
            <a:ext cx="6748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Fine-grained classification clue</a:t>
            </a:r>
          </a:p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 matching signals 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between words and classes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82522" y="4536995"/>
            <a:ext cx="2801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shoot</a:t>
            </a:r>
          </a:p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the</a:t>
            </a:r>
          </a:p>
          <a:p>
            <a:r>
              <a:rPr lang="en-US" altLang="ko-KR" sz="24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missle</a:t>
            </a:r>
            <a:endParaRPr lang="en-US" altLang="ko-KR" sz="24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69827" y="4567475"/>
            <a:ext cx="1551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 military</a:t>
            </a:r>
          </a:p>
        </p:txBody>
      </p:sp>
      <p:cxnSp>
        <p:nvCxnSpPr>
          <p:cNvPr id="5" name="직선 화살표 연결선 4"/>
          <p:cNvCxnSpPr>
            <a:stCxn id="16" idx="3"/>
          </p:cNvCxnSpPr>
          <p:nvPr/>
        </p:nvCxnSpPr>
        <p:spPr>
          <a:xfrm flipV="1">
            <a:off x="2821123" y="4792980"/>
            <a:ext cx="3290117" cy="532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16" idx="3"/>
          </p:cNvCxnSpPr>
          <p:nvPr/>
        </p:nvCxnSpPr>
        <p:spPr>
          <a:xfrm>
            <a:off x="2821123" y="4798308"/>
            <a:ext cx="3290117" cy="364242"/>
          </a:xfrm>
          <a:prstGeom prst="straightConnector1">
            <a:avLst/>
          </a:prstGeom>
          <a:ln w="31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6" idx="3"/>
          </p:cNvCxnSpPr>
          <p:nvPr/>
        </p:nvCxnSpPr>
        <p:spPr>
          <a:xfrm>
            <a:off x="2821123" y="4798308"/>
            <a:ext cx="3290117" cy="72619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6" idx="3"/>
          </p:cNvCxnSpPr>
          <p:nvPr/>
        </p:nvCxnSpPr>
        <p:spPr>
          <a:xfrm>
            <a:off x="2821123" y="4798308"/>
            <a:ext cx="3290117" cy="1145292"/>
          </a:xfrm>
          <a:prstGeom prst="straightConnector1">
            <a:avLst/>
          </a:prstGeom>
          <a:ln w="31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410553" y="5296645"/>
            <a:ext cx="418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We classify classes with</a:t>
            </a:r>
          </a:p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more fine information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" name="오른쪽 화살표 1"/>
          <p:cNvSpPr/>
          <p:nvPr/>
        </p:nvSpPr>
        <p:spPr>
          <a:xfrm>
            <a:off x="7515884" y="5333943"/>
            <a:ext cx="706055" cy="7290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4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54632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Previous Work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[Region Embedding] </a:t>
            </a:r>
            <a:endParaRPr lang="ko-KR" altLang="en-US" sz="24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" name="직사각형 18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43" y="1765674"/>
            <a:ext cx="3782851" cy="408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54632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Previous Work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[Region Embedding] </a:t>
            </a:r>
            <a:endParaRPr lang="ko-KR" altLang="en-US" sz="24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" name="직사각형 18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43" y="1765674"/>
            <a:ext cx="3782851" cy="40849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81976" y="5946227"/>
            <a:ext cx="4248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 model utilizes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task-specific distributed representation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472440" y="4229100"/>
            <a:ext cx="3023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72440" y="4229100"/>
            <a:ext cx="0" cy="2047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11" idx="1"/>
          </p:cNvCxnSpPr>
          <p:nvPr/>
        </p:nvCxnSpPr>
        <p:spPr>
          <a:xfrm flipV="1">
            <a:off x="472440" y="6269393"/>
            <a:ext cx="409536" cy="7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45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54632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Previous Work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[Region Embedding] </a:t>
            </a:r>
            <a:endParaRPr lang="ko-KR" altLang="en-US" sz="24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" name="직사각형 18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6197710" y="3703591"/>
            <a:ext cx="596348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6197710" y="4010544"/>
            <a:ext cx="596348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197710" y="4339156"/>
            <a:ext cx="596348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197710" y="4648719"/>
            <a:ext cx="596348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197710" y="4972569"/>
            <a:ext cx="596348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750675" y="3703591"/>
            <a:ext cx="596348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7750675" y="4010544"/>
            <a:ext cx="596348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750675" y="4339156"/>
            <a:ext cx="596348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750675" y="4648719"/>
            <a:ext cx="596348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750675" y="4972569"/>
            <a:ext cx="596348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480892" y="3703591"/>
            <a:ext cx="596348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10480892" y="4010544"/>
            <a:ext cx="596348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0480892" y="4339156"/>
            <a:ext cx="596348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0480892" y="4648719"/>
            <a:ext cx="596348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0480892" y="4972569"/>
            <a:ext cx="596348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7401236" y="1807538"/>
            <a:ext cx="2907655" cy="55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7439336" y="1896067"/>
            <a:ext cx="290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Text-level representation</a:t>
            </a:r>
            <a:endParaRPr lang="ko-KR" altLang="en-US" b="1" dirty="0"/>
          </a:p>
        </p:txBody>
      </p:sp>
      <p:cxnSp>
        <p:nvCxnSpPr>
          <p:cNvPr id="46" name="직선 화살표 연결선 45"/>
          <p:cNvCxnSpPr>
            <a:stCxn id="17" idx="0"/>
            <a:endCxn id="44" idx="2"/>
          </p:cNvCxnSpPr>
          <p:nvPr/>
        </p:nvCxnSpPr>
        <p:spPr>
          <a:xfrm flipV="1">
            <a:off x="6495884" y="2366338"/>
            <a:ext cx="2359180" cy="133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2" idx="0"/>
            <a:endCxn id="44" idx="2"/>
          </p:cNvCxnSpPr>
          <p:nvPr/>
        </p:nvCxnSpPr>
        <p:spPr>
          <a:xfrm flipV="1">
            <a:off x="8048849" y="2366338"/>
            <a:ext cx="806215" cy="133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8" idx="0"/>
            <a:endCxn id="44" idx="2"/>
          </p:cNvCxnSpPr>
          <p:nvPr/>
        </p:nvCxnSpPr>
        <p:spPr>
          <a:xfrm flipH="1" flipV="1">
            <a:off x="8855064" y="2366338"/>
            <a:ext cx="1924002" cy="133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969488" y="4416218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   〮  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〮</a:t>
            </a:r>
            <a:endParaRPr lang="ko-KR" alt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255356" y="270886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SUM</a:t>
            </a:r>
            <a:endParaRPr lang="ko-KR" altLang="en-US" b="1" dirty="0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43" y="1765674"/>
            <a:ext cx="3782851" cy="408493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1976" y="5946227"/>
            <a:ext cx="4248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 model utilizes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task-specific distributed representation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54" name="직선 연결선 53"/>
          <p:cNvCxnSpPr/>
          <p:nvPr/>
        </p:nvCxnSpPr>
        <p:spPr>
          <a:xfrm flipH="1">
            <a:off x="472440" y="4229100"/>
            <a:ext cx="3023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72440" y="4229100"/>
            <a:ext cx="0" cy="2047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53" idx="1"/>
          </p:cNvCxnSpPr>
          <p:nvPr/>
        </p:nvCxnSpPr>
        <p:spPr>
          <a:xfrm flipV="1">
            <a:off x="472440" y="6269393"/>
            <a:ext cx="409536" cy="7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112510" y="5088800"/>
                <a:ext cx="7850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𝑊𝑜𝑟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510" y="5088800"/>
                <a:ext cx="78502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656338" y="5088799"/>
                <a:ext cx="7850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𝑊𝑜𝑟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338" y="5088799"/>
                <a:ext cx="78502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0391065" y="5088798"/>
                <a:ext cx="8010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𝑊𝑜𝑟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065" y="5088798"/>
                <a:ext cx="80105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2571750" y="1765674"/>
            <a:ext cx="400050" cy="116802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3" idx="3"/>
            <a:endCxn id="17" idx="1"/>
          </p:cNvCxnSpPr>
          <p:nvPr/>
        </p:nvCxnSpPr>
        <p:spPr>
          <a:xfrm>
            <a:off x="2971800" y="2349687"/>
            <a:ext cx="3225910" cy="226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67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54632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Previous Work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[Region Embedding] </a:t>
            </a:r>
            <a:endParaRPr lang="ko-KR" altLang="en-US" sz="24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" name="직사각형 18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6197710" y="3703591"/>
            <a:ext cx="596348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6197710" y="4010544"/>
            <a:ext cx="596348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197710" y="4339156"/>
            <a:ext cx="596348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197710" y="4648719"/>
            <a:ext cx="596348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197710" y="4972569"/>
            <a:ext cx="596348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12510" y="5088800"/>
                <a:ext cx="7850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𝑊𝑜𝑟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510" y="5088800"/>
                <a:ext cx="78502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/>
          <p:cNvSpPr/>
          <p:nvPr/>
        </p:nvSpPr>
        <p:spPr>
          <a:xfrm>
            <a:off x="7750675" y="3703591"/>
            <a:ext cx="596348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7750675" y="4010544"/>
            <a:ext cx="596348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750675" y="4339156"/>
            <a:ext cx="596348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750675" y="4648719"/>
            <a:ext cx="596348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750675" y="4972569"/>
            <a:ext cx="596348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480892" y="3703591"/>
            <a:ext cx="596348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10480892" y="4010544"/>
            <a:ext cx="596348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0480892" y="4339156"/>
            <a:ext cx="596348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0480892" y="4648719"/>
            <a:ext cx="596348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0480892" y="4972569"/>
            <a:ext cx="596348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7401236" y="1807538"/>
            <a:ext cx="2907655" cy="55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7439336" y="1896067"/>
            <a:ext cx="290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Text-level representation</a:t>
            </a:r>
            <a:endParaRPr lang="ko-KR" altLang="en-US" b="1" dirty="0"/>
          </a:p>
        </p:txBody>
      </p:sp>
      <p:cxnSp>
        <p:nvCxnSpPr>
          <p:cNvPr id="46" name="직선 화살표 연결선 45"/>
          <p:cNvCxnSpPr>
            <a:stCxn id="17" idx="0"/>
            <a:endCxn id="44" idx="2"/>
          </p:cNvCxnSpPr>
          <p:nvPr/>
        </p:nvCxnSpPr>
        <p:spPr>
          <a:xfrm flipV="1">
            <a:off x="6495884" y="2366338"/>
            <a:ext cx="2359180" cy="133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2" idx="0"/>
            <a:endCxn id="44" idx="2"/>
          </p:cNvCxnSpPr>
          <p:nvPr/>
        </p:nvCxnSpPr>
        <p:spPr>
          <a:xfrm flipV="1">
            <a:off x="8048849" y="2366338"/>
            <a:ext cx="806215" cy="133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8" idx="0"/>
            <a:endCxn id="44" idx="2"/>
          </p:cNvCxnSpPr>
          <p:nvPr/>
        </p:nvCxnSpPr>
        <p:spPr>
          <a:xfrm flipH="1" flipV="1">
            <a:off x="8855064" y="2366338"/>
            <a:ext cx="1924002" cy="133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969488" y="4416218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   〮  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〮</a:t>
            </a:r>
            <a:endParaRPr lang="ko-KR" alt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255356" y="270886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SUM</a:t>
            </a:r>
            <a:endParaRPr lang="ko-KR" altLang="en-US" b="1" dirty="0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643" y="1765674"/>
            <a:ext cx="3782851" cy="408493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391401" y="5723214"/>
            <a:ext cx="4248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This method</a:t>
            </a:r>
            <a:r>
              <a:rPr lang="en-US" altLang="ko-KR" b="1" dirty="0" smtClean="0">
                <a:solidFill>
                  <a:srgbClr val="C00000"/>
                </a:solidFill>
              </a:rPr>
              <a:t> Ignores the relationship </a:t>
            </a:r>
            <a:r>
              <a:rPr lang="en-US" altLang="ko-KR" dirty="0" smtClean="0"/>
              <a:t>between words and classes.</a:t>
            </a:r>
            <a:endParaRPr lang="ko-KR" altLang="en-US" dirty="0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6746641" y="5911802"/>
            <a:ext cx="523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81976" y="5946227"/>
            <a:ext cx="4248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 model utilizes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task-specific distributed representation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59" name="직선 연결선 58"/>
          <p:cNvCxnSpPr/>
          <p:nvPr/>
        </p:nvCxnSpPr>
        <p:spPr>
          <a:xfrm flipH="1">
            <a:off x="472440" y="4229100"/>
            <a:ext cx="3023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472440" y="4229100"/>
            <a:ext cx="0" cy="2047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endCxn id="58" idx="1"/>
          </p:cNvCxnSpPr>
          <p:nvPr/>
        </p:nvCxnSpPr>
        <p:spPr>
          <a:xfrm flipV="1">
            <a:off x="472440" y="6269393"/>
            <a:ext cx="409536" cy="7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7656338" y="5088799"/>
                <a:ext cx="7850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𝑊𝑜𝑟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338" y="5088799"/>
                <a:ext cx="78502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0391065" y="5088798"/>
                <a:ext cx="8010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𝑊𝑜𝑟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065" y="5088798"/>
                <a:ext cx="80105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직선 화살표 연결선 64"/>
          <p:cNvCxnSpPr/>
          <p:nvPr/>
        </p:nvCxnSpPr>
        <p:spPr>
          <a:xfrm>
            <a:off x="2971800" y="2349687"/>
            <a:ext cx="3225910" cy="226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2571750" y="1765674"/>
            <a:ext cx="400050" cy="116802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59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54632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Previous Work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[VDCNN] </a:t>
            </a:r>
            <a:endParaRPr lang="ko-KR" altLang="en-US" sz="24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" name="직사각형 18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30" y="1602743"/>
            <a:ext cx="2688176" cy="506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54632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Previous Work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[VDCNN] </a:t>
            </a:r>
            <a:endParaRPr lang="ko-KR" altLang="en-US" sz="24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" name="직사각형 18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30" y="1602743"/>
            <a:ext cx="2688176" cy="506262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916557" y="1626553"/>
            <a:ext cx="6375930" cy="639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346700" y="1626553"/>
            <a:ext cx="0" cy="639569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778500" y="1626553"/>
            <a:ext cx="0" cy="639569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210300" y="1626553"/>
            <a:ext cx="0" cy="639569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0861675" y="1626553"/>
            <a:ext cx="0" cy="639569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632575" y="1626553"/>
            <a:ext cx="0" cy="639569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0404475" y="1626553"/>
            <a:ext cx="0" cy="639569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52693" y="1771650"/>
            <a:ext cx="630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   h    a    t                     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ㆍㆍ</a:t>
            </a:r>
            <a:r>
              <a:rPr lang="ko-KR" altLang="en-US" dirty="0" err="1" smtClean="0">
                <a:latin typeface="맑은 고딕" panose="020B0503020000020004" pitchFamily="50" charset="-127"/>
              </a:rPr>
              <a:t>ㆍ</a:t>
            </a:r>
            <a:r>
              <a:rPr lang="ko-KR" altLang="en-US" dirty="0" smtClean="0">
                <a:latin typeface="맑은 고딕" panose="020B0503020000020004" pitchFamily="50" charset="-127"/>
              </a:rPr>
              <a:t>                    </a:t>
            </a:r>
            <a:r>
              <a:rPr lang="en-US" altLang="ko-KR" dirty="0" smtClean="0">
                <a:latin typeface="맑은 고딕" panose="020B0503020000020004" pitchFamily="50" charset="-127"/>
              </a:rPr>
              <a:t>n    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744980" y="6393180"/>
            <a:ext cx="2042160" cy="27219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endCxn id="2" idx="1"/>
          </p:cNvCxnSpPr>
          <p:nvPr/>
        </p:nvCxnSpPr>
        <p:spPr>
          <a:xfrm flipV="1">
            <a:off x="3787140" y="1946338"/>
            <a:ext cx="1129417" cy="456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40095" y="1167791"/>
            <a:ext cx="424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Character-level representation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20297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Problem Statement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9274" y="2386465"/>
            <a:ext cx="9133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How to reflect </a:t>
            </a:r>
          </a:p>
          <a:p>
            <a:pPr algn="ctr"/>
            <a:endParaRPr lang="en-US" altLang="ko-KR" sz="36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fine-grained classification clues</a:t>
            </a:r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36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" name="직사각형 13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17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54632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Previous Work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[VDCNN] </a:t>
            </a:r>
            <a:endParaRPr lang="ko-KR" altLang="en-US" sz="24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" name="직사각형 18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30" y="1602743"/>
            <a:ext cx="2688176" cy="506262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916557" y="1626553"/>
            <a:ext cx="6375930" cy="639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346700" y="1626553"/>
            <a:ext cx="0" cy="639569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778500" y="1626553"/>
            <a:ext cx="0" cy="639569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210300" y="1626553"/>
            <a:ext cx="0" cy="639569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0861675" y="1626553"/>
            <a:ext cx="0" cy="639569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632575" y="1626553"/>
            <a:ext cx="0" cy="639569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0404475" y="1626553"/>
            <a:ext cx="0" cy="639569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52693" y="1771650"/>
            <a:ext cx="630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   h    a    t                     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ㆍㆍ</a:t>
            </a:r>
            <a:r>
              <a:rPr lang="ko-KR" altLang="en-US" dirty="0" err="1" smtClean="0">
                <a:latin typeface="맑은 고딕" panose="020B0503020000020004" pitchFamily="50" charset="-127"/>
              </a:rPr>
              <a:t>ㆍ</a:t>
            </a:r>
            <a:r>
              <a:rPr lang="ko-KR" altLang="en-US" dirty="0" smtClean="0">
                <a:latin typeface="맑은 고딕" panose="020B0503020000020004" pitchFamily="50" charset="-127"/>
              </a:rPr>
              <a:t>                    </a:t>
            </a:r>
            <a:r>
              <a:rPr lang="en-US" altLang="ko-KR" dirty="0" smtClean="0">
                <a:latin typeface="맑은 고딕" panose="020B0503020000020004" pitchFamily="50" charset="-127"/>
              </a:rPr>
              <a:t>n    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744980" y="6393180"/>
            <a:ext cx="2042160" cy="27219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endCxn id="2" idx="1"/>
          </p:cNvCxnSpPr>
          <p:nvPr/>
        </p:nvCxnSpPr>
        <p:spPr>
          <a:xfrm flipV="1">
            <a:off x="3787140" y="1946338"/>
            <a:ext cx="1129417" cy="456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40095" y="1167791"/>
            <a:ext cx="424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Character-level representation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62963" y="2347528"/>
            <a:ext cx="6233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 characters are </a:t>
            </a:r>
            <a:r>
              <a:rPr lang="en-US" altLang="ko-KR" b="1" dirty="0" smtClean="0">
                <a:solidFill>
                  <a:srgbClr val="C00000"/>
                </a:solidFill>
              </a:rPr>
              <a:t>combined to form</a:t>
            </a:r>
            <a:r>
              <a:rPr lang="en-US" altLang="ko-KR" dirty="0" smtClean="0"/>
              <a:t> N-grams, words, and phrase which are </a:t>
            </a:r>
            <a:r>
              <a:rPr lang="en-US" altLang="ko-KR" b="1" dirty="0" smtClean="0">
                <a:solidFill>
                  <a:srgbClr val="C00000"/>
                </a:solidFill>
              </a:rPr>
              <a:t>helpful in classification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62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54632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Previous Work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[VDCNN] </a:t>
            </a:r>
            <a:endParaRPr lang="ko-KR" altLang="en-US" sz="24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" name="직사각형 18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30" y="1602743"/>
            <a:ext cx="2688176" cy="506262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916557" y="1626553"/>
            <a:ext cx="6375930" cy="639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346700" y="1626553"/>
            <a:ext cx="0" cy="639569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778500" y="1626553"/>
            <a:ext cx="0" cy="639569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210300" y="1626553"/>
            <a:ext cx="0" cy="639569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0861675" y="1626553"/>
            <a:ext cx="0" cy="639569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632575" y="1626553"/>
            <a:ext cx="0" cy="639569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0404475" y="1626553"/>
            <a:ext cx="0" cy="639569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52693" y="1771650"/>
            <a:ext cx="630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   h    a    t                     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ㆍㆍ</a:t>
            </a:r>
            <a:r>
              <a:rPr lang="ko-KR" altLang="en-US" dirty="0" err="1" smtClean="0">
                <a:latin typeface="맑은 고딕" panose="020B0503020000020004" pitchFamily="50" charset="-127"/>
              </a:rPr>
              <a:t>ㆍ</a:t>
            </a:r>
            <a:r>
              <a:rPr lang="ko-KR" altLang="en-US" dirty="0" smtClean="0">
                <a:latin typeface="맑은 고딕" panose="020B0503020000020004" pitchFamily="50" charset="-127"/>
              </a:rPr>
              <a:t>                    </a:t>
            </a:r>
            <a:r>
              <a:rPr lang="en-US" altLang="ko-KR" dirty="0" smtClean="0">
                <a:latin typeface="맑은 고딕" panose="020B0503020000020004" pitchFamily="50" charset="-127"/>
              </a:rPr>
              <a:t>n    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744980" y="6393180"/>
            <a:ext cx="2042160" cy="27219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endCxn id="2" idx="1"/>
          </p:cNvCxnSpPr>
          <p:nvPr/>
        </p:nvCxnSpPr>
        <p:spPr>
          <a:xfrm flipV="1">
            <a:off x="3787140" y="1946338"/>
            <a:ext cx="1129417" cy="456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40095" y="1167791"/>
            <a:ext cx="424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Character-level representation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634230" y="3945546"/>
            <a:ext cx="6233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This char-based model should </a:t>
            </a:r>
            <a:r>
              <a:rPr lang="en-US" altLang="ko-KR" b="1" dirty="0" smtClean="0">
                <a:solidFill>
                  <a:srgbClr val="C00000"/>
                </a:solidFill>
              </a:rPr>
              <a:t>use a deep architecture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to </a:t>
            </a:r>
            <a:r>
              <a:rPr lang="en-US" altLang="ko-KR" b="1" dirty="0" smtClean="0">
                <a:solidFill>
                  <a:srgbClr val="C00000"/>
                </a:solidFill>
              </a:rPr>
              <a:t>learn more combinations of characters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5013542" y="4248102"/>
            <a:ext cx="523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62963" y="2347528"/>
            <a:ext cx="6233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 characters are </a:t>
            </a:r>
            <a:r>
              <a:rPr lang="en-US" altLang="ko-KR" b="1" dirty="0" smtClean="0">
                <a:solidFill>
                  <a:srgbClr val="C00000"/>
                </a:solidFill>
              </a:rPr>
              <a:t>combined to form</a:t>
            </a:r>
            <a:r>
              <a:rPr lang="en-US" altLang="ko-KR" dirty="0" smtClean="0"/>
              <a:t> N-grams, words, and phrase which are </a:t>
            </a:r>
            <a:r>
              <a:rPr lang="en-US" altLang="ko-KR" b="1" dirty="0" smtClean="0">
                <a:solidFill>
                  <a:srgbClr val="C00000"/>
                </a:solidFill>
              </a:rPr>
              <a:t>helpful in classification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86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54632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Previous Work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[Interactive Inference Network] </a:t>
            </a:r>
            <a:endParaRPr lang="ko-KR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69746" y="1534841"/>
            <a:ext cx="85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/>
              <a:t>NATURAL LANGUAGE INFERENCE OVER INTERACTION </a:t>
            </a:r>
            <a:r>
              <a:rPr lang="en-US" altLang="ko-KR" dirty="0" smtClean="0"/>
              <a:t>SPACE)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" name="직사각형 18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01" y="1899191"/>
            <a:ext cx="4341788" cy="439810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790700" y="2524125"/>
            <a:ext cx="1219200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440868" y="2114849"/>
            <a:ext cx="1219200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123044" y="3915740"/>
            <a:ext cx="1219200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791891" y="4671533"/>
            <a:ext cx="1219200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44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54632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Previous Work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[Interactive Inference Network] </a:t>
            </a:r>
            <a:endParaRPr lang="ko-KR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69746" y="1534841"/>
            <a:ext cx="85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/>
              <a:t>NATURAL LANGUAGE INFERENCE OVER INTERACTION </a:t>
            </a:r>
            <a:r>
              <a:rPr lang="en-US" altLang="ko-KR" dirty="0" smtClean="0"/>
              <a:t>SPACE)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" name="직사각형 18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01" y="1899191"/>
            <a:ext cx="4341788" cy="43981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58525" y="6308071"/>
            <a:ext cx="196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 is good man.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84903" y="6318850"/>
            <a:ext cx="163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 is so kind.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828739" y="2057716"/>
            <a:ext cx="420818" cy="9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790700" y="2524125"/>
            <a:ext cx="1219200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440868" y="2114849"/>
            <a:ext cx="1219200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123044" y="3915740"/>
            <a:ext cx="1219200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91891" y="4671533"/>
            <a:ext cx="1219200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249557" y="1915472"/>
            <a:ext cx="251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</a:t>
            </a:r>
            <a:r>
              <a:rPr lang="en-US" altLang="ko-KR" dirty="0" smtClean="0"/>
              <a:t>label </a:t>
            </a:r>
            <a:endParaRPr lang="en-US" altLang="ko-KR" dirty="0"/>
          </a:p>
          <a:p>
            <a:r>
              <a:rPr lang="en-US" altLang="ko-KR" dirty="0"/>
              <a:t>‘entailment’</a:t>
            </a:r>
          </a:p>
        </p:txBody>
      </p:sp>
    </p:spTree>
    <p:extLst>
      <p:ext uri="{BB962C8B-B14F-4D97-AF65-F5344CB8AC3E}">
        <p14:creationId xmlns:p14="http://schemas.microsoft.com/office/powerpoint/2010/main" val="37782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54632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Previous Work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9746" y="1534841"/>
            <a:ext cx="85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/>
              <a:t>NATURAL LANGUAGE INFERENCE OVER INTERACTION </a:t>
            </a:r>
            <a:r>
              <a:rPr lang="en-US" altLang="ko-KR" dirty="0" smtClean="0"/>
              <a:t>SPACE)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" name="직사각형 18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01" y="1899191"/>
            <a:ext cx="4341788" cy="439810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[Interactive Inference Network] </a:t>
            </a:r>
            <a:endParaRPr lang="ko-KR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458525" y="6308071"/>
            <a:ext cx="196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 is good man.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84903" y="6318850"/>
            <a:ext cx="163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 is so kind.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828739" y="2057716"/>
            <a:ext cx="420818" cy="9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790700" y="2524125"/>
            <a:ext cx="1219200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440868" y="2114849"/>
            <a:ext cx="1219200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123044" y="3915740"/>
            <a:ext cx="1219200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791891" y="4671533"/>
            <a:ext cx="1219200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249557" y="1915472"/>
            <a:ext cx="251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</a:t>
            </a:r>
            <a:r>
              <a:rPr lang="en-US" altLang="ko-KR" dirty="0" smtClean="0"/>
              <a:t>label </a:t>
            </a:r>
            <a:endParaRPr lang="en-US" altLang="ko-KR" dirty="0"/>
          </a:p>
          <a:p>
            <a:r>
              <a:rPr lang="en-US" altLang="ko-KR" dirty="0"/>
              <a:t>‘entailment’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99513" y="3543589"/>
            <a:ext cx="4297520" cy="18154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54632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Previous Work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9746" y="1534841"/>
            <a:ext cx="85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/>
              <a:t>NATURAL LANGUAGE INFERENCE OVER INTERACTION </a:t>
            </a:r>
            <a:r>
              <a:rPr lang="en-US" altLang="ko-KR" dirty="0" smtClean="0"/>
              <a:t>SPACE)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" name="직사각형 18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746" y="1996505"/>
            <a:ext cx="4157839" cy="450530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074289" y="3368233"/>
            <a:ext cx="1192192" cy="486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[Interactive Inference Network] </a:t>
            </a:r>
            <a:endParaRPr lang="ko-KR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737925" y="6410331"/>
            <a:ext cx="196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 〮 </a:t>
            </a:r>
            <a:r>
              <a:rPr lang="en-US" altLang="ko-KR" dirty="0" smtClean="0">
                <a:latin typeface="맑은 고딕" panose="020B0503020000020004" pitchFamily="50" charset="-127"/>
              </a:rPr>
              <a:t>〮</a:t>
            </a:r>
            <a:r>
              <a:rPr lang="en-US" altLang="ko-KR" dirty="0" smtClean="0"/>
              <a:t> man 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2771" y="6410331"/>
            <a:ext cx="163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 </a:t>
            </a:r>
            <a:r>
              <a:rPr lang="en-US" altLang="ko-KR" dirty="0">
                <a:latin typeface="맑은 고딕" panose="020B0503020000020004" pitchFamily="50" charset="-127"/>
              </a:rPr>
              <a:t>〮 〮 </a:t>
            </a:r>
            <a:r>
              <a:rPr lang="en-US" altLang="ko-KR" dirty="0" smtClean="0">
                <a:latin typeface="맑은 고딕" panose="020B0503020000020004" pitchFamily="50" charset="-127"/>
              </a:rPr>
              <a:t>〮 </a:t>
            </a:r>
            <a:r>
              <a:rPr lang="en-US" altLang="ko-KR" dirty="0" smtClean="0"/>
              <a:t>kind  .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1214438" y="6181725"/>
            <a:ext cx="152400" cy="22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1814513" y="6257925"/>
            <a:ext cx="280987" cy="24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1871663" y="6257925"/>
            <a:ext cx="522287" cy="24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4019550" y="6257925"/>
            <a:ext cx="239934" cy="24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 flipV="1">
            <a:off x="4476750" y="6181725"/>
            <a:ext cx="444500" cy="32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 flipV="1">
            <a:off x="4502150" y="6181726"/>
            <a:ext cx="625435" cy="320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7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54632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Previous Work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9746" y="1534841"/>
            <a:ext cx="85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/>
              <a:t>NATURAL LANGUAGE INFERENCE OVER INTERACTION </a:t>
            </a:r>
            <a:r>
              <a:rPr lang="en-US" altLang="ko-KR" dirty="0" smtClean="0"/>
              <a:t>SPACE)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" name="직사각형 18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746" y="1996505"/>
            <a:ext cx="4157839" cy="450530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074289" y="3368233"/>
            <a:ext cx="1192192" cy="486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4259484" y="3958542"/>
            <a:ext cx="1134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56220" y="3773345"/>
            <a:ext cx="1670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Outer Product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[Interactive Inference Network] 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737925" y="6410331"/>
            <a:ext cx="196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 〮 </a:t>
            </a:r>
            <a:r>
              <a:rPr lang="en-US" altLang="ko-KR" dirty="0" smtClean="0">
                <a:latin typeface="맑은 고딕" panose="020B0503020000020004" pitchFamily="50" charset="-127"/>
              </a:rPr>
              <a:t>〮</a:t>
            </a:r>
            <a:r>
              <a:rPr lang="en-US" altLang="ko-KR" dirty="0" smtClean="0"/>
              <a:t> man 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2771" y="6410331"/>
            <a:ext cx="163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 </a:t>
            </a:r>
            <a:r>
              <a:rPr lang="en-US" altLang="ko-KR" dirty="0">
                <a:latin typeface="맑은 고딕" panose="020B0503020000020004" pitchFamily="50" charset="-127"/>
              </a:rPr>
              <a:t>〮 〮 </a:t>
            </a:r>
            <a:r>
              <a:rPr lang="en-US" altLang="ko-KR" dirty="0" smtClean="0">
                <a:latin typeface="맑은 고딕" panose="020B0503020000020004" pitchFamily="50" charset="-127"/>
              </a:rPr>
              <a:t>〮 </a:t>
            </a:r>
            <a:r>
              <a:rPr lang="en-US" altLang="ko-KR" dirty="0" smtClean="0"/>
              <a:t>kind  .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1214438" y="6181725"/>
            <a:ext cx="152400" cy="22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 flipV="1">
            <a:off x="1814513" y="6257925"/>
            <a:ext cx="280987" cy="24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 flipV="1">
            <a:off x="1871663" y="6257925"/>
            <a:ext cx="522287" cy="24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019550" y="6257925"/>
            <a:ext cx="239934" cy="24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 flipV="1">
            <a:off x="4476750" y="6181725"/>
            <a:ext cx="444500" cy="32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4502150" y="6181726"/>
            <a:ext cx="625435" cy="320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99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54632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Previous Work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9746" y="1534841"/>
            <a:ext cx="85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/>
              <a:t>NATURAL LANGUAGE INFERENCE OVER INTERACTION </a:t>
            </a:r>
            <a:r>
              <a:rPr lang="en-US" altLang="ko-KR" dirty="0" smtClean="0"/>
              <a:t>SPACE)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" name="직사각형 18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746" y="1996505"/>
            <a:ext cx="4157839" cy="450530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074289" y="3368233"/>
            <a:ext cx="1192192" cy="486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4259484" y="3958542"/>
            <a:ext cx="1134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56220" y="3773345"/>
            <a:ext cx="1670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Outer Product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247913" y="2899836"/>
            <a:ext cx="1134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44649" y="271463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CNN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[Interactive Inference Network] </a:t>
            </a:r>
            <a:endParaRPr lang="ko-KR" alt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737925" y="6410331"/>
            <a:ext cx="196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 〮 </a:t>
            </a:r>
            <a:r>
              <a:rPr lang="en-US" altLang="ko-KR" dirty="0" smtClean="0">
                <a:latin typeface="맑은 고딕" panose="020B0503020000020004" pitchFamily="50" charset="-127"/>
              </a:rPr>
              <a:t>〮</a:t>
            </a:r>
            <a:r>
              <a:rPr lang="en-US" altLang="ko-KR" dirty="0" smtClean="0"/>
              <a:t> man 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2771" y="6410331"/>
            <a:ext cx="163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 </a:t>
            </a:r>
            <a:r>
              <a:rPr lang="en-US" altLang="ko-KR" dirty="0">
                <a:latin typeface="맑은 고딕" panose="020B0503020000020004" pitchFamily="50" charset="-127"/>
              </a:rPr>
              <a:t>〮 〮 </a:t>
            </a:r>
            <a:r>
              <a:rPr lang="en-US" altLang="ko-KR" dirty="0" smtClean="0">
                <a:latin typeface="맑은 고딕" panose="020B0503020000020004" pitchFamily="50" charset="-127"/>
              </a:rPr>
              <a:t>〮 </a:t>
            </a:r>
            <a:r>
              <a:rPr lang="en-US" altLang="ko-KR" dirty="0" smtClean="0"/>
              <a:t>kind  .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1214438" y="6181725"/>
            <a:ext cx="152400" cy="22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 flipV="1">
            <a:off x="1814513" y="6257925"/>
            <a:ext cx="280987" cy="24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 flipV="1">
            <a:off x="1871663" y="6257925"/>
            <a:ext cx="522287" cy="24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4019550" y="6257925"/>
            <a:ext cx="239934" cy="24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4476750" y="6181725"/>
            <a:ext cx="444500" cy="32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 flipV="1">
            <a:off x="4502150" y="6181726"/>
            <a:ext cx="625435" cy="320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46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54632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Previous Work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9746" y="1534841"/>
            <a:ext cx="85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/>
              <a:t>NATURAL LANGUAGE INFERENCE OVER INTERACTION </a:t>
            </a:r>
            <a:r>
              <a:rPr lang="en-US" altLang="ko-KR" dirty="0" smtClean="0"/>
              <a:t>SPACE)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" name="직사각형 18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746" y="1996505"/>
            <a:ext cx="4157839" cy="450530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074289" y="3368233"/>
            <a:ext cx="1192192" cy="486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4259484" y="3958542"/>
            <a:ext cx="1134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56220" y="3773345"/>
            <a:ext cx="1670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Outer Product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247913" y="2899836"/>
            <a:ext cx="1134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44649" y="271463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CNN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[Interactive Inference Network] </a:t>
            </a:r>
            <a:endParaRPr lang="ko-KR" alt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7449922" y="5513227"/>
            <a:ext cx="424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The computation</a:t>
            </a:r>
            <a:r>
              <a:rPr lang="en-US" altLang="ko-KR" dirty="0" smtClean="0"/>
              <a:t> cost is </a:t>
            </a:r>
            <a:r>
              <a:rPr lang="en-US" altLang="ko-KR" b="1" dirty="0" smtClean="0">
                <a:solidFill>
                  <a:srgbClr val="C00000"/>
                </a:solidFill>
              </a:rPr>
              <a:t>expensive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6805162" y="5701815"/>
            <a:ext cx="523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37925" y="6410331"/>
            <a:ext cx="196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 〮 </a:t>
            </a:r>
            <a:r>
              <a:rPr lang="en-US" altLang="ko-KR" dirty="0" smtClean="0">
                <a:latin typeface="맑은 고딕" panose="020B0503020000020004" pitchFamily="50" charset="-127"/>
              </a:rPr>
              <a:t>〮</a:t>
            </a:r>
            <a:r>
              <a:rPr lang="en-US" altLang="ko-KR" dirty="0" smtClean="0"/>
              <a:t> man 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2771" y="6410331"/>
            <a:ext cx="163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 </a:t>
            </a:r>
            <a:r>
              <a:rPr lang="en-US" altLang="ko-KR" dirty="0">
                <a:latin typeface="맑은 고딕" panose="020B0503020000020004" pitchFamily="50" charset="-127"/>
              </a:rPr>
              <a:t>〮 〮 </a:t>
            </a:r>
            <a:r>
              <a:rPr lang="en-US" altLang="ko-KR" dirty="0" smtClean="0">
                <a:latin typeface="맑은 고딕" panose="020B0503020000020004" pitchFamily="50" charset="-127"/>
              </a:rPr>
              <a:t>〮 </a:t>
            </a:r>
            <a:r>
              <a:rPr lang="en-US" altLang="ko-KR" dirty="0" smtClean="0"/>
              <a:t>kind  .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1214438" y="6181725"/>
            <a:ext cx="152400" cy="22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 flipV="1">
            <a:off x="1814513" y="6257925"/>
            <a:ext cx="280987" cy="24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1871663" y="6257925"/>
            <a:ext cx="522287" cy="24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4019550" y="6257925"/>
            <a:ext cx="239934" cy="24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4476750" y="6181725"/>
            <a:ext cx="444500" cy="32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4502150" y="6181726"/>
            <a:ext cx="625435" cy="320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51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38531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Contribution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46642" y="3013501"/>
            <a:ext cx="9533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2"/>
            </a:pP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They suggest a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shallower model 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than a deep learning model based </a:t>
            </a: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  on character-level.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직사각형 15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046642" y="4736091"/>
            <a:ext cx="8983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The model is efficient using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simple interaction mechanism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to</a:t>
            </a: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  incorporate word-level matching signals with classes.</a:t>
            </a:r>
            <a:endParaRPr lang="ko-KR" altLang="en-US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46642" y="1450203"/>
            <a:ext cx="8983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They prove the importance of reflecting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 relationship between word</a:t>
            </a:r>
            <a:r>
              <a:rPr lang="en-US" altLang="ko-KR" sz="24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and classes</a:t>
            </a:r>
            <a:r>
              <a:rPr lang="en-US" altLang="ko-KR" sz="24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in text classification tasks.</a:t>
            </a:r>
            <a:endParaRPr lang="ko-KR" altLang="en-US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215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170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Motivation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4" name="직사각형 23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269826" y="1628506"/>
            <a:ext cx="280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Shoot the missile.</a:t>
            </a:r>
          </a:p>
        </p:txBody>
      </p:sp>
    </p:spTree>
    <p:extLst>
      <p:ext uri="{BB962C8B-B14F-4D97-AF65-F5344CB8AC3E}">
        <p14:creationId xmlns:p14="http://schemas.microsoft.com/office/powerpoint/2010/main" val="118753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[EXAM model] </a:t>
            </a:r>
            <a:endParaRPr lang="ko-KR" altLang="en-US" sz="2400" dirty="0"/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31" y="2147253"/>
            <a:ext cx="5100569" cy="3374088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6578555" y="1536373"/>
            <a:ext cx="50754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5"/>
                </a:solidFill>
              </a:rPr>
              <a:t>Word-level Encoder </a:t>
            </a:r>
          </a:p>
          <a:p>
            <a:r>
              <a:rPr lang="en-US" altLang="ko-KR" sz="2000" dirty="0" smtClean="0"/>
              <a:t>First component projects the input text </a:t>
            </a:r>
          </a:p>
          <a:p>
            <a:r>
              <a:rPr lang="en-US" altLang="ko-KR" sz="2000" dirty="0" smtClean="0"/>
              <a:t>into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a word-level representation</a:t>
            </a:r>
            <a:r>
              <a:rPr lang="en-US" altLang="ko-KR" sz="2000" dirty="0" smtClean="0"/>
              <a:t>.</a:t>
            </a:r>
          </a:p>
          <a:p>
            <a:endParaRPr lang="en-US" altLang="ko-KR" sz="2000" b="1" dirty="0"/>
          </a:p>
          <a:p>
            <a:endParaRPr lang="en-US" altLang="ko-KR" sz="2000" b="1" dirty="0" smtClean="0"/>
          </a:p>
          <a:p>
            <a:r>
              <a:rPr lang="en-US" altLang="ko-KR" sz="2400" b="1" dirty="0" smtClean="0">
                <a:solidFill>
                  <a:schemeClr val="accent5"/>
                </a:solidFill>
              </a:rPr>
              <a:t>Interaction Layer</a:t>
            </a:r>
          </a:p>
          <a:p>
            <a:r>
              <a:rPr lang="en-US" altLang="ko-KR" sz="2000" dirty="0" smtClean="0"/>
              <a:t>Second component computes the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interaction signals between the words and classes</a:t>
            </a:r>
            <a:r>
              <a:rPr lang="en-US" altLang="ko-KR" sz="2000" dirty="0" smtClean="0"/>
              <a:t>.</a:t>
            </a:r>
          </a:p>
          <a:p>
            <a:endParaRPr lang="en-US" altLang="ko-KR" sz="2000" b="1" dirty="0" smtClean="0">
              <a:solidFill>
                <a:schemeClr val="accent5"/>
              </a:solidFill>
            </a:endParaRPr>
          </a:p>
          <a:p>
            <a:endParaRPr lang="en-US" altLang="ko-KR" sz="2000" b="1" dirty="0" smtClean="0">
              <a:solidFill>
                <a:schemeClr val="accent5"/>
              </a:solidFill>
            </a:endParaRPr>
          </a:p>
          <a:p>
            <a:r>
              <a:rPr lang="en-US" altLang="ko-KR" sz="2400" b="1" dirty="0" smtClean="0">
                <a:solidFill>
                  <a:schemeClr val="accent5"/>
                </a:solidFill>
              </a:rPr>
              <a:t>Aggregation Layer</a:t>
            </a:r>
          </a:p>
          <a:p>
            <a:r>
              <a:rPr lang="en-US" altLang="ko-KR" sz="2000" dirty="0" smtClean="0"/>
              <a:t>Third component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aggregate the interaction signals</a:t>
            </a:r>
            <a:r>
              <a:rPr lang="en-US" altLang="ko-KR" sz="2000" dirty="0" smtClean="0"/>
              <a:t> for each class and </a:t>
            </a:r>
          </a:p>
          <a:p>
            <a:r>
              <a:rPr lang="en-US" altLang="ko-KR" sz="2000" dirty="0" smtClean="0"/>
              <a:t>make the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final predictions</a:t>
            </a:r>
            <a:r>
              <a:rPr lang="en-US" altLang="ko-KR" sz="2000" dirty="0" smtClean="0"/>
              <a:t>.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95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31" y="2147253"/>
            <a:ext cx="5100569" cy="337408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794076" y="2147253"/>
            <a:ext cx="2328344" cy="274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578555" y="1536373"/>
            <a:ext cx="50754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5"/>
                </a:solidFill>
              </a:rPr>
              <a:t>Word-level Encoder </a:t>
            </a:r>
          </a:p>
          <a:p>
            <a:r>
              <a:rPr lang="en-US" altLang="ko-KR" sz="2000" dirty="0" smtClean="0"/>
              <a:t>First component projects the input text </a:t>
            </a:r>
          </a:p>
          <a:p>
            <a:r>
              <a:rPr lang="en-US" altLang="ko-KR" sz="2000" dirty="0" smtClean="0"/>
              <a:t>into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a word-level representation</a:t>
            </a:r>
            <a:r>
              <a:rPr lang="en-US" altLang="ko-KR" sz="2000" dirty="0" smtClean="0"/>
              <a:t>.</a:t>
            </a:r>
          </a:p>
          <a:p>
            <a:endParaRPr lang="en-US" altLang="ko-KR" sz="2000" b="1" dirty="0"/>
          </a:p>
          <a:p>
            <a:endParaRPr lang="en-US" altLang="ko-KR" sz="2000" b="1" dirty="0" smtClean="0"/>
          </a:p>
          <a:p>
            <a:r>
              <a:rPr lang="en-US" altLang="ko-KR" sz="2400" b="1" dirty="0" smtClean="0">
                <a:solidFill>
                  <a:schemeClr val="accent5"/>
                </a:solidFill>
              </a:rPr>
              <a:t>Interaction Layer</a:t>
            </a:r>
          </a:p>
          <a:p>
            <a:r>
              <a:rPr lang="en-US" altLang="ko-KR" sz="2000" dirty="0" smtClean="0"/>
              <a:t>Second component computes the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interaction signals between the words and classes</a:t>
            </a:r>
            <a:r>
              <a:rPr lang="en-US" altLang="ko-KR" sz="2000" dirty="0" smtClean="0"/>
              <a:t>.</a:t>
            </a:r>
          </a:p>
          <a:p>
            <a:endParaRPr lang="en-US" altLang="ko-KR" sz="2000" b="1" dirty="0" smtClean="0">
              <a:solidFill>
                <a:schemeClr val="accent5"/>
              </a:solidFill>
            </a:endParaRPr>
          </a:p>
          <a:p>
            <a:endParaRPr lang="en-US" altLang="ko-KR" sz="2000" b="1" dirty="0" smtClean="0">
              <a:solidFill>
                <a:schemeClr val="accent5"/>
              </a:solidFill>
            </a:endParaRPr>
          </a:p>
          <a:p>
            <a:r>
              <a:rPr lang="en-US" altLang="ko-KR" sz="2400" b="1" dirty="0" smtClean="0">
                <a:solidFill>
                  <a:schemeClr val="accent5"/>
                </a:solidFill>
              </a:rPr>
              <a:t>Aggregation Layer</a:t>
            </a:r>
          </a:p>
          <a:p>
            <a:r>
              <a:rPr lang="en-US" altLang="ko-KR" sz="2000" dirty="0" smtClean="0"/>
              <a:t>Third component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aggregate the interaction signals</a:t>
            </a:r>
            <a:r>
              <a:rPr lang="en-US" altLang="ko-KR" sz="2000" dirty="0" smtClean="0"/>
              <a:t> for each class and </a:t>
            </a:r>
          </a:p>
          <a:p>
            <a:r>
              <a:rPr lang="en-US" altLang="ko-KR" sz="2000" dirty="0" smtClean="0"/>
              <a:t>make the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final predictions</a:t>
            </a:r>
            <a:r>
              <a:rPr lang="en-US" altLang="ko-KR" sz="2000" dirty="0" smtClean="0"/>
              <a:t>.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[EXAM model]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344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31" y="2147253"/>
            <a:ext cx="5100569" cy="337408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794076" y="2147253"/>
            <a:ext cx="2328344" cy="274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578555" y="1536373"/>
            <a:ext cx="50754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5"/>
                </a:solidFill>
              </a:rPr>
              <a:t>Word-level Encoder </a:t>
            </a:r>
          </a:p>
          <a:p>
            <a:r>
              <a:rPr lang="en-US" altLang="ko-KR" sz="2000" dirty="0" smtClean="0"/>
              <a:t>First component projects the input text </a:t>
            </a:r>
          </a:p>
          <a:p>
            <a:r>
              <a:rPr lang="en-US" altLang="ko-KR" sz="2000" dirty="0" smtClean="0"/>
              <a:t>into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a word-level representation</a:t>
            </a:r>
            <a:r>
              <a:rPr lang="en-US" altLang="ko-KR" sz="2000" dirty="0" smtClean="0"/>
              <a:t>.</a:t>
            </a:r>
          </a:p>
          <a:p>
            <a:endParaRPr lang="en-US" altLang="ko-KR" sz="2000" b="1" dirty="0"/>
          </a:p>
          <a:p>
            <a:endParaRPr lang="en-US" altLang="ko-KR" sz="2000" b="1" dirty="0" smtClean="0"/>
          </a:p>
          <a:p>
            <a:r>
              <a:rPr lang="en-US" altLang="ko-KR" sz="2400" b="1" dirty="0" smtClean="0">
                <a:solidFill>
                  <a:schemeClr val="accent5"/>
                </a:solidFill>
              </a:rPr>
              <a:t>Interaction Layer</a:t>
            </a:r>
          </a:p>
          <a:p>
            <a:r>
              <a:rPr lang="en-US" altLang="ko-KR" sz="2000" dirty="0" smtClean="0"/>
              <a:t>Second component computes the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interaction signals between the words and classes</a:t>
            </a:r>
            <a:r>
              <a:rPr lang="en-US" altLang="ko-KR" sz="2000" dirty="0" smtClean="0"/>
              <a:t>.</a:t>
            </a:r>
          </a:p>
          <a:p>
            <a:endParaRPr lang="en-US" altLang="ko-KR" sz="2000" b="1" dirty="0" smtClean="0">
              <a:solidFill>
                <a:schemeClr val="accent5"/>
              </a:solidFill>
            </a:endParaRPr>
          </a:p>
          <a:p>
            <a:endParaRPr lang="en-US" altLang="ko-KR" sz="2000" b="1" dirty="0" smtClean="0">
              <a:solidFill>
                <a:schemeClr val="accent5"/>
              </a:solidFill>
            </a:endParaRPr>
          </a:p>
          <a:p>
            <a:r>
              <a:rPr lang="en-US" altLang="ko-KR" sz="2400" b="1" dirty="0" smtClean="0">
                <a:solidFill>
                  <a:schemeClr val="accent5"/>
                </a:solidFill>
              </a:rPr>
              <a:t>Aggregation Layer</a:t>
            </a:r>
          </a:p>
          <a:p>
            <a:r>
              <a:rPr lang="en-US" altLang="ko-KR" sz="2000" dirty="0" smtClean="0"/>
              <a:t>Third component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aggregate the interaction signals</a:t>
            </a:r>
            <a:r>
              <a:rPr lang="en-US" altLang="ko-KR" sz="2000" dirty="0" smtClean="0"/>
              <a:t> for each class and </a:t>
            </a:r>
          </a:p>
          <a:p>
            <a:r>
              <a:rPr lang="en-US" altLang="ko-KR" sz="2000" dirty="0" smtClean="0"/>
              <a:t>make the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final predictions</a:t>
            </a:r>
            <a:r>
              <a:rPr lang="en-US" altLang="ko-KR" sz="2000" dirty="0" smtClean="0"/>
              <a:t>.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H="1" flipV="1">
            <a:off x="2297430" y="4896092"/>
            <a:ext cx="91440" cy="738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57906" y="5665508"/>
            <a:ext cx="3348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Method 1) GRU </a:t>
            </a:r>
          </a:p>
          <a:p>
            <a:r>
              <a:rPr lang="en-US" altLang="ko-KR" dirty="0" smtClean="0"/>
              <a:t>Method 2) Region Embedding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[EXAM model]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98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31" y="2147253"/>
            <a:ext cx="5100569" cy="3374088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000500" y="2202180"/>
            <a:ext cx="0" cy="30619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007100" y="4032250"/>
            <a:ext cx="0" cy="1231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251450" y="2202180"/>
            <a:ext cx="0" cy="18300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983832" y="2202180"/>
            <a:ext cx="12827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988594" y="5264150"/>
            <a:ext cx="20232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241130" y="4034632"/>
            <a:ext cx="7707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78555" y="1536373"/>
            <a:ext cx="50754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5"/>
                </a:solidFill>
              </a:rPr>
              <a:t>Word-level Encoder </a:t>
            </a:r>
          </a:p>
          <a:p>
            <a:r>
              <a:rPr lang="en-US" altLang="ko-KR" sz="2000" dirty="0" smtClean="0"/>
              <a:t>First component projects the input text </a:t>
            </a:r>
          </a:p>
          <a:p>
            <a:r>
              <a:rPr lang="en-US" altLang="ko-KR" sz="2000" dirty="0" smtClean="0"/>
              <a:t>into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a word-level representation</a:t>
            </a:r>
            <a:r>
              <a:rPr lang="en-US" altLang="ko-KR" sz="2000" dirty="0" smtClean="0"/>
              <a:t>.</a:t>
            </a:r>
          </a:p>
          <a:p>
            <a:endParaRPr lang="en-US" altLang="ko-KR" sz="2000" b="1" dirty="0"/>
          </a:p>
          <a:p>
            <a:endParaRPr lang="en-US" altLang="ko-KR" sz="2000" b="1" dirty="0" smtClean="0"/>
          </a:p>
          <a:p>
            <a:r>
              <a:rPr lang="en-US" altLang="ko-KR" sz="2400" b="1" dirty="0" smtClean="0">
                <a:solidFill>
                  <a:schemeClr val="accent5"/>
                </a:solidFill>
              </a:rPr>
              <a:t>Interaction Layer</a:t>
            </a:r>
          </a:p>
          <a:p>
            <a:r>
              <a:rPr lang="en-US" altLang="ko-KR" sz="2000" dirty="0" smtClean="0"/>
              <a:t>Second component computes the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interaction signals between the words and classes</a:t>
            </a:r>
            <a:r>
              <a:rPr lang="en-US" altLang="ko-KR" sz="2000" dirty="0" smtClean="0"/>
              <a:t>.</a:t>
            </a:r>
          </a:p>
          <a:p>
            <a:endParaRPr lang="en-US" altLang="ko-KR" sz="2000" b="1" dirty="0" smtClean="0">
              <a:solidFill>
                <a:schemeClr val="accent5"/>
              </a:solidFill>
            </a:endParaRPr>
          </a:p>
          <a:p>
            <a:endParaRPr lang="en-US" altLang="ko-KR" sz="2000" b="1" dirty="0" smtClean="0">
              <a:solidFill>
                <a:schemeClr val="accent5"/>
              </a:solidFill>
            </a:endParaRPr>
          </a:p>
          <a:p>
            <a:r>
              <a:rPr lang="en-US" altLang="ko-KR" sz="2400" b="1" dirty="0" smtClean="0">
                <a:solidFill>
                  <a:schemeClr val="accent5"/>
                </a:solidFill>
              </a:rPr>
              <a:t>Aggregation Layer</a:t>
            </a:r>
          </a:p>
          <a:p>
            <a:r>
              <a:rPr lang="en-US" altLang="ko-KR" sz="2000" dirty="0" smtClean="0"/>
              <a:t>Third component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aggregate the interaction signals</a:t>
            </a:r>
            <a:r>
              <a:rPr lang="en-US" altLang="ko-KR" sz="2000" dirty="0" smtClean="0"/>
              <a:t> for each class and </a:t>
            </a:r>
          </a:p>
          <a:p>
            <a:r>
              <a:rPr lang="en-US" altLang="ko-KR" sz="2000" dirty="0" smtClean="0"/>
              <a:t>make the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final predictions</a:t>
            </a:r>
            <a:r>
              <a:rPr lang="en-US" altLang="ko-KR" sz="2000" dirty="0" smtClean="0"/>
              <a:t>.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[EXAM model]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8307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31" y="2147253"/>
            <a:ext cx="5100569" cy="337408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578555" y="1536373"/>
            <a:ext cx="50754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5"/>
                </a:solidFill>
              </a:rPr>
              <a:t>Word-level Encoder </a:t>
            </a:r>
          </a:p>
          <a:p>
            <a:r>
              <a:rPr lang="en-US" altLang="ko-KR" sz="2000" dirty="0" smtClean="0"/>
              <a:t>First component projects the input text </a:t>
            </a:r>
          </a:p>
          <a:p>
            <a:r>
              <a:rPr lang="en-US" altLang="ko-KR" sz="2000" dirty="0" smtClean="0"/>
              <a:t>into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a word-level representation</a:t>
            </a:r>
            <a:r>
              <a:rPr lang="en-US" altLang="ko-KR" sz="2000" dirty="0" smtClean="0"/>
              <a:t>.</a:t>
            </a:r>
          </a:p>
          <a:p>
            <a:endParaRPr lang="en-US" altLang="ko-KR" sz="2000" b="1" dirty="0"/>
          </a:p>
          <a:p>
            <a:endParaRPr lang="en-US" altLang="ko-KR" sz="2000" b="1" dirty="0" smtClean="0"/>
          </a:p>
          <a:p>
            <a:r>
              <a:rPr lang="en-US" altLang="ko-KR" sz="2400" b="1" dirty="0" smtClean="0">
                <a:solidFill>
                  <a:schemeClr val="accent5"/>
                </a:solidFill>
              </a:rPr>
              <a:t>Interaction Layer</a:t>
            </a:r>
          </a:p>
          <a:p>
            <a:r>
              <a:rPr lang="en-US" altLang="ko-KR" sz="2000" dirty="0" smtClean="0"/>
              <a:t>Second component computes the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interaction signals between the words and classes</a:t>
            </a:r>
            <a:r>
              <a:rPr lang="en-US" altLang="ko-KR" sz="2000" dirty="0" smtClean="0"/>
              <a:t>.</a:t>
            </a:r>
          </a:p>
          <a:p>
            <a:endParaRPr lang="en-US" altLang="ko-KR" sz="2000" b="1" dirty="0" smtClean="0">
              <a:solidFill>
                <a:schemeClr val="accent5"/>
              </a:solidFill>
            </a:endParaRPr>
          </a:p>
          <a:p>
            <a:endParaRPr lang="en-US" altLang="ko-KR" sz="2000" b="1" dirty="0" smtClean="0">
              <a:solidFill>
                <a:schemeClr val="accent5"/>
              </a:solidFill>
            </a:endParaRPr>
          </a:p>
          <a:p>
            <a:r>
              <a:rPr lang="en-US" altLang="ko-KR" sz="2400" b="1" dirty="0" smtClean="0">
                <a:solidFill>
                  <a:schemeClr val="accent5"/>
                </a:solidFill>
              </a:rPr>
              <a:t>Aggregation Layer</a:t>
            </a:r>
          </a:p>
          <a:p>
            <a:r>
              <a:rPr lang="en-US" altLang="ko-KR" sz="2000" dirty="0" smtClean="0"/>
              <a:t>Third component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aggregate the interaction signals</a:t>
            </a:r>
            <a:r>
              <a:rPr lang="en-US" altLang="ko-KR" sz="2000" dirty="0" smtClean="0"/>
              <a:t> for each class and </a:t>
            </a:r>
          </a:p>
          <a:p>
            <a:r>
              <a:rPr lang="en-US" altLang="ko-KR" sz="2000" dirty="0" smtClean="0"/>
              <a:t>make the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final predictions</a:t>
            </a:r>
            <a:r>
              <a:rPr lang="en-US" altLang="ko-KR" sz="2000" dirty="0" smtClean="0"/>
              <a:t>.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45715" y="1351707"/>
            <a:ext cx="146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Dot product</a:t>
            </a:r>
          </a:p>
        </p:txBody>
      </p:sp>
      <p:cxnSp>
        <p:nvCxnSpPr>
          <p:cNvPr id="3" name="직선 화살표 연결선 2"/>
          <p:cNvCxnSpPr>
            <a:stCxn id="19" idx="2"/>
          </p:cNvCxnSpPr>
          <p:nvPr/>
        </p:nvCxnSpPr>
        <p:spPr>
          <a:xfrm>
            <a:off x="4278416" y="1721039"/>
            <a:ext cx="346766" cy="48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[EXAM model] </a:t>
            </a:r>
            <a:endParaRPr lang="ko-KR" altLang="en-US" sz="24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4000500" y="2202180"/>
            <a:ext cx="0" cy="30619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007100" y="4032250"/>
            <a:ext cx="0" cy="1231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251450" y="2202180"/>
            <a:ext cx="0" cy="18300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983832" y="2202180"/>
            <a:ext cx="12827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988594" y="5264150"/>
            <a:ext cx="20232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241130" y="4034632"/>
            <a:ext cx="7707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78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31" y="2147253"/>
            <a:ext cx="5100569" cy="3374088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6578555" y="1536373"/>
            <a:ext cx="50754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5"/>
                </a:solidFill>
              </a:rPr>
              <a:t>Word-level Encoder </a:t>
            </a:r>
          </a:p>
          <a:p>
            <a:r>
              <a:rPr lang="en-US" altLang="ko-KR" sz="2000" dirty="0" smtClean="0"/>
              <a:t>First component projects the input text </a:t>
            </a:r>
          </a:p>
          <a:p>
            <a:r>
              <a:rPr lang="en-US" altLang="ko-KR" sz="2000" dirty="0" smtClean="0"/>
              <a:t>into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a word-level representation</a:t>
            </a:r>
            <a:r>
              <a:rPr lang="en-US" altLang="ko-KR" sz="2000" dirty="0" smtClean="0"/>
              <a:t>.</a:t>
            </a:r>
          </a:p>
          <a:p>
            <a:endParaRPr lang="en-US" altLang="ko-KR" sz="2000" b="1" dirty="0"/>
          </a:p>
          <a:p>
            <a:endParaRPr lang="en-US" altLang="ko-KR" sz="2000" b="1" dirty="0" smtClean="0"/>
          </a:p>
          <a:p>
            <a:r>
              <a:rPr lang="en-US" altLang="ko-KR" sz="2400" b="1" dirty="0" smtClean="0">
                <a:solidFill>
                  <a:schemeClr val="accent5"/>
                </a:solidFill>
              </a:rPr>
              <a:t>Interaction Layer</a:t>
            </a:r>
          </a:p>
          <a:p>
            <a:r>
              <a:rPr lang="en-US" altLang="ko-KR" sz="2000" dirty="0" smtClean="0"/>
              <a:t>Second component computes the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interaction signals between the words and classes</a:t>
            </a:r>
            <a:r>
              <a:rPr lang="en-US" altLang="ko-KR" sz="2000" dirty="0" smtClean="0"/>
              <a:t>.</a:t>
            </a:r>
          </a:p>
          <a:p>
            <a:endParaRPr lang="en-US" altLang="ko-KR" sz="2000" b="1" dirty="0" smtClean="0">
              <a:solidFill>
                <a:schemeClr val="accent5"/>
              </a:solidFill>
            </a:endParaRPr>
          </a:p>
          <a:p>
            <a:endParaRPr lang="en-US" altLang="ko-KR" sz="2000" b="1" dirty="0" smtClean="0">
              <a:solidFill>
                <a:schemeClr val="accent5"/>
              </a:solidFill>
            </a:endParaRPr>
          </a:p>
          <a:p>
            <a:r>
              <a:rPr lang="en-US" altLang="ko-KR" sz="2400" b="1" dirty="0" smtClean="0">
                <a:solidFill>
                  <a:schemeClr val="accent5"/>
                </a:solidFill>
              </a:rPr>
              <a:t>Aggregation Layer</a:t>
            </a:r>
          </a:p>
          <a:p>
            <a:r>
              <a:rPr lang="en-US" altLang="ko-KR" sz="2000" dirty="0" smtClean="0"/>
              <a:t>Third component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aggregate the interaction signals</a:t>
            </a:r>
            <a:r>
              <a:rPr lang="en-US" altLang="ko-KR" sz="2000" dirty="0" smtClean="0"/>
              <a:t> for each class and </a:t>
            </a:r>
          </a:p>
          <a:p>
            <a:r>
              <a:rPr lang="en-US" altLang="ko-KR" sz="2000" dirty="0" smtClean="0"/>
              <a:t>make the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final predictions</a:t>
            </a:r>
            <a:r>
              <a:rPr lang="en-US" altLang="ko-KR" sz="2000" dirty="0" smtClean="0"/>
              <a:t>.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[EXAM model] </a:t>
            </a:r>
            <a:endParaRPr lang="ko-KR" altLang="en-US" sz="2400" dirty="0"/>
          </a:p>
        </p:txBody>
      </p:sp>
      <p:sp>
        <p:nvSpPr>
          <p:cNvPr id="24" name="직사각형 23"/>
          <p:cNvSpPr/>
          <p:nvPr/>
        </p:nvSpPr>
        <p:spPr>
          <a:xfrm>
            <a:off x="5238750" y="2257425"/>
            <a:ext cx="1028700" cy="1809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17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31" y="2147253"/>
            <a:ext cx="5100569" cy="3374088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6578555" y="1536373"/>
            <a:ext cx="50754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5"/>
                </a:solidFill>
              </a:rPr>
              <a:t>Word-level Encoder </a:t>
            </a:r>
          </a:p>
          <a:p>
            <a:r>
              <a:rPr lang="en-US" altLang="ko-KR" sz="2000" dirty="0" smtClean="0"/>
              <a:t>First component projects the input text </a:t>
            </a:r>
          </a:p>
          <a:p>
            <a:r>
              <a:rPr lang="en-US" altLang="ko-KR" sz="2000" dirty="0" smtClean="0"/>
              <a:t>into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a word-level representation</a:t>
            </a:r>
            <a:r>
              <a:rPr lang="en-US" altLang="ko-KR" sz="2000" dirty="0" smtClean="0"/>
              <a:t>.</a:t>
            </a:r>
          </a:p>
          <a:p>
            <a:endParaRPr lang="en-US" altLang="ko-KR" sz="2000" b="1" dirty="0"/>
          </a:p>
          <a:p>
            <a:endParaRPr lang="en-US" altLang="ko-KR" sz="2000" b="1" dirty="0" smtClean="0"/>
          </a:p>
          <a:p>
            <a:r>
              <a:rPr lang="en-US" altLang="ko-KR" sz="2400" b="1" dirty="0" smtClean="0">
                <a:solidFill>
                  <a:schemeClr val="accent5"/>
                </a:solidFill>
              </a:rPr>
              <a:t>Interaction Layer</a:t>
            </a:r>
          </a:p>
          <a:p>
            <a:r>
              <a:rPr lang="en-US" altLang="ko-KR" sz="2000" dirty="0" smtClean="0"/>
              <a:t>Second component computes the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interaction signals between the words and classes</a:t>
            </a:r>
            <a:r>
              <a:rPr lang="en-US" altLang="ko-KR" sz="2000" dirty="0" smtClean="0"/>
              <a:t>.</a:t>
            </a:r>
          </a:p>
          <a:p>
            <a:endParaRPr lang="en-US" altLang="ko-KR" sz="2000" b="1" dirty="0" smtClean="0">
              <a:solidFill>
                <a:schemeClr val="accent5"/>
              </a:solidFill>
            </a:endParaRPr>
          </a:p>
          <a:p>
            <a:endParaRPr lang="en-US" altLang="ko-KR" sz="2000" b="1" dirty="0" smtClean="0">
              <a:solidFill>
                <a:schemeClr val="accent5"/>
              </a:solidFill>
            </a:endParaRPr>
          </a:p>
          <a:p>
            <a:r>
              <a:rPr lang="en-US" altLang="ko-KR" sz="2400" b="1" dirty="0" smtClean="0">
                <a:solidFill>
                  <a:schemeClr val="accent5"/>
                </a:solidFill>
              </a:rPr>
              <a:t>Aggregation Layer</a:t>
            </a:r>
          </a:p>
          <a:p>
            <a:r>
              <a:rPr lang="en-US" altLang="ko-KR" sz="2000" dirty="0" smtClean="0"/>
              <a:t>Third component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aggregate the interaction signals</a:t>
            </a:r>
            <a:r>
              <a:rPr lang="en-US" altLang="ko-KR" sz="2000" dirty="0" smtClean="0"/>
              <a:t> for each class and </a:t>
            </a:r>
          </a:p>
          <a:p>
            <a:r>
              <a:rPr lang="en-US" altLang="ko-KR" sz="2000" dirty="0" smtClean="0"/>
              <a:t>make the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final predictions</a:t>
            </a:r>
            <a:r>
              <a:rPr lang="en-US" altLang="ko-KR" sz="2000" dirty="0" smtClean="0"/>
              <a:t>.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38750" y="2257425"/>
            <a:ext cx="1028700" cy="1809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052379" y="1403469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FC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3" idx="2"/>
          </p:cNvCxnSpPr>
          <p:nvPr/>
        </p:nvCxnSpPr>
        <p:spPr>
          <a:xfrm>
            <a:off x="5275357" y="1772801"/>
            <a:ext cx="451073" cy="48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[EXAM model]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579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579262" y="2360014"/>
            <a:ext cx="6726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Method 1 - Gated Recurrent Units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[Word-level Encoder] 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579262" y="3997735"/>
            <a:ext cx="6586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Method </a:t>
            </a:r>
            <a:r>
              <a:rPr lang="en-US" altLang="ko-KR" sz="2800" b="1" dirty="0" smtClean="0"/>
              <a:t>2 </a:t>
            </a:r>
            <a:r>
              <a:rPr lang="en-US" altLang="ko-KR" sz="2800" b="1" dirty="0"/>
              <a:t>- Region </a:t>
            </a:r>
            <a:r>
              <a:rPr lang="en-US" altLang="ko-KR" sz="2800" b="1" dirty="0" smtClean="0"/>
              <a:t>Embedding   </a:t>
            </a:r>
          </a:p>
        </p:txBody>
      </p:sp>
    </p:spTree>
    <p:extLst>
      <p:ext uri="{BB962C8B-B14F-4D97-AF65-F5344CB8AC3E}">
        <p14:creationId xmlns:p14="http://schemas.microsoft.com/office/powerpoint/2010/main" val="234149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579262" y="2360014"/>
            <a:ext cx="6726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Method 1 - Gated Recurrent Units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[Word-level Encoder] 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579262" y="3997735"/>
            <a:ext cx="6586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Method </a:t>
            </a:r>
            <a:r>
              <a:rPr lang="en-US" altLang="ko-KR" sz="2800" b="1" dirty="0" smtClean="0"/>
              <a:t>2 </a:t>
            </a:r>
            <a:r>
              <a:rPr lang="en-US" altLang="ko-KR" sz="2800" b="1" dirty="0"/>
              <a:t>- Region </a:t>
            </a:r>
            <a:r>
              <a:rPr lang="en-US" altLang="ko-KR" sz="2800" b="1" dirty="0" smtClean="0"/>
              <a:t>Embedding  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496300" y="4152900"/>
            <a:ext cx="2743200" cy="111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543131" y="452703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GRU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496300" y="2570118"/>
            <a:ext cx="2743200" cy="111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763610" y="2942104"/>
            <a:ext cx="218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Region Embedding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endCxn id="4" idx="2"/>
          </p:cNvCxnSpPr>
          <p:nvPr/>
        </p:nvCxnSpPr>
        <p:spPr>
          <a:xfrm flipV="1">
            <a:off x="9867898" y="5270500"/>
            <a:ext cx="2" cy="58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4" idx="0"/>
            <a:endCxn id="16" idx="2"/>
          </p:cNvCxnSpPr>
          <p:nvPr/>
        </p:nvCxnSpPr>
        <p:spPr>
          <a:xfrm flipV="1">
            <a:off x="9867900" y="3687718"/>
            <a:ext cx="0" cy="46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6" idx="0"/>
          </p:cNvCxnSpPr>
          <p:nvPr/>
        </p:nvCxnSpPr>
        <p:spPr>
          <a:xfrm flipH="1" flipV="1">
            <a:off x="9867898" y="1960479"/>
            <a:ext cx="2" cy="609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50399" y="5950795"/>
            <a:ext cx="75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Word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8571456" y="1496528"/>
            <a:ext cx="381000" cy="381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9130256" y="1496528"/>
            <a:ext cx="381000" cy="381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9708716" y="1496528"/>
            <a:ext cx="381000" cy="381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10270897" y="1496528"/>
            <a:ext cx="381000" cy="381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829697" y="1496528"/>
            <a:ext cx="381000" cy="381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508826" y="1427967"/>
            <a:ext cx="2743200" cy="474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181717" y="324433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AND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7084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579262" y="2360014"/>
            <a:ext cx="6726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Method 1 - Gated Recurrent Units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[Word-level Encoder] 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579262" y="3997735"/>
            <a:ext cx="6586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Method </a:t>
            </a:r>
            <a:r>
              <a:rPr lang="en-US" altLang="ko-KR" sz="2800" b="1" dirty="0" smtClean="0"/>
              <a:t>2 </a:t>
            </a:r>
            <a:r>
              <a:rPr lang="en-US" altLang="ko-KR" sz="2800" b="1" dirty="0"/>
              <a:t>- Region </a:t>
            </a:r>
            <a:r>
              <a:rPr lang="en-US" altLang="ko-KR" sz="2800" b="1" dirty="0" smtClean="0"/>
              <a:t>Embedding  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496300" y="4152900"/>
            <a:ext cx="2743200" cy="111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543131" y="452703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GRU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496300" y="2570118"/>
            <a:ext cx="2743200" cy="111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763610" y="2942104"/>
            <a:ext cx="218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Region Embedding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endCxn id="4" idx="2"/>
          </p:cNvCxnSpPr>
          <p:nvPr/>
        </p:nvCxnSpPr>
        <p:spPr>
          <a:xfrm flipV="1">
            <a:off x="9867898" y="5270500"/>
            <a:ext cx="2" cy="58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4" idx="0"/>
            <a:endCxn id="16" idx="2"/>
          </p:cNvCxnSpPr>
          <p:nvPr/>
        </p:nvCxnSpPr>
        <p:spPr>
          <a:xfrm flipV="1">
            <a:off x="9867900" y="3687718"/>
            <a:ext cx="0" cy="46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6" idx="0"/>
          </p:cNvCxnSpPr>
          <p:nvPr/>
        </p:nvCxnSpPr>
        <p:spPr>
          <a:xfrm flipH="1" flipV="1">
            <a:off x="9867898" y="1960479"/>
            <a:ext cx="2" cy="609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50399" y="5950795"/>
            <a:ext cx="75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Word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8032308" y="1594547"/>
            <a:ext cx="3687875" cy="472558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8032308" y="1626554"/>
            <a:ext cx="3687875" cy="469357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8571456" y="1496528"/>
            <a:ext cx="381000" cy="381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9130256" y="1496528"/>
            <a:ext cx="381000" cy="381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9708716" y="1496528"/>
            <a:ext cx="381000" cy="381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0270897" y="1496528"/>
            <a:ext cx="381000" cy="381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0829697" y="1496528"/>
            <a:ext cx="381000" cy="381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508826" y="1427967"/>
            <a:ext cx="2743200" cy="474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181717" y="324433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AND</a:t>
            </a:r>
            <a:endParaRPr lang="ko-KR" altLang="en-US" b="1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181717" y="3244333"/>
            <a:ext cx="702436" cy="36933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4204605" y="3251289"/>
            <a:ext cx="668075" cy="32874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73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170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Motivation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4" name="직사각형 23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269826" y="1628506"/>
            <a:ext cx="280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Shoot the missile.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9421" y="1628505"/>
            <a:ext cx="2801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 military</a:t>
            </a:r>
            <a:b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 sport</a:t>
            </a:r>
          </a:p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 game</a:t>
            </a:r>
          </a:p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 health</a:t>
            </a:r>
          </a:p>
        </p:txBody>
      </p:sp>
      <p:cxnSp>
        <p:nvCxnSpPr>
          <p:cNvPr id="3" name="직선 화살표 연결선 2"/>
          <p:cNvCxnSpPr>
            <a:stCxn id="30" idx="3"/>
          </p:cNvCxnSpPr>
          <p:nvPr/>
        </p:nvCxnSpPr>
        <p:spPr>
          <a:xfrm flipV="1">
            <a:off x="4070959" y="1859338"/>
            <a:ext cx="21084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9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579262" y="2360014"/>
            <a:ext cx="6726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Method 1 - Gated Recurrent Units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[Word-level Encoder] 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579262" y="3997735"/>
            <a:ext cx="6586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Method </a:t>
            </a:r>
            <a:r>
              <a:rPr lang="en-US" altLang="ko-KR" sz="2800" b="1" dirty="0" smtClean="0"/>
              <a:t>2 </a:t>
            </a:r>
            <a:r>
              <a:rPr lang="en-US" altLang="ko-KR" sz="2800" b="1" dirty="0"/>
              <a:t>- Region </a:t>
            </a:r>
            <a:r>
              <a:rPr lang="en-US" altLang="ko-KR" sz="2800" b="1" dirty="0" smtClean="0"/>
              <a:t>Embedding  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59800" y="3046072"/>
            <a:ext cx="2743200" cy="111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606631" y="342020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GRU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endCxn id="4" idx="2"/>
          </p:cNvCxnSpPr>
          <p:nvPr/>
        </p:nvCxnSpPr>
        <p:spPr>
          <a:xfrm flipV="1">
            <a:off x="9931398" y="4163672"/>
            <a:ext cx="2" cy="58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4" idx="0"/>
          </p:cNvCxnSpPr>
          <p:nvPr/>
        </p:nvCxnSpPr>
        <p:spPr>
          <a:xfrm flipV="1">
            <a:off x="9931400" y="2580890"/>
            <a:ext cx="0" cy="46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613899" y="4843967"/>
            <a:ext cx="75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Word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8622428" y="2055575"/>
            <a:ext cx="381000" cy="381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9181228" y="2055575"/>
            <a:ext cx="381000" cy="381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9759688" y="2055575"/>
            <a:ext cx="381000" cy="381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0321869" y="2055575"/>
            <a:ext cx="381000" cy="381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0880669" y="2055575"/>
            <a:ext cx="381000" cy="381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559798" y="1987014"/>
            <a:ext cx="2743200" cy="474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38300" y="2883234"/>
            <a:ext cx="5969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15969" y="2996498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Multi-Label task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50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579262" y="2360014"/>
            <a:ext cx="6726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Method 1 - Gated Recurrent Units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[Word-level Encoder] 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579262" y="3997735"/>
            <a:ext cx="6586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Method </a:t>
            </a:r>
            <a:r>
              <a:rPr lang="en-US" altLang="ko-KR" sz="2800" b="1" dirty="0" smtClean="0"/>
              <a:t>2 </a:t>
            </a:r>
            <a:r>
              <a:rPr lang="en-US" altLang="ko-KR" sz="2800" b="1" dirty="0"/>
              <a:t>- Region </a:t>
            </a:r>
            <a:r>
              <a:rPr lang="en-US" altLang="ko-KR" sz="2800" b="1" dirty="0" smtClean="0"/>
              <a:t>Embedding  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59800" y="3046072"/>
            <a:ext cx="2743200" cy="111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606631" y="342020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GRU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endCxn id="4" idx="2"/>
          </p:cNvCxnSpPr>
          <p:nvPr/>
        </p:nvCxnSpPr>
        <p:spPr>
          <a:xfrm flipV="1">
            <a:off x="9931398" y="4163672"/>
            <a:ext cx="2" cy="58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4" idx="0"/>
          </p:cNvCxnSpPr>
          <p:nvPr/>
        </p:nvCxnSpPr>
        <p:spPr>
          <a:xfrm flipV="1">
            <a:off x="9931400" y="2580890"/>
            <a:ext cx="0" cy="46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613899" y="4843967"/>
            <a:ext cx="75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Word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8622428" y="2055575"/>
            <a:ext cx="381000" cy="381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9181228" y="2055575"/>
            <a:ext cx="381000" cy="381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9759688" y="2055575"/>
            <a:ext cx="381000" cy="381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0321869" y="2055575"/>
            <a:ext cx="381000" cy="381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0880669" y="2055575"/>
            <a:ext cx="381000" cy="381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559798" y="1987014"/>
            <a:ext cx="2743200" cy="474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38300" y="2883234"/>
            <a:ext cx="5969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15969" y="2996498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Multi-Label task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55693" y="3330473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OR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5423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579262" y="2360014"/>
            <a:ext cx="6726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Method 1 - Gated Recurrent Units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[Word-level Encoder] 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579262" y="3997735"/>
            <a:ext cx="6586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Method </a:t>
            </a:r>
            <a:r>
              <a:rPr lang="en-US" altLang="ko-KR" sz="2800" b="1" dirty="0" smtClean="0"/>
              <a:t>2 </a:t>
            </a:r>
            <a:r>
              <a:rPr lang="en-US" altLang="ko-KR" sz="2800" b="1" dirty="0"/>
              <a:t>- Region </a:t>
            </a:r>
            <a:r>
              <a:rPr lang="en-US" altLang="ko-KR" sz="2800" b="1" dirty="0" smtClean="0"/>
              <a:t>Embedding  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59800" y="3046072"/>
            <a:ext cx="2743200" cy="111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840682" y="3376214"/>
            <a:ext cx="218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Region Embedding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endCxn id="4" idx="2"/>
          </p:cNvCxnSpPr>
          <p:nvPr/>
        </p:nvCxnSpPr>
        <p:spPr>
          <a:xfrm flipV="1">
            <a:off x="9931398" y="4163672"/>
            <a:ext cx="2" cy="58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4" idx="0"/>
          </p:cNvCxnSpPr>
          <p:nvPr/>
        </p:nvCxnSpPr>
        <p:spPr>
          <a:xfrm flipV="1">
            <a:off x="9931400" y="2580890"/>
            <a:ext cx="0" cy="46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613899" y="4843967"/>
            <a:ext cx="75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Word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8622428" y="2055575"/>
            <a:ext cx="381000" cy="381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9181228" y="2055575"/>
            <a:ext cx="381000" cy="381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9759688" y="2055575"/>
            <a:ext cx="381000" cy="381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0321869" y="2055575"/>
            <a:ext cx="381000" cy="381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0880669" y="2055575"/>
            <a:ext cx="381000" cy="381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559798" y="1987014"/>
            <a:ext cx="2743200" cy="474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>
            <a:off x="1579262" y="4520955"/>
            <a:ext cx="544383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49403" y="4655707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Multi-Class task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255693" y="3330473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OR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5371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020508" y="1626553"/>
            <a:ext cx="507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 smtClean="0"/>
              <a:t>Gated Recurrent Units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[Word-level Encoder] </a:t>
            </a:r>
            <a:endParaRPr lang="ko-KR" altLang="en-US" sz="2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345" y="2288569"/>
            <a:ext cx="62007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8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020508" y="1626553"/>
            <a:ext cx="507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 smtClean="0"/>
              <a:t>Gated Recurrent Units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[Word-level Encoder] 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425883" y="1939218"/>
                <a:ext cx="3942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Reset 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𝑥𝑟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h𝑟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883" y="1939218"/>
                <a:ext cx="3942939" cy="369332"/>
              </a:xfrm>
              <a:prstGeom prst="rect">
                <a:avLst/>
              </a:prstGeom>
              <a:blipFill>
                <a:blip r:embed="rId3"/>
                <a:stretch>
                  <a:fillRect l="-1236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345" y="2288569"/>
            <a:ext cx="6200775" cy="33528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133725" y="3467100"/>
            <a:ext cx="1038225" cy="10191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3652838" y="2123884"/>
            <a:ext cx="3773045" cy="1343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75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020508" y="1626553"/>
            <a:ext cx="507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 smtClean="0"/>
              <a:t>Gated Recurrent Units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[Word-level Encoder] 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425883" y="1939218"/>
                <a:ext cx="3942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Reset 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𝑥𝑟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h𝑟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883" y="1939218"/>
                <a:ext cx="3942939" cy="369332"/>
              </a:xfrm>
              <a:prstGeom prst="rect">
                <a:avLst/>
              </a:prstGeom>
              <a:blipFill>
                <a:blip r:embed="rId3"/>
                <a:stretch>
                  <a:fillRect l="-1236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345" y="2288569"/>
            <a:ext cx="6200775" cy="33528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133725" y="3467100"/>
            <a:ext cx="1038225" cy="10191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425883" y="2424852"/>
                <a:ext cx="3884268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𝑥h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ㆍ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883" y="2424852"/>
                <a:ext cx="3884268" cy="376513"/>
              </a:xfrm>
              <a:prstGeom prst="rect">
                <a:avLst/>
              </a:prstGeom>
              <a:blipFill>
                <a:blip r:embed="rId5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타원 21"/>
          <p:cNvSpPr/>
          <p:nvPr/>
        </p:nvSpPr>
        <p:spPr>
          <a:xfrm>
            <a:off x="10256844" y="2537284"/>
            <a:ext cx="158750" cy="158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899713" y="3891618"/>
            <a:ext cx="777187" cy="6578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3652838" y="2123884"/>
            <a:ext cx="3773045" cy="1343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5288307" y="2613109"/>
            <a:ext cx="2137576" cy="1278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00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020508" y="1626553"/>
            <a:ext cx="507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 smtClean="0"/>
              <a:t>Gated Recurrent Units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[Word-level Encoder] 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425883" y="1939218"/>
                <a:ext cx="3942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Reset 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𝑥𝑟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h𝑟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883" y="1939218"/>
                <a:ext cx="3942939" cy="369332"/>
              </a:xfrm>
              <a:prstGeom prst="rect">
                <a:avLst/>
              </a:prstGeom>
              <a:blipFill>
                <a:blip r:embed="rId3"/>
                <a:stretch>
                  <a:fillRect l="-1236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345" y="2288569"/>
            <a:ext cx="6200775" cy="33528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133725" y="3467100"/>
            <a:ext cx="1038225" cy="10191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425883" y="2424852"/>
                <a:ext cx="3884268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𝑥h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ㆍ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883" y="2424852"/>
                <a:ext cx="3884268" cy="376513"/>
              </a:xfrm>
              <a:prstGeom prst="rect">
                <a:avLst/>
              </a:prstGeom>
              <a:blipFill>
                <a:blip r:embed="rId5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타원 21"/>
          <p:cNvSpPr/>
          <p:nvPr/>
        </p:nvSpPr>
        <p:spPr>
          <a:xfrm>
            <a:off x="10256844" y="2537284"/>
            <a:ext cx="158750" cy="158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99713" y="3891618"/>
            <a:ext cx="777187" cy="6578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>
            <a:stCxn id="21" idx="1"/>
            <a:endCxn id="16" idx="0"/>
          </p:cNvCxnSpPr>
          <p:nvPr/>
        </p:nvCxnSpPr>
        <p:spPr>
          <a:xfrm flipH="1">
            <a:off x="5288307" y="2613109"/>
            <a:ext cx="2137576" cy="1278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729110" y="318099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296477" y="2966381"/>
            <a:ext cx="3057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Gate </a:t>
            </a:r>
            <a:r>
              <a:rPr lang="en-US" altLang="ko-KR" b="1" dirty="0" smtClean="0">
                <a:solidFill>
                  <a:srgbClr val="C00000"/>
                </a:solidFill>
              </a:rPr>
              <a:t>controls</a:t>
            </a:r>
            <a:r>
              <a:rPr lang="en-US" altLang="ko-KR" dirty="0" smtClean="0"/>
              <a:t> the </a:t>
            </a:r>
            <a:r>
              <a:rPr lang="en-US" altLang="ko-KR" b="1" dirty="0">
                <a:solidFill>
                  <a:srgbClr val="C00000"/>
                </a:solidFill>
              </a:rPr>
              <a:t>use 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of </a:t>
            </a:r>
            <a:r>
              <a:rPr lang="en-US" altLang="ko-KR" b="1" dirty="0">
                <a:solidFill>
                  <a:srgbClr val="C00000"/>
                </a:solidFill>
              </a:rPr>
              <a:t>previous </a:t>
            </a:r>
            <a:r>
              <a:rPr lang="en-US" altLang="ko-KR" b="1" dirty="0" smtClean="0">
                <a:solidFill>
                  <a:srgbClr val="C00000"/>
                </a:solidFill>
              </a:rPr>
              <a:t>information</a:t>
            </a:r>
            <a:r>
              <a:rPr lang="en-US" altLang="ko-KR" dirty="0" smtClean="0"/>
              <a:t>.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3652838" y="2123884"/>
            <a:ext cx="3773045" cy="1343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71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020508" y="1626553"/>
            <a:ext cx="507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 smtClean="0"/>
              <a:t>Gated Recurrent Units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[Word-level Encoder] 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425883" y="1939218"/>
                <a:ext cx="3942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Reset 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𝑥𝑟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h𝑟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883" y="1939218"/>
                <a:ext cx="3942939" cy="369332"/>
              </a:xfrm>
              <a:prstGeom prst="rect">
                <a:avLst/>
              </a:prstGeom>
              <a:blipFill>
                <a:blip r:embed="rId3"/>
                <a:stretch>
                  <a:fillRect l="-1236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345" y="2288569"/>
            <a:ext cx="6200775" cy="3352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425883" y="2424852"/>
                <a:ext cx="3884268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𝑥h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ㆍ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883" y="2424852"/>
                <a:ext cx="3884268" cy="376513"/>
              </a:xfrm>
              <a:prstGeom prst="rect">
                <a:avLst/>
              </a:prstGeom>
              <a:blipFill>
                <a:blip r:embed="rId5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타원 21"/>
          <p:cNvSpPr/>
          <p:nvPr/>
        </p:nvSpPr>
        <p:spPr>
          <a:xfrm>
            <a:off x="10256844" y="2537284"/>
            <a:ext cx="158750" cy="158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7729110" y="318099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296477" y="2966381"/>
            <a:ext cx="3057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Gate </a:t>
            </a:r>
            <a:r>
              <a:rPr lang="en-US" altLang="ko-KR" b="1" dirty="0" smtClean="0">
                <a:solidFill>
                  <a:srgbClr val="C00000"/>
                </a:solidFill>
              </a:rPr>
              <a:t>controls</a:t>
            </a:r>
            <a:r>
              <a:rPr lang="en-US" altLang="ko-KR" dirty="0" smtClean="0"/>
              <a:t> the </a:t>
            </a:r>
            <a:r>
              <a:rPr lang="en-US" altLang="ko-KR" b="1" dirty="0">
                <a:solidFill>
                  <a:srgbClr val="C00000"/>
                </a:solidFill>
              </a:rPr>
              <a:t>use 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of </a:t>
            </a:r>
            <a:r>
              <a:rPr lang="en-US" altLang="ko-KR" b="1" dirty="0">
                <a:solidFill>
                  <a:srgbClr val="C00000"/>
                </a:solidFill>
              </a:rPr>
              <a:t>previous </a:t>
            </a:r>
            <a:r>
              <a:rPr lang="en-US" altLang="ko-KR" b="1" dirty="0" smtClean="0">
                <a:solidFill>
                  <a:srgbClr val="C00000"/>
                </a:solidFill>
              </a:rPr>
              <a:t>information</a:t>
            </a:r>
            <a:r>
              <a:rPr lang="en-US" altLang="ko-KR" dirty="0" smtClean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425883" y="4089705"/>
                <a:ext cx="4026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Update 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883" y="4089705"/>
                <a:ext cx="4026230" cy="369332"/>
              </a:xfrm>
              <a:prstGeom prst="rect">
                <a:avLst/>
              </a:prstGeom>
              <a:blipFill>
                <a:blip r:embed="rId6"/>
                <a:stretch>
                  <a:fillRect l="-1210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/>
          <p:cNvSpPr/>
          <p:nvPr/>
        </p:nvSpPr>
        <p:spPr>
          <a:xfrm>
            <a:off x="4058433" y="3612712"/>
            <a:ext cx="1052187" cy="8089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>
            <a:stCxn id="24" idx="1"/>
            <a:endCxn id="25" idx="3"/>
          </p:cNvCxnSpPr>
          <p:nvPr/>
        </p:nvCxnSpPr>
        <p:spPr>
          <a:xfrm flipH="1" flipV="1">
            <a:off x="5110620" y="4017200"/>
            <a:ext cx="2315263" cy="257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18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020508" y="1626553"/>
            <a:ext cx="507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 smtClean="0"/>
              <a:t>Gated Recurrent Units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[Word-level Encoder] 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425883" y="1939218"/>
                <a:ext cx="3942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Reset 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𝑥𝑟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h𝑟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883" y="1939218"/>
                <a:ext cx="3942939" cy="369332"/>
              </a:xfrm>
              <a:prstGeom prst="rect">
                <a:avLst/>
              </a:prstGeom>
              <a:blipFill>
                <a:blip r:embed="rId3"/>
                <a:stretch>
                  <a:fillRect l="-1236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345" y="2288569"/>
            <a:ext cx="6200775" cy="3352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425883" y="2424852"/>
                <a:ext cx="3884268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𝑥h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ㆍ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883" y="2424852"/>
                <a:ext cx="3884268" cy="376513"/>
              </a:xfrm>
              <a:prstGeom prst="rect">
                <a:avLst/>
              </a:prstGeom>
              <a:blipFill>
                <a:blip r:embed="rId5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타원 21"/>
          <p:cNvSpPr/>
          <p:nvPr/>
        </p:nvSpPr>
        <p:spPr>
          <a:xfrm>
            <a:off x="10256844" y="2537284"/>
            <a:ext cx="158750" cy="158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7729110" y="318099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296477" y="2966381"/>
            <a:ext cx="3057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Gate </a:t>
            </a:r>
            <a:r>
              <a:rPr lang="en-US" altLang="ko-KR" b="1" dirty="0" smtClean="0">
                <a:solidFill>
                  <a:srgbClr val="C00000"/>
                </a:solidFill>
              </a:rPr>
              <a:t>controls</a:t>
            </a:r>
            <a:r>
              <a:rPr lang="en-US" altLang="ko-KR" dirty="0" smtClean="0"/>
              <a:t> the </a:t>
            </a:r>
            <a:r>
              <a:rPr lang="en-US" altLang="ko-KR" b="1" dirty="0">
                <a:solidFill>
                  <a:srgbClr val="C00000"/>
                </a:solidFill>
              </a:rPr>
              <a:t>use 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of </a:t>
            </a:r>
            <a:r>
              <a:rPr lang="en-US" altLang="ko-KR" b="1" dirty="0">
                <a:solidFill>
                  <a:srgbClr val="C00000"/>
                </a:solidFill>
              </a:rPr>
              <a:t>previous </a:t>
            </a:r>
            <a:r>
              <a:rPr lang="en-US" altLang="ko-KR" b="1" dirty="0" smtClean="0">
                <a:solidFill>
                  <a:srgbClr val="C00000"/>
                </a:solidFill>
              </a:rPr>
              <a:t>information</a:t>
            </a:r>
            <a:r>
              <a:rPr lang="en-US" altLang="ko-KR" dirty="0" smtClean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425883" y="4089705"/>
                <a:ext cx="4026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Update 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883" y="4089705"/>
                <a:ext cx="4026230" cy="369332"/>
              </a:xfrm>
              <a:prstGeom prst="rect">
                <a:avLst/>
              </a:prstGeom>
              <a:blipFill>
                <a:blip r:embed="rId6"/>
                <a:stretch>
                  <a:fillRect l="-1210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/>
          <p:cNvSpPr/>
          <p:nvPr/>
        </p:nvSpPr>
        <p:spPr>
          <a:xfrm>
            <a:off x="4058433" y="3612712"/>
            <a:ext cx="1052187" cy="8089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425883" y="4537695"/>
                <a:ext cx="33339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ㆍ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ko-KR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883" y="4537695"/>
                <a:ext cx="3333926" cy="376513"/>
              </a:xfrm>
              <a:prstGeom prst="rect">
                <a:avLst/>
              </a:prstGeom>
              <a:blipFill>
                <a:blip r:embed="rId7"/>
                <a:stretch>
                  <a:fillRect r="-15356"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타원 27"/>
          <p:cNvSpPr/>
          <p:nvPr/>
        </p:nvSpPr>
        <p:spPr>
          <a:xfrm>
            <a:off x="10069902" y="4650127"/>
            <a:ext cx="158750" cy="158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8303416" y="4657276"/>
            <a:ext cx="158750" cy="158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055891" y="2537284"/>
            <a:ext cx="1519454" cy="10754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>
            <a:stCxn id="27" idx="1"/>
            <a:endCxn id="34" idx="3"/>
          </p:cNvCxnSpPr>
          <p:nvPr/>
        </p:nvCxnSpPr>
        <p:spPr>
          <a:xfrm flipH="1" flipV="1">
            <a:off x="5575345" y="3074998"/>
            <a:ext cx="1850538" cy="1650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5110620" y="4017200"/>
            <a:ext cx="2315263" cy="257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38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020508" y="1626553"/>
            <a:ext cx="507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 smtClean="0"/>
              <a:t>Gated Recurrent Units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[Word-level Encoder] 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425883" y="1939218"/>
                <a:ext cx="3942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Reset 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𝑥𝑟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h𝑟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883" y="1939218"/>
                <a:ext cx="3942939" cy="369332"/>
              </a:xfrm>
              <a:prstGeom prst="rect">
                <a:avLst/>
              </a:prstGeom>
              <a:blipFill>
                <a:blip r:embed="rId3"/>
                <a:stretch>
                  <a:fillRect l="-1236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345" y="2288569"/>
            <a:ext cx="6200775" cy="3352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425883" y="2424852"/>
                <a:ext cx="3884268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𝑥h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ㆍ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883" y="2424852"/>
                <a:ext cx="3884268" cy="376513"/>
              </a:xfrm>
              <a:prstGeom prst="rect">
                <a:avLst/>
              </a:prstGeom>
              <a:blipFill>
                <a:blip r:embed="rId5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타원 21"/>
          <p:cNvSpPr/>
          <p:nvPr/>
        </p:nvSpPr>
        <p:spPr>
          <a:xfrm>
            <a:off x="10256844" y="2537284"/>
            <a:ext cx="158750" cy="158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7729110" y="318099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296477" y="2966381"/>
            <a:ext cx="3057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Gate </a:t>
            </a:r>
            <a:r>
              <a:rPr lang="en-US" altLang="ko-KR" b="1" dirty="0" smtClean="0">
                <a:solidFill>
                  <a:srgbClr val="C00000"/>
                </a:solidFill>
              </a:rPr>
              <a:t>controls</a:t>
            </a:r>
            <a:r>
              <a:rPr lang="en-US" altLang="ko-KR" dirty="0" smtClean="0"/>
              <a:t> the </a:t>
            </a:r>
            <a:r>
              <a:rPr lang="en-US" altLang="ko-KR" b="1" dirty="0">
                <a:solidFill>
                  <a:srgbClr val="C00000"/>
                </a:solidFill>
              </a:rPr>
              <a:t>use 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of </a:t>
            </a:r>
            <a:r>
              <a:rPr lang="en-US" altLang="ko-KR" b="1" dirty="0">
                <a:solidFill>
                  <a:srgbClr val="C00000"/>
                </a:solidFill>
              </a:rPr>
              <a:t>previous </a:t>
            </a:r>
            <a:r>
              <a:rPr lang="en-US" altLang="ko-KR" b="1" dirty="0" smtClean="0">
                <a:solidFill>
                  <a:srgbClr val="C00000"/>
                </a:solidFill>
              </a:rPr>
              <a:t>information</a:t>
            </a:r>
            <a:r>
              <a:rPr lang="en-US" altLang="ko-KR" dirty="0" smtClean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425883" y="4089705"/>
                <a:ext cx="4026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Update 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883" y="4089705"/>
                <a:ext cx="4026230" cy="369332"/>
              </a:xfrm>
              <a:prstGeom prst="rect">
                <a:avLst/>
              </a:prstGeom>
              <a:blipFill>
                <a:blip r:embed="rId6"/>
                <a:stretch>
                  <a:fillRect l="-1210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/>
          <p:cNvSpPr/>
          <p:nvPr/>
        </p:nvSpPr>
        <p:spPr>
          <a:xfrm>
            <a:off x="4058433" y="3612712"/>
            <a:ext cx="1052187" cy="8089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425883" y="4537695"/>
                <a:ext cx="33339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ㆍ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ko-KR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883" y="4537695"/>
                <a:ext cx="3333926" cy="376513"/>
              </a:xfrm>
              <a:prstGeom prst="rect">
                <a:avLst/>
              </a:prstGeom>
              <a:blipFill>
                <a:blip r:embed="rId7"/>
                <a:stretch>
                  <a:fillRect r="-15356"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타원 27"/>
          <p:cNvSpPr/>
          <p:nvPr/>
        </p:nvSpPr>
        <p:spPr>
          <a:xfrm>
            <a:off x="10069902" y="4650127"/>
            <a:ext cx="158750" cy="158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8303416" y="4657276"/>
            <a:ext cx="158750" cy="158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055891" y="2537284"/>
            <a:ext cx="1519454" cy="10754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>
            <a:stCxn id="27" idx="1"/>
            <a:endCxn id="34" idx="3"/>
          </p:cNvCxnSpPr>
          <p:nvPr/>
        </p:nvCxnSpPr>
        <p:spPr>
          <a:xfrm flipH="1" flipV="1">
            <a:off x="5575345" y="3074998"/>
            <a:ext cx="1850538" cy="1650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7695143" y="5301579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262510" y="5086970"/>
            <a:ext cx="3718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Gate determines </a:t>
            </a:r>
            <a:r>
              <a:rPr lang="en-US" altLang="ko-KR" b="1" dirty="0" smtClean="0">
                <a:solidFill>
                  <a:srgbClr val="C00000"/>
                </a:solidFill>
              </a:rPr>
              <a:t>the weight 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ratio of previous information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24" idx="1"/>
          </p:cNvCxnSpPr>
          <p:nvPr/>
        </p:nvCxnSpPr>
        <p:spPr>
          <a:xfrm flipH="1" flipV="1">
            <a:off x="5110620" y="4017201"/>
            <a:ext cx="2315263" cy="25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77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170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Motivation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4" name="직사각형 23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269826" y="1628506"/>
            <a:ext cx="280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Shoot the missile.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9421" y="1628505"/>
            <a:ext cx="2801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military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 sport</a:t>
            </a:r>
          </a:p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 game</a:t>
            </a:r>
          </a:p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 health</a:t>
            </a:r>
          </a:p>
        </p:txBody>
      </p:sp>
      <p:cxnSp>
        <p:nvCxnSpPr>
          <p:cNvPr id="3" name="직선 화살표 연결선 2"/>
          <p:cNvCxnSpPr>
            <a:stCxn id="30" idx="3"/>
          </p:cNvCxnSpPr>
          <p:nvPr/>
        </p:nvCxnSpPr>
        <p:spPr>
          <a:xfrm flipV="1">
            <a:off x="4070959" y="1859338"/>
            <a:ext cx="21084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29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020508" y="1626553"/>
            <a:ext cx="507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 smtClean="0"/>
              <a:t>Gated Recurrent Units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[Word-level Encoder] 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425883" y="1939218"/>
                <a:ext cx="3942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Reset 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𝑥𝑟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h𝑟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883" y="1939218"/>
                <a:ext cx="3942939" cy="369332"/>
              </a:xfrm>
              <a:prstGeom prst="rect">
                <a:avLst/>
              </a:prstGeom>
              <a:blipFill>
                <a:blip r:embed="rId3"/>
                <a:stretch>
                  <a:fillRect l="-1236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345" y="2288569"/>
            <a:ext cx="6200775" cy="3352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425883" y="2424852"/>
                <a:ext cx="3884268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𝑥h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ㆍ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883" y="2424852"/>
                <a:ext cx="3884268" cy="376513"/>
              </a:xfrm>
              <a:prstGeom prst="rect">
                <a:avLst/>
              </a:prstGeom>
              <a:blipFill>
                <a:blip r:embed="rId5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타원 21"/>
          <p:cNvSpPr/>
          <p:nvPr/>
        </p:nvSpPr>
        <p:spPr>
          <a:xfrm>
            <a:off x="10256844" y="2537284"/>
            <a:ext cx="158750" cy="158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7729110" y="318099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296477" y="2966381"/>
            <a:ext cx="3057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Gate </a:t>
            </a:r>
            <a:r>
              <a:rPr lang="en-US" altLang="ko-KR" b="1" dirty="0" smtClean="0">
                <a:solidFill>
                  <a:srgbClr val="C00000"/>
                </a:solidFill>
              </a:rPr>
              <a:t>controls</a:t>
            </a:r>
            <a:r>
              <a:rPr lang="en-US" altLang="ko-KR" dirty="0" smtClean="0"/>
              <a:t> the </a:t>
            </a:r>
            <a:r>
              <a:rPr lang="en-US" altLang="ko-KR" b="1" dirty="0">
                <a:solidFill>
                  <a:srgbClr val="C00000"/>
                </a:solidFill>
              </a:rPr>
              <a:t>use 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of </a:t>
            </a:r>
            <a:r>
              <a:rPr lang="en-US" altLang="ko-KR" b="1" dirty="0">
                <a:solidFill>
                  <a:srgbClr val="C00000"/>
                </a:solidFill>
              </a:rPr>
              <a:t>previous </a:t>
            </a:r>
            <a:r>
              <a:rPr lang="en-US" altLang="ko-KR" b="1" dirty="0" smtClean="0">
                <a:solidFill>
                  <a:srgbClr val="C00000"/>
                </a:solidFill>
              </a:rPr>
              <a:t>information</a:t>
            </a:r>
            <a:r>
              <a:rPr lang="en-US" altLang="ko-KR" dirty="0" smtClean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425883" y="4089705"/>
                <a:ext cx="4026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Update 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883" y="4089705"/>
                <a:ext cx="4026230" cy="369332"/>
              </a:xfrm>
              <a:prstGeom prst="rect">
                <a:avLst/>
              </a:prstGeom>
              <a:blipFill>
                <a:blip r:embed="rId6"/>
                <a:stretch>
                  <a:fillRect l="-1210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/>
          <p:cNvSpPr/>
          <p:nvPr/>
        </p:nvSpPr>
        <p:spPr>
          <a:xfrm>
            <a:off x="4058433" y="3612712"/>
            <a:ext cx="1052187" cy="8089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425883" y="4537695"/>
                <a:ext cx="333392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ㆍ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ko-KR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883" y="4537695"/>
                <a:ext cx="3333926" cy="376513"/>
              </a:xfrm>
              <a:prstGeom prst="rect">
                <a:avLst/>
              </a:prstGeom>
              <a:blipFill>
                <a:blip r:embed="rId7"/>
                <a:stretch>
                  <a:fillRect r="-15356"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타원 27"/>
          <p:cNvSpPr/>
          <p:nvPr/>
        </p:nvSpPr>
        <p:spPr>
          <a:xfrm>
            <a:off x="10069902" y="4650127"/>
            <a:ext cx="158750" cy="158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8303416" y="4657276"/>
            <a:ext cx="158750" cy="158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055891" y="2537284"/>
            <a:ext cx="1519454" cy="10754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>
            <a:stCxn id="27" idx="1"/>
            <a:endCxn id="34" idx="3"/>
          </p:cNvCxnSpPr>
          <p:nvPr/>
        </p:nvCxnSpPr>
        <p:spPr>
          <a:xfrm flipH="1" flipV="1">
            <a:off x="5575345" y="3074998"/>
            <a:ext cx="1850538" cy="1650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7695143" y="5301579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262510" y="5086970"/>
            <a:ext cx="3718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Gate determines </a:t>
            </a:r>
            <a:r>
              <a:rPr lang="en-US" altLang="ko-KR" b="1" dirty="0" smtClean="0">
                <a:solidFill>
                  <a:srgbClr val="C00000"/>
                </a:solidFill>
              </a:rPr>
              <a:t>the weight 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ratio of previous information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24" idx="1"/>
          </p:cNvCxnSpPr>
          <p:nvPr/>
        </p:nvCxnSpPr>
        <p:spPr>
          <a:xfrm flipH="1" flipV="1">
            <a:off x="5110620" y="4017201"/>
            <a:ext cx="2315263" cy="25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4304062" y="6193637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71429" y="5979028"/>
            <a:ext cx="7109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GRU has the </a:t>
            </a:r>
            <a:r>
              <a:rPr lang="en-US" altLang="ko-KR" sz="2000" b="1" dirty="0"/>
              <a:t>ability of capturing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sequential </a:t>
            </a:r>
            <a:r>
              <a:rPr lang="en-US" altLang="ko-KR" sz="2000" b="1" dirty="0">
                <a:solidFill>
                  <a:srgbClr val="C00000"/>
                </a:solidFill>
              </a:rPr>
              <a:t>dependency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4577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020508" y="1626553"/>
            <a:ext cx="507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2.   Region Embedding 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72767" y="2042344"/>
            <a:ext cx="434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food is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not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very good</a:t>
            </a:r>
            <a:r>
              <a:rPr lang="en-US" altLang="ko-KR" dirty="0" smtClean="0"/>
              <a:t> in this hotel.</a:t>
            </a:r>
            <a:endParaRPr lang="en-US" altLang="ko-KR" dirty="0"/>
          </a:p>
        </p:txBody>
      </p:sp>
      <p:sp>
        <p:nvSpPr>
          <p:cNvPr id="62" name="TextBox 6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[Word-level Encoder]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7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020508" y="1626553"/>
            <a:ext cx="507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2.   Region Embedding 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72767" y="2042344"/>
            <a:ext cx="434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food is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not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very good</a:t>
            </a:r>
            <a:r>
              <a:rPr lang="en-US" altLang="ko-KR" dirty="0" smtClean="0"/>
              <a:t> in this hotel.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67046" y="2628670"/>
                <a:ext cx="38288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46" y="2628670"/>
                <a:ext cx="382880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[Word-level Encoder] </a:t>
            </a:r>
            <a:endParaRPr lang="ko-KR" altLang="en-US" sz="2400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1647825" y="2392079"/>
            <a:ext cx="600075" cy="23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2247900" y="2370032"/>
            <a:ext cx="419101" cy="25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3" idx="0"/>
          </p:cNvCxnSpPr>
          <p:nvPr/>
        </p:nvCxnSpPr>
        <p:spPr>
          <a:xfrm flipH="1">
            <a:off x="2981448" y="2361508"/>
            <a:ext cx="1" cy="26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3456033" y="2392079"/>
            <a:ext cx="182517" cy="22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4025945" y="2392079"/>
            <a:ext cx="364202" cy="23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03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020508" y="1626553"/>
            <a:ext cx="507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2.   Region Embedding 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72767" y="2042344"/>
            <a:ext cx="434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food is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not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very good</a:t>
            </a:r>
            <a:r>
              <a:rPr lang="en-US" altLang="ko-KR" dirty="0" smtClean="0"/>
              <a:t> in this hotel.</a:t>
            </a:r>
            <a:endParaRPr lang="en-US" altLang="ko-KR" dirty="0"/>
          </a:p>
        </p:txBody>
      </p:sp>
      <p:sp>
        <p:nvSpPr>
          <p:cNvPr id="62" name="TextBox 6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[Word-level Encoder] 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67046" y="2628670"/>
                <a:ext cx="38288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46" y="2628670"/>
                <a:ext cx="382880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/>
          <p:cNvCxnSpPr/>
          <p:nvPr/>
        </p:nvCxnSpPr>
        <p:spPr>
          <a:xfrm flipH="1">
            <a:off x="1647825" y="2392079"/>
            <a:ext cx="600075" cy="23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2247900" y="2370032"/>
            <a:ext cx="419101" cy="25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15" idx="0"/>
          </p:cNvCxnSpPr>
          <p:nvPr/>
        </p:nvCxnSpPr>
        <p:spPr>
          <a:xfrm flipH="1">
            <a:off x="2981448" y="2361508"/>
            <a:ext cx="1" cy="26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456033" y="2392079"/>
            <a:ext cx="182517" cy="22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025945" y="2392079"/>
            <a:ext cx="364202" cy="23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133468" y="2411676"/>
            <a:ext cx="382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Region size : window size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ⅹ 2 + 1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endCxn id="5" idx="1"/>
          </p:cNvCxnSpPr>
          <p:nvPr/>
        </p:nvCxnSpPr>
        <p:spPr>
          <a:xfrm>
            <a:off x="4895850" y="2596342"/>
            <a:ext cx="1237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48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020508" y="1626553"/>
            <a:ext cx="507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2.   Region Embedding 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72767" y="2042344"/>
            <a:ext cx="434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food is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not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very good</a:t>
            </a:r>
            <a:r>
              <a:rPr lang="en-US" altLang="ko-KR" dirty="0" smtClean="0"/>
              <a:t> in this hotel.</a:t>
            </a:r>
            <a:endParaRPr lang="en-US" altLang="ko-KR" dirty="0"/>
          </a:p>
        </p:txBody>
      </p:sp>
      <p:sp>
        <p:nvSpPr>
          <p:cNvPr id="62" name="TextBox 6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[Word-level Encoder] 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67046" y="2628670"/>
                <a:ext cx="38288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46" y="2628670"/>
                <a:ext cx="382880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/>
          <p:cNvCxnSpPr/>
          <p:nvPr/>
        </p:nvCxnSpPr>
        <p:spPr>
          <a:xfrm flipH="1">
            <a:off x="1647825" y="2392079"/>
            <a:ext cx="600075" cy="23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2247900" y="2370032"/>
            <a:ext cx="419101" cy="25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15" idx="0"/>
          </p:cNvCxnSpPr>
          <p:nvPr/>
        </p:nvCxnSpPr>
        <p:spPr>
          <a:xfrm flipH="1">
            <a:off x="2981448" y="2361508"/>
            <a:ext cx="1" cy="26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456033" y="2392079"/>
            <a:ext cx="182517" cy="22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025945" y="2392079"/>
            <a:ext cx="364202" cy="23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133468" y="2411676"/>
            <a:ext cx="382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Region size : window size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ⅹ 2 + 1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endCxn id="5" idx="1"/>
          </p:cNvCxnSpPr>
          <p:nvPr/>
        </p:nvCxnSpPr>
        <p:spPr>
          <a:xfrm>
            <a:off x="4895850" y="2596342"/>
            <a:ext cx="1237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8326" y="3634979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Embedding about meaning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622875" y="3217762"/>
            <a:ext cx="1574157" cy="1203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16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020508" y="1626553"/>
            <a:ext cx="507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2.   Region Embedding 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72767" y="2042344"/>
            <a:ext cx="434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food is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not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very good</a:t>
            </a:r>
            <a:r>
              <a:rPr lang="en-US" altLang="ko-KR" dirty="0" smtClean="0"/>
              <a:t> in this hotel.</a:t>
            </a:r>
            <a:endParaRPr lang="en-US" altLang="ko-KR" dirty="0"/>
          </a:p>
        </p:txBody>
      </p:sp>
      <p:sp>
        <p:nvSpPr>
          <p:cNvPr id="62" name="TextBox 6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[Word-level Encoder] 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67046" y="2628670"/>
                <a:ext cx="38288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46" y="2628670"/>
                <a:ext cx="382880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/>
          <p:cNvCxnSpPr/>
          <p:nvPr/>
        </p:nvCxnSpPr>
        <p:spPr>
          <a:xfrm flipH="1">
            <a:off x="1647825" y="2392079"/>
            <a:ext cx="600075" cy="23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2247900" y="2370032"/>
            <a:ext cx="419101" cy="25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15" idx="0"/>
          </p:cNvCxnSpPr>
          <p:nvPr/>
        </p:nvCxnSpPr>
        <p:spPr>
          <a:xfrm flipH="1">
            <a:off x="2981448" y="2361508"/>
            <a:ext cx="1" cy="26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456033" y="2392079"/>
            <a:ext cx="182517" cy="22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025945" y="2392079"/>
            <a:ext cx="364202" cy="23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133468" y="2411676"/>
            <a:ext cx="382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Region size : window size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ⅹ 2 + 1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endCxn id="5" idx="1"/>
          </p:cNvCxnSpPr>
          <p:nvPr/>
        </p:nvCxnSpPr>
        <p:spPr>
          <a:xfrm>
            <a:off x="4895850" y="2596342"/>
            <a:ext cx="1237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8326" y="3634979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Embedding about meaning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5851" y="5232697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Embedding about position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622875" y="3217762"/>
            <a:ext cx="1574157" cy="1203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622875" y="4809991"/>
            <a:ext cx="1574157" cy="1203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313950" y="4809991"/>
            <a:ext cx="1574157" cy="1203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995524" y="4809990"/>
            <a:ext cx="1574157" cy="1203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77098" y="4809990"/>
            <a:ext cx="1574157" cy="1203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333421" y="4806007"/>
            <a:ext cx="1574157" cy="1203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40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020508" y="1626553"/>
            <a:ext cx="507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2.   Region Embedding 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72767" y="2042344"/>
            <a:ext cx="434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food is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not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very good</a:t>
            </a:r>
            <a:r>
              <a:rPr lang="en-US" altLang="ko-KR" dirty="0" smtClean="0"/>
              <a:t> in this hotel.</a:t>
            </a:r>
            <a:endParaRPr lang="en-US" altLang="ko-KR" dirty="0"/>
          </a:p>
        </p:txBody>
      </p:sp>
      <p:sp>
        <p:nvSpPr>
          <p:cNvPr id="62" name="TextBox 6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[Word-level Encoder] 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67046" y="2628670"/>
                <a:ext cx="38288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46" y="2628670"/>
                <a:ext cx="382880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/>
          <p:cNvCxnSpPr/>
          <p:nvPr/>
        </p:nvCxnSpPr>
        <p:spPr>
          <a:xfrm flipH="1">
            <a:off x="1647825" y="2392079"/>
            <a:ext cx="600075" cy="23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2247900" y="2370032"/>
            <a:ext cx="419101" cy="25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15" idx="0"/>
          </p:cNvCxnSpPr>
          <p:nvPr/>
        </p:nvCxnSpPr>
        <p:spPr>
          <a:xfrm flipH="1">
            <a:off x="2981448" y="2361508"/>
            <a:ext cx="1" cy="26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456033" y="2392079"/>
            <a:ext cx="182517" cy="22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025945" y="2392079"/>
            <a:ext cx="364202" cy="23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133468" y="2411676"/>
            <a:ext cx="382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Region size : window size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ⅹ 2 + 1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endCxn id="5" idx="1"/>
          </p:cNvCxnSpPr>
          <p:nvPr/>
        </p:nvCxnSpPr>
        <p:spPr>
          <a:xfrm>
            <a:off x="4895850" y="2596342"/>
            <a:ext cx="1237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8326" y="3634979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Embedding about meaning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5851" y="5232697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Embedding about position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622875" y="3217762"/>
            <a:ext cx="1574157" cy="1203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622875" y="4809991"/>
            <a:ext cx="1574157" cy="1203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313950" y="4809991"/>
            <a:ext cx="1574157" cy="1203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995524" y="4809990"/>
            <a:ext cx="1574157" cy="1203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77098" y="4809990"/>
            <a:ext cx="1574157" cy="1203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333421" y="4806007"/>
            <a:ext cx="1574157" cy="1203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53797" y="4530424"/>
                <a:ext cx="77281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1000" dirty="0" smtClean="0"/>
                  <a:t>                       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                   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797" y="4530424"/>
                <a:ext cx="7728171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3930647" y="2945352"/>
            <a:ext cx="942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Meaning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6581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020508" y="1626553"/>
            <a:ext cx="507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2.   Region Embedding 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72767" y="2042344"/>
            <a:ext cx="434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food is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not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very good</a:t>
            </a:r>
            <a:r>
              <a:rPr lang="en-US" altLang="ko-KR" dirty="0" smtClean="0"/>
              <a:t> in this hotel.</a:t>
            </a:r>
            <a:endParaRPr lang="en-US" altLang="ko-KR" dirty="0"/>
          </a:p>
        </p:txBody>
      </p:sp>
      <p:sp>
        <p:nvSpPr>
          <p:cNvPr id="28" name="TextBox 27"/>
          <p:cNvSpPr txBox="1"/>
          <p:nvPr/>
        </p:nvSpPr>
        <p:spPr>
          <a:xfrm>
            <a:off x="1146650" y="2735420"/>
            <a:ext cx="3159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Embedding weight about meaning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1199990" y="3048021"/>
            <a:ext cx="2138629" cy="2093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199990" y="3693160"/>
            <a:ext cx="2138629" cy="9144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653" y="398958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not</a:t>
            </a:r>
            <a:endParaRPr lang="ko-KR" altLang="en-US" sz="14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199990" y="3275897"/>
            <a:ext cx="2138629" cy="9144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199990" y="4105296"/>
            <a:ext cx="2138629" cy="9144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199990" y="4536217"/>
            <a:ext cx="2138629" cy="914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65222" y="3566182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is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611516" y="468782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good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687801" y="4408855"/>
            <a:ext cx="527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very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82007" y="3197771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food</a:t>
            </a:r>
            <a:endParaRPr lang="ko-KR" altLang="en-US" sz="1400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3527425" y="3727450"/>
            <a:ext cx="2924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3527425" y="3329928"/>
            <a:ext cx="2924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3527425" y="4196736"/>
            <a:ext cx="2924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3535045" y="4572447"/>
            <a:ext cx="2924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545198" y="4836374"/>
            <a:ext cx="2924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1199990" y="4790654"/>
            <a:ext cx="2138629" cy="9144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[Word-level Encoder] 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705562" y="3573899"/>
                <a:ext cx="915635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</m:sub>
                        </m:sSub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400" dirty="0" smtClean="0"/>
                  <a:t>  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562" y="3573899"/>
                <a:ext cx="915635" cy="329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636982" y="3176377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982" y="3176377"/>
                <a:ext cx="790601" cy="3299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636982" y="4043185"/>
                <a:ext cx="620683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982" y="4043185"/>
                <a:ext cx="620683" cy="3299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644602" y="4418896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602" y="4418896"/>
                <a:ext cx="790601" cy="3299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654755" y="4675203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755" y="4675203"/>
                <a:ext cx="790601" cy="3299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467465" y="294980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Lookup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67046" y="2397925"/>
                <a:ext cx="38288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46" y="2397925"/>
                <a:ext cx="3828804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03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020508" y="1626553"/>
            <a:ext cx="507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2.   Region Embedding 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72767" y="2042344"/>
            <a:ext cx="434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food is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not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very good</a:t>
            </a:r>
            <a:r>
              <a:rPr lang="en-US" altLang="ko-KR" dirty="0" smtClean="0"/>
              <a:t> in this hotel.</a:t>
            </a:r>
            <a:endParaRPr lang="en-US" altLang="ko-KR" dirty="0"/>
          </a:p>
        </p:txBody>
      </p:sp>
      <p:sp>
        <p:nvSpPr>
          <p:cNvPr id="30" name="직사각형 29"/>
          <p:cNvSpPr/>
          <p:nvPr/>
        </p:nvSpPr>
        <p:spPr>
          <a:xfrm>
            <a:off x="1199990" y="3048021"/>
            <a:ext cx="2138629" cy="2093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199990" y="3693160"/>
            <a:ext cx="2138629" cy="9144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199990" y="3275897"/>
            <a:ext cx="2138629" cy="9144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199990" y="4105296"/>
            <a:ext cx="2138629" cy="9144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199990" y="4536217"/>
            <a:ext cx="2138629" cy="914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3527425" y="3727450"/>
            <a:ext cx="2924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3527425" y="3329928"/>
            <a:ext cx="2924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3527425" y="4196736"/>
            <a:ext cx="2924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3535045" y="4572447"/>
            <a:ext cx="2924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545198" y="4836374"/>
            <a:ext cx="2924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1199990" y="4790654"/>
            <a:ext cx="2138629" cy="9144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[Word-level Encoder] </a:t>
            </a:r>
            <a:endParaRPr lang="ko-KR" altLang="en-US" sz="24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695888" y="4070718"/>
            <a:ext cx="2138629" cy="9144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8695888" y="3977305"/>
            <a:ext cx="2138629" cy="9144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8695888" y="4161385"/>
            <a:ext cx="2138629" cy="9144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8695888" y="4251789"/>
            <a:ext cx="2138629" cy="914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8695888" y="4339062"/>
            <a:ext cx="2138629" cy="9144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>
            <a:endCxn id="44" idx="1"/>
          </p:cNvCxnSpPr>
          <p:nvPr/>
        </p:nvCxnSpPr>
        <p:spPr>
          <a:xfrm>
            <a:off x="7427583" y="3341358"/>
            <a:ext cx="1268305" cy="68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endCxn id="43" idx="1"/>
          </p:cNvCxnSpPr>
          <p:nvPr/>
        </p:nvCxnSpPr>
        <p:spPr>
          <a:xfrm>
            <a:off x="7451279" y="3738880"/>
            <a:ext cx="1244609" cy="37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45" idx="1"/>
          </p:cNvCxnSpPr>
          <p:nvPr/>
        </p:nvCxnSpPr>
        <p:spPr>
          <a:xfrm flipV="1">
            <a:off x="7427583" y="4207105"/>
            <a:ext cx="1268305" cy="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47" idx="1"/>
          </p:cNvCxnSpPr>
          <p:nvPr/>
        </p:nvCxnSpPr>
        <p:spPr>
          <a:xfrm flipV="1">
            <a:off x="7435203" y="4297509"/>
            <a:ext cx="1260685" cy="286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48" idx="1"/>
          </p:cNvCxnSpPr>
          <p:nvPr/>
        </p:nvCxnSpPr>
        <p:spPr>
          <a:xfrm flipV="1">
            <a:off x="7445356" y="4384782"/>
            <a:ext cx="1250532" cy="45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55653" y="398958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not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865222" y="3566182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is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611516" y="468782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good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687801" y="4408855"/>
            <a:ext cx="527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very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682007" y="3197771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food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705562" y="3573899"/>
                <a:ext cx="915635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</m:sub>
                        </m:sSub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400" dirty="0" smtClean="0"/>
                  <a:t>  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562" y="3573899"/>
                <a:ext cx="915635" cy="329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36982" y="3176377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982" y="3176377"/>
                <a:ext cx="790601" cy="3299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636982" y="4043185"/>
                <a:ext cx="620683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982" y="4043185"/>
                <a:ext cx="620683" cy="3299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644602" y="4418896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602" y="4418896"/>
                <a:ext cx="790601" cy="3299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654755" y="4675203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755" y="4675203"/>
                <a:ext cx="790601" cy="3299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1146650" y="2735420"/>
            <a:ext cx="3159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Embedding weight about meaning</a:t>
            </a:r>
            <a:endParaRPr lang="ko-KR" alt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4467465" y="294980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Lookup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933218" y="3204567"/>
            <a:ext cx="103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Concate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067046" y="2397925"/>
                <a:ext cx="38288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46" y="2397925"/>
                <a:ext cx="3828804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11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020508" y="1626553"/>
            <a:ext cx="507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2.   Region Embedding 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72767" y="2042344"/>
            <a:ext cx="434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food is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not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very good</a:t>
            </a:r>
            <a:r>
              <a:rPr lang="en-US" altLang="ko-KR" dirty="0" smtClean="0"/>
              <a:t> in this hotel.</a:t>
            </a:r>
            <a:endParaRPr lang="en-US" altLang="ko-KR" dirty="0"/>
          </a:p>
        </p:txBody>
      </p:sp>
      <p:sp>
        <p:nvSpPr>
          <p:cNvPr id="30" name="직사각형 29"/>
          <p:cNvSpPr/>
          <p:nvPr/>
        </p:nvSpPr>
        <p:spPr>
          <a:xfrm>
            <a:off x="831690" y="3149621"/>
            <a:ext cx="2138629" cy="2093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31690" y="3794760"/>
            <a:ext cx="2138629" cy="9144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8780" y="369432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not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3082331" y="3149621"/>
            <a:ext cx="2138629" cy="2093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82331" y="3794760"/>
            <a:ext cx="2138629" cy="9144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318891" y="3149621"/>
            <a:ext cx="2138629" cy="2093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5318891" y="3794760"/>
            <a:ext cx="2138629" cy="9144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7556832" y="3149621"/>
            <a:ext cx="2138629" cy="2093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7556832" y="3794760"/>
            <a:ext cx="2138629" cy="9144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9794773" y="3149621"/>
            <a:ext cx="2138629" cy="2093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9794773" y="3794760"/>
            <a:ext cx="2138629" cy="9144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[Word-level Encoder] 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067046" y="2397925"/>
                <a:ext cx="38288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46" y="2397925"/>
                <a:ext cx="382880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424001" y="2933705"/>
                <a:ext cx="1015648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1000" dirty="0" smtClean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001" y="2933705"/>
                <a:ext cx="10156481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1146650" y="2735420"/>
            <a:ext cx="3159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Embedding weight about position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8388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170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Motivation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4" name="직사각형 23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269826" y="1628506"/>
            <a:ext cx="280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Shoot the missile.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9421" y="1628505"/>
            <a:ext cx="2801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military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 sport</a:t>
            </a:r>
          </a:p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 game</a:t>
            </a:r>
          </a:p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 health</a:t>
            </a:r>
          </a:p>
        </p:txBody>
      </p:sp>
      <p:cxnSp>
        <p:nvCxnSpPr>
          <p:cNvPr id="3" name="직선 화살표 연결선 2"/>
          <p:cNvCxnSpPr>
            <a:stCxn id="30" idx="3"/>
          </p:cNvCxnSpPr>
          <p:nvPr/>
        </p:nvCxnSpPr>
        <p:spPr>
          <a:xfrm flipV="1">
            <a:off x="4070959" y="1859338"/>
            <a:ext cx="21084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3319397" y="2442575"/>
            <a:ext cx="0" cy="9144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75454" y="3794050"/>
            <a:ext cx="5567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The word ‘missile’ 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strongly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indicates the topic of military.</a:t>
            </a:r>
            <a:endParaRPr lang="en-US" altLang="ko-KR" sz="24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786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020508" y="1626553"/>
            <a:ext cx="507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2.   Region Embedding 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72767" y="2042344"/>
            <a:ext cx="434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food is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not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very good</a:t>
            </a:r>
            <a:r>
              <a:rPr lang="en-US" altLang="ko-KR" dirty="0" smtClean="0"/>
              <a:t> in this hotel.</a:t>
            </a:r>
            <a:endParaRPr lang="en-US" altLang="ko-KR" dirty="0"/>
          </a:p>
        </p:txBody>
      </p:sp>
      <p:sp>
        <p:nvSpPr>
          <p:cNvPr id="30" name="직사각형 29"/>
          <p:cNvSpPr/>
          <p:nvPr/>
        </p:nvSpPr>
        <p:spPr>
          <a:xfrm>
            <a:off x="831690" y="3149621"/>
            <a:ext cx="2138629" cy="2093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31690" y="3794760"/>
            <a:ext cx="2138629" cy="9144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8780" y="369432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not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3082331" y="3149621"/>
            <a:ext cx="2138629" cy="2093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82331" y="3794760"/>
            <a:ext cx="2138629" cy="9144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318891" y="3149621"/>
            <a:ext cx="2138629" cy="2093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5318891" y="3794760"/>
            <a:ext cx="2138629" cy="9144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7556832" y="3149621"/>
            <a:ext cx="2138629" cy="2093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7556832" y="3794760"/>
            <a:ext cx="2138629" cy="9144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9794773" y="3149621"/>
            <a:ext cx="2138629" cy="2093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9794773" y="3794760"/>
            <a:ext cx="2138629" cy="9144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5322186" y="5833500"/>
            <a:ext cx="2138630" cy="459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5322188" y="5839294"/>
            <a:ext cx="2138629" cy="9144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5322187" y="5929024"/>
            <a:ext cx="2138629" cy="9144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5322187" y="6020464"/>
            <a:ext cx="2138629" cy="9144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5322187" y="6110194"/>
            <a:ext cx="2138629" cy="9144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5322187" y="6201634"/>
            <a:ext cx="2138629" cy="9144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30" idx="2"/>
            <a:endCxn id="71" idx="0"/>
          </p:cNvCxnSpPr>
          <p:nvPr/>
        </p:nvCxnSpPr>
        <p:spPr>
          <a:xfrm>
            <a:off x="1901005" y="5242905"/>
            <a:ext cx="4490498" cy="596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55" idx="2"/>
            <a:endCxn id="71" idx="0"/>
          </p:cNvCxnSpPr>
          <p:nvPr/>
        </p:nvCxnSpPr>
        <p:spPr>
          <a:xfrm>
            <a:off x="4151646" y="5242905"/>
            <a:ext cx="2239857" cy="596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62" idx="2"/>
            <a:endCxn id="71" idx="0"/>
          </p:cNvCxnSpPr>
          <p:nvPr/>
        </p:nvCxnSpPr>
        <p:spPr>
          <a:xfrm>
            <a:off x="6388206" y="5242905"/>
            <a:ext cx="3297" cy="596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64" idx="2"/>
            <a:endCxn id="69" idx="0"/>
          </p:cNvCxnSpPr>
          <p:nvPr/>
        </p:nvCxnSpPr>
        <p:spPr>
          <a:xfrm flipH="1">
            <a:off x="6391501" y="5242905"/>
            <a:ext cx="2234646" cy="590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66" idx="2"/>
            <a:endCxn id="71" idx="0"/>
          </p:cNvCxnSpPr>
          <p:nvPr/>
        </p:nvCxnSpPr>
        <p:spPr>
          <a:xfrm flipH="1">
            <a:off x="6391503" y="5242905"/>
            <a:ext cx="4472585" cy="596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[Word-level Encoder] </a:t>
            </a:r>
            <a:endParaRPr lang="ko-KR" alt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8534357" y="5555609"/>
            <a:ext cx="103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Concate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067046" y="2397925"/>
                <a:ext cx="38288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46" y="2397925"/>
                <a:ext cx="382880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424001" y="2933705"/>
                <a:ext cx="1015648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1000" dirty="0" smtClean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001" y="2933705"/>
                <a:ext cx="10156481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1146650" y="2735420"/>
            <a:ext cx="3159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Embedding weight about position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1616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020508" y="1626553"/>
            <a:ext cx="507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2.   Region Embedding 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72767" y="2042344"/>
            <a:ext cx="434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food is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not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very good</a:t>
            </a:r>
            <a:r>
              <a:rPr lang="en-US" altLang="ko-KR" dirty="0" smtClean="0"/>
              <a:t> in this hotel.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253802" y="4939011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02" y="4939011"/>
                <a:ext cx="790601" cy="329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253802" y="4650364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02" y="4650364"/>
                <a:ext cx="790601" cy="3299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272852" y="5196172"/>
                <a:ext cx="620683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852" y="5196172"/>
                <a:ext cx="620683" cy="3299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251897" y="5422333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897" y="5422333"/>
                <a:ext cx="790601" cy="3299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252525" y="5692865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525" y="5692865"/>
                <a:ext cx="790601" cy="3299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모서리가 둥근 직사각형 55"/>
          <p:cNvSpPr/>
          <p:nvPr/>
        </p:nvSpPr>
        <p:spPr>
          <a:xfrm>
            <a:off x="2065706" y="3143730"/>
            <a:ext cx="2697384" cy="26016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065706" y="3404490"/>
            <a:ext cx="2697384" cy="2675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065706" y="3669773"/>
            <a:ext cx="2697384" cy="263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065706" y="3932795"/>
            <a:ext cx="2697384" cy="25283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2065706" y="4186827"/>
            <a:ext cx="2697384" cy="23628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[Word-level Encoder] </a:t>
            </a:r>
            <a:endParaRPr lang="ko-KR" altLang="en-US" sz="24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065708" y="5026905"/>
            <a:ext cx="2697382" cy="26588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065709" y="4777816"/>
            <a:ext cx="2697381" cy="24908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65708" y="5285605"/>
            <a:ext cx="2697382" cy="27020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065707" y="5549793"/>
            <a:ext cx="2697383" cy="2588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065706" y="5789292"/>
            <a:ext cx="2697384" cy="25683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67046" y="2397925"/>
                <a:ext cx="38288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46" y="2397925"/>
                <a:ext cx="3828804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55407" y="3117280"/>
                <a:ext cx="121029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 </a:t>
                </a:r>
                <a:endParaRPr lang="en-US" altLang="ko-KR" sz="1600" dirty="0" smtClean="0"/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 </a:t>
                </a:r>
                <a:endParaRPr lang="en-US" altLang="ko-KR" sz="16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</a:t>
                </a:r>
                <a:endParaRPr lang="en-US" altLang="ko-KR" sz="1600" dirty="0" smtClean="0"/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endParaRPr lang="en-US" altLang="ko-KR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07" y="3117280"/>
                <a:ext cx="1210299" cy="13234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98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020508" y="1626553"/>
            <a:ext cx="507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2.   Region Embedding 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72767" y="2042344"/>
            <a:ext cx="434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food is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not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very good</a:t>
            </a:r>
            <a:r>
              <a:rPr lang="en-US" altLang="ko-KR" dirty="0" smtClean="0"/>
              <a:t> in this hotel.</a:t>
            </a:r>
            <a:endParaRPr lang="en-US" altLang="ko-KR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065706" y="3143730"/>
            <a:ext cx="2697384" cy="26016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065706" y="3404490"/>
            <a:ext cx="2697384" cy="2675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065706" y="3669773"/>
            <a:ext cx="2697384" cy="263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065706" y="3932795"/>
            <a:ext cx="2697384" cy="25283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2065706" y="4186827"/>
            <a:ext cx="2697384" cy="23628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[Word-level Encoder] </a:t>
            </a:r>
            <a:endParaRPr lang="ko-KR" altLang="en-US" sz="24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065708" y="5026905"/>
            <a:ext cx="2697382" cy="26588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065709" y="4777816"/>
            <a:ext cx="2697381" cy="24908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65708" y="5285605"/>
            <a:ext cx="2697382" cy="27020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065707" y="5549793"/>
            <a:ext cx="2697383" cy="2588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065706" y="5789292"/>
            <a:ext cx="2697384" cy="25683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034450" y="3932795"/>
            <a:ext cx="2788920" cy="1208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030005" y="4178011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030005" y="4423114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030005" y="4661406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030005" y="4905246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56" idx="3"/>
          </p:cNvCxnSpPr>
          <p:nvPr/>
        </p:nvCxnSpPr>
        <p:spPr>
          <a:xfrm>
            <a:off x="4763090" y="3273811"/>
            <a:ext cx="1266915" cy="7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32" idx="3"/>
          </p:cNvCxnSpPr>
          <p:nvPr/>
        </p:nvCxnSpPr>
        <p:spPr>
          <a:xfrm flipV="1">
            <a:off x="4763090" y="4068017"/>
            <a:ext cx="1266915" cy="8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171700" y="3143730"/>
            <a:ext cx="254312" cy="254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520352" y="3143730"/>
            <a:ext cx="254312" cy="254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879020" y="3143730"/>
            <a:ext cx="254312" cy="254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259052" y="3143730"/>
            <a:ext cx="254312" cy="254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3628176" y="3143730"/>
            <a:ext cx="254312" cy="254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3994437" y="3143730"/>
            <a:ext cx="254312" cy="254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4360698" y="3143730"/>
            <a:ext cx="254312" cy="254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2143724" y="4783041"/>
            <a:ext cx="254312" cy="254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2492376" y="4783041"/>
            <a:ext cx="254312" cy="254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2851044" y="4783041"/>
            <a:ext cx="254312" cy="254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3231076" y="4783041"/>
            <a:ext cx="254312" cy="254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3600200" y="4783041"/>
            <a:ext cx="254312" cy="254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3966461" y="4783041"/>
            <a:ext cx="254312" cy="254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4332722" y="4783041"/>
            <a:ext cx="254312" cy="254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6211156" y="3931910"/>
            <a:ext cx="254312" cy="2543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6559808" y="3931910"/>
            <a:ext cx="254312" cy="2543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6918476" y="3931910"/>
            <a:ext cx="254312" cy="2543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7298508" y="3931910"/>
            <a:ext cx="254312" cy="2543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7667632" y="3931910"/>
            <a:ext cx="254312" cy="2543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8033893" y="3931910"/>
            <a:ext cx="254312" cy="2543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8400154" y="3931910"/>
            <a:ext cx="254312" cy="2543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5359001" y="2901898"/>
            <a:ext cx="1600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Element-wise</a:t>
            </a:r>
          </a:p>
          <a:p>
            <a:r>
              <a:rPr lang="en-US" altLang="ko-KR" dirty="0" smtClean="0"/>
              <a:t>multiplication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067046" y="2397925"/>
                <a:ext cx="38288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46" y="2397925"/>
                <a:ext cx="382880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253802" y="4939011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02" y="4939011"/>
                <a:ext cx="790601" cy="3299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253802" y="4650364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02" y="4650364"/>
                <a:ext cx="790601" cy="3299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272852" y="5196172"/>
                <a:ext cx="620683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852" y="5196172"/>
                <a:ext cx="620683" cy="3299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1251897" y="5422333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897" y="5422333"/>
                <a:ext cx="790601" cy="3299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1252525" y="5692865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525" y="5692865"/>
                <a:ext cx="790601" cy="3299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855407" y="3117280"/>
                <a:ext cx="121029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 </a:t>
                </a:r>
                <a:endParaRPr lang="en-US" altLang="ko-KR" sz="1600" dirty="0" smtClean="0"/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 </a:t>
                </a:r>
                <a:endParaRPr lang="en-US" altLang="ko-KR" sz="16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</a:t>
                </a:r>
                <a:endParaRPr lang="en-US" altLang="ko-KR" sz="1600" dirty="0" smtClean="0"/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endParaRPr lang="en-US" altLang="ko-KR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07" y="3117280"/>
                <a:ext cx="1210299" cy="13234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22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020508" y="1626553"/>
            <a:ext cx="507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2.   Region Embedding 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72767" y="2042344"/>
            <a:ext cx="434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food is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not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very good</a:t>
            </a:r>
            <a:r>
              <a:rPr lang="en-US" altLang="ko-KR" dirty="0" smtClean="0"/>
              <a:t> in this hotel.</a:t>
            </a:r>
            <a:endParaRPr lang="en-US" altLang="ko-KR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065706" y="3143730"/>
            <a:ext cx="2697384" cy="26016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065706" y="3404490"/>
            <a:ext cx="2697384" cy="2675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065706" y="3669773"/>
            <a:ext cx="2697384" cy="263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065706" y="3932795"/>
            <a:ext cx="2697384" cy="25283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2065706" y="4186827"/>
            <a:ext cx="2697384" cy="23628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[Word-level Encoder] </a:t>
            </a:r>
            <a:endParaRPr lang="ko-KR" altLang="en-US" sz="24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065708" y="5026905"/>
            <a:ext cx="2697382" cy="26588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065709" y="4777816"/>
            <a:ext cx="2697381" cy="24908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65708" y="5285605"/>
            <a:ext cx="2697382" cy="27020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065707" y="5549793"/>
            <a:ext cx="2697383" cy="2588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065706" y="5789292"/>
            <a:ext cx="2697384" cy="25683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034450" y="3932795"/>
            <a:ext cx="2788920" cy="1208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030005" y="4178011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030005" y="4423114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030005" y="4661406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030005" y="4905246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763090" y="3511936"/>
            <a:ext cx="1266915" cy="7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4763090" y="4306142"/>
            <a:ext cx="1266915" cy="8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171700" y="3400905"/>
            <a:ext cx="254312" cy="254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520352" y="3400905"/>
            <a:ext cx="254312" cy="254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79020" y="3400905"/>
            <a:ext cx="254312" cy="254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3259052" y="3400905"/>
            <a:ext cx="254312" cy="254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628176" y="3400905"/>
            <a:ext cx="254312" cy="254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994437" y="3400905"/>
            <a:ext cx="254312" cy="254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4360698" y="3400905"/>
            <a:ext cx="254312" cy="254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2143724" y="5040216"/>
            <a:ext cx="254312" cy="254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2492376" y="5040216"/>
            <a:ext cx="254312" cy="254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2851044" y="5040216"/>
            <a:ext cx="254312" cy="254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3231076" y="5040216"/>
            <a:ext cx="254312" cy="254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3600200" y="5040216"/>
            <a:ext cx="254312" cy="254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3966461" y="5040216"/>
            <a:ext cx="254312" cy="254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4332722" y="5040216"/>
            <a:ext cx="254312" cy="254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6211156" y="4189085"/>
            <a:ext cx="254312" cy="2543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559808" y="4189085"/>
            <a:ext cx="254312" cy="2543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6918476" y="4189085"/>
            <a:ext cx="254312" cy="2543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7298508" y="4189085"/>
            <a:ext cx="254312" cy="2543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7667632" y="4189085"/>
            <a:ext cx="254312" cy="2543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8033893" y="4189085"/>
            <a:ext cx="254312" cy="2543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8400154" y="4189085"/>
            <a:ext cx="254312" cy="2543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359001" y="2901898"/>
            <a:ext cx="1600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Element-wise</a:t>
            </a:r>
          </a:p>
          <a:p>
            <a:r>
              <a:rPr lang="en-US" altLang="ko-KR" dirty="0" smtClean="0"/>
              <a:t>multiplication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67046" y="2397925"/>
                <a:ext cx="38288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46" y="2397925"/>
                <a:ext cx="382880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253802" y="4939011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02" y="4939011"/>
                <a:ext cx="790601" cy="3299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253802" y="4650364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02" y="4650364"/>
                <a:ext cx="790601" cy="3299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272852" y="5196172"/>
                <a:ext cx="620683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852" y="5196172"/>
                <a:ext cx="620683" cy="3299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251897" y="5422333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897" y="5422333"/>
                <a:ext cx="790601" cy="3299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252525" y="5692865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525" y="5692865"/>
                <a:ext cx="790601" cy="3299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855407" y="3117280"/>
                <a:ext cx="121029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 </a:t>
                </a:r>
                <a:endParaRPr lang="en-US" altLang="ko-KR" sz="1600" dirty="0" smtClean="0"/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 </a:t>
                </a:r>
                <a:endParaRPr lang="en-US" altLang="ko-KR" sz="16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</a:t>
                </a:r>
                <a:endParaRPr lang="en-US" altLang="ko-KR" sz="1600" dirty="0" smtClean="0"/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endParaRPr lang="en-US" altLang="ko-KR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07" y="3117280"/>
                <a:ext cx="1210299" cy="13234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4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020508" y="1626553"/>
            <a:ext cx="507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2.   Region Embedding 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72767" y="2042344"/>
            <a:ext cx="434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food is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not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very good</a:t>
            </a:r>
            <a:r>
              <a:rPr lang="en-US" altLang="ko-KR" dirty="0" smtClean="0"/>
              <a:t> in this hotel.</a:t>
            </a:r>
            <a:endParaRPr lang="en-US" altLang="ko-KR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065706" y="3143730"/>
            <a:ext cx="2697384" cy="26016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065706" y="3404490"/>
            <a:ext cx="2697384" cy="2675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065706" y="3669773"/>
            <a:ext cx="2697384" cy="263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065706" y="3932795"/>
            <a:ext cx="2697384" cy="25283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2065706" y="4186827"/>
            <a:ext cx="2697384" cy="23628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[Word-level Encoder] </a:t>
            </a:r>
            <a:endParaRPr lang="ko-KR" altLang="en-US" sz="24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065708" y="5026905"/>
            <a:ext cx="2697382" cy="26588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065709" y="4777816"/>
            <a:ext cx="2697381" cy="24908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65708" y="5285605"/>
            <a:ext cx="2697382" cy="27020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065707" y="5549793"/>
            <a:ext cx="2697383" cy="2588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065706" y="5789292"/>
            <a:ext cx="2697384" cy="25683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034450" y="3932795"/>
            <a:ext cx="2788920" cy="1208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030005" y="4178011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030005" y="4423114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030005" y="4661406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030005" y="4905246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763090" y="3769111"/>
            <a:ext cx="1266915" cy="7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4763090" y="4563317"/>
            <a:ext cx="1266915" cy="8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2171700" y="3658080"/>
            <a:ext cx="254312" cy="254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2520352" y="3658080"/>
            <a:ext cx="254312" cy="254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2879020" y="3658080"/>
            <a:ext cx="254312" cy="254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3259052" y="3658080"/>
            <a:ext cx="254312" cy="254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3628176" y="3658080"/>
            <a:ext cx="254312" cy="254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3994437" y="3658080"/>
            <a:ext cx="254312" cy="254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4360698" y="3658080"/>
            <a:ext cx="254312" cy="254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2143724" y="5297391"/>
            <a:ext cx="254312" cy="254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2492376" y="5297391"/>
            <a:ext cx="254312" cy="254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2851044" y="5297391"/>
            <a:ext cx="254312" cy="254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3231076" y="5297391"/>
            <a:ext cx="254312" cy="254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3600200" y="5297391"/>
            <a:ext cx="254312" cy="254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3966461" y="5297391"/>
            <a:ext cx="254312" cy="254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4332722" y="5297391"/>
            <a:ext cx="254312" cy="254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6211156" y="4417686"/>
            <a:ext cx="254312" cy="2543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6559808" y="4417686"/>
            <a:ext cx="254312" cy="2543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6918476" y="4417686"/>
            <a:ext cx="254312" cy="2543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7298508" y="4417686"/>
            <a:ext cx="254312" cy="2543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7667632" y="4417686"/>
            <a:ext cx="254312" cy="2543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8033893" y="4417686"/>
            <a:ext cx="254312" cy="2543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8400154" y="4417686"/>
            <a:ext cx="254312" cy="2543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359001" y="2901898"/>
            <a:ext cx="1600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Element-wise</a:t>
            </a:r>
          </a:p>
          <a:p>
            <a:r>
              <a:rPr lang="en-US" altLang="ko-KR" dirty="0" smtClean="0"/>
              <a:t>multiplication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067046" y="2397925"/>
                <a:ext cx="38288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46" y="2397925"/>
                <a:ext cx="382880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253802" y="4939011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02" y="4939011"/>
                <a:ext cx="790601" cy="3299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253802" y="4650364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02" y="4650364"/>
                <a:ext cx="790601" cy="3299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272852" y="5196172"/>
                <a:ext cx="620683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852" y="5196172"/>
                <a:ext cx="620683" cy="3299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251897" y="5422333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897" y="5422333"/>
                <a:ext cx="790601" cy="3299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252525" y="5692865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525" y="5692865"/>
                <a:ext cx="790601" cy="3299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855407" y="3117280"/>
                <a:ext cx="121029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 </a:t>
                </a:r>
                <a:endParaRPr lang="en-US" altLang="ko-KR" sz="1600" dirty="0" smtClean="0"/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 </a:t>
                </a:r>
                <a:endParaRPr lang="en-US" altLang="ko-KR" sz="16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</a:t>
                </a:r>
                <a:endParaRPr lang="en-US" altLang="ko-KR" sz="1600" dirty="0" smtClean="0"/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endParaRPr lang="en-US" altLang="ko-KR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07" y="3117280"/>
                <a:ext cx="1210299" cy="13234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0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020508" y="1626553"/>
            <a:ext cx="507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2.   Region Embedding 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72767" y="2042344"/>
            <a:ext cx="434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food is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not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very good</a:t>
            </a:r>
            <a:r>
              <a:rPr lang="en-US" altLang="ko-KR" dirty="0" smtClean="0"/>
              <a:t> in this hotel.</a:t>
            </a:r>
            <a:endParaRPr lang="en-US" altLang="ko-KR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065706" y="3143730"/>
            <a:ext cx="2697384" cy="26016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065706" y="3404490"/>
            <a:ext cx="2697384" cy="2675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065706" y="3669773"/>
            <a:ext cx="2697384" cy="263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065706" y="3932795"/>
            <a:ext cx="2697384" cy="25283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2065706" y="4186827"/>
            <a:ext cx="2697384" cy="23628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[Word-level Encoder] </a:t>
            </a:r>
            <a:endParaRPr lang="ko-KR" altLang="en-US" sz="24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065708" y="5026905"/>
            <a:ext cx="2697382" cy="26588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065709" y="4777816"/>
            <a:ext cx="2697381" cy="24908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65708" y="5285605"/>
            <a:ext cx="2697382" cy="27020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065707" y="5549793"/>
            <a:ext cx="2697383" cy="2588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065706" y="5789292"/>
            <a:ext cx="2697384" cy="25683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034450" y="3932795"/>
            <a:ext cx="2788920" cy="1208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030005" y="4178011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030005" y="4423114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030005" y="4661406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030005" y="4905246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763090" y="4016761"/>
            <a:ext cx="1266915" cy="7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4763090" y="4801442"/>
            <a:ext cx="1266915" cy="8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171700" y="3931130"/>
            <a:ext cx="254312" cy="254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520352" y="3931130"/>
            <a:ext cx="254312" cy="254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79020" y="3931130"/>
            <a:ext cx="254312" cy="254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3259052" y="3931130"/>
            <a:ext cx="254312" cy="254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628176" y="3931130"/>
            <a:ext cx="254312" cy="254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994437" y="3931130"/>
            <a:ext cx="254312" cy="254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4360698" y="3931130"/>
            <a:ext cx="254312" cy="254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2143724" y="5545041"/>
            <a:ext cx="254312" cy="254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2492376" y="5545041"/>
            <a:ext cx="254312" cy="254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2851044" y="5545041"/>
            <a:ext cx="254312" cy="254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3231076" y="5545041"/>
            <a:ext cx="254312" cy="254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3600200" y="5545041"/>
            <a:ext cx="254312" cy="254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3966461" y="5545041"/>
            <a:ext cx="254312" cy="254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4332722" y="5545041"/>
            <a:ext cx="254312" cy="254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6211156" y="4662160"/>
            <a:ext cx="254312" cy="2543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559808" y="4662160"/>
            <a:ext cx="254312" cy="2543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6918476" y="4662160"/>
            <a:ext cx="254312" cy="2543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7298508" y="4662160"/>
            <a:ext cx="254312" cy="2543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7667632" y="4662160"/>
            <a:ext cx="254312" cy="2543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8033893" y="4662160"/>
            <a:ext cx="254312" cy="2543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8400154" y="4662160"/>
            <a:ext cx="254312" cy="2543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359001" y="2901898"/>
            <a:ext cx="1600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Element-wise</a:t>
            </a:r>
          </a:p>
          <a:p>
            <a:r>
              <a:rPr lang="en-US" altLang="ko-KR" dirty="0" smtClean="0"/>
              <a:t>multiplication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67046" y="2397925"/>
                <a:ext cx="38288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46" y="2397925"/>
                <a:ext cx="382880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253802" y="4939011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02" y="4939011"/>
                <a:ext cx="790601" cy="3299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253802" y="4650364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02" y="4650364"/>
                <a:ext cx="790601" cy="3299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272852" y="5196172"/>
                <a:ext cx="620683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852" y="5196172"/>
                <a:ext cx="620683" cy="3299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251897" y="5422333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897" y="5422333"/>
                <a:ext cx="790601" cy="3299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252525" y="5692865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525" y="5692865"/>
                <a:ext cx="790601" cy="3299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855407" y="3117280"/>
                <a:ext cx="121029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 </a:t>
                </a:r>
                <a:endParaRPr lang="en-US" altLang="ko-KR" sz="1600" dirty="0" smtClean="0"/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 </a:t>
                </a:r>
                <a:endParaRPr lang="en-US" altLang="ko-KR" sz="16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</a:t>
                </a:r>
                <a:endParaRPr lang="en-US" altLang="ko-KR" sz="1600" dirty="0" smtClean="0"/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endParaRPr lang="en-US" altLang="ko-KR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07" y="3117280"/>
                <a:ext cx="1210299" cy="13234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93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020508" y="1626553"/>
            <a:ext cx="507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2.   Region Embedding 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72767" y="2042344"/>
            <a:ext cx="434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food is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not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very good</a:t>
            </a:r>
            <a:r>
              <a:rPr lang="en-US" altLang="ko-KR" dirty="0" smtClean="0"/>
              <a:t> in this hotel.</a:t>
            </a:r>
            <a:endParaRPr lang="en-US" altLang="ko-KR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065706" y="3143730"/>
            <a:ext cx="2697384" cy="26016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065706" y="3404490"/>
            <a:ext cx="2697384" cy="2675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065706" y="3669773"/>
            <a:ext cx="2697384" cy="263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065706" y="3932795"/>
            <a:ext cx="2697384" cy="25283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2065706" y="4186827"/>
            <a:ext cx="2697384" cy="23628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[Word-level Encoder] </a:t>
            </a:r>
            <a:endParaRPr lang="ko-KR" altLang="en-US" sz="24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065708" y="5026905"/>
            <a:ext cx="2697382" cy="26588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065709" y="4777816"/>
            <a:ext cx="2697381" cy="24908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65708" y="5285605"/>
            <a:ext cx="2697382" cy="27020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065707" y="5549793"/>
            <a:ext cx="2697383" cy="2588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065706" y="5789292"/>
            <a:ext cx="2697384" cy="25683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034450" y="3932795"/>
            <a:ext cx="2788920" cy="1208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030005" y="4178011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030005" y="4423114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030005" y="4661406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030005" y="4905246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763090" y="4283461"/>
            <a:ext cx="1266915" cy="7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4763090" y="5077667"/>
            <a:ext cx="1266915" cy="8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171700" y="4178780"/>
            <a:ext cx="254312" cy="254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520352" y="4178780"/>
            <a:ext cx="254312" cy="254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79020" y="4178780"/>
            <a:ext cx="254312" cy="254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3259052" y="4178780"/>
            <a:ext cx="254312" cy="254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628176" y="4178780"/>
            <a:ext cx="254312" cy="254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994437" y="4178780"/>
            <a:ext cx="254312" cy="254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4360698" y="4178780"/>
            <a:ext cx="254312" cy="254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2143724" y="5792691"/>
            <a:ext cx="254312" cy="254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2492376" y="5792691"/>
            <a:ext cx="254312" cy="254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2851044" y="5792691"/>
            <a:ext cx="254312" cy="254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3231076" y="5792691"/>
            <a:ext cx="254312" cy="254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3600200" y="5792691"/>
            <a:ext cx="254312" cy="254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3966461" y="5792691"/>
            <a:ext cx="254312" cy="254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4332722" y="5792691"/>
            <a:ext cx="254312" cy="254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6211156" y="4903460"/>
            <a:ext cx="254312" cy="2543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559808" y="4903460"/>
            <a:ext cx="254312" cy="2543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6918476" y="4903460"/>
            <a:ext cx="254312" cy="2543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7298508" y="4903460"/>
            <a:ext cx="254312" cy="2543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7667632" y="4903460"/>
            <a:ext cx="254312" cy="2543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8033893" y="4903460"/>
            <a:ext cx="254312" cy="2543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8400154" y="4903460"/>
            <a:ext cx="254312" cy="2543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5359001" y="2901898"/>
            <a:ext cx="1600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Element-wise</a:t>
            </a:r>
          </a:p>
          <a:p>
            <a:r>
              <a:rPr lang="en-US" altLang="ko-KR" dirty="0" smtClean="0"/>
              <a:t>multiplication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067046" y="2397925"/>
                <a:ext cx="38288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46" y="2397925"/>
                <a:ext cx="382880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253802" y="4939011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02" y="4939011"/>
                <a:ext cx="790601" cy="3299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253802" y="4650364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02" y="4650364"/>
                <a:ext cx="790601" cy="3299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272852" y="5196172"/>
                <a:ext cx="620683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852" y="5196172"/>
                <a:ext cx="620683" cy="3299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251897" y="5422333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897" y="5422333"/>
                <a:ext cx="790601" cy="3299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252525" y="5692865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525" y="5692865"/>
                <a:ext cx="790601" cy="3299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855407" y="3117280"/>
                <a:ext cx="121029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 </a:t>
                </a:r>
                <a:endParaRPr lang="en-US" altLang="ko-KR" sz="1600" dirty="0" smtClean="0"/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 </a:t>
                </a:r>
                <a:endParaRPr lang="en-US" altLang="ko-KR" sz="16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</a:t>
                </a:r>
                <a:endParaRPr lang="en-US" altLang="ko-KR" sz="1600" dirty="0" smtClean="0"/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endParaRPr lang="en-US" altLang="ko-KR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07" y="3117280"/>
                <a:ext cx="1210299" cy="13234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130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020508" y="1626553"/>
            <a:ext cx="507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2.   Region Embedding 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72767" y="2042344"/>
            <a:ext cx="434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food is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not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very good</a:t>
            </a:r>
            <a:r>
              <a:rPr lang="en-US" altLang="ko-KR" dirty="0" smtClean="0"/>
              <a:t> in this hotel.</a:t>
            </a:r>
            <a:endParaRPr lang="en-US" altLang="ko-KR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065706" y="3143730"/>
            <a:ext cx="2697384" cy="26016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065706" y="3404490"/>
            <a:ext cx="2697384" cy="2675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065706" y="3669773"/>
            <a:ext cx="2697384" cy="263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065706" y="3932795"/>
            <a:ext cx="2697384" cy="25283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2065706" y="4186827"/>
            <a:ext cx="2697384" cy="23628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[Word-level Encoder] </a:t>
            </a:r>
            <a:endParaRPr lang="ko-KR" altLang="en-US" sz="24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065708" y="5026905"/>
            <a:ext cx="2697382" cy="26588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065709" y="4777816"/>
            <a:ext cx="2697381" cy="24908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65708" y="5285605"/>
            <a:ext cx="2697382" cy="27020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065707" y="5549793"/>
            <a:ext cx="2697383" cy="2588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065706" y="5789292"/>
            <a:ext cx="2697384" cy="25683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034450" y="3932795"/>
            <a:ext cx="2788920" cy="1208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030005" y="4178011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030005" y="4423114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030005" y="4661406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030005" y="4905246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763090" y="4283461"/>
            <a:ext cx="1266915" cy="7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4763090" y="5077667"/>
            <a:ext cx="1266915" cy="8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6211156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559808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6918476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7298508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7667632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8033893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8400154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359001" y="2901898"/>
            <a:ext cx="1600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Element-wise</a:t>
            </a:r>
          </a:p>
          <a:p>
            <a:r>
              <a:rPr lang="en-US" altLang="ko-KR" dirty="0" smtClean="0"/>
              <a:t>multiplication</a:t>
            </a:r>
            <a:endParaRPr lang="ko-KR" altLang="en-US" dirty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4763090" y="4016761"/>
            <a:ext cx="1266915" cy="7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V="1">
            <a:off x="4763090" y="4801442"/>
            <a:ext cx="1266915" cy="8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4763090" y="3769111"/>
            <a:ext cx="1266915" cy="7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4763090" y="4563317"/>
            <a:ext cx="1266915" cy="8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4763090" y="3511936"/>
            <a:ext cx="1266915" cy="7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V="1">
            <a:off x="4763090" y="4306142"/>
            <a:ext cx="1266915" cy="8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>
            <a:off x="4763090" y="3273811"/>
            <a:ext cx="1266915" cy="7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4763090" y="4068017"/>
            <a:ext cx="1266915" cy="8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6030005" y="4661406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6030005" y="4905246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/>
          <p:cNvSpPr/>
          <p:nvPr/>
        </p:nvSpPr>
        <p:spPr>
          <a:xfrm>
            <a:off x="6211156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6559808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6918476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7298508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7667632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8033893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8400154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>
            <a:off x="6030005" y="4423114"/>
            <a:ext cx="27889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6030005" y="4661406"/>
            <a:ext cx="27889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/>
          <p:cNvSpPr/>
          <p:nvPr/>
        </p:nvSpPr>
        <p:spPr>
          <a:xfrm>
            <a:off x="6211156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6559808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6918476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7298508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7667632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8033893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8400154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6211156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6559808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6918476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7298508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7667632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8033893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8400154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6211156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6559808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6918476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7298508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7667632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8033893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8400154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067046" y="2397925"/>
                <a:ext cx="38288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46" y="2397925"/>
                <a:ext cx="382880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1253802" y="4939011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02" y="4939011"/>
                <a:ext cx="790601" cy="3299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253802" y="4650364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02" y="4650364"/>
                <a:ext cx="790601" cy="3299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272852" y="5196172"/>
                <a:ext cx="620683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852" y="5196172"/>
                <a:ext cx="620683" cy="3299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1251897" y="5422333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897" y="5422333"/>
                <a:ext cx="790601" cy="3299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1252525" y="5692865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525" y="5692865"/>
                <a:ext cx="790601" cy="3299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855407" y="3117280"/>
                <a:ext cx="121029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 </a:t>
                </a:r>
                <a:endParaRPr lang="en-US" altLang="ko-KR" sz="1600" dirty="0" smtClean="0"/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 </a:t>
                </a:r>
                <a:endParaRPr lang="en-US" altLang="ko-KR" sz="16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</a:t>
                </a:r>
                <a:endParaRPr lang="en-US" altLang="ko-KR" sz="1600" dirty="0" smtClean="0"/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endParaRPr lang="en-US" altLang="ko-KR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07" y="3117280"/>
                <a:ext cx="1210299" cy="13234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43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020508" y="1626553"/>
            <a:ext cx="507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2.   Region Embedding 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72767" y="2042344"/>
            <a:ext cx="434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food is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not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very good</a:t>
            </a:r>
            <a:r>
              <a:rPr lang="en-US" altLang="ko-KR" dirty="0" smtClean="0"/>
              <a:t> in this hotel.</a:t>
            </a:r>
            <a:endParaRPr lang="en-US" altLang="ko-KR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065706" y="3143730"/>
            <a:ext cx="2697384" cy="26016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065706" y="3404490"/>
            <a:ext cx="2697384" cy="2675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065706" y="3669773"/>
            <a:ext cx="2697384" cy="263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065706" y="3932795"/>
            <a:ext cx="2697384" cy="25283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2065706" y="4186827"/>
            <a:ext cx="2697384" cy="23628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[Word-level Encoder] </a:t>
            </a:r>
            <a:endParaRPr lang="ko-KR" altLang="en-US" sz="24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065708" y="5026905"/>
            <a:ext cx="2697382" cy="26588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065709" y="4777816"/>
            <a:ext cx="2697381" cy="24908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65708" y="5285605"/>
            <a:ext cx="2697382" cy="27020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065707" y="5549793"/>
            <a:ext cx="2697383" cy="2588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065706" y="5789292"/>
            <a:ext cx="2697384" cy="25683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034450" y="3932795"/>
            <a:ext cx="2788920" cy="1208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030005" y="4178011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030005" y="4423114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030005" y="4661406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030005" y="4905246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763090" y="4283461"/>
            <a:ext cx="1266915" cy="7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4763090" y="5077667"/>
            <a:ext cx="1266915" cy="8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6211156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559808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6918476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7298508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7667632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8033893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8400154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359001" y="2901898"/>
            <a:ext cx="1600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Element-wise</a:t>
            </a:r>
          </a:p>
          <a:p>
            <a:r>
              <a:rPr lang="en-US" altLang="ko-KR" dirty="0" smtClean="0"/>
              <a:t>multiplication</a:t>
            </a:r>
            <a:endParaRPr lang="ko-KR" altLang="en-US" dirty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4763090" y="4016761"/>
            <a:ext cx="1266915" cy="7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V="1">
            <a:off x="4763090" y="4801442"/>
            <a:ext cx="1266915" cy="8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4763090" y="3769111"/>
            <a:ext cx="1266915" cy="7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4763090" y="4563317"/>
            <a:ext cx="1266915" cy="8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4763090" y="3511936"/>
            <a:ext cx="1266915" cy="7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V="1">
            <a:off x="4763090" y="4306142"/>
            <a:ext cx="1266915" cy="8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>
            <a:off x="4763090" y="3273811"/>
            <a:ext cx="1266915" cy="7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4763090" y="4068017"/>
            <a:ext cx="1266915" cy="8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6030005" y="4661406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6030005" y="4905246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/>
          <p:cNvSpPr/>
          <p:nvPr/>
        </p:nvSpPr>
        <p:spPr>
          <a:xfrm>
            <a:off x="6211156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6559808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6918476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7298508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7667632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8033893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8400154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>
            <a:off x="6030005" y="4423114"/>
            <a:ext cx="27889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6030005" y="4661406"/>
            <a:ext cx="27889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/>
          <p:cNvSpPr/>
          <p:nvPr/>
        </p:nvSpPr>
        <p:spPr>
          <a:xfrm>
            <a:off x="6211156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6559808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6918476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7298508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7667632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8033893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8400154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6211156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6559808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6918476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7298508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7667632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8033893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8400154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6211156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6559808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6918476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7298508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7667632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8033893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8400154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6010954" y="5998390"/>
            <a:ext cx="2833323" cy="350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69" idx="4"/>
            <a:endCxn id="86" idx="0"/>
          </p:cNvCxnSpPr>
          <p:nvPr/>
        </p:nvCxnSpPr>
        <p:spPr>
          <a:xfrm>
            <a:off x="7425664" y="5157772"/>
            <a:ext cx="1952" cy="84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509332" y="5347172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Max-pooling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067046" y="2397925"/>
                <a:ext cx="38288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46" y="2397925"/>
                <a:ext cx="382880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1253802" y="4939011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02" y="4939011"/>
                <a:ext cx="790601" cy="3299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1253802" y="4650364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02" y="4650364"/>
                <a:ext cx="790601" cy="3299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1272852" y="5196172"/>
                <a:ext cx="620683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852" y="5196172"/>
                <a:ext cx="620683" cy="3299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1251897" y="5422333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897" y="5422333"/>
                <a:ext cx="790601" cy="3299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1252525" y="5692865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525" y="5692865"/>
                <a:ext cx="790601" cy="3299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855407" y="3117280"/>
                <a:ext cx="121029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 </a:t>
                </a:r>
                <a:endParaRPr lang="en-US" altLang="ko-KR" sz="1600" dirty="0" smtClean="0"/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 </a:t>
                </a:r>
                <a:endParaRPr lang="en-US" altLang="ko-KR" sz="16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</a:t>
                </a:r>
                <a:endParaRPr lang="en-US" altLang="ko-KR" sz="1600" dirty="0" smtClean="0"/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endParaRPr lang="en-US" altLang="ko-KR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07" y="3117280"/>
                <a:ext cx="1210299" cy="13234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32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020508" y="1626553"/>
            <a:ext cx="507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2.   Region Embedding 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72767" y="2042344"/>
            <a:ext cx="434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food is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not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very good</a:t>
            </a:r>
            <a:r>
              <a:rPr lang="en-US" altLang="ko-KR" dirty="0" smtClean="0"/>
              <a:t> in this hotel.</a:t>
            </a:r>
            <a:endParaRPr lang="en-US" altLang="ko-KR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065706" y="3143730"/>
            <a:ext cx="2697384" cy="26016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065706" y="3404490"/>
            <a:ext cx="2697384" cy="2675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065706" y="3669773"/>
            <a:ext cx="2697384" cy="263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065706" y="3932795"/>
            <a:ext cx="2697384" cy="25283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2065706" y="4186827"/>
            <a:ext cx="2697384" cy="23628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[Word-level Encoder] </a:t>
            </a:r>
            <a:endParaRPr lang="ko-KR" altLang="en-US" sz="24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065708" y="5026905"/>
            <a:ext cx="2697382" cy="26588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065709" y="4777816"/>
            <a:ext cx="2697381" cy="24908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65708" y="5285605"/>
            <a:ext cx="2697382" cy="27020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065707" y="5549793"/>
            <a:ext cx="2697383" cy="2588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065706" y="5789292"/>
            <a:ext cx="2697384" cy="25683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034450" y="3932795"/>
            <a:ext cx="2788920" cy="1208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030005" y="4178011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030005" y="4423114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030005" y="4661406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030005" y="4905246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763090" y="4283461"/>
            <a:ext cx="1266915" cy="7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4763090" y="5077667"/>
            <a:ext cx="1266915" cy="8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6211156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559808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6918476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7298508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7667632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8033893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8400154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359001" y="2901898"/>
            <a:ext cx="1600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Element-wise</a:t>
            </a:r>
          </a:p>
          <a:p>
            <a:r>
              <a:rPr lang="en-US" altLang="ko-KR" dirty="0" smtClean="0"/>
              <a:t>multiplication</a:t>
            </a:r>
            <a:endParaRPr lang="ko-KR" altLang="en-US" dirty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4763090" y="4016761"/>
            <a:ext cx="1266915" cy="7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V="1">
            <a:off x="4763090" y="4801442"/>
            <a:ext cx="1266915" cy="8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4763090" y="3769111"/>
            <a:ext cx="1266915" cy="7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4763090" y="4563317"/>
            <a:ext cx="1266915" cy="8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4763090" y="3511936"/>
            <a:ext cx="1266915" cy="7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V="1">
            <a:off x="4763090" y="4306142"/>
            <a:ext cx="1266915" cy="8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>
            <a:off x="4763090" y="3273811"/>
            <a:ext cx="1266915" cy="7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4763090" y="4068017"/>
            <a:ext cx="1266915" cy="8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6030005" y="4661406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6030005" y="4905246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/>
          <p:cNvSpPr/>
          <p:nvPr/>
        </p:nvSpPr>
        <p:spPr>
          <a:xfrm>
            <a:off x="6211156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6559808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6918476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7298508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7667632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8033893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8400154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>
            <a:off x="6030005" y="4423114"/>
            <a:ext cx="27889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6030005" y="4661406"/>
            <a:ext cx="27889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/>
          <p:cNvSpPr/>
          <p:nvPr/>
        </p:nvSpPr>
        <p:spPr>
          <a:xfrm>
            <a:off x="6211156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6559808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6918476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7298508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7667632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8033893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8400154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6211156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6559808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6918476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7298508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7667632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8033893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8400154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6211156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6559808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6918476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7298508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7667632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8033893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8400154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6020479" y="5998390"/>
            <a:ext cx="2833323" cy="350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69" idx="4"/>
            <a:endCxn id="86" idx="0"/>
          </p:cNvCxnSpPr>
          <p:nvPr/>
        </p:nvCxnSpPr>
        <p:spPr>
          <a:xfrm>
            <a:off x="7425664" y="5157772"/>
            <a:ext cx="1952" cy="84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6155725" y="3807211"/>
            <a:ext cx="375508" cy="2660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6231194" y="605621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7509332" y="5347172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Max-pooling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1067046" y="2397925"/>
                <a:ext cx="38288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46" y="2397925"/>
                <a:ext cx="382880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1253802" y="4939011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02" y="4939011"/>
                <a:ext cx="790601" cy="3299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1253802" y="4650364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02" y="4650364"/>
                <a:ext cx="790601" cy="3299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1272852" y="5196172"/>
                <a:ext cx="620683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852" y="5196172"/>
                <a:ext cx="620683" cy="3299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1251897" y="5422333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897" y="5422333"/>
                <a:ext cx="790601" cy="3299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1252525" y="5692865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525" y="5692865"/>
                <a:ext cx="790601" cy="3299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855407" y="3117280"/>
                <a:ext cx="121029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 </a:t>
                </a:r>
                <a:endParaRPr lang="en-US" altLang="ko-KR" sz="1600" dirty="0" smtClean="0"/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 </a:t>
                </a:r>
                <a:endParaRPr lang="en-US" altLang="ko-KR" sz="16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</a:t>
                </a:r>
                <a:endParaRPr lang="en-US" altLang="ko-KR" sz="1600" dirty="0" smtClean="0"/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endParaRPr lang="en-US" altLang="ko-KR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07" y="3117280"/>
                <a:ext cx="1210299" cy="13234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52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170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Motivation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4" name="직사각형 23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269826" y="1628506"/>
            <a:ext cx="280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Shoot the 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missile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9421" y="1628505"/>
            <a:ext cx="2801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military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 sport</a:t>
            </a:r>
          </a:p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 game</a:t>
            </a:r>
          </a:p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 health</a:t>
            </a:r>
          </a:p>
        </p:txBody>
      </p:sp>
      <p:cxnSp>
        <p:nvCxnSpPr>
          <p:cNvPr id="3" name="직선 화살표 연결선 2"/>
          <p:cNvCxnSpPr>
            <a:stCxn id="30" idx="3"/>
          </p:cNvCxnSpPr>
          <p:nvPr/>
        </p:nvCxnSpPr>
        <p:spPr>
          <a:xfrm flipV="1">
            <a:off x="4070959" y="1859338"/>
            <a:ext cx="21084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 flipV="1">
            <a:off x="2824223" y="2090171"/>
            <a:ext cx="393539" cy="110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49124" y="3198168"/>
            <a:ext cx="6748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Fine-grained classification clue</a:t>
            </a:r>
          </a:p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 matching signals 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between words and classes</a:t>
            </a:r>
          </a:p>
        </p:txBody>
      </p:sp>
    </p:spTree>
    <p:extLst>
      <p:ext uri="{BB962C8B-B14F-4D97-AF65-F5344CB8AC3E}">
        <p14:creationId xmlns:p14="http://schemas.microsoft.com/office/powerpoint/2010/main" val="236629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020508" y="1626553"/>
            <a:ext cx="507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2.   Region Embedding 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72767" y="2042344"/>
            <a:ext cx="434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food is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not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very good</a:t>
            </a:r>
            <a:r>
              <a:rPr lang="en-US" altLang="ko-KR" dirty="0" smtClean="0"/>
              <a:t> in this hotel.</a:t>
            </a:r>
            <a:endParaRPr lang="en-US" altLang="ko-KR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065706" y="3143730"/>
            <a:ext cx="2697384" cy="26016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065706" y="3404490"/>
            <a:ext cx="2697384" cy="2675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065706" y="3669773"/>
            <a:ext cx="2697384" cy="263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065706" y="3932795"/>
            <a:ext cx="2697384" cy="25283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2065706" y="4186827"/>
            <a:ext cx="2697384" cy="23628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[Word-level Encoder] </a:t>
            </a:r>
            <a:endParaRPr lang="ko-KR" altLang="en-US" sz="24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065708" y="5026905"/>
            <a:ext cx="2697382" cy="26588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065709" y="4777816"/>
            <a:ext cx="2697381" cy="24908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65708" y="5285605"/>
            <a:ext cx="2697382" cy="27020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065707" y="5549793"/>
            <a:ext cx="2697383" cy="2588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065706" y="5789292"/>
            <a:ext cx="2697384" cy="25683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034450" y="3932795"/>
            <a:ext cx="2788920" cy="1208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030005" y="4178011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030005" y="4423114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030005" y="4661406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030005" y="4905246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763090" y="4283461"/>
            <a:ext cx="1266915" cy="7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4763090" y="5077667"/>
            <a:ext cx="1266915" cy="8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6211156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559808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6918476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7298508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7667632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8033893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8400154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359001" y="2901898"/>
            <a:ext cx="1600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Element-wise</a:t>
            </a:r>
          </a:p>
          <a:p>
            <a:r>
              <a:rPr lang="en-US" altLang="ko-KR" dirty="0" smtClean="0"/>
              <a:t>multiplication</a:t>
            </a:r>
            <a:endParaRPr lang="ko-KR" altLang="en-US" dirty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4763090" y="4016761"/>
            <a:ext cx="1266915" cy="7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V="1">
            <a:off x="4763090" y="4801442"/>
            <a:ext cx="1266915" cy="8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4763090" y="3769111"/>
            <a:ext cx="1266915" cy="7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4763090" y="4563317"/>
            <a:ext cx="1266915" cy="8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4763090" y="3511936"/>
            <a:ext cx="1266915" cy="7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V="1">
            <a:off x="4763090" y="4306142"/>
            <a:ext cx="1266915" cy="8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>
            <a:off x="4763090" y="3273811"/>
            <a:ext cx="1266915" cy="7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4763090" y="4068017"/>
            <a:ext cx="1266915" cy="8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6030005" y="4661406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6030005" y="4905246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/>
          <p:cNvSpPr/>
          <p:nvPr/>
        </p:nvSpPr>
        <p:spPr>
          <a:xfrm>
            <a:off x="6211156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6559808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6918476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7298508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7667632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8033893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8400154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>
            <a:off x="6030005" y="4423114"/>
            <a:ext cx="27889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6030005" y="4661406"/>
            <a:ext cx="27889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/>
          <p:cNvSpPr/>
          <p:nvPr/>
        </p:nvSpPr>
        <p:spPr>
          <a:xfrm>
            <a:off x="6211156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6559808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6918476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7298508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7667632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8033893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8400154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6211156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6559808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6918476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7298508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7667632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8033893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8400154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6211156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6559808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6918476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7298508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7667632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8033893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8400154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6020479" y="5998390"/>
            <a:ext cx="2833323" cy="350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69" idx="4"/>
            <a:endCxn id="86" idx="0"/>
          </p:cNvCxnSpPr>
          <p:nvPr/>
        </p:nvCxnSpPr>
        <p:spPr>
          <a:xfrm>
            <a:off x="7425664" y="5157772"/>
            <a:ext cx="1952" cy="84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6508150" y="3807211"/>
            <a:ext cx="375508" cy="2660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6231194" y="605621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/>
          <p:cNvSpPr/>
          <p:nvPr/>
        </p:nvSpPr>
        <p:spPr>
          <a:xfrm>
            <a:off x="6579846" y="605621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7509332" y="5347172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Max-pooling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1067046" y="2397925"/>
                <a:ext cx="38288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46" y="2397925"/>
                <a:ext cx="382880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1253802" y="4939011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02" y="4939011"/>
                <a:ext cx="790601" cy="3299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1253802" y="4650364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02" y="4650364"/>
                <a:ext cx="790601" cy="3299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1272852" y="5196172"/>
                <a:ext cx="620683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852" y="5196172"/>
                <a:ext cx="620683" cy="3299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1251897" y="5422333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897" y="5422333"/>
                <a:ext cx="790601" cy="3299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1252525" y="5692865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525" y="5692865"/>
                <a:ext cx="790601" cy="3299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855407" y="3117280"/>
                <a:ext cx="121029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 </a:t>
                </a:r>
                <a:endParaRPr lang="en-US" altLang="ko-KR" sz="1600" dirty="0" smtClean="0"/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 </a:t>
                </a:r>
                <a:endParaRPr lang="en-US" altLang="ko-KR" sz="16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</a:t>
                </a:r>
                <a:endParaRPr lang="en-US" altLang="ko-KR" sz="1600" dirty="0" smtClean="0"/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endParaRPr lang="en-US" altLang="ko-KR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07" y="3117280"/>
                <a:ext cx="1210299" cy="13234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76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020508" y="1626553"/>
            <a:ext cx="507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2.   Region Embedding 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72767" y="2042344"/>
            <a:ext cx="434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food is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not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very good</a:t>
            </a:r>
            <a:r>
              <a:rPr lang="en-US" altLang="ko-KR" dirty="0" smtClean="0"/>
              <a:t> in this hotel.</a:t>
            </a:r>
            <a:endParaRPr lang="en-US" altLang="ko-KR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065706" y="3143730"/>
            <a:ext cx="2697384" cy="26016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065706" y="3404490"/>
            <a:ext cx="2697384" cy="2675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065706" y="3669773"/>
            <a:ext cx="2697384" cy="263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065706" y="3932795"/>
            <a:ext cx="2697384" cy="25283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2065706" y="4186827"/>
            <a:ext cx="2697384" cy="23628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[Word-level Encoder] </a:t>
            </a:r>
            <a:endParaRPr lang="ko-KR" altLang="en-US" sz="24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065708" y="5026905"/>
            <a:ext cx="2697382" cy="26588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065709" y="4777816"/>
            <a:ext cx="2697381" cy="24908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65708" y="5285605"/>
            <a:ext cx="2697382" cy="27020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065707" y="5549793"/>
            <a:ext cx="2697383" cy="2588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065706" y="5789292"/>
            <a:ext cx="2697384" cy="25683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034450" y="3932795"/>
            <a:ext cx="2788920" cy="1208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030005" y="4178011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030005" y="4423114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030005" y="4661406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030005" y="4905246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763090" y="4283461"/>
            <a:ext cx="1266915" cy="7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4763090" y="5077667"/>
            <a:ext cx="1266915" cy="8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6211156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559808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6918476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7298508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7667632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8033893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8400154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359001" y="2901898"/>
            <a:ext cx="1600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Element-wise</a:t>
            </a:r>
          </a:p>
          <a:p>
            <a:r>
              <a:rPr lang="en-US" altLang="ko-KR" dirty="0" smtClean="0"/>
              <a:t>multiplication</a:t>
            </a:r>
            <a:endParaRPr lang="ko-KR" altLang="en-US" dirty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4763090" y="4016761"/>
            <a:ext cx="1266915" cy="7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V="1">
            <a:off x="4763090" y="4801442"/>
            <a:ext cx="1266915" cy="8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4763090" y="3769111"/>
            <a:ext cx="1266915" cy="7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4763090" y="4563317"/>
            <a:ext cx="1266915" cy="8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4763090" y="3511936"/>
            <a:ext cx="1266915" cy="7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V="1">
            <a:off x="4763090" y="4306142"/>
            <a:ext cx="1266915" cy="8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>
            <a:off x="4763090" y="3273811"/>
            <a:ext cx="1266915" cy="7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4763090" y="4068017"/>
            <a:ext cx="1266915" cy="8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6030005" y="4661406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6030005" y="4905246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/>
          <p:cNvSpPr/>
          <p:nvPr/>
        </p:nvSpPr>
        <p:spPr>
          <a:xfrm>
            <a:off x="6211156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6559808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6918476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7298508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7667632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8033893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8400154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>
            <a:off x="6030005" y="4423114"/>
            <a:ext cx="27889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6030005" y="4661406"/>
            <a:ext cx="27889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/>
          <p:cNvSpPr/>
          <p:nvPr/>
        </p:nvSpPr>
        <p:spPr>
          <a:xfrm>
            <a:off x="6211156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6559808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6918476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7298508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7667632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8033893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8400154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6211156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6559808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6918476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7298508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7667632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8033893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8400154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6211156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6559808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6918476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7298508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7667632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8033893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8400154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6020479" y="5998390"/>
            <a:ext cx="2833323" cy="350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69" idx="4"/>
            <a:endCxn id="86" idx="0"/>
          </p:cNvCxnSpPr>
          <p:nvPr/>
        </p:nvCxnSpPr>
        <p:spPr>
          <a:xfrm>
            <a:off x="7425664" y="5157772"/>
            <a:ext cx="1952" cy="84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8356000" y="3807211"/>
            <a:ext cx="375508" cy="2660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6231194" y="605621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/>
          <p:cNvSpPr/>
          <p:nvPr/>
        </p:nvSpPr>
        <p:spPr>
          <a:xfrm>
            <a:off x="6579846" y="605621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/>
          <p:cNvSpPr/>
          <p:nvPr/>
        </p:nvSpPr>
        <p:spPr>
          <a:xfrm>
            <a:off x="6938514" y="605621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7318546" y="605621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7687670" y="605621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/>
          <p:cNvSpPr/>
          <p:nvPr/>
        </p:nvSpPr>
        <p:spPr>
          <a:xfrm>
            <a:off x="8053931" y="605621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8420192" y="605621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7509332" y="5347172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Max-pooling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1067046" y="2397925"/>
                <a:ext cx="38288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46" y="2397925"/>
                <a:ext cx="382880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1253802" y="4939011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02" y="4939011"/>
                <a:ext cx="790601" cy="3299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1253802" y="4650364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02" y="4650364"/>
                <a:ext cx="790601" cy="3299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1272852" y="5196172"/>
                <a:ext cx="620683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852" y="5196172"/>
                <a:ext cx="620683" cy="3299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1251897" y="5422333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897" y="5422333"/>
                <a:ext cx="790601" cy="3299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1252525" y="5692865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525" y="5692865"/>
                <a:ext cx="790601" cy="3299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855407" y="3117280"/>
                <a:ext cx="121029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 </a:t>
                </a:r>
                <a:endParaRPr lang="en-US" altLang="ko-KR" sz="1600" dirty="0" smtClean="0"/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 </a:t>
                </a:r>
                <a:endParaRPr lang="en-US" altLang="ko-KR" sz="16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</a:t>
                </a:r>
                <a:endParaRPr lang="en-US" altLang="ko-KR" sz="1600" dirty="0" smtClean="0"/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endParaRPr lang="en-US" altLang="ko-KR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07" y="3117280"/>
                <a:ext cx="1210299" cy="13234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66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020508" y="1626553"/>
            <a:ext cx="507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2.   Region Embedding 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72767" y="2042344"/>
            <a:ext cx="434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food is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not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very good</a:t>
            </a:r>
            <a:r>
              <a:rPr lang="en-US" altLang="ko-KR" dirty="0" smtClean="0"/>
              <a:t> in this hotel.</a:t>
            </a:r>
            <a:endParaRPr lang="en-US" altLang="ko-KR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065706" y="3143730"/>
            <a:ext cx="2697384" cy="26016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065706" y="3404490"/>
            <a:ext cx="2697384" cy="2675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065706" y="3669773"/>
            <a:ext cx="2697384" cy="263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065706" y="3932795"/>
            <a:ext cx="2697384" cy="25283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2065706" y="4186827"/>
            <a:ext cx="2697384" cy="23628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[Word-level Encoder] </a:t>
            </a:r>
            <a:endParaRPr lang="ko-KR" altLang="en-US" sz="24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065708" y="5026905"/>
            <a:ext cx="2697382" cy="26588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065709" y="4777816"/>
            <a:ext cx="2697381" cy="24908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65708" y="5285605"/>
            <a:ext cx="2697382" cy="27020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065707" y="5549793"/>
            <a:ext cx="2697383" cy="2588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065706" y="5789292"/>
            <a:ext cx="2697384" cy="25683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034450" y="3932795"/>
            <a:ext cx="2788920" cy="1208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030005" y="4178011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030005" y="4423114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030005" y="4661406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030005" y="4905246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763090" y="4283461"/>
            <a:ext cx="1266915" cy="7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4763090" y="5077667"/>
            <a:ext cx="1266915" cy="8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6211156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559808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6918476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7298508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7667632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8033893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8400154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359001" y="2901898"/>
            <a:ext cx="1600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Element-wise</a:t>
            </a:r>
          </a:p>
          <a:p>
            <a:r>
              <a:rPr lang="en-US" altLang="ko-KR" dirty="0" smtClean="0"/>
              <a:t>multiplication</a:t>
            </a:r>
            <a:endParaRPr lang="ko-KR" altLang="en-US" dirty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4763090" y="4016761"/>
            <a:ext cx="1266915" cy="7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V="1">
            <a:off x="4763090" y="4801442"/>
            <a:ext cx="1266915" cy="8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4763090" y="3769111"/>
            <a:ext cx="1266915" cy="7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4763090" y="4563317"/>
            <a:ext cx="1266915" cy="8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4763090" y="3511936"/>
            <a:ext cx="1266915" cy="7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V="1">
            <a:off x="4763090" y="4306142"/>
            <a:ext cx="1266915" cy="8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>
            <a:off x="4763090" y="3273811"/>
            <a:ext cx="1266915" cy="7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4763090" y="4068017"/>
            <a:ext cx="1266915" cy="8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6030005" y="4661406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6030005" y="4905246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/>
          <p:cNvSpPr/>
          <p:nvPr/>
        </p:nvSpPr>
        <p:spPr>
          <a:xfrm>
            <a:off x="6211156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6559808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6918476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7298508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7667632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8033893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8400154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>
            <a:off x="6030005" y="4423114"/>
            <a:ext cx="27889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6030005" y="4661406"/>
            <a:ext cx="27889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/>
          <p:cNvSpPr/>
          <p:nvPr/>
        </p:nvSpPr>
        <p:spPr>
          <a:xfrm>
            <a:off x="6211156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6559808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6918476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7298508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7667632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8033893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8400154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6211156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6559808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6918476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7298508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7667632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8033893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8400154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6211156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6559808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6918476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7298508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7667632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8033893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8400154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6020479" y="5998390"/>
            <a:ext cx="2833323" cy="350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69" idx="4"/>
            <a:endCxn id="86" idx="0"/>
          </p:cNvCxnSpPr>
          <p:nvPr/>
        </p:nvCxnSpPr>
        <p:spPr>
          <a:xfrm>
            <a:off x="7425664" y="5157772"/>
            <a:ext cx="1952" cy="84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509332" y="5347172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Max-pooling</a:t>
            </a:r>
            <a:endParaRPr lang="ko-KR" altLang="en-US" dirty="0"/>
          </a:p>
        </p:txBody>
      </p:sp>
      <p:sp>
        <p:nvSpPr>
          <p:cNvPr id="134" name="타원 133"/>
          <p:cNvSpPr/>
          <p:nvPr/>
        </p:nvSpPr>
        <p:spPr>
          <a:xfrm>
            <a:off x="6231194" y="605621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/>
          <p:cNvSpPr/>
          <p:nvPr/>
        </p:nvSpPr>
        <p:spPr>
          <a:xfrm>
            <a:off x="6579846" y="605621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/>
          <p:cNvSpPr/>
          <p:nvPr/>
        </p:nvSpPr>
        <p:spPr>
          <a:xfrm>
            <a:off x="6938514" y="605621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7318546" y="605621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7687670" y="605621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/>
          <p:cNvSpPr/>
          <p:nvPr/>
        </p:nvSpPr>
        <p:spPr>
          <a:xfrm>
            <a:off x="8053931" y="605621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8420192" y="605621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34450" y="5950765"/>
            <a:ext cx="1861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Embedding on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the word ‘not’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1067046" y="2397925"/>
                <a:ext cx="38288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46" y="2397925"/>
                <a:ext cx="382880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1253802" y="4939011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02" y="4939011"/>
                <a:ext cx="790601" cy="3299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1253802" y="4650364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02" y="4650364"/>
                <a:ext cx="790601" cy="3299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1272852" y="5196172"/>
                <a:ext cx="620683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852" y="5196172"/>
                <a:ext cx="620683" cy="3299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1251897" y="5422333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897" y="5422333"/>
                <a:ext cx="790601" cy="3299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1252525" y="5692865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525" y="5692865"/>
                <a:ext cx="790601" cy="3299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855407" y="3117280"/>
                <a:ext cx="121029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 </a:t>
                </a:r>
                <a:endParaRPr lang="en-US" altLang="ko-KR" sz="1600" dirty="0" smtClean="0"/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 </a:t>
                </a:r>
                <a:endParaRPr lang="en-US" altLang="ko-KR" sz="16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</a:t>
                </a:r>
                <a:endParaRPr lang="en-US" altLang="ko-KR" sz="1600" dirty="0" smtClean="0"/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endParaRPr lang="en-US" altLang="ko-KR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07" y="3117280"/>
                <a:ext cx="1210299" cy="13234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86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020508" y="1626553"/>
            <a:ext cx="507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2.   Region Embedding 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72767" y="2042344"/>
            <a:ext cx="434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food is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not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very good</a:t>
            </a:r>
            <a:r>
              <a:rPr lang="en-US" altLang="ko-KR" dirty="0" smtClean="0"/>
              <a:t> in this hotel.</a:t>
            </a:r>
            <a:endParaRPr lang="en-US" altLang="ko-KR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065706" y="3143730"/>
            <a:ext cx="2697384" cy="26016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065706" y="3404490"/>
            <a:ext cx="2697384" cy="2675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065706" y="3669773"/>
            <a:ext cx="2697384" cy="263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065706" y="3932795"/>
            <a:ext cx="2697384" cy="25283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2065706" y="4186827"/>
            <a:ext cx="2697384" cy="23628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[Word-level Encoder] </a:t>
            </a:r>
            <a:endParaRPr lang="ko-KR" altLang="en-US" sz="24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065708" y="5026905"/>
            <a:ext cx="2697382" cy="26588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065709" y="4777816"/>
            <a:ext cx="2697381" cy="24908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65708" y="5285605"/>
            <a:ext cx="2697382" cy="27020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065707" y="5549793"/>
            <a:ext cx="2697383" cy="2588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065706" y="5789292"/>
            <a:ext cx="2697384" cy="25683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034450" y="3932795"/>
            <a:ext cx="2788920" cy="1208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030005" y="4178011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030005" y="4423114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030005" y="4661406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030005" y="4905246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763090" y="4283461"/>
            <a:ext cx="1266915" cy="7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4763090" y="5077667"/>
            <a:ext cx="1266915" cy="8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6211156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559808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6918476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7298508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7667632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8033893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8400154" y="49034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359001" y="2901898"/>
            <a:ext cx="1600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Element-wise</a:t>
            </a:r>
          </a:p>
          <a:p>
            <a:r>
              <a:rPr lang="en-US" altLang="ko-KR" dirty="0" smtClean="0"/>
              <a:t>multiplication</a:t>
            </a:r>
            <a:endParaRPr lang="ko-KR" altLang="en-US" dirty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4763090" y="4016761"/>
            <a:ext cx="1266915" cy="7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V="1">
            <a:off x="4763090" y="4801442"/>
            <a:ext cx="1266915" cy="8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4763090" y="3769111"/>
            <a:ext cx="1266915" cy="7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4763090" y="4563317"/>
            <a:ext cx="1266915" cy="8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4763090" y="3511936"/>
            <a:ext cx="1266915" cy="7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V="1">
            <a:off x="4763090" y="4306142"/>
            <a:ext cx="1266915" cy="8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>
            <a:off x="4763090" y="3273811"/>
            <a:ext cx="1266915" cy="7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4763090" y="4068017"/>
            <a:ext cx="1266915" cy="8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6030005" y="4661406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6030005" y="4905246"/>
            <a:ext cx="2788920" cy="0"/>
          </a:xfrm>
          <a:prstGeom prst="line">
            <a:avLst/>
          </a:prstGeom>
          <a:ln>
            <a:solidFill>
              <a:srgbClr val="024D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/>
          <p:cNvSpPr/>
          <p:nvPr/>
        </p:nvSpPr>
        <p:spPr>
          <a:xfrm>
            <a:off x="6211156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6559808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6918476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7298508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7667632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8033893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8400154" y="466216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>
            <a:off x="6030005" y="4423114"/>
            <a:ext cx="27889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6030005" y="4661406"/>
            <a:ext cx="27889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/>
          <p:cNvSpPr/>
          <p:nvPr/>
        </p:nvSpPr>
        <p:spPr>
          <a:xfrm>
            <a:off x="6211156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6559808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6918476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7298508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7667632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8033893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8400154" y="441768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6211156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6559808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6918476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7298508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7667632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8033893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8400154" y="4176385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6211156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6559808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6918476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7298508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7667632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8033893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8400154" y="3931910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6020479" y="5998390"/>
            <a:ext cx="2833323" cy="350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69" idx="4"/>
            <a:endCxn id="86" idx="0"/>
          </p:cNvCxnSpPr>
          <p:nvPr/>
        </p:nvCxnSpPr>
        <p:spPr>
          <a:xfrm>
            <a:off x="7425664" y="5157772"/>
            <a:ext cx="1952" cy="84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509332" y="5347172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Max-pooling</a:t>
            </a:r>
            <a:endParaRPr lang="ko-KR" altLang="en-US" dirty="0"/>
          </a:p>
        </p:txBody>
      </p:sp>
      <p:sp>
        <p:nvSpPr>
          <p:cNvPr id="134" name="타원 133"/>
          <p:cNvSpPr/>
          <p:nvPr/>
        </p:nvSpPr>
        <p:spPr>
          <a:xfrm>
            <a:off x="6231194" y="605621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/>
          <p:cNvSpPr/>
          <p:nvPr/>
        </p:nvSpPr>
        <p:spPr>
          <a:xfrm>
            <a:off x="6579846" y="605621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/>
          <p:cNvSpPr/>
          <p:nvPr/>
        </p:nvSpPr>
        <p:spPr>
          <a:xfrm>
            <a:off x="6938514" y="605621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7318546" y="605621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7687670" y="605621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/>
          <p:cNvSpPr/>
          <p:nvPr/>
        </p:nvSpPr>
        <p:spPr>
          <a:xfrm>
            <a:off x="8053931" y="605621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8420192" y="6056216"/>
            <a:ext cx="254312" cy="2543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34450" y="5950765"/>
            <a:ext cx="1861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Embedding on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the word ‘not’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55726" y="2042344"/>
            <a:ext cx="463463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219189" y="2047250"/>
            <a:ext cx="597491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V="1">
            <a:off x="9194104" y="2048007"/>
            <a:ext cx="0" cy="396290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8818925" y="6001565"/>
            <a:ext cx="37517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1067046" y="2397925"/>
                <a:ext cx="38288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1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46" y="2397925"/>
                <a:ext cx="382880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1253802" y="4939011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02" y="4939011"/>
                <a:ext cx="790601" cy="3299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1253802" y="4650364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02" y="4650364"/>
                <a:ext cx="790601" cy="3299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1272852" y="5196172"/>
                <a:ext cx="620683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852" y="5196172"/>
                <a:ext cx="620683" cy="3299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1251897" y="5422333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897" y="5422333"/>
                <a:ext cx="790601" cy="3299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1252525" y="5692865"/>
                <a:ext cx="790601" cy="329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525" y="5692865"/>
                <a:ext cx="790601" cy="3299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855407" y="3117280"/>
                <a:ext cx="121029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 </a:t>
                </a:r>
                <a:endParaRPr lang="en-US" altLang="ko-KR" sz="1600" dirty="0" smtClean="0"/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 </a:t>
                </a:r>
                <a:endParaRPr lang="en-US" altLang="ko-KR" sz="16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</a:t>
                </a:r>
                <a:endParaRPr lang="en-US" altLang="ko-KR" sz="1600" dirty="0" smtClean="0"/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𝑃𝑜𝑠𝑖𝑡𝑖𝑜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endParaRPr lang="en-US" altLang="ko-KR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07" y="3117280"/>
                <a:ext cx="1210299" cy="13234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TextBox 146"/>
          <p:cNvSpPr txBox="1"/>
          <p:nvPr/>
        </p:nvSpPr>
        <p:spPr>
          <a:xfrm>
            <a:off x="8527311" y="1292667"/>
            <a:ext cx="3213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To utilizing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task-specific 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distributed representation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3290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020508" y="1626553"/>
            <a:ext cx="8072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What is the difference between GRU and Region Embedding?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636916" y="2781300"/>
            <a:ext cx="11008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412858" y="230350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GRU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338623" y="2303505"/>
            <a:ext cx="218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Region Embedding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2171700" y="2273300"/>
            <a:ext cx="0" cy="3062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303554" y="2273300"/>
            <a:ext cx="0" cy="3062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34784" y="3007931"/>
            <a:ext cx="4178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 The ability of capturing </a:t>
            </a:r>
            <a:r>
              <a:rPr lang="en-US" altLang="ko-KR" b="1" dirty="0" smtClean="0">
                <a:solidFill>
                  <a:srgbClr val="C00000"/>
                </a:solidFill>
              </a:rPr>
              <a:t>sequential 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  dependency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179730" y="4034836"/>
            <a:ext cx="5131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GRU does </a:t>
            </a:r>
            <a:r>
              <a:rPr lang="en-US" altLang="ko-KR" b="1" dirty="0" smtClean="0">
                <a:solidFill>
                  <a:srgbClr val="C00000"/>
                </a:solidFill>
              </a:rPr>
              <a:t>not solve gradient vanishing and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 explosion problems</a:t>
            </a:r>
            <a:r>
              <a:rPr lang="en-US" altLang="ko-KR" dirty="0" smtClean="0"/>
              <a:t> when the </a:t>
            </a:r>
            <a:r>
              <a:rPr lang="en-US" altLang="ko-KR" b="1" dirty="0" smtClean="0">
                <a:solidFill>
                  <a:srgbClr val="C00000"/>
                </a:solidFill>
              </a:rPr>
              <a:t>length of 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 sentences is long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90682" y="3014218"/>
            <a:ext cx="4338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The ability of getting embedding that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 reflect context within sentences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290682" y="4034836"/>
            <a:ext cx="394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Gradient vanishing and explosion 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 problems do not occur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11516" y="3802924"/>
            <a:ext cx="154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Features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[Word-level Encoder]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028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020508" y="1626553"/>
            <a:ext cx="8072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What is the difference between GRU and Region Embedding?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636916" y="2781300"/>
            <a:ext cx="11008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412858" y="230350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GRU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338623" y="2303505"/>
            <a:ext cx="218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Region Embedding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2171700" y="2273300"/>
            <a:ext cx="0" cy="3062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303554" y="2273300"/>
            <a:ext cx="0" cy="3062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34784" y="3007931"/>
            <a:ext cx="4178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 The ability of capturing </a:t>
            </a:r>
            <a:r>
              <a:rPr lang="en-US" altLang="ko-KR" b="1" dirty="0" smtClean="0">
                <a:solidFill>
                  <a:srgbClr val="C00000"/>
                </a:solidFill>
              </a:rPr>
              <a:t>sequential 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  dependency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179730" y="4034836"/>
            <a:ext cx="5131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GRU does </a:t>
            </a:r>
            <a:r>
              <a:rPr lang="en-US" altLang="ko-KR" b="1" dirty="0" smtClean="0">
                <a:solidFill>
                  <a:srgbClr val="C00000"/>
                </a:solidFill>
              </a:rPr>
              <a:t>not solve gradient vanishing and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 explosion problems</a:t>
            </a:r>
            <a:r>
              <a:rPr lang="en-US" altLang="ko-KR" dirty="0" smtClean="0"/>
              <a:t> when the </a:t>
            </a:r>
            <a:r>
              <a:rPr lang="en-US" altLang="ko-KR" b="1" dirty="0" smtClean="0">
                <a:solidFill>
                  <a:srgbClr val="C00000"/>
                </a:solidFill>
              </a:rPr>
              <a:t>length of 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 sentences is long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90682" y="3014218"/>
            <a:ext cx="4338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The ability of getting embedding that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 reflect context within sentences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290682" y="4034836"/>
            <a:ext cx="394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Gradient vanishing and explosion 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 problems do not occur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11516" y="3802924"/>
            <a:ext cx="154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Features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[Word-level Encoder] </a:t>
            </a:r>
            <a:endParaRPr lang="ko-KR" altLang="en-US" sz="2400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914750" y="5523608"/>
            <a:ext cx="466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73687" y="5333108"/>
            <a:ext cx="316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 GRU in short sentences.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2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020508" y="1626553"/>
            <a:ext cx="8072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What is the difference between GRU and Region Embedding?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636916" y="2781300"/>
            <a:ext cx="11008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412858" y="230350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GRU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338623" y="2303505"/>
            <a:ext cx="218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Region Embedding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2171700" y="2273300"/>
            <a:ext cx="0" cy="3062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303554" y="2273300"/>
            <a:ext cx="0" cy="3062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34784" y="3007931"/>
            <a:ext cx="4178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 The ability of capturing </a:t>
            </a:r>
            <a:r>
              <a:rPr lang="en-US" altLang="ko-KR" b="1" dirty="0" smtClean="0">
                <a:solidFill>
                  <a:srgbClr val="C00000"/>
                </a:solidFill>
              </a:rPr>
              <a:t>sequential 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  dependency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179730" y="4034836"/>
            <a:ext cx="5131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GRU does </a:t>
            </a:r>
            <a:r>
              <a:rPr lang="en-US" altLang="ko-KR" b="1" dirty="0" smtClean="0">
                <a:solidFill>
                  <a:srgbClr val="C00000"/>
                </a:solidFill>
              </a:rPr>
              <a:t>not solve gradient vanishing and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 explosion problems</a:t>
            </a:r>
            <a:r>
              <a:rPr lang="en-US" altLang="ko-KR" dirty="0" smtClean="0"/>
              <a:t> when the </a:t>
            </a:r>
            <a:r>
              <a:rPr lang="en-US" altLang="ko-KR" b="1" dirty="0" smtClean="0">
                <a:solidFill>
                  <a:srgbClr val="C00000"/>
                </a:solidFill>
              </a:rPr>
              <a:t>length of 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 sentences is long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90682" y="3014218"/>
            <a:ext cx="4338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The ability of getting embedding that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 reflect context within sentences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290682" y="4034836"/>
            <a:ext cx="394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Gradient vanishing and explosion 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 problems do not occur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11516" y="3802924"/>
            <a:ext cx="154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Features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[Word-level Encoder] </a:t>
            </a:r>
            <a:endParaRPr lang="ko-KR" altLang="en-US" sz="2400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914750" y="5523608"/>
            <a:ext cx="466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73687" y="5333108"/>
            <a:ext cx="316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 GRU in short sentences.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7046319" y="5521638"/>
            <a:ext cx="466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05256" y="5331138"/>
            <a:ext cx="462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 Region Embedding in long sentences.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126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[Interaction Layer] </a:t>
            </a:r>
            <a:endParaRPr lang="ko-KR" altLang="en-US" sz="2400" dirty="0"/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31" y="2147253"/>
            <a:ext cx="5100569" cy="3374088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4000500" y="2202180"/>
            <a:ext cx="0" cy="30619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007100" y="4032250"/>
            <a:ext cx="0" cy="1231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251450" y="2202180"/>
            <a:ext cx="0" cy="18300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983832" y="2202180"/>
            <a:ext cx="12827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988594" y="5264150"/>
            <a:ext cx="20232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241130" y="4034632"/>
            <a:ext cx="7707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61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[Interaction Layer] </a:t>
            </a:r>
            <a:endParaRPr lang="ko-KR" altLang="en-US" sz="2400" dirty="0"/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31" y="2147253"/>
            <a:ext cx="5100569" cy="33740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50465" y="1840641"/>
            <a:ext cx="153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Dot product</a:t>
            </a:r>
            <a:endParaRPr lang="en-US" altLang="ko-KR" dirty="0" smtClean="0">
              <a:latin typeface="맑은 고딕" panose="020B0503020000020004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4548851" y="2147253"/>
            <a:ext cx="34724" cy="237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32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[Interaction Layer] </a:t>
            </a:r>
            <a:endParaRPr lang="ko-KR" altLang="en-US" sz="2400" dirty="0"/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31" y="2147253"/>
            <a:ext cx="5100569" cy="3374088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362857" y="1340904"/>
            <a:ext cx="256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Word representation</a:t>
            </a:r>
            <a:endParaRPr lang="en-US" altLang="ko-KR" b="1" dirty="0" smtClean="0">
              <a:latin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191646" y="1340904"/>
            <a:ext cx="283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Class representation</a:t>
            </a:r>
            <a:endParaRPr lang="en-US" altLang="ko-KR" b="1" dirty="0" smtClean="0">
              <a:latin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69361" y="1658233"/>
            <a:ext cx="1104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what	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is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:	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deep</a:t>
            </a:r>
          </a:p>
          <a:p>
            <a:r>
              <a:rPr lang="en-US" altLang="ko-KR" dirty="0" smtClean="0"/>
              <a:t>learning</a:t>
            </a:r>
            <a:endParaRPr lang="en-US" altLang="ko-KR" dirty="0" smtClean="0">
              <a:latin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98461" y="1658233"/>
            <a:ext cx="2994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[ 1 1 1 </a:t>
            </a:r>
            <a:r>
              <a:rPr lang="en-US" altLang="ko-KR" dirty="0" smtClean="0">
                <a:latin typeface="맑은 고딕" panose="020B0503020000020004" pitchFamily="50" charset="-127"/>
              </a:rPr>
              <a:t>1 1 ]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[ 2 2 2 2 2 ]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[ 3 3 3 3 3 ]</a:t>
            </a:r>
          </a:p>
          <a:p>
            <a:r>
              <a:rPr lang="en-US" altLang="ko-KR" dirty="0" smtClean="0"/>
              <a:t>: [ 4 4 4 </a:t>
            </a:r>
            <a:r>
              <a:rPr lang="en-US" altLang="ko-KR" dirty="0" smtClean="0">
                <a:latin typeface="맑은 고딕" panose="020B0503020000020004" pitchFamily="50" charset="-127"/>
              </a:rPr>
              <a:t>4 4 ]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32150" y="1660993"/>
            <a:ext cx="1104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#science	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#sport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:	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#human</a:t>
            </a:r>
          </a:p>
          <a:p>
            <a:r>
              <a:rPr lang="en-US" altLang="ko-KR" dirty="0" smtClean="0"/>
              <a:t>#health</a:t>
            </a:r>
            <a:endParaRPr lang="en-US" altLang="ko-KR" dirty="0" smtClean="0">
              <a:latin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50465" y="1840641"/>
            <a:ext cx="153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Dot product</a:t>
            </a:r>
            <a:endParaRPr lang="en-US" altLang="ko-KR" dirty="0" smtClean="0">
              <a:latin typeface="맑은 고딕" panose="020B0503020000020004" pitchFamily="50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 flipH="1">
            <a:off x="4548851" y="2147253"/>
            <a:ext cx="34724" cy="237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334679" y="1658556"/>
            <a:ext cx="1624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[ 5 5 5 5</a:t>
            </a:r>
            <a:r>
              <a:rPr lang="en-US" altLang="ko-KR" dirty="0" smtClean="0">
                <a:latin typeface="맑은 고딕" panose="020B0503020000020004" pitchFamily="50" charset="-127"/>
              </a:rPr>
              <a:t> 5 ]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[ 6 6 6 6 6 ]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</a:t>
            </a:r>
            <a:r>
              <a:rPr lang="en-US" altLang="ko-KR" dirty="0">
                <a:latin typeface="맑은 고딕" panose="020B0503020000020004" pitchFamily="50" charset="-127"/>
              </a:rPr>
              <a:t>7</a:t>
            </a:r>
            <a:r>
              <a:rPr lang="en-US" altLang="ko-KR" dirty="0" smtClean="0"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</a:rPr>
              <a:t>7</a:t>
            </a:r>
            <a:r>
              <a:rPr lang="en-US" altLang="ko-KR" dirty="0" smtClean="0">
                <a:latin typeface="맑은 고딕" panose="020B0503020000020004" pitchFamily="50" charset="-127"/>
              </a:rPr>
              <a:t> 7 </a:t>
            </a:r>
            <a:r>
              <a:rPr lang="en-US" altLang="ko-KR" dirty="0">
                <a:latin typeface="맑은 고딕" panose="020B0503020000020004" pitchFamily="50" charset="-127"/>
              </a:rPr>
              <a:t>7</a:t>
            </a:r>
            <a:r>
              <a:rPr lang="en-US" altLang="ko-KR" dirty="0" smtClean="0">
                <a:latin typeface="맑은 고딕" panose="020B0503020000020004" pitchFamily="50" charset="-127"/>
              </a:rPr>
              <a:t> 7 ]</a:t>
            </a:r>
          </a:p>
          <a:p>
            <a:r>
              <a:rPr lang="en-US" altLang="ko-KR" dirty="0" smtClean="0"/>
              <a:t>: [ 8 8 8 8</a:t>
            </a:r>
            <a:r>
              <a:rPr lang="en-US" altLang="ko-KR" dirty="0" smtClean="0">
                <a:latin typeface="맑은 고딕" panose="020B0503020000020004" pitchFamily="50" charset="-127"/>
              </a:rPr>
              <a:t> 8 ]</a:t>
            </a:r>
          </a:p>
        </p:txBody>
      </p:sp>
    </p:spTree>
    <p:extLst>
      <p:ext uri="{BB962C8B-B14F-4D97-AF65-F5344CB8AC3E}">
        <p14:creationId xmlns:p14="http://schemas.microsoft.com/office/powerpoint/2010/main" val="38231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170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Motivation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4" name="직사각형 23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269826" y="1628506"/>
            <a:ext cx="280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Shoot the 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missile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9421" y="1628505"/>
            <a:ext cx="2801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military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 sport</a:t>
            </a:r>
          </a:p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 game</a:t>
            </a:r>
          </a:p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 health</a:t>
            </a:r>
          </a:p>
        </p:txBody>
      </p:sp>
      <p:cxnSp>
        <p:nvCxnSpPr>
          <p:cNvPr id="3" name="직선 화살표 연결선 2"/>
          <p:cNvCxnSpPr>
            <a:stCxn id="30" idx="3"/>
          </p:cNvCxnSpPr>
          <p:nvPr/>
        </p:nvCxnSpPr>
        <p:spPr>
          <a:xfrm flipV="1">
            <a:off x="4070959" y="1859338"/>
            <a:ext cx="21084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 flipV="1">
            <a:off x="2824223" y="2090171"/>
            <a:ext cx="393539" cy="110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49124" y="3198168"/>
            <a:ext cx="6748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Fine-grained classification clue</a:t>
            </a:r>
          </a:p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 matching signals 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between words and classes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82522" y="4536995"/>
            <a:ext cx="2801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shoot</a:t>
            </a:r>
          </a:p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the</a:t>
            </a:r>
          </a:p>
          <a:p>
            <a:r>
              <a:rPr lang="en-US" altLang="ko-KR" sz="24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missle</a:t>
            </a:r>
            <a:endParaRPr lang="en-US" altLang="ko-KR" sz="24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69827" y="4567475"/>
            <a:ext cx="1551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 military</a:t>
            </a:r>
          </a:p>
        </p:txBody>
      </p:sp>
      <p:cxnSp>
        <p:nvCxnSpPr>
          <p:cNvPr id="5" name="직선 화살표 연결선 4"/>
          <p:cNvCxnSpPr>
            <a:stCxn id="16" idx="3"/>
          </p:cNvCxnSpPr>
          <p:nvPr/>
        </p:nvCxnSpPr>
        <p:spPr>
          <a:xfrm flipV="1">
            <a:off x="2821123" y="4792980"/>
            <a:ext cx="3290117" cy="53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55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[Interaction Layer] </a:t>
            </a:r>
            <a:endParaRPr lang="ko-KR" altLang="en-US" sz="2400" dirty="0"/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31" y="2147253"/>
            <a:ext cx="5100569" cy="3374088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362857" y="1340904"/>
            <a:ext cx="256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Word representation</a:t>
            </a:r>
            <a:endParaRPr lang="en-US" altLang="ko-KR" b="1" dirty="0" smtClean="0">
              <a:latin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191646" y="1340904"/>
            <a:ext cx="283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Class representation</a:t>
            </a:r>
            <a:endParaRPr lang="en-US" altLang="ko-KR" b="1" dirty="0" smtClean="0">
              <a:latin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48521" y="3348126"/>
            <a:ext cx="3787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Matching score</a:t>
            </a:r>
          </a:p>
          <a:p>
            <a:r>
              <a:rPr lang="en-US" altLang="ko-KR" b="1" dirty="0" smtClean="0">
                <a:latin typeface="맑은 고딕" panose="020B0503020000020004" pitchFamily="50" charset="-127"/>
              </a:rPr>
              <a:t>Between the words and classes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69361" y="1658233"/>
            <a:ext cx="1104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what	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is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:	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deep</a:t>
            </a:r>
          </a:p>
          <a:p>
            <a:r>
              <a:rPr lang="en-US" altLang="ko-KR" dirty="0" smtClean="0"/>
              <a:t>learning</a:t>
            </a:r>
            <a:endParaRPr lang="en-US" altLang="ko-KR" dirty="0" smtClean="0">
              <a:latin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98461" y="1658233"/>
            <a:ext cx="2994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[ 1 1 1 </a:t>
            </a:r>
            <a:r>
              <a:rPr lang="en-US" altLang="ko-KR" dirty="0" smtClean="0">
                <a:latin typeface="맑은 고딕" panose="020B0503020000020004" pitchFamily="50" charset="-127"/>
              </a:rPr>
              <a:t>1 1 ]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[ 2 2 2 2 2 ]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[ 3 3 3 3 3 ]</a:t>
            </a:r>
          </a:p>
          <a:p>
            <a:r>
              <a:rPr lang="en-US" altLang="ko-KR" dirty="0" smtClean="0"/>
              <a:t>: [ 4 4 4 </a:t>
            </a:r>
            <a:r>
              <a:rPr lang="en-US" altLang="ko-KR" dirty="0" smtClean="0">
                <a:latin typeface="맑은 고딕" panose="020B0503020000020004" pitchFamily="50" charset="-127"/>
              </a:rPr>
              <a:t>4 4 ]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332150" y="1660993"/>
            <a:ext cx="1104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#science	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#sport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:	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#human</a:t>
            </a:r>
          </a:p>
          <a:p>
            <a:r>
              <a:rPr lang="en-US" altLang="ko-KR" dirty="0" smtClean="0"/>
              <a:t>#health</a:t>
            </a:r>
            <a:endParaRPr lang="en-US" altLang="ko-KR" dirty="0" smtClean="0">
              <a:latin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334679" y="1658556"/>
            <a:ext cx="1624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[ 5 5 5 5</a:t>
            </a:r>
            <a:r>
              <a:rPr lang="en-US" altLang="ko-KR" dirty="0" smtClean="0">
                <a:latin typeface="맑은 고딕" panose="020B0503020000020004" pitchFamily="50" charset="-127"/>
              </a:rPr>
              <a:t> 5 ]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[ 6 6 6 6 6 ]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</a:t>
            </a:r>
            <a:r>
              <a:rPr lang="en-US" altLang="ko-KR" dirty="0">
                <a:latin typeface="맑은 고딕" panose="020B0503020000020004" pitchFamily="50" charset="-127"/>
              </a:rPr>
              <a:t>7</a:t>
            </a:r>
            <a:r>
              <a:rPr lang="en-US" altLang="ko-KR" dirty="0" smtClean="0"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</a:rPr>
              <a:t>7</a:t>
            </a:r>
            <a:r>
              <a:rPr lang="en-US" altLang="ko-KR" dirty="0" smtClean="0">
                <a:latin typeface="맑은 고딕" panose="020B0503020000020004" pitchFamily="50" charset="-127"/>
              </a:rPr>
              <a:t> 7 </a:t>
            </a:r>
            <a:r>
              <a:rPr lang="en-US" altLang="ko-KR" dirty="0">
                <a:latin typeface="맑은 고딕" panose="020B0503020000020004" pitchFamily="50" charset="-127"/>
              </a:rPr>
              <a:t>7</a:t>
            </a:r>
            <a:r>
              <a:rPr lang="en-US" altLang="ko-KR" dirty="0" smtClean="0">
                <a:latin typeface="맑은 고딕" panose="020B0503020000020004" pitchFamily="50" charset="-127"/>
              </a:rPr>
              <a:t> 7 ]</a:t>
            </a:r>
          </a:p>
          <a:p>
            <a:r>
              <a:rPr lang="en-US" altLang="ko-KR" dirty="0" smtClean="0"/>
              <a:t>: [ 8 8 8 8</a:t>
            </a:r>
            <a:r>
              <a:rPr lang="en-US" altLang="ko-KR" dirty="0" smtClean="0">
                <a:latin typeface="맑은 고딕" panose="020B0503020000020004" pitchFamily="50" charset="-127"/>
              </a:rPr>
              <a:t> 8 ]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50465" y="1840641"/>
            <a:ext cx="153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Dot product</a:t>
            </a:r>
            <a:endParaRPr lang="en-US" altLang="ko-KR" dirty="0" smtClean="0">
              <a:latin typeface="맑은 고딕" panose="020B0503020000020004" pitchFamily="50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4548851" y="2147253"/>
            <a:ext cx="34724" cy="237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99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[Interaction Layer] </a:t>
            </a:r>
            <a:endParaRPr lang="ko-KR" altLang="en-US" sz="2400" dirty="0"/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31" y="2147253"/>
            <a:ext cx="5100569" cy="3374088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362857" y="1340904"/>
            <a:ext cx="256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Word representation</a:t>
            </a:r>
            <a:endParaRPr lang="en-US" altLang="ko-KR" b="1" dirty="0" smtClean="0">
              <a:latin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191646" y="1340904"/>
            <a:ext cx="283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Class representation</a:t>
            </a:r>
            <a:endParaRPr lang="en-US" altLang="ko-KR" b="1" dirty="0" smtClean="0">
              <a:latin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01614" y="4031117"/>
            <a:ext cx="110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#science	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04142" y="4028680"/>
            <a:ext cx="214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[ 25 50 75 </a:t>
            </a:r>
            <a:r>
              <a:rPr lang="en-US" altLang="ko-KR" dirty="0" smtClean="0">
                <a:latin typeface="맑은 고딕" panose="020B0503020000020004" pitchFamily="50" charset="-127"/>
              </a:rPr>
              <a:t>100 ]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844380" y="4061331"/>
            <a:ext cx="291644" cy="332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502842" y="1660062"/>
            <a:ext cx="2560514" cy="332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352607" y="1655473"/>
            <a:ext cx="2525126" cy="332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469361" y="1658233"/>
            <a:ext cx="1104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what	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is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:	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deep</a:t>
            </a:r>
          </a:p>
          <a:p>
            <a:r>
              <a:rPr lang="en-US" altLang="ko-KR" dirty="0" smtClean="0"/>
              <a:t>learning</a:t>
            </a:r>
            <a:endParaRPr lang="en-US" altLang="ko-KR" dirty="0" smtClean="0">
              <a:latin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98461" y="1658233"/>
            <a:ext cx="2994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[ 1 1 1 </a:t>
            </a:r>
            <a:r>
              <a:rPr lang="en-US" altLang="ko-KR" dirty="0" smtClean="0">
                <a:latin typeface="맑은 고딕" panose="020B0503020000020004" pitchFamily="50" charset="-127"/>
              </a:rPr>
              <a:t>1 1 ]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[ 2 2 2 2 2 ]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[ 3 3 3 3 3 ]</a:t>
            </a:r>
          </a:p>
          <a:p>
            <a:r>
              <a:rPr lang="en-US" altLang="ko-KR" dirty="0" smtClean="0"/>
              <a:t>: [ 4 4 4 </a:t>
            </a:r>
            <a:r>
              <a:rPr lang="en-US" altLang="ko-KR" dirty="0" smtClean="0">
                <a:latin typeface="맑은 고딕" panose="020B0503020000020004" pitchFamily="50" charset="-127"/>
              </a:rPr>
              <a:t>4 4 ]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332150" y="1660993"/>
            <a:ext cx="1104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#science	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#sport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:	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#human</a:t>
            </a:r>
          </a:p>
          <a:p>
            <a:r>
              <a:rPr lang="en-US" altLang="ko-KR" dirty="0" smtClean="0"/>
              <a:t>#health</a:t>
            </a:r>
            <a:endParaRPr lang="en-US" altLang="ko-KR" dirty="0" smtClean="0">
              <a:latin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02114" y="4953657"/>
            <a:ext cx="77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what</a:t>
            </a:r>
          </a:p>
        </p:txBody>
      </p:sp>
      <p:cxnSp>
        <p:nvCxnSpPr>
          <p:cNvPr id="5" name="직선 화살표 연결선 4"/>
          <p:cNvCxnSpPr>
            <a:stCxn id="42" idx="0"/>
            <a:endCxn id="26" idx="2"/>
          </p:cNvCxnSpPr>
          <p:nvPr/>
        </p:nvCxnSpPr>
        <p:spPr>
          <a:xfrm flipV="1">
            <a:off x="7990202" y="4393621"/>
            <a:ext cx="0" cy="56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50465" y="1840641"/>
            <a:ext cx="153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Dot product</a:t>
            </a:r>
            <a:endParaRPr lang="en-US" altLang="ko-KR" dirty="0" smtClean="0">
              <a:latin typeface="맑은 고딕" panose="020B0503020000020004" pitchFamily="50" charset="-127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H="1">
            <a:off x="4548851" y="2147253"/>
            <a:ext cx="34724" cy="237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334679" y="1658556"/>
            <a:ext cx="1624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[ 5 5 5 5</a:t>
            </a:r>
            <a:r>
              <a:rPr lang="en-US" altLang="ko-KR" dirty="0" smtClean="0">
                <a:latin typeface="맑은 고딕" panose="020B0503020000020004" pitchFamily="50" charset="-127"/>
              </a:rPr>
              <a:t> 5 ]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[ 6 6 6 6 6 ]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</a:t>
            </a:r>
            <a:r>
              <a:rPr lang="en-US" altLang="ko-KR" dirty="0">
                <a:latin typeface="맑은 고딕" panose="020B0503020000020004" pitchFamily="50" charset="-127"/>
              </a:rPr>
              <a:t>7</a:t>
            </a:r>
            <a:r>
              <a:rPr lang="en-US" altLang="ko-KR" dirty="0" smtClean="0"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</a:rPr>
              <a:t>7</a:t>
            </a:r>
            <a:r>
              <a:rPr lang="en-US" altLang="ko-KR" dirty="0" smtClean="0">
                <a:latin typeface="맑은 고딕" panose="020B0503020000020004" pitchFamily="50" charset="-127"/>
              </a:rPr>
              <a:t> 7 </a:t>
            </a:r>
            <a:r>
              <a:rPr lang="en-US" altLang="ko-KR" dirty="0">
                <a:latin typeface="맑은 고딕" panose="020B0503020000020004" pitchFamily="50" charset="-127"/>
              </a:rPr>
              <a:t>7</a:t>
            </a:r>
            <a:r>
              <a:rPr lang="en-US" altLang="ko-KR" dirty="0" smtClean="0">
                <a:latin typeface="맑은 고딕" panose="020B0503020000020004" pitchFamily="50" charset="-127"/>
              </a:rPr>
              <a:t> 7 ]</a:t>
            </a:r>
          </a:p>
          <a:p>
            <a:r>
              <a:rPr lang="en-US" altLang="ko-KR" dirty="0" smtClean="0"/>
              <a:t>: [ 8 8 8 8</a:t>
            </a:r>
            <a:r>
              <a:rPr lang="en-US" altLang="ko-KR" dirty="0" smtClean="0">
                <a:latin typeface="맑은 고딕" panose="020B0503020000020004" pitchFamily="50" charset="-127"/>
              </a:rPr>
              <a:t> 8 ]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48521" y="3348126"/>
            <a:ext cx="3787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Matching score</a:t>
            </a:r>
          </a:p>
          <a:p>
            <a:r>
              <a:rPr lang="en-US" altLang="ko-KR" b="1" dirty="0" smtClean="0">
                <a:latin typeface="맑은 고딕" panose="020B0503020000020004" pitchFamily="50" charset="-127"/>
              </a:rPr>
              <a:t>Between the words and classes</a:t>
            </a:r>
          </a:p>
        </p:txBody>
      </p:sp>
    </p:spTree>
    <p:extLst>
      <p:ext uri="{BB962C8B-B14F-4D97-AF65-F5344CB8AC3E}">
        <p14:creationId xmlns:p14="http://schemas.microsoft.com/office/powerpoint/2010/main" val="255115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[Interaction Layer] </a:t>
            </a:r>
            <a:endParaRPr lang="ko-KR" altLang="en-US" sz="2400" dirty="0"/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31" y="2147253"/>
            <a:ext cx="5100569" cy="3374088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362857" y="1340904"/>
            <a:ext cx="256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Word representation</a:t>
            </a:r>
            <a:endParaRPr lang="en-US" altLang="ko-KR" b="1" dirty="0" smtClean="0">
              <a:latin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191646" y="1340904"/>
            <a:ext cx="283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Class representation</a:t>
            </a:r>
            <a:endParaRPr lang="en-US" altLang="ko-KR" b="1" dirty="0" smtClean="0">
              <a:latin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69361" y="1658233"/>
            <a:ext cx="1104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what	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is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:	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deep</a:t>
            </a:r>
          </a:p>
          <a:p>
            <a:r>
              <a:rPr lang="en-US" altLang="ko-KR" dirty="0" smtClean="0"/>
              <a:t>learning</a:t>
            </a:r>
            <a:endParaRPr lang="en-US" altLang="ko-KR" dirty="0" smtClean="0">
              <a:latin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98461" y="1658233"/>
            <a:ext cx="2994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[ 1 1 1 </a:t>
            </a:r>
            <a:r>
              <a:rPr lang="en-US" altLang="ko-KR" dirty="0" smtClean="0">
                <a:latin typeface="맑은 고딕" panose="020B0503020000020004" pitchFamily="50" charset="-127"/>
              </a:rPr>
              <a:t>1 1 ]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[ 2 2 2 2 2 ]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[ 3 3 3 3 3 ]</a:t>
            </a:r>
          </a:p>
          <a:p>
            <a:r>
              <a:rPr lang="en-US" altLang="ko-KR" dirty="0" smtClean="0"/>
              <a:t>: [ 4 4 4 </a:t>
            </a:r>
            <a:r>
              <a:rPr lang="en-US" altLang="ko-KR" dirty="0" smtClean="0">
                <a:latin typeface="맑은 고딕" panose="020B0503020000020004" pitchFamily="50" charset="-127"/>
              </a:rPr>
              <a:t>4 4 ]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332150" y="1660993"/>
            <a:ext cx="1104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#science	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#sport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:	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#human</a:t>
            </a:r>
          </a:p>
          <a:p>
            <a:r>
              <a:rPr lang="en-US" altLang="ko-KR" dirty="0" smtClean="0"/>
              <a:t>#health</a:t>
            </a:r>
            <a:endParaRPr lang="en-US" altLang="ko-KR" dirty="0" smtClean="0">
              <a:latin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02842" y="1955337"/>
            <a:ext cx="2560514" cy="332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352607" y="1655473"/>
            <a:ext cx="2525126" cy="332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850465" y="1840641"/>
            <a:ext cx="153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Dot product</a:t>
            </a:r>
            <a:endParaRPr lang="en-US" altLang="ko-KR" dirty="0" smtClean="0">
              <a:latin typeface="맑은 고딕" panose="020B0503020000020004" pitchFamily="50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4548851" y="2147253"/>
            <a:ext cx="34724" cy="237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334679" y="1658556"/>
            <a:ext cx="1624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[ 5 5 5 5</a:t>
            </a:r>
            <a:r>
              <a:rPr lang="en-US" altLang="ko-KR" dirty="0" smtClean="0">
                <a:latin typeface="맑은 고딕" panose="020B0503020000020004" pitchFamily="50" charset="-127"/>
              </a:rPr>
              <a:t> 5 ]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[ 6 6 6 6 6 ]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</a:t>
            </a:r>
            <a:r>
              <a:rPr lang="en-US" altLang="ko-KR" dirty="0">
                <a:latin typeface="맑은 고딕" panose="020B0503020000020004" pitchFamily="50" charset="-127"/>
              </a:rPr>
              <a:t>7</a:t>
            </a:r>
            <a:r>
              <a:rPr lang="en-US" altLang="ko-KR" dirty="0" smtClean="0"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</a:rPr>
              <a:t>7</a:t>
            </a:r>
            <a:r>
              <a:rPr lang="en-US" altLang="ko-KR" dirty="0" smtClean="0">
                <a:latin typeface="맑은 고딕" panose="020B0503020000020004" pitchFamily="50" charset="-127"/>
              </a:rPr>
              <a:t> 7 </a:t>
            </a:r>
            <a:r>
              <a:rPr lang="en-US" altLang="ko-KR" dirty="0">
                <a:latin typeface="맑은 고딕" panose="020B0503020000020004" pitchFamily="50" charset="-127"/>
              </a:rPr>
              <a:t>7</a:t>
            </a:r>
            <a:r>
              <a:rPr lang="en-US" altLang="ko-KR" dirty="0" smtClean="0">
                <a:latin typeface="맑은 고딕" panose="020B0503020000020004" pitchFamily="50" charset="-127"/>
              </a:rPr>
              <a:t> 7 ]</a:t>
            </a:r>
          </a:p>
          <a:p>
            <a:r>
              <a:rPr lang="en-US" altLang="ko-KR" dirty="0" smtClean="0"/>
              <a:t>: [ 8 8 8 8</a:t>
            </a:r>
            <a:r>
              <a:rPr lang="en-US" altLang="ko-KR" dirty="0" smtClean="0">
                <a:latin typeface="맑은 고딕" panose="020B0503020000020004" pitchFamily="50" charset="-127"/>
              </a:rPr>
              <a:t> 8 ]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01614" y="4031117"/>
            <a:ext cx="110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#science	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04142" y="4028680"/>
            <a:ext cx="228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[ 25 50 75 </a:t>
            </a:r>
            <a:r>
              <a:rPr lang="en-US" altLang="ko-KR" dirty="0" smtClean="0">
                <a:latin typeface="맑은 고딕" panose="020B0503020000020004" pitchFamily="50" charset="-127"/>
              </a:rPr>
              <a:t>100 ]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187280" y="4061331"/>
            <a:ext cx="291644" cy="332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945014" y="4953657"/>
            <a:ext cx="77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is</a:t>
            </a:r>
          </a:p>
        </p:txBody>
      </p:sp>
      <p:cxnSp>
        <p:nvCxnSpPr>
          <p:cNvPr id="35" name="직선 화살표 연결선 34"/>
          <p:cNvCxnSpPr>
            <a:stCxn id="34" idx="0"/>
            <a:endCxn id="33" idx="2"/>
          </p:cNvCxnSpPr>
          <p:nvPr/>
        </p:nvCxnSpPr>
        <p:spPr>
          <a:xfrm flipV="1">
            <a:off x="8333102" y="4393621"/>
            <a:ext cx="0" cy="56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448521" y="3348126"/>
            <a:ext cx="3787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Matching score</a:t>
            </a:r>
          </a:p>
          <a:p>
            <a:r>
              <a:rPr lang="en-US" altLang="ko-KR" b="1" dirty="0" smtClean="0">
                <a:latin typeface="맑은 고딕" panose="020B0503020000020004" pitchFamily="50" charset="-127"/>
              </a:rPr>
              <a:t>Between the words and classes</a:t>
            </a:r>
          </a:p>
        </p:txBody>
      </p:sp>
    </p:spTree>
    <p:extLst>
      <p:ext uri="{BB962C8B-B14F-4D97-AF65-F5344CB8AC3E}">
        <p14:creationId xmlns:p14="http://schemas.microsoft.com/office/powerpoint/2010/main" val="73926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[Interaction Layer] </a:t>
            </a:r>
            <a:endParaRPr lang="ko-KR" altLang="en-US" sz="2400" dirty="0"/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31" y="2147253"/>
            <a:ext cx="5100569" cy="3374088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362857" y="1340904"/>
            <a:ext cx="256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Word representation</a:t>
            </a:r>
            <a:endParaRPr lang="en-US" altLang="ko-KR" b="1" dirty="0" smtClean="0">
              <a:latin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191646" y="1340904"/>
            <a:ext cx="283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Class representation</a:t>
            </a:r>
            <a:endParaRPr lang="en-US" altLang="ko-KR" b="1" dirty="0" smtClean="0">
              <a:latin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69361" y="1658233"/>
            <a:ext cx="1104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what	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is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:	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deep</a:t>
            </a:r>
          </a:p>
          <a:p>
            <a:r>
              <a:rPr lang="en-US" altLang="ko-KR" dirty="0" smtClean="0"/>
              <a:t>learning</a:t>
            </a:r>
            <a:endParaRPr lang="en-US" altLang="ko-KR" dirty="0" smtClean="0">
              <a:latin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98461" y="1658233"/>
            <a:ext cx="2994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[ 1 1 1 </a:t>
            </a:r>
            <a:r>
              <a:rPr lang="en-US" altLang="ko-KR" dirty="0" smtClean="0">
                <a:latin typeface="맑은 고딕" panose="020B0503020000020004" pitchFamily="50" charset="-127"/>
              </a:rPr>
              <a:t>1 1 ]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[ 2 2 2 2 2 ]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[ 3 3 3 3 3 ]</a:t>
            </a:r>
          </a:p>
          <a:p>
            <a:r>
              <a:rPr lang="en-US" altLang="ko-KR" dirty="0" smtClean="0"/>
              <a:t>: [ 4 4 4 </a:t>
            </a:r>
            <a:r>
              <a:rPr lang="en-US" altLang="ko-KR" dirty="0" smtClean="0">
                <a:latin typeface="맑은 고딕" panose="020B0503020000020004" pitchFamily="50" charset="-127"/>
              </a:rPr>
              <a:t>4 4 ]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332150" y="1660993"/>
            <a:ext cx="1104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#science	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#sport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:	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#human</a:t>
            </a:r>
          </a:p>
          <a:p>
            <a:r>
              <a:rPr lang="en-US" altLang="ko-KR" dirty="0" smtClean="0"/>
              <a:t>#health</a:t>
            </a:r>
            <a:endParaRPr lang="en-US" altLang="ko-KR" dirty="0" smtClean="0">
              <a:latin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02842" y="2222037"/>
            <a:ext cx="2560514" cy="332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352607" y="1655473"/>
            <a:ext cx="2525126" cy="332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850465" y="1840641"/>
            <a:ext cx="153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Dot product</a:t>
            </a:r>
            <a:endParaRPr lang="en-US" altLang="ko-KR" dirty="0" smtClean="0">
              <a:latin typeface="맑은 고딕" panose="020B0503020000020004" pitchFamily="50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4548851" y="2147253"/>
            <a:ext cx="34724" cy="237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334679" y="1658556"/>
            <a:ext cx="1624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[ 5 5 5 5</a:t>
            </a:r>
            <a:r>
              <a:rPr lang="en-US" altLang="ko-KR" dirty="0" smtClean="0">
                <a:latin typeface="맑은 고딕" panose="020B0503020000020004" pitchFamily="50" charset="-127"/>
              </a:rPr>
              <a:t> 5 ]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[ 6 6 6 6 6 ]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</a:t>
            </a:r>
            <a:r>
              <a:rPr lang="en-US" altLang="ko-KR" dirty="0">
                <a:latin typeface="맑은 고딕" panose="020B0503020000020004" pitchFamily="50" charset="-127"/>
              </a:rPr>
              <a:t>7</a:t>
            </a:r>
            <a:r>
              <a:rPr lang="en-US" altLang="ko-KR" dirty="0" smtClean="0"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</a:rPr>
              <a:t>7</a:t>
            </a:r>
            <a:r>
              <a:rPr lang="en-US" altLang="ko-KR" dirty="0" smtClean="0">
                <a:latin typeface="맑은 고딕" panose="020B0503020000020004" pitchFamily="50" charset="-127"/>
              </a:rPr>
              <a:t> 7 </a:t>
            </a:r>
            <a:r>
              <a:rPr lang="en-US" altLang="ko-KR" dirty="0">
                <a:latin typeface="맑은 고딕" panose="020B0503020000020004" pitchFamily="50" charset="-127"/>
              </a:rPr>
              <a:t>7</a:t>
            </a:r>
            <a:r>
              <a:rPr lang="en-US" altLang="ko-KR" dirty="0" smtClean="0">
                <a:latin typeface="맑은 고딕" panose="020B0503020000020004" pitchFamily="50" charset="-127"/>
              </a:rPr>
              <a:t> 7 ]</a:t>
            </a:r>
          </a:p>
          <a:p>
            <a:r>
              <a:rPr lang="en-US" altLang="ko-KR" dirty="0" smtClean="0"/>
              <a:t>: [ 8 8 8 8</a:t>
            </a:r>
            <a:r>
              <a:rPr lang="en-US" altLang="ko-KR" dirty="0" smtClean="0">
                <a:latin typeface="맑은 고딕" panose="020B0503020000020004" pitchFamily="50" charset="-127"/>
              </a:rPr>
              <a:t> 8 ]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01614" y="4031117"/>
            <a:ext cx="110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#science	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04142" y="4028680"/>
            <a:ext cx="214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[ 25 50 75 </a:t>
            </a:r>
            <a:r>
              <a:rPr lang="en-US" altLang="ko-KR" dirty="0" smtClean="0">
                <a:latin typeface="맑은 고딕" panose="020B0503020000020004" pitchFamily="50" charset="-127"/>
              </a:rPr>
              <a:t>100 ]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517480" y="4061331"/>
            <a:ext cx="291644" cy="332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275214" y="4953657"/>
            <a:ext cx="77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deep</a:t>
            </a:r>
          </a:p>
        </p:txBody>
      </p:sp>
      <p:cxnSp>
        <p:nvCxnSpPr>
          <p:cNvPr id="35" name="직선 화살표 연결선 34"/>
          <p:cNvCxnSpPr>
            <a:stCxn id="34" idx="0"/>
            <a:endCxn id="33" idx="2"/>
          </p:cNvCxnSpPr>
          <p:nvPr/>
        </p:nvCxnSpPr>
        <p:spPr>
          <a:xfrm flipV="1">
            <a:off x="8663302" y="4393621"/>
            <a:ext cx="0" cy="56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48521" y="3348126"/>
            <a:ext cx="3787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Matching score</a:t>
            </a:r>
          </a:p>
          <a:p>
            <a:r>
              <a:rPr lang="en-US" altLang="ko-KR" b="1" dirty="0" smtClean="0">
                <a:latin typeface="맑은 고딕" panose="020B0503020000020004" pitchFamily="50" charset="-127"/>
              </a:rPr>
              <a:t>Between the words and classes</a:t>
            </a:r>
          </a:p>
        </p:txBody>
      </p:sp>
    </p:spTree>
    <p:extLst>
      <p:ext uri="{BB962C8B-B14F-4D97-AF65-F5344CB8AC3E}">
        <p14:creationId xmlns:p14="http://schemas.microsoft.com/office/powerpoint/2010/main" val="360381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[Interaction Layer] </a:t>
            </a:r>
            <a:endParaRPr lang="ko-KR" altLang="en-US" sz="2400" dirty="0"/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31" y="2147253"/>
            <a:ext cx="5100569" cy="3374088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362857" y="1340904"/>
            <a:ext cx="256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Word representation</a:t>
            </a:r>
            <a:endParaRPr lang="en-US" altLang="ko-KR" b="1" dirty="0" smtClean="0">
              <a:latin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191646" y="1340904"/>
            <a:ext cx="283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Class representation</a:t>
            </a:r>
            <a:endParaRPr lang="en-US" altLang="ko-KR" b="1" dirty="0" smtClean="0">
              <a:latin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69361" y="1658233"/>
            <a:ext cx="1104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what	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is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:	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deep</a:t>
            </a:r>
          </a:p>
          <a:p>
            <a:r>
              <a:rPr lang="en-US" altLang="ko-KR" dirty="0" smtClean="0"/>
              <a:t>learning</a:t>
            </a:r>
            <a:endParaRPr lang="en-US" altLang="ko-KR" dirty="0" smtClean="0">
              <a:latin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98461" y="1658233"/>
            <a:ext cx="2994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[ 1 1 1 </a:t>
            </a:r>
            <a:r>
              <a:rPr lang="en-US" altLang="ko-KR" dirty="0" smtClean="0">
                <a:latin typeface="맑은 고딕" panose="020B0503020000020004" pitchFamily="50" charset="-127"/>
              </a:rPr>
              <a:t>1 1 ]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[ 2 2 2 2 2 ]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[ 3 3 3 3 3 ]</a:t>
            </a:r>
          </a:p>
          <a:p>
            <a:r>
              <a:rPr lang="en-US" altLang="ko-KR" dirty="0" smtClean="0"/>
              <a:t>: [ 4 4 4 </a:t>
            </a:r>
            <a:r>
              <a:rPr lang="en-US" altLang="ko-KR" dirty="0" smtClean="0">
                <a:latin typeface="맑은 고딕" panose="020B0503020000020004" pitchFamily="50" charset="-127"/>
              </a:rPr>
              <a:t>4 4 ]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332150" y="1660993"/>
            <a:ext cx="1104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#science	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#sport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:	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#human</a:t>
            </a:r>
          </a:p>
          <a:p>
            <a:r>
              <a:rPr lang="en-US" altLang="ko-KR" dirty="0" smtClean="0"/>
              <a:t>#health</a:t>
            </a:r>
            <a:endParaRPr lang="en-US" altLang="ko-KR" dirty="0" smtClean="0">
              <a:latin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02842" y="2526837"/>
            <a:ext cx="2560514" cy="332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352607" y="1655473"/>
            <a:ext cx="2525126" cy="332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850465" y="1840641"/>
            <a:ext cx="153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Dot product</a:t>
            </a:r>
            <a:endParaRPr lang="en-US" altLang="ko-KR" dirty="0" smtClean="0">
              <a:latin typeface="맑은 고딕" panose="020B0503020000020004" pitchFamily="50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4548851" y="2147253"/>
            <a:ext cx="34724" cy="237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334679" y="1658556"/>
            <a:ext cx="1624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[ 5 5 5 5</a:t>
            </a:r>
            <a:r>
              <a:rPr lang="en-US" altLang="ko-KR" dirty="0" smtClean="0">
                <a:latin typeface="맑은 고딕" panose="020B0503020000020004" pitchFamily="50" charset="-127"/>
              </a:rPr>
              <a:t> 5 ]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[ 6 6 6 6 6 ]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</a:t>
            </a:r>
            <a:r>
              <a:rPr lang="en-US" altLang="ko-KR" dirty="0">
                <a:latin typeface="맑은 고딕" panose="020B0503020000020004" pitchFamily="50" charset="-127"/>
              </a:rPr>
              <a:t>7</a:t>
            </a:r>
            <a:r>
              <a:rPr lang="en-US" altLang="ko-KR" dirty="0" smtClean="0"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</a:rPr>
              <a:t>7</a:t>
            </a:r>
            <a:r>
              <a:rPr lang="en-US" altLang="ko-KR" dirty="0" smtClean="0">
                <a:latin typeface="맑은 고딕" panose="020B0503020000020004" pitchFamily="50" charset="-127"/>
              </a:rPr>
              <a:t> 7 </a:t>
            </a:r>
            <a:r>
              <a:rPr lang="en-US" altLang="ko-KR" dirty="0">
                <a:latin typeface="맑은 고딕" panose="020B0503020000020004" pitchFamily="50" charset="-127"/>
              </a:rPr>
              <a:t>7</a:t>
            </a:r>
            <a:r>
              <a:rPr lang="en-US" altLang="ko-KR" dirty="0" smtClean="0">
                <a:latin typeface="맑은 고딕" panose="020B0503020000020004" pitchFamily="50" charset="-127"/>
              </a:rPr>
              <a:t> 7 ]</a:t>
            </a:r>
          </a:p>
          <a:p>
            <a:r>
              <a:rPr lang="en-US" altLang="ko-KR" dirty="0" smtClean="0"/>
              <a:t>: [ 8 8 8 8</a:t>
            </a:r>
            <a:r>
              <a:rPr lang="en-US" altLang="ko-KR" dirty="0" smtClean="0">
                <a:latin typeface="맑은 고딕" panose="020B0503020000020004" pitchFamily="50" charset="-127"/>
              </a:rPr>
              <a:t> 8 ]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01614" y="4031117"/>
            <a:ext cx="110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#science	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04142" y="4028680"/>
            <a:ext cx="214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[ 25 50 75 </a:t>
            </a:r>
            <a:r>
              <a:rPr lang="en-US" altLang="ko-KR" dirty="0" smtClean="0">
                <a:latin typeface="맑은 고딕" panose="020B0503020000020004" pitchFamily="50" charset="-127"/>
              </a:rPr>
              <a:t>100 ]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847680" y="4061331"/>
            <a:ext cx="484470" cy="332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564028" y="4954876"/>
            <a:ext cx="105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learning</a:t>
            </a:r>
          </a:p>
        </p:txBody>
      </p:sp>
      <p:cxnSp>
        <p:nvCxnSpPr>
          <p:cNvPr id="35" name="직선 화살표 연결선 34"/>
          <p:cNvCxnSpPr>
            <a:stCxn id="34" idx="0"/>
            <a:endCxn id="33" idx="2"/>
          </p:cNvCxnSpPr>
          <p:nvPr/>
        </p:nvCxnSpPr>
        <p:spPr>
          <a:xfrm flipV="1">
            <a:off x="9089915" y="4393621"/>
            <a:ext cx="0" cy="56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48521" y="3348126"/>
            <a:ext cx="3787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Matching score</a:t>
            </a:r>
          </a:p>
          <a:p>
            <a:r>
              <a:rPr lang="en-US" altLang="ko-KR" b="1" dirty="0" smtClean="0">
                <a:latin typeface="맑은 고딕" panose="020B0503020000020004" pitchFamily="50" charset="-127"/>
              </a:rPr>
              <a:t>Between the words and classes</a:t>
            </a:r>
          </a:p>
        </p:txBody>
      </p:sp>
    </p:spTree>
    <p:extLst>
      <p:ext uri="{BB962C8B-B14F-4D97-AF65-F5344CB8AC3E}">
        <p14:creationId xmlns:p14="http://schemas.microsoft.com/office/powerpoint/2010/main" val="310907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[Interaction Layer] </a:t>
            </a:r>
            <a:endParaRPr lang="ko-KR" altLang="en-US" sz="2400" dirty="0"/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31" y="2147253"/>
            <a:ext cx="5100569" cy="3374088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362857" y="1340904"/>
            <a:ext cx="256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Word representation</a:t>
            </a:r>
            <a:endParaRPr lang="en-US" altLang="ko-KR" b="1" dirty="0" smtClean="0">
              <a:latin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191646" y="1340904"/>
            <a:ext cx="283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Class representation</a:t>
            </a:r>
            <a:endParaRPr lang="en-US" altLang="ko-KR" b="1" dirty="0" smtClean="0">
              <a:latin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69361" y="1658233"/>
            <a:ext cx="1104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what	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is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:	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deep</a:t>
            </a:r>
          </a:p>
          <a:p>
            <a:r>
              <a:rPr lang="en-US" altLang="ko-KR" dirty="0" smtClean="0"/>
              <a:t>learning</a:t>
            </a:r>
            <a:endParaRPr lang="en-US" altLang="ko-KR" dirty="0" smtClean="0">
              <a:latin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98461" y="1658233"/>
            <a:ext cx="2994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[ 1 1 1 </a:t>
            </a:r>
            <a:r>
              <a:rPr lang="en-US" altLang="ko-KR" dirty="0" smtClean="0">
                <a:latin typeface="맑은 고딕" panose="020B0503020000020004" pitchFamily="50" charset="-127"/>
              </a:rPr>
              <a:t>1 1 ]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[ 2 2 2 2 2 ]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[ 3 3 3 3 3 ]</a:t>
            </a:r>
          </a:p>
          <a:p>
            <a:r>
              <a:rPr lang="en-US" altLang="ko-KR" dirty="0" smtClean="0"/>
              <a:t>: [ 4 4 4 </a:t>
            </a:r>
            <a:r>
              <a:rPr lang="en-US" altLang="ko-KR" dirty="0" smtClean="0">
                <a:latin typeface="맑은 고딕" panose="020B0503020000020004" pitchFamily="50" charset="-127"/>
              </a:rPr>
              <a:t>4 4 ]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332150" y="1660993"/>
            <a:ext cx="1104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#science	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#sport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:	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#human</a:t>
            </a:r>
          </a:p>
          <a:p>
            <a:r>
              <a:rPr lang="en-US" altLang="ko-KR" dirty="0" smtClean="0"/>
              <a:t>#health</a:t>
            </a:r>
            <a:endParaRPr lang="en-US" altLang="ko-KR" dirty="0" smtClean="0">
              <a:latin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02842" y="1710236"/>
            <a:ext cx="2560514" cy="11488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352607" y="1655473"/>
            <a:ext cx="2525126" cy="332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850465" y="1840641"/>
            <a:ext cx="153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Dot product</a:t>
            </a:r>
            <a:endParaRPr lang="en-US" altLang="ko-KR" dirty="0" smtClean="0">
              <a:latin typeface="맑은 고딕" panose="020B0503020000020004" pitchFamily="50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4548851" y="2147253"/>
            <a:ext cx="34724" cy="237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883540" y="2250342"/>
            <a:ext cx="498690" cy="10749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0334679" y="1658556"/>
            <a:ext cx="1624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[ 5 5 5 5</a:t>
            </a:r>
            <a:r>
              <a:rPr lang="en-US" altLang="ko-KR" dirty="0" smtClean="0">
                <a:latin typeface="맑은 고딕" panose="020B0503020000020004" pitchFamily="50" charset="-127"/>
              </a:rPr>
              <a:t> 5 ]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[ 6 6 6 6 6 ]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</a:t>
            </a:r>
            <a:r>
              <a:rPr lang="en-US" altLang="ko-KR" dirty="0">
                <a:latin typeface="맑은 고딕" panose="020B0503020000020004" pitchFamily="50" charset="-127"/>
              </a:rPr>
              <a:t>7</a:t>
            </a:r>
            <a:r>
              <a:rPr lang="en-US" altLang="ko-KR" dirty="0" smtClean="0"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</a:rPr>
              <a:t>7</a:t>
            </a:r>
            <a:r>
              <a:rPr lang="en-US" altLang="ko-KR" dirty="0" smtClean="0">
                <a:latin typeface="맑은 고딕" panose="020B0503020000020004" pitchFamily="50" charset="-127"/>
              </a:rPr>
              <a:t> 7 </a:t>
            </a:r>
            <a:r>
              <a:rPr lang="en-US" altLang="ko-KR" dirty="0">
                <a:latin typeface="맑은 고딕" panose="020B0503020000020004" pitchFamily="50" charset="-127"/>
              </a:rPr>
              <a:t>7</a:t>
            </a:r>
            <a:r>
              <a:rPr lang="en-US" altLang="ko-KR" dirty="0" smtClean="0">
                <a:latin typeface="맑은 고딕" panose="020B0503020000020004" pitchFamily="50" charset="-127"/>
              </a:rPr>
              <a:t> 7 ]</a:t>
            </a:r>
          </a:p>
          <a:p>
            <a:r>
              <a:rPr lang="en-US" altLang="ko-KR" dirty="0" smtClean="0"/>
              <a:t>: [ 8 8 8 8</a:t>
            </a:r>
            <a:r>
              <a:rPr lang="en-US" altLang="ko-KR" dirty="0" smtClean="0">
                <a:latin typeface="맑은 고딕" panose="020B0503020000020004" pitchFamily="50" charset="-127"/>
              </a:rPr>
              <a:t> 8 ]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01614" y="4031117"/>
            <a:ext cx="110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#science	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04142" y="4028680"/>
            <a:ext cx="214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[ 25 50 75 </a:t>
            </a:r>
            <a:r>
              <a:rPr lang="en-US" altLang="ko-KR" dirty="0" smtClean="0">
                <a:latin typeface="맑은 고딕" panose="020B0503020000020004" pitchFamily="50" charset="-127"/>
              </a:rPr>
              <a:t>100 ]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6501614" y="4109013"/>
            <a:ext cx="2972586" cy="2614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448521" y="3348126"/>
            <a:ext cx="3787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Matching score</a:t>
            </a:r>
          </a:p>
          <a:p>
            <a:r>
              <a:rPr lang="en-US" altLang="ko-KR" b="1" dirty="0" smtClean="0">
                <a:latin typeface="맑은 고딕" panose="020B0503020000020004" pitchFamily="50" charset="-127"/>
              </a:rPr>
              <a:t>Between the words and classes</a:t>
            </a:r>
          </a:p>
        </p:txBody>
      </p:sp>
    </p:spTree>
    <p:extLst>
      <p:ext uri="{BB962C8B-B14F-4D97-AF65-F5344CB8AC3E}">
        <p14:creationId xmlns:p14="http://schemas.microsoft.com/office/powerpoint/2010/main" val="313436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[Interaction Layer] </a:t>
            </a:r>
            <a:endParaRPr lang="ko-KR" altLang="en-US" sz="2400" dirty="0"/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31" y="2147253"/>
            <a:ext cx="5100569" cy="3374088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362857" y="1340904"/>
            <a:ext cx="256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Word representation</a:t>
            </a:r>
            <a:endParaRPr lang="en-US" altLang="ko-KR" b="1" dirty="0" smtClean="0">
              <a:latin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191646" y="1340904"/>
            <a:ext cx="283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Class representation</a:t>
            </a:r>
            <a:endParaRPr lang="en-US" altLang="ko-KR" b="1" dirty="0" smtClean="0">
              <a:latin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01614" y="4031117"/>
            <a:ext cx="1104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#science</a:t>
            </a:r>
          </a:p>
          <a:p>
            <a:r>
              <a:rPr lang="en-US" altLang="ko-KR" dirty="0" smtClean="0"/>
              <a:t>#sport</a:t>
            </a:r>
          </a:p>
          <a:p>
            <a:r>
              <a:rPr lang="en-US" altLang="ko-KR" dirty="0" smtClean="0"/>
              <a:t>#human</a:t>
            </a:r>
          </a:p>
          <a:p>
            <a:r>
              <a:rPr lang="en-US" altLang="ko-KR" dirty="0" smtClean="0"/>
              <a:t>#health	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04142" y="4028680"/>
            <a:ext cx="2048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[ 25 </a:t>
            </a:r>
            <a:r>
              <a:rPr lang="en-US" altLang="ko-KR" dirty="0"/>
              <a:t>5</a:t>
            </a:r>
            <a:r>
              <a:rPr lang="en-US" altLang="ko-KR" dirty="0" smtClean="0"/>
              <a:t>0 75 10</a:t>
            </a:r>
            <a:r>
              <a:rPr lang="en-US" altLang="ko-KR" dirty="0" smtClean="0">
                <a:latin typeface="맑은 고딕" panose="020B0503020000020004" pitchFamily="50" charset="-127"/>
              </a:rPr>
              <a:t>0 ]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[ 30 </a:t>
            </a:r>
            <a:r>
              <a:rPr lang="en-US" altLang="ko-KR" dirty="0">
                <a:latin typeface="맑은 고딕" panose="020B0503020000020004" pitchFamily="50" charset="-127"/>
              </a:rPr>
              <a:t>6</a:t>
            </a:r>
            <a:r>
              <a:rPr lang="en-US" altLang="ko-KR" dirty="0" smtClean="0">
                <a:latin typeface="맑은 고딕" panose="020B0503020000020004" pitchFamily="50" charset="-127"/>
              </a:rPr>
              <a:t>0 </a:t>
            </a:r>
            <a:r>
              <a:rPr lang="en-US" altLang="ko-KR" dirty="0">
                <a:latin typeface="맑은 고딕" panose="020B0503020000020004" pitchFamily="50" charset="-127"/>
              </a:rPr>
              <a:t>9</a:t>
            </a:r>
            <a:r>
              <a:rPr lang="en-US" altLang="ko-KR" dirty="0" smtClean="0">
                <a:latin typeface="맑은 고딕" panose="020B0503020000020004" pitchFamily="50" charset="-127"/>
              </a:rPr>
              <a:t>0 120 ]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[ 35 70 105 140 ]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[ 40 80 120 160 ]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69361" y="1658233"/>
            <a:ext cx="1104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what	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is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:	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deep</a:t>
            </a:r>
          </a:p>
          <a:p>
            <a:r>
              <a:rPr lang="en-US" altLang="ko-KR" dirty="0" smtClean="0"/>
              <a:t>learning</a:t>
            </a:r>
            <a:endParaRPr lang="en-US" altLang="ko-KR" dirty="0" smtClean="0">
              <a:latin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98461" y="1658233"/>
            <a:ext cx="2994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[ 1 1 1 </a:t>
            </a:r>
            <a:r>
              <a:rPr lang="en-US" altLang="ko-KR" dirty="0" smtClean="0">
                <a:latin typeface="맑은 고딕" panose="020B0503020000020004" pitchFamily="50" charset="-127"/>
              </a:rPr>
              <a:t>1 1 ]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[ 2 2 2 2 2 ]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[ 3 3 3 3 3 ]</a:t>
            </a:r>
          </a:p>
          <a:p>
            <a:r>
              <a:rPr lang="en-US" altLang="ko-KR" dirty="0" smtClean="0"/>
              <a:t>: [ 4 4 4 </a:t>
            </a:r>
            <a:r>
              <a:rPr lang="en-US" altLang="ko-KR" dirty="0" smtClean="0">
                <a:latin typeface="맑은 고딕" panose="020B0503020000020004" pitchFamily="50" charset="-127"/>
              </a:rPr>
              <a:t>4 4 ]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332150" y="1660993"/>
            <a:ext cx="1104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#science	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#sport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:	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#human</a:t>
            </a:r>
          </a:p>
          <a:p>
            <a:r>
              <a:rPr lang="en-US" altLang="ko-KR" dirty="0" smtClean="0"/>
              <a:t>#health</a:t>
            </a:r>
            <a:endParaRPr lang="en-US" altLang="ko-KR" dirty="0" smtClean="0">
              <a:latin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60249" y="5662588"/>
            <a:ext cx="77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what</a:t>
            </a:r>
          </a:p>
        </p:txBody>
      </p:sp>
      <p:cxnSp>
        <p:nvCxnSpPr>
          <p:cNvPr id="5" name="직선 화살표 연결선 4"/>
          <p:cNvCxnSpPr>
            <a:stCxn id="42" idx="0"/>
          </p:cNvCxnSpPr>
          <p:nvPr/>
        </p:nvCxnSpPr>
        <p:spPr>
          <a:xfrm flipV="1">
            <a:off x="7948337" y="5214851"/>
            <a:ext cx="10112" cy="44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166039" y="5840165"/>
            <a:ext cx="39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381298" y="6054043"/>
            <a:ext cx="77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deep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 flipH="1" flipV="1">
            <a:off x="8728922" y="5229009"/>
            <a:ext cx="1058" cy="881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693970" y="6324318"/>
            <a:ext cx="105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learning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 flipH="1" flipV="1">
            <a:off x="9179066" y="5229009"/>
            <a:ext cx="20068" cy="110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42" idx="3"/>
          </p:cNvCxnSpPr>
          <p:nvPr/>
        </p:nvCxnSpPr>
        <p:spPr>
          <a:xfrm flipH="1" flipV="1">
            <a:off x="8331999" y="5214851"/>
            <a:ext cx="4426" cy="632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0465" y="1840641"/>
            <a:ext cx="153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Dot product</a:t>
            </a:r>
            <a:endParaRPr lang="en-US" altLang="ko-KR" dirty="0" smtClean="0">
              <a:latin typeface="맑은 고딕" panose="020B0503020000020004" pitchFamily="50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4548851" y="2147253"/>
            <a:ext cx="34724" cy="237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334679" y="1658556"/>
            <a:ext cx="1624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[ 5 5 5 5</a:t>
            </a:r>
            <a:r>
              <a:rPr lang="en-US" altLang="ko-KR" dirty="0" smtClean="0">
                <a:latin typeface="맑은 고딕" panose="020B0503020000020004" pitchFamily="50" charset="-127"/>
              </a:rPr>
              <a:t> 5 ]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[ 6 6 6 6 6 ]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</a:t>
            </a:r>
            <a:r>
              <a:rPr lang="en-US" altLang="ko-KR" dirty="0">
                <a:latin typeface="맑은 고딕" panose="020B0503020000020004" pitchFamily="50" charset="-127"/>
              </a:rPr>
              <a:t>7</a:t>
            </a:r>
            <a:r>
              <a:rPr lang="en-US" altLang="ko-KR" dirty="0" smtClean="0"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</a:rPr>
              <a:t>7</a:t>
            </a:r>
            <a:r>
              <a:rPr lang="en-US" altLang="ko-KR" dirty="0" smtClean="0">
                <a:latin typeface="맑은 고딕" panose="020B0503020000020004" pitchFamily="50" charset="-127"/>
              </a:rPr>
              <a:t> 7 </a:t>
            </a:r>
            <a:r>
              <a:rPr lang="en-US" altLang="ko-KR" dirty="0">
                <a:latin typeface="맑은 고딕" panose="020B0503020000020004" pitchFamily="50" charset="-127"/>
              </a:rPr>
              <a:t>7</a:t>
            </a:r>
            <a:r>
              <a:rPr lang="en-US" altLang="ko-KR" dirty="0" smtClean="0">
                <a:latin typeface="맑은 고딕" panose="020B0503020000020004" pitchFamily="50" charset="-127"/>
              </a:rPr>
              <a:t> 7 ]</a:t>
            </a:r>
          </a:p>
          <a:p>
            <a:r>
              <a:rPr lang="en-US" altLang="ko-KR" dirty="0" smtClean="0"/>
              <a:t>: [ 8 8 8 8</a:t>
            </a:r>
            <a:r>
              <a:rPr lang="en-US" altLang="ko-KR" dirty="0" smtClean="0">
                <a:latin typeface="맑은 고딕" panose="020B0503020000020004" pitchFamily="50" charset="-127"/>
              </a:rPr>
              <a:t> 8 ]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48521" y="3348126"/>
            <a:ext cx="3787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Matching score</a:t>
            </a:r>
          </a:p>
          <a:p>
            <a:r>
              <a:rPr lang="en-US" altLang="ko-KR" b="1" dirty="0" smtClean="0">
                <a:latin typeface="맑은 고딕" panose="020B0503020000020004" pitchFamily="50" charset="-127"/>
              </a:rPr>
              <a:t>Between the words and classes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502842" y="1710236"/>
            <a:ext cx="2560514" cy="11488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 flipV="1">
            <a:off x="9352607" y="1987763"/>
            <a:ext cx="2525126" cy="265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 flipV="1">
            <a:off x="6501614" y="4370471"/>
            <a:ext cx="2972586" cy="2570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56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[Interaction Layer] </a:t>
            </a:r>
            <a:endParaRPr lang="ko-KR" altLang="en-US" sz="2400" dirty="0"/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31" y="2147253"/>
            <a:ext cx="5100569" cy="3374088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362857" y="1340904"/>
            <a:ext cx="256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Word representation</a:t>
            </a:r>
            <a:endParaRPr lang="en-US" altLang="ko-KR" b="1" dirty="0" smtClean="0">
              <a:latin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191646" y="1340904"/>
            <a:ext cx="283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Class representation</a:t>
            </a:r>
            <a:endParaRPr lang="en-US" altLang="ko-KR" b="1" dirty="0" smtClean="0">
              <a:latin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01614" y="4031117"/>
            <a:ext cx="1104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#science</a:t>
            </a:r>
          </a:p>
          <a:p>
            <a:r>
              <a:rPr lang="en-US" altLang="ko-KR" dirty="0" smtClean="0"/>
              <a:t>#sport</a:t>
            </a:r>
          </a:p>
          <a:p>
            <a:r>
              <a:rPr lang="en-US" altLang="ko-KR" dirty="0" smtClean="0"/>
              <a:t>#human</a:t>
            </a:r>
          </a:p>
          <a:p>
            <a:r>
              <a:rPr lang="en-US" altLang="ko-KR" dirty="0" smtClean="0"/>
              <a:t>#health	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04142" y="4028680"/>
            <a:ext cx="2048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[ 25 </a:t>
            </a:r>
            <a:r>
              <a:rPr lang="en-US" altLang="ko-KR" dirty="0"/>
              <a:t>5</a:t>
            </a:r>
            <a:r>
              <a:rPr lang="en-US" altLang="ko-KR" dirty="0" smtClean="0"/>
              <a:t>0 75 10</a:t>
            </a:r>
            <a:r>
              <a:rPr lang="en-US" altLang="ko-KR" dirty="0" smtClean="0">
                <a:latin typeface="맑은 고딕" panose="020B0503020000020004" pitchFamily="50" charset="-127"/>
              </a:rPr>
              <a:t>0 ]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[ 30 </a:t>
            </a:r>
            <a:r>
              <a:rPr lang="en-US" altLang="ko-KR" dirty="0">
                <a:latin typeface="맑은 고딕" panose="020B0503020000020004" pitchFamily="50" charset="-127"/>
              </a:rPr>
              <a:t>6</a:t>
            </a:r>
            <a:r>
              <a:rPr lang="en-US" altLang="ko-KR" dirty="0" smtClean="0">
                <a:latin typeface="맑은 고딕" panose="020B0503020000020004" pitchFamily="50" charset="-127"/>
              </a:rPr>
              <a:t>0 </a:t>
            </a:r>
            <a:r>
              <a:rPr lang="en-US" altLang="ko-KR" dirty="0">
                <a:latin typeface="맑은 고딕" panose="020B0503020000020004" pitchFamily="50" charset="-127"/>
              </a:rPr>
              <a:t>9</a:t>
            </a:r>
            <a:r>
              <a:rPr lang="en-US" altLang="ko-KR" dirty="0" smtClean="0">
                <a:latin typeface="맑은 고딕" panose="020B0503020000020004" pitchFamily="50" charset="-127"/>
              </a:rPr>
              <a:t>0 120 ]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[ 35 70 105 140 ]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[ 40 80 120 160 ]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69361" y="1658233"/>
            <a:ext cx="1104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what	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is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:	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deep</a:t>
            </a:r>
          </a:p>
          <a:p>
            <a:r>
              <a:rPr lang="en-US" altLang="ko-KR" dirty="0" smtClean="0"/>
              <a:t>learning</a:t>
            </a:r>
            <a:endParaRPr lang="en-US" altLang="ko-KR" dirty="0" smtClean="0">
              <a:latin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98461" y="1658233"/>
            <a:ext cx="2994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[ 1 1 1 </a:t>
            </a:r>
            <a:r>
              <a:rPr lang="en-US" altLang="ko-KR" dirty="0" smtClean="0">
                <a:latin typeface="맑은 고딕" panose="020B0503020000020004" pitchFamily="50" charset="-127"/>
              </a:rPr>
              <a:t>1 1 ]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[ 2 2 2 2 2 ]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[ 3 3 3 3 3 ]</a:t>
            </a:r>
          </a:p>
          <a:p>
            <a:r>
              <a:rPr lang="en-US" altLang="ko-KR" dirty="0" smtClean="0"/>
              <a:t>: [ 4 4 4 </a:t>
            </a:r>
            <a:r>
              <a:rPr lang="en-US" altLang="ko-KR" dirty="0" smtClean="0">
                <a:latin typeface="맑은 고딕" panose="020B0503020000020004" pitchFamily="50" charset="-127"/>
              </a:rPr>
              <a:t>4 4 ]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332150" y="1660993"/>
            <a:ext cx="1104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#science	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#sport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:	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#human</a:t>
            </a:r>
          </a:p>
          <a:p>
            <a:r>
              <a:rPr lang="en-US" altLang="ko-KR" dirty="0" smtClean="0"/>
              <a:t>#health</a:t>
            </a:r>
            <a:endParaRPr lang="en-US" altLang="ko-KR" dirty="0" smtClean="0">
              <a:latin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60249" y="5662588"/>
            <a:ext cx="77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what</a:t>
            </a:r>
          </a:p>
        </p:txBody>
      </p:sp>
      <p:cxnSp>
        <p:nvCxnSpPr>
          <p:cNvPr id="5" name="직선 화살표 연결선 4"/>
          <p:cNvCxnSpPr>
            <a:stCxn id="42" idx="0"/>
          </p:cNvCxnSpPr>
          <p:nvPr/>
        </p:nvCxnSpPr>
        <p:spPr>
          <a:xfrm flipV="1">
            <a:off x="7948337" y="5214851"/>
            <a:ext cx="10112" cy="44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166039" y="5840165"/>
            <a:ext cx="39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381298" y="6054043"/>
            <a:ext cx="77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deep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 flipH="1" flipV="1">
            <a:off x="8728922" y="5229009"/>
            <a:ext cx="1058" cy="881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693970" y="6324318"/>
            <a:ext cx="105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learning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 flipH="1" flipV="1">
            <a:off x="9179066" y="5229009"/>
            <a:ext cx="20068" cy="110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42" idx="3"/>
          </p:cNvCxnSpPr>
          <p:nvPr/>
        </p:nvCxnSpPr>
        <p:spPr>
          <a:xfrm flipH="1" flipV="1">
            <a:off x="8331999" y="5214851"/>
            <a:ext cx="4426" cy="632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0465" y="1840641"/>
            <a:ext cx="153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Dot product</a:t>
            </a:r>
            <a:endParaRPr lang="en-US" altLang="ko-KR" dirty="0" smtClean="0">
              <a:latin typeface="맑은 고딕" panose="020B0503020000020004" pitchFamily="50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4548851" y="2147253"/>
            <a:ext cx="34724" cy="237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334679" y="1658556"/>
            <a:ext cx="1624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[ 5 5 5 5</a:t>
            </a:r>
            <a:r>
              <a:rPr lang="en-US" altLang="ko-KR" dirty="0" smtClean="0">
                <a:latin typeface="맑은 고딕" panose="020B0503020000020004" pitchFamily="50" charset="-127"/>
              </a:rPr>
              <a:t> 5 ]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[ 6 6 6 6 6 ]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</a:t>
            </a:r>
            <a:r>
              <a:rPr lang="en-US" altLang="ko-KR" dirty="0">
                <a:latin typeface="맑은 고딕" panose="020B0503020000020004" pitchFamily="50" charset="-127"/>
              </a:rPr>
              <a:t>7</a:t>
            </a:r>
            <a:r>
              <a:rPr lang="en-US" altLang="ko-KR" dirty="0" smtClean="0"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</a:rPr>
              <a:t>7</a:t>
            </a:r>
            <a:r>
              <a:rPr lang="en-US" altLang="ko-KR" dirty="0" smtClean="0">
                <a:latin typeface="맑은 고딕" panose="020B0503020000020004" pitchFamily="50" charset="-127"/>
              </a:rPr>
              <a:t> 7 </a:t>
            </a:r>
            <a:r>
              <a:rPr lang="en-US" altLang="ko-KR" dirty="0">
                <a:latin typeface="맑은 고딕" panose="020B0503020000020004" pitchFamily="50" charset="-127"/>
              </a:rPr>
              <a:t>7</a:t>
            </a:r>
            <a:r>
              <a:rPr lang="en-US" altLang="ko-KR" dirty="0" smtClean="0">
                <a:latin typeface="맑은 고딕" panose="020B0503020000020004" pitchFamily="50" charset="-127"/>
              </a:rPr>
              <a:t> 7 ]</a:t>
            </a:r>
          </a:p>
          <a:p>
            <a:r>
              <a:rPr lang="en-US" altLang="ko-KR" dirty="0" smtClean="0"/>
              <a:t>: [ 8 8 8 8</a:t>
            </a:r>
            <a:r>
              <a:rPr lang="en-US" altLang="ko-KR" dirty="0" smtClean="0">
                <a:latin typeface="맑은 고딕" panose="020B0503020000020004" pitchFamily="50" charset="-127"/>
              </a:rPr>
              <a:t> 8 ]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48521" y="3348126"/>
            <a:ext cx="3787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Matching score</a:t>
            </a:r>
          </a:p>
          <a:p>
            <a:r>
              <a:rPr lang="en-US" altLang="ko-KR" b="1" dirty="0" smtClean="0">
                <a:latin typeface="맑은 고딕" panose="020B0503020000020004" pitchFamily="50" charset="-127"/>
              </a:rPr>
              <a:t>Between the words and classes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9352607" y="2252816"/>
            <a:ext cx="2525126" cy="2702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502842" y="1710236"/>
            <a:ext cx="2560514" cy="11488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501614" y="4627569"/>
            <a:ext cx="2972586" cy="246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4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[Interaction Layer] </a:t>
            </a:r>
            <a:endParaRPr lang="ko-KR" altLang="en-US" sz="2400" dirty="0"/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31" y="2147253"/>
            <a:ext cx="5100569" cy="3374088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362857" y="1340904"/>
            <a:ext cx="256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Word representation</a:t>
            </a:r>
            <a:endParaRPr lang="en-US" altLang="ko-KR" b="1" dirty="0" smtClean="0">
              <a:latin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191646" y="1340904"/>
            <a:ext cx="283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Class representation</a:t>
            </a:r>
            <a:endParaRPr lang="en-US" altLang="ko-KR" b="1" dirty="0" smtClean="0">
              <a:latin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01614" y="4031117"/>
            <a:ext cx="1104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#science</a:t>
            </a:r>
          </a:p>
          <a:p>
            <a:r>
              <a:rPr lang="en-US" altLang="ko-KR" dirty="0" smtClean="0"/>
              <a:t>#sport</a:t>
            </a:r>
          </a:p>
          <a:p>
            <a:r>
              <a:rPr lang="en-US" altLang="ko-KR" dirty="0" smtClean="0"/>
              <a:t>#human</a:t>
            </a:r>
          </a:p>
          <a:p>
            <a:r>
              <a:rPr lang="en-US" altLang="ko-KR" dirty="0" smtClean="0"/>
              <a:t>#health	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04142" y="4028680"/>
            <a:ext cx="2048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[ 25 </a:t>
            </a:r>
            <a:r>
              <a:rPr lang="en-US" altLang="ko-KR" dirty="0"/>
              <a:t>5</a:t>
            </a:r>
            <a:r>
              <a:rPr lang="en-US" altLang="ko-KR" dirty="0" smtClean="0"/>
              <a:t>0 75 10</a:t>
            </a:r>
            <a:r>
              <a:rPr lang="en-US" altLang="ko-KR" dirty="0" smtClean="0">
                <a:latin typeface="맑은 고딕" panose="020B0503020000020004" pitchFamily="50" charset="-127"/>
              </a:rPr>
              <a:t>0 ]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[ 30 </a:t>
            </a:r>
            <a:r>
              <a:rPr lang="en-US" altLang="ko-KR" dirty="0">
                <a:latin typeface="맑은 고딕" panose="020B0503020000020004" pitchFamily="50" charset="-127"/>
              </a:rPr>
              <a:t>6</a:t>
            </a:r>
            <a:r>
              <a:rPr lang="en-US" altLang="ko-KR" dirty="0" smtClean="0">
                <a:latin typeface="맑은 고딕" panose="020B0503020000020004" pitchFamily="50" charset="-127"/>
              </a:rPr>
              <a:t>0 </a:t>
            </a:r>
            <a:r>
              <a:rPr lang="en-US" altLang="ko-KR" dirty="0">
                <a:latin typeface="맑은 고딕" panose="020B0503020000020004" pitchFamily="50" charset="-127"/>
              </a:rPr>
              <a:t>9</a:t>
            </a:r>
            <a:r>
              <a:rPr lang="en-US" altLang="ko-KR" dirty="0" smtClean="0">
                <a:latin typeface="맑은 고딕" panose="020B0503020000020004" pitchFamily="50" charset="-127"/>
              </a:rPr>
              <a:t>0 120 ]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[ 35 70 105 140 ]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[ 40 80 120 160 ]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69361" y="1658233"/>
            <a:ext cx="1104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what	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is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:	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deep</a:t>
            </a:r>
          </a:p>
          <a:p>
            <a:r>
              <a:rPr lang="en-US" altLang="ko-KR" dirty="0" smtClean="0"/>
              <a:t>learning</a:t>
            </a:r>
            <a:endParaRPr lang="en-US" altLang="ko-KR" dirty="0" smtClean="0">
              <a:latin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98461" y="1658233"/>
            <a:ext cx="2994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[ 1 1 1 </a:t>
            </a:r>
            <a:r>
              <a:rPr lang="en-US" altLang="ko-KR" dirty="0" smtClean="0">
                <a:latin typeface="맑은 고딕" panose="020B0503020000020004" pitchFamily="50" charset="-127"/>
              </a:rPr>
              <a:t>1 1 ]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[ 2 2 2 2 2 ]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[ 3 3 3 3 3 ]</a:t>
            </a:r>
          </a:p>
          <a:p>
            <a:r>
              <a:rPr lang="en-US" altLang="ko-KR" dirty="0" smtClean="0"/>
              <a:t>: [ 4 4 4 </a:t>
            </a:r>
            <a:r>
              <a:rPr lang="en-US" altLang="ko-KR" dirty="0" smtClean="0">
                <a:latin typeface="맑은 고딕" panose="020B0503020000020004" pitchFamily="50" charset="-127"/>
              </a:rPr>
              <a:t>4 4 ]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332150" y="1660993"/>
            <a:ext cx="1104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#science	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#sport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:	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#human</a:t>
            </a:r>
          </a:p>
          <a:p>
            <a:r>
              <a:rPr lang="en-US" altLang="ko-KR" dirty="0" smtClean="0"/>
              <a:t>#health</a:t>
            </a:r>
            <a:endParaRPr lang="en-US" altLang="ko-KR" dirty="0" smtClean="0">
              <a:latin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60249" y="5662588"/>
            <a:ext cx="77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what</a:t>
            </a:r>
          </a:p>
        </p:txBody>
      </p:sp>
      <p:cxnSp>
        <p:nvCxnSpPr>
          <p:cNvPr id="5" name="직선 화살표 연결선 4"/>
          <p:cNvCxnSpPr>
            <a:stCxn id="42" idx="0"/>
          </p:cNvCxnSpPr>
          <p:nvPr/>
        </p:nvCxnSpPr>
        <p:spPr>
          <a:xfrm flipV="1">
            <a:off x="7948337" y="5214851"/>
            <a:ext cx="10112" cy="44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166039" y="5840165"/>
            <a:ext cx="39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381298" y="6054043"/>
            <a:ext cx="77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deep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 flipH="1" flipV="1">
            <a:off x="8728922" y="5229009"/>
            <a:ext cx="1058" cy="881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693970" y="6324318"/>
            <a:ext cx="105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learning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 flipH="1" flipV="1">
            <a:off x="9179066" y="5229009"/>
            <a:ext cx="20068" cy="110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42" idx="3"/>
          </p:cNvCxnSpPr>
          <p:nvPr/>
        </p:nvCxnSpPr>
        <p:spPr>
          <a:xfrm flipH="1" flipV="1">
            <a:off x="8331999" y="5214851"/>
            <a:ext cx="4426" cy="632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0465" y="1840641"/>
            <a:ext cx="153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Dot product</a:t>
            </a:r>
            <a:endParaRPr lang="en-US" altLang="ko-KR" dirty="0" smtClean="0">
              <a:latin typeface="맑은 고딕" panose="020B0503020000020004" pitchFamily="50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4548851" y="2147253"/>
            <a:ext cx="34724" cy="237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334679" y="1658556"/>
            <a:ext cx="1624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[ 5 5 5 5</a:t>
            </a:r>
            <a:r>
              <a:rPr lang="en-US" altLang="ko-KR" dirty="0" smtClean="0">
                <a:latin typeface="맑은 고딕" panose="020B0503020000020004" pitchFamily="50" charset="-127"/>
              </a:rPr>
              <a:t> 5 ]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[ 6 6 6 6 6 ]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: [ </a:t>
            </a:r>
            <a:r>
              <a:rPr lang="en-US" altLang="ko-KR" dirty="0">
                <a:latin typeface="맑은 고딕" panose="020B0503020000020004" pitchFamily="50" charset="-127"/>
              </a:rPr>
              <a:t>7</a:t>
            </a:r>
            <a:r>
              <a:rPr lang="en-US" altLang="ko-KR" dirty="0" smtClean="0"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</a:rPr>
              <a:t>7</a:t>
            </a:r>
            <a:r>
              <a:rPr lang="en-US" altLang="ko-KR" dirty="0" smtClean="0">
                <a:latin typeface="맑은 고딕" panose="020B0503020000020004" pitchFamily="50" charset="-127"/>
              </a:rPr>
              <a:t> 7 </a:t>
            </a:r>
            <a:r>
              <a:rPr lang="en-US" altLang="ko-KR" dirty="0">
                <a:latin typeface="맑은 고딕" panose="020B0503020000020004" pitchFamily="50" charset="-127"/>
              </a:rPr>
              <a:t>7</a:t>
            </a:r>
            <a:r>
              <a:rPr lang="en-US" altLang="ko-KR" dirty="0" smtClean="0">
                <a:latin typeface="맑은 고딕" panose="020B0503020000020004" pitchFamily="50" charset="-127"/>
              </a:rPr>
              <a:t> 7 ]</a:t>
            </a:r>
          </a:p>
          <a:p>
            <a:r>
              <a:rPr lang="en-US" altLang="ko-KR" dirty="0" smtClean="0"/>
              <a:t>: [ 8 8 8 8</a:t>
            </a:r>
            <a:r>
              <a:rPr lang="en-US" altLang="ko-KR" dirty="0" smtClean="0">
                <a:latin typeface="맑은 고딕" panose="020B0503020000020004" pitchFamily="50" charset="-127"/>
              </a:rPr>
              <a:t> 8 ]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48521" y="3348126"/>
            <a:ext cx="3787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Matching score</a:t>
            </a:r>
          </a:p>
          <a:p>
            <a:r>
              <a:rPr lang="en-US" altLang="ko-KR" b="1" dirty="0" smtClean="0">
                <a:latin typeface="맑은 고딕" panose="020B0503020000020004" pitchFamily="50" charset="-127"/>
              </a:rPr>
              <a:t>Between the words and classes</a:t>
            </a:r>
          </a:p>
        </p:txBody>
      </p:sp>
      <p:sp>
        <p:nvSpPr>
          <p:cNvPr id="45" name="직사각형 44"/>
          <p:cNvSpPr/>
          <p:nvPr/>
        </p:nvSpPr>
        <p:spPr>
          <a:xfrm flipV="1">
            <a:off x="9352607" y="2523091"/>
            <a:ext cx="2525126" cy="2824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502842" y="1710236"/>
            <a:ext cx="2560514" cy="11488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 flipV="1">
            <a:off x="6501614" y="4873893"/>
            <a:ext cx="2972586" cy="3145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04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[Interaction Layer] </a:t>
            </a:r>
            <a:endParaRPr lang="ko-KR" altLang="en-US" sz="2400" dirty="0"/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020508" y="1626553"/>
            <a:ext cx="8072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What effects can we get through interaction layer?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24189" y="2147253"/>
            <a:ext cx="5330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 If not?</a:t>
            </a:r>
          </a:p>
          <a:p>
            <a:r>
              <a:rPr lang="en-US" altLang="ko-KR" sz="20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The model can </a:t>
            </a:r>
            <a:r>
              <a:rPr lang="en-US" altLang="ko-KR" sz="2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only</a:t>
            </a:r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learn the relationship</a:t>
            </a:r>
          </a:p>
          <a:p>
            <a:r>
              <a:rPr lang="en-US" altLang="ko-KR" sz="20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2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between a text-level representation and classes</a:t>
            </a:r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959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170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Motivation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4" name="직사각형 23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269826" y="1628506"/>
            <a:ext cx="280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Shoot the 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missile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9421" y="1628505"/>
            <a:ext cx="2801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military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 sport</a:t>
            </a:r>
          </a:p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 game</a:t>
            </a:r>
          </a:p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 health</a:t>
            </a:r>
          </a:p>
        </p:txBody>
      </p:sp>
      <p:cxnSp>
        <p:nvCxnSpPr>
          <p:cNvPr id="3" name="직선 화살표 연결선 2"/>
          <p:cNvCxnSpPr>
            <a:stCxn id="30" idx="3"/>
          </p:cNvCxnSpPr>
          <p:nvPr/>
        </p:nvCxnSpPr>
        <p:spPr>
          <a:xfrm flipV="1">
            <a:off x="4070959" y="1859338"/>
            <a:ext cx="21084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 flipV="1">
            <a:off x="2824223" y="2090171"/>
            <a:ext cx="393539" cy="110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49124" y="3198168"/>
            <a:ext cx="6748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Fine-grained classification clue</a:t>
            </a:r>
          </a:p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 matching signals 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between words and classes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82522" y="4536995"/>
            <a:ext cx="2801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shoot</a:t>
            </a:r>
          </a:p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the</a:t>
            </a:r>
          </a:p>
          <a:p>
            <a:r>
              <a:rPr lang="en-US" altLang="ko-KR" sz="24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missle</a:t>
            </a:r>
            <a:endParaRPr lang="en-US" altLang="ko-KR" sz="24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69827" y="4567475"/>
            <a:ext cx="1551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# military</a:t>
            </a:r>
          </a:p>
        </p:txBody>
      </p:sp>
      <p:cxnSp>
        <p:nvCxnSpPr>
          <p:cNvPr id="9" name="직선 화살표 연결선 8"/>
          <p:cNvCxnSpPr>
            <a:stCxn id="16" idx="3"/>
          </p:cNvCxnSpPr>
          <p:nvPr/>
        </p:nvCxnSpPr>
        <p:spPr>
          <a:xfrm>
            <a:off x="2821123" y="4798308"/>
            <a:ext cx="3290117" cy="3642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04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[Interaction Layer] </a:t>
            </a:r>
            <a:endParaRPr lang="ko-KR" altLang="en-US" sz="2400" dirty="0"/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020508" y="1626553"/>
            <a:ext cx="8072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What effects can we get through interaction layer?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24189" y="2147253"/>
            <a:ext cx="5330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 If not?</a:t>
            </a:r>
          </a:p>
          <a:p>
            <a:r>
              <a:rPr lang="en-US" altLang="ko-KR" sz="20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The model can </a:t>
            </a:r>
            <a:r>
              <a:rPr lang="en-US" altLang="ko-KR" sz="2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only</a:t>
            </a:r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learn the relationship</a:t>
            </a:r>
          </a:p>
          <a:p>
            <a:r>
              <a:rPr lang="en-US" altLang="ko-KR" sz="20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2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between a text-level representation and classes</a:t>
            </a:r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081545" y="2147252"/>
            <a:ext cx="238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What is deep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24473" y="305966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#science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endCxn id="3" idx="0"/>
          </p:cNvCxnSpPr>
          <p:nvPr/>
        </p:nvCxnSpPr>
        <p:spPr>
          <a:xfrm flipH="1">
            <a:off x="8263243" y="2547362"/>
            <a:ext cx="1" cy="512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7081545" y="2147252"/>
            <a:ext cx="2386546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756167" y="3083289"/>
            <a:ext cx="1045845" cy="345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88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[Interaction Layer] </a:t>
            </a:r>
            <a:endParaRPr lang="ko-KR" altLang="en-US" sz="2400" dirty="0"/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020508" y="1626553"/>
            <a:ext cx="8072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What effects can we get through interaction layer?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24189" y="2147253"/>
            <a:ext cx="5330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 If not?</a:t>
            </a:r>
          </a:p>
          <a:p>
            <a:r>
              <a:rPr lang="en-US" altLang="ko-KR" sz="20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The model can </a:t>
            </a:r>
            <a:r>
              <a:rPr lang="en-US" altLang="ko-KR" sz="2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only</a:t>
            </a:r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learn the relationship</a:t>
            </a:r>
          </a:p>
          <a:p>
            <a:r>
              <a:rPr lang="en-US" altLang="ko-KR" sz="20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2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between a text-level representation and classes</a:t>
            </a:r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81545" y="2147252"/>
            <a:ext cx="238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What is deep learning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24473" y="305966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#science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endCxn id="23" idx="0"/>
          </p:cNvCxnSpPr>
          <p:nvPr/>
        </p:nvCxnSpPr>
        <p:spPr>
          <a:xfrm flipH="1">
            <a:off x="8263243" y="2547362"/>
            <a:ext cx="1" cy="512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081545" y="2147252"/>
            <a:ext cx="2386546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756167" y="3083289"/>
            <a:ext cx="1045845" cy="345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24189" y="3821925"/>
            <a:ext cx="4891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 Adding the layer</a:t>
            </a:r>
          </a:p>
          <a:p>
            <a:r>
              <a:rPr lang="en-US" altLang="ko-KR" sz="20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The model can be classified to reflect </a:t>
            </a:r>
          </a:p>
          <a:p>
            <a:r>
              <a:rPr lang="en-US" altLang="ko-KR" sz="20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the relationship </a:t>
            </a:r>
            <a:r>
              <a:rPr lang="en-US" altLang="ko-KR" sz="2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between words and classes</a:t>
            </a:r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932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[Interaction Layer] </a:t>
            </a:r>
            <a:endParaRPr lang="ko-KR" altLang="en-US" sz="2400" dirty="0"/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020508" y="1626553"/>
            <a:ext cx="8072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What effects can we get through interaction layer?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24189" y="2147253"/>
            <a:ext cx="5330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 If not?</a:t>
            </a:r>
          </a:p>
          <a:p>
            <a:r>
              <a:rPr lang="en-US" altLang="ko-KR" sz="20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The model can </a:t>
            </a:r>
            <a:r>
              <a:rPr lang="en-US" altLang="ko-KR" sz="2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only</a:t>
            </a:r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learn the relationship</a:t>
            </a:r>
          </a:p>
          <a:p>
            <a:r>
              <a:rPr lang="en-US" altLang="ko-KR" sz="20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2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between a text-level representation and classes</a:t>
            </a:r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24189" y="3821925"/>
            <a:ext cx="4891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 Adding the layer</a:t>
            </a:r>
          </a:p>
          <a:p>
            <a:r>
              <a:rPr lang="en-US" altLang="ko-KR" sz="20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The model can be classified to reflect </a:t>
            </a:r>
          </a:p>
          <a:p>
            <a:r>
              <a:rPr lang="en-US" altLang="ko-KR" sz="20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the relationship </a:t>
            </a:r>
            <a:r>
              <a:rPr lang="en-US" altLang="ko-KR" sz="2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between words and classes</a:t>
            </a:r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81545" y="4182512"/>
            <a:ext cx="238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What is deep learning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24473" y="509492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#science</a:t>
            </a:r>
            <a:endParaRPr lang="ko-KR" altLang="en-US" dirty="0"/>
          </a:p>
        </p:txBody>
      </p:sp>
      <p:cxnSp>
        <p:nvCxnSpPr>
          <p:cNvPr id="46" name="직선 화살표 연결선 45"/>
          <p:cNvCxnSpPr>
            <a:endCxn id="45" idx="0"/>
          </p:cNvCxnSpPr>
          <p:nvPr/>
        </p:nvCxnSpPr>
        <p:spPr>
          <a:xfrm>
            <a:off x="7597775" y="4613275"/>
            <a:ext cx="665468" cy="4816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45" idx="0"/>
          </p:cNvCxnSpPr>
          <p:nvPr/>
        </p:nvCxnSpPr>
        <p:spPr>
          <a:xfrm>
            <a:off x="7877946" y="4582622"/>
            <a:ext cx="385297" cy="512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4" idx="2"/>
            <a:endCxn id="45" idx="0"/>
          </p:cNvCxnSpPr>
          <p:nvPr/>
        </p:nvCxnSpPr>
        <p:spPr>
          <a:xfrm flipH="1">
            <a:off x="8263243" y="4582622"/>
            <a:ext cx="11575" cy="512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45" idx="0"/>
          </p:cNvCxnSpPr>
          <p:nvPr/>
        </p:nvCxnSpPr>
        <p:spPr>
          <a:xfrm flipH="1">
            <a:off x="8263243" y="4566741"/>
            <a:ext cx="691627" cy="5281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81545" y="2147252"/>
            <a:ext cx="238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What is deep learning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24473" y="305966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#science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endCxn id="23" idx="0"/>
          </p:cNvCxnSpPr>
          <p:nvPr/>
        </p:nvCxnSpPr>
        <p:spPr>
          <a:xfrm flipH="1">
            <a:off x="8263243" y="2547362"/>
            <a:ext cx="1" cy="512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081545" y="2147252"/>
            <a:ext cx="2386546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756167" y="3083289"/>
            <a:ext cx="1045845" cy="345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769701" y="5106738"/>
            <a:ext cx="1045845" cy="345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133096" y="4199594"/>
            <a:ext cx="636605" cy="345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51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[Interaction Layer] </a:t>
            </a:r>
            <a:endParaRPr lang="ko-KR" altLang="en-US" sz="2400" dirty="0"/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020508" y="1626553"/>
            <a:ext cx="8072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What effects can we get through interaction layer?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24189" y="2147253"/>
            <a:ext cx="5330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 If not?</a:t>
            </a:r>
          </a:p>
          <a:p>
            <a:r>
              <a:rPr lang="en-US" altLang="ko-KR" sz="20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The model can </a:t>
            </a:r>
            <a:r>
              <a:rPr lang="en-US" altLang="ko-KR" sz="2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only</a:t>
            </a:r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learn the relationship</a:t>
            </a:r>
          </a:p>
          <a:p>
            <a:r>
              <a:rPr lang="en-US" altLang="ko-KR" sz="20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2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between a text-level representation and classes</a:t>
            </a:r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81545" y="4182512"/>
            <a:ext cx="238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What is deep learning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24473" y="509492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#science</a:t>
            </a:r>
            <a:endParaRPr lang="ko-KR" altLang="en-US" dirty="0"/>
          </a:p>
        </p:txBody>
      </p:sp>
      <p:cxnSp>
        <p:nvCxnSpPr>
          <p:cNvPr id="46" name="직선 화살표 연결선 45"/>
          <p:cNvCxnSpPr>
            <a:endCxn id="45" idx="0"/>
          </p:cNvCxnSpPr>
          <p:nvPr/>
        </p:nvCxnSpPr>
        <p:spPr>
          <a:xfrm>
            <a:off x="7597775" y="4613275"/>
            <a:ext cx="665468" cy="4816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45" idx="0"/>
          </p:cNvCxnSpPr>
          <p:nvPr/>
        </p:nvCxnSpPr>
        <p:spPr>
          <a:xfrm>
            <a:off x="7877946" y="4582622"/>
            <a:ext cx="385297" cy="512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4" idx="2"/>
            <a:endCxn id="45" idx="0"/>
          </p:cNvCxnSpPr>
          <p:nvPr/>
        </p:nvCxnSpPr>
        <p:spPr>
          <a:xfrm flipH="1">
            <a:off x="8263243" y="4582622"/>
            <a:ext cx="11575" cy="512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45" idx="0"/>
          </p:cNvCxnSpPr>
          <p:nvPr/>
        </p:nvCxnSpPr>
        <p:spPr>
          <a:xfrm flipH="1">
            <a:off x="8263243" y="4566741"/>
            <a:ext cx="691627" cy="5281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81545" y="2147252"/>
            <a:ext cx="238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What is deep learning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24473" y="305966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#science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endCxn id="23" idx="0"/>
          </p:cNvCxnSpPr>
          <p:nvPr/>
        </p:nvCxnSpPr>
        <p:spPr>
          <a:xfrm flipH="1">
            <a:off x="8263243" y="2547362"/>
            <a:ext cx="1" cy="512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081545" y="2147252"/>
            <a:ext cx="2386546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756167" y="3083289"/>
            <a:ext cx="1045845" cy="345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769701" y="5106738"/>
            <a:ext cx="1045845" cy="345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 flipH="1">
            <a:off x="7769701" y="4199594"/>
            <a:ext cx="186055" cy="345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4189" y="3821925"/>
            <a:ext cx="4891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 Adding the layer</a:t>
            </a:r>
          </a:p>
          <a:p>
            <a:r>
              <a:rPr lang="en-US" altLang="ko-KR" sz="20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The model can be classified to reflect </a:t>
            </a:r>
          </a:p>
          <a:p>
            <a:r>
              <a:rPr lang="en-US" altLang="ko-KR" sz="20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the relationship </a:t>
            </a:r>
            <a:r>
              <a:rPr lang="en-US" altLang="ko-KR" sz="2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between words and classes</a:t>
            </a:r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113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[Interaction Layer] </a:t>
            </a:r>
            <a:endParaRPr lang="ko-KR" altLang="en-US" sz="2400" dirty="0"/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020508" y="1626553"/>
            <a:ext cx="8072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What effects can we get through interaction layer?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24189" y="2147253"/>
            <a:ext cx="5330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 If not?</a:t>
            </a:r>
          </a:p>
          <a:p>
            <a:r>
              <a:rPr lang="en-US" altLang="ko-KR" sz="20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The model can </a:t>
            </a:r>
            <a:r>
              <a:rPr lang="en-US" altLang="ko-KR" sz="2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only</a:t>
            </a:r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learn the relationship</a:t>
            </a:r>
          </a:p>
          <a:p>
            <a:r>
              <a:rPr lang="en-US" altLang="ko-KR" sz="20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2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between a text-level representation and classes</a:t>
            </a:r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81545" y="4182512"/>
            <a:ext cx="238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What is deep learning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24473" y="509492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#science</a:t>
            </a:r>
            <a:endParaRPr lang="ko-KR" altLang="en-US" dirty="0"/>
          </a:p>
        </p:txBody>
      </p:sp>
      <p:cxnSp>
        <p:nvCxnSpPr>
          <p:cNvPr id="46" name="직선 화살표 연결선 45"/>
          <p:cNvCxnSpPr>
            <a:endCxn id="45" idx="0"/>
          </p:cNvCxnSpPr>
          <p:nvPr/>
        </p:nvCxnSpPr>
        <p:spPr>
          <a:xfrm>
            <a:off x="7597775" y="4613275"/>
            <a:ext cx="665468" cy="4816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45" idx="0"/>
          </p:cNvCxnSpPr>
          <p:nvPr/>
        </p:nvCxnSpPr>
        <p:spPr>
          <a:xfrm>
            <a:off x="7877946" y="4582622"/>
            <a:ext cx="385297" cy="512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4" idx="2"/>
            <a:endCxn id="45" idx="0"/>
          </p:cNvCxnSpPr>
          <p:nvPr/>
        </p:nvCxnSpPr>
        <p:spPr>
          <a:xfrm flipH="1">
            <a:off x="8263243" y="4582622"/>
            <a:ext cx="11575" cy="512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45" idx="0"/>
          </p:cNvCxnSpPr>
          <p:nvPr/>
        </p:nvCxnSpPr>
        <p:spPr>
          <a:xfrm flipH="1">
            <a:off x="8263243" y="4566741"/>
            <a:ext cx="691627" cy="5281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81545" y="2147252"/>
            <a:ext cx="238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What is deep learning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24473" y="305966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#science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endCxn id="23" idx="0"/>
          </p:cNvCxnSpPr>
          <p:nvPr/>
        </p:nvCxnSpPr>
        <p:spPr>
          <a:xfrm flipH="1">
            <a:off x="8263243" y="2547362"/>
            <a:ext cx="1" cy="512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081545" y="2147252"/>
            <a:ext cx="2386546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756167" y="3083289"/>
            <a:ext cx="1045845" cy="345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769701" y="5106738"/>
            <a:ext cx="1045845" cy="345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955755" y="4199594"/>
            <a:ext cx="564357" cy="345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4189" y="3821925"/>
            <a:ext cx="4891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 Adding the layer</a:t>
            </a:r>
          </a:p>
          <a:p>
            <a:r>
              <a:rPr lang="en-US" altLang="ko-KR" sz="20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The model can be classified to reflect </a:t>
            </a:r>
          </a:p>
          <a:p>
            <a:r>
              <a:rPr lang="en-US" altLang="ko-KR" sz="20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the relationship </a:t>
            </a:r>
            <a:r>
              <a:rPr lang="en-US" altLang="ko-KR" sz="2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between words and classes</a:t>
            </a:r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204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[Interaction Layer] </a:t>
            </a:r>
            <a:endParaRPr lang="ko-KR" altLang="en-US" sz="2400" dirty="0"/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020508" y="1626553"/>
            <a:ext cx="8072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What effects can we get through interaction layer?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81545" y="4182512"/>
            <a:ext cx="238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What is deep learning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24473" y="509492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#science</a:t>
            </a:r>
            <a:endParaRPr lang="ko-KR" altLang="en-US" dirty="0"/>
          </a:p>
        </p:txBody>
      </p:sp>
      <p:cxnSp>
        <p:nvCxnSpPr>
          <p:cNvPr id="46" name="직선 화살표 연결선 45"/>
          <p:cNvCxnSpPr>
            <a:endCxn id="45" idx="0"/>
          </p:cNvCxnSpPr>
          <p:nvPr/>
        </p:nvCxnSpPr>
        <p:spPr>
          <a:xfrm>
            <a:off x="7597775" y="4613275"/>
            <a:ext cx="665468" cy="4816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45" idx="0"/>
          </p:cNvCxnSpPr>
          <p:nvPr/>
        </p:nvCxnSpPr>
        <p:spPr>
          <a:xfrm>
            <a:off x="7877946" y="4582622"/>
            <a:ext cx="385297" cy="512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4" idx="2"/>
            <a:endCxn id="45" idx="0"/>
          </p:cNvCxnSpPr>
          <p:nvPr/>
        </p:nvCxnSpPr>
        <p:spPr>
          <a:xfrm flipH="1">
            <a:off x="8263243" y="4582622"/>
            <a:ext cx="11575" cy="512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45" idx="0"/>
          </p:cNvCxnSpPr>
          <p:nvPr/>
        </p:nvCxnSpPr>
        <p:spPr>
          <a:xfrm flipH="1">
            <a:off x="8263243" y="4566741"/>
            <a:ext cx="691627" cy="5281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81545" y="2147252"/>
            <a:ext cx="238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What is deep learning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24473" y="305966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#science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endCxn id="23" idx="0"/>
          </p:cNvCxnSpPr>
          <p:nvPr/>
        </p:nvCxnSpPr>
        <p:spPr>
          <a:xfrm flipH="1">
            <a:off x="8263243" y="2547362"/>
            <a:ext cx="1" cy="512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081545" y="2147252"/>
            <a:ext cx="2386546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756167" y="3083289"/>
            <a:ext cx="1045845" cy="345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769701" y="5106738"/>
            <a:ext cx="1045845" cy="345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 flipH="1">
            <a:off x="8520112" y="4199594"/>
            <a:ext cx="847726" cy="345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4189" y="3821925"/>
            <a:ext cx="4891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 Adding the layer</a:t>
            </a:r>
          </a:p>
          <a:p>
            <a:r>
              <a:rPr lang="en-US" altLang="ko-KR" sz="20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The model can be classified to reflect </a:t>
            </a:r>
          </a:p>
          <a:p>
            <a:r>
              <a:rPr lang="en-US" altLang="ko-KR" sz="20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the relationship </a:t>
            </a:r>
            <a:r>
              <a:rPr lang="en-US" altLang="ko-KR" sz="2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between words and classes</a:t>
            </a:r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24189" y="2147253"/>
            <a:ext cx="5330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 If not?</a:t>
            </a:r>
          </a:p>
          <a:p>
            <a:r>
              <a:rPr lang="en-US" altLang="ko-KR" sz="20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The model can </a:t>
            </a:r>
            <a:r>
              <a:rPr lang="en-US" altLang="ko-KR" sz="2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only</a:t>
            </a:r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learn the relationship</a:t>
            </a:r>
          </a:p>
          <a:p>
            <a:r>
              <a:rPr lang="en-US" altLang="ko-KR" sz="20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2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between a text-level representation and classes</a:t>
            </a:r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44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[Aggregation Layer] </a:t>
            </a:r>
            <a:endParaRPr lang="ko-KR" altLang="en-US" sz="2400" dirty="0"/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31" y="2147253"/>
            <a:ext cx="5100569" cy="3374088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6570534" y="1672691"/>
            <a:ext cx="4977114" cy="47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570534" y="2577446"/>
            <a:ext cx="4977114" cy="47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570534" y="3568710"/>
            <a:ext cx="4977114" cy="47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905750" y="1725306"/>
            <a:ext cx="193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Interaction Layer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11762" y="2611340"/>
            <a:ext cx="249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Fully Connected Layer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811762" y="3603370"/>
            <a:ext cx="249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Fully Connected Layer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010667" y="4608033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Softmax</a:t>
            </a:r>
            <a:r>
              <a:rPr lang="en-US" altLang="ko-KR" dirty="0" smtClean="0"/>
              <a:t> / Sigmoid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6570533" y="5546146"/>
            <a:ext cx="4977114" cy="47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415388" y="5589203"/>
            <a:ext cx="128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Probability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24" idx="2"/>
            <a:endCxn id="25" idx="0"/>
          </p:cNvCxnSpPr>
          <p:nvPr/>
        </p:nvCxnSpPr>
        <p:spPr>
          <a:xfrm>
            <a:off x="9059091" y="2147253"/>
            <a:ext cx="0" cy="43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5" idx="2"/>
            <a:endCxn id="26" idx="0"/>
          </p:cNvCxnSpPr>
          <p:nvPr/>
        </p:nvCxnSpPr>
        <p:spPr>
          <a:xfrm>
            <a:off x="9059091" y="3052008"/>
            <a:ext cx="0" cy="516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26" idx="2"/>
            <a:endCxn id="34" idx="0"/>
          </p:cNvCxnSpPr>
          <p:nvPr/>
        </p:nvCxnSpPr>
        <p:spPr>
          <a:xfrm flipH="1">
            <a:off x="9059090" y="4043272"/>
            <a:ext cx="1" cy="150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059090" y="3133946"/>
            <a:ext cx="711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ReLU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238750" y="2257425"/>
            <a:ext cx="1028700" cy="1809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07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31" y="2147253"/>
            <a:ext cx="5100569" cy="337408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724628" y="2147253"/>
            <a:ext cx="2397792" cy="2767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4116246" y="2155880"/>
            <a:ext cx="0" cy="30619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122846" y="3985950"/>
            <a:ext cx="0" cy="1231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367196" y="2155880"/>
            <a:ext cx="0" cy="18300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099578" y="2155880"/>
            <a:ext cx="12827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104340" y="5217850"/>
            <a:ext cx="20232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356876" y="3988332"/>
            <a:ext cx="7707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365788" y="2155878"/>
            <a:ext cx="1028700" cy="18315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92039" y="4982224"/>
            <a:ext cx="318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Word-level Encoder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01313" y="1706164"/>
            <a:ext cx="194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Interaction Layer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03400" y="3608417"/>
            <a:ext cx="224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Aggregation Layer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4744" y="1164888"/>
            <a:ext cx="7076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</a:t>
            </a:r>
            <a:r>
              <a:rPr lang="en-US" altLang="ko-KR" sz="2400" b="1" dirty="0" err="1" smtClean="0"/>
              <a:t>EXplicit</a:t>
            </a:r>
            <a:r>
              <a:rPr lang="en-US" altLang="ko-KR" sz="2400" b="1" dirty="0" smtClean="0"/>
              <a:t> interaction Model(EXAM)]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7610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8767" y="1242454"/>
            <a:ext cx="2289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Source Code</a:t>
            </a:r>
            <a:endParaRPr lang="ko-KR" altLang="en-US" sz="2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9651" y="1848022"/>
            <a:ext cx="824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  <a:hlinkClick r:id="rId3"/>
              </a:rPr>
              <a:t>https://github.com/NonvolatileMemory/AAAI_2019_EXAM</a:t>
            </a:r>
            <a:endParaRPr lang="ko-KR" altLang="en-US" sz="24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8767" y="2576701"/>
            <a:ext cx="144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endParaRPr lang="ko-KR" altLang="en-US" sz="2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직사각형 2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958836"/>
              </p:ext>
            </p:extLst>
          </p:nvPr>
        </p:nvGraphicFramePr>
        <p:xfrm>
          <a:off x="1119651" y="3177449"/>
          <a:ext cx="1033321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735">
                  <a:extLst>
                    <a:ext uri="{9D8B030D-6E8A-4147-A177-3AD203B41FA5}">
                      <a16:colId xmlns:a16="http://schemas.microsoft.com/office/drawing/2014/main" val="2783303203"/>
                    </a:ext>
                  </a:extLst>
                </a:gridCol>
                <a:gridCol w="5566764">
                  <a:extLst>
                    <a:ext uri="{9D8B030D-6E8A-4147-A177-3AD203B41FA5}">
                      <a16:colId xmlns:a16="http://schemas.microsoft.com/office/drawing/2014/main" val="1685088877"/>
                    </a:ext>
                  </a:extLst>
                </a:gridCol>
                <a:gridCol w="2251711">
                  <a:extLst>
                    <a:ext uri="{9D8B030D-6E8A-4147-A177-3AD203B41FA5}">
                      <a16:colId xmlns:a16="http://schemas.microsoft.com/office/drawing/2014/main" val="3062651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Data</a:t>
                      </a:r>
                      <a:endParaRPr lang="ko-KR" altLang="en-US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Description</a:t>
                      </a:r>
                      <a:endParaRPr lang="ko-KR" alt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Max</a:t>
                      </a:r>
                      <a:r>
                        <a:rPr lang="en-US" altLang="ko-KR" b="1" baseline="0" dirty="0" smtClean="0"/>
                        <a:t> Length</a:t>
                      </a:r>
                      <a:endParaRPr lang="ko-KR" alt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399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Amz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en-US" altLang="ko-KR" baseline="0" dirty="0" smtClean="0"/>
                        <a:t> P.</a:t>
                      </a:r>
                      <a:endParaRPr lang="ko-KR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 smtClean="0">
                          <a:solidFill>
                            <a:srgbClr val="0070C0"/>
                          </a:solidFill>
                        </a:rPr>
                        <a:t>https://course.fast.ai/datasets</a:t>
                      </a:r>
                      <a:endParaRPr lang="ko-KR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smtClean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165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Amz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en-US" altLang="ko-KR" baseline="0" dirty="0" smtClean="0"/>
                        <a:t> F.</a:t>
                      </a:r>
                      <a:endParaRPr lang="ko-KR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 smtClean="0">
                          <a:solidFill>
                            <a:srgbClr val="0070C0"/>
                          </a:solidFill>
                        </a:rPr>
                        <a:t>https://course.fast.ai/datasets</a:t>
                      </a:r>
                      <a:endParaRPr lang="ko-KR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415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AG</a:t>
                      </a:r>
                      <a:endParaRPr lang="ko-KR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 smtClean="0">
                          <a:solidFill>
                            <a:srgbClr val="0070C0"/>
                          </a:solidFill>
                        </a:rPr>
                        <a:t>https://course.fast.ai/datasets</a:t>
                      </a:r>
                      <a:endParaRPr lang="ko-KR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674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Yah. A.</a:t>
                      </a:r>
                      <a:endParaRPr lang="ko-KR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 smtClean="0">
                          <a:solidFill>
                            <a:srgbClr val="0070C0"/>
                          </a:solidFill>
                        </a:rPr>
                        <a:t>https://course.fast.ai/datasets</a:t>
                      </a:r>
                      <a:endParaRPr lang="ko-KR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1024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138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DBP</a:t>
                      </a:r>
                      <a:endParaRPr lang="ko-KR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 smtClean="0">
                          <a:solidFill>
                            <a:srgbClr val="0070C0"/>
                          </a:solidFill>
                        </a:rPr>
                        <a:t>https://course.fast.ai/datasets</a:t>
                      </a:r>
                      <a:endParaRPr lang="ko-KR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1091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Kanshan</a:t>
                      </a:r>
                      <a:r>
                        <a:rPr lang="en-US" altLang="ko-KR" dirty="0" smtClean="0"/>
                        <a:t>-Cup</a:t>
                      </a:r>
                      <a:r>
                        <a:rPr lang="en-US" altLang="ko-KR" baseline="0" dirty="0" smtClean="0"/>
                        <a:t> Dataset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 smtClean="0">
                          <a:solidFill>
                            <a:srgbClr val="0070C0"/>
                          </a:solidFill>
                        </a:rPr>
                        <a:t>https://biendata.com/competition/zhihu</a:t>
                      </a:r>
                      <a:endParaRPr lang="ko-KR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40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 smtClean="0"/>
                        <a:t>Zhihu</a:t>
                      </a:r>
                      <a:r>
                        <a:rPr lang="en-US" altLang="ko-KR" baseline="0" dirty="0" smtClean="0"/>
                        <a:t> Dataset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available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3664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4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Word-level Encoder </a:t>
            </a:r>
            <a:endParaRPr lang="ko-KR" altLang="en-US" sz="2400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327661"/>
              </p:ext>
            </p:extLst>
          </p:nvPr>
        </p:nvGraphicFramePr>
        <p:xfrm>
          <a:off x="929395" y="1951988"/>
          <a:ext cx="10333210" cy="3271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735">
                  <a:extLst>
                    <a:ext uri="{9D8B030D-6E8A-4147-A177-3AD203B41FA5}">
                      <a16:colId xmlns:a16="http://schemas.microsoft.com/office/drawing/2014/main" val="2783303203"/>
                    </a:ext>
                  </a:extLst>
                </a:gridCol>
                <a:gridCol w="2476610">
                  <a:extLst>
                    <a:ext uri="{9D8B030D-6E8A-4147-A177-3AD203B41FA5}">
                      <a16:colId xmlns:a16="http://schemas.microsoft.com/office/drawing/2014/main" val="1685088877"/>
                    </a:ext>
                  </a:extLst>
                </a:gridCol>
                <a:gridCol w="5341865">
                  <a:extLst>
                    <a:ext uri="{9D8B030D-6E8A-4147-A177-3AD203B41FA5}">
                      <a16:colId xmlns:a16="http://schemas.microsoft.com/office/drawing/2014/main" val="3062651809"/>
                    </a:ext>
                  </a:extLst>
                </a:gridCol>
              </a:tblGrid>
              <a:tr h="4089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Data</a:t>
                      </a:r>
                      <a:endParaRPr lang="ko-KR" altLang="en-US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Max</a:t>
                      </a:r>
                      <a:r>
                        <a:rPr lang="en-US" altLang="ko-KR" b="1" baseline="0" dirty="0" smtClean="0"/>
                        <a:t> Length</a:t>
                      </a:r>
                      <a:endParaRPr lang="ko-KR" alt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Word-level</a:t>
                      </a:r>
                      <a:r>
                        <a:rPr lang="en-US" altLang="ko-KR" b="1" baseline="0" dirty="0" smtClean="0"/>
                        <a:t> Encoder</a:t>
                      </a:r>
                      <a:endParaRPr lang="ko-KR" alt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3999937"/>
                  </a:ext>
                </a:extLst>
              </a:tr>
              <a:tr h="4089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Amz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en-US" altLang="ko-KR" baseline="0" dirty="0" smtClean="0"/>
                        <a:t> P.</a:t>
                      </a:r>
                      <a:endParaRPr lang="ko-KR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Region Embedding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1652907"/>
                  </a:ext>
                </a:extLst>
              </a:tr>
              <a:tr h="4089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Amz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en-US" altLang="ko-KR" baseline="0" dirty="0" smtClean="0"/>
                        <a:t> F.</a:t>
                      </a:r>
                      <a:endParaRPr lang="ko-KR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Region Embedding</a:t>
                      </a:r>
                      <a:endParaRPr lang="ko-KR" altLang="en-US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4156288"/>
                  </a:ext>
                </a:extLst>
              </a:tr>
              <a:tr h="4089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AG</a:t>
                      </a:r>
                      <a:endParaRPr lang="ko-KR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Region Embedding</a:t>
                      </a:r>
                      <a:endParaRPr lang="ko-KR" altLang="en-US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6740652"/>
                  </a:ext>
                </a:extLst>
              </a:tr>
              <a:tr h="4089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Yah. A.</a:t>
                      </a:r>
                      <a:endParaRPr lang="ko-KR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1024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Region Embedding</a:t>
                      </a:r>
                      <a:endParaRPr lang="ko-KR" altLang="en-US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1386450"/>
                  </a:ext>
                </a:extLst>
              </a:tr>
              <a:tr h="4089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DBP</a:t>
                      </a:r>
                      <a:endParaRPr lang="ko-KR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Region Embedding</a:t>
                      </a:r>
                      <a:endParaRPr lang="ko-KR" altLang="en-US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1091816"/>
                  </a:ext>
                </a:extLst>
              </a:tr>
              <a:tr h="408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Kanshan</a:t>
                      </a:r>
                      <a:r>
                        <a:rPr lang="en-US" altLang="ko-KR" dirty="0" smtClean="0"/>
                        <a:t>-Cup</a:t>
                      </a:r>
                      <a:r>
                        <a:rPr lang="en-US" altLang="ko-KR" baseline="0" dirty="0" smtClean="0"/>
                        <a:t> Dataset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 smtClean="0">
                          <a:solidFill>
                            <a:schemeClr val="tx1"/>
                          </a:solidFill>
                        </a:rPr>
                        <a:t>GRU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4016110"/>
                  </a:ext>
                </a:extLst>
              </a:tr>
              <a:tr h="40892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 smtClean="0"/>
                        <a:t>Zhihu</a:t>
                      </a:r>
                      <a:r>
                        <a:rPr lang="en-US" altLang="ko-KR" baseline="0" dirty="0" smtClean="0"/>
                        <a:t> Dataset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GRU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3664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72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9767</TotalTime>
  <Words>4449</Words>
  <Application>Microsoft Office PowerPoint</Application>
  <PresentationFormat>와이드스크린</PresentationFormat>
  <Paragraphs>1498</Paragraphs>
  <Slides>116</Slides>
  <Notes>115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116</vt:i4>
      </vt:variant>
    </vt:vector>
  </HeadingPairs>
  <TitlesOfParts>
    <vt:vector size="121" baseType="lpstr">
      <vt:lpstr>맑은 고딕</vt:lpstr>
      <vt:lpstr>Cambria Math</vt:lpstr>
      <vt:lpstr>Arial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조강</cp:lastModifiedBy>
  <cp:revision>408</cp:revision>
  <dcterms:created xsi:type="dcterms:W3CDTF">2016-03-25T08:54:41Z</dcterms:created>
  <dcterms:modified xsi:type="dcterms:W3CDTF">2019-10-28T01:27:10Z</dcterms:modified>
</cp:coreProperties>
</file>